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58" r:id="rId4"/>
    <p:sldMasterId id="2147483770" r:id="rId5"/>
    <p:sldMasterId id="2147483855" r:id="rId6"/>
    <p:sldMasterId id="2147483916" r:id="rId7"/>
    <p:sldMasterId id="2147483964" r:id="rId8"/>
  </p:sldMasterIdLst>
  <p:notesMasterIdLst>
    <p:notesMasterId r:id="rId49"/>
  </p:notesMasterIdLst>
  <p:sldIdLst>
    <p:sldId id="867" r:id="rId9"/>
    <p:sldId id="890" r:id="rId10"/>
    <p:sldId id="877" r:id="rId11"/>
    <p:sldId id="879" r:id="rId12"/>
    <p:sldId id="916" r:id="rId13"/>
    <p:sldId id="910" r:id="rId14"/>
    <p:sldId id="911" r:id="rId15"/>
    <p:sldId id="964" r:id="rId16"/>
    <p:sldId id="917" r:id="rId17"/>
    <p:sldId id="918" r:id="rId18"/>
    <p:sldId id="901" r:id="rId19"/>
    <p:sldId id="903" r:id="rId20"/>
    <p:sldId id="836" r:id="rId21"/>
    <p:sldId id="782" r:id="rId22"/>
    <p:sldId id="798" r:id="rId23"/>
    <p:sldId id="891" r:id="rId24"/>
    <p:sldId id="676" r:id="rId25"/>
    <p:sldId id="883" r:id="rId26"/>
    <p:sldId id="892" r:id="rId27"/>
    <p:sldId id="855" r:id="rId28"/>
    <p:sldId id="893" r:id="rId29"/>
    <p:sldId id="931" r:id="rId30"/>
    <p:sldId id="925" r:id="rId31"/>
    <p:sldId id="926" r:id="rId32"/>
    <p:sldId id="927" r:id="rId33"/>
    <p:sldId id="943" r:id="rId34"/>
    <p:sldId id="924" r:id="rId35"/>
    <p:sldId id="923" r:id="rId36"/>
    <p:sldId id="963" r:id="rId37"/>
    <p:sldId id="921" r:id="rId38"/>
    <p:sldId id="922" r:id="rId39"/>
    <p:sldId id="894" r:id="rId40"/>
    <p:sldId id="895" r:id="rId41"/>
    <p:sldId id="896" r:id="rId42"/>
    <p:sldId id="897" r:id="rId43"/>
    <p:sldId id="898" r:id="rId44"/>
    <p:sldId id="929" r:id="rId45"/>
    <p:sldId id="899" r:id="rId46"/>
    <p:sldId id="900" r:id="rId47"/>
    <p:sldId id="942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5" autoAdjust="0"/>
    <p:restoredTop sz="96774" autoAdjust="0"/>
  </p:normalViewPr>
  <p:slideViewPr>
    <p:cSldViewPr>
      <p:cViewPr>
        <p:scale>
          <a:sx n="70" d="100"/>
          <a:sy n="70" d="100"/>
        </p:scale>
        <p:origin x="-231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9707008674169E-2"/>
          <c:y val="4.9594642027959886E-2"/>
          <c:w val="0.70290137992146573"/>
          <c:h val="0.7838484156855084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HDInsight!$E$17</c:f>
              <c:strCache>
                <c:ptCount val="1"/>
                <c:pt idx="0">
                  <c:v>Hadoop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HDInsight!$E$18:$E$21</c:f>
              <c:numCache>
                <c:formatCode>General</c:formatCode>
                <c:ptCount val="4"/>
                <c:pt idx="0">
                  <c:v>275.00700000000001</c:v>
                </c:pt>
                <c:pt idx="1">
                  <c:v>277.452</c:v>
                </c:pt>
                <c:pt idx="2">
                  <c:v>286.96699999999998</c:v>
                </c:pt>
                <c:pt idx="3">
                  <c:v>349.101</c:v>
                </c:pt>
              </c:numCache>
            </c:numRef>
          </c:val>
        </c:ser>
        <c:ser>
          <c:idx val="4"/>
          <c:order val="1"/>
          <c:tx>
            <c:strRef>
              <c:f>HDInsight!$F$17</c:f>
              <c:strCache>
                <c:ptCount val="1"/>
                <c:pt idx="0">
                  <c:v>Hadoop MapReduce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HDInsight!$F$18:$F$21</c:f>
              <c:numCache>
                <c:formatCode>General</c:formatCode>
                <c:ptCount val="4"/>
                <c:pt idx="0">
                  <c:v>405.79700000000003</c:v>
                </c:pt>
                <c:pt idx="1">
                  <c:v>407.84300000000002</c:v>
                </c:pt>
                <c:pt idx="2">
                  <c:v>437.78300000000002</c:v>
                </c:pt>
                <c:pt idx="3">
                  <c:v>524.55700000000002</c:v>
                </c:pt>
              </c:numCache>
            </c:numRef>
          </c:val>
        </c:ser>
        <c:ser>
          <c:idx val="2"/>
          <c:order val="2"/>
          <c:tx>
            <c:strRef>
              <c:f>HDInsight!$D$17</c:f>
              <c:strCache>
                <c:ptCount val="1"/>
                <c:pt idx="0">
                  <c:v>Twister4Azure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HDInsight!$D$18:$D$21</c:f>
              <c:numCache>
                <c:formatCode>General</c:formatCode>
                <c:ptCount val="4"/>
                <c:pt idx="0">
                  <c:v>491</c:v>
                </c:pt>
                <c:pt idx="1">
                  <c:v>491</c:v>
                </c:pt>
                <c:pt idx="2">
                  <c:v>505</c:v>
                </c:pt>
                <c:pt idx="3">
                  <c:v>520</c:v>
                </c:pt>
              </c:numCache>
            </c:numRef>
          </c:val>
        </c:ser>
        <c:ser>
          <c:idx val="1"/>
          <c:order val="3"/>
          <c:tx>
            <c:strRef>
              <c:f>HDInsight!$C$17</c:f>
              <c:strCache>
                <c:ptCount val="1"/>
                <c:pt idx="0">
                  <c:v>Twister4Azure Broadcast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HDInsight!$C$18:$C$21</c:f>
              <c:numCache>
                <c:formatCode>General</c:formatCode>
                <c:ptCount val="4"/>
                <c:pt idx="0">
                  <c:v>505.15300000000002</c:v>
                </c:pt>
                <c:pt idx="1">
                  <c:v>515.01099999999997</c:v>
                </c:pt>
                <c:pt idx="2">
                  <c:v>534.91999999999996</c:v>
                </c:pt>
                <c:pt idx="3">
                  <c:v>566.78300000000002</c:v>
                </c:pt>
              </c:numCache>
            </c:numRef>
          </c:val>
        </c:ser>
        <c:ser>
          <c:idx val="0"/>
          <c:order val="4"/>
          <c:tx>
            <c:strRef>
              <c:f>HDInsight!$B$17</c:f>
              <c:strCache>
                <c:ptCount val="1"/>
                <c:pt idx="0">
                  <c:v>Twister4Azure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HDInsight!$B$18:$B$21</c:f>
              <c:numCache>
                <c:formatCode>General</c:formatCode>
                <c:ptCount val="4"/>
                <c:pt idx="0">
                  <c:v>509.572</c:v>
                </c:pt>
                <c:pt idx="1">
                  <c:v>535.85199999999998</c:v>
                </c:pt>
                <c:pt idx="2">
                  <c:v>567.92600000000004</c:v>
                </c:pt>
                <c:pt idx="3">
                  <c:v>709.20799999999997</c:v>
                </c:pt>
              </c:numCache>
            </c:numRef>
          </c:val>
        </c:ser>
        <c:ser>
          <c:idx val="5"/>
          <c:order val="5"/>
          <c:tx>
            <c:strRef>
              <c:f>HDInsight!$G$17</c:f>
              <c:strCache>
                <c:ptCount val="1"/>
                <c:pt idx="0">
                  <c:v>HDInsight (AzureHadoop)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HDInsight!$G$18:$G$21</c:f>
              <c:numCache>
                <c:formatCode>General</c:formatCode>
                <c:ptCount val="4"/>
                <c:pt idx="0">
                  <c:v>1190.0980295666666</c:v>
                </c:pt>
                <c:pt idx="1">
                  <c:v>1185.5202744000001</c:v>
                </c:pt>
                <c:pt idx="2">
                  <c:v>1283.5894976500001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87232"/>
        <c:axId val="115093504"/>
      </c:barChart>
      <c:catAx>
        <c:axId val="115087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X Num. Data Points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5093504"/>
        <c:crosses val="autoZero"/>
        <c:auto val="1"/>
        <c:lblAlgn val="ctr"/>
        <c:lblOffset val="100"/>
        <c:noMultiLvlLbl val="0"/>
      </c:catAx>
      <c:valAx>
        <c:axId val="115093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087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21116158409833"/>
          <c:y val="9.4018515697475401E-3"/>
          <c:w val="0.19844122740247871"/>
          <c:h val="0.8414932160332486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4611220472444"/>
          <c:y val="5.1625151129259299E-2"/>
          <c:w val="0.84759555446194224"/>
          <c:h val="0.786578887137057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HDInsight!$E$24</c:f>
              <c:strCache>
                <c:ptCount val="1"/>
                <c:pt idx="0">
                  <c:v>Hadoop AllReduce</c:v>
                </c:pt>
              </c:strCache>
            </c:strRef>
          </c:tx>
          <c:spPr>
            <a:pattFill prst="pct80">
              <a:fgClr>
                <a:schemeClr val="accent4">
                  <a:lumMod val="50000"/>
                </a:schemeClr>
              </a:fgClr>
              <a:bgClr>
                <a:schemeClr val="accent4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HDInsight!$E$25:$E$28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4"/>
          <c:order val="1"/>
          <c:tx>
            <c:strRef>
              <c:f>HDInsight!$F$24</c:f>
              <c:strCache>
                <c:ptCount val="1"/>
                <c:pt idx="0">
                  <c:v>Hadoop MapReduce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rgbClr val="00B0F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HDInsight!$F$25:$F$28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2"/>
          <c:order val="2"/>
          <c:tx>
            <c:strRef>
              <c:f>HDInsight!$D$24</c:f>
              <c:strCache>
                <c:ptCount val="1"/>
                <c:pt idx="0">
                  <c:v>T4A AllRed</c:v>
                </c:pt>
              </c:strCache>
            </c:strRef>
          </c:tx>
          <c:spPr>
            <a:pattFill prst="pct80">
              <a:fgClr>
                <a:schemeClr val="accent3">
                  <a:lumMod val="50000"/>
                </a:schemeClr>
              </a:fgClr>
              <a:bgClr>
                <a:srgbClr val="92D05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HDInsight!$D$25:$D$28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1"/>
          <c:order val="3"/>
          <c:tx>
            <c:strRef>
              <c:f>HDInsight!$C$24</c:f>
              <c:strCache>
                <c:ptCount val="1"/>
                <c:pt idx="0">
                  <c:v>T4A optimized broadcast</c:v>
                </c:pt>
              </c:strCache>
            </c:strRef>
          </c:tx>
          <c:spPr>
            <a:pattFill prst="pct80">
              <a:fgClr>
                <a:schemeClr val="accent2">
                  <a:lumMod val="50000"/>
                </a:schemeClr>
              </a:fgClr>
              <a:bgClr>
                <a:srgbClr val="C0000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HDInsight!$C$25:$C$28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0"/>
          <c:order val="4"/>
          <c:tx>
            <c:strRef>
              <c:f>HDInsight!$B$24</c:f>
              <c:strCache>
                <c:ptCount val="1"/>
                <c:pt idx="0">
                  <c:v>Twister4Azure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chemeClr val="accent1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HDInsight!$B$25:$B$28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5"/>
          <c:order val="5"/>
          <c:tx>
            <c:strRef>
              <c:f>HDInsight!$G$24</c:f>
              <c:strCache>
                <c:ptCount val="1"/>
                <c:pt idx="0">
                  <c:v>HDInsight</c:v>
                </c:pt>
              </c:strCache>
            </c:strRef>
          </c:tx>
          <c:spPr>
            <a:pattFill prst="pct80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HDInsight!$G$25:$G$28</c:f>
              <c:numCache>
                <c:formatCode>General</c:formatCode>
                <c:ptCount val="4"/>
                <c:pt idx="0">
                  <c:v>255</c:v>
                </c:pt>
                <c:pt idx="1">
                  <c:v>255</c:v>
                </c:pt>
                <c:pt idx="2">
                  <c:v>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18080"/>
        <c:axId val="115119616"/>
      </c:barChart>
      <c:catAx>
        <c:axId val="115118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5119616"/>
        <c:crosses val="autoZero"/>
        <c:auto val="1"/>
        <c:lblAlgn val="ctr"/>
        <c:lblOffset val="100"/>
        <c:noMultiLvlLbl val="0"/>
      </c:catAx>
      <c:valAx>
        <c:axId val="115119616"/>
        <c:scaling>
          <c:orientation val="minMax"/>
          <c:max val="14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51180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ED84F-96F8-49EA-88E9-DE8996B7E68F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A1E95-22F4-48AB-90A5-B65C731974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3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4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AC14D40-0F35-42CB-B403-98DB38AC940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4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6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0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B4C3-791F-4941-B41C-463985A9EE5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9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7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 defTabSz="913902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30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8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1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19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83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2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8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84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97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 defTabSz="913902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96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35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0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10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44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4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66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21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09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51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54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64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82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47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65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2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23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6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89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3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4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9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3404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B6F15528-21DE-4FAA-801E-634DDDAF4B2B}" type="slidenum">
              <a:rPr lang="en-US">
                <a:solidFill>
                  <a:prstClr val="black"/>
                </a:solidFill>
              </a:rPr>
              <a:pPr defTabSz="91340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703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3404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B6F15528-21DE-4FAA-801E-634DDDAF4B2B}" type="slidenum">
              <a:rPr lang="en-US">
                <a:solidFill>
                  <a:prstClr val="black"/>
                </a:solidFill>
              </a:rPr>
              <a:pPr defTabSz="91340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09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3404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B6F15528-21DE-4FAA-801E-634DDDAF4B2B}" type="slidenum">
              <a:rPr lang="en-US">
                <a:solidFill>
                  <a:prstClr val="black"/>
                </a:solidFill>
              </a:rPr>
              <a:pPr defTabSz="91340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227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3404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B6F15528-21DE-4FAA-801E-634DDDAF4B2B}" type="slidenum">
              <a:rPr lang="en-US">
                <a:solidFill>
                  <a:prstClr val="black"/>
                </a:solidFill>
              </a:rPr>
              <a:pPr defTabSz="91340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3404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B6F15528-21DE-4FAA-801E-634DDDAF4B2B}" type="slidenum">
              <a:rPr lang="en-US">
                <a:solidFill>
                  <a:prstClr val="black"/>
                </a:solidFill>
              </a:rPr>
              <a:pPr defTabSz="91340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3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3404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B6F15528-21DE-4FAA-801E-634DDDAF4B2B}" type="slidenum">
              <a:rPr lang="en-US">
                <a:solidFill>
                  <a:prstClr val="black"/>
                </a:solidFill>
              </a:rPr>
              <a:pPr defTabSz="91340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1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3404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B6F15528-21DE-4FAA-801E-634DDDAF4B2B}" type="slidenum">
              <a:rPr lang="en-US">
                <a:solidFill>
                  <a:prstClr val="black"/>
                </a:solidFill>
              </a:rPr>
              <a:pPr defTabSz="91340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431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3404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B6F15528-21DE-4FAA-801E-634DDDAF4B2B}" type="slidenum">
              <a:rPr lang="en-US">
                <a:solidFill>
                  <a:prstClr val="black"/>
                </a:solidFill>
              </a:rPr>
              <a:pPr defTabSz="91340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166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1" indent="0">
              <a:buNone/>
              <a:defRPr sz="2800"/>
            </a:lvl2pPr>
            <a:lvl3pPr marL="913404" indent="0">
              <a:buNone/>
              <a:defRPr sz="2400"/>
            </a:lvl3pPr>
            <a:lvl4pPr marL="1370104" indent="0">
              <a:buNone/>
              <a:defRPr sz="2000"/>
            </a:lvl4pPr>
            <a:lvl5pPr marL="1826808" indent="0">
              <a:buNone/>
              <a:defRPr sz="2000"/>
            </a:lvl5pPr>
            <a:lvl6pPr marL="2283509" indent="0">
              <a:buNone/>
              <a:defRPr sz="2000"/>
            </a:lvl6pPr>
            <a:lvl7pPr marL="2740212" indent="0">
              <a:buNone/>
              <a:defRPr sz="2000"/>
            </a:lvl7pPr>
            <a:lvl8pPr marL="3196914" indent="0">
              <a:buNone/>
              <a:defRPr sz="2000"/>
            </a:lvl8pPr>
            <a:lvl9pPr marL="365361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3404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B6F15528-21DE-4FAA-801E-634DDDAF4B2B}" type="slidenum">
              <a:rPr lang="en-US">
                <a:solidFill>
                  <a:prstClr val="black"/>
                </a:solidFill>
              </a:rPr>
              <a:pPr defTabSz="91340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44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3404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B6F15528-21DE-4FAA-801E-634DDDAF4B2B}" type="slidenum">
              <a:rPr lang="en-US">
                <a:solidFill>
                  <a:prstClr val="black"/>
                </a:solidFill>
              </a:rPr>
              <a:pPr defTabSz="91340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188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1D8BD707-D9CF-40AE-B4C6-C98DA3205C09}" type="datetimeFigureOut">
              <a:rPr lang="en-US">
                <a:solidFill>
                  <a:prstClr val="black"/>
                </a:solidFill>
              </a:rPr>
              <a:pPr defTabSz="913404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fld id="{B6F15528-21DE-4FAA-801E-634DDDAF4B2B}" type="slidenum">
              <a:rPr lang="en-US">
                <a:solidFill>
                  <a:prstClr val="black"/>
                </a:solidFill>
              </a:rPr>
              <a:pPr defTabSz="91340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841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77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92875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4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5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7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654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368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908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82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15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97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8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025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92875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6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32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60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15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091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128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810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515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84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3902"/>
              <a:t>12/18/2013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pPr defTabSz="913902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390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9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1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9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8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40" tIns="45672" rIns="91340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7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340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9134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1" indent="-285438" algn="l" defTabSz="9134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6" indent="-228352" algn="l" defTabSz="9134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0" indent="-228352" algn="l" defTabSz="9134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60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63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4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6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1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8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9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12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5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8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hyperlink" Target="http://googleresearch.blogspot.com/2009/06/large-scale-graph-computing-at-google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salsahpc.indiana.edu/" TargetMode="External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040" b="30610"/>
          <a:stretch/>
        </p:blipFill>
        <p:spPr bwMode="auto">
          <a:xfrm>
            <a:off x="1469883" y="2083978"/>
            <a:ext cx="1730517" cy="50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19306"/>
            <a:ext cx="1710578" cy="471494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3048000"/>
            <a:ext cx="7696200" cy="31242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 fontScale="97500" lnSpcReduction="10000"/>
          </a:bodyPr>
          <a:lstStyle>
            <a:lvl1pPr algn="ctr" defTabSz="91390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4"/>
                </a:solidFill>
              </a:rPr>
              <a:t>6th Workshop on Many-Task Computing on Clouds, Grids, and Supercomputers (MTAGS), Nov. 17, 2013</a:t>
            </a:r>
            <a:r>
              <a:rPr lang="en-US" sz="2000" dirty="0" smtClean="0">
                <a:solidFill>
                  <a:schemeClr val="accent4"/>
                </a:solidFill>
              </a:rPr>
              <a:t/>
            </a:r>
            <a:br>
              <a:rPr lang="en-US" sz="2000" dirty="0" smtClean="0">
                <a:solidFill>
                  <a:schemeClr val="accent4"/>
                </a:solidFill>
              </a:rPr>
            </a:br>
            <a:endParaRPr lang="en-US" sz="2000" dirty="0" smtClean="0">
              <a:solidFill>
                <a:schemeClr val="accent4"/>
              </a:solidFill>
            </a:endParaRPr>
          </a:p>
          <a:p>
            <a:pPr defTabSz="914400">
              <a:spcBef>
                <a:spcPts val="600"/>
              </a:spcBef>
              <a:defRPr/>
            </a:pPr>
            <a:r>
              <a:rPr lang="en-US" altLang="zh-CN" sz="2500" kern="0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Judy Qiu</a:t>
            </a:r>
            <a:endParaRPr lang="en-US" sz="2500" b="1" dirty="0">
              <a:ea typeface="+mn-ea"/>
              <a:cs typeface="Times New Roman" pitchFamily="18" charset="0"/>
            </a:endParaRPr>
          </a:p>
          <a:p>
            <a:pPr lvl="0" defTabSz="914400">
              <a:spcBef>
                <a:spcPts val="600"/>
              </a:spcBef>
              <a:defRPr/>
            </a:pP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xqiu@indiana.edu</a:t>
            </a:r>
          </a:p>
          <a:p>
            <a:pPr lvl="0">
              <a:defRPr/>
            </a:pP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200" i="1" dirty="0" smtClean="0">
                <a:solidFill>
                  <a:schemeClr val="tx2"/>
                </a:solidFill>
                <a:latin typeface="Arial" pitchFamily="34" charset="0"/>
              </a:rPr>
              <a:t>SALSA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hpc.indiana.edu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100" kern="0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School of Informatics and Computing</a:t>
            </a:r>
            <a:br>
              <a:rPr lang="en-US" sz="2100" kern="0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</a:br>
            <a:r>
              <a:rPr lang="en-US" sz="2100" kern="0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Indiana University</a:t>
            </a:r>
            <a:r>
              <a:rPr lang="en-US" sz="2000" dirty="0" smtClean="0">
                <a:solidFill>
                  <a:prstClr val="black"/>
                </a:solidFill>
              </a:rPr>
              <a:t/>
            </a:r>
            <a:br>
              <a:rPr lang="en-US" sz="2000" dirty="0" smtClean="0">
                <a:solidFill>
                  <a:prstClr val="black"/>
                </a:solidFill>
              </a:rPr>
            </a:b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85390" y="2052935"/>
            <a:ext cx="2691810" cy="537865"/>
            <a:chOff x="5385390" y="1945475"/>
            <a:chExt cx="2691810" cy="537865"/>
          </a:xfrm>
        </p:grpSpPr>
        <p:pic>
          <p:nvPicPr>
            <p:cNvPr id="12" name="Picture 2" descr="F:\Docs\Dropbox\poster\plotviz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5" t="25905" b="36427"/>
            <a:stretch/>
          </p:blipFill>
          <p:spPr bwMode="auto">
            <a:xfrm>
              <a:off x="5385390" y="1952063"/>
              <a:ext cx="1777410" cy="5312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900706" y="1945475"/>
              <a:ext cx="217649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dist="38100" sx="1000" sy="1000" algn="tl" rotWithShape="0">
                <a:prstClr val="black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</a:rPr>
                <a:t>Indexed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HBase</a:t>
              </a:r>
              <a:endPara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914400" y="457200"/>
            <a:ext cx="7162800" cy="1219200"/>
          </a:xfrm>
          <a:prstGeom prst="rect">
            <a:avLst/>
          </a:prstGeom>
        </p:spPr>
        <p:txBody>
          <a:bodyPr vert="horz" lIns="91390" tIns="45696" rIns="91390" bIns="45696" rtlCol="0" anchor="ctr">
            <a:noAutofit/>
          </a:bodyPr>
          <a:lstStyle>
            <a:lvl1pPr algn="ctr" defTabSz="91390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en-US" altLang="zh-CN" sz="40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Analysis Tools for 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altLang="zh-CN" sz="40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Data Enabled Science</a:t>
            </a:r>
            <a:endParaRPr lang="en-US" sz="4000" b="1" dirty="0">
              <a:solidFill>
                <a:prstClr val="black"/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6314090"/>
            <a:ext cx="2500729" cy="461750"/>
            <a:chOff x="3352800" y="6324600"/>
            <a:chExt cx="2500729" cy="4617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6585870"/>
              <a:ext cx="666877" cy="158316"/>
            </a:xfrm>
            <a:prstGeom prst="rect">
              <a:avLst/>
            </a:prstGeom>
            <a:effectLst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729" y="6371732"/>
              <a:ext cx="1066800" cy="3674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705" y="6324600"/>
              <a:ext cx="461750" cy="46175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1054953" cy="8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1"/>
    </mc:Choice>
    <mc:Fallback xmlns="">
      <p:transition spd="slow" advTm="605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 rot="5400000" flipV="1">
            <a:off x="1148510" y="2837061"/>
            <a:ext cx="2631678" cy="1295400"/>
          </a:xfrm>
          <a:prstGeom prst="arc">
            <a:avLst>
              <a:gd name="adj1" fmla="val 8931148"/>
              <a:gd name="adj2" fmla="val 1099694"/>
            </a:avLst>
          </a:prstGeom>
          <a:ln w="508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6271" y="3440668"/>
            <a:ext cx="2743200" cy="369332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ndara" pitchFamily="34" charset="0"/>
                <a:cs typeface="Courier New" pitchFamily="49" charset="0"/>
              </a:rPr>
              <a:t>Reduce (Key, List&lt;Value&gt;)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7271" y="2665977"/>
            <a:ext cx="1897186" cy="369332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ndara" pitchFamily="34" charset="0"/>
                <a:cs typeface="Courier New" pitchFamily="49" charset="0"/>
              </a:rPr>
              <a:t>Map(Key, Value)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661965" y="3237706"/>
            <a:ext cx="381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3" idx="1"/>
            <a:endCxn id="5" idx="3"/>
          </p:cNvCxnSpPr>
          <p:nvPr/>
        </p:nvCxnSpPr>
        <p:spPr>
          <a:xfrm flipH="1">
            <a:off x="5299471" y="2273309"/>
            <a:ext cx="316745" cy="135202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1"/>
            <a:endCxn id="6" idx="3"/>
          </p:cNvCxnSpPr>
          <p:nvPr/>
        </p:nvCxnSpPr>
        <p:spPr>
          <a:xfrm flipH="1">
            <a:off x="4834457" y="2273309"/>
            <a:ext cx="781759" cy="57733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9"/>
          <p:cNvSpPr/>
          <p:nvPr/>
        </p:nvSpPr>
        <p:spPr>
          <a:xfrm>
            <a:off x="2590464" y="936735"/>
            <a:ext cx="2590800" cy="914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prstClr val="black"/>
                </a:solidFill>
                <a:latin typeface="Candara" pitchFamily="34" charset="0"/>
              </a:rPr>
              <a:t>Loop Invariant Data</a:t>
            </a: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ndara" pitchFamily="34" charset="0"/>
              </a:rPr>
              <a:t>Loaded only once</a:t>
            </a:r>
            <a:endParaRPr lang="en-US" i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5616216" y="3017753"/>
            <a:ext cx="2666482" cy="838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7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prstClr val="black"/>
                </a:solidFill>
                <a:latin typeface="Candara" pitchFamily="34" charset="0"/>
              </a:rPr>
              <a:t>Faster intermediate data transfer mechanism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5616216" y="4114800"/>
            <a:ext cx="2666482" cy="838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2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prstClr val="black"/>
                </a:solidFill>
                <a:latin typeface="Candara" pitchFamily="34" charset="0"/>
              </a:rPr>
              <a:t>Combiner operation to collect all reduce outputs</a:t>
            </a:r>
          </a:p>
        </p:txBody>
      </p:sp>
      <p:sp>
        <p:nvSpPr>
          <p:cNvPr id="13" name="Left Arrow Callout 12"/>
          <p:cNvSpPr/>
          <p:nvPr/>
        </p:nvSpPr>
        <p:spPr>
          <a:xfrm>
            <a:off x="5616216" y="1854209"/>
            <a:ext cx="2666482" cy="838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9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prstClr val="black"/>
                </a:solidFill>
                <a:latin typeface="Candara" pitchFamily="34" charset="0"/>
              </a:rPr>
              <a:t>Cacheable map/reduce tasks </a:t>
            </a: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ndara" pitchFamily="34" charset="0"/>
              </a:rPr>
              <a:t>(in memory)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13471" y="1903977"/>
            <a:ext cx="182880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ndara" pitchFamily="34" charset="0"/>
                <a:cs typeface="Courier New" pitchFamily="49" charset="0"/>
              </a:rPr>
              <a:t>Configure()</a:t>
            </a:r>
            <a:endParaRPr lang="en-US" b="1" dirty="0">
              <a:solidFill>
                <a:prstClr val="black"/>
              </a:solidFill>
              <a:latin typeface="Candara" pitchFamily="34" charset="0"/>
              <a:cs typeface="Courier New" pitchFamily="49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661965" y="2474683"/>
            <a:ext cx="381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03870" y="4191000"/>
            <a:ext cx="3158729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/>
                </a:solidFill>
                <a:latin typeface="Candara" pitchFamily="34" charset="0"/>
                <a:cs typeface="Courier New" pitchFamily="49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Combine(Map&lt;</a:t>
            </a:r>
            <a:r>
              <a:rPr lang="en-US" dirty="0" err="1" smtClean="0">
                <a:solidFill>
                  <a:prstClr val="black"/>
                </a:solidFill>
              </a:rPr>
              <a:t>Key,Value</a:t>
            </a:r>
            <a:r>
              <a:rPr lang="en-US" dirty="0">
                <a:solidFill>
                  <a:prstClr val="black"/>
                </a:solidFill>
              </a:rPr>
              <a:t>&gt;)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661965" y="3999706"/>
            <a:ext cx="381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685799" y="152400"/>
            <a:ext cx="8458201" cy="506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Programming Model for Iterative MapReduce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616542" y="5334000"/>
            <a:ext cx="8298858" cy="10506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en-US" dirty="0" smtClean="0">
                <a:latin typeface="Candara" pitchFamily="34" charset="0"/>
              </a:rPr>
              <a:t>Distinction on loop invariant data and variable data (</a:t>
            </a:r>
            <a:r>
              <a:rPr lang="en-US" b="1" dirty="0" smtClean="0">
                <a:solidFill>
                  <a:srgbClr val="00B0F0"/>
                </a:solidFill>
                <a:latin typeface="Candara" pitchFamily="34" charset="0"/>
              </a:rPr>
              <a:t>data flow vs. </a:t>
            </a:r>
            <a:r>
              <a:rPr lang="el-GR" b="1" dirty="0" smtClean="0">
                <a:solidFill>
                  <a:srgbClr val="00B0F0"/>
                </a:solidFill>
                <a:latin typeface="Candara" pitchFamily="34" charset="0"/>
              </a:rPr>
              <a:t>δ </a:t>
            </a:r>
            <a:r>
              <a:rPr lang="en-US" b="1" dirty="0" smtClean="0">
                <a:solidFill>
                  <a:srgbClr val="00B0F0"/>
                </a:solidFill>
                <a:latin typeface="Candara" pitchFamily="34" charset="0"/>
              </a:rPr>
              <a:t>flow</a:t>
            </a:r>
            <a:r>
              <a:rPr lang="en-US" dirty="0" smtClean="0">
                <a:latin typeface="Candara" pitchFamily="34" charset="0"/>
              </a:rPr>
              <a:t>)</a:t>
            </a:r>
          </a:p>
          <a:p>
            <a:pPr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en-US" dirty="0" smtClean="0">
                <a:latin typeface="Candara" pitchFamily="34" charset="0"/>
              </a:rPr>
              <a:t>Cacheable map/reduce tasks (</a:t>
            </a:r>
            <a:r>
              <a:rPr lang="en-US" sz="3300" b="1" dirty="0" smtClean="0">
                <a:solidFill>
                  <a:srgbClr val="00B0F0"/>
                </a:solidFill>
                <a:latin typeface="Candara" pitchFamily="34" charset="0"/>
              </a:rPr>
              <a:t>in-memory</a:t>
            </a:r>
            <a:r>
              <a:rPr lang="en-US" dirty="0" smtClean="0">
                <a:latin typeface="Candara" pitchFamily="34" charset="0"/>
              </a:rPr>
              <a:t>)</a:t>
            </a:r>
          </a:p>
          <a:p>
            <a:pPr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en-US" dirty="0" smtClean="0">
                <a:latin typeface="Candara" pitchFamily="34" charset="0"/>
              </a:rPr>
              <a:t>Combine operation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737" y="2421966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ndara" pitchFamily="34" charset="0"/>
              </a:rPr>
              <a:t>Main </a:t>
            </a:r>
            <a:r>
              <a:rPr lang="en-US" b="1" dirty="0" smtClean="0">
                <a:solidFill>
                  <a:prstClr val="black"/>
                </a:solidFill>
                <a:latin typeface="Candara" pitchFamily="34" charset="0"/>
              </a:rPr>
              <a:t>Program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3561" y="2773016"/>
            <a:ext cx="2117887" cy="1184289"/>
          </a:xfrm>
          <a:prstGeom prst="roundRect">
            <a:avLst>
              <a:gd name="adj" fmla="val 98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180" y="2773016"/>
            <a:ext cx="21178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while(..)</a:t>
            </a:r>
          </a:p>
          <a:p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runMapReduce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(..)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263179" y="2011082"/>
            <a:ext cx="1929519" cy="410883"/>
          </a:xfrm>
          <a:prstGeom prst="rightArrowCallout">
            <a:avLst>
              <a:gd name="adj1" fmla="val 50000"/>
              <a:gd name="adj2" fmla="val 46163"/>
              <a:gd name="adj3" fmla="val 57615"/>
              <a:gd name="adj4" fmla="val 821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prstClr val="black"/>
                </a:solidFill>
                <a:latin typeface="Candara" pitchFamily="34" charset="0"/>
              </a:rPr>
              <a:t>Variable data</a:t>
            </a:r>
            <a:endParaRPr lang="en-US" i="1" dirty="0">
              <a:solidFill>
                <a:prstClr val="black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6749" y="1398500"/>
            <a:ext cx="7543800" cy="5257800"/>
            <a:chOff x="0" y="0"/>
            <a:chExt cx="5876925" cy="2998787"/>
          </a:xfrm>
        </p:grpSpPr>
        <p:graphicFrame>
          <p:nvGraphicFramePr>
            <p:cNvPr id="4" name="Chart 3"/>
            <p:cNvGraphicFramePr/>
            <p:nvPr/>
          </p:nvGraphicFramePr>
          <p:xfrm>
            <a:off x="0" y="0"/>
            <a:ext cx="5876925" cy="2998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Chart 4"/>
            <p:cNvGraphicFramePr/>
            <p:nvPr/>
          </p:nvGraphicFramePr>
          <p:xfrm>
            <a:off x="0" y="4761"/>
            <a:ext cx="4876800" cy="29797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1219200" y="228600"/>
            <a:ext cx="69621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kern="0" dirty="0" err="1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KMeans</a:t>
            </a:r>
            <a:r>
              <a:rPr lang="en-US" sz="32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Clustering Comparison</a:t>
            </a:r>
            <a:endParaRPr lang="en-US" sz="3200" b="1" kern="0" dirty="0" smtClean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/>
            <a:r>
              <a:rPr lang="en-US" sz="3200" b="1" kern="0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Hadoop</a:t>
            </a:r>
            <a:r>
              <a:rPr lang="en-US" sz="32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 vs. </a:t>
            </a:r>
            <a:r>
              <a:rPr lang="en-US" sz="3200" b="1" kern="0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HDInsight</a:t>
            </a:r>
            <a:r>
              <a:rPr lang="en-US" sz="32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 vs. Twister4Azure</a:t>
            </a:r>
            <a:endParaRPr lang="en-US" sz="32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248400"/>
            <a:ext cx="3101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4"/>
                </a:solidFill>
                <a:latin typeface="+mj-lt"/>
                <a:ea typeface="宋体" pitchFamily="2" charset="-122"/>
                <a:cs typeface="+mj-cs"/>
              </a:rPr>
              <a:t>Shaded part is computation </a:t>
            </a:r>
            <a:endParaRPr lang="en-US" sz="2000" i="1" dirty="0">
              <a:solidFill>
                <a:schemeClr val="accent4"/>
              </a:solidFill>
              <a:latin typeface="+mj-lt"/>
              <a:ea typeface="宋体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177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lina\Application Data\SSH\temp\km_weak_scaling_sor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1447800"/>
            <a:ext cx="8964409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 err="1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KMeans</a:t>
            </a:r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Weak Scaling</a:t>
            </a:r>
            <a:b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</a:br>
            <a:r>
              <a:rPr lang="en-US" sz="2200" i="1" dirty="0" err="1">
                <a:solidFill>
                  <a:schemeClr val="accent4"/>
                </a:solidFill>
                <a:ea typeface="宋体" pitchFamily="2" charset="-122"/>
              </a:rPr>
              <a:t>Hadoop</a:t>
            </a:r>
            <a:r>
              <a:rPr lang="en-US" sz="2200" i="1" dirty="0">
                <a:solidFill>
                  <a:schemeClr val="accent4"/>
                </a:solidFill>
                <a:ea typeface="宋体" pitchFamily="2" charset="-122"/>
              </a:rPr>
              <a:t> vs. our </a:t>
            </a:r>
            <a:r>
              <a:rPr lang="en-US" sz="2200" i="1" dirty="0" smtClean="0">
                <a:solidFill>
                  <a:schemeClr val="accent4"/>
                </a:solidFill>
                <a:ea typeface="宋体" pitchFamily="2" charset="-122"/>
              </a:rPr>
              <a:t>new </a:t>
            </a:r>
            <a:r>
              <a:rPr lang="en-US" sz="2200" i="1" dirty="0" err="1" smtClean="0">
                <a:solidFill>
                  <a:schemeClr val="accent4"/>
                </a:solidFill>
                <a:ea typeface="宋体" pitchFamily="2" charset="-122"/>
              </a:rPr>
              <a:t>Hadoop</a:t>
            </a:r>
            <a:r>
              <a:rPr lang="en-US" sz="2200" i="1" dirty="0" smtClean="0">
                <a:solidFill>
                  <a:schemeClr val="accent4"/>
                </a:solidFill>
                <a:ea typeface="宋体" pitchFamily="2" charset="-122"/>
              </a:rPr>
              <a:t>-Collective</a:t>
            </a:r>
            <a:endParaRPr lang="en-US" sz="2200" i="1" dirty="0">
              <a:solidFill>
                <a:schemeClr val="accent4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073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78434" cy="685800"/>
          </a:xfrm>
        </p:spPr>
        <p:txBody>
          <a:bodyPr>
            <a:noAutofit/>
          </a:bodyPr>
          <a:lstStyle/>
          <a:p>
            <a:r>
              <a:rPr lang="en-US" sz="36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Case Studies: </a:t>
            </a:r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Data Analysis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067800" cy="304800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5000"/>
              </a:lnSpc>
              <a:spcBef>
                <a:spcPts val="1200"/>
              </a:spcBef>
              <a:buSzPct val="60000"/>
              <a:buBlip>
                <a:blip r:embed="rId3"/>
              </a:buBlip>
            </a:pPr>
            <a:r>
              <a:rPr lang="en-US" dirty="0">
                <a:latin typeface="Candara" pitchFamily="34" charset="0"/>
              </a:rPr>
              <a:t>C</a:t>
            </a:r>
            <a:r>
              <a:rPr lang="en-US" dirty="0" smtClean="0">
                <a:latin typeface="Candara" pitchFamily="34" charset="0"/>
              </a:rPr>
              <a:t>lustering using image data (Computer Vision)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buSzPct val="60000"/>
              <a:buBlip>
                <a:blip r:embed="rId3"/>
              </a:buBlip>
            </a:pPr>
            <a:r>
              <a:rPr lang="en-US" dirty="0" smtClean="0">
                <a:latin typeface="Candara" pitchFamily="34" charset="0"/>
              </a:rPr>
              <a:t>Parallel Inverted Indexing used for </a:t>
            </a:r>
            <a:r>
              <a:rPr lang="en-US" dirty="0" err="1" smtClean="0">
                <a:latin typeface="Candara" pitchFamily="34" charset="0"/>
              </a:rPr>
              <a:t>HBase</a:t>
            </a:r>
            <a:r>
              <a:rPr lang="en-US" dirty="0" smtClean="0">
                <a:latin typeface="Candara" pitchFamily="34" charset="0"/>
              </a:rPr>
              <a:t> (Social Network)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buSzPct val="60000"/>
              <a:buBlip>
                <a:blip r:embed="rId3"/>
              </a:buBlip>
            </a:pPr>
            <a:r>
              <a:rPr lang="en-US" dirty="0" smtClean="0">
                <a:latin typeface="Candara" pitchFamily="34" charset="0"/>
              </a:rPr>
              <a:t>Matrix algebra as needed </a:t>
            </a:r>
          </a:p>
          <a:p>
            <a:pPr lvl="2">
              <a:lnSpc>
                <a:spcPct val="85000"/>
              </a:lnSpc>
              <a:spcBef>
                <a:spcPts val="1200"/>
              </a:spcBef>
              <a:buSzPct val="60000"/>
              <a:buBlip>
                <a:blip r:embed="rId3"/>
              </a:buBlip>
            </a:pPr>
            <a:r>
              <a:rPr lang="en-US" sz="2800" dirty="0" smtClean="0">
                <a:latin typeface="Candara" pitchFamily="34" charset="0"/>
              </a:rPr>
              <a:t>Matrix Multiplication</a:t>
            </a:r>
          </a:p>
          <a:p>
            <a:pPr lvl="2">
              <a:lnSpc>
                <a:spcPct val="85000"/>
              </a:lnSpc>
              <a:spcBef>
                <a:spcPts val="1200"/>
              </a:spcBef>
              <a:buSzPct val="60000"/>
              <a:buBlip>
                <a:blip r:embed="rId3"/>
              </a:buBlip>
            </a:pPr>
            <a:r>
              <a:rPr lang="en-US" sz="2800" dirty="0" smtClean="0">
                <a:latin typeface="Candara" pitchFamily="34" charset="0"/>
              </a:rPr>
              <a:t>Equation Solving</a:t>
            </a:r>
          </a:p>
          <a:p>
            <a:pPr lvl="2">
              <a:lnSpc>
                <a:spcPct val="85000"/>
              </a:lnSpc>
              <a:spcBef>
                <a:spcPts val="1200"/>
              </a:spcBef>
              <a:buSzPct val="60000"/>
              <a:buBlip>
                <a:blip r:embed="rId3"/>
              </a:buBlip>
            </a:pPr>
            <a:r>
              <a:rPr lang="en-US" sz="2800" dirty="0" smtClean="0">
                <a:latin typeface="Candara" pitchFamily="34" charset="0"/>
              </a:rPr>
              <a:t>Eigenvector/value Calculation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558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4"/>
                </a:solidFill>
                <a:latin typeface="+mj-lt"/>
                <a:ea typeface="宋体" pitchFamily="2" charset="-122"/>
                <a:cs typeface="+mj-cs"/>
              </a:rPr>
              <a:t>Support a suite of parallel data-analysis capabilities </a:t>
            </a:r>
          </a:p>
        </p:txBody>
      </p:sp>
    </p:spTree>
    <p:extLst>
      <p:ext uri="{BB962C8B-B14F-4D97-AF65-F5344CB8AC3E}">
        <p14:creationId xmlns:p14="http://schemas.microsoft.com/office/powerpoint/2010/main" val="36032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20000" cy="8382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Iterative Computations</a:t>
            </a:r>
          </a:p>
        </p:txBody>
      </p:sp>
      <p:pic>
        <p:nvPicPr>
          <p:cNvPr id="4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3405613" cy="2844509"/>
          </a:xfrm>
          <a:prstGeom prst="rect">
            <a:avLst/>
          </a:prstGeom>
          <a:noFill/>
        </p:spPr>
      </p:pic>
      <p:pic>
        <p:nvPicPr>
          <p:cNvPr id="40965" name="Picture 5" descr="D:\academic\phd\Publications\CloudComp09\figures\matri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685800"/>
            <a:ext cx="2286000" cy="2843349"/>
          </a:xfrm>
          <a:prstGeom prst="rect">
            <a:avLst/>
          </a:prstGeom>
          <a:noFill/>
        </p:spPr>
      </p:pic>
      <p:sp>
        <p:nvSpPr>
          <p:cNvPr id="11" name="Right Arrow Callout 10"/>
          <p:cNvSpPr/>
          <p:nvPr/>
        </p:nvSpPr>
        <p:spPr>
          <a:xfrm>
            <a:off x="152400" y="1447800"/>
            <a:ext cx="13716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K-means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4876800" y="1447800"/>
            <a:ext cx="20574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Matrix Multiplication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25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Performance of K-Means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581400"/>
            <a:ext cx="407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 Parallel Overhead  Matrix Multiplication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5" name="Picture 14" descr="kmeans-color-lo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86200"/>
            <a:ext cx="4129088" cy="2667000"/>
          </a:xfrm>
          <a:prstGeom prst="rect">
            <a:avLst/>
          </a:prstGeom>
        </p:spPr>
      </p:pic>
      <p:pic>
        <p:nvPicPr>
          <p:cNvPr id="16" name="Picture 15" descr="mat-mult-lo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599" y="3886200"/>
            <a:ext cx="4038601" cy="26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885004" y="152400"/>
            <a:ext cx="4773612" cy="534987"/>
          </a:xfrm>
        </p:spPr>
        <p:txBody>
          <a:bodyPr>
            <a:noAutofit/>
          </a:bodyPr>
          <a:lstStyle/>
          <a:p>
            <a:r>
              <a:rPr lang="en-US" sz="36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PageRank</a:t>
            </a:r>
            <a:endParaRPr lang="en-US" sz="36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4495800"/>
            <a:ext cx="8382000" cy="1752600"/>
          </a:xfrm>
        </p:spPr>
        <p:txBody>
          <a:bodyPr>
            <a:normAutofit fontScale="55000" lnSpcReduction="20000"/>
          </a:bodyPr>
          <a:lstStyle/>
          <a:p>
            <a:pPr marL="346075" indent="-234950">
              <a:lnSpc>
                <a:spcPct val="120000"/>
              </a:lnSpc>
              <a:buSzPct val="80000"/>
              <a:buBlip>
                <a:blip r:embed="rId3"/>
              </a:buBlip>
            </a:pPr>
            <a:r>
              <a:rPr lang="en-US" dirty="0" smtClean="0">
                <a:latin typeface="Candara" pitchFamily="34" charset="0"/>
              </a:rPr>
              <a:t>Well-known page rank algorithm [1]</a:t>
            </a:r>
          </a:p>
          <a:p>
            <a:pPr marL="346075" indent="-234950">
              <a:lnSpc>
                <a:spcPct val="120000"/>
              </a:lnSpc>
              <a:buSzPct val="80000"/>
              <a:buBlip>
                <a:blip r:embed="rId3"/>
              </a:buBlip>
            </a:pPr>
            <a:r>
              <a:rPr lang="en-US" dirty="0" smtClean="0">
                <a:latin typeface="Candara" pitchFamily="34" charset="0"/>
              </a:rPr>
              <a:t>Used ClueWeb09 [2] (</a:t>
            </a:r>
            <a:r>
              <a:rPr lang="en-US" b="1" dirty="0" smtClean="0">
                <a:solidFill>
                  <a:srgbClr val="0070C0"/>
                </a:solidFill>
                <a:latin typeface="Candara" pitchFamily="34" charset="0"/>
              </a:rPr>
              <a:t>1TB in size</a:t>
            </a:r>
            <a:r>
              <a:rPr lang="en-US" dirty="0" smtClean="0">
                <a:latin typeface="Candara" pitchFamily="34" charset="0"/>
              </a:rPr>
              <a:t>) from CMU</a:t>
            </a:r>
          </a:p>
          <a:p>
            <a:pPr marL="346075" indent="-234950">
              <a:lnSpc>
                <a:spcPct val="120000"/>
              </a:lnSpc>
              <a:buSzPct val="80000"/>
              <a:buBlip>
                <a:blip r:embed="rId3"/>
              </a:buBlip>
            </a:pPr>
            <a:r>
              <a:rPr lang="en-US" dirty="0" smtClean="0">
                <a:latin typeface="Candara" pitchFamily="34" charset="0"/>
              </a:rPr>
              <a:t>Hadoop loads the web graph in every iteration</a:t>
            </a:r>
          </a:p>
          <a:p>
            <a:pPr marL="346075" indent="-234950">
              <a:lnSpc>
                <a:spcPct val="120000"/>
              </a:lnSpc>
              <a:buSzPct val="80000"/>
              <a:buBlip>
                <a:blip r:embed="rId3"/>
              </a:buBlip>
            </a:pPr>
            <a:r>
              <a:rPr lang="en-US" dirty="0" smtClean="0">
                <a:latin typeface="Candara" pitchFamily="34" charset="0"/>
              </a:rPr>
              <a:t>Twister keeps the graph in memory</a:t>
            </a:r>
          </a:p>
          <a:p>
            <a:pPr marL="346075" indent="-234950">
              <a:lnSpc>
                <a:spcPct val="120000"/>
              </a:lnSpc>
              <a:buSzPct val="80000"/>
              <a:buBlip>
                <a:blip r:embed="rId3"/>
              </a:buBlip>
            </a:pPr>
            <a:r>
              <a:rPr lang="en-US" dirty="0" err="1" smtClean="0">
                <a:latin typeface="Candara" pitchFamily="34" charset="0"/>
                <a:hlinkClick r:id="rId4"/>
              </a:rPr>
              <a:t>Pregel</a:t>
            </a:r>
            <a:r>
              <a:rPr lang="en-US" dirty="0" smtClean="0">
                <a:latin typeface="Candara" pitchFamily="34" charset="0"/>
                <a:hlinkClick r:id="rId4"/>
              </a:rPr>
              <a:t> </a:t>
            </a:r>
            <a:r>
              <a:rPr lang="en-US" dirty="0" smtClean="0">
                <a:latin typeface="Candara" pitchFamily="34" charset="0"/>
              </a:rPr>
              <a:t>approach seems natural to graph-based problems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963863"/>
            <a:ext cx="5119032" cy="348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0712" y="6324600"/>
            <a:ext cx="5254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[1] Pagerank Algorithm, </a:t>
            </a:r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</a:t>
            </a:r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en.wikipedia.org/wiki/PageRank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[2] ClueWeb09 Data Set, </a:t>
            </a:r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://boston.lti.cs.cmu.edu/Data/clueweb09</a:t>
            </a:r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6174" y="245453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Partial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 Updates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9372" y="988645"/>
            <a:ext cx="3142625" cy="3276600"/>
            <a:chOff x="3543" y="685801"/>
            <a:chExt cx="3440783" cy="3505199"/>
          </a:xfrm>
        </p:grpSpPr>
        <p:sp>
          <p:nvSpPr>
            <p:cNvPr id="6" name="Oval 5"/>
            <p:cNvSpPr/>
            <p:nvPr/>
          </p:nvSpPr>
          <p:spPr>
            <a:xfrm>
              <a:off x="1542689" y="2109435"/>
              <a:ext cx="685800" cy="457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</a:rPr>
                <a:t>M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848978" y="2986452"/>
              <a:ext cx="685800" cy="50135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</a:rPr>
                <a:t>R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Folded Corner 12"/>
            <p:cNvSpPr/>
            <p:nvPr/>
          </p:nvSpPr>
          <p:spPr>
            <a:xfrm>
              <a:off x="381000" y="1104901"/>
              <a:ext cx="533400" cy="838200"/>
            </a:xfrm>
            <a:prstGeom prst="foldedCorne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3" y="1946701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Current</a:t>
              </a:r>
            </a:p>
            <a:p>
              <a:r>
                <a:rPr lang="en-US" sz="1600" b="1" dirty="0" smtClean="0">
                  <a:solidFill>
                    <a:prstClr val="black"/>
                  </a:solidFill>
                </a:rPr>
                <a:t> Page ranks (Compressed)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Folded Corner 15"/>
            <p:cNvSpPr/>
            <p:nvPr/>
          </p:nvSpPr>
          <p:spPr>
            <a:xfrm>
              <a:off x="1905000" y="685801"/>
              <a:ext cx="1066800" cy="838200"/>
            </a:xfrm>
            <a:prstGeom prst="foldedCorne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1202" y="693004"/>
              <a:ext cx="1234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Partial Adjacency Matrix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962337">
              <a:off x="1064443" y="1768872"/>
              <a:ext cx="533400" cy="239618"/>
            </a:xfrm>
            <a:prstGeom prst="rightArrow">
              <a:avLst>
                <a:gd name="adj1" fmla="val 50000"/>
                <a:gd name="adj2" fmla="val 476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7622205" flipV="1">
              <a:off x="1969474" y="1655029"/>
              <a:ext cx="533400" cy="411726"/>
            </a:xfrm>
            <a:prstGeom prst="rightArrow">
              <a:avLst>
                <a:gd name="adj1" fmla="val 50000"/>
                <a:gd name="adj2" fmla="val 476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904206" y="2588927"/>
              <a:ext cx="287672" cy="397525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542689" y="3487810"/>
              <a:ext cx="481436" cy="3050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914400" y="3669268"/>
              <a:ext cx="685800" cy="52173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</a:rPr>
                <a:t>C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91726" y="3538054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Partially merged</a:t>
              </a:r>
            </a:p>
            <a:p>
              <a:r>
                <a:rPr lang="en-US" sz="1600" b="1" dirty="0" smtClean="0">
                  <a:solidFill>
                    <a:prstClr val="black"/>
                  </a:solidFill>
                </a:rPr>
                <a:t> Updates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4466" y="3139831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Iterations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64087" y="2764465"/>
              <a:ext cx="650313" cy="1120065"/>
            </a:xfrm>
            <a:custGeom>
              <a:avLst/>
              <a:gdLst>
                <a:gd name="connsiteX0" fmla="*/ 650313 w 650313"/>
                <a:gd name="connsiteY0" fmla="*/ 1116419 h 1120065"/>
                <a:gd name="connsiteX1" fmla="*/ 299439 w 650313"/>
                <a:gd name="connsiteY1" fmla="*/ 1063256 h 1120065"/>
                <a:gd name="connsiteX2" fmla="*/ 54890 w 650313"/>
                <a:gd name="connsiteY2" fmla="*/ 723014 h 1120065"/>
                <a:gd name="connsiteX3" fmla="*/ 12360 w 650313"/>
                <a:gd name="connsiteY3" fmla="*/ 233916 h 1120065"/>
                <a:gd name="connsiteX4" fmla="*/ 225011 w 650313"/>
                <a:gd name="connsiteY4" fmla="*/ 0 h 112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313" h="1120065">
                  <a:moveTo>
                    <a:pt x="650313" y="1116419"/>
                  </a:moveTo>
                  <a:cubicBezTo>
                    <a:pt x="524494" y="1122621"/>
                    <a:pt x="398676" y="1128823"/>
                    <a:pt x="299439" y="1063256"/>
                  </a:cubicBezTo>
                  <a:cubicBezTo>
                    <a:pt x="200202" y="997689"/>
                    <a:pt x="102736" y="861237"/>
                    <a:pt x="54890" y="723014"/>
                  </a:cubicBezTo>
                  <a:cubicBezTo>
                    <a:pt x="7043" y="584791"/>
                    <a:pt x="-15993" y="354418"/>
                    <a:pt x="12360" y="233916"/>
                  </a:cubicBezTo>
                  <a:cubicBezTo>
                    <a:pt x="40713" y="113414"/>
                    <a:pt x="132862" y="56707"/>
                    <a:pt x="225011" y="0"/>
                  </a:cubicBezTo>
                </a:path>
              </a:pathLst>
            </a:custGeom>
            <a:ln w="44450">
              <a:solidFill>
                <a:srgbClr val="00206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9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C:\Users\Stefan\Desktop\Research\JudyCollab\overvi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34" y="1447800"/>
            <a:ext cx="6764541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15="http://schemas.microsoft.com/office/word/2012/wordml" xmlns:lc="http://schemas.openxmlformats.org/drawingml/2006/lockedCanvas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-390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Workflow </a:t>
            </a:r>
            <a:r>
              <a:rPr lang="en-US" sz="28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of the vocabulary learning </a:t>
            </a:r>
            <a:r>
              <a:rPr lang="en-US" sz="28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application in Large-Scale Computer Vision</a:t>
            </a:r>
            <a:endParaRPr lang="en-US" sz="28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963" y="930883"/>
            <a:ext cx="6594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4"/>
                </a:solidFill>
                <a:latin typeface="+mj-lt"/>
                <a:ea typeface="宋体" pitchFamily="2" charset="-122"/>
                <a:cs typeface="+mj-cs"/>
              </a:rPr>
              <a:t>Collaboration with Prof. David Crandall at Indiana University </a:t>
            </a:r>
            <a:endParaRPr lang="en-US" sz="2000" i="1" dirty="0">
              <a:solidFill>
                <a:schemeClr val="accent4"/>
              </a:solidFill>
              <a:latin typeface="+mj-lt"/>
              <a:ea typeface="宋体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927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High Dimensional Image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229600" cy="5105400"/>
          </a:xfrm>
        </p:spPr>
        <p:txBody>
          <a:bodyPr>
            <a:norm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000" dirty="0" smtClean="0">
                <a:latin typeface="Candara" pitchFamily="34" charset="0"/>
              </a:rPr>
              <a:t>K-means Clustering algorithm is used to cluster the images with similar features.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000" dirty="0" smtClean="0">
                <a:latin typeface="Candara" pitchFamily="34" charset="0"/>
              </a:rPr>
              <a:t>Each image is characterized as a data point (vector)  with dimensions in the range of </a:t>
            </a:r>
            <a:r>
              <a:rPr lang="en-US" sz="2000" dirty="0">
                <a:solidFill>
                  <a:srgbClr val="0070C0"/>
                </a:solidFill>
                <a:latin typeface="Candara" pitchFamily="34" charset="0"/>
              </a:rPr>
              <a:t>512 ~ 2048</a:t>
            </a:r>
            <a:r>
              <a:rPr lang="en-US" sz="2000" dirty="0" smtClean="0">
                <a:latin typeface="Candara" pitchFamily="34" charset="0"/>
              </a:rPr>
              <a:t>. Each value (feature) ranges from </a:t>
            </a:r>
            <a:r>
              <a:rPr lang="en-US" sz="2000" dirty="0">
                <a:solidFill>
                  <a:srgbClr val="0070C0"/>
                </a:solidFill>
                <a:latin typeface="Candara" pitchFamily="34" charset="0"/>
              </a:rPr>
              <a:t>0 to 255</a:t>
            </a:r>
            <a:r>
              <a:rPr lang="en-US" sz="2000" dirty="0" smtClean="0">
                <a:latin typeface="Candara" pitchFamily="34" charset="0"/>
              </a:rPr>
              <a:t>. 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000" dirty="0" smtClean="0">
                <a:latin typeface="Candara" pitchFamily="34" charset="0"/>
              </a:rPr>
              <a:t>A </a:t>
            </a:r>
            <a:r>
              <a:rPr lang="en-US" sz="2000" dirty="0">
                <a:latin typeface="Candara" pitchFamily="34" charset="0"/>
              </a:rPr>
              <a:t>full execution of the image clustering </a:t>
            </a:r>
            <a:r>
              <a:rPr lang="en-US" sz="2000" dirty="0" smtClean="0">
                <a:latin typeface="Candara" pitchFamily="34" charset="0"/>
              </a:rPr>
              <a:t>application</a:t>
            </a:r>
          </a:p>
          <a:p>
            <a:pPr lvl="1">
              <a:buSzPct val="80000"/>
              <a:buBlip>
                <a:blip r:embed="rId2"/>
              </a:buBlip>
            </a:pPr>
            <a:r>
              <a:rPr lang="en-US" sz="2000" dirty="0" smtClean="0">
                <a:latin typeface="Candara" pitchFamily="34" charset="0"/>
              </a:rPr>
              <a:t>We </a:t>
            </a:r>
            <a:r>
              <a:rPr lang="en-US" sz="2000" dirty="0">
                <a:latin typeface="Candara" pitchFamily="34" charset="0"/>
              </a:rPr>
              <a:t>successfully cluster </a:t>
            </a:r>
            <a:r>
              <a:rPr lang="en-US" sz="2200" dirty="0">
                <a:solidFill>
                  <a:srgbClr val="0070C0"/>
                </a:solidFill>
                <a:latin typeface="Candara" pitchFamily="34" charset="0"/>
              </a:rPr>
              <a:t>7.42 million </a:t>
            </a:r>
            <a:r>
              <a:rPr lang="en-US" sz="2000" dirty="0">
                <a:latin typeface="Candara" pitchFamily="34" charset="0"/>
              </a:rPr>
              <a:t>vectors into </a:t>
            </a:r>
            <a:r>
              <a:rPr lang="en-US" sz="2200" dirty="0">
                <a:solidFill>
                  <a:srgbClr val="0070C0"/>
                </a:solidFill>
                <a:latin typeface="Candara" pitchFamily="34" charset="0"/>
              </a:rPr>
              <a:t>1 million </a:t>
            </a:r>
            <a:r>
              <a:rPr lang="en-US" sz="2000" dirty="0">
                <a:latin typeface="Candara" pitchFamily="34" charset="0"/>
              </a:rPr>
              <a:t>cluster centers</a:t>
            </a:r>
            <a:r>
              <a:rPr lang="en-US" sz="2000" dirty="0" smtClean="0">
                <a:latin typeface="Candara" pitchFamily="34" charset="0"/>
              </a:rPr>
              <a:t>. 10000 </a:t>
            </a:r>
            <a:r>
              <a:rPr lang="en-US" sz="2000" dirty="0">
                <a:latin typeface="Candara" pitchFamily="34" charset="0"/>
              </a:rPr>
              <a:t>map tasks </a:t>
            </a:r>
            <a:r>
              <a:rPr lang="en-US" sz="2000" dirty="0" smtClean="0">
                <a:latin typeface="Candara" pitchFamily="34" charset="0"/>
              </a:rPr>
              <a:t>are created on </a:t>
            </a:r>
            <a:r>
              <a:rPr lang="en-US" sz="2000" dirty="0">
                <a:latin typeface="Candara" pitchFamily="34" charset="0"/>
              </a:rPr>
              <a:t>125 nodes. Each node has 80 </a:t>
            </a:r>
            <a:r>
              <a:rPr lang="en-US" sz="2000" dirty="0" smtClean="0">
                <a:latin typeface="Candara" pitchFamily="34" charset="0"/>
              </a:rPr>
              <a:t>tasks, each </a:t>
            </a:r>
            <a:r>
              <a:rPr lang="en-US" sz="2000" dirty="0">
                <a:latin typeface="Candara" pitchFamily="34" charset="0"/>
              </a:rPr>
              <a:t>task caches 742 vectors. </a:t>
            </a:r>
            <a:endParaRPr lang="en-US" sz="2000" dirty="0" smtClean="0">
              <a:latin typeface="Candara" pitchFamily="34" charset="0"/>
            </a:endParaRPr>
          </a:p>
          <a:p>
            <a:pPr lvl="1">
              <a:buSzPct val="80000"/>
              <a:buBlip>
                <a:blip r:embed="rId2"/>
              </a:buBlip>
            </a:pPr>
            <a:r>
              <a:rPr lang="en-US" sz="2000" dirty="0" smtClean="0">
                <a:latin typeface="Candara" pitchFamily="34" charset="0"/>
              </a:rPr>
              <a:t>For </a:t>
            </a:r>
            <a:r>
              <a:rPr lang="en-US" sz="2000" dirty="0">
                <a:latin typeface="Candara" pitchFamily="34" charset="0"/>
              </a:rPr>
              <a:t>1 million centroids, broadcasting data size is about 512 MB. Shuffling data is 20 TB, while the data size after local aggregation is about 250 GB. </a:t>
            </a:r>
            <a:endParaRPr lang="en-US" sz="2000" dirty="0" smtClean="0">
              <a:latin typeface="Candara" pitchFamily="34" charset="0"/>
            </a:endParaRPr>
          </a:p>
          <a:p>
            <a:pPr lvl="1">
              <a:buSzPct val="80000"/>
              <a:buBlip>
                <a:blip r:embed="rId2"/>
              </a:buBlip>
            </a:pPr>
            <a:r>
              <a:rPr lang="en-US" sz="2000" dirty="0" smtClean="0">
                <a:latin typeface="Candara" pitchFamily="34" charset="0"/>
              </a:rPr>
              <a:t>Since </a:t>
            </a:r>
            <a:r>
              <a:rPr lang="en-US" sz="2000" dirty="0">
                <a:latin typeface="Candara" pitchFamily="34" charset="0"/>
              </a:rPr>
              <a:t>the total memory size on 125 nodes is 2 TB, we cannot even execute the program unless local aggregation is performed</a:t>
            </a:r>
            <a:r>
              <a:rPr lang="en-US" sz="2000" dirty="0"/>
              <a:t>.</a:t>
            </a:r>
          </a:p>
          <a:p>
            <a:pPr lvl="1"/>
            <a:endParaRPr lang="en-US" sz="2200" i="1" kern="0" dirty="0">
              <a:solidFill>
                <a:prstClr val="black"/>
              </a:solidFill>
              <a:latin typeface="Book Antiqua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617913" y="1147254"/>
            <a:ext cx="5636399" cy="3550882"/>
            <a:chOff x="228598" y="710608"/>
            <a:chExt cx="8534402" cy="5842592"/>
          </a:xfrm>
        </p:grpSpPr>
        <p:sp>
          <p:nvSpPr>
            <p:cNvPr id="3" name="Rounded Rectangle 2"/>
            <p:cNvSpPr/>
            <p:nvPr/>
          </p:nvSpPr>
          <p:spPr>
            <a:xfrm>
              <a:off x="5993551" y="1445760"/>
              <a:ext cx="2769449" cy="4454446"/>
            </a:xfrm>
            <a:prstGeom prst="roundRect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  <a:alpha val="0"/>
                    <a:lumMod val="0"/>
                    <a:lumOff val="100000"/>
                  </a:schemeClr>
                </a:gs>
                <a:gs pos="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120159" y="1445760"/>
              <a:ext cx="2769449" cy="4454446"/>
            </a:xfrm>
            <a:prstGeom prst="roundRect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  <a:alpha val="0"/>
                    <a:lumMod val="0"/>
                    <a:lumOff val="100000"/>
                  </a:schemeClr>
                </a:gs>
                <a:gs pos="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8598" y="1437499"/>
              <a:ext cx="2769449" cy="4454446"/>
            </a:xfrm>
            <a:prstGeom prst="roundRect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  <a:alpha val="0"/>
                    <a:lumMod val="0"/>
                    <a:lumOff val="100000"/>
                  </a:schemeClr>
                </a:gs>
                <a:gs pos="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033" y="1862636"/>
              <a:ext cx="2237646" cy="41241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ndara" pitchFamily="34" charset="0"/>
                </a:rPr>
                <a:t>Map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88458" y="1862636"/>
              <a:ext cx="2270869" cy="41241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ndara" pitchFamily="34" charset="0"/>
                </a:rPr>
                <a:t>Map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4338" y="3086763"/>
              <a:ext cx="2276425" cy="4124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Candara" pitchFamily="34" charset="0"/>
                </a:rPr>
                <a:t>Local Aggregation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4033" y="5181600"/>
              <a:ext cx="2358581" cy="41241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ndara" pitchFamily="34" charset="0"/>
                </a:rPr>
                <a:t>Reduce</a:t>
              </a:r>
            </a:p>
          </p:txBody>
        </p:sp>
        <p:cxnSp>
          <p:nvCxnSpPr>
            <p:cNvPr id="10" name="Straight Arrow Connector 9"/>
            <p:cNvCxnSpPr>
              <a:stCxn id="9" idx="2"/>
              <a:endCxn id="11" idx="0"/>
            </p:cNvCxnSpPr>
            <p:nvPr/>
          </p:nvCxnSpPr>
          <p:spPr>
            <a:xfrm>
              <a:off x="1613324" y="5594018"/>
              <a:ext cx="2940827" cy="54676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3352800" y="6140782"/>
              <a:ext cx="2402702" cy="4124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Candara" pitchFamily="34" charset="0"/>
                </a:rPr>
                <a:t>Combine to Driver</a:t>
              </a:r>
            </a:p>
          </p:txBody>
        </p:sp>
        <p:cxnSp>
          <p:nvCxnSpPr>
            <p:cNvPr id="12" name="Straight Arrow Connector 11"/>
            <p:cNvCxnSpPr>
              <a:stCxn id="17" idx="2"/>
              <a:endCxn id="11" idx="0"/>
            </p:cNvCxnSpPr>
            <p:nvPr/>
          </p:nvCxnSpPr>
          <p:spPr>
            <a:xfrm flipH="1">
              <a:off x="4554151" y="5611224"/>
              <a:ext cx="2824126" cy="52955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3399708" y="3092782"/>
              <a:ext cx="2290748" cy="4124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Candara" pitchFamily="34" charset="0"/>
                </a:rPr>
                <a:t>Local Aggregation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345868" y="5201835"/>
              <a:ext cx="2398428" cy="41241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ndara" pitchFamily="34" charset="0"/>
                </a:rPr>
                <a:t>Reduce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207982" y="1864493"/>
              <a:ext cx="2370186" cy="41241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ndara" pitchFamily="34" charset="0"/>
                </a:rPr>
                <a:t>Map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225615" y="3092782"/>
              <a:ext cx="2389935" cy="4124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Candara" pitchFamily="34" charset="0"/>
                </a:rPr>
                <a:t>Local Aggregation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80477" y="5198806"/>
              <a:ext cx="2395600" cy="41241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ndara" pitchFamily="34" charset="0"/>
                </a:rPr>
                <a:t>Reduce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122587" y="710608"/>
              <a:ext cx="2767021" cy="41241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Candara" pitchFamily="34" charset="0"/>
                </a:rPr>
                <a:t>Broadcast from Driver</a:t>
              </a:r>
            </a:p>
          </p:txBody>
        </p:sp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 flipH="1">
              <a:off x="1552856" y="1123026"/>
              <a:ext cx="2953242" cy="73960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2"/>
            </p:cNvCxnSpPr>
            <p:nvPr/>
          </p:nvCxnSpPr>
          <p:spPr>
            <a:xfrm>
              <a:off x="4506098" y="1123026"/>
              <a:ext cx="17796" cy="73960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8" idx="2"/>
            </p:cNvCxnSpPr>
            <p:nvPr/>
          </p:nvCxnSpPr>
          <p:spPr>
            <a:xfrm>
              <a:off x="4506098" y="1123026"/>
              <a:ext cx="2886978" cy="74146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2"/>
              <a:endCxn id="11" idx="0"/>
            </p:cNvCxnSpPr>
            <p:nvPr/>
          </p:nvCxnSpPr>
          <p:spPr>
            <a:xfrm>
              <a:off x="4545082" y="5614253"/>
              <a:ext cx="9069" cy="52652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424338" y="3810000"/>
              <a:ext cx="8151739" cy="1066800"/>
            </a:xfrm>
            <a:prstGeom prst="roundRect">
              <a:avLst/>
            </a:prstGeom>
            <a:solidFill>
              <a:srgbClr val="E6EDEE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6108" y="1466967"/>
              <a:ext cx="1152776" cy="45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Worker 1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43024" y="1447799"/>
              <a:ext cx="1152776" cy="45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Worker 2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11515" y="1459469"/>
              <a:ext cx="1152776" cy="45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Worker 3</a:t>
              </a:r>
              <a:endParaRPr lang="en-US" sz="1200" dirty="0"/>
            </a:p>
          </p:txBody>
        </p:sp>
        <p:cxnSp>
          <p:nvCxnSpPr>
            <p:cNvPr id="27" name="Straight Arrow Connector 26"/>
            <p:cNvCxnSpPr>
              <a:stCxn id="8" idx="2"/>
            </p:cNvCxnSpPr>
            <p:nvPr/>
          </p:nvCxnSpPr>
          <p:spPr>
            <a:xfrm flipH="1">
              <a:off x="1562550" y="3499181"/>
              <a:ext cx="1" cy="3144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4495800" y="3505200"/>
              <a:ext cx="1" cy="302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2"/>
            </p:cNvCxnSpPr>
            <p:nvPr/>
          </p:nvCxnSpPr>
          <p:spPr>
            <a:xfrm flipH="1">
              <a:off x="7420582" y="3505200"/>
              <a:ext cx="1" cy="308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52856" y="4891771"/>
              <a:ext cx="301" cy="2767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534487" y="4891771"/>
              <a:ext cx="5831" cy="315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420582" y="4891771"/>
              <a:ext cx="0" cy="289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33400" y="2288142"/>
              <a:ext cx="0" cy="79034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838200" y="2274321"/>
              <a:ext cx="0" cy="80148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66800" y="2288142"/>
              <a:ext cx="14251" cy="80689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1948443" y="2288142"/>
              <a:ext cx="7420" cy="79535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14600" y="2291667"/>
              <a:ext cx="0" cy="80384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364109" y="2282811"/>
              <a:ext cx="4182" cy="80248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222328" y="2279223"/>
              <a:ext cx="4847" cy="82179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639789" y="2279223"/>
              <a:ext cx="9695" cy="81170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543632" y="2295429"/>
              <a:ext cx="0" cy="78682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848432" y="2278083"/>
              <a:ext cx="0" cy="80148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091283" y="2295429"/>
              <a:ext cx="0" cy="80337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4958675" y="2281369"/>
              <a:ext cx="7420" cy="80588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524832" y="2295429"/>
              <a:ext cx="0" cy="80384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374341" y="2286573"/>
              <a:ext cx="4182" cy="80248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232560" y="2282985"/>
              <a:ext cx="4847" cy="82179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650021" y="2282985"/>
              <a:ext cx="9695" cy="81170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6477000" y="2288142"/>
              <a:ext cx="0" cy="79774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781800" y="2281717"/>
              <a:ext cx="0" cy="80148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7020284" y="2288142"/>
              <a:ext cx="4367" cy="81429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7878503" y="2295429"/>
              <a:ext cx="13540" cy="79546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8458200" y="2299063"/>
              <a:ext cx="0" cy="80384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307709" y="2290207"/>
              <a:ext cx="4182" cy="80248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8165928" y="2286619"/>
              <a:ext cx="4847" cy="82179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7583389" y="2286619"/>
              <a:ext cx="9695" cy="81170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553157" y="3813654"/>
              <a:ext cx="9393" cy="1053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552856" y="3813654"/>
              <a:ext cx="2925628" cy="1057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562550" y="3813654"/>
              <a:ext cx="5815725" cy="1053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553157" y="3813654"/>
              <a:ext cx="1479594" cy="10533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23" idx="2"/>
            </p:cNvCxnSpPr>
            <p:nvPr/>
          </p:nvCxnSpPr>
          <p:spPr>
            <a:xfrm>
              <a:off x="2998047" y="3813654"/>
              <a:ext cx="1502161" cy="10631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015670" y="3813654"/>
              <a:ext cx="4377406" cy="1053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3" idx="0"/>
            </p:cNvCxnSpPr>
            <p:nvPr/>
          </p:nvCxnSpPr>
          <p:spPr>
            <a:xfrm flipH="1">
              <a:off x="1552857" y="3810000"/>
              <a:ext cx="2947351" cy="1057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3" idx="0"/>
              <a:endCxn id="23" idx="2"/>
            </p:cNvCxnSpPr>
            <p:nvPr/>
          </p:nvCxnSpPr>
          <p:spPr>
            <a:xfrm>
              <a:off x="4500208" y="3810000"/>
              <a:ext cx="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3" idx="0"/>
            </p:cNvCxnSpPr>
            <p:nvPr/>
          </p:nvCxnSpPr>
          <p:spPr>
            <a:xfrm>
              <a:off x="4500208" y="3810000"/>
              <a:ext cx="2878071" cy="1057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1552857" y="3813654"/>
              <a:ext cx="4400004" cy="1053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23" idx="2"/>
            </p:cNvCxnSpPr>
            <p:nvPr/>
          </p:nvCxnSpPr>
          <p:spPr>
            <a:xfrm flipH="1">
              <a:off x="4500208" y="3813654"/>
              <a:ext cx="1439035" cy="10631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52861" y="3813654"/>
              <a:ext cx="1467723" cy="10533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1552857" y="3813654"/>
              <a:ext cx="5867727" cy="1053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23" idx="2"/>
            </p:cNvCxnSpPr>
            <p:nvPr/>
          </p:nvCxnSpPr>
          <p:spPr>
            <a:xfrm flipH="1">
              <a:off x="4500208" y="3813654"/>
              <a:ext cx="2899222" cy="10631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420584" y="3813654"/>
              <a:ext cx="0" cy="1057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749127" y="3886200"/>
              <a:ext cx="339012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962385" y="3888223"/>
              <a:ext cx="339012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473137" y="4724400"/>
              <a:ext cx="339012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122587" y="4718331"/>
              <a:ext cx="339012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3889588" y="4160560"/>
              <a:ext cx="1194261" cy="369331"/>
            </a:xfrm>
            <a:prstGeom prst="rect">
              <a:avLst/>
            </a:prstGeom>
            <a:solidFill>
              <a:srgbClr val="E6EDEE">
                <a:alpha val="48000"/>
              </a:srgbClr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prstClr val="white"/>
                  </a:solidFill>
                  <a:latin typeface="Candara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200" b="1" dirty="0">
                  <a:solidFill>
                    <a:prstClr val="black"/>
                  </a:solidFill>
                </a:rPr>
                <a:t>Shuffle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041089" y="212612"/>
            <a:ext cx="73808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Image Clustering Control Flow in Twister 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  with </a:t>
            </a:r>
            <a:r>
              <a:rPr lang="en-US" sz="1400" dirty="0">
                <a:solidFill>
                  <a:schemeClr val="accent4"/>
                </a:solidFill>
              </a:rPr>
              <a:t>new local aggregation feature in </a:t>
            </a:r>
            <a:r>
              <a:rPr lang="en-US" sz="1400" dirty="0" smtClean="0">
                <a:solidFill>
                  <a:schemeClr val="accent4"/>
                </a:solidFill>
              </a:rPr>
              <a:t>Map-Collective to drastically reduce intermediate data size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514771" y="4922519"/>
            <a:ext cx="8229600" cy="1859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9333" lvl="2" indent="0" defTabSz="684701" eaLnBrk="0" fontAlgn="base" hangingPunct="0">
              <a:spcAft>
                <a:spcPts val="600"/>
              </a:spcAft>
              <a:buSzPct val="80000"/>
              <a:buNone/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We explore operations such as high performance broadcasting and shuffling, then add them to Twister iterative MapReduce framework. There are different algorithms for broadcasting. </a:t>
            </a:r>
          </a:p>
          <a:p>
            <a:pPr marL="1089025" lvl="3" indent="-297696" defTabSz="684701" eaLnBrk="0" fontAlgn="base" hangingPunct="0">
              <a:spcBef>
                <a:spcPts val="0"/>
              </a:spcBef>
              <a:buSzPct val="80000"/>
              <a:buFont typeface="Arial" pitchFamily="34" charset="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Pipeline (works well for Cloud)</a:t>
            </a:r>
          </a:p>
          <a:p>
            <a:pPr marL="1089025" lvl="3" indent="-297696" defTabSz="684701" eaLnBrk="0" fontAlgn="base" hangingPunct="0">
              <a:spcBef>
                <a:spcPts val="0"/>
              </a:spcBef>
              <a:buSzPct val="80000"/>
              <a:buFont typeface="Arial" pitchFamily="34" charset="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minimum-spanning tree </a:t>
            </a:r>
          </a:p>
          <a:p>
            <a:pPr marL="1089025" lvl="3" indent="-297696" defTabSz="684701" eaLnBrk="0" fontAlgn="base" hangingPunct="0">
              <a:spcBef>
                <a:spcPts val="0"/>
              </a:spcBef>
              <a:buSzPct val="80000"/>
              <a:buFont typeface="Arial" pitchFamily="34" charset="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bidirectional exchange</a:t>
            </a:r>
          </a:p>
          <a:p>
            <a:pPr marL="1089025" lvl="3" indent="-297696" defTabSz="684701" eaLnBrk="0" fontAlgn="base" hangingPunct="0">
              <a:spcBef>
                <a:spcPts val="0"/>
              </a:spcBef>
              <a:buSzPct val="80000"/>
              <a:buFont typeface="Arial" pitchFamily="34" charset="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bucket algorithm  </a:t>
            </a:r>
          </a:p>
        </p:txBody>
      </p:sp>
    </p:spTree>
    <p:extLst>
      <p:ext uri="{BB962C8B-B14F-4D97-AF65-F5344CB8AC3E}">
        <p14:creationId xmlns:p14="http://schemas.microsoft.com/office/powerpoint/2010/main" val="5594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4000" cy="34290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15="http://schemas.microsoft.com/office/word/2012/wordml" xmlns:lc="http://schemas.openxmlformats.org/drawingml/2006/lockedCanvas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Broadcast Comparison: Twister vs. </a:t>
            </a:r>
            <a:r>
              <a:rPr lang="en-US" sz="32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MPI vs. Spark</a:t>
            </a:r>
            <a:endParaRPr lang="en-US" sz="32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859" y="5029200"/>
            <a:ext cx="8534400" cy="196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lvl="2" indent="-195263" defTabSz="684701" eaLnBrk="0" fontAlgn="base" hangingPunct="0">
              <a:spcBef>
                <a:spcPct val="20000"/>
              </a:spcBef>
              <a:spcAft>
                <a:spcPts val="600"/>
              </a:spcAft>
              <a:buSzPct val="80000"/>
              <a:buBlip>
                <a:blip r:embed="rId3"/>
              </a:buBlip>
              <a:defRPr/>
            </a:pPr>
            <a:r>
              <a:rPr lang="en-US" sz="1600" dirty="0" smtClean="0"/>
              <a:t>At least </a:t>
            </a:r>
            <a:r>
              <a:rPr lang="en-US" sz="1600" dirty="0"/>
              <a:t>a factor of 120 on 125 nodes, compared with the simple broadcast algorithm</a:t>
            </a:r>
            <a:endParaRPr kumimoji="1" lang="en-US" sz="1600" dirty="0" smtClean="0">
              <a:latin typeface="Candara" pitchFamily="34" charset="0"/>
              <a:ea typeface="魏碑" charset="-122"/>
            </a:endParaRPr>
          </a:p>
          <a:p>
            <a:pPr marL="574675" lvl="2" indent="-195263" defTabSz="684701" eaLnBrk="0" fontAlgn="base" hangingPunct="0">
              <a:spcBef>
                <a:spcPct val="20000"/>
              </a:spcBef>
              <a:spcAft>
                <a:spcPts val="600"/>
              </a:spcAft>
              <a:buSzPct val="80000"/>
              <a:buBlip>
                <a:blip r:embed="rId3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The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new topology-aware chain broadcasting algorithm gives 20% better performance than best C/C++ MPI methods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(four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times faster than Java MPJ) </a:t>
            </a:r>
          </a:p>
          <a:p>
            <a:pPr marL="574675" lvl="2" indent="-195263" defTabSz="684701" eaLnBrk="0" fontAlgn="base" hangingPunct="0">
              <a:spcBef>
                <a:spcPct val="20000"/>
              </a:spcBef>
              <a:spcAft>
                <a:spcPts val="600"/>
              </a:spcAft>
              <a:buSzPct val="80000"/>
              <a:buBlip>
                <a:blip r:embed="rId3"/>
              </a:buBlip>
              <a:defRPr/>
            </a:pPr>
            <a:r>
              <a:rPr kumimoji="1" lang="en-US" sz="1600" dirty="0">
                <a:latin typeface="Candara" pitchFamily="34" charset="0"/>
                <a:ea typeface="魏碑" charset="-122"/>
              </a:rPr>
              <a:t>A factor of 5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improvement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over non-optimized (for topology) pipeline-based method over 150 nodes.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1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39414"/>
            <a:ext cx="5257800" cy="990600"/>
          </a:xfrm>
        </p:spPr>
        <p:txBody>
          <a:bodyPr>
            <a:normAutofit/>
          </a:bodyPr>
          <a:lstStyle/>
          <a:p>
            <a:r>
              <a:rPr lang="en-US" sz="40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Big Data Challenge</a:t>
            </a:r>
            <a:endParaRPr lang="en-US" sz="40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289901"/>
            <a:ext cx="8915401" cy="5052061"/>
            <a:chOff x="0" y="1295400"/>
            <a:chExt cx="9144000" cy="5181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" t="9681" r="1594" b="3131"/>
            <a:stretch/>
          </p:blipFill>
          <p:spPr bwMode="auto">
            <a:xfrm>
              <a:off x="0" y="1295400"/>
              <a:ext cx="9144000" cy="514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867400" y="6200001"/>
              <a:ext cx="24410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(Source: Helen Sun, Oracle Big Data)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00" y="1280976"/>
            <a:ext cx="8915401" cy="5024200"/>
            <a:chOff x="0" y="1295400"/>
            <a:chExt cx="9172903" cy="51530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5400"/>
              <a:ext cx="9172903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43600"/>
              <a:ext cx="9172903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61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1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Broadcast </a:t>
            </a:r>
            <a:r>
              <a:rPr lang="en-US" sz="32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Comparison: Local Aggregation</a:t>
            </a:r>
            <a:endParaRPr lang="en-US" sz="32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583" y="5029200"/>
            <a:ext cx="8039101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lvl="2" indent="-195263" defTabSz="684701" eaLnBrk="0" fontAlgn="base" hangingPunct="0">
              <a:spcBef>
                <a:spcPct val="20000"/>
              </a:spcBef>
              <a:spcAft>
                <a:spcPts val="600"/>
              </a:spcAft>
              <a:buSzPct val="6000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Left figure shows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the time cost on shuffling is only 10% of the original time</a:t>
            </a:r>
          </a:p>
          <a:p>
            <a:pPr marL="574675" lvl="2" indent="-195263" defTabSz="684701" eaLnBrk="0" fontAlgn="base" hangingPunct="0">
              <a:spcBef>
                <a:spcPct val="20000"/>
              </a:spcBef>
              <a:spcAft>
                <a:spcPts val="600"/>
              </a:spcAft>
              <a:buSzPct val="6000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Right figure presents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the collective communication cost per iteration, which is 169 seconds (less than 3 minutes).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3" y="1600200"/>
            <a:ext cx="3536244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21" y="1600201"/>
            <a:ext cx="3509879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56411" y="4114802"/>
            <a:ext cx="289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Comparison between shuffling with and without local aggregation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811" y="4114802"/>
            <a:ext cx="289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Communication cost per iteration of the image clustering application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05000"/>
            <a:ext cx="6858000" cy="24869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40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End-to-End System: </a:t>
            </a:r>
            <a:r>
              <a:rPr lang="en-US" sz="4000" b="1" kern="0" dirty="0" err="1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IndexedHBase</a:t>
            </a:r>
            <a:r>
              <a:rPr lang="en-US" sz="40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 + Twister for social media data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50"/>
            <a:ext cx="1641162" cy="1295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2" y="228600"/>
            <a:ext cx="2401715" cy="661995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69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535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kern="0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IndexedHBase</a:t>
            </a:r>
            <a:r>
              <a:rPr lang="en-US" sz="36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Architecture for </a:t>
            </a:r>
            <a:r>
              <a:rPr lang="en-US" sz="3600" b="1" kern="0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Truthy</a:t>
            </a:r>
            <a:endParaRPr lang="en-US" sz="36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44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 err="1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Truthy</a:t>
            </a:r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Online Social Media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2706" y="1295400"/>
            <a:ext cx="661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4"/>
                </a:solidFill>
                <a:latin typeface="+mj-lt"/>
                <a:ea typeface="宋体" pitchFamily="2" charset="-122"/>
                <a:cs typeface="+mj-cs"/>
              </a:rPr>
              <a:t>Collaboration with Prof. </a:t>
            </a:r>
            <a:r>
              <a:rPr lang="en-US" sz="2000" i="1" dirty="0" err="1" smtClean="0">
                <a:solidFill>
                  <a:schemeClr val="accent4"/>
                </a:solidFill>
                <a:latin typeface="+mj-lt"/>
                <a:ea typeface="宋体" pitchFamily="2" charset="-122"/>
                <a:cs typeface="+mj-cs"/>
              </a:rPr>
              <a:t>Filippo</a:t>
            </a:r>
            <a:r>
              <a:rPr lang="en-US" sz="2000" i="1" dirty="0" smtClean="0">
                <a:solidFill>
                  <a:schemeClr val="accent4"/>
                </a:solidFill>
                <a:latin typeface="+mj-lt"/>
                <a:ea typeface="宋体" pitchFamily="2" charset="-122"/>
                <a:cs typeface="+mj-cs"/>
              </a:rPr>
              <a:t> </a:t>
            </a:r>
            <a:r>
              <a:rPr lang="en-US" sz="2000" i="1" dirty="0" err="1" smtClean="0">
                <a:solidFill>
                  <a:schemeClr val="accent4"/>
                </a:solidFill>
                <a:latin typeface="+mj-lt"/>
                <a:ea typeface="宋体" pitchFamily="2" charset="-122"/>
                <a:cs typeface="+mj-cs"/>
              </a:rPr>
              <a:t>Menczer</a:t>
            </a:r>
            <a:r>
              <a:rPr lang="en-US" sz="2000" i="1" dirty="0" smtClean="0">
                <a:solidFill>
                  <a:schemeClr val="accent4"/>
                </a:solidFill>
                <a:latin typeface="+mj-lt"/>
                <a:ea typeface="宋体" pitchFamily="2" charset="-122"/>
                <a:cs typeface="+mj-cs"/>
              </a:rPr>
              <a:t> at Indiana University </a:t>
            </a:r>
            <a:endParaRPr lang="en-US" sz="2000" i="1" dirty="0">
              <a:solidFill>
                <a:schemeClr val="accent4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310" y="6581001"/>
            <a:ext cx="767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Emilio Ferrara, Summer Workshop on Algorithms and </a:t>
            </a:r>
            <a:r>
              <a:rPr lang="en-US" sz="1200" dirty="0" err="1"/>
              <a:t>Cyberinfrastructure</a:t>
            </a:r>
            <a:r>
              <a:rPr lang="en-US" sz="1200" dirty="0"/>
              <a:t> for large scale optimization/AI, August 8, </a:t>
            </a:r>
            <a:r>
              <a:rPr lang="en-US" sz="1200" dirty="0" smtClean="0"/>
              <a:t>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3689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Meme Definition in </a:t>
            </a:r>
            <a:r>
              <a:rPr lang="en-US" sz="3600" b="1" kern="0" dirty="0" err="1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Truthy</a:t>
            </a:r>
            <a:endParaRPr lang="en-US" sz="36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8172"/>
            <a:ext cx="9143999" cy="528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73310" y="6581001"/>
            <a:ext cx="767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Emilio Ferrara, Summer Workshop on Algorithms and </a:t>
            </a:r>
            <a:r>
              <a:rPr lang="en-US" sz="1200" dirty="0" err="1"/>
              <a:t>Cyberinfrastructure</a:t>
            </a:r>
            <a:r>
              <a:rPr lang="en-US" sz="1200" dirty="0"/>
              <a:t> for large scale optimization/AI, August 8, </a:t>
            </a:r>
            <a:r>
              <a:rPr lang="en-US" sz="1200" dirty="0" smtClean="0"/>
              <a:t>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2171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Network, Memes &amp; Content 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4032"/>
            <a:ext cx="9144000" cy="460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3310" y="6581001"/>
            <a:ext cx="767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Emilio Ferrara, Summer Workshop on Algorithms and </a:t>
            </a:r>
            <a:r>
              <a:rPr lang="en-US" sz="1200" dirty="0" err="1"/>
              <a:t>Cyberinfrastructure</a:t>
            </a:r>
            <a:r>
              <a:rPr lang="en-US" sz="1200" dirty="0"/>
              <a:t> for large scale optimization/AI, August 8, </a:t>
            </a:r>
            <a:r>
              <a:rPr lang="en-US" sz="1200" dirty="0" smtClean="0"/>
              <a:t>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8319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Problems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Loading large volume of Twitter Tweet data takes long time</a:t>
            </a:r>
          </a:p>
          <a:p>
            <a:r>
              <a:rPr lang="en-US" dirty="0" smtClean="0"/>
              <a:t>Clustering large volume of Tweets in a streaming scenario, in topic based on their similarity</a:t>
            </a:r>
          </a:p>
          <a:p>
            <a:r>
              <a:rPr lang="en-US" dirty="0" smtClean="0"/>
              <a:t>Tweets text is too sparse for classification and needs to exploit further features:</a:t>
            </a:r>
          </a:p>
          <a:p>
            <a:pPr lvl="1"/>
            <a:r>
              <a:rPr lang="en-US" dirty="0" smtClean="0"/>
              <a:t>Network structure</a:t>
            </a:r>
          </a:p>
          <a:p>
            <a:pPr lvl="1"/>
            <a:r>
              <a:rPr lang="en-US" dirty="0" smtClean="0"/>
              <a:t>Temporal signature</a:t>
            </a:r>
          </a:p>
          <a:p>
            <a:pPr lvl="1"/>
            <a:r>
              <a:rPr lang="en-US" dirty="0" smtClean="0"/>
              <a:t>Meta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68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Streaming data loading strategy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59166" y="2010579"/>
            <a:ext cx="1752600" cy="22459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39038" y="3342107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Customizable Indexer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34446" y="2133736"/>
            <a:ext cx="1611217" cy="26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by “mod”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  <a:endCxn id="26" idx="0"/>
          </p:cNvCxnSpPr>
          <p:nvPr/>
        </p:nvCxnSpPr>
        <p:spPr>
          <a:xfrm flipH="1">
            <a:off x="2836842" y="2403647"/>
            <a:ext cx="3213" cy="193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6" idx="2"/>
            <a:endCxn id="7" idx="0"/>
          </p:cNvCxnSpPr>
          <p:nvPr/>
        </p:nvCxnSpPr>
        <p:spPr>
          <a:xfrm>
            <a:off x="2836842" y="3165647"/>
            <a:ext cx="2296" cy="17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18630" y="1588132"/>
            <a:ext cx="224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Twitter streaming API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  <a:endCxn id="8" idx="0"/>
          </p:cNvCxnSpPr>
          <p:nvPr/>
        </p:nvCxnSpPr>
        <p:spPr>
          <a:xfrm flipH="1">
            <a:off x="2840055" y="1957464"/>
            <a:ext cx="460" cy="176272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0"/>
          </p:cNvCxnSpPr>
          <p:nvPr/>
        </p:nvCxnSpPr>
        <p:spPr>
          <a:xfrm flipH="1" flipV="1">
            <a:off x="2835466" y="1295400"/>
            <a:ext cx="5049" cy="2927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34446" y="2597357"/>
            <a:ext cx="1604792" cy="56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 data table records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5388166" y="2002183"/>
            <a:ext cx="1752600" cy="22543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468038" y="3342107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Customizable Indexer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463446" y="2133736"/>
            <a:ext cx="1611217" cy="26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by “mod”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4" idx="2"/>
            <a:endCxn id="50" idx="0"/>
          </p:cNvCxnSpPr>
          <p:nvPr/>
        </p:nvCxnSpPr>
        <p:spPr>
          <a:xfrm flipH="1">
            <a:off x="6265842" y="2403647"/>
            <a:ext cx="3213" cy="193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0" idx="2"/>
            <a:endCxn id="43" idx="0"/>
          </p:cNvCxnSpPr>
          <p:nvPr/>
        </p:nvCxnSpPr>
        <p:spPr>
          <a:xfrm>
            <a:off x="6265842" y="3165647"/>
            <a:ext cx="2296" cy="17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47630" y="1588132"/>
            <a:ext cx="224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Twitter streaming API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7" idx="2"/>
            <a:endCxn id="44" idx="0"/>
          </p:cNvCxnSpPr>
          <p:nvPr/>
        </p:nvCxnSpPr>
        <p:spPr>
          <a:xfrm flipH="1">
            <a:off x="6269055" y="1957464"/>
            <a:ext cx="460" cy="176272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0"/>
          </p:cNvCxnSpPr>
          <p:nvPr/>
        </p:nvCxnSpPr>
        <p:spPr>
          <a:xfrm flipH="1" flipV="1">
            <a:off x="6264466" y="1295400"/>
            <a:ext cx="5049" cy="2927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463446" y="2597357"/>
            <a:ext cx="1604792" cy="56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 data table records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365429" y="28125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1790700" y="4689647"/>
            <a:ext cx="5562600" cy="1219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HBase</a:t>
            </a:r>
            <a:endParaRPr lang="en-US" dirty="0"/>
          </a:p>
        </p:txBody>
      </p:sp>
      <p:sp>
        <p:nvSpPr>
          <p:cNvPr id="54" name="Flowchart: Multidocument 53"/>
          <p:cNvSpPr/>
          <p:nvPr/>
        </p:nvSpPr>
        <p:spPr>
          <a:xfrm>
            <a:off x="2590800" y="4842047"/>
            <a:ext cx="1371600" cy="55240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ultidocument 54"/>
          <p:cNvSpPr/>
          <p:nvPr/>
        </p:nvSpPr>
        <p:spPr>
          <a:xfrm>
            <a:off x="5201566" y="4845447"/>
            <a:ext cx="1371600" cy="54900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626605" y="5332298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tables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68816" y="5343315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Index tables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91049" y="4201753"/>
            <a:ext cx="10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Loader 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20049" y="4199396"/>
            <a:ext cx="10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Loader N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7" idx="2"/>
            <a:endCxn id="54" idx="0"/>
          </p:cNvCxnSpPr>
          <p:nvPr/>
        </p:nvCxnSpPr>
        <p:spPr>
          <a:xfrm>
            <a:off x="2839138" y="4104107"/>
            <a:ext cx="531823" cy="7379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" idx="2"/>
            <a:endCxn id="55" idx="0"/>
          </p:cNvCxnSpPr>
          <p:nvPr/>
        </p:nvCxnSpPr>
        <p:spPr>
          <a:xfrm>
            <a:off x="2839138" y="4104107"/>
            <a:ext cx="3142589" cy="7413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3" idx="2"/>
            <a:endCxn id="54" idx="0"/>
          </p:cNvCxnSpPr>
          <p:nvPr/>
        </p:nvCxnSpPr>
        <p:spPr>
          <a:xfrm flipH="1">
            <a:off x="3370961" y="4104107"/>
            <a:ext cx="2897177" cy="7379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3" idx="2"/>
            <a:endCxn id="55" idx="0"/>
          </p:cNvCxnSpPr>
          <p:nvPr/>
        </p:nvCxnSpPr>
        <p:spPr>
          <a:xfrm flipH="1">
            <a:off x="5981727" y="4104107"/>
            <a:ext cx="286411" cy="7413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064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2" y="1456417"/>
            <a:ext cx="7830439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3143" y="2952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Streaming data loading performance using </a:t>
            </a:r>
            <a:r>
              <a:rPr lang="en-US" sz="4000" b="1" kern="0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IndexedHBase</a:t>
            </a:r>
            <a:endParaRPr lang="en-US" sz="40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6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0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HBase</a:t>
            </a:r>
            <a:r>
              <a:rPr lang="en-US" sz="37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37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Table for </a:t>
            </a:r>
            <a:r>
              <a:rPr lang="en-US" sz="3700" b="1" kern="0" dirty="0" err="1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Truthy</a:t>
            </a:r>
            <a:endParaRPr lang="en-US" sz="37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45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Learning from Big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i="1" dirty="0">
                <a:solidFill>
                  <a:schemeClr val="accent4"/>
                </a:solidFill>
                <a:ea typeface="宋体" pitchFamily="2" charset="-122"/>
              </a:rPr>
              <a:t>Converting raw data to knowledge discovery</a:t>
            </a:r>
            <a:br>
              <a:rPr lang="en-US" sz="2200" i="1" dirty="0">
                <a:solidFill>
                  <a:schemeClr val="accent4"/>
                </a:solidFill>
                <a:ea typeface="宋体" pitchFamily="2" charset="-122"/>
              </a:rPr>
            </a:b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0434" y="1752600"/>
            <a:ext cx="9067800" cy="35948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685891" lvl="1" indent="-297696" defTabSz="68470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/>
            </a:pPr>
            <a:r>
              <a:rPr kumimoji="1" lang="en-US" sz="2400" dirty="0" smtClean="0">
                <a:latin typeface="Candara" pitchFamily="34" charset="0"/>
                <a:ea typeface="魏碑" charset="-122"/>
              </a:rPr>
              <a:t>Exponential </a:t>
            </a:r>
            <a:r>
              <a:rPr kumimoji="1" lang="en-US" sz="2400" dirty="0">
                <a:latin typeface="Candara" pitchFamily="34" charset="0"/>
                <a:ea typeface="魏碑" charset="-122"/>
              </a:rPr>
              <a:t>data growth</a:t>
            </a:r>
          </a:p>
          <a:p>
            <a:pPr marL="685891" lvl="1" indent="-297696" defTabSz="68470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/>
            </a:pPr>
            <a:r>
              <a:rPr kumimoji="1" lang="en-US" sz="2400" dirty="0" smtClean="0">
                <a:latin typeface="Candara" pitchFamily="34" charset="0"/>
                <a:ea typeface="魏碑" charset="-122"/>
              </a:rPr>
              <a:t>Continuous </a:t>
            </a:r>
            <a:r>
              <a:rPr kumimoji="1" lang="en-US" sz="2400" dirty="0">
                <a:latin typeface="Candara" pitchFamily="34" charset="0"/>
                <a:ea typeface="魏碑" charset="-122"/>
              </a:rPr>
              <a:t>analysis </a:t>
            </a:r>
            <a:r>
              <a:rPr kumimoji="1" lang="en-US" sz="2400" dirty="0" smtClean="0">
                <a:latin typeface="Candara" pitchFamily="34" charset="0"/>
                <a:ea typeface="魏碑" charset="-122"/>
              </a:rPr>
              <a:t>of </a:t>
            </a:r>
            <a:r>
              <a:rPr kumimoji="1" lang="en-US" sz="2400" dirty="0">
                <a:latin typeface="Candara" pitchFamily="34" charset="0"/>
                <a:ea typeface="魏碑" charset="-122"/>
              </a:rPr>
              <a:t>streaming </a:t>
            </a:r>
            <a:r>
              <a:rPr kumimoji="1" lang="en-US" sz="2400" dirty="0" smtClean="0">
                <a:latin typeface="Candara" pitchFamily="34" charset="0"/>
                <a:ea typeface="魏碑" charset="-122"/>
              </a:rPr>
              <a:t>data</a:t>
            </a:r>
          </a:p>
          <a:p>
            <a:pPr marL="685891" lvl="1" indent="-297696" defTabSz="68470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/>
            </a:pPr>
            <a:r>
              <a:rPr kumimoji="1" lang="en-US" sz="2400" dirty="0" smtClean="0">
                <a:latin typeface="Candara" pitchFamily="34" charset="0"/>
                <a:ea typeface="魏碑" charset="-122"/>
              </a:rPr>
              <a:t>A </a:t>
            </a:r>
            <a:r>
              <a:rPr kumimoji="1" lang="en-US" sz="2400" dirty="0">
                <a:latin typeface="Candara" pitchFamily="34" charset="0"/>
                <a:ea typeface="魏碑" charset="-122"/>
              </a:rPr>
              <a:t>v</a:t>
            </a:r>
            <a:r>
              <a:rPr kumimoji="1" lang="en-US" sz="2400" dirty="0" smtClean="0">
                <a:latin typeface="Candara" pitchFamily="34" charset="0"/>
                <a:ea typeface="魏碑" charset="-122"/>
              </a:rPr>
              <a:t>ariety of algorithms and data structures</a:t>
            </a:r>
          </a:p>
          <a:p>
            <a:pPr marL="685891" lvl="1" indent="-297696" defTabSz="68470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/>
            </a:pPr>
            <a:r>
              <a:rPr kumimoji="1" lang="en-US" sz="2400" dirty="0" smtClean="0">
                <a:latin typeface="Candara" pitchFamily="34" charset="0"/>
                <a:ea typeface="魏碑" charset="-122"/>
              </a:rPr>
              <a:t>Multi/</a:t>
            </a:r>
            <a:r>
              <a:rPr kumimoji="1" lang="en-US" sz="2400" dirty="0" err="1" smtClean="0">
                <a:latin typeface="Candara" pitchFamily="34" charset="0"/>
                <a:ea typeface="魏碑" charset="-122"/>
              </a:rPr>
              <a:t>Manycore</a:t>
            </a:r>
            <a:r>
              <a:rPr kumimoji="1" lang="en-US" sz="2400" dirty="0" smtClean="0">
                <a:latin typeface="Candara" pitchFamily="34" charset="0"/>
                <a:ea typeface="魏碑" charset="-122"/>
              </a:rPr>
              <a:t> </a:t>
            </a:r>
            <a:r>
              <a:rPr kumimoji="1" lang="en-US" sz="2400" dirty="0">
                <a:latin typeface="Candara" pitchFamily="34" charset="0"/>
                <a:ea typeface="魏碑" charset="-122"/>
              </a:rPr>
              <a:t>and GPU </a:t>
            </a:r>
            <a:r>
              <a:rPr kumimoji="1" lang="en-US" sz="2400" dirty="0" smtClean="0">
                <a:latin typeface="Candara" pitchFamily="34" charset="0"/>
                <a:ea typeface="魏碑" charset="-122"/>
              </a:rPr>
              <a:t>architectures</a:t>
            </a:r>
          </a:p>
          <a:p>
            <a:pPr marL="1143091" lvl="2" indent="-297696" defTabSz="68470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/>
            </a:pPr>
            <a:r>
              <a:rPr kumimoji="1" lang="en-US" sz="2400" dirty="0" smtClean="0">
                <a:latin typeface="Candara" pitchFamily="34" charset="0"/>
                <a:ea typeface="魏碑" charset="-122"/>
              </a:rPr>
              <a:t>Thousands of </a:t>
            </a:r>
            <a:r>
              <a:rPr kumimoji="1" lang="en-US" sz="2400" dirty="0">
                <a:latin typeface="Candara" pitchFamily="34" charset="0"/>
                <a:ea typeface="魏碑" charset="-122"/>
              </a:rPr>
              <a:t>cores in clusters and millions in data centers</a:t>
            </a:r>
          </a:p>
          <a:p>
            <a:pPr marL="685891" lvl="1" indent="-297696" defTabSz="68470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/>
            </a:pPr>
            <a:r>
              <a:rPr kumimoji="1" lang="en-US" sz="2400" dirty="0">
                <a:latin typeface="Candara" pitchFamily="34" charset="0"/>
                <a:ea typeface="魏碑" charset="-122"/>
              </a:rPr>
              <a:t>Cost and time trade-off </a:t>
            </a:r>
          </a:p>
          <a:p>
            <a:pPr marL="685891" lvl="1" indent="-297696" defTabSz="68470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/>
            </a:pPr>
            <a:r>
              <a:rPr lang="en-US" sz="2800" b="1" dirty="0">
                <a:latin typeface="Candara" pitchFamily="34" charset="0"/>
              </a:rPr>
              <a:t>Parallelism is a must to process data in a meaningful </a:t>
            </a:r>
            <a:r>
              <a:rPr lang="en-US" sz="2800" b="1" dirty="0" smtClean="0">
                <a:latin typeface="Candara" pitchFamily="34" charset="0"/>
              </a:rPr>
              <a:t>length of time</a:t>
            </a:r>
            <a:endParaRPr lang="en-US" sz="2400" b="1" dirty="0" smtClean="0">
              <a:ea typeface="宋体" pitchFamily="2" charset="-122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28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Query Evaluation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19200"/>
            <a:ext cx="8782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61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Performance Comparison: </a:t>
            </a:r>
            <a:r>
              <a:rPr lang="en-US" sz="37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/>
            </a:r>
            <a:br>
              <a:rPr lang="en-US" sz="37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</a:br>
            <a:r>
              <a:rPr lang="en-US" sz="3700" b="1" kern="0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Riak</a:t>
            </a:r>
            <a:r>
              <a:rPr lang="en-US" sz="37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37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vs. </a:t>
            </a:r>
            <a:r>
              <a:rPr lang="en-US" sz="3700" b="1" kern="0" dirty="0" err="1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IndexedHBase</a:t>
            </a:r>
            <a:endParaRPr lang="en-US" sz="37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38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739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49" y="228600"/>
            <a:ext cx="7886700" cy="6944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0" dirty="0" err="1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Testbed</a:t>
            </a:r>
            <a:r>
              <a:rPr lang="en-US" sz="37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en-US" sz="37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setup on </a:t>
            </a:r>
            <a:r>
              <a:rPr lang="en-US" sz="3700" b="1" kern="0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FutureGrid</a:t>
            </a:r>
            <a:endParaRPr lang="en-US" sz="37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49" y="1059542"/>
            <a:ext cx="8203293" cy="4354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35 nodes on the Alamo cluster</a:t>
            </a:r>
            <a:endParaRPr lang="en-US" sz="2000" i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49698"/>
              </p:ext>
            </p:extLst>
          </p:nvPr>
        </p:nvGraphicFramePr>
        <p:xfrm>
          <a:off x="893264" y="1648305"/>
          <a:ext cx="7031535" cy="1086134"/>
        </p:xfrm>
        <a:graphic>
          <a:graphicData uri="http://schemas.openxmlformats.org/drawingml/2006/table">
            <a:tbl>
              <a:tblPr firstRow="1" lastRow="1" lastCol="1" bandRow="1" bandCol="1">
                <a:tableStyleId>{5C22544A-7EE6-4342-B048-85BDC9FD1C3A}</a:tableStyleId>
              </a:tblPr>
              <a:tblGrid>
                <a:gridCol w="2769821"/>
                <a:gridCol w="1055170"/>
                <a:gridCol w="1582755"/>
                <a:gridCol w="1623789"/>
              </a:tblGrid>
              <a:tr h="47653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CPU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RAM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Hard Disk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Network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028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 * 2.66GHz (Intel Xeon X5550)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12GB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500GB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40Gb </a:t>
                      </a:r>
                      <a:r>
                        <a:rPr lang="en-US" sz="2000" b="0" dirty="0" err="1">
                          <a:effectLst/>
                        </a:rPr>
                        <a:t>InfiniBand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28649" y="3118377"/>
            <a:ext cx="8203293" cy="2186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 node as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</a:t>
            </a:r>
            <a:r>
              <a:rPr lang="en-US" sz="2000" dirty="0" err="1" smtClean="0"/>
              <a:t>JobTracker</a:t>
            </a:r>
            <a:r>
              <a:rPr lang="en-US" sz="2000" dirty="0" smtClean="0"/>
              <a:t>, HDFS name node</a:t>
            </a:r>
          </a:p>
          <a:p>
            <a:r>
              <a:rPr lang="en-US" sz="2000" dirty="0" smtClean="0"/>
              <a:t>1 nodes as HBase master</a:t>
            </a:r>
          </a:p>
          <a:p>
            <a:r>
              <a:rPr lang="en-US" sz="2000" dirty="0" smtClean="0"/>
              <a:t>1 node as Zookeeper and </a:t>
            </a:r>
            <a:r>
              <a:rPr lang="en-US" sz="2000" dirty="0" err="1" smtClean="0"/>
              <a:t>ActiveMQ</a:t>
            </a:r>
            <a:r>
              <a:rPr lang="en-US" sz="2000" dirty="0" smtClean="0"/>
              <a:t> broker</a:t>
            </a:r>
          </a:p>
          <a:p>
            <a:r>
              <a:rPr lang="en-US" sz="2000" dirty="0" smtClean="0"/>
              <a:t>32 nodes as HDFS data nodes,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</a:t>
            </a:r>
            <a:r>
              <a:rPr lang="en-US" sz="2000" dirty="0" err="1" smtClean="0"/>
              <a:t>TaskTrackers</a:t>
            </a:r>
            <a:r>
              <a:rPr lang="en-US" sz="2000" dirty="0" smtClean="0"/>
              <a:t>, HBase Region Servers, and Twister Daemons</a:t>
            </a:r>
          </a:p>
        </p:txBody>
      </p:sp>
    </p:spTree>
    <p:extLst>
      <p:ext uri="{BB962C8B-B14F-4D97-AF65-F5344CB8AC3E}">
        <p14:creationId xmlns:p14="http://schemas.microsoft.com/office/powerpoint/2010/main" val="1590233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886700" cy="6944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Related hashtag mining from Twitter data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059542"/>
                <a:ext cx="8203293" cy="98697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000" dirty="0" err="1" smtClean="0"/>
                  <a:t>Jaccard</a:t>
                </a:r>
                <a:r>
                  <a:rPr lang="en-US" sz="2000" dirty="0" smtClean="0"/>
                  <a:t> coefficient:</a:t>
                </a:r>
                <a:endParaRPr lang="en-US" sz="2000" i="1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𝜎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𝑇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</m:t>
                        </m:r>
                        <m:r>
                          <a:rPr lang="en-US" sz="2000">
                            <a:latin typeface="Cambria Math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</m:t>
                        </m:r>
                        <m:r>
                          <a:rPr lang="en-US" sz="200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00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</m:t>
                        </m:r>
                        <m:r>
                          <a:rPr lang="en-US" sz="2000">
                            <a:latin typeface="Cambria Math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</m:t>
                        </m:r>
                        <m:r>
                          <a:rPr lang="en-US" sz="200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> S: set of tweets for seed hashtag; T: set of tweets for target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059542"/>
                <a:ext cx="8203293" cy="986971"/>
              </a:xfrm>
              <a:blipFill rotWithShape="0">
                <a:blip r:embed="rId2"/>
                <a:stretch>
                  <a:fillRect l="-669" t="-6790" r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359579" cy="448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299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2393" y="304800"/>
            <a:ext cx="7886700" cy="6944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Related hashtag mining from Twitter data set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1219200"/>
            <a:ext cx="8203293" cy="548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400" dirty="0"/>
              <a:t>2010 Dataset (six weeks before the mid-term elections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1800" dirty="0" smtClean="0"/>
              <a:t>- seed hashtags: </a:t>
            </a:r>
            <a:r>
              <a:rPr lang="en-US" sz="1800" dirty="0"/>
              <a:t>#p2 (Progressives </a:t>
            </a:r>
            <a:r>
              <a:rPr lang="en-US" sz="1800" dirty="0" smtClean="0"/>
              <a:t>2.0) and #</a:t>
            </a:r>
            <a:r>
              <a:rPr lang="en-US" sz="1800" dirty="0" err="1" smtClean="0"/>
              <a:t>tcot</a:t>
            </a:r>
            <a:r>
              <a:rPr lang="en-US" sz="1800" dirty="0" smtClean="0"/>
              <a:t> (</a:t>
            </a:r>
            <a:r>
              <a:rPr lang="en-US" sz="1800" dirty="0"/>
              <a:t>Top Conservatives on </a:t>
            </a:r>
            <a:r>
              <a:rPr lang="en-US" sz="1800" dirty="0" smtClean="0"/>
              <a:t>Twitter)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- #p2: 4 </a:t>
            </a:r>
            <a:r>
              <a:rPr lang="en-US" sz="1800" dirty="0"/>
              <a:t>mappers processing 109,312 </a:t>
            </a:r>
            <a:r>
              <a:rPr lang="en-US" sz="1800" dirty="0" smtClean="0"/>
              <a:t>in 190 seconds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- #</a:t>
            </a:r>
            <a:r>
              <a:rPr lang="en-US" sz="1800" dirty="0" err="1" smtClean="0"/>
              <a:t>tcot</a:t>
            </a:r>
            <a:r>
              <a:rPr lang="en-US" sz="1800" dirty="0" smtClean="0"/>
              <a:t>: 8 mappers processing </a:t>
            </a:r>
            <a:r>
              <a:rPr lang="en-US" sz="1800" dirty="0"/>
              <a:t>189,840 </a:t>
            </a:r>
            <a:r>
              <a:rPr lang="en-US" sz="1800" dirty="0" smtClean="0"/>
              <a:t>in 128 seconds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- 66 related hashtags mined in total</a:t>
            </a:r>
          </a:p>
          <a:p>
            <a:pPr marL="0" indent="0">
              <a:buNone/>
            </a:pPr>
            <a:r>
              <a:rPr lang="en-US" sz="1800" dirty="0" smtClean="0"/>
              <a:t>    - Examples: </a:t>
            </a:r>
            <a:r>
              <a:rPr lang="en-US" sz="1800" dirty="0"/>
              <a:t>#</a:t>
            </a:r>
            <a:r>
              <a:rPr lang="en-US" sz="1800" dirty="0" smtClean="0"/>
              <a:t>democrats, </a:t>
            </a:r>
            <a:r>
              <a:rPr lang="en-US" sz="1800" dirty="0"/>
              <a:t>#</a:t>
            </a:r>
            <a:r>
              <a:rPr lang="en-US" sz="1800" dirty="0" smtClean="0"/>
              <a:t>vote2010, </a:t>
            </a:r>
            <a:r>
              <a:rPr lang="en-US" sz="1800" dirty="0"/>
              <a:t>#</a:t>
            </a:r>
            <a:r>
              <a:rPr lang="en-US" sz="1800" dirty="0" err="1" smtClean="0"/>
              <a:t>palin</a:t>
            </a:r>
            <a:r>
              <a:rPr lang="en-US" sz="1800" dirty="0" smtClean="0"/>
              <a:t>, …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/>
              <a:t>2012 Dataset (six weeks before the </a:t>
            </a:r>
            <a:r>
              <a:rPr lang="en-US" sz="2400" dirty="0" smtClean="0"/>
              <a:t>presidential </a:t>
            </a:r>
            <a:r>
              <a:rPr lang="en-US" sz="2400" dirty="0"/>
              <a:t>elections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1800" dirty="0"/>
              <a:t>- seed hashtags: #p2 </a:t>
            </a:r>
            <a:r>
              <a:rPr lang="en-US" sz="1800" dirty="0" smtClean="0"/>
              <a:t>and </a:t>
            </a:r>
            <a:r>
              <a:rPr lang="en-US" sz="1800" dirty="0"/>
              <a:t>#</a:t>
            </a:r>
            <a:r>
              <a:rPr lang="en-US" sz="1800" dirty="0" err="1" smtClean="0"/>
              <a:t>tcot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- #p2: </a:t>
            </a:r>
            <a:r>
              <a:rPr lang="en-US" sz="1800" dirty="0" smtClean="0"/>
              <a:t>7 </a:t>
            </a:r>
            <a:r>
              <a:rPr lang="en-US" sz="1800" dirty="0"/>
              <a:t>mappers processing </a:t>
            </a:r>
            <a:r>
              <a:rPr lang="en-US" sz="1800" dirty="0" smtClean="0"/>
              <a:t>160,934 </a:t>
            </a:r>
            <a:r>
              <a:rPr lang="en-US" sz="1800" dirty="0"/>
              <a:t>in 142 </a:t>
            </a:r>
            <a:r>
              <a:rPr lang="en-US" sz="1800" dirty="0" smtClean="0"/>
              <a:t>seconds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- #</a:t>
            </a:r>
            <a:r>
              <a:rPr lang="en-US" sz="1800" dirty="0" err="1"/>
              <a:t>tcot</a:t>
            </a:r>
            <a:r>
              <a:rPr lang="en-US" sz="1800" dirty="0"/>
              <a:t>: </a:t>
            </a:r>
            <a:r>
              <a:rPr lang="en-US" sz="1800" dirty="0" smtClean="0"/>
              <a:t>13 </a:t>
            </a:r>
            <a:r>
              <a:rPr lang="en-US" sz="1800" dirty="0"/>
              <a:t>mappers processing </a:t>
            </a:r>
            <a:r>
              <a:rPr lang="en-US" sz="1800" dirty="0" smtClean="0"/>
              <a:t>364,825 </a:t>
            </a:r>
            <a:r>
              <a:rPr lang="en-US" sz="1800" dirty="0"/>
              <a:t>in 191 </a:t>
            </a:r>
            <a:r>
              <a:rPr lang="en-US" sz="1800" dirty="0" smtClean="0"/>
              <a:t>seconds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- 66 related hashtags mined in </a:t>
            </a:r>
            <a:r>
              <a:rPr lang="en-US" sz="1800" dirty="0" smtClean="0"/>
              <a:t>total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- Examples: </a:t>
            </a:r>
            <a:r>
              <a:rPr lang="en-US" sz="1800" dirty="0"/>
              <a:t>#</a:t>
            </a:r>
            <a:r>
              <a:rPr lang="en-US" sz="1800" dirty="0" smtClean="0"/>
              <a:t>2futures, </a:t>
            </a:r>
            <a:r>
              <a:rPr lang="en-US" sz="1800" dirty="0"/>
              <a:t>#</a:t>
            </a:r>
            <a:r>
              <a:rPr lang="en-US" sz="1800" dirty="0" err="1" smtClean="0"/>
              <a:t>mittromney</a:t>
            </a:r>
            <a:r>
              <a:rPr lang="en-US" sz="1800" dirty="0" smtClean="0"/>
              <a:t>, </a:t>
            </a:r>
            <a:r>
              <a:rPr lang="en-US" sz="1800" dirty="0"/>
              <a:t>#</a:t>
            </a:r>
            <a:r>
              <a:rPr lang="en-US" sz="1800" dirty="0" err="1" smtClean="0"/>
              <a:t>nobama</a:t>
            </a:r>
            <a:r>
              <a:rPr lang="en-US" sz="1800" dirty="0" smtClean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111135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86700" cy="69441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Force-directed algorithm for Graph based model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010400" cy="4107681"/>
          </a:xfrm>
        </p:spPr>
        <p:txBody>
          <a:bodyPr>
            <a:normAutofit/>
          </a:bodyPr>
          <a:lstStyle/>
          <a:p>
            <a:r>
              <a:rPr lang="en-US" sz="3000" dirty="0" err="1"/>
              <a:t>Fruchterman-Reingold</a:t>
            </a:r>
            <a:r>
              <a:rPr lang="en-US" sz="3000" dirty="0"/>
              <a:t> </a:t>
            </a:r>
            <a:r>
              <a:rPr lang="en-US" sz="3000" dirty="0" smtClean="0"/>
              <a:t>algorithm</a:t>
            </a:r>
            <a:endParaRPr lang="en-US" sz="3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“</a:t>
            </a:r>
            <a:r>
              <a:rPr lang="en-US" sz="2000" dirty="0" err="1" smtClean="0"/>
              <a:t>Replusive</a:t>
            </a:r>
            <a:r>
              <a:rPr lang="en-US" sz="2000" dirty="0" smtClean="0"/>
              <a:t> Force” between nodes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“Attractive Force” along edges</a:t>
            </a:r>
          </a:p>
          <a:p>
            <a:r>
              <a:rPr lang="en-US" sz="3000" dirty="0"/>
              <a:t> Iterative </a:t>
            </a:r>
            <a:r>
              <a:rPr lang="en-US" sz="3000" dirty="0" smtClean="0"/>
              <a:t>computation </a:t>
            </a:r>
            <a:endParaRPr lang="en-US" sz="3000" dirty="0"/>
          </a:p>
          <a:p>
            <a:pPr marL="0" indent="0">
              <a:buNone/>
            </a:pPr>
            <a:r>
              <a:rPr lang="en-US" sz="2000" dirty="0" smtClean="0"/>
              <a:t>         Disconnected nodes “push” each other away;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Inter-connected nodes are ‘pulled’ together;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Implementation</a:t>
            </a:r>
            <a:endParaRPr lang="en-US" sz="3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Iterative MapReduce on Twister;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Graph adjacency matrix partitioned by nodes.</a:t>
            </a:r>
          </a:p>
        </p:txBody>
      </p:sp>
    </p:spTree>
    <p:extLst>
      <p:ext uri="{BB962C8B-B14F-4D97-AF65-F5344CB8AC3E}">
        <p14:creationId xmlns:p14="http://schemas.microsoft.com/office/powerpoint/2010/main" val="3194258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791199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6400" y="76200"/>
            <a:ext cx="5943600" cy="533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kern="0" dirty="0" err="1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Fruchterman-Reingold</a:t>
            </a:r>
            <a:r>
              <a:rPr lang="en-US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319965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1386114"/>
            <a:ext cx="7543800" cy="4800600"/>
            <a:chOff x="1066800" y="1905000"/>
            <a:chExt cx="7543800" cy="4800600"/>
          </a:xfrm>
        </p:grpSpPr>
        <p:sp>
          <p:nvSpPr>
            <p:cNvPr id="6" name="Rounded Rectangle 5"/>
            <p:cNvSpPr/>
            <p:nvPr/>
          </p:nvSpPr>
          <p:spPr>
            <a:xfrm>
              <a:off x="2590800" y="1905000"/>
              <a:ext cx="426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(1) Choosing </a:t>
              </a:r>
              <a:r>
                <a:rPr lang="en-US" dirty="0">
                  <a:solidFill>
                    <a:prstClr val="white"/>
                  </a:solidFill>
                </a:rPr>
                <a:t>seed hashtags: #p2 and #</a:t>
              </a:r>
              <a:r>
                <a:rPr lang="en-US" dirty="0" err="1">
                  <a:solidFill>
                    <a:prstClr val="white"/>
                  </a:solidFill>
                </a:rPr>
                <a:t>tcot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90800" y="2590800"/>
              <a:ext cx="42672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(2) Find hashtags related to #p2 and #</a:t>
              </a:r>
              <a:r>
                <a:rPr lang="en-US" dirty="0" err="1">
                  <a:solidFill>
                    <a:prstClr val="black"/>
                  </a:solidFill>
                </a:rPr>
                <a:t>tcot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81200" y="3886200"/>
              <a:ext cx="5486400" cy="4572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(3) Query for retweet network using all related hashtags</a:t>
              </a:r>
            </a:p>
          </p:txBody>
        </p:sp>
        <p:cxnSp>
          <p:nvCxnSpPr>
            <p:cNvPr id="9" name="Straight Arrow Connector 8"/>
            <p:cNvCxnSpPr>
              <a:stCxn id="6" idx="2"/>
              <a:endCxn id="7" idx="0"/>
            </p:cNvCxnSpPr>
            <p:nvPr/>
          </p:nvCxnSpPr>
          <p:spPr>
            <a:xfrm>
              <a:off x="4724400" y="2362200"/>
              <a:ext cx="0" cy="228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2"/>
            </p:cNvCxnSpPr>
            <p:nvPr/>
          </p:nvCxnSpPr>
          <p:spPr>
            <a:xfrm>
              <a:off x="4724400" y="3048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1066800" y="5351318"/>
              <a:ext cx="3048000" cy="59228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(4) Community detection of retweet network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34000" y="5368636"/>
              <a:ext cx="3276600" cy="5749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(5) Visualization preparation: graph layout of retweet network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438400" y="5181600"/>
              <a:ext cx="228600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724400" y="5181600"/>
              <a:ext cx="236220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2590800" y="6248400"/>
              <a:ext cx="4267200" cy="4572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(6) Visualization of retweet network</a:t>
              </a:r>
            </a:p>
          </p:txBody>
        </p:sp>
        <p:cxnSp>
          <p:nvCxnSpPr>
            <p:cNvPr id="16" name="Straight Arrow Connector 15"/>
            <p:cNvCxnSpPr>
              <a:stCxn id="11" idx="2"/>
              <a:endCxn id="15" idx="0"/>
            </p:cNvCxnSpPr>
            <p:nvPr/>
          </p:nvCxnSpPr>
          <p:spPr>
            <a:xfrm>
              <a:off x="2590800" y="5943600"/>
              <a:ext cx="2133600" cy="3048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2"/>
              <a:endCxn id="15" idx="0"/>
            </p:cNvCxnSpPr>
            <p:nvPr/>
          </p:nvCxnSpPr>
          <p:spPr>
            <a:xfrm flipH="1">
              <a:off x="4724400" y="5943600"/>
              <a:ext cx="2247900" cy="3048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5" idx="0"/>
            </p:cNvCxnSpPr>
            <p:nvPr/>
          </p:nvCxnSpPr>
          <p:spPr>
            <a:xfrm>
              <a:off x="4724400" y="5181600"/>
              <a:ext cx="0" cy="10668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odecagon 18"/>
            <p:cNvSpPr/>
            <p:nvPr/>
          </p:nvSpPr>
          <p:spPr>
            <a:xfrm>
              <a:off x="2743200" y="1981200"/>
              <a:ext cx="304800" cy="304800"/>
            </a:xfrm>
            <a:prstGeom prst="dodecagon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Dodecagon 19"/>
            <p:cNvSpPr/>
            <p:nvPr/>
          </p:nvSpPr>
          <p:spPr>
            <a:xfrm>
              <a:off x="2743200" y="2667000"/>
              <a:ext cx="304800" cy="304800"/>
            </a:xfrm>
            <a:prstGeom prst="dodecagon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2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Dodecagon 20"/>
            <p:cNvSpPr/>
            <p:nvPr/>
          </p:nvSpPr>
          <p:spPr>
            <a:xfrm>
              <a:off x="2090057" y="3962400"/>
              <a:ext cx="304800" cy="304800"/>
            </a:xfrm>
            <a:prstGeom prst="dodecagon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22" name="Dodecagon 21"/>
            <p:cNvSpPr/>
            <p:nvPr/>
          </p:nvSpPr>
          <p:spPr>
            <a:xfrm>
              <a:off x="1295400" y="5388181"/>
              <a:ext cx="304800" cy="304800"/>
            </a:xfrm>
            <a:prstGeom prst="dodecagon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4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Dodecagon 22"/>
            <p:cNvSpPr/>
            <p:nvPr/>
          </p:nvSpPr>
          <p:spPr>
            <a:xfrm>
              <a:off x="5600700" y="5410200"/>
              <a:ext cx="304800" cy="304800"/>
            </a:xfrm>
            <a:prstGeom prst="dodecagon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5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Dodecagon 23"/>
            <p:cNvSpPr/>
            <p:nvPr/>
          </p:nvSpPr>
          <p:spPr>
            <a:xfrm>
              <a:off x="3048000" y="6324600"/>
              <a:ext cx="304800" cy="304800"/>
            </a:xfrm>
            <a:prstGeom prst="dodecagon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6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Folded Corner 24"/>
            <p:cNvSpPr/>
            <p:nvPr/>
          </p:nvSpPr>
          <p:spPr>
            <a:xfrm>
              <a:off x="3848100" y="3200400"/>
              <a:ext cx="1905000" cy="5334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#p2, #</a:t>
              </a:r>
              <a:r>
                <a:rPr lang="en-US" dirty="0" err="1" smtClean="0">
                  <a:solidFill>
                    <a:prstClr val="black"/>
                  </a:solidFill>
                </a:rPr>
                <a:t>tcot</a:t>
              </a:r>
              <a:r>
                <a:rPr lang="en-US" dirty="0" smtClean="0">
                  <a:solidFill>
                    <a:prstClr val="black"/>
                  </a:solidFill>
                </a:rPr>
                <a:t>,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#vote, #</a:t>
              </a:r>
              <a:r>
                <a:rPr lang="en-US" dirty="0" err="1" smtClean="0">
                  <a:solidFill>
                    <a:prstClr val="black"/>
                  </a:solidFill>
                </a:rPr>
                <a:t>ucot</a:t>
              </a:r>
              <a:r>
                <a:rPr lang="en-US" dirty="0" smtClean="0">
                  <a:solidFill>
                    <a:prstClr val="black"/>
                  </a:solidFill>
                </a:rPr>
                <a:t>, …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6" name="Straight Arrow Connector 25"/>
            <p:cNvCxnSpPr>
              <a:endCxn id="8" idx="0"/>
            </p:cNvCxnSpPr>
            <p:nvPr/>
          </p:nvCxnSpPr>
          <p:spPr>
            <a:xfrm>
              <a:off x="4724400" y="37338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724400" y="4343400"/>
              <a:ext cx="0" cy="228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2743200" y="4571999"/>
              <a:ext cx="4114800" cy="609601"/>
              <a:chOff x="1856317" y="4003672"/>
              <a:chExt cx="5638800" cy="74295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856317" y="4003672"/>
                <a:ext cx="5638800" cy="74295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Straight Connector 29"/>
              <p:cNvCxnSpPr>
                <a:stCxn id="37" idx="7"/>
                <a:endCxn id="38" idx="3"/>
              </p:cNvCxnSpPr>
              <p:nvPr/>
            </p:nvCxnSpPr>
            <p:spPr>
              <a:xfrm flipV="1">
                <a:off x="2909415" y="4242633"/>
                <a:ext cx="412636" cy="150727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1" name="Straight Connector 30"/>
              <p:cNvCxnSpPr>
                <a:stCxn id="40" idx="4"/>
                <a:endCxn id="39" idx="7"/>
              </p:cNvCxnSpPr>
              <p:nvPr/>
            </p:nvCxnSpPr>
            <p:spPr>
              <a:xfrm flipH="1">
                <a:off x="4312765" y="4264021"/>
                <a:ext cx="743953" cy="173788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2" name="Straight Connector 31"/>
              <p:cNvCxnSpPr>
                <a:stCxn id="38" idx="4"/>
                <a:endCxn id="41" idx="2"/>
              </p:cNvCxnSpPr>
              <p:nvPr/>
            </p:nvCxnSpPr>
            <p:spPr>
              <a:xfrm>
                <a:off x="3390901" y="4264022"/>
                <a:ext cx="2417233" cy="180975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3" name="Straight Connector 32"/>
              <p:cNvCxnSpPr>
                <a:stCxn id="43" idx="4"/>
                <a:endCxn id="39" idx="3"/>
              </p:cNvCxnSpPr>
              <p:nvPr/>
            </p:nvCxnSpPr>
            <p:spPr>
              <a:xfrm>
                <a:off x="4146551" y="4232270"/>
                <a:ext cx="28517" cy="308812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4" name="Straight Connector 33"/>
              <p:cNvCxnSpPr>
                <a:stCxn id="40" idx="1"/>
                <a:endCxn id="44" idx="7"/>
              </p:cNvCxnSpPr>
              <p:nvPr/>
            </p:nvCxnSpPr>
            <p:spPr>
              <a:xfrm>
                <a:off x="4987869" y="4139359"/>
                <a:ext cx="1710381" cy="36830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>
                <a:stCxn id="41" idx="6"/>
                <a:endCxn id="42" idx="2"/>
              </p:cNvCxnSpPr>
              <p:nvPr/>
            </p:nvCxnSpPr>
            <p:spPr>
              <a:xfrm flipV="1">
                <a:off x="6002867" y="4184645"/>
                <a:ext cx="812801" cy="260352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6" name="Straight Connector 35"/>
              <p:cNvCxnSpPr>
                <a:stCxn id="42" idx="4"/>
                <a:endCxn id="44" idx="2"/>
              </p:cNvCxnSpPr>
              <p:nvPr/>
            </p:nvCxnSpPr>
            <p:spPr>
              <a:xfrm flipH="1">
                <a:off x="6532034" y="4257669"/>
                <a:ext cx="381000" cy="301627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7" name="Flowchart: Connector 36"/>
              <p:cNvSpPr/>
              <p:nvPr/>
            </p:nvSpPr>
            <p:spPr>
              <a:xfrm>
                <a:off x="2743201" y="4371972"/>
                <a:ext cx="194733" cy="146050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3293534" y="4117972"/>
                <a:ext cx="194733" cy="146050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4146550" y="4416420"/>
                <a:ext cx="194733" cy="146050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4959351" y="4117971"/>
                <a:ext cx="194733" cy="146050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5808134" y="4371972"/>
                <a:ext cx="194733" cy="146050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6815668" y="4111620"/>
                <a:ext cx="194733" cy="146050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4049184" y="4086220"/>
                <a:ext cx="194733" cy="146050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6532035" y="4486271"/>
                <a:ext cx="194733" cy="146050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5" name="Straight Connector 44"/>
              <p:cNvCxnSpPr>
                <a:stCxn id="38" idx="5"/>
                <a:endCxn id="39" idx="1"/>
              </p:cNvCxnSpPr>
              <p:nvPr/>
            </p:nvCxnSpPr>
            <p:spPr>
              <a:xfrm>
                <a:off x="3459749" y="4242633"/>
                <a:ext cx="715319" cy="195176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6" name="Straight Connector 45"/>
              <p:cNvCxnSpPr>
                <a:stCxn id="43" idx="6"/>
                <a:endCxn id="40" idx="3"/>
              </p:cNvCxnSpPr>
              <p:nvPr/>
            </p:nvCxnSpPr>
            <p:spPr>
              <a:xfrm>
                <a:off x="4243916" y="4159246"/>
                <a:ext cx="743952" cy="83387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</p:grpSp>
      <p:sp>
        <p:nvSpPr>
          <p:cNvPr id="47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End-to-End Analysis Workflow</a:t>
            </a:r>
            <a:endParaRPr lang="en-US" sz="36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84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3900" y="365126"/>
            <a:ext cx="7886700" cy="694417"/>
          </a:xfrm>
        </p:spPr>
        <p:txBody>
          <a:bodyPr>
            <a:noAutofit/>
          </a:bodyPr>
          <a:lstStyle/>
          <a:p>
            <a:r>
              <a:rPr lang="en-US" sz="28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Force-directed algorithm for Graph based model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64507" y="1059543"/>
            <a:ext cx="8203293" cy="21581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Results for 2010 retweet network: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More than 23,000 </a:t>
            </a:r>
            <a:r>
              <a:rPr lang="en-US" sz="2000" dirty="0"/>
              <a:t>non-isolated </a:t>
            </a:r>
            <a:r>
              <a:rPr lang="en-US" sz="2000" dirty="0" smtClean="0"/>
              <a:t>nodes, More than 44,000 edges;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Sequential Implementation in R: 9.0 seconds per iteration.</a:t>
            </a:r>
          </a:p>
          <a:p>
            <a:r>
              <a:rPr lang="en-US" sz="2000" dirty="0" smtClean="0"/>
              <a:t>Scalability issue:</a:t>
            </a:r>
          </a:p>
          <a:p>
            <a:pPr marL="0" indent="0">
              <a:buNone/>
            </a:pPr>
            <a:r>
              <a:rPr lang="en-US" sz="2000" dirty="0" smtClean="0"/>
              <a:t>    - Not enough computation in each iteration compared with overhead.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34" y="3268034"/>
            <a:ext cx="6596332" cy="2960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499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86700" cy="694417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Force-directed algorithm for Graph based model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059543"/>
            <a:ext cx="8203293" cy="21581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Results for 2012 retweet network: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More than 470,000 </a:t>
            </a:r>
            <a:r>
              <a:rPr lang="en-US" sz="2000" dirty="0"/>
              <a:t>non-isolated </a:t>
            </a:r>
            <a:r>
              <a:rPr lang="en-US" sz="2000" dirty="0" smtClean="0"/>
              <a:t>nodes, More than 665,000 edges;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Sequential Implementation in R: 6043.6 seconds per iteration.</a:t>
            </a:r>
          </a:p>
          <a:p>
            <a:r>
              <a:rPr lang="en-US" sz="2000" dirty="0" smtClean="0"/>
              <a:t>Near-linear scalability:</a:t>
            </a:r>
          </a:p>
          <a:p>
            <a:pPr marL="0" indent="0">
              <a:buNone/>
            </a:pPr>
            <a:r>
              <a:rPr lang="en-US" sz="2000" dirty="0" smtClean="0"/>
              <a:t>    - Our iterative MR algorithm is especially good at handling large networks.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04" y="3217652"/>
            <a:ext cx="6471868" cy="2698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58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204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Programming </a:t>
            </a:r>
            <a:r>
              <a:rPr lang="en-US" sz="40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Runtimes</a:t>
            </a:r>
            <a:endParaRPr lang="en-US" sz="40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3276600"/>
            <a:ext cx="8550275" cy="1730375"/>
          </a:xfrm>
        </p:spPr>
        <p:txBody>
          <a:bodyPr>
            <a:noAutofit/>
          </a:bodyPr>
          <a:lstStyle/>
          <a:p>
            <a:pPr marL="685891" lvl="1" indent="-297696" defTabSz="684701" eaLnBrk="0" fontAlgn="base" hangingPunct="0">
              <a:lnSpc>
                <a:spcPct val="90000"/>
              </a:lnSpc>
              <a:spcAft>
                <a:spcPts val="600"/>
              </a:spcAft>
              <a:buSzPct val="8000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High-level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programming models such as </a:t>
            </a:r>
            <a:r>
              <a:rPr kumimoji="1" lang="en-US" sz="1600" dirty="0" err="1">
                <a:latin typeface="Candara" pitchFamily="34" charset="0"/>
                <a:ea typeface="魏碑" charset="-122"/>
              </a:rPr>
              <a:t>MapReduce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adopt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a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data-centered design</a:t>
            </a:r>
          </a:p>
          <a:p>
            <a:pPr marL="1085941" lvl="2" indent="-297696" defTabSz="684701" eaLnBrk="0" fontAlgn="base" hangingPunct="0">
              <a:spcAft>
                <a:spcPts val="600"/>
              </a:spcAft>
              <a:buSzPct val="8000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Computation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starts from data</a:t>
            </a:r>
          </a:p>
          <a:p>
            <a:pPr marL="1085941" lvl="2" indent="-297696" defTabSz="684701" eaLnBrk="0" fontAlgn="base" hangingPunct="0">
              <a:spcAft>
                <a:spcPts val="600"/>
              </a:spcAft>
              <a:buSzPct val="80000"/>
              <a:buBlip>
                <a:blip r:embed="rId2"/>
              </a:buBlip>
              <a:defRPr/>
            </a:pPr>
            <a:r>
              <a:rPr kumimoji="1" lang="en-US" sz="1600" dirty="0">
                <a:latin typeface="Candara" pitchFamily="34" charset="0"/>
                <a:ea typeface="魏碑" charset="-122"/>
              </a:rPr>
              <a:t>Support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moving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computation to data</a:t>
            </a:r>
          </a:p>
          <a:p>
            <a:pPr marL="1085941" lvl="2" indent="-297696" defTabSz="684701" eaLnBrk="0" fontAlgn="base" hangingPunct="0">
              <a:spcAft>
                <a:spcPts val="600"/>
              </a:spcAft>
              <a:buSzPct val="80000"/>
              <a:buBlip>
                <a:blip r:embed="rId2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Shows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promising results for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data-intensive </a:t>
            </a:r>
            <a:r>
              <a:rPr kumimoji="1" lang="en-US" sz="1600" dirty="0">
                <a:latin typeface="Candara" pitchFamily="34" charset="0"/>
                <a:ea typeface="魏碑" charset="-122"/>
              </a:rPr>
              <a:t>computing</a:t>
            </a:r>
          </a:p>
          <a:p>
            <a:pPr lvl="2" indent="0">
              <a:spcAft>
                <a:spcPts val="600"/>
              </a:spcAft>
              <a:buNone/>
            </a:pPr>
            <a:r>
              <a:rPr kumimoji="1" lang="en-US" sz="1600" dirty="0">
                <a:latin typeface="Candara" pitchFamily="34" charset="0"/>
                <a:ea typeface="魏碑" charset="-122"/>
              </a:rPr>
              <a:t>( Google, Yahoo, Amazon, Microsoft 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…)</a:t>
            </a:r>
          </a:p>
          <a:p>
            <a:pPr marL="685891" lvl="1" indent="-297696" defTabSz="684701" eaLnBrk="0" fontAlgn="base" hangingPunct="0">
              <a:spcBef>
                <a:spcPts val="600"/>
              </a:spcBef>
              <a:spcAft>
                <a:spcPts val="600"/>
              </a:spcAft>
              <a:buSzPct val="80000"/>
              <a:buBlip>
                <a:blip r:embed="rId3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Challenges:  traditional MapReduce and classical parallel runtimes cannot solve iterative algorithms efficiently</a:t>
            </a:r>
          </a:p>
          <a:p>
            <a:pPr marL="1085941" lvl="2" indent="-297696" defTabSz="684701" eaLnBrk="0" fontAlgn="base" hangingPunct="0">
              <a:spcAft>
                <a:spcPts val="600"/>
              </a:spcAft>
              <a:buSzPct val="80000"/>
              <a:buBlip>
                <a:blip r:embed="rId3"/>
              </a:buBlip>
              <a:defRPr/>
            </a:pPr>
            <a:r>
              <a:rPr kumimoji="1" lang="en-US" sz="1600" dirty="0" err="1" smtClean="0">
                <a:latin typeface="Candara" pitchFamily="34" charset="0"/>
                <a:ea typeface="魏碑" charset="-122"/>
              </a:rPr>
              <a:t>Hadoop</a:t>
            </a:r>
            <a:r>
              <a:rPr kumimoji="1" lang="en-US" sz="1600" dirty="0" smtClean="0">
                <a:latin typeface="Candara" pitchFamily="34" charset="0"/>
                <a:ea typeface="魏碑" charset="-122"/>
              </a:rPr>
              <a:t>: repeated data access to HDFS, no optimization to (in memory) data caching and (collective) intermediate data transfers </a:t>
            </a:r>
          </a:p>
          <a:p>
            <a:pPr marL="1085941" lvl="2" indent="-297696" defTabSz="684701" eaLnBrk="0" fontAlgn="base" hangingPunct="0">
              <a:spcAft>
                <a:spcPts val="600"/>
              </a:spcAft>
              <a:buSzPct val="80000"/>
              <a:buBlip>
                <a:blip r:embed="rId3"/>
              </a:buBlip>
              <a:defRPr/>
            </a:pPr>
            <a:r>
              <a:rPr kumimoji="1" lang="en-US" sz="1600" dirty="0" smtClean="0">
                <a:latin typeface="Candara" pitchFamily="34" charset="0"/>
                <a:ea typeface="魏碑" charset="-122"/>
              </a:rPr>
              <a:t>MPI: no natural support of fault tolerance; programming interface is complicated</a:t>
            </a:r>
          </a:p>
          <a:p>
            <a:pPr marL="388195" lvl="1" indent="0" defTabSz="684701" eaLnBrk="0" fontAlgn="base" hangingPunct="0">
              <a:lnSpc>
                <a:spcPct val="90000"/>
              </a:lnSpc>
              <a:spcAft>
                <a:spcPts val="600"/>
              </a:spcAft>
              <a:buSzPct val="60000"/>
              <a:buNone/>
              <a:defRPr/>
            </a:pPr>
            <a:endParaRPr kumimoji="1" lang="en-US" sz="1600" dirty="0" smtClean="0">
              <a:solidFill>
                <a:schemeClr val="tx2"/>
              </a:solidFill>
              <a:latin typeface="Candara" pitchFamily="34" charset="0"/>
              <a:ea typeface="魏碑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8977" y="1505379"/>
            <a:ext cx="1042595" cy="912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ndara" pitchFamily="34" charset="0"/>
              </a:rPr>
              <a:t>MPI, PVM,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13732" y="1396501"/>
            <a:ext cx="1605868" cy="1143000"/>
            <a:chOff x="152400" y="1353235"/>
            <a:chExt cx="1907468" cy="1143000"/>
          </a:xfrm>
        </p:grpSpPr>
        <p:sp>
          <p:nvSpPr>
            <p:cNvPr id="9" name="Rectangle 8"/>
            <p:cNvSpPr/>
            <p:nvPr/>
          </p:nvSpPr>
          <p:spPr>
            <a:xfrm>
              <a:off x="247025" y="1486879"/>
              <a:ext cx="1750211" cy="914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ndara" pitchFamily="34" charset="0"/>
                </a:rPr>
                <a:t>Hadoop MapReduce 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" y="1353235"/>
              <a:ext cx="1907468" cy="1143000"/>
            </a:xfrm>
            <a:prstGeom prst="round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842637" y="1531728"/>
            <a:ext cx="961192" cy="912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ndara" pitchFamily="34" charset="0"/>
              </a:rPr>
              <a:t>Chapel, X10,</a:t>
            </a:r>
          </a:p>
          <a:p>
            <a:pPr algn="ctr"/>
            <a:r>
              <a:rPr lang="en-US" sz="1600" b="1" dirty="0" smtClean="0">
                <a:latin typeface="Candara" pitchFamily="34" charset="0"/>
              </a:rPr>
              <a:t>HPF</a:t>
            </a:r>
            <a:endParaRPr lang="en-US" sz="1600" b="1" dirty="0"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64" y="1505379"/>
            <a:ext cx="1473190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ndara" pitchFamily="34" charset="0"/>
              </a:rPr>
              <a:t>Classic Cloud</a:t>
            </a:r>
            <a:r>
              <a:rPr lang="en-US" sz="1600" b="1" dirty="0">
                <a:latin typeface="Candara" pitchFamily="34" charset="0"/>
              </a:rPr>
              <a:t>:</a:t>
            </a:r>
            <a:r>
              <a:rPr lang="en-US" sz="1600" b="1" dirty="0" smtClean="0">
                <a:latin typeface="Candara" pitchFamily="34" charset="0"/>
              </a:rPr>
              <a:t> Queues, Workers</a:t>
            </a:r>
            <a:endParaRPr lang="en-US" sz="1600" b="1" dirty="0">
              <a:latin typeface="Candar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4379" y="1522019"/>
            <a:ext cx="1106498" cy="912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Candara" pitchFamily="34" charset="0"/>
              </a:rPr>
              <a:t>DAGMan</a:t>
            </a:r>
            <a:r>
              <a:rPr lang="en-US" sz="1600" b="1" dirty="0" smtClean="0">
                <a:latin typeface="Candara" pitchFamily="34" charset="0"/>
              </a:rPr>
              <a:t>, BOINC</a:t>
            </a:r>
            <a:endParaRPr lang="en-US" sz="1600" b="1" dirty="0">
              <a:latin typeface="Candar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75677" y="1017637"/>
            <a:ext cx="2361056" cy="406178"/>
            <a:chOff x="6261506" y="1029761"/>
            <a:chExt cx="2361056" cy="406178"/>
          </a:xfrm>
        </p:grpSpPr>
        <p:sp>
          <p:nvSpPr>
            <p:cNvPr id="6" name="Rectangle 5"/>
            <p:cNvSpPr/>
            <p:nvPr/>
          </p:nvSpPr>
          <p:spPr>
            <a:xfrm>
              <a:off x="6283287" y="1029761"/>
              <a:ext cx="2339275" cy="40617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61506" y="1076680"/>
              <a:ext cx="2288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Workflows, Swift, </a:t>
              </a:r>
              <a:r>
                <a:rPr lang="en-US" sz="1600" b="1" dirty="0" err="1" smtClean="0"/>
                <a:t>Falkon</a:t>
              </a:r>
              <a:endParaRPr lang="en-US" sz="1600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60457" y="1505379"/>
            <a:ext cx="1071416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ndara" pitchFamily="34" charset="0"/>
              </a:rPr>
              <a:t>PaaS:</a:t>
            </a:r>
          </a:p>
          <a:p>
            <a:pPr algn="ctr"/>
            <a:r>
              <a:rPr lang="en-US" sz="1600" b="1" dirty="0" smtClean="0">
                <a:latin typeface="Candara" pitchFamily="34" charset="0"/>
              </a:rPr>
              <a:t>Worker Roles</a:t>
            </a:r>
            <a:endParaRPr lang="en-US" sz="1600" b="1" dirty="0">
              <a:latin typeface="Candara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flipH="1">
            <a:off x="5413972" y="2614415"/>
            <a:ext cx="3657600" cy="635836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ndara" pitchFamily="34" charset="0"/>
              </a:rPr>
              <a:t>Perform Computations Efficiently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0064" y="2659867"/>
            <a:ext cx="5094077" cy="54493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Achieve Higher Throughput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66338" y="1519279"/>
            <a:ext cx="1071416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ndara" pitchFamily="34" charset="0"/>
              </a:rPr>
              <a:t>Pig Latin,  </a:t>
            </a:r>
          </a:p>
          <a:p>
            <a:pPr algn="ctr"/>
            <a:r>
              <a:rPr lang="en-US" sz="1600" b="1" dirty="0">
                <a:latin typeface="Candara" pitchFamily="34" charset="0"/>
              </a:rPr>
              <a:t>Hive</a:t>
            </a:r>
          </a:p>
        </p:txBody>
      </p:sp>
    </p:spTree>
    <p:extLst>
      <p:ext uri="{BB962C8B-B14F-4D97-AF65-F5344CB8AC3E}">
        <p14:creationId xmlns:p14="http://schemas.microsoft.com/office/powerpoint/2010/main" val="18859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0454" y="2362200"/>
            <a:ext cx="4572000" cy="14342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000" b="1" i="1" dirty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000" b="1" i="1" dirty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0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000" b="1" i="1" dirty="0">
                <a:solidFill>
                  <a:srgbClr val="33CC33"/>
                </a:solidFill>
                <a:latin typeface="Arial" pitchFamily="34" charset="0"/>
              </a:rPr>
              <a:t>A  </a:t>
            </a:r>
            <a:r>
              <a:rPr lang="en-US" sz="20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16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salsahpc.indiana.edu</a:t>
            </a:r>
            <a:endParaRPr lang="en-US" sz="16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microsof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0188" y="4800600"/>
            <a:ext cx="1157812" cy="617832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nih-logo-blu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012" y="4813711"/>
            <a:ext cx="630120" cy="570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pixture_reloaded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4800600"/>
            <a:ext cx="783741" cy="555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ns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7876" y="4789775"/>
            <a:ext cx="630230" cy="63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iusportcom.files.wordpress.com/2010/07/iu_v_rgb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13711"/>
            <a:ext cx="1544577" cy="51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4488" y="1143000"/>
            <a:ext cx="479971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Acknowledgements</a:t>
            </a:r>
            <a:endParaRPr lang="en-US" sz="44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14003"/>
              </p:ext>
            </p:extLst>
          </p:nvPr>
        </p:nvGraphicFramePr>
        <p:xfrm>
          <a:off x="76200" y="609600"/>
          <a:ext cx="8991600" cy="59435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7059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(a)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Map Only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(Pleasingly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Parallel)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(b) Classic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MapReduce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(c)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Iterative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MapReduce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(d) Loosely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Synchronous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39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2157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CAP3  Gene Analysis</a:t>
                      </a: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Smith-Waterman Distances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Document conversion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PDF -&gt; HTML)</a:t>
                      </a:r>
                    </a:p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Parametric sweeps</a:t>
                      </a:r>
                    </a:p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PolarGrid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MATLAB data analysis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High Energy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Physics (HEP)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</a:p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Calculation of Pairwise Distances for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sequences (BLAST)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Expectation maximization algorithms</a:t>
                      </a:r>
                    </a:p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Linear Algebra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12713" marR="0" indent="-112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Data mining,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includes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K-means clustering </a:t>
                      </a:r>
                    </a:p>
                    <a:p>
                      <a:pPr marL="112713" indent="-112713">
                        <a:buFontTx/>
                        <a:buChar char="-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Deterministic   Annealing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pPr marL="112713" indent="-112713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Multidimensional Scaling (MDS)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PageRank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Many MPI scientific applications utilizing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wide variety of communication constructs, including local interactions</a:t>
                      </a:r>
                    </a:p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 Solving Differential Equations and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particle dynamics with short range forces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6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010400" y="1371600"/>
            <a:ext cx="1752600" cy="1676400"/>
            <a:chOff x="7010400" y="1371600"/>
            <a:chExt cx="1752600" cy="1676400"/>
          </a:xfrm>
        </p:grpSpPr>
        <p:sp>
          <p:nvSpPr>
            <p:cNvPr id="5" name="Rectangle 4"/>
            <p:cNvSpPr/>
            <p:nvPr/>
          </p:nvSpPr>
          <p:spPr>
            <a:xfrm>
              <a:off x="7239000" y="1600200"/>
              <a:ext cx="1295400" cy="129540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7049294" y="2247106"/>
              <a:ext cx="1295400" cy="1588"/>
            </a:xfrm>
            <a:prstGeom prst="lin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239000" y="2057400"/>
              <a:ext cx="1295400" cy="1588"/>
            </a:xfrm>
            <a:prstGeom prst="lin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39000" y="2362200"/>
              <a:ext cx="1295400" cy="1588"/>
            </a:xfrm>
            <a:prstGeom prst="lin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620000" y="2057400"/>
              <a:ext cx="423514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prstClr val="black"/>
                  </a:solidFill>
                </a:rPr>
                <a:t>Pij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7735094" y="1789906"/>
              <a:ext cx="228600" cy="1588"/>
            </a:xfrm>
            <a:prstGeom prst="straightConnector1">
              <a:avLst/>
            </a:prstGeom>
            <a:no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7315200" y="2209800"/>
              <a:ext cx="228600" cy="1588"/>
            </a:xfrm>
            <a:prstGeom prst="straightConnector1">
              <a:avLst/>
            </a:prstGeom>
            <a:no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" name="Arc 11"/>
            <p:cNvSpPr/>
            <p:nvPr/>
          </p:nvSpPr>
          <p:spPr>
            <a:xfrm flipV="1">
              <a:off x="7010400" y="21336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16200000" flipV="1">
              <a:off x="7239000" y="19812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 w="19050">
              <a:headEnd type="arrow"/>
              <a:tailEnd type="non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83124" y="6183868"/>
            <a:ext cx="276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Collective Communication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1451" y="61838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MPI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6259" y="1447800"/>
            <a:ext cx="1524000" cy="1512332"/>
            <a:chOff x="556259" y="1447800"/>
            <a:chExt cx="1524000" cy="1512332"/>
          </a:xfrm>
        </p:grpSpPr>
        <p:sp>
          <p:nvSpPr>
            <p:cNvPr id="17" name="TextBox 16"/>
            <p:cNvSpPr txBox="1"/>
            <p:nvPr/>
          </p:nvSpPr>
          <p:spPr>
            <a:xfrm>
              <a:off x="861059" y="1447800"/>
              <a:ext cx="708848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ndara" pitchFamily="34" charset="0"/>
                </a:rPr>
                <a:t>Input</a:t>
              </a:r>
              <a:endParaRPr lang="en-US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grpSp>
          <p:nvGrpSpPr>
            <p:cNvPr id="18" name="Group 33"/>
            <p:cNvGrpSpPr/>
            <p:nvPr/>
          </p:nvGrpSpPr>
          <p:grpSpPr>
            <a:xfrm>
              <a:off x="556259" y="1828800"/>
              <a:ext cx="1524000" cy="1131332"/>
              <a:chOff x="762000" y="1600200"/>
              <a:chExt cx="1524000" cy="113133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cxnSp>
            <p:nvCxnSpPr>
              <p:cNvPr id="20" name="Straight Arrow Connector 19"/>
              <p:cNvCxnSpPr>
                <a:endCxn id="1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cxnSp>
            <p:nvCxnSpPr>
              <p:cNvPr id="23" name="Straight Arrow Connector 22"/>
              <p:cNvCxnSpPr>
                <a:endCxn id="2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2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  <a:latin typeface="Candara" pitchFamily="34" charset="0"/>
                  </a:endParaRPr>
                </a:p>
              </p:txBody>
            </p:sp>
            <p:cxnSp>
              <p:nvCxnSpPr>
                <p:cNvPr id="31" name="Straight Arrow Connector 30"/>
                <p:cNvCxnSpPr>
                  <a:endCxn id="3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1143000" y="2362200"/>
                <a:ext cx="886781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  <a:latin typeface="Candara" pitchFamily="34" charset="0"/>
                  </a:rPr>
                  <a:t>Output</a:t>
                </a:r>
                <a:endParaRPr lang="en-US" b="1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371600" y="1600200"/>
                <a:ext cx="615874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  <a:latin typeface="Candara" pitchFamily="34" charset="0"/>
                  </a:rPr>
                  <a:t>map</a:t>
                </a:r>
                <a:endParaRPr lang="en-US" b="1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2571073" y="1447800"/>
            <a:ext cx="2077127" cy="1600200"/>
            <a:chOff x="2571073" y="1447800"/>
            <a:chExt cx="2077127" cy="1600200"/>
          </a:xfrm>
        </p:grpSpPr>
        <p:sp>
          <p:nvSpPr>
            <p:cNvPr id="34" name="TextBox 33"/>
            <p:cNvSpPr txBox="1"/>
            <p:nvPr/>
          </p:nvSpPr>
          <p:spPr>
            <a:xfrm>
              <a:off x="2952073" y="1447800"/>
              <a:ext cx="708848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ndara" pitchFamily="34" charset="0"/>
                </a:rPr>
                <a:t>Input</a:t>
              </a:r>
              <a:endParaRPr lang="en-US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571073" y="19812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cxnSp>
          <p:nvCxnSpPr>
            <p:cNvPr id="36" name="Straight Arrow Connector 35"/>
            <p:cNvCxnSpPr>
              <a:endCxn id="35" idx="0"/>
            </p:cNvCxnSpPr>
            <p:nvPr/>
          </p:nvCxnSpPr>
          <p:spPr>
            <a:xfrm rot="5400000">
              <a:off x="2609173" y="18669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Straight Arrow Connector 36"/>
            <p:cNvCxnSpPr>
              <a:stCxn id="35" idx="4"/>
              <a:endCxn id="47" idx="1"/>
            </p:cNvCxnSpPr>
            <p:nvPr/>
          </p:nvCxnSpPr>
          <p:spPr>
            <a:xfrm rot="16200000" flipH="1">
              <a:off x="2723473" y="2285999"/>
              <a:ext cx="273237" cy="2732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952073" y="19812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39" name="Straight Arrow Connector 38"/>
            <p:cNvCxnSpPr>
              <a:endCxn id="38" idx="0"/>
            </p:cNvCxnSpPr>
            <p:nvPr/>
          </p:nvCxnSpPr>
          <p:spPr>
            <a:xfrm rot="5400000">
              <a:off x="2990173" y="18669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Arrow Connector 39"/>
            <p:cNvCxnSpPr>
              <a:stCxn id="38" idx="4"/>
              <a:endCxn id="47" idx="0"/>
            </p:cNvCxnSpPr>
            <p:nvPr/>
          </p:nvCxnSpPr>
          <p:spPr>
            <a:xfrm rot="5400000">
              <a:off x="2990173" y="24003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3790273" y="198040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42" name="Straight Arrow Connector 41"/>
            <p:cNvCxnSpPr>
              <a:endCxn id="41" idx="0"/>
            </p:cNvCxnSpPr>
            <p:nvPr/>
          </p:nvCxnSpPr>
          <p:spPr>
            <a:xfrm rot="5400000">
              <a:off x="3828373" y="1866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/>
            <p:cNvCxnSpPr>
              <a:stCxn id="41" idx="4"/>
              <a:endCxn id="47" idx="7"/>
            </p:cNvCxnSpPr>
            <p:nvPr/>
          </p:nvCxnSpPr>
          <p:spPr>
            <a:xfrm rot="5400000">
              <a:off x="3440440" y="2057003"/>
              <a:ext cx="274031" cy="7304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409273" y="21336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561673" y="21336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80673" y="1752600"/>
              <a:ext cx="615874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ndara" pitchFamily="34" charset="0"/>
                </a:rPr>
                <a:t>map</a:t>
              </a:r>
              <a:endParaRPr lang="en-US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952073" y="25146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561673" y="25146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itchFamily="34" charset="0"/>
              </a:endParaRPr>
            </a:p>
          </p:txBody>
        </p:sp>
        <p:cxnSp>
          <p:nvCxnSpPr>
            <p:cNvPr id="49" name="Straight Arrow Connector 48"/>
            <p:cNvCxnSpPr>
              <a:stCxn id="35" idx="4"/>
              <a:endCxn id="48" idx="1"/>
            </p:cNvCxnSpPr>
            <p:nvPr/>
          </p:nvCxnSpPr>
          <p:spPr>
            <a:xfrm rot="16200000" flipH="1">
              <a:off x="3028273" y="1981199"/>
              <a:ext cx="273237" cy="882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0" name="Straight Arrow Connector 49"/>
            <p:cNvCxnSpPr>
              <a:stCxn id="38" idx="4"/>
              <a:endCxn id="48" idx="0"/>
            </p:cNvCxnSpPr>
            <p:nvPr/>
          </p:nvCxnSpPr>
          <p:spPr>
            <a:xfrm rot="16200000" flipH="1">
              <a:off x="3294973" y="2095500"/>
              <a:ext cx="228600" cy="60960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Straight Arrow Connector 50"/>
            <p:cNvCxnSpPr>
              <a:stCxn id="41" idx="4"/>
              <a:endCxn id="48" idx="7"/>
            </p:cNvCxnSpPr>
            <p:nvPr/>
          </p:nvCxnSpPr>
          <p:spPr>
            <a:xfrm rot="5400000">
              <a:off x="3745240" y="2361803"/>
              <a:ext cx="274031" cy="120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>
              <a:off x="2990967" y="29329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3600567" y="29329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54" name="Group 102"/>
            <p:cNvGrpSpPr/>
            <p:nvPr/>
          </p:nvGrpSpPr>
          <p:grpSpPr>
            <a:xfrm>
              <a:off x="3333073" y="2667000"/>
              <a:ext cx="198119" cy="45719"/>
              <a:chOff x="7696200" y="2743200"/>
              <a:chExt cx="198119" cy="4571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790273" y="2514600"/>
              <a:ext cx="85792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ndara" pitchFamily="34" charset="0"/>
                </a:rPr>
                <a:t>reduce</a:t>
              </a:r>
              <a:endParaRPr lang="en-US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28665" y="1371599"/>
            <a:ext cx="2082725" cy="1728579"/>
            <a:chOff x="4728665" y="1371599"/>
            <a:chExt cx="2082725" cy="1728579"/>
          </a:xfrm>
        </p:grpSpPr>
        <p:sp>
          <p:nvSpPr>
            <p:cNvPr id="59" name="Arc 58"/>
            <p:cNvSpPr/>
            <p:nvPr/>
          </p:nvSpPr>
          <p:spPr>
            <a:xfrm rot="856400">
              <a:off x="5456711" y="1394158"/>
              <a:ext cx="1014734" cy="1706020"/>
            </a:xfrm>
            <a:prstGeom prst="arc">
              <a:avLst>
                <a:gd name="adj1" fmla="val 13184796"/>
                <a:gd name="adj2" fmla="val 6304267"/>
              </a:avLst>
            </a:prstGeom>
            <a:noFill/>
            <a:ln w="19050">
              <a:head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0" name="Group 162"/>
            <p:cNvGrpSpPr/>
            <p:nvPr/>
          </p:nvGrpSpPr>
          <p:grpSpPr>
            <a:xfrm>
              <a:off x="4728665" y="1371599"/>
              <a:ext cx="2082725" cy="1676401"/>
              <a:chOff x="4572000" y="1828799"/>
              <a:chExt cx="2082725" cy="1676401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724400" y="1905000"/>
                <a:ext cx="696024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Input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2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3" name="Straight Arrow Connector 62"/>
              <p:cNvCxnSpPr>
                <a:endCxn id="62" idx="0"/>
              </p:cNvCxnSpPr>
              <p:nvPr/>
            </p:nvCxnSpPr>
            <p:spPr>
              <a:xfrm rot="5400000">
                <a:off x="4610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4" name="Straight Arrow Connector 63"/>
              <p:cNvCxnSpPr>
                <a:stCxn id="62" idx="4"/>
                <a:endCxn id="74" idx="1"/>
              </p:cNvCxnSpPr>
              <p:nvPr/>
            </p:nvCxnSpPr>
            <p:spPr>
              <a:xfrm rot="16200000" flipH="1">
                <a:off x="4724400" y="2743199"/>
                <a:ext cx="273237" cy="2732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4953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6" name="Straight Arrow Connector 65"/>
              <p:cNvCxnSpPr>
                <a:endCxn id="65" idx="0"/>
              </p:cNvCxnSpPr>
              <p:nvPr/>
            </p:nvCxnSpPr>
            <p:spPr>
              <a:xfrm rot="5400000">
                <a:off x="4991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7" name="Straight Arrow Connector 66"/>
              <p:cNvCxnSpPr>
                <a:stCxn id="65" idx="4"/>
                <a:endCxn id="74" idx="0"/>
              </p:cNvCxnSpPr>
              <p:nvPr/>
            </p:nvCxnSpPr>
            <p:spPr>
              <a:xfrm rot="5400000">
                <a:off x="4991100" y="2857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5791200" y="243760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9" name="Straight Arrow Connector 68"/>
              <p:cNvCxnSpPr>
                <a:endCxn id="68" idx="0"/>
              </p:cNvCxnSpPr>
              <p:nvPr/>
            </p:nvCxnSpPr>
            <p:spPr>
              <a:xfrm rot="5400000">
                <a:off x="5829300" y="23233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0" name="Straight Arrow Connector 69"/>
              <p:cNvCxnSpPr>
                <a:stCxn id="68" idx="4"/>
                <a:endCxn id="74" idx="7"/>
              </p:cNvCxnSpPr>
              <p:nvPr/>
            </p:nvCxnSpPr>
            <p:spPr>
              <a:xfrm rot="5400000">
                <a:off x="5441367" y="2514203"/>
                <a:ext cx="274031" cy="7304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54102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626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181600" y="2209800"/>
                <a:ext cx="609462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map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9530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626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6" name="Straight Arrow Connector 75"/>
              <p:cNvCxnSpPr>
                <a:stCxn id="62" idx="4"/>
                <a:endCxn id="75" idx="1"/>
              </p:cNvCxnSpPr>
              <p:nvPr/>
            </p:nvCxnSpPr>
            <p:spPr>
              <a:xfrm rot="16200000" flipH="1">
                <a:off x="5029200" y="2438399"/>
                <a:ext cx="273237" cy="882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7" name="Straight Arrow Connector 76"/>
              <p:cNvCxnSpPr>
                <a:stCxn id="65" idx="4"/>
                <a:endCxn id="75" idx="0"/>
              </p:cNvCxnSpPr>
              <p:nvPr/>
            </p:nvCxnSpPr>
            <p:spPr>
              <a:xfrm rot="16200000" flipH="1">
                <a:off x="5295900" y="2552700"/>
                <a:ext cx="228600" cy="609600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8" name="Straight Arrow Connector 77"/>
              <p:cNvCxnSpPr>
                <a:stCxn id="68" idx="4"/>
                <a:endCxn id="75" idx="7"/>
              </p:cNvCxnSpPr>
              <p:nvPr/>
            </p:nvCxnSpPr>
            <p:spPr>
              <a:xfrm rot="5400000">
                <a:off x="5746167" y="2819003"/>
                <a:ext cx="274031" cy="120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5400000">
                <a:off x="4991894" y="3390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5400000">
                <a:off x="5601494" y="3390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102"/>
              <p:cNvGrpSpPr/>
              <p:nvPr/>
            </p:nvGrpSpPr>
            <p:grpSpPr>
              <a:xfrm>
                <a:off x="5334000" y="3124200"/>
                <a:ext cx="198119" cy="45719"/>
                <a:chOff x="7696200" y="2743200"/>
                <a:chExt cx="198119" cy="45719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76962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78486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5558335" y="1828799"/>
                <a:ext cx="1096390" cy="369332"/>
              </a:xfrm>
              <a:prstGeom prst="rect">
                <a:avLst/>
              </a:prstGeom>
              <a:ln w="1905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iterations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5" name="TextBox 84"/>
          <p:cNvSpPr txBox="1"/>
          <p:nvPr/>
        </p:nvSpPr>
        <p:spPr>
          <a:xfrm>
            <a:off x="226251" y="6183868"/>
            <a:ext cx="202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No Communication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76273" y="2450068"/>
            <a:ext cx="857927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ndara" pitchFamily="34" charset="0"/>
              </a:rPr>
              <a:t>reduce</a:t>
            </a:r>
            <a:endParaRPr lang="en-US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87" name="Title 49"/>
          <p:cNvSpPr txBox="1">
            <a:spLocks/>
          </p:cNvSpPr>
          <p:nvPr/>
        </p:nvSpPr>
        <p:spPr>
          <a:xfrm>
            <a:off x="381000" y="76200"/>
            <a:ext cx="9144000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Applications &amp; Different Interconnection Patterns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1447520" y="6505168"/>
            <a:ext cx="6324600" cy="369332"/>
            <a:chOff x="381000" y="6248400"/>
            <a:chExt cx="6324600" cy="369332"/>
          </a:xfrm>
        </p:grpSpPr>
        <p:sp>
          <p:nvSpPr>
            <p:cNvPr id="89" name="TextBox 88"/>
            <p:cNvSpPr txBox="1"/>
            <p:nvPr/>
          </p:nvSpPr>
          <p:spPr>
            <a:xfrm>
              <a:off x="1219200" y="6248400"/>
              <a:ext cx="4717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E110D"/>
                  </a:solidFill>
                </a:rPr>
                <a:t>Domain of MapReduce and Iterative Extensions</a:t>
              </a:r>
              <a:endParaRPr lang="en-US" b="1" dirty="0">
                <a:solidFill>
                  <a:srgbClr val="7E110D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5943600" y="6477000"/>
              <a:ext cx="762000" cy="1588"/>
            </a:xfrm>
            <a:prstGeom prst="straightConnector1">
              <a:avLst/>
            </a:prstGeom>
            <a:ln w="28575" cap="flat">
              <a:solidFill>
                <a:srgbClr val="7E110D"/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>
              <a:off x="381000" y="6477000"/>
              <a:ext cx="762000" cy="1588"/>
            </a:xfrm>
            <a:prstGeom prst="straightConnector1">
              <a:avLst/>
            </a:prstGeom>
            <a:ln w="28575" cap="flat">
              <a:solidFill>
                <a:srgbClr val="7E110D"/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25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Iterative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Iterative </a:t>
            </a:r>
            <a:r>
              <a:rPr lang="en-US" b="1" dirty="0" err="1" smtClean="0"/>
              <a:t>MapReduce</a:t>
            </a:r>
            <a:r>
              <a:rPr lang="en-US" dirty="0" smtClean="0"/>
              <a:t>  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is a Programming Model instantiating the paradigm of bringing computation to data </a:t>
            </a:r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extends </a:t>
            </a:r>
            <a:r>
              <a:rPr lang="en-US" dirty="0" err="1" smtClean="0"/>
              <a:t>Mapreduce</a:t>
            </a:r>
            <a:r>
              <a:rPr lang="en-US" dirty="0" smtClean="0"/>
              <a:t> programming model and support iterative algorithms for Data Mining and Data Analysis</a:t>
            </a:r>
          </a:p>
          <a:p>
            <a:r>
              <a:rPr lang="en-US" b="1" dirty="0" smtClean="0"/>
              <a:t>Portability</a:t>
            </a:r>
          </a:p>
          <a:p>
            <a:pPr lvl="1"/>
            <a:r>
              <a:rPr lang="en-US" dirty="0" smtClean="0"/>
              <a:t>Is it possible to use </a:t>
            </a:r>
            <a:r>
              <a:rPr lang="en-US" dirty="0"/>
              <a:t>the same computational </a:t>
            </a:r>
            <a:r>
              <a:rPr lang="en-US" dirty="0" smtClean="0"/>
              <a:t>tools on HPC and Cloud?</a:t>
            </a:r>
          </a:p>
          <a:p>
            <a:pPr lvl="1"/>
            <a:r>
              <a:rPr lang="en-US" dirty="0"/>
              <a:t>Enabling </a:t>
            </a:r>
            <a:r>
              <a:rPr lang="en-US" dirty="0" smtClean="0"/>
              <a:t>scientists to focus </a:t>
            </a:r>
            <a:r>
              <a:rPr lang="en-US" dirty="0"/>
              <a:t>on science not programming distributed </a:t>
            </a:r>
            <a:r>
              <a:rPr lang="en-US" dirty="0" smtClean="0"/>
              <a:t>systems</a:t>
            </a:r>
          </a:p>
          <a:p>
            <a:r>
              <a:rPr lang="en-US" b="1" dirty="0" smtClean="0"/>
              <a:t>Reproducibility</a:t>
            </a:r>
          </a:p>
          <a:p>
            <a:pPr lvl="1"/>
            <a:r>
              <a:rPr lang="en-US" dirty="0" smtClean="0"/>
              <a:t>Is it possible to use Cloud Computing for Scalable, Reproducible Experimentation?</a:t>
            </a:r>
          </a:p>
          <a:p>
            <a:pPr lvl="1"/>
            <a:r>
              <a:rPr lang="en-US" dirty="0" smtClean="0"/>
              <a:t>Sharing results, data, and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8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1168329" y="76200"/>
            <a:ext cx="7747072" cy="990601"/>
          </a:xfrm>
          <a:prstGeom prst="rect">
            <a:avLst/>
          </a:prstGeom>
        </p:spPr>
        <p:txBody>
          <a:bodyPr lIns="91335" tIns="45667" rIns="91335" bIns="45667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Times New Roman" pitchFamily="18" charset="0"/>
              </a:rPr>
              <a:t>(Iterative) </a:t>
            </a:r>
            <a:r>
              <a:rPr lang="en-US" sz="4000" b="1" kern="0" dirty="0" err="1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Times New Roman" pitchFamily="18" charset="0"/>
              </a:rPr>
              <a:t>MapReduce</a:t>
            </a:r>
            <a:r>
              <a:rPr lang="en-US" sz="40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Times New Roman" pitchFamily="18" charset="0"/>
              </a:rPr>
              <a:t> in Context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3999" y="4636938"/>
            <a:ext cx="1295400" cy="1134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Linux HPC</a:t>
            </a: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819399" y="4636935"/>
            <a:ext cx="16002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Amazon Cloud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19599" y="4636934"/>
            <a:ext cx="1676400" cy="1142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Windows Server  HPC</a:t>
            </a: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0" y="5335382"/>
            <a:ext cx="1752601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24004" y="3733819"/>
            <a:ext cx="7381875" cy="396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Cross Platform Iterative </a:t>
            </a:r>
            <a:r>
              <a:rPr lang="en-US" dirty="0" err="1">
                <a:solidFill>
                  <a:prstClr val="black"/>
                </a:solidFill>
              </a:rPr>
              <a:t>MapReduce</a:t>
            </a:r>
            <a:r>
              <a:rPr lang="en-US" dirty="0">
                <a:solidFill>
                  <a:prstClr val="black"/>
                </a:solidFill>
              </a:rPr>
              <a:t> (Collectives, Fault Tolerance, Scheduling)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1508172"/>
            <a:ext cx="7381876" cy="11000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Kernels, </a:t>
            </a:r>
            <a:r>
              <a:rPr lang="en-US" b="1" dirty="0">
                <a:solidFill>
                  <a:prstClr val="black"/>
                </a:solidFill>
              </a:rPr>
              <a:t>Genomics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Proteomics</a:t>
            </a:r>
            <a:r>
              <a:rPr lang="en-US" dirty="0">
                <a:solidFill>
                  <a:prstClr val="black"/>
                </a:solidFill>
              </a:rPr>
              <a:t>, Information Retrieval, Polar Science, Scientific Simulation Data Analysis and Management, Dissimilarity Computation, </a:t>
            </a:r>
            <a:r>
              <a:rPr lang="en-US" b="1" dirty="0">
                <a:solidFill>
                  <a:prstClr val="black"/>
                </a:solidFill>
              </a:rPr>
              <a:t>Clustering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Multidimensional Scaling</a:t>
            </a:r>
            <a:r>
              <a:rPr lang="en-US" dirty="0">
                <a:solidFill>
                  <a:prstClr val="black"/>
                </a:solidFill>
              </a:rPr>
              <a:t>, Generative Topological Mapping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524001" y="5817947"/>
            <a:ext cx="3962399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CPU Nodes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19399" y="5335382"/>
            <a:ext cx="1600200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20" name="Left Brace 19"/>
          <p:cNvSpPr/>
          <p:nvPr/>
        </p:nvSpPr>
        <p:spPr bwMode="auto">
          <a:xfrm>
            <a:off x="1333500" y="1508172"/>
            <a:ext cx="114300" cy="1100065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24" y="1909790"/>
            <a:ext cx="1421543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</a:p>
        </p:txBody>
      </p:sp>
      <p:sp>
        <p:nvSpPr>
          <p:cNvPr id="22" name="Left Brace 21"/>
          <p:cNvSpPr/>
          <p:nvPr/>
        </p:nvSpPr>
        <p:spPr bwMode="auto">
          <a:xfrm>
            <a:off x="1320804" y="2971851"/>
            <a:ext cx="101463" cy="75244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-76199" y="3039019"/>
            <a:ext cx="1416917" cy="6185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algn="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Programming Model</a:t>
            </a:r>
          </a:p>
        </p:txBody>
      </p:sp>
      <p:sp>
        <p:nvSpPr>
          <p:cNvPr id="24" name="Left Brace 23"/>
          <p:cNvSpPr/>
          <p:nvPr/>
        </p:nvSpPr>
        <p:spPr bwMode="auto">
          <a:xfrm>
            <a:off x="1333501" y="4637135"/>
            <a:ext cx="114300" cy="11350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-34501" y="5136790"/>
            <a:ext cx="1428750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Infrastructure</a:t>
            </a:r>
          </a:p>
        </p:txBody>
      </p:sp>
      <p:sp>
        <p:nvSpPr>
          <p:cNvPr id="26" name="Left Brace 25"/>
          <p:cNvSpPr/>
          <p:nvPr/>
        </p:nvSpPr>
        <p:spPr bwMode="auto">
          <a:xfrm>
            <a:off x="1320801" y="5867447"/>
            <a:ext cx="133350" cy="3476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21604" y="5906841"/>
            <a:ext cx="1165206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4636935"/>
            <a:ext cx="17526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Azure Cloud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523999" y="2633635"/>
            <a:ext cx="7381876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Security, Provenance, Portal</a:t>
            </a:r>
          </a:p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23999" y="3352847"/>
            <a:ext cx="7381876" cy="380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High Level Language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523999" y="4148316"/>
            <a:ext cx="2514601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Distributed File Systems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477000" y="4148316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Data Parallel File System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848601" y="4636937"/>
            <a:ext cx="1066799" cy="11429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Grid Appliance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486400" y="5817947"/>
            <a:ext cx="3429001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GPU Nodes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828804" y="1139874"/>
            <a:ext cx="6492875" cy="36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pPr defTabSz="913404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Support  Scientific Simulations  (Data Mining and Data Analysis)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457200" y="3810048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Runtime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66222" y="4191048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524004" y="2966192"/>
            <a:ext cx="7381875" cy="386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Services and Workflow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038600" y="4148316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Object Store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3999" y="3352847"/>
            <a:ext cx="7381876" cy="125263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Up Arrow 40"/>
          <p:cNvSpPr/>
          <p:nvPr/>
        </p:nvSpPr>
        <p:spPr>
          <a:xfrm>
            <a:off x="4724400" y="2251396"/>
            <a:ext cx="838200" cy="1004540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Up Arrow 41"/>
          <p:cNvSpPr/>
          <p:nvPr/>
        </p:nvSpPr>
        <p:spPr>
          <a:xfrm rot="10800000">
            <a:off x="4838700" y="4745882"/>
            <a:ext cx="838200" cy="1072069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4567"/>
      </p:ext>
    </p:extLst>
  </p:cSld>
  <p:clrMapOvr>
    <a:masterClrMapping/>
  </p:clrMapOvr>
  <p:transition spd="slow" advTm="5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Apache Data Analysis Open Stack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648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385859"/>
            <a:ext cx="1362075" cy="4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6001" y="6477000"/>
            <a:ext cx="213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(Source: Apache </a:t>
            </a:r>
            <a:r>
              <a:rPr lang="en-US" dirty="0" err="1"/>
              <a:t>Tez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645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7068535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Times New Roman" pitchFamily="18" charset="0"/>
              </a:rPr>
              <a:t>Data </a:t>
            </a:r>
            <a:r>
              <a:rPr lang="en-US" sz="40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Times New Roman" pitchFamily="18" charset="0"/>
              </a:rPr>
              <a:t>Analysis Tools</a:t>
            </a:r>
          </a:p>
          <a:p>
            <a:pPr>
              <a:spcBef>
                <a:spcPts val="300"/>
              </a:spcBef>
            </a:pPr>
            <a:r>
              <a:rPr lang="en-US" sz="2000" b="1" i="1" dirty="0" smtClean="0">
                <a:solidFill>
                  <a:srgbClr val="8064A2"/>
                </a:solidFill>
                <a:ea typeface="宋体" pitchFamily="2" charset="-122"/>
                <a:cs typeface="+mj-cs"/>
              </a:rPr>
              <a:t>MapReduce </a:t>
            </a:r>
            <a:r>
              <a:rPr lang="en-US" sz="2000" b="1" i="1" dirty="0">
                <a:solidFill>
                  <a:srgbClr val="8064A2"/>
                </a:solidFill>
                <a:ea typeface="宋体" pitchFamily="2" charset="-122"/>
                <a:cs typeface="+mj-cs"/>
              </a:rPr>
              <a:t>optimized for iterative computations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80090" y="897016"/>
            <a:ext cx="7543800" cy="0"/>
          </a:xfrm>
          <a:prstGeom prst="line">
            <a:avLst/>
          </a:prstGeom>
          <a:ln w="44450" cmpd="sng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3280710" y="2362200"/>
            <a:ext cx="1910559" cy="842379"/>
            <a:chOff x="3280710" y="2016263"/>
            <a:chExt cx="1910559" cy="8423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710" y="2016263"/>
              <a:ext cx="1910559" cy="660165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ight Arrow 8"/>
            <p:cNvSpPr/>
            <p:nvPr/>
          </p:nvSpPr>
          <p:spPr>
            <a:xfrm>
              <a:off x="3425882" y="2477642"/>
              <a:ext cx="1600200" cy="3810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28551" y="3206049"/>
            <a:ext cx="295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Twister: the speedy elephant</a:t>
            </a:r>
            <a:endParaRPr lang="en-US" b="1" dirty="0">
              <a:solidFill>
                <a:srgbClr val="1F497D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3000" y="1676400"/>
            <a:ext cx="2137710" cy="1630470"/>
            <a:chOff x="1143000" y="1676400"/>
            <a:chExt cx="2137710" cy="163047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676400"/>
              <a:ext cx="2137710" cy="14752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03" y="2916487"/>
              <a:ext cx="1524000" cy="390383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/>
          <p:nvPr/>
        </p:nvCxnSpPr>
        <p:spPr>
          <a:xfrm flipH="1">
            <a:off x="1371600" y="3139974"/>
            <a:ext cx="2658830" cy="1203426"/>
          </a:xfrm>
          <a:prstGeom prst="straightConnector1">
            <a:avLst/>
          </a:prstGeom>
          <a:ln w="95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971800" y="3139974"/>
            <a:ext cx="1058630" cy="12034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7" idx="0"/>
          </p:cNvCxnSpPr>
          <p:nvPr/>
        </p:nvCxnSpPr>
        <p:spPr>
          <a:xfrm>
            <a:off x="4030430" y="3160006"/>
            <a:ext cx="339074" cy="12036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30429" y="3139974"/>
            <a:ext cx="4007067" cy="12034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-10510" y="4348655"/>
            <a:ext cx="1849819" cy="1369062"/>
            <a:chOff x="-10510" y="4348655"/>
            <a:chExt cx="1849819" cy="1369062"/>
          </a:xfrm>
        </p:grpSpPr>
        <p:sp>
          <p:nvSpPr>
            <p:cNvPr id="115" name="Rounded Rectangle 114"/>
            <p:cNvSpPr/>
            <p:nvPr/>
          </p:nvSpPr>
          <p:spPr>
            <a:xfrm>
              <a:off x="-10510" y="4348655"/>
              <a:ext cx="1773563" cy="136906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0" y="4405801"/>
              <a:ext cx="183930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1" lang="en-US" sz="24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In-Memory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Cacheable map/reduce tasks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799839" y="4358393"/>
            <a:ext cx="2230590" cy="1369062"/>
            <a:chOff x="1799839" y="4358393"/>
            <a:chExt cx="2230590" cy="1369062"/>
          </a:xfrm>
        </p:grpSpPr>
        <p:sp>
          <p:nvSpPr>
            <p:cNvPr id="116" name="Rounded Rectangle 115"/>
            <p:cNvSpPr/>
            <p:nvPr/>
          </p:nvSpPr>
          <p:spPr>
            <a:xfrm>
              <a:off x="1799839" y="4358393"/>
              <a:ext cx="1662829" cy="136906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30895" y="4405801"/>
              <a:ext cx="219953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1" lang="en-US" sz="24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Data Flow 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Iterative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Loop Invariant 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Variable data</a:t>
              </a:r>
              <a:endParaRPr lang="en-US" sz="15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501115" y="4363648"/>
            <a:ext cx="2204883" cy="1369062"/>
            <a:chOff x="3501115" y="4363648"/>
            <a:chExt cx="2204883" cy="1369062"/>
          </a:xfrm>
        </p:grpSpPr>
        <p:sp>
          <p:nvSpPr>
            <p:cNvPr id="117" name="Rounded Rectangle 116"/>
            <p:cNvSpPr/>
            <p:nvPr/>
          </p:nvSpPr>
          <p:spPr>
            <a:xfrm>
              <a:off x="3501115" y="4363648"/>
              <a:ext cx="1736777" cy="136906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506464" y="4405801"/>
              <a:ext cx="21995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1" lang="en-US" sz="24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Thread </a:t>
              </a:r>
              <a:endParaRPr kumimoji="1" lang="en-US" sz="2400" dirty="0">
                <a:solidFill>
                  <a:srgbClr val="1F497D"/>
                </a:solidFill>
                <a:latin typeface="Candara" pitchFamily="34" charset="0"/>
                <a:ea typeface="魏碑" charset="-122"/>
              </a:endParaRP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Lightweight</a:t>
              </a:r>
              <a:endParaRPr kumimoji="1" lang="en-US" sz="1500" dirty="0">
                <a:solidFill>
                  <a:srgbClr val="1F497D"/>
                </a:solidFill>
                <a:latin typeface="Candara" pitchFamily="34" charset="0"/>
                <a:ea typeface="魏碑" charset="-122"/>
              </a:endParaRP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Local aggregation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257799" y="4343400"/>
            <a:ext cx="2209801" cy="1405243"/>
            <a:chOff x="5257799" y="4343400"/>
            <a:chExt cx="2209801" cy="1405243"/>
          </a:xfrm>
        </p:grpSpPr>
        <p:sp>
          <p:nvSpPr>
            <p:cNvPr id="118" name="Rounded Rectangle 117"/>
            <p:cNvSpPr/>
            <p:nvPr/>
          </p:nvSpPr>
          <p:spPr>
            <a:xfrm>
              <a:off x="5257799" y="4343400"/>
              <a:ext cx="2112637" cy="1369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68066" y="4363648"/>
              <a:ext cx="21995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1" lang="en-US" sz="24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Map-Collective 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Communication patterns optimized for large intermediate data transfer</a:t>
              </a:r>
              <a:endParaRPr lang="en-US" sz="15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>
            <a:off x="4038600" y="3151625"/>
            <a:ext cx="1995362" cy="119177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7330814" y="4351872"/>
            <a:ext cx="1894734" cy="1384995"/>
            <a:chOff x="7330814" y="4351872"/>
            <a:chExt cx="1894734" cy="1384995"/>
          </a:xfrm>
        </p:grpSpPr>
        <p:sp>
          <p:nvSpPr>
            <p:cNvPr id="119" name="Rounded Rectangle 118"/>
            <p:cNvSpPr/>
            <p:nvPr/>
          </p:nvSpPr>
          <p:spPr>
            <a:xfrm>
              <a:off x="7391400" y="4363648"/>
              <a:ext cx="1773563" cy="1369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330814" y="4351872"/>
              <a:ext cx="18947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kumimoji="1" lang="en-US" sz="24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 Portability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HPC (Java)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Azure Cloud (C#)</a:t>
              </a:r>
            </a:p>
            <a:p>
              <a:pPr marL="117475" lvl="1" indent="-117475">
                <a:buFont typeface="Arial" pitchFamily="34" charset="0"/>
                <a:buChar char="•"/>
              </a:pPr>
              <a:r>
                <a:rPr kumimoji="1" lang="en-US" sz="1500" dirty="0" smtClean="0">
                  <a:solidFill>
                    <a:srgbClr val="1F497D"/>
                  </a:solidFill>
                  <a:latin typeface="Candara" pitchFamily="34" charset="0"/>
                  <a:ea typeface="魏碑" charset="-122"/>
                </a:rPr>
                <a:t>Supercomputer (C++)</a:t>
              </a:r>
              <a:endParaRPr 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3352800" y="3806785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kumimoji="1" lang="en-US" sz="2400" dirty="0">
                <a:solidFill>
                  <a:srgbClr val="1F497D"/>
                </a:solidFill>
                <a:latin typeface="Candara" pitchFamily="34" charset="0"/>
                <a:ea typeface="魏碑" charset="-122"/>
              </a:rPr>
              <a:t>Abstractions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72" y="1065989"/>
            <a:ext cx="2971429" cy="2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7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91&quot;&gt;&lt;object type=&quot;3&quot; unique_id=&quot;117431&quot;&gt;&lt;property id=&quot;20148&quot; value=&quot;5&quot;/&gt;&lt;property id=&quot;20300&quot; value=&quot;Slide 17 - &amp;quot;High Dimensional Image Data&amp;quot;&quot;/&gt;&lt;property id=&quot;20307&quot; value=&quot;676&quot;/&gt;&lt;/object&gt;&lt;object type=&quot;3&quot; unique_id=&quot;126551&quot;&gt;&lt;property id=&quot;20148&quot; value=&quot;5&quot;/&gt;&lt;property id=&quot;20300&quot; value=&quot;Slide 14 - &amp;quot;Iterative Computations&amp;quot;&quot;/&gt;&lt;property id=&quot;20307&quot; value=&quot;782&quot;/&gt;&lt;/object&gt;&lt;object type=&quot;3&quot; unique_id=&quot;126556&quot;&gt;&lt;property id=&quot;20148&quot; value=&quot;5&quot;/&gt;&lt;property id=&quot;20300&quot; value=&quot;Slide 15 - &amp;quot;PageRank&amp;quot;&quot;/&gt;&lt;property id=&quot;20307&quot; value=&quot;798&quot;/&gt;&lt;/object&gt;&lt;object type=&quot;3&quot; unique_id=&quot;127350&quot;&gt;&lt;property id=&quot;20148&quot; value=&quot;5&quot;/&gt;&lt;property id=&quot;20300&quot; value=&quot;Slide 13 - &amp;quot;Case Studies: Data Analysis Algorithms&amp;quot;&quot;/&gt;&lt;property id=&quot;20307&quot; value=&quot;836&quot;/&gt;&lt;/object&gt;&lt;object type=&quot;3&quot; unique_id=&quot;148503&quot;&gt;&lt;property id=&quot;20148&quot; value=&quot;5&quot;/&gt;&lt;property id=&quot;20300&quot; value=&quot;Slide 20&quot;/&gt;&lt;property id=&quot;20307&quot; value=&quot;855&quot;/&gt;&lt;/object&gt;&lt;object type=&quot;3&quot; unique_id=&quot;152808&quot;&gt;&lt;property id=&quot;20148&quot; value=&quot;5&quot;/&gt;&lt;property id=&quot;20300&quot; value=&quot;Slide 1&quot;/&gt;&lt;property id=&quot;20307&quot; value=&quot;867&quot;/&gt;&lt;/object&gt;&lt;object type=&quot;3&quot; unique_id=&quot;158485&quot;&gt;&lt;property id=&quot;20148&quot; value=&quot;5&quot;/&gt;&lt;property id=&quot;20300&quot; value=&quot;Slide 3 - &amp;quot;Learning from Big Data Converting raw data to knowledge discovery &amp;quot;&quot;/&gt;&lt;property id=&quot;20307&quot; value=&quot;877&quot;/&gt;&lt;/object&gt;&lt;object type=&quot;3&quot; unique_id=&quot;158721&quot;&gt;&lt;property id=&quot;20148&quot; value=&quot;5&quot;/&gt;&lt;property id=&quot;20300&quot; value=&quot;Slide 4 - &amp;quot;Programming Runtimes&amp;quot;&quot;/&gt;&lt;property id=&quot;20307&quot; value=&quot;879&quot;/&gt;&lt;/object&gt;&lt;object type=&quot;3&quot; unique_id=&quot;159180&quot;&gt;&lt;property id=&quot;20148&quot; value=&quot;5&quot;/&gt;&lt;property id=&quot;20300&quot; value=&quot;Slide 18&quot;/&gt;&lt;property id=&quot;20307&quot; value=&quot;883&quot;/&gt;&lt;/object&gt;&lt;object type=&quot;3&quot; unique_id=&quot;161656&quot;&gt;&lt;property id=&quot;20148&quot; value=&quot;5&quot;/&gt;&lt;property id=&quot;20300&quot; value=&quot;Slide 2 - &amp;quot;Big Data Challenge&amp;quot;&quot;/&gt;&lt;property id=&quot;20307&quot; value=&quot;890&quot;/&gt;&lt;/object&gt;&lt;object type=&quot;3&quot; unique_id=&quot;162020&quot;&gt;&lt;property id=&quot;20148&quot; value=&quot;5&quot;/&gt;&lt;property id=&quot;20300&quot; value=&quot;Slide 11&quot;/&gt;&lt;property id=&quot;20307&quot; value=&quot;901&quot;/&gt;&lt;/object&gt;&lt;object type=&quot;3&quot; unique_id=&quot;162021&quot;&gt;&lt;property id=&quot;20148&quot; value=&quot;5&quot;/&gt;&lt;property id=&quot;20300&quot; value=&quot;Slide 16&quot;/&gt;&lt;property id=&quot;20307&quot; value=&quot;891&quot;/&gt;&lt;/object&gt;&lt;object type=&quot;3&quot; unique_id=&quot;162022&quot;&gt;&lt;property id=&quot;20148&quot; value=&quot;5&quot;/&gt;&lt;property id=&quot;20300&quot; value=&quot;Slide 19&quot;/&gt;&lt;property id=&quot;20307&quot; value=&quot;892&quot;/&gt;&lt;/object&gt;&lt;object type=&quot;3&quot; unique_id=&quot;162023&quot;&gt;&lt;property id=&quot;20148&quot; value=&quot;5&quot;/&gt;&lt;property id=&quot;20300&quot; value=&quot;Slide 21&quot;/&gt;&lt;property id=&quot;20307&quot; value=&quot;893&quot;/&gt;&lt;/object&gt;&lt;object type=&quot;3&quot; unique_id=&quot;162024&quot;&gt;&lt;property id=&quot;20148&quot; value=&quot;5&quot;/&gt;&lt;property id=&quot;20300&quot; value=&quot;Slide 32 - &amp;quot;Testbed setup on FutureGrid&amp;quot;&quot;/&gt;&lt;property id=&quot;20307&quot; value=&quot;894&quot;/&gt;&lt;/object&gt;&lt;object type=&quot;3&quot; unique_id=&quot;162025&quot;&gt;&lt;property id=&quot;20148&quot; value=&quot;5&quot;/&gt;&lt;property id=&quot;20300&quot; value=&quot;Slide 33 - &amp;quot;Related hashtag mining from Twitter data set&amp;quot;&quot;/&gt;&lt;property id=&quot;20307&quot; value=&quot;895&quot;/&gt;&lt;/object&gt;&lt;object type=&quot;3&quot; unique_id=&quot;162026&quot;&gt;&lt;property id=&quot;20148&quot; value=&quot;5&quot;/&gt;&lt;property id=&quot;20300&quot; value=&quot;Slide 34 - &amp;quot;Related hashtag mining from Twitter data set&amp;quot;&quot;/&gt;&lt;property id=&quot;20307&quot; value=&quot;896&quot;/&gt;&lt;/object&gt;&lt;object type=&quot;3&quot; unique_id=&quot;162027&quot;&gt;&lt;property id=&quot;20148&quot; value=&quot;5&quot;/&gt;&lt;property id=&quot;20300&quot; value=&quot;Slide 35 - &amp;quot;Force-directed algorithm for Graph based model&amp;quot;&quot;/&gt;&lt;property id=&quot;20307&quot; value=&quot;897&quot;/&gt;&lt;/object&gt;&lt;object type=&quot;3&quot; unique_id=&quot;162028&quot;&gt;&lt;property id=&quot;20148&quot; value=&quot;5&quot;/&gt;&lt;property id=&quot;20300&quot; value=&quot;Slide 36&quot;/&gt;&lt;property id=&quot;20307&quot; value=&quot;898&quot;/&gt;&lt;/object&gt;&lt;object type=&quot;3&quot; unique_id=&quot;162029&quot;&gt;&lt;property id=&quot;20148&quot; value=&quot;5&quot;/&gt;&lt;property id=&quot;20300&quot; value=&quot;Slide 38 - &amp;quot;Force-directed algorithm for Graph based model&amp;quot;&quot;/&gt;&lt;property id=&quot;20307&quot; value=&quot;899&quot;/&gt;&lt;/object&gt;&lt;object type=&quot;3&quot; unique_id=&quot;162030&quot;&gt;&lt;property id=&quot;20148&quot; value=&quot;5&quot;/&gt;&lt;property id=&quot;20300&quot; value=&quot;Slide 39 - &amp;quot;Force-directed algorithm for Graph based model&amp;quot;&quot;/&gt;&lt;property id=&quot;20307&quot; value=&quot;900&quot;/&gt;&lt;/object&gt;&lt;object type=&quot;3&quot; unique_id=&quot;162627&quot;&gt;&lt;property id=&quot;20148&quot; value=&quot;5&quot;/&gt;&lt;property id=&quot;20300&quot; value=&quot;Slide 5&quot;/&gt;&lt;property id=&quot;20307&quot; value=&quot;916&quot;/&gt;&lt;/object&gt;&lt;object type=&quot;3&quot; unique_id=&quot;162628&quot;&gt;&lt;property id=&quot;20148&quot; value=&quot;5&quot;/&gt;&lt;property id=&quot;20300&quot; value=&quot;Slide 6 - &amp;quot;What is Iterative MapReduce&amp;quot;&quot;/&gt;&lt;property id=&quot;20307&quot; value=&quot;910&quot;/&gt;&lt;/object&gt;&lt;object type=&quot;3&quot; unique_id=&quot;162629&quot;&gt;&lt;property id=&quot;20148&quot; value=&quot;5&quot;/&gt;&lt;property id=&quot;20300&quot; value=&quot;Slide 7&quot;/&gt;&lt;property id=&quot;20307&quot; value=&quot;911&quot;/&gt;&lt;/object&gt;&lt;object type=&quot;3&quot; unique_id=&quot;162630&quot;&gt;&lt;property id=&quot;20148&quot; value=&quot;5&quot;/&gt;&lt;property id=&quot;20300&quot; value=&quot;Slide 9&quot;/&gt;&lt;property id=&quot;20307&quot; value=&quot;917&quot;/&gt;&lt;/object&gt;&lt;object type=&quot;3&quot; unique_id=&quot;162631&quot;&gt;&lt;property id=&quot;20148&quot; value=&quot;5&quot;/&gt;&lt;property id=&quot;20300&quot; value=&quot;Slide 10&quot;/&gt;&lt;property id=&quot;20307&quot; value=&quot;918&quot;/&gt;&lt;/object&gt;&lt;object type=&quot;3&quot; unique_id=&quot;162642&quot;&gt;&lt;property id=&quot;20148&quot; value=&quot;5&quot;/&gt;&lt;property id=&quot;20300&quot; value=&quot;Slide 12 - &amp;quot;KMeans Weak Scaling Hadoop vs. our new Hadoop-Collective&amp;quot;&quot;/&gt;&lt;property id=&quot;20307&quot; value=&quot;903&quot;/&gt;&lt;/object&gt;&lt;object type=&quot;3&quot; unique_id=&quot;162644&quot;&gt;&lt;property id=&quot;20148&quot; value=&quot;5&quot;/&gt;&lt;property id=&quot;20300&quot; value=&quot;Slide 30 - &amp;quot;Query Evaluation&amp;quot;&quot;/&gt;&lt;property id=&quot;20307&quot; value=&quot;921&quot;/&gt;&lt;/object&gt;&lt;object type=&quot;3&quot; unique_id=&quot;162645&quot;&gt;&lt;property id=&quot;20148&quot; value=&quot;5&quot;/&gt;&lt;property id=&quot;20300&quot; value=&quot;Slide 31 - &amp;quot;Performance Comparison:  Riak vs. IndexedHBase&amp;quot;&quot;/&gt;&lt;property id=&quot;20307&quot; value=&quot;922&quot;/&gt;&lt;/object&gt;&lt;object type=&quot;3&quot; unique_id=&quot;162646&quot;&gt;&lt;property id=&quot;20148&quot; value=&quot;5&quot;/&gt;&lt;property id=&quot;20300&quot; value=&quot;Slide 28&quot;/&gt;&lt;property id=&quot;20307&quot; value=&quot;923&quot;/&gt;&lt;/object&gt;&lt;object type=&quot;3&quot; unique_id=&quot;162647&quot;&gt;&lt;property id=&quot;20148&quot; value=&quot;5&quot;/&gt;&lt;property id=&quot;20300&quot; value=&quot;Slide 27 - &amp;quot;Streaming data loading strategy&amp;quot;&quot;/&gt;&lt;property id=&quot;20307&quot; value=&quot;924&quot;/&gt;&lt;/object&gt;&lt;object type=&quot;3&quot; unique_id=&quot;163124&quot;&gt;&lt;property id=&quot;20148&quot; value=&quot;5&quot;/&gt;&lt;property id=&quot;20300&quot; value=&quot;Slide 23 - &amp;quot;Truthy Online Social Media Studies&amp;quot;&quot;/&gt;&lt;property id=&quot;20307&quot; value=&quot;925&quot;/&gt;&lt;/object&gt;&lt;object type=&quot;3&quot; unique_id=&quot;163125&quot;&gt;&lt;property id=&quot;20148&quot; value=&quot;5&quot;/&gt;&lt;property id=&quot;20300&quot; value=&quot;Slide 24 - &amp;quot;Meme Definition in Truthy&amp;quot;&quot;/&gt;&lt;property id=&quot;20307&quot; value=&quot;926&quot;/&gt;&lt;/object&gt;&lt;object type=&quot;3&quot; unique_id=&quot;163126&quot;&gt;&lt;property id=&quot;20148&quot; value=&quot;5&quot;/&gt;&lt;property id=&quot;20300&quot; value=&quot;Slide 25 - &amp;quot;Network, Memes &amp;amp; Content Relations&amp;quot;&quot;/&gt;&lt;property id=&quot;20307&quot; value=&quot;927&quot;/&gt;&lt;/object&gt;&lt;object type=&quot;3&quot; unique_id=&quot;163399&quot;&gt;&lt;property id=&quot;20148&quot; value=&quot;5&quot;/&gt;&lt;property id=&quot;20300&quot; value=&quot;Slide 37&quot;/&gt;&lt;property id=&quot;20307&quot; value=&quot;929&quot;/&gt;&lt;/object&gt;&lt;object type=&quot;3&quot; unique_id=&quot;163736&quot;&gt;&lt;property id=&quot;20148&quot; value=&quot;5&quot;/&gt;&lt;property id=&quot;20300&quot; value=&quot;Slide 22&quot;/&gt;&lt;property id=&quot;20307&quot; value=&quot;931&quot;/&gt;&lt;/object&gt;&lt;object type=&quot;3&quot; unique_id=&quot;164392&quot;&gt;&lt;property id=&quot;20148&quot; value=&quot;5&quot;/&gt;&lt;property id=&quot;20300&quot; value=&quot;Slide 40&quot;/&gt;&lt;property id=&quot;20307&quot; value=&quot;942&quot;/&gt;&lt;/object&gt;&lt;object type=&quot;3&quot; unique_id=&quot;164595&quot;&gt;&lt;property id=&quot;20148&quot; value=&quot;5&quot;/&gt;&lt;property id=&quot;20300&quot; value=&quot;Slide 26 - &amp;quot;Problems and Challenges&amp;quot;&quot;/&gt;&lt;property id=&quot;20307&quot; value=&quot;943&quot;/&gt;&lt;/object&gt;&lt;object type=&quot;3&quot; unique_id=&quot;243645&quot;&gt;&lt;property id=&quot;20148&quot; value=&quot;5&quot;/&gt;&lt;property id=&quot;20300&quot; value=&quot;Slide 29 - &amp;quot;HBase Table for Truthy&amp;quot;&quot;/&gt;&lt;property id=&quot;20307&quot; value=&quot;963&quot;/&gt;&lt;/object&gt;&lt;object type=&quot;3&quot; unique_id=&quot;243915&quot;&gt;&lt;property id=&quot;20148&quot; value=&quot;5&quot;/&gt;&lt;property id=&quot;20300&quot; value=&quot;Slide 8 - &amp;quot;Apache Data Analysis Open Stack&amp;quot;&quot;/&gt;&lt;property id=&quot;20307&quot; value=&quot;964&quot;/&gt;&lt;/object&gt;&lt;/object&gt;&lt;object type=&quot;8&quot; unique_id=&quot;1014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25505</TotalTime>
  <Words>1983</Words>
  <Application>Microsoft Office PowerPoint</Application>
  <PresentationFormat>On-screen Show (4:3)</PresentationFormat>
  <Paragraphs>375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1_template2[1]</vt:lpstr>
      <vt:lpstr>2_Office Theme</vt:lpstr>
      <vt:lpstr>template2[1]</vt:lpstr>
      <vt:lpstr>3_template2[1]</vt:lpstr>
      <vt:lpstr>2_template2[1]</vt:lpstr>
      <vt:lpstr>4_template2[1]</vt:lpstr>
      <vt:lpstr>3_Office Theme</vt:lpstr>
      <vt:lpstr>1_Office Theme</vt:lpstr>
      <vt:lpstr>PowerPoint Presentation</vt:lpstr>
      <vt:lpstr>Big Data Challenge</vt:lpstr>
      <vt:lpstr>Learning from Big Data Converting raw data to knowledge discovery </vt:lpstr>
      <vt:lpstr>Programming Runtimes</vt:lpstr>
      <vt:lpstr>PowerPoint Presentation</vt:lpstr>
      <vt:lpstr>What is Iterative MapReduce</vt:lpstr>
      <vt:lpstr>PowerPoint Presentation</vt:lpstr>
      <vt:lpstr>Apache Data Analysis Open Stack</vt:lpstr>
      <vt:lpstr>PowerPoint Presentation</vt:lpstr>
      <vt:lpstr>PowerPoint Presentation</vt:lpstr>
      <vt:lpstr>PowerPoint Presentation</vt:lpstr>
      <vt:lpstr>KMeans Weak Scaling Hadoop vs. our new Hadoop-Collective</vt:lpstr>
      <vt:lpstr>Case Studies: Data Analysis Algorithms</vt:lpstr>
      <vt:lpstr>Iterative Computations</vt:lpstr>
      <vt:lpstr>PageRank</vt:lpstr>
      <vt:lpstr>PowerPoint Presentation</vt:lpstr>
      <vt:lpstr>High Dimensional Image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Truthy Online Social Media Studies</vt:lpstr>
      <vt:lpstr>Meme Definition in Truthy</vt:lpstr>
      <vt:lpstr>Network, Memes &amp; Content Relations</vt:lpstr>
      <vt:lpstr>Problems and Challenges</vt:lpstr>
      <vt:lpstr>Streaming data loading strategy</vt:lpstr>
      <vt:lpstr>PowerPoint Presentation</vt:lpstr>
      <vt:lpstr>HBase Table for Truthy</vt:lpstr>
      <vt:lpstr>Query Evaluation</vt:lpstr>
      <vt:lpstr>Performance Comparison:  Riak vs. IndexedHBase</vt:lpstr>
      <vt:lpstr>Testbed setup on FutureGrid</vt:lpstr>
      <vt:lpstr>Related hashtag mining from Twitter data set</vt:lpstr>
      <vt:lpstr>Related hashtag mining from Twitter data set</vt:lpstr>
      <vt:lpstr>Force-directed algorithm for Graph based model</vt:lpstr>
      <vt:lpstr>PowerPoint Presentation</vt:lpstr>
      <vt:lpstr>PowerPoint Presentation</vt:lpstr>
      <vt:lpstr>Force-directed algorithm for Graph based model</vt:lpstr>
      <vt:lpstr>Force-directed algorithm for Graph based model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zhangbj</dc:creator>
  <cp:lastModifiedBy>Judy Fox</cp:lastModifiedBy>
  <cp:revision>906</cp:revision>
  <dcterms:created xsi:type="dcterms:W3CDTF">2006-08-16T00:00:00Z</dcterms:created>
  <dcterms:modified xsi:type="dcterms:W3CDTF">2013-12-19T04:22:52Z</dcterms:modified>
</cp:coreProperties>
</file>