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8" r:id="rId2"/>
    <p:sldMasterId id="2147483716" r:id="rId3"/>
    <p:sldMasterId id="2147483728" r:id="rId4"/>
    <p:sldMasterId id="2147483741" r:id="rId5"/>
  </p:sldMasterIdLst>
  <p:notesMasterIdLst>
    <p:notesMasterId r:id="rId30"/>
  </p:notesMasterIdLst>
  <p:handoutMasterIdLst>
    <p:handoutMasterId r:id="rId31"/>
  </p:handoutMasterIdLst>
  <p:sldIdLst>
    <p:sldId id="257" r:id="rId6"/>
    <p:sldId id="316" r:id="rId7"/>
    <p:sldId id="318" r:id="rId8"/>
    <p:sldId id="314" r:id="rId9"/>
    <p:sldId id="272" r:id="rId10"/>
    <p:sldId id="302" r:id="rId11"/>
    <p:sldId id="301" r:id="rId12"/>
    <p:sldId id="319" r:id="rId13"/>
    <p:sldId id="273" r:id="rId14"/>
    <p:sldId id="274" r:id="rId15"/>
    <p:sldId id="320" r:id="rId16"/>
    <p:sldId id="321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298" r:id="rId27"/>
    <p:sldId id="297" r:id="rId28"/>
    <p:sldId id="322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942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ropbox\papers\ucc_journal\twister4azure_7_3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ropbox\papers\ucc_journal\twister4azure_7_3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research\Execution%20Log\shuffl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01868148834337"/>
          <c:y val="5.1400554097404488E-2"/>
          <c:w val="0.81252200092635463"/>
          <c:h val="0.7636408151414103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new_KMeans_with_tcp_tree!$E$18</c:f>
              <c:strCache>
                <c:ptCount val="1"/>
                <c:pt idx="0">
                  <c:v>Twister4Azure</c:v>
                </c:pt>
              </c:strCache>
            </c:strRef>
          </c:tx>
          <c:xVal>
            <c:numRef>
              <c:f>new_KMeans_with_tcp_tree!$H$19:$H$22</c:f>
              <c:numCache>
                <c:formatCode>General</c:formatCode>
                <c:ptCount val="4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</c:numCache>
            </c:numRef>
          </c:xVal>
          <c:yVal>
            <c:numRef>
              <c:f>new_KMeans_with_tcp_tree!$I$19:$I$22</c:f>
              <c:numCache>
                <c:formatCode>General</c:formatCode>
                <c:ptCount val="4"/>
                <c:pt idx="0">
                  <c:v>1</c:v>
                </c:pt>
                <c:pt idx="1">
                  <c:v>0.9552211632992148</c:v>
                </c:pt>
                <c:pt idx="2">
                  <c:v>0.93180849472818361</c:v>
                </c:pt>
                <c:pt idx="3">
                  <c:v>0.82267882312940888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new_KMeans_with_tcp_tree!$F$18</c:f>
              <c:strCache>
                <c:ptCount val="1"/>
                <c:pt idx="0">
                  <c:v>Twister</c:v>
                </c:pt>
              </c:strCache>
            </c:strRef>
          </c:tx>
          <c:xVal>
            <c:numRef>
              <c:f>new_KMeans_with_tcp_tree!$H$19:$H$22</c:f>
              <c:numCache>
                <c:formatCode>General</c:formatCode>
                <c:ptCount val="4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</c:numCache>
            </c:numRef>
          </c:xVal>
          <c:yVal>
            <c:numRef>
              <c:f>new_KMeans_with_tcp_tree!$J$19:$J$22</c:f>
              <c:numCache>
                <c:formatCode>General</c:formatCode>
                <c:ptCount val="4"/>
                <c:pt idx="0">
                  <c:v>1</c:v>
                </c:pt>
                <c:pt idx="1">
                  <c:v>1.0532544093335314</c:v>
                </c:pt>
                <c:pt idx="2">
                  <c:v>0.91935459428513699</c:v>
                </c:pt>
                <c:pt idx="3">
                  <c:v>0.84736120853948482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new_KMeans_with_tcp_tree!$G$18</c:f>
              <c:strCache>
                <c:ptCount val="1"/>
                <c:pt idx="0">
                  <c:v>Hadoop</c:v>
                </c:pt>
              </c:strCache>
            </c:strRef>
          </c:tx>
          <c:xVal>
            <c:numRef>
              <c:f>new_KMeans_with_tcp_tree!$C$19:$C$22</c:f>
              <c:numCache>
                <c:formatCode>General</c:formatCode>
                <c:ptCount val="4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</c:numCache>
            </c:numRef>
          </c:xVal>
          <c:yVal>
            <c:numRef>
              <c:f>new_KMeans_with_tcp_tree!$K$19:$K$22</c:f>
              <c:numCache>
                <c:formatCode>General</c:formatCode>
                <c:ptCount val="4"/>
                <c:pt idx="0">
                  <c:v>1</c:v>
                </c:pt>
                <c:pt idx="1">
                  <c:v>0.85962458309032164</c:v>
                </c:pt>
                <c:pt idx="2">
                  <c:v>0.72332830339329612</c:v>
                </c:pt>
                <c:pt idx="3">
                  <c:v>0.5377581259303913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844608"/>
        <c:axId val="162211328"/>
      </c:scatterChart>
      <c:valAx>
        <c:axId val="161844608"/>
        <c:scaling>
          <c:orientation val="minMax"/>
          <c:max val="256"/>
          <c:min val="3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Number of </a:t>
                </a:r>
                <a:r>
                  <a:rPr lang="en-US" dirty="0" smtClean="0"/>
                  <a:t>Instances/Cores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2211328"/>
        <c:crosses val="autoZero"/>
        <c:crossBetween val="midCat"/>
        <c:majorUnit val="32"/>
      </c:valAx>
      <c:valAx>
        <c:axId val="1622113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Relative Parallel </a:t>
                </a:r>
                <a:r>
                  <a:rPr lang="en-US" dirty="0"/>
                  <a:t>Efficiency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184460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3749575420719468"/>
          <c:y val="0.68711642352215518"/>
          <c:w val="0.78723277237404143"/>
          <c:h val="0.1124848722460926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86385729561584"/>
          <c:y val="5.1400554097404488E-2"/>
          <c:w val="0.72600320793234174"/>
          <c:h val="0.72738390851626089"/>
        </c:manualLayout>
      </c:layout>
      <c:lineChart>
        <c:grouping val="standard"/>
        <c:varyColors val="0"/>
        <c:ser>
          <c:idx val="0"/>
          <c:order val="0"/>
          <c:tx>
            <c:strRef>
              <c:f>new_KMeans_with_tcp_tree!$F$7</c:f>
              <c:strCache>
                <c:ptCount val="1"/>
                <c:pt idx="0">
                  <c:v>Twister4Azure</c:v>
                </c:pt>
              </c:strCache>
            </c:strRef>
          </c:tx>
          <c:cat>
            <c:strRef>
              <c:f>new_KMeans_with_tcp_tree!$I$9:$I$14</c:f>
              <c:strCache>
                <c:ptCount val="6"/>
                <c:pt idx="0">
                  <c:v>32 x 32 M</c:v>
                </c:pt>
                <c:pt idx="1">
                  <c:v>64 x 64 M</c:v>
                </c:pt>
                <c:pt idx="2">
                  <c:v>96 x 96 M</c:v>
                </c:pt>
                <c:pt idx="3">
                  <c:v>128 x 128 M</c:v>
                </c:pt>
                <c:pt idx="4">
                  <c:v>192 x 192 M</c:v>
                </c:pt>
                <c:pt idx="5">
                  <c:v>256 x 256 M</c:v>
                </c:pt>
              </c:strCache>
            </c:strRef>
          </c:cat>
          <c:val>
            <c:numRef>
              <c:f>new_KMeans_with_tcp_tree!$J$9:$J$14</c:f>
              <c:numCache>
                <c:formatCode>General</c:formatCode>
                <c:ptCount val="6"/>
                <c:pt idx="0">
                  <c:v>505.15300000000002</c:v>
                </c:pt>
                <c:pt idx="1">
                  <c:v>515.01099999999997</c:v>
                </c:pt>
                <c:pt idx="2">
                  <c:v>533.029</c:v>
                </c:pt>
                <c:pt idx="3">
                  <c:v>534.91999999999996</c:v>
                </c:pt>
                <c:pt idx="4">
                  <c:v>559.52300000000002</c:v>
                </c:pt>
                <c:pt idx="5">
                  <c:v>566.78300000000002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new_KMeans_with_tcp_tree!$G$7</c:f>
              <c:strCache>
                <c:ptCount val="1"/>
                <c:pt idx="0">
                  <c:v>Twister</c:v>
                </c:pt>
              </c:strCache>
            </c:strRef>
          </c:tx>
          <c:cat>
            <c:strRef>
              <c:f>new_KMeans_with_tcp_tree!$I$9:$I$14</c:f>
              <c:strCache>
                <c:ptCount val="6"/>
                <c:pt idx="0">
                  <c:v>32 x 32 M</c:v>
                </c:pt>
                <c:pt idx="1">
                  <c:v>64 x 64 M</c:v>
                </c:pt>
                <c:pt idx="2">
                  <c:v>96 x 96 M</c:v>
                </c:pt>
                <c:pt idx="3">
                  <c:v>128 x 128 M</c:v>
                </c:pt>
                <c:pt idx="4">
                  <c:v>192 x 192 M</c:v>
                </c:pt>
                <c:pt idx="5">
                  <c:v>256 x 256 M</c:v>
                </c:pt>
              </c:strCache>
            </c:strRef>
          </c:cat>
          <c:val>
            <c:numRef>
              <c:f>new_KMeans_with_tcp_tree!$K$9:$K$14</c:f>
              <c:numCache>
                <c:formatCode>General</c:formatCode>
                <c:ptCount val="6"/>
                <c:pt idx="0">
                  <c:v>250.62700000000001</c:v>
                </c:pt>
                <c:pt idx="1">
                  <c:v>265.63799999999998</c:v>
                </c:pt>
                <c:pt idx="2">
                  <c:v>278.976</c:v>
                </c:pt>
                <c:pt idx="3">
                  <c:v>296.94499999999999</c:v>
                </c:pt>
                <c:pt idx="4">
                  <c:v>294.02199999999999</c:v>
                </c:pt>
                <c:pt idx="5">
                  <c:v>303.565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new_KMeans_with_tcp_tree!$H$7</c:f>
              <c:strCache>
                <c:ptCount val="1"/>
                <c:pt idx="0">
                  <c:v>Hadoop</c:v>
                </c:pt>
              </c:strCache>
            </c:strRef>
          </c:tx>
          <c:val>
            <c:numRef>
              <c:f>new_KMeans_with_tcp_tree!$L$9:$L$14</c:f>
              <c:numCache>
                <c:formatCode>General</c:formatCode>
                <c:ptCount val="6"/>
                <c:pt idx="0">
                  <c:v>812.09699999999998</c:v>
                </c:pt>
                <c:pt idx="1">
                  <c:v>838.404</c:v>
                </c:pt>
                <c:pt idx="2">
                  <c:v>860.13</c:v>
                </c:pt>
                <c:pt idx="3">
                  <c:v>883.875</c:v>
                </c:pt>
                <c:pt idx="4">
                  <c:v>933.74900000000002</c:v>
                </c:pt>
                <c:pt idx="5">
                  <c:v>956.96900000000005</c:v>
                </c:pt>
              </c:numCache>
            </c:numRef>
          </c:val>
          <c:smooth val="0"/>
        </c:ser>
        <c:ser>
          <c:idx val="3"/>
          <c:order val="3"/>
          <c:tx>
            <c:v>Twister4Azure Adjusted</c:v>
          </c:tx>
          <c:spPr>
            <a:ln>
              <a:solidFill>
                <a:srgbClr val="0070C0"/>
              </a:solidFill>
            </a:ln>
          </c:spPr>
          <c:marker>
            <c:symbol val="circle"/>
            <c:size val="7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70C0"/>
                </a:solidFill>
              </a:ln>
            </c:spPr>
          </c:marker>
          <c:val>
            <c:numRef>
              <c:f>new_KMeans_with_tcp_tree!$M$9:$M$14</c:f>
              <c:numCache>
                <c:formatCode>General</c:formatCode>
                <c:ptCount val="6"/>
                <c:pt idx="0">
                  <c:v>219.8911623817441</c:v>
                </c:pt>
                <c:pt idx="1">
                  <c:v>224.18231195179362</c:v>
                </c:pt>
                <c:pt idx="2">
                  <c:v>232.02547820794624</c:v>
                </c:pt>
                <c:pt idx="3">
                  <c:v>232.84862325125761</c:v>
                </c:pt>
                <c:pt idx="4">
                  <c:v>243.55821473755594</c:v>
                </c:pt>
                <c:pt idx="5">
                  <c:v>246.71846487739765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936896"/>
        <c:axId val="163947648"/>
      </c:lineChart>
      <c:catAx>
        <c:axId val="1639368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 Nodes x Num Data Points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 rot="2100000"/>
          <a:lstStyle/>
          <a:p>
            <a:pPr>
              <a:defRPr sz="1000"/>
            </a:pPr>
            <a:endParaRPr lang="en-US"/>
          </a:p>
        </c:txPr>
        <c:crossAx val="163947648"/>
        <c:crosses val="autoZero"/>
        <c:auto val="1"/>
        <c:lblAlgn val="ctr"/>
        <c:lblOffset val="100"/>
        <c:noMultiLvlLbl val="0"/>
      </c:catAx>
      <c:valAx>
        <c:axId val="163947648"/>
        <c:scaling>
          <c:orientation val="minMax"/>
          <c:max val="1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(ms)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63936896"/>
        <c:crosses val="autoZero"/>
        <c:crossBetween val="midCat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14445222125012153"/>
          <c:y val="0.70065829609136698"/>
          <c:w val="0.70870443277923589"/>
          <c:h val="7.617861956444634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24866232599754"/>
          <c:y val="7.57469779829507E-2"/>
          <c:w val="0.81005059363666221"/>
          <c:h val="0.66198373433409319"/>
        </c:manualLayout>
      </c:layout>
      <c:barChart>
        <c:barDir val="col"/>
        <c:grouping val="stacked"/>
        <c:varyColors val="0"/>
        <c:ser>
          <c:idx val="0"/>
          <c:order val="0"/>
          <c:tx>
            <c:v>Combine</c:v>
          </c:tx>
          <c:invertIfNegative val="0"/>
          <c:errBars>
            <c:errBarType val="both"/>
            <c:errValType val="cust"/>
            <c:noEndCap val="0"/>
            <c:plus>
              <c:numRef>
                <c:f>(Sheet1!$E$102,Sheet1!$E$109)</c:f>
                <c:numCache>
                  <c:formatCode>General</c:formatCode>
                  <c:ptCount val="2"/>
                  <c:pt idx="0">
                    <c:v>0.12474373731775083</c:v>
                  </c:pt>
                  <c:pt idx="1">
                    <c:v>1.2960495103711638</c:v>
                  </c:pt>
                </c:numCache>
              </c:numRef>
            </c:plus>
            <c:minus>
              <c:numRef>
                <c:f>(Sheet1!$E$102,Sheet1!$E$109)</c:f>
                <c:numCache>
                  <c:formatCode>General</c:formatCode>
                  <c:ptCount val="2"/>
                  <c:pt idx="0">
                    <c:v>0.12474373731775083</c:v>
                  </c:pt>
                  <c:pt idx="1">
                    <c:v>1.2960495103711638</c:v>
                  </c:pt>
                </c:numCache>
              </c:numRef>
            </c:minus>
          </c:errBars>
          <c:cat>
            <c:strRef>
              <c:f>(Sheet1!$F$115,Sheet1!$G$115)</c:f>
              <c:strCache>
                <c:ptCount val="2"/>
                <c:pt idx="0">
                  <c:v>Per Iteration Cost (Before)</c:v>
                </c:pt>
                <c:pt idx="1">
                  <c:v>Per Iteration Cost (After)</c:v>
                </c:pt>
              </c:strCache>
            </c:strRef>
          </c:cat>
          <c:val>
            <c:numRef>
              <c:f>(Sheet1!$D$102,Sheet1!$D$109)</c:f>
              <c:numCache>
                <c:formatCode>General</c:formatCode>
                <c:ptCount val="2"/>
                <c:pt idx="0">
                  <c:v>11.67</c:v>
                </c:pt>
                <c:pt idx="1">
                  <c:v>12.318333333333333</c:v>
                </c:pt>
              </c:numCache>
            </c:numRef>
          </c:val>
        </c:ser>
        <c:ser>
          <c:idx val="1"/>
          <c:order val="1"/>
          <c:tx>
            <c:v>Shuffle &amp; Reduce</c:v>
          </c:tx>
          <c:invertIfNegative val="0"/>
          <c:errBars>
            <c:errBarType val="both"/>
            <c:errValType val="cust"/>
            <c:noEndCap val="0"/>
            <c:plus>
              <c:numRef>
                <c:f>(Sheet1!$E$101,Sheet1!$E$108)</c:f>
                <c:numCache>
                  <c:formatCode>General</c:formatCode>
                  <c:ptCount val="2"/>
                  <c:pt idx="0">
                    <c:v>8.9830334149068953</c:v>
                  </c:pt>
                  <c:pt idx="1">
                    <c:v>3.0916785624209626</c:v>
                  </c:pt>
                </c:numCache>
              </c:numRef>
            </c:plus>
            <c:minus>
              <c:numRef>
                <c:f>(Sheet1!$E$101,Sheet1!$E$108)</c:f>
                <c:numCache>
                  <c:formatCode>General</c:formatCode>
                  <c:ptCount val="2"/>
                  <c:pt idx="0">
                    <c:v>8.9830334149068953</c:v>
                  </c:pt>
                  <c:pt idx="1">
                    <c:v>3.0916785624209626</c:v>
                  </c:pt>
                </c:numCache>
              </c:numRef>
            </c:minus>
          </c:errBars>
          <c:cat>
            <c:strRef>
              <c:f>(Sheet1!$F$115,Sheet1!$G$115)</c:f>
              <c:strCache>
                <c:ptCount val="2"/>
                <c:pt idx="0">
                  <c:v>Per Iteration Cost (Before)</c:v>
                </c:pt>
                <c:pt idx="1">
                  <c:v>Per Iteration Cost (After)</c:v>
                </c:pt>
              </c:strCache>
            </c:strRef>
          </c:cat>
          <c:val>
            <c:numRef>
              <c:f>(Sheet1!$D$101,Sheet1!$D$108)</c:f>
              <c:numCache>
                <c:formatCode>General</c:formatCode>
                <c:ptCount val="2"/>
                <c:pt idx="0">
                  <c:v>366.07866666666661</c:v>
                </c:pt>
                <c:pt idx="1">
                  <c:v>38.111333333333334</c:v>
                </c:pt>
              </c:numCache>
            </c:numRef>
          </c:val>
        </c:ser>
        <c:ser>
          <c:idx val="2"/>
          <c:order val="2"/>
          <c:tx>
            <c:v>Map </c:v>
          </c:tx>
          <c:invertIfNegative val="0"/>
          <c:errBars>
            <c:errBarType val="both"/>
            <c:errValType val="cust"/>
            <c:noEndCap val="0"/>
            <c:plus>
              <c:numRef>
                <c:f>(Sheet1!$E$100,Sheet1!$E$107)</c:f>
                <c:numCache>
                  <c:formatCode>General</c:formatCode>
                  <c:ptCount val="2"/>
                  <c:pt idx="0">
                    <c:v>2.2334113667959374</c:v>
                  </c:pt>
                  <c:pt idx="1">
                    <c:v>3.1301612312041271</c:v>
                  </c:pt>
                </c:numCache>
              </c:numRef>
            </c:plus>
            <c:minus>
              <c:numRef>
                <c:f>(Sheet1!$E$100,Sheet1!$E$107)</c:f>
                <c:numCache>
                  <c:formatCode>General</c:formatCode>
                  <c:ptCount val="2"/>
                  <c:pt idx="0">
                    <c:v>2.2334113667959374</c:v>
                  </c:pt>
                  <c:pt idx="1">
                    <c:v>3.1301612312041271</c:v>
                  </c:pt>
                </c:numCache>
              </c:numRef>
            </c:minus>
          </c:errBars>
          <c:cat>
            <c:strRef>
              <c:f>(Sheet1!$F$115,Sheet1!$G$115)</c:f>
              <c:strCache>
                <c:ptCount val="2"/>
                <c:pt idx="0">
                  <c:v>Per Iteration Cost (Before)</c:v>
                </c:pt>
                <c:pt idx="1">
                  <c:v>Per Iteration Cost (After)</c:v>
                </c:pt>
              </c:strCache>
            </c:strRef>
          </c:cat>
          <c:val>
            <c:numRef>
              <c:f>(Sheet1!$D$100,Sheet1!$D$107)</c:f>
              <c:numCache>
                <c:formatCode>General</c:formatCode>
                <c:ptCount val="2"/>
                <c:pt idx="0">
                  <c:v>14.138333333333334</c:v>
                </c:pt>
                <c:pt idx="1">
                  <c:v>19.205666666666669</c:v>
                </c:pt>
              </c:numCache>
            </c:numRef>
          </c:val>
        </c:ser>
        <c:ser>
          <c:idx val="3"/>
          <c:order val="3"/>
          <c:tx>
            <c:v>Broadcast</c:v>
          </c:tx>
          <c:invertIfNegative val="0"/>
          <c:errBars>
            <c:errBarType val="both"/>
            <c:errValType val="cust"/>
            <c:noEndCap val="0"/>
            <c:plus>
              <c:numRef>
                <c:f>(Sheet1!$E$99,Sheet1!$E$106)</c:f>
                <c:numCache>
                  <c:formatCode>General</c:formatCode>
                  <c:ptCount val="2"/>
                  <c:pt idx="0">
                    <c:v>6.0295368257713919</c:v>
                  </c:pt>
                  <c:pt idx="1">
                    <c:v>2.5568751110160437</c:v>
                  </c:pt>
                </c:numCache>
              </c:numRef>
            </c:plus>
            <c:minus>
              <c:numRef>
                <c:f>(Sheet1!$E$99,Sheet1!$E$106)</c:f>
                <c:numCache>
                  <c:formatCode>General</c:formatCode>
                  <c:ptCount val="2"/>
                  <c:pt idx="0">
                    <c:v>6.0295368257713919</c:v>
                  </c:pt>
                  <c:pt idx="1">
                    <c:v>2.5568751110160437</c:v>
                  </c:pt>
                </c:numCache>
              </c:numRef>
            </c:minus>
          </c:errBars>
          <c:cat>
            <c:strRef>
              <c:f>(Sheet1!$F$115,Sheet1!$G$115)</c:f>
              <c:strCache>
                <c:ptCount val="2"/>
                <c:pt idx="0">
                  <c:v>Per Iteration Cost (Before)</c:v>
                </c:pt>
                <c:pt idx="1">
                  <c:v>Per Iteration Cost (After)</c:v>
                </c:pt>
              </c:strCache>
            </c:strRef>
          </c:cat>
          <c:val>
            <c:numRef>
              <c:f>(Sheet1!$G$103,Sheet1!$G$110)</c:f>
              <c:numCache>
                <c:formatCode>General</c:formatCode>
                <c:ptCount val="2"/>
                <c:pt idx="0">
                  <c:v>30.955333333333332</c:v>
                </c:pt>
                <c:pt idx="1">
                  <c:v>14.023333333333333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100"/>
        <c:axId val="161993856"/>
        <c:axId val="161995392"/>
      </c:barChart>
      <c:catAx>
        <c:axId val="16199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1995392"/>
        <c:crosses val="autoZero"/>
        <c:auto val="1"/>
        <c:lblAlgn val="ctr"/>
        <c:lblOffset val="100"/>
        <c:noMultiLvlLbl val="0"/>
      </c:catAx>
      <c:valAx>
        <c:axId val="1619953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(Unit: Seconds)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19938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EB7D13-6DBA-44B7-BA31-B864D3F14E4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09976386-12B1-45EC-A787-353C2CE69786}">
      <dgm:prSet phldrT="[Text]" custT="1"/>
      <dgm:spPr/>
      <dgm:t>
        <a:bodyPr/>
        <a:lstStyle/>
        <a:p>
          <a:r>
            <a:rPr lang="en-US" sz="1800" dirty="0" smtClean="0"/>
            <a:t>Research</a:t>
          </a:r>
          <a:endParaRPr lang="en-US" sz="1800" dirty="0"/>
        </a:p>
      </dgm:t>
    </dgm:pt>
    <dgm:pt modelId="{19DF464E-5952-4C47-B675-5F2EC9824890}" type="parTrans" cxnId="{0E762D4B-7E0E-4A0A-8EA6-EE342FFDD180}">
      <dgm:prSet/>
      <dgm:spPr/>
      <dgm:t>
        <a:bodyPr/>
        <a:lstStyle/>
        <a:p>
          <a:endParaRPr lang="en-US"/>
        </a:p>
      </dgm:t>
    </dgm:pt>
    <dgm:pt modelId="{199A4836-BDAD-4F7B-8B43-06ECADC316E5}" type="sibTrans" cxnId="{0E762D4B-7E0E-4A0A-8EA6-EE342FFDD180}">
      <dgm:prSet/>
      <dgm:spPr/>
      <dgm:t>
        <a:bodyPr/>
        <a:lstStyle/>
        <a:p>
          <a:endParaRPr lang="en-US"/>
        </a:p>
      </dgm:t>
    </dgm:pt>
    <dgm:pt modelId="{BBB1FC5E-51C2-4DF4-BC34-26A88D78FC20}">
      <dgm:prSet phldrT="[Text]" custT="1"/>
      <dgm:spPr/>
      <dgm:t>
        <a:bodyPr/>
        <a:lstStyle/>
        <a:p>
          <a:r>
            <a:rPr lang="en-US" sz="1800" dirty="0" smtClean="0"/>
            <a:t>Science Impact</a:t>
          </a:r>
          <a:endParaRPr lang="en-US" sz="1800" dirty="0"/>
        </a:p>
      </dgm:t>
    </dgm:pt>
    <dgm:pt modelId="{AB7895D5-11FD-461E-BEC0-9EB9B5ABC056}" type="parTrans" cxnId="{C703AF1C-E9FC-4245-9BE7-2B94CFBCBDEF}">
      <dgm:prSet/>
      <dgm:spPr/>
      <dgm:t>
        <a:bodyPr/>
        <a:lstStyle/>
        <a:p>
          <a:endParaRPr lang="en-US"/>
        </a:p>
      </dgm:t>
    </dgm:pt>
    <dgm:pt modelId="{8B34F512-55C9-4F4F-8045-39F009DBE051}" type="sibTrans" cxnId="{C703AF1C-E9FC-4245-9BE7-2B94CFBCBDEF}">
      <dgm:prSet/>
      <dgm:spPr/>
      <dgm:t>
        <a:bodyPr/>
        <a:lstStyle/>
        <a:p>
          <a:endParaRPr lang="en-US"/>
        </a:p>
      </dgm:t>
    </dgm:pt>
    <dgm:pt modelId="{7F7649CF-9160-4ACA-A803-51661A421E8C}">
      <dgm:prSet phldrT="[Text]" custT="1"/>
      <dgm:spPr/>
      <dgm:t>
        <a:bodyPr/>
        <a:lstStyle/>
        <a:p>
          <a:r>
            <a:rPr lang="en-US" sz="1800" dirty="0" smtClean="0"/>
            <a:t>Daily Production</a:t>
          </a:r>
          <a:endParaRPr lang="en-US" sz="1800" dirty="0"/>
        </a:p>
      </dgm:t>
    </dgm:pt>
    <dgm:pt modelId="{8037FA91-9712-4368-9E86-2796DB54900E}" type="parTrans" cxnId="{38AE7359-7DC0-4CD0-89B4-BB7D25107703}">
      <dgm:prSet/>
      <dgm:spPr/>
      <dgm:t>
        <a:bodyPr/>
        <a:lstStyle/>
        <a:p>
          <a:endParaRPr lang="en-US"/>
        </a:p>
      </dgm:t>
    </dgm:pt>
    <dgm:pt modelId="{635F5B34-ED30-4E41-A835-0B3BEF27983C}" type="sibTrans" cxnId="{38AE7359-7DC0-4CD0-89B4-BB7D25107703}">
      <dgm:prSet/>
      <dgm:spPr/>
      <dgm:t>
        <a:bodyPr/>
        <a:lstStyle/>
        <a:p>
          <a:endParaRPr lang="en-US"/>
        </a:p>
      </dgm:t>
    </dgm:pt>
    <dgm:pt modelId="{158D08E0-858E-496A-8D61-F6CB012B3D69}">
      <dgm:prSet phldrT="[Text]" custT="1"/>
      <dgm:spPr/>
      <dgm:t>
        <a:bodyPr/>
        <a:lstStyle/>
        <a:p>
          <a:pPr marL="63500" indent="-63500"/>
          <a:r>
            <a:rPr lang="en-US" sz="1800" dirty="0" smtClean="0"/>
            <a:t>“Behind every click”</a:t>
          </a:r>
          <a:r>
            <a:rPr lang="en-US" sz="2200" dirty="0" smtClean="0"/>
            <a:t/>
          </a:r>
          <a:br>
            <a:rPr lang="en-US" sz="2200" dirty="0" smtClean="0"/>
          </a:br>
          <a:endParaRPr lang="en-US" sz="2200" dirty="0"/>
        </a:p>
      </dgm:t>
    </dgm:pt>
    <dgm:pt modelId="{44250492-EDED-44F1-8E81-30D11796E1CC}" type="parTrans" cxnId="{13115C2A-41F5-4B0B-908F-EFC38CFA024E}">
      <dgm:prSet/>
      <dgm:spPr/>
      <dgm:t>
        <a:bodyPr/>
        <a:lstStyle/>
        <a:p>
          <a:endParaRPr lang="en-US"/>
        </a:p>
      </dgm:t>
    </dgm:pt>
    <dgm:pt modelId="{5FAFBCD3-8CC1-4EAC-9B31-8A7976BFDA39}" type="sibTrans" cxnId="{13115C2A-41F5-4B0B-908F-EFC38CFA024E}">
      <dgm:prSet/>
      <dgm:spPr/>
      <dgm:t>
        <a:bodyPr/>
        <a:lstStyle/>
        <a:p>
          <a:endParaRPr lang="en-US"/>
        </a:p>
      </dgm:t>
    </dgm:pt>
    <dgm:pt modelId="{8555CCA8-6331-4866-8FB4-1B4264CF312C}" type="pres">
      <dgm:prSet presAssocID="{6BEB7D13-6DBA-44B7-BA31-B864D3F14E42}" presName="arrowDiagram" presStyleCnt="0">
        <dgm:presLayoutVars>
          <dgm:chMax val="5"/>
          <dgm:dir/>
          <dgm:resizeHandles val="exact"/>
        </dgm:presLayoutVars>
      </dgm:prSet>
      <dgm:spPr/>
    </dgm:pt>
    <dgm:pt modelId="{DB71D44A-6FFF-4B99-B6C7-231E328D43B4}" type="pres">
      <dgm:prSet presAssocID="{6BEB7D13-6DBA-44B7-BA31-B864D3F14E42}" presName="arrow" presStyleLbl="bgShp" presStyleIdx="0" presStyleCnt="1" custLinFactNeighborX="-250"/>
      <dgm:spPr>
        <a:solidFill>
          <a:schemeClr val="accent1">
            <a:tint val="4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endParaRPr lang="en-US"/>
        </a:p>
      </dgm:t>
    </dgm:pt>
    <dgm:pt modelId="{7C41DEDE-F128-4602-AE09-E64D0C36BA27}" type="pres">
      <dgm:prSet presAssocID="{6BEB7D13-6DBA-44B7-BA31-B864D3F14E42}" presName="arrowDiagram4" presStyleCnt="0"/>
      <dgm:spPr/>
    </dgm:pt>
    <dgm:pt modelId="{8DBDFA2A-9EE0-4BA2-BA52-AB8D4ACAB455}" type="pres">
      <dgm:prSet presAssocID="{09976386-12B1-45EC-A787-353C2CE69786}" presName="bullet4a" presStyleLbl="node1" presStyleIdx="0" presStyleCnt="4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</dgm:pt>
    <dgm:pt modelId="{A8A5723C-B3FF-44E2-B058-487F82556D1B}" type="pres">
      <dgm:prSet presAssocID="{09976386-12B1-45EC-A787-353C2CE69786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7E476B-AB68-4879-8378-C422A96EB1E3}" type="pres">
      <dgm:prSet presAssocID="{BBB1FC5E-51C2-4DF4-BC34-26A88D78FC20}" presName="bullet4b" presStyleLbl="node1" presStyleIdx="1" presStyleCnt="4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</dgm:pt>
    <dgm:pt modelId="{CCA3EEF1-4561-4855-BE0D-B2FCE52EB327}" type="pres">
      <dgm:prSet presAssocID="{BBB1FC5E-51C2-4DF4-BC34-26A88D78FC20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02F339-EDC3-4791-A43B-63225001E7F4}" type="pres">
      <dgm:prSet presAssocID="{7F7649CF-9160-4ACA-A803-51661A421E8C}" presName="bullet4c" presStyleLbl="node1" presStyleIdx="2" presStyleCnt="4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</dgm:pt>
    <dgm:pt modelId="{9DC4AE0A-9911-4973-8C76-1723C67D19D4}" type="pres">
      <dgm:prSet presAssocID="{7F7649CF-9160-4ACA-A803-51661A421E8C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88DA3D-EDA2-4318-99B1-C10522616364}" type="pres">
      <dgm:prSet presAssocID="{158D08E0-858E-496A-8D61-F6CB012B3D69}" presName="bullet4d" presStyleLbl="node1" presStyleIdx="3" presStyleCnt="4" custLinFactNeighborX="35205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</dgm:pt>
    <dgm:pt modelId="{50141023-1884-4EAB-B807-96176DD3E102}" type="pres">
      <dgm:prSet presAssocID="{158D08E0-858E-496A-8D61-F6CB012B3D69}" presName="textBox4d" presStyleLbl="revTx" presStyleIdx="3" presStyleCnt="4" custScaleX="75297" custScaleY="42025" custLinFactNeighborX="13735" custLinFactNeighborY="-31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762D4B-7E0E-4A0A-8EA6-EE342FFDD180}" srcId="{6BEB7D13-6DBA-44B7-BA31-B864D3F14E42}" destId="{09976386-12B1-45EC-A787-353C2CE69786}" srcOrd="0" destOrd="0" parTransId="{19DF464E-5952-4C47-B675-5F2EC9824890}" sibTransId="{199A4836-BDAD-4F7B-8B43-06ECADC316E5}"/>
    <dgm:cxn modelId="{6387C5BE-E69D-4F63-9746-6CF6B8FC1D4C}" type="presOf" srcId="{6BEB7D13-6DBA-44B7-BA31-B864D3F14E42}" destId="{8555CCA8-6331-4866-8FB4-1B4264CF312C}" srcOrd="0" destOrd="0" presId="urn:microsoft.com/office/officeart/2005/8/layout/arrow2"/>
    <dgm:cxn modelId="{38AE7359-7DC0-4CD0-89B4-BB7D25107703}" srcId="{6BEB7D13-6DBA-44B7-BA31-B864D3F14E42}" destId="{7F7649CF-9160-4ACA-A803-51661A421E8C}" srcOrd="2" destOrd="0" parTransId="{8037FA91-9712-4368-9E86-2796DB54900E}" sibTransId="{635F5B34-ED30-4E41-A835-0B3BEF27983C}"/>
    <dgm:cxn modelId="{9AAF315E-B6E8-428D-A7BA-7A339DA2F869}" type="presOf" srcId="{7F7649CF-9160-4ACA-A803-51661A421E8C}" destId="{9DC4AE0A-9911-4973-8C76-1723C67D19D4}" srcOrd="0" destOrd="0" presId="urn:microsoft.com/office/officeart/2005/8/layout/arrow2"/>
    <dgm:cxn modelId="{3637BF67-CED6-4088-9639-57E0A3ACFC11}" type="presOf" srcId="{158D08E0-858E-496A-8D61-F6CB012B3D69}" destId="{50141023-1884-4EAB-B807-96176DD3E102}" srcOrd="0" destOrd="0" presId="urn:microsoft.com/office/officeart/2005/8/layout/arrow2"/>
    <dgm:cxn modelId="{DBE9C5A6-CA37-4CEF-B85C-0F219CAF004F}" type="presOf" srcId="{09976386-12B1-45EC-A787-353C2CE69786}" destId="{A8A5723C-B3FF-44E2-B058-487F82556D1B}" srcOrd="0" destOrd="0" presId="urn:microsoft.com/office/officeart/2005/8/layout/arrow2"/>
    <dgm:cxn modelId="{13115C2A-41F5-4B0B-908F-EFC38CFA024E}" srcId="{6BEB7D13-6DBA-44B7-BA31-B864D3F14E42}" destId="{158D08E0-858E-496A-8D61-F6CB012B3D69}" srcOrd="3" destOrd="0" parTransId="{44250492-EDED-44F1-8E81-30D11796E1CC}" sibTransId="{5FAFBCD3-8CC1-4EAC-9B31-8A7976BFDA39}"/>
    <dgm:cxn modelId="{C703AF1C-E9FC-4245-9BE7-2B94CFBCBDEF}" srcId="{6BEB7D13-6DBA-44B7-BA31-B864D3F14E42}" destId="{BBB1FC5E-51C2-4DF4-BC34-26A88D78FC20}" srcOrd="1" destOrd="0" parTransId="{AB7895D5-11FD-461E-BEC0-9EB9B5ABC056}" sibTransId="{8B34F512-55C9-4F4F-8045-39F009DBE051}"/>
    <dgm:cxn modelId="{C591D5FD-0F26-47C6-98E6-EA639137817B}" type="presOf" srcId="{BBB1FC5E-51C2-4DF4-BC34-26A88D78FC20}" destId="{CCA3EEF1-4561-4855-BE0D-B2FCE52EB327}" srcOrd="0" destOrd="0" presId="urn:microsoft.com/office/officeart/2005/8/layout/arrow2"/>
    <dgm:cxn modelId="{D5FA56FD-BFD8-442A-82BA-3C48EF1C1FAA}" type="presParOf" srcId="{8555CCA8-6331-4866-8FB4-1B4264CF312C}" destId="{DB71D44A-6FFF-4B99-B6C7-231E328D43B4}" srcOrd="0" destOrd="0" presId="urn:microsoft.com/office/officeart/2005/8/layout/arrow2"/>
    <dgm:cxn modelId="{A4860A59-F6B1-4BD2-B4EF-C231955FD007}" type="presParOf" srcId="{8555CCA8-6331-4866-8FB4-1B4264CF312C}" destId="{7C41DEDE-F128-4602-AE09-E64D0C36BA27}" srcOrd="1" destOrd="0" presId="urn:microsoft.com/office/officeart/2005/8/layout/arrow2"/>
    <dgm:cxn modelId="{F44B43B9-8F90-40F5-81FA-09FA04E30F3A}" type="presParOf" srcId="{7C41DEDE-F128-4602-AE09-E64D0C36BA27}" destId="{8DBDFA2A-9EE0-4BA2-BA52-AB8D4ACAB455}" srcOrd="0" destOrd="0" presId="urn:microsoft.com/office/officeart/2005/8/layout/arrow2"/>
    <dgm:cxn modelId="{36644956-EBFE-4FFB-B9CE-EF9CC3A24BD8}" type="presParOf" srcId="{7C41DEDE-F128-4602-AE09-E64D0C36BA27}" destId="{A8A5723C-B3FF-44E2-B058-487F82556D1B}" srcOrd="1" destOrd="0" presId="urn:microsoft.com/office/officeart/2005/8/layout/arrow2"/>
    <dgm:cxn modelId="{1AD4C26E-55B0-4B11-8EBC-7259C5D9A88B}" type="presParOf" srcId="{7C41DEDE-F128-4602-AE09-E64D0C36BA27}" destId="{287E476B-AB68-4879-8378-C422A96EB1E3}" srcOrd="2" destOrd="0" presId="urn:microsoft.com/office/officeart/2005/8/layout/arrow2"/>
    <dgm:cxn modelId="{3B3A7E49-7349-4F5F-BB58-A7D4C71B1DFC}" type="presParOf" srcId="{7C41DEDE-F128-4602-AE09-E64D0C36BA27}" destId="{CCA3EEF1-4561-4855-BE0D-B2FCE52EB327}" srcOrd="3" destOrd="0" presId="urn:microsoft.com/office/officeart/2005/8/layout/arrow2"/>
    <dgm:cxn modelId="{B2BEBF73-5410-4A3F-954F-5DF93EFD587F}" type="presParOf" srcId="{7C41DEDE-F128-4602-AE09-E64D0C36BA27}" destId="{5502F339-EDC3-4791-A43B-63225001E7F4}" srcOrd="4" destOrd="0" presId="urn:microsoft.com/office/officeart/2005/8/layout/arrow2"/>
    <dgm:cxn modelId="{E7FAF474-FDB3-4FA9-9159-5D0B79A4D6DB}" type="presParOf" srcId="{7C41DEDE-F128-4602-AE09-E64D0C36BA27}" destId="{9DC4AE0A-9911-4973-8C76-1723C67D19D4}" srcOrd="5" destOrd="0" presId="urn:microsoft.com/office/officeart/2005/8/layout/arrow2"/>
    <dgm:cxn modelId="{01A126E7-31CD-437F-96FF-485A0760C7D7}" type="presParOf" srcId="{7C41DEDE-F128-4602-AE09-E64D0C36BA27}" destId="{7588DA3D-EDA2-4318-99B1-C10522616364}" srcOrd="6" destOrd="0" presId="urn:microsoft.com/office/officeart/2005/8/layout/arrow2"/>
    <dgm:cxn modelId="{CB7573CB-DCA2-4090-8850-33D446E41909}" type="presParOf" srcId="{7C41DEDE-F128-4602-AE09-E64D0C36BA27}" destId="{50141023-1884-4EAB-B807-96176DD3E102}" srcOrd="7" destOrd="0" presId="urn:microsoft.com/office/officeart/2005/8/layout/arrow2"/>
  </dgm:cxnLst>
  <dgm:bg>
    <a:effectLst>
      <a:outerShdw blurRad="50800" dist="50800" dir="5400000" algn="ctr" rotWithShape="0">
        <a:srgbClr val="000000">
          <a:alpha val="48000"/>
        </a:srgbClr>
      </a:outerShdw>
    </a:effectLst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1208FC-6D49-4808-8ABA-10F58D78791B}" type="doc">
      <dgm:prSet loTypeId="urn:microsoft.com/office/officeart/2005/8/layout/radial3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5068382-8D28-4B2B-B53C-BCB2F9516A1D}">
      <dgm:prSet phldrT="[Text]" custT="1"/>
      <dgm:spPr/>
      <dgm:t>
        <a:bodyPr/>
        <a:lstStyle/>
        <a:p>
          <a:r>
            <a: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Map Reduce</a:t>
          </a:r>
          <a:endParaRPr lang="en-US" sz="4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E8EE9A-6A11-4A6C-B3FE-05D8E9EC4105}" type="parTrans" cxnId="{6A4749C1-6CC9-4A61-8B92-F1ADB6103E95}">
      <dgm:prSet/>
      <dgm:spPr/>
      <dgm:t>
        <a:bodyPr/>
        <a:lstStyle/>
        <a:p>
          <a:endParaRPr lang="en-US" sz="1800"/>
        </a:p>
      </dgm:t>
    </dgm:pt>
    <dgm:pt modelId="{8644B3D0-3419-4EC4-9089-0C074C2D2393}" type="sibTrans" cxnId="{6A4749C1-6CC9-4A61-8B92-F1ADB6103E95}">
      <dgm:prSet/>
      <dgm:spPr/>
      <dgm:t>
        <a:bodyPr/>
        <a:lstStyle/>
        <a:p>
          <a:endParaRPr lang="en-US" sz="1800"/>
        </a:p>
      </dgm:t>
    </dgm:pt>
    <dgm:pt modelId="{4E478053-AE57-48AA-8E50-F2DEBE0A83E0}">
      <dgm:prSet phldrT="[Text]" custT="1"/>
      <dgm:spPr/>
      <dgm:t>
        <a:bodyPr/>
        <a:lstStyle/>
        <a:p>
          <a:r>
            <a:rPr lang="en-US" sz="1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Programming Model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433403-2F60-407B-91F6-59DBB5D2B09D}" type="parTrans" cxnId="{2BA02E7D-046D-474A-A228-13A76EE32AF5}">
      <dgm:prSet/>
      <dgm:spPr/>
      <dgm:t>
        <a:bodyPr/>
        <a:lstStyle/>
        <a:p>
          <a:endParaRPr lang="en-US" sz="1800"/>
        </a:p>
      </dgm:t>
    </dgm:pt>
    <dgm:pt modelId="{097F8BBB-E483-4B2D-8A70-A1D8A9B164FC}" type="sibTrans" cxnId="{2BA02E7D-046D-474A-A228-13A76EE32AF5}">
      <dgm:prSet/>
      <dgm:spPr/>
      <dgm:t>
        <a:bodyPr/>
        <a:lstStyle/>
        <a:p>
          <a:endParaRPr lang="en-US" sz="1800"/>
        </a:p>
      </dgm:t>
    </dgm:pt>
    <dgm:pt modelId="{F1E51896-3287-4B91-B2C7-B3DFCAF11E02}">
      <dgm:prSet phldrT="[Text]" custT="1"/>
      <dgm:spPr/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Moving Computation to Data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B5D8DB-B550-4034-ABF3-32F6077D2793}" type="parTrans" cxnId="{99374516-E73D-49E2-85D3-54D0E80440D5}">
      <dgm:prSet/>
      <dgm:spPr/>
      <dgm:t>
        <a:bodyPr/>
        <a:lstStyle/>
        <a:p>
          <a:endParaRPr lang="en-US" sz="1800"/>
        </a:p>
      </dgm:t>
    </dgm:pt>
    <dgm:pt modelId="{8A9FFCA7-4644-4CD9-ADDB-0B4022457AB1}" type="sibTrans" cxnId="{99374516-E73D-49E2-85D3-54D0E80440D5}">
      <dgm:prSet/>
      <dgm:spPr/>
      <dgm:t>
        <a:bodyPr/>
        <a:lstStyle/>
        <a:p>
          <a:endParaRPr lang="en-US" sz="1800"/>
        </a:p>
      </dgm:t>
    </dgm:pt>
    <dgm:pt modelId="{38B69BF1-B1B2-4307-B135-A6E80260CBE7}">
      <dgm:prSet phldrT="[Text]" custT="1"/>
      <dgm:spPr/>
      <dgm:t>
        <a:bodyPr/>
        <a:lstStyle/>
        <a:p>
          <a:r>
            <a:rPr lang="en-US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Scalable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3FD5BE-E0DA-4262-BE2E-1E1564BBDA8A}" type="parTrans" cxnId="{A51E6621-0ADD-4484-BAF1-C87E29D8AE8E}">
      <dgm:prSet/>
      <dgm:spPr/>
      <dgm:t>
        <a:bodyPr/>
        <a:lstStyle/>
        <a:p>
          <a:endParaRPr lang="en-US" sz="1800"/>
        </a:p>
      </dgm:t>
    </dgm:pt>
    <dgm:pt modelId="{71ABF36F-B83C-4E99-8433-BD7BCB763B78}" type="sibTrans" cxnId="{A51E6621-0ADD-4484-BAF1-C87E29D8AE8E}">
      <dgm:prSet/>
      <dgm:spPr/>
      <dgm:t>
        <a:bodyPr/>
        <a:lstStyle/>
        <a:p>
          <a:endParaRPr lang="en-US" sz="1800"/>
        </a:p>
      </dgm:t>
    </dgm:pt>
    <dgm:pt modelId="{B27046CA-132B-412C-8C08-D67822BBCB20}">
      <dgm:prSet phldrT="[Text]" custT="1"/>
      <dgm:spPr/>
      <dgm:t>
        <a:bodyPr/>
        <a:lstStyle/>
        <a:p>
          <a:r>
            <a:rPr lang="en-US" sz="1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Fault Tolerance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D17448-EE92-434E-B9E0-24A808C47770}" type="parTrans" cxnId="{651D614D-5500-46DC-9AAD-5CB85A18C640}">
      <dgm:prSet/>
      <dgm:spPr/>
      <dgm:t>
        <a:bodyPr/>
        <a:lstStyle/>
        <a:p>
          <a:endParaRPr lang="en-US" sz="1800"/>
        </a:p>
      </dgm:t>
    </dgm:pt>
    <dgm:pt modelId="{527017C5-E429-49CA-AC39-2036A55F7B78}" type="sibTrans" cxnId="{651D614D-5500-46DC-9AAD-5CB85A18C640}">
      <dgm:prSet/>
      <dgm:spPr/>
      <dgm:t>
        <a:bodyPr/>
        <a:lstStyle/>
        <a:p>
          <a:endParaRPr lang="en-US" sz="1800"/>
        </a:p>
      </dgm:t>
    </dgm:pt>
    <dgm:pt modelId="{E1B58393-0BF6-4FC0-AB4E-BFFDB2130360}" type="pres">
      <dgm:prSet presAssocID="{CE1208FC-6D49-4808-8ABA-10F58D78791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122ADD-454B-401A-AFB6-70A771D78B0F}" type="pres">
      <dgm:prSet presAssocID="{CE1208FC-6D49-4808-8ABA-10F58D78791B}" presName="radial" presStyleCnt="0">
        <dgm:presLayoutVars>
          <dgm:animLvl val="ctr"/>
        </dgm:presLayoutVars>
      </dgm:prSet>
      <dgm:spPr/>
    </dgm:pt>
    <dgm:pt modelId="{C3FFCF84-C567-424A-9FD9-CD039FCB63CC}" type="pres">
      <dgm:prSet presAssocID="{65068382-8D28-4B2B-B53C-BCB2F9516A1D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4C3EDE77-0776-4DCE-9A81-F71842BD78E6}" type="pres">
      <dgm:prSet presAssocID="{4E478053-AE57-48AA-8E50-F2DEBE0A83E0}" presName="node" presStyleLbl="vennNode1" presStyleIdx="1" presStyleCnt="5" custScaleX="122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D89B1-125C-4FE4-9701-5D73D88B7BAC}" type="pres">
      <dgm:prSet presAssocID="{F1E51896-3287-4B91-B2C7-B3DFCAF11E02}" presName="node" presStyleLbl="vennNode1" presStyleIdx="2" presStyleCnt="5" custScaleX="118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D72458-7CE4-4F26-BCDE-644DA8F20C90}" type="pres">
      <dgm:prSet presAssocID="{38B69BF1-B1B2-4307-B135-A6E80260CBE7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8B5774-1C03-4875-87C0-594E79528B13}" type="pres">
      <dgm:prSet presAssocID="{B27046CA-132B-412C-8C08-D67822BBCB20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4F1B2D-BBE8-4647-89ED-17CDE232E12E}" type="presOf" srcId="{4E478053-AE57-48AA-8E50-F2DEBE0A83E0}" destId="{4C3EDE77-0776-4DCE-9A81-F71842BD78E6}" srcOrd="0" destOrd="0" presId="urn:microsoft.com/office/officeart/2005/8/layout/radial3"/>
    <dgm:cxn modelId="{4850E2D8-FEC0-457D-BEED-97AD6032D3DB}" type="presOf" srcId="{B27046CA-132B-412C-8C08-D67822BBCB20}" destId="{3D8B5774-1C03-4875-87C0-594E79528B13}" srcOrd="0" destOrd="0" presId="urn:microsoft.com/office/officeart/2005/8/layout/radial3"/>
    <dgm:cxn modelId="{A51E6621-0ADD-4484-BAF1-C87E29D8AE8E}" srcId="{65068382-8D28-4B2B-B53C-BCB2F9516A1D}" destId="{38B69BF1-B1B2-4307-B135-A6E80260CBE7}" srcOrd="2" destOrd="0" parTransId="{803FD5BE-E0DA-4262-BE2E-1E1564BBDA8A}" sibTransId="{71ABF36F-B83C-4E99-8433-BD7BCB763B78}"/>
    <dgm:cxn modelId="{1035E041-105B-4B77-8F82-32718CB4801F}" type="presOf" srcId="{65068382-8D28-4B2B-B53C-BCB2F9516A1D}" destId="{C3FFCF84-C567-424A-9FD9-CD039FCB63CC}" srcOrd="0" destOrd="0" presId="urn:microsoft.com/office/officeart/2005/8/layout/radial3"/>
    <dgm:cxn modelId="{73032C1E-B3BE-4C00-980E-3994EE13EB63}" type="presOf" srcId="{38B69BF1-B1B2-4307-B135-A6E80260CBE7}" destId="{FBD72458-7CE4-4F26-BCDE-644DA8F20C90}" srcOrd="0" destOrd="0" presId="urn:microsoft.com/office/officeart/2005/8/layout/radial3"/>
    <dgm:cxn modelId="{6A4749C1-6CC9-4A61-8B92-F1ADB6103E95}" srcId="{CE1208FC-6D49-4808-8ABA-10F58D78791B}" destId="{65068382-8D28-4B2B-B53C-BCB2F9516A1D}" srcOrd="0" destOrd="0" parTransId="{CBE8EE9A-6A11-4A6C-B3FE-05D8E9EC4105}" sibTransId="{8644B3D0-3419-4EC4-9089-0C074C2D2393}"/>
    <dgm:cxn modelId="{64ABA859-079E-4A38-A1EF-51D0E45B18EC}" type="presOf" srcId="{F1E51896-3287-4B91-B2C7-B3DFCAF11E02}" destId="{CD4D89B1-125C-4FE4-9701-5D73D88B7BAC}" srcOrd="0" destOrd="0" presId="urn:microsoft.com/office/officeart/2005/8/layout/radial3"/>
    <dgm:cxn modelId="{651D614D-5500-46DC-9AAD-5CB85A18C640}" srcId="{65068382-8D28-4B2B-B53C-BCB2F9516A1D}" destId="{B27046CA-132B-412C-8C08-D67822BBCB20}" srcOrd="3" destOrd="0" parTransId="{01D17448-EE92-434E-B9E0-24A808C47770}" sibTransId="{527017C5-E429-49CA-AC39-2036A55F7B78}"/>
    <dgm:cxn modelId="{D5472092-F86D-4B60-ABDE-3D5AD96EDBFD}" type="presOf" srcId="{CE1208FC-6D49-4808-8ABA-10F58D78791B}" destId="{E1B58393-0BF6-4FC0-AB4E-BFFDB2130360}" srcOrd="0" destOrd="0" presId="urn:microsoft.com/office/officeart/2005/8/layout/radial3"/>
    <dgm:cxn modelId="{99374516-E73D-49E2-85D3-54D0E80440D5}" srcId="{65068382-8D28-4B2B-B53C-BCB2F9516A1D}" destId="{F1E51896-3287-4B91-B2C7-B3DFCAF11E02}" srcOrd="1" destOrd="0" parTransId="{71B5D8DB-B550-4034-ABF3-32F6077D2793}" sibTransId="{8A9FFCA7-4644-4CD9-ADDB-0B4022457AB1}"/>
    <dgm:cxn modelId="{2BA02E7D-046D-474A-A228-13A76EE32AF5}" srcId="{65068382-8D28-4B2B-B53C-BCB2F9516A1D}" destId="{4E478053-AE57-48AA-8E50-F2DEBE0A83E0}" srcOrd="0" destOrd="0" parTransId="{33433403-2F60-407B-91F6-59DBB5D2B09D}" sibTransId="{097F8BBB-E483-4B2D-8A70-A1D8A9B164FC}"/>
    <dgm:cxn modelId="{6A6550E1-2151-4473-909B-83D2FDF97736}" type="presParOf" srcId="{E1B58393-0BF6-4FC0-AB4E-BFFDB2130360}" destId="{10122ADD-454B-401A-AFB6-70A771D78B0F}" srcOrd="0" destOrd="0" presId="urn:microsoft.com/office/officeart/2005/8/layout/radial3"/>
    <dgm:cxn modelId="{C423282A-3859-4C61-B883-2E244BC1CD9B}" type="presParOf" srcId="{10122ADD-454B-401A-AFB6-70A771D78B0F}" destId="{C3FFCF84-C567-424A-9FD9-CD039FCB63CC}" srcOrd="0" destOrd="0" presId="urn:microsoft.com/office/officeart/2005/8/layout/radial3"/>
    <dgm:cxn modelId="{F161D746-048F-495F-8C0D-C5ACFEAAAC7F}" type="presParOf" srcId="{10122ADD-454B-401A-AFB6-70A771D78B0F}" destId="{4C3EDE77-0776-4DCE-9A81-F71842BD78E6}" srcOrd="1" destOrd="0" presId="urn:microsoft.com/office/officeart/2005/8/layout/radial3"/>
    <dgm:cxn modelId="{68D1192B-F6F7-4E08-B6EC-AEBABF72FFC1}" type="presParOf" srcId="{10122ADD-454B-401A-AFB6-70A771D78B0F}" destId="{CD4D89B1-125C-4FE4-9701-5D73D88B7BAC}" srcOrd="2" destOrd="0" presId="urn:microsoft.com/office/officeart/2005/8/layout/radial3"/>
    <dgm:cxn modelId="{24739D15-DAA9-418B-897D-2CC1254E3313}" type="presParOf" srcId="{10122ADD-454B-401A-AFB6-70A771D78B0F}" destId="{FBD72458-7CE4-4F26-BCDE-644DA8F20C90}" srcOrd="3" destOrd="0" presId="urn:microsoft.com/office/officeart/2005/8/layout/radial3"/>
    <dgm:cxn modelId="{4B56BB06-B046-48DC-A0E5-A7CF0004C5AD}" type="presParOf" srcId="{10122ADD-454B-401A-AFB6-70A771D78B0F}" destId="{3D8B5774-1C03-4875-87C0-594E79528B13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1D44A-6FFF-4B99-B6C7-231E328D43B4}">
      <dsp:nvSpPr>
        <dsp:cNvPr id="0" name=""/>
        <dsp:cNvSpPr/>
      </dsp:nvSpPr>
      <dsp:spPr>
        <a:xfrm>
          <a:off x="0" y="248939"/>
          <a:ext cx="7250112" cy="453132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BDFA2A-9EE0-4BA2-BA52-AB8D4ACAB455}">
      <dsp:nvSpPr>
        <dsp:cNvPr id="0" name=""/>
        <dsp:cNvSpPr/>
      </dsp:nvSpPr>
      <dsp:spPr>
        <a:xfrm>
          <a:off x="714136" y="3618429"/>
          <a:ext cx="166752" cy="166752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A5723C-B3FF-44E2-B058-487F82556D1B}">
      <dsp:nvSpPr>
        <dsp:cNvPr id="0" name=""/>
        <dsp:cNvSpPr/>
      </dsp:nvSpPr>
      <dsp:spPr>
        <a:xfrm>
          <a:off x="797512" y="3701805"/>
          <a:ext cx="1239769" cy="1078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35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Research</a:t>
          </a:r>
          <a:endParaRPr lang="en-US" sz="1800" kern="1200" dirty="0"/>
        </a:p>
      </dsp:txBody>
      <dsp:txXfrm>
        <a:off x="797512" y="3701805"/>
        <a:ext cx="1239769" cy="1078454"/>
      </dsp:txXfrm>
    </dsp:sp>
    <dsp:sp modelId="{287E476B-AB68-4879-8378-C422A96EB1E3}">
      <dsp:nvSpPr>
        <dsp:cNvPr id="0" name=""/>
        <dsp:cNvSpPr/>
      </dsp:nvSpPr>
      <dsp:spPr>
        <a:xfrm>
          <a:off x="1892279" y="2564444"/>
          <a:ext cx="290004" cy="290004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3EEF1-4561-4855-BE0D-B2FCE52EB327}">
      <dsp:nvSpPr>
        <dsp:cNvPr id="0" name=""/>
        <dsp:cNvSpPr/>
      </dsp:nvSpPr>
      <dsp:spPr>
        <a:xfrm>
          <a:off x="2037281" y="2709446"/>
          <a:ext cx="1522523" cy="2070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66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Science Impact</a:t>
          </a:r>
          <a:endParaRPr lang="en-US" sz="1800" kern="1200" dirty="0"/>
        </a:p>
      </dsp:txBody>
      <dsp:txXfrm>
        <a:off x="2037281" y="2709446"/>
        <a:ext cx="1522523" cy="2070813"/>
      </dsp:txXfrm>
    </dsp:sp>
    <dsp:sp modelId="{5502F339-EDC3-4791-A43B-63225001E7F4}">
      <dsp:nvSpPr>
        <dsp:cNvPr id="0" name=""/>
        <dsp:cNvSpPr/>
      </dsp:nvSpPr>
      <dsp:spPr>
        <a:xfrm>
          <a:off x="3396677" y="1787776"/>
          <a:ext cx="384255" cy="384255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4AE0A-9911-4973-8C76-1723C67D19D4}">
      <dsp:nvSpPr>
        <dsp:cNvPr id="0" name=""/>
        <dsp:cNvSpPr/>
      </dsp:nvSpPr>
      <dsp:spPr>
        <a:xfrm>
          <a:off x="3588805" y="1979904"/>
          <a:ext cx="1522523" cy="2800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60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Daily Production</a:t>
          </a:r>
          <a:endParaRPr lang="en-US" sz="1800" kern="1200" dirty="0"/>
        </a:p>
      </dsp:txBody>
      <dsp:txXfrm>
        <a:off x="3588805" y="1979904"/>
        <a:ext cx="1522523" cy="2800355"/>
      </dsp:txXfrm>
    </dsp:sp>
    <dsp:sp modelId="{7588DA3D-EDA2-4318-99B1-C10522616364}">
      <dsp:nvSpPr>
        <dsp:cNvPr id="0" name=""/>
        <dsp:cNvSpPr/>
      </dsp:nvSpPr>
      <dsp:spPr>
        <a:xfrm>
          <a:off x="5216423" y="1273924"/>
          <a:ext cx="514757" cy="514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141023-1884-4EAB-B807-96176DD3E102}">
      <dsp:nvSpPr>
        <dsp:cNvPr id="0" name=""/>
        <dsp:cNvSpPr/>
      </dsp:nvSpPr>
      <dsp:spPr>
        <a:xfrm>
          <a:off x="5689754" y="1442460"/>
          <a:ext cx="1146414" cy="1365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760" tIns="0" rIns="0" bIns="0" numCol="1" spcCol="1270" anchor="t" anchorCtr="0">
          <a:noAutofit/>
        </a:bodyPr>
        <a:lstStyle/>
        <a:p>
          <a:pPr marL="63500" lvl="0" indent="-6350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“Behind every click”</a:t>
          </a:r>
          <a:r>
            <a:rPr lang="en-US" sz="2200" kern="1200" dirty="0" smtClean="0"/>
            <a:t/>
          </a:r>
          <a:br>
            <a:rPr lang="en-US" sz="2200" kern="1200" dirty="0" smtClean="0"/>
          </a:br>
          <a:endParaRPr lang="en-US" sz="2200" kern="1200" dirty="0"/>
        </a:p>
      </dsp:txBody>
      <dsp:txXfrm>
        <a:off x="5689754" y="1442460"/>
        <a:ext cx="1146414" cy="13653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FCF84-C567-424A-9FD9-CD039FCB63CC}">
      <dsp:nvSpPr>
        <dsp:cNvPr id="0" name=""/>
        <dsp:cNvSpPr/>
      </dsp:nvSpPr>
      <dsp:spPr>
        <a:xfrm>
          <a:off x="3048703" y="1168926"/>
          <a:ext cx="2912063" cy="291206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Map Reduce</a:t>
          </a:r>
          <a:endParaRPr lang="en-US" sz="4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75165" y="1595388"/>
        <a:ext cx="2059139" cy="2059139"/>
      </dsp:txXfrm>
    </dsp:sp>
    <dsp:sp modelId="{4C3EDE77-0776-4DCE-9A81-F71842BD78E6}">
      <dsp:nvSpPr>
        <dsp:cNvPr id="0" name=""/>
        <dsp:cNvSpPr/>
      </dsp:nvSpPr>
      <dsp:spPr>
        <a:xfrm>
          <a:off x="3610302" y="519"/>
          <a:ext cx="1788865" cy="145603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Programming Model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72275" y="213750"/>
        <a:ext cx="1264919" cy="1029569"/>
      </dsp:txXfrm>
    </dsp:sp>
    <dsp:sp modelId="{CD4D89B1-125C-4FE4-9701-5D73D88B7BAC}">
      <dsp:nvSpPr>
        <dsp:cNvPr id="0" name=""/>
        <dsp:cNvSpPr/>
      </dsp:nvSpPr>
      <dsp:spPr>
        <a:xfrm>
          <a:off x="5538611" y="1896942"/>
          <a:ext cx="1725091" cy="145603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Moving Computation to Data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91245" y="2110173"/>
        <a:ext cx="1219823" cy="1029569"/>
      </dsp:txXfrm>
    </dsp:sp>
    <dsp:sp modelId="{FBD72458-7CE4-4F26-BCDE-644DA8F20C90}">
      <dsp:nvSpPr>
        <dsp:cNvPr id="0" name=""/>
        <dsp:cNvSpPr/>
      </dsp:nvSpPr>
      <dsp:spPr>
        <a:xfrm>
          <a:off x="3776719" y="3793365"/>
          <a:ext cx="1456031" cy="145603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Scalable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89950" y="4006596"/>
        <a:ext cx="1029569" cy="1029569"/>
      </dsp:txXfrm>
    </dsp:sp>
    <dsp:sp modelId="{3D8B5774-1C03-4875-87C0-594E79528B13}">
      <dsp:nvSpPr>
        <dsp:cNvPr id="0" name=""/>
        <dsp:cNvSpPr/>
      </dsp:nvSpPr>
      <dsp:spPr>
        <a:xfrm>
          <a:off x="1880296" y="1896942"/>
          <a:ext cx="1456031" cy="145603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Fault Tolerance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93527" y="2110173"/>
        <a:ext cx="1029569" cy="1029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0C2A5E0-95C7-4A03-B849-D125FC029C3E}" type="datetime1">
              <a:rPr lang="en-US"/>
              <a:pPr/>
              <a:t>7/18/2012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E1D6A67-E875-4E33-B51F-647DA96E77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005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FA0ED1F-C23D-49F1-B799-EF7602B8F235}" type="datetime1">
              <a:rPr lang="en-US"/>
              <a:pPr/>
              <a:t>7/18/2012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6A6D7DA-6D2C-4074-92C5-59F551CD6D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23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000" dirty="0">
                <a:latin typeface="Arial"/>
                <a:ea typeface="Arial" pitchFamily="-108" charset="0"/>
                <a:cs typeface="Arial"/>
              </a:rPr>
              <a:t>Started Developing </a:t>
            </a:r>
            <a:r>
              <a:rPr lang="en-US" sz="2000" dirty="0" err="1">
                <a:latin typeface="Arial"/>
                <a:ea typeface="Arial" pitchFamily="-108" charset="0"/>
                <a:cs typeface="Arial"/>
              </a:rPr>
              <a:t>Hadoop</a:t>
            </a:r>
            <a:r>
              <a:rPr lang="en-US" sz="2000" dirty="0">
                <a:latin typeface="Arial"/>
                <a:ea typeface="Arial" pitchFamily="-108" charset="0"/>
                <a:cs typeface="Arial"/>
              </a:rPr>
              <a:t> 5 years ago</a:t>
            </a:r>
          </a:p>
          <a:p>
            <a:pPr lvl="1"/>
            <a:r>
              <a:rPr lang="en-US" sz="2000" dirty="0">
                <a:latin typeface="Arial"/>
                <a:ea typeface="Arial" pitchFamily="-108" charset="0"/>
                <a:cs typeface="Arial"/>
              </a:rPr>
              <a:t> Prototype of a 20 node cluster</a:t>
            </a:r>
          </a:p>
          <a:p>
            <a:r>
              <a:rPr lang="en-US" sz="2000" dirty="0">
                <a:latin typeface="Arial"/>
                <a:ea typeface="Arial" pitchFamily="-108" charset="0"/>
                <a:cs typeface="Arial"/>
              </a:rPr>
              <a:t>Dedicated team developing </a:t>
            </a:r>
            <a:r>
              <a:rPr lang="en-US" sz="2000" dirty="0" err="1">
                <a:latin typeface="Arial"/>
                <a:ea typeface="Arial" pitchFamily="-108" charset="0"/>
                <a:cs typeface="Arial"/>
              </a:rPr>
              <a:t>Hadoop</a:t>
            </a:r>
            <a:r>
              <a:rPr lang="en-US" sz="2000" dirty="0">
                <a:latin typeface="Arial"/>
                <a:ea typeface="Arial" pitchFamily="-108" charset="0"/>
                <a:cs typeface="Arial"/>
              </a:rPr>
              <a:t> every since </a:t>
            </a:r>
          </a:p>
          <a:p>
            <a:pPr lvl="1"/>
            <a:r>
              <a:rPr lang="en-US" sz="2000" dirty="0">
                <a:latin typeface="Arial"/>
                <a:ea typeface="Arial" pitchFamily="-108" charset="0"/>
                <a:cs typeface="Arial"/>
              </a:rPr>
              <a:t>Focused on supporting Yahoo! needs</a:t>
            </a:r>
          </a:p>
          <a:p>
            <a:pPr lvl="1"/>
            <a:r>
              <a:rPr lang="en-US" sz="2000" dirty="0">
                <a:latin typeface="Arial"/>
                <a:ea typeface="Arial" pitchFamily="-108" charset="0"/>
                <a:cs typeface="Arial"/>
              </a:rPr>
              <a:t>Contributing </a:t>
            </a:r>
            <a:r>
              <a:rPr lang="en-US" sz="2000" dirty="0" err="1">
                <a:latin typeface="Arial"/>
                <a:ea typeface="Arial" pitchFamily="-108" charset="0"/>
                <a:cs typeface="Arial"/>
              </a:rPr>
              <a:t>Hadoop</a:t>
            </a:r>
            <a:r>
              <a:rPr lang="en-US" sz="2000" dirty="0">
                <a:latin typeface="Arial"/>
                <a:ea typeface="Arial" pitchFamily="-108" charset="0"/>
                <a:cs typeface="Arial"/>
              </a:rPr>
              <a:t> to Apache and helping build the community</a:t>
            </a:r>
          </a:p>
          <a:p>
            <a:pPr lvl="1">
              <a:buNone/>
            </a:pPr>
            <a:endParaRPr lang="en-US" sz="2000" dirty="0">
              <a:latin typeface="Arial"/>
              <a:ea typeface="Arial" pitchFamily="-108" charset="0"/>
              <a:cs typeface="Arial"/>
            </a:endParaRPr>
          </a:p>
          <a:p>
            <a:r>
              <a:rPr lang="en-US" sz="2000" dirty="0">
                <a:latin typeface="Arial"/>
                <a:ea typeface="Arial" pitchFamily="-108" charset="0"/>
                <a:cs typeface="Arial"/>
              </a:rPr>
              <a:t>Started as research projects</a:t>
            </a:r>
          </a:p>
          <a:p>
            <a:r>
              <a:rPr lang="en-US" sz="2000" dirty="0">
                <a:latin typeface="Arial"/>
                <a:ea typeface="Arial" pitchFamily="-108" charset="0"/>
                <a:cs typeface="Arial"/>
              </a:rPr>
              <a:t>Progressed to applied science efforts supporting search and adv products</a:t>
            </a:r>
          </a:p>
          <a:p>
            <a:r>
              <a:rPr lang="en-US" sz="2000" dirty="0">
                <a:latin typeface="Arial"/>
                <a:ea typeface="Arial" pitchFamily="-108" charset="0"/>
                <a:cs typeface="Arial"/>
              </a:rPr>
              <a:t>Then production systems (Ad Targeting, Content optimization)</a:t>
            </a:r>
          </a:p>
          <a:p>
            <a:r>
              <a:rPr lang="en-US" sz="2000" dirty="0">
                <a:latin typeface="Arial"/>
                <a:ea typeface="Arial" pitchFamily="-108" charset="0"/>
                <a:cs typeface="Arial"/>
              </a:rPr>
              <a:t>Now </a:t>
            </a:r>
            <a:r>
              <a:rPr lang="en-US" sz="2000" dirty="0" err="1">
                <a:latin typeface="Arial"/>
                <a:ea typeface="Arial" pitchFamily="-108" charset="0"/>
                <a:cs typeface="Arial"/>
              </a:rPr>
              <a:t>Hadoop</a:t>
            </a:r>
            <a:r>
              <a:rPr lang="en-US" sz="2000" dirty="0">
                <a:latin typeface="Arial"/>
                <a:ea typeface="Arial" pitchFamily="-108" charset="0"/>
                <a:cs typeface="Arial"/>
              </a:rPr>
              <a:t> usage has spread to all parts of our business </a:t>
            </a:r>
          </a:p>
          <a:p>
            <a:r>
              <a:rPr lang="en-US" sz="2000" dirty="0" err="1">
                <a:latin typeface="Arial"/>
                <a:ea typeface="Arial" pitchFamily="-108" charset="0"/>
                <a:cs typeface="Arial"/>
              </a:rPr>
              <a:t>Hadoop</a:t>
            </a:r>
            <a:r>
              <a:rPr lang="en-US" sz="2000" dirty="0">
                <a:latin typeface="Arial"/>
                <a:ea typeface="Arial" pitchFamily="-108" charset="0"/>
                <a:cs typeface="Arial"/>
              </a:rPr>
              <a:t> is our Big Data infrastructure  -- It provides agility with Big Data</a:t>
            </a:r>
          </a:p>
          <a:p>
            <a:pPr lvl="1"/>
            <a:r>
              <a:rPr lang="en-US" sz="2000" dirty="0">
                <a:latin typeface="Arial"/>
                <a:ea typeface="Arial" pitchFamily="-108" charset="0"/>
                <a:cs typeface="Arial"/>
              </a:rPr>
              <a:t>50% of enterprises cited recent study said strongly considering </a:t>
            </a:r>
            <a:r>
              <a:rPr lang="en-US" sz="2000" dirty="0" err="1">
                <a:latin typeface="Arial"/>
                <a:ea typeface="Arial" pitchFamily="-108" charset="0"/>
                <a:cs typeface="Arial"/>
              </a:rPr>
              <a:t>Hadoop</a:t>
            </a:r>
            <a:r>
              <a:rPr lang="en-US" sz="2000" dirty="0">
                <a:latin typeface="Arial"/>
                <a:ea typeface="Arial" pitchFamily="-108" charset="0"/>
                <a:cs typeface="Arial"/>
              </a:rPr>
              <a:t> adoption </a:t>
            </a:r>
          </a:p>
          <a:p>
            <a:pPr lvl="1"/>
            <a:r>
              <a:rPr lang="en-US" sz="2000" dirty="0">
                <a:latin typeface="Arial"/>
                <a:ea typeface="Arial" pitchFamily="-108" charset="0"/>
                <a:cs typeface="Arial"/>
              </a:rPr>
              <a:t>Agility cited as the number one reason</a:t>
            </a:r>
          </a:p>
          <a:p>
            <a:pPr fontAlgn="auto">
              <a:spcAft>
                <a:spcPts val="0"/>
              </a:spcAft>
              <a:defRPr/>
            </a:pPr>
            <a:endParaRPr lang="en-US" sz="20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27F84-5B9C-48DA-9B12-64087524BC1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Orchestra : Broadcast and shuffle improvements…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16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291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2E7C-EC1E-402E-B503-5E9975690D0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4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 higher between switches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D626-F275-4BD7-9876-82C0662AAA4D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450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113054" indent="-113054"/>
            <a:r>
              <a:rPr lang="en-US" sz="2400" dirty="0" err="1">
                <a:latin typeface="Arial"/>
                <a:ea typeface="Arial" pitchFamily="-108" charset="0"/>
                <a:cs typeface="Arial"/>
              </a:rPr>
              <a:t>Hadoop</a:t>
            </a:r>
            <a:r>
              <a:rPr lang="en-US" sz="2400" dirty="0">
                <a:latin typeface="Arial"/>
                <a:ea typeface="Arial" pitchFamily="-108" charset="0"/>
                <a:cs typeface="Arial"/>
              </a:rPr>
              <a:t> is at the center or our data eco system</a:t>
            </a:r>
          </a:p>
          <a:p>
            <a:pPr marL="508744" lvl="1" indent="-113054"/>
            <a:r>
              <a:rPr lang="en-US" sz="2000" dirty="0">
                <a:latin typeface="Arial"/>
                <a:ea typeface="Arial" pitchFamily="-108" charset="0"/>
                <a:cs typeface="Arial"/>
              </a:rPr>
              <a:t> Every click, page view, search</a:t>
            </a:r>
          </a:p>
          <a:p>
            <a:pPr marL="508744" lvl="1" indent="-113054"/>
            <a:r>
              <a:rPr lang="en-US" sz="2000" dirty="0">
                <a:latin typeface="Arial"/>
                <a:ea typeface="Arial" pitchFamily="-108" charset="0"/>
                <a:cs typeface="Arial"/>
              </a:rPr>
              <a:t> Foundation of our ad management &amp; targeting systems</a:t>
            </a:r>
          </a:p>
          <a:p>
            <a:pPr marL="508744" lvl="1" indent="-113054"/>
            <a:r>
              <a:rPr lang="en-US" sz="2000" dirty="0">
                <a:latin typeface="Arial"/>
                <a:cs typeface="Arial"/>
              </a:rPr>
              <a:t> Content Enrichment: (geo location, category)</a:t>
            </a:r>
            <a:endParaRPr lang="en-US" sz="2000" dirty="0">
              <a:latin typeface="Arial"/>
              <a:ea typeface="Arial" pitchFamily="-108" charset="0"/>
              <a:cs typeface="Arial"/>
            </a:endParaRPr>
          </a:p>
          <a:p>
            <a:pPr marL="508744" lvl="1" indent="-113054"/>
            <a:r>
              <a:rPr lang="en-US" sz="2000" dirty="0">
                <a:latin typeface="Arial"/>
                <a:ea typeface="Arial" pitchFamily="-108" charset="0"/>
                <a:cs typeface="Arial"/>
              </a:rPr>
              <a:t> Customize content for users </a:t>
            </a:r>
          </a:p>
          <a:p>
            <a:pPr marL="113054" indent="-113054"/>
            <a:endParaRPr lang="en-US" sz="2400" dirty="0">
              <a:latin typeface="Arial"/>
              <a:ea typeface="Arial" pitchFamily="-108" charset="0"/>
              <a:cs typeface="Arial"/>
            </a:endParaRPr>
          </a:p>
          <a:p>
            <a:pPr marL="113054" indent="-113054"/>
            <a:r>
              <a:rPr lang="en-US" sz="2400" dirty="0">
                <a:latin typeface="Arial"/>
                <a:ea typeface="Arial" pitchFamily="-108" charset="0"/>
                <a:cs typeface="Arial"/>
              </a:rPr>
              <a:t>Where Science Meets Data</a:t>
            </a:r>
          </a:p>
          <a:p>
            <a:pPr marL="508744" lvl="1" indent="-113054"/>
            <a:r>
              <a:rPr lang="en-US" sz="2000" dirty="0">
                <a:latin typeface="Arial"/>
                <a:ea typeface="Arial" pitchFamily="-108" charset="0"/>
                <a:cs typeface="Arial"/>
              </a:rPr>
              <a:t>Machine learning - algorithm development</a:t>
            </a:r>
          </a:p>
          <a:p>
            <a:pPr marL="904433" lvl="2" indent="-113054"/>
            <a:r>
              <a:rPr lang="en-US" sz="2000" dirty="0">
                <a:latin typeface="Arial"/>
                <a:ea typeface="Arial" pitchFamily="-108" charset="0"/>
                <a:cs typeface="Arial"/>
              </a:rPr>
              <a:t>spam detection</a:t>
            </a:r>
          </a:p>
          <a:p>
            <a:pPr marL="904433" lvl="2" indent="-113054"/>
            <a:r>
              <a:rPr lang="en-US" sz="2000" dirty="0">
                <a:latin typeface="Arial"/>
                <a:ea typeface="Arial" pitchFamily="-108" charset="0"/>
                <a:cs typeface="Arial"/>
              </a:rPr>
              <a:t>ad targeting</a:t>
            </a:r>
          </a:p>
          <a:p>
            <a:pPr marL="904433" lvl="2" indent="-113054"/>
            <a:r>
              <a:rPr lang="en-US" sz="2000" dirty="0">
                <a:latin typeface="Arial"/>
                <a:ea typeface="Arial" pitchFamily="-108" charset="0"/>
                <a:cs typeface="Arial"/>
              </a:rPr>
              <a:t>predicting user interest and ad inventory</a:t>
            </a:r>
          </a:p>
          <a:p>
            <a:pPr marL="508744" lvl="1" indent="-113054"/>
            <a:r>
              <a:rPr lang="en-US" sz="2000" dirty="0">
                <a:latin typeface="Arial"/>
                <a:ea typeface="Arial" pitchFamily="-108" charset="0"/>
                <a:cs typeface="Arial"/>
              </a:rPr>
              <a:t> Research on ad effectiveness</a:t>
            </a:r>
          </a:p>
          <a:p>
            <a:pPr marL="117765" indent="-117765"/>
            <a:endParaRPr lang="en-US" sz="2400" dirty="0">
              <a:latin typeface="Arial"/>
              <a:ea typeface="Arial" pitchFamily="-108" charset="0"/>
              <a:cs typeface="Arial"/>
            </a:endParaRPr>
          </a:p>
          <a:p>
            <a:pPr marL="117765" indent="-117765"/>
            <a:r>
              <a:rPr lang="en-US" sz="2400" dirty="0">
                <a:latin typeface="Arial"/>
                <a:ea typeface="Arial" pitchFamily="-108" charset="0"/>
                <a:cs typeface="Arial"/>
              </a:rPr>
              <a:t>Provides Scale for Big Data</a:t>
            </a:r>
          </a:p>
          <a:p>
            <a:pPr marL="513455" lvl="1" indent="-117765"/>
            <a:r>
              <a:rPr lang="en-US" sz="2000" dirty="0">
                <a:latin typeface="Arial"/>
                <a:ea typeface="Arial" pitchFamily="-108" charset="0"/>
                <a:cs typeface="Arial"/>
              </a:rPr>
              <a:t>Daily: 120TB, 3+PB.  Total 70+PB data  -- and growing</a:t>
            </a:r>
            <a:endParaRPr lang="en-US" sz="2000" dirty="0">
              <a:latin typeface="Arial"/>
              <a:cs typeface="Arial"/>
            </a:endParaRPr>
          </a:p>
          <a:p>
            <a:pPr marL="513455" lvl="1" indent="-117765"/>
            <a:r>
              <a:rPr lang="en-US" sz="2000" dirty="0">
                <a:latin typeface="Arial"/>
                <a:ea typeface="Arial" pitchFamily="-108" charset="0"/>
                <a:cs typeface="Arial"/>
              </a:rPr>
              <a:t>Web data growing at CAGR of 60% - by 2013 - 667 </a:t>
            </a:r>
            <a:r>
              <a:rPr lang="en-US" sz="2000" dirty="0" err="1">
                <a:latin typeface="Arial"/>
                <a:ea typeface="Arial" pitchFamily="-108" charset="0"/>
                <a:cs typeface="Arial"/>
              </a:rPr>
              <a:t>exabytes</a:t>
            </a:r>
            <a:r>
              <a:rPr lang="en-US" sz="2000" dirty="0">
                <a:latin typeface="Arial"/>
                <a:ea typeface="Arial" pitchFamily="-108" charset="0"/>
                <a:cs typeface="Arial"/>
              </a:rPr>
              <a:t> (Cisco)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27F84-5B9C-48DA-9B12-64087524BC1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CBB32DC-1283-47BA-9773-2F3C8BBCD1B7}" type="slidenum">
              <a:rPr lang="en-US" sz="1200" i="0"/>
              <a:pPr eaLnBrk="1" hangingPunct="1"/>
              <a:t>4</a:t>
            </a:fld>
            <a:endParaRPr lang="en-US" sz="1200" i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AC14D40-0F35-42CB-B403-98DB38AC9402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0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26A48-FAFA-44C5-849D-076216A0689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01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MapReduce</a:t>
            </a:r>
            <a:r>
              <a:rPr lang="en-US" dirty="0" smtClean="0"/>
              <a:t> provides</a:t>
            </a:r>
            <a:r>
              <a:rPr lang="en-US" baseline="0" dirty="0" smtClean="0"/>
              <a:t> a easy to use programming model together with very good fault tolerance and scalability for large scale applications. </a:t>
            </a:r>
            <a:r>
              <a:rPr lang="en-US" baseline="0" dirty="0" err="1" smtClean="0"/>
              <a:t>MapReduce</a:t>
            </a:r>
            <a:r>
              <a:rPr lang="en-US" baseline="0" dirty="0" smtClean="0"/>
              <a:t> model  is proving to be </a:t>
            </a:r>
            <a:r>
              <a:rPr lang="en-US" sz="2400" b="1" dirty="0" smtClean="0"/>
              <a:t>Ideal for data intensive pleasingly parallel applications in </a:t>
            </a:r>
            <a:r>
              <a:rPr lang="en-US" sz="2400" b="1" baseline="0" dirty="0" smtClean="0"/>
              <a:t> commodity hardware and in clouds.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74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err="1" smtClean="0"/>
              <a:t>iMapReduce</a:t>
            </a:r>
            <a:r>
              <a:rPr lang="en-US" dirty="0" smtClean="0"/>
              <a:t>, Twister</a:t>
            </a:r>
            <a:r>
              <a:rPr lang="en-US" baseline="0" dirty="0" smtClean="0"/>
              <a:t> -&gt; single wave..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Iterative </a:t>
            </a:r>
            <a:r>
              <a:rPr lang="en-US" dirty="0" err="1" smtClean="0"/>
              <a:t>MapReduce</a:t>
            </a:r>
            <a:r>
              <a:rPr lang="en-US" dirty="0" smtClean="0"/>
              <a:t>: </a:t>
            </a:r>
            <a:r>
              <a:rPr lang="en-US" dirty="0" err="1" smtClean="0"/>
              <a:t>Haloop</a:t>
            </a:r>
            <a:r>
              <a:rPr lang="en-US" dirty="0" smtClean="0"/>
              <a:t>, Twister @IU, Spark</a:t>
            </a:r>
          </a:p>
          <a:p>
            <a:pPr lvl="1"/>
            <a:r>
              <a:rPr lang="en-US" dirty="0" smtClean="0"/>
              <a:t>Map-Reduce-Merge: enable processing heterogeneous data sets</a:t>
            </a:r>
          </a:p>
          <a:p>
            <a:pPr lvl="1"/>
            <a:r>
              <a:rPr lang="en-US" dirty="0" err="1" smtClean="0"/>
              <a:t>MapReduce</a:t>
            </a:r>
            <a:r>
              <a:rPr lang="en-US" dirty="0" smtClean="0"/>
              <a:t> online: online aggregation, and continuous queries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57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D03862-B1C4-4EB4-9313-79FEEB96A6CD}" type="datetime1">
              <a:rPr lang="en-US"/>
              <a:pPr/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FDF6C-01AE-415C-B8BC-A8F676A162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6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A0F779-63EE-44DE-98DF-96C3CCF6107E}" type="datetime1">
              <a:rPr lang="en-US"/>
              <a:pPr/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03B05-D196-4A68-8C7F-C031B148A8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32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A8DD35-258E-41AE-80E5-CA1C9DE64242}" type="datetime1">
              <a:rPr lang="en-US"/>
              <a:pPr/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BBCAD-C25F-4206-A385-80506081FE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2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7/18/2012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59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7/18/2012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73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7/18/2012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95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7/18/2012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55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7/18/2012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86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7/18/2012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93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7/18/2012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92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>
                <a:solidFill>
                  <a:srgbClr val="D6ECFF"/>
                </a:solidFill>
              </a:rPr>
              <a:pPr/>
              <a:t>7/18/2012</a:t>
            </a:fld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1851CE"/>
                </a:solidFill>
                <a:latin typeface="Calibri" pitchFamily="34" charset="0"/>
                <a:ea typeface="+mn-ea"/>
              </a:rPr>
              <a:t>S</a:t>
            </a:r>
            <a:r>
              <a:rPr lang="en-US" b="1" i="1" dirty="0">
                <a:solidFill>
                  <a:srgbClr val="E40701"/>
                </a:solidFill>
                <a:latin typeface="Calibri" pitchFamily="34" charset="0"/>
                <a:ea typeface="+mn-ea"/>
              </a:rPr>
              <a:t>A</a:t>
            </a:r>
            <a:r>
              <a:rPr lang="en-US" b="1" i="1" dirty="0">
                <a:solidFill>
                  <a:srgbClr val="EFBA00"/>
                </a:solidFill>
                <a:latin typeface="Calibri" pitchFamily="34" charset="0"/>
                <a:ea typeface="+mn-ea"/>
              </a:rPr>
              <a:t>L</a:t>
            </a:r>
            <a:r>
              <a:rPr lang="en-US" b="1" i="1" dirty="0">
                <a:solidFill>
                  <a:srgbClr val="1851CE"/>
                </a:solidFill>
                <a:latin typeface="Calibri" pitchFamily="34" charset="0"/>
                <a:ea typeface="+mn-ea"/>
              </a:rPr>
              <a:t>S</a:t>
            </a:r>
            <a:r>
              <a:rPr lang="en-US" b="1" i="1" dirty="0">
                <a:solidFill>
                  <a:srgbClr val="18A221"/>
                </a:solidFill>
                <a:latin typeface="Calibri" pitchFamily="34" charset="0"/>
                <a:ea typeface="+mn-ea"/>
              </a:rPr>
              <a:t>A</a:t>
            </a:r>
            <a:endParaRPr lang="en-US" dirty="0">
              <a:solidFill>
                <a:prstClr val="white"/>
              </a:solidFill>
              <a:latin typeface="Corbel"/>
              <a:ea typeface="+mn-ea"/>
            </a:endParaRPr>
          </a:p>
        </p:txBody>
      </p:sp>
      <p:pic>
        <p:nvPicPr>
          <p:cNvPr id="18" name="Picture 17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4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0516CF-756C-46C9-898B-D99B76E11F4C}" type="datetime1">
              <a:rPr lang="en-US"/>
              <a:pPr/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AF0A9-3824-44D2-BC7C-271A7FEBED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91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>
                <a:solidFill>
                  <a:srgbClr val="D6ECFF"/>
                </a:solidFill>
              </a:rPr>
              <a:pPr/>
              <a:t>7/18/2012</a:t>
            </a:fld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999606-967B-419A-9AEC-8752E61A74D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235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rbel"/>
              <a:ea typeface="+mn-ea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rbel"/>
              <a:ea typeface="+mn-ea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rbel"/>
              <a:ea typeface="+mn-ea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rbel"/>
              <a:ea typeface="+mn-ea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rbel"/>
              <a:ea typeface="+mn-ea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rbel"/>
              <a:ea typeface="+mn-ea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rbel"/>
              <a:ea typeface="+mn-ea"/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rbel"/>
              <a:ea typeface="+mn-ea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rbel"/>
              <a:ea typeface="+mn-ea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rbel"/>
              <a:ea typeface="+mn-ea"/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rbel"/>
              <a:ea typeface="+mn-ea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rbel"/>
              <a:ea typeface="+mn-ea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rbel"/>
              <a:ea typeface="+mn-ea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rbel"/>
              <a:ea typeface="+mn-ea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orbel"/>
              <a:ea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161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390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46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1415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14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7132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105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31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03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444959-5E75-4C6A-A91C-2ECB760AEE45}" type="datetime1">
              <a:rPr lang="en-US"/>
              <a:pPr/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4528A-529A-42F9-B21B-083B616E7B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46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5" y="6491290"/>
            <a:ext cx="773506" cy="36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25" tIns="45663" rIns="91325" bIns="45663">
            <a:spAutoFit/>
          </a:bodyPr>
          <a:lstStyle/>
          <a:p>
            <a:pPr defTabSz="9134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1851CE"/>
                </a:solidFill>
                <a:latin typeface="Calibri"/>
                <a:ea typeface="+mn-ea"/>
              </a:rPr>
              <a:t>S</a:t>
            </a:r>
            <a:r>
              <a:rPr lang="en-US" b="1" i="1" dirty="0">
                <a:solidFill>
                  <a:srgbClr val="E40701"/>
                </a:solidFill>
                <a:latin typeface="Calibri"/>
                <a:ea typeface="+mn-ea"/>
              </a:rPr>
              <a:t>A</a:t>
            </a:r>
            <a:r>
              <a:rPr lang="en-US" b="1" i="1" dirty="0">
                <a:solidFill>
                  <a:srgbClr val="EFBA00"/>
                </a:solidFill>
                <a:latin typeface="Calibri"/>
                <a:ea typeface="+mn-ea"/>
              </a:rPr>
              <a:t>L</a:t>
            </a:r>
            <a:r>
              <a:rPr lang="en-US" b="1" i="1" dirty="0">
                <a:solidFill>
                  <a:srgbClr val="1851CE"/>
                </a:solidFill>
                <a:latin typeface="Calibri"/>
                <a:ea typeface="+mn-ea"/>
              </a:rPr>
              <a:t>S</a:t>
            </a:r>
            <a:r>
              <a:rPr lang="en-US" b="1" i="1" dirty="0">
                <a:solidFill>
                  <a:srgbClr val="18A221"/>
                </a:solidFill>
                <a:latin typeface="Calibri"/>
                <a:ea typeface="+mn-ea"/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  <a:ea typeface="+mn-ea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62510"/>
            <a:ext cx="2133600" cy="365125"/>
          </a:xfrm>
        </p:spPr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130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6183" y="6361590"/>
            <a:ext cx="2133600" cy="365125"/>
          </a:xfrm>
        </p:spPr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361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0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8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2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9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6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506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4792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01" indent="0">
              <a:buNone/>
              <a:defRPr sz="2000" b="1"/>
            </a:lvl2pPr>
            <a:lvl3pPr marL="913404" indent="0">
              <a:buNone/>
              <a:defRPr sz="1800" b="1"/>
            </a:lvl3pPr>
            <a:lvl4pPr marL="1370104" indent="0">
              <a:buNone/>
              <a:defRPr sz="1600" b="1"/>
            </a:lvl4pPr>
            <a:lvl5pPr marL="1826808" indent="0">
              <a:buNone/>
              <a:defRPr sz="1600" b="1"/>
            </a:lvl5pPr>
            <a:lvl6pPr marL="2283509" indent="0">
              <a:buNone/>
              <a:defRPr sz="1600" b="1"/>
            </a:lvl6pPr>
            <a:lvl7pPr marL="2740212" indent="0">
              <a:buNone/>
              <a:defRPr sz="1600" b="1"/>
            </a:lvl7pPr>
            <a:lvl8pPr marL="3196914" indent="0">
              <a:buNone/>
              <a:defRPr sz="1600" b="1"/>
            </a:lvl8pPr>
            <a:lvl9pPr marL="36536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01" indent="0">
              <a:buNone/>
              <a:defRPr sz="2000" b="1"/>
            </a:lvl2pPr>
            <a:lvl3pPr marL="913404" indent="0">
              <a:buNone/>
              <a:defRPr sz="1800" b="1"/>
            </a:lvl3pPr>
            <a:lvl4pPr marL="1370104" indent="0">
              <a:buNone/>
              <a:defRPr sz="1600" b="1"/>
            </a:lvl4pPr>
            <a:lvl5pPr marL="1826808" indent="0">
              <a:buNone/>
              <a:defRPr sz="1600" b="1"/>
            </a:lvl5pPr>
            <a:lvl6pPr marL="2283509" indent="0">
              <a:buNone/>
              <a:defRPr sz="1600" b="1"/>
            </a:lvl6pPr>
            <a:lvl7pPr marL="2740212" indent="0">
              <a:buNone/>
              <a:defRPr sz="1600" b="1"/>
            </a:lvl7pPr>
            <a:lvl8pPr marL="3196914" indent="0">
              <a:buNone/>
              <a:defRPr sz="1600" b="1"/>
            </a:lvl8pPr>
            <a:lvl9pPr marL="36536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495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9284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902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01" indent="0">
              <a:buNone/>
              <a:defRPr sz="1200"/>
            </a:lvl2pPr>
            <a:lvl3pPr marL="913404" indent="0">
              <a:buNone/>
              <a:defRPr sz="1000"/>
            </a:lvl3pPr>
            <a:lvl4pPr marL="1370104" indent="0">
              <a:buNone/>
              <a:defRPr sz="900"/>
            </a:lvl4pPr>
            <a:lvl5pPr marL="1826808" indent="0">
              <a:buNone/>
              <a:defRPr sz="900"/>
            </a:lvl5pPr>
            <a:lvl6pPr marL="2283509" indent="0">
              <a:buNone/>
              <a:defRPr sz="900"/>
            </a:lvl6pPr>
            <a:lvl7pPr marL="2740212" indent="0">
              <a:buNone/>
              <a:defRPr sz="900"/>
            </a:lvl7pPr>
            <a:lvl8pPr marL="3196914" indent="0">
              <a:buNone/>
              <a:defRPr sz="900"/>
            </a:lvl8pPr>
            <a:lvl9pPr marL="36536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724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01" indent="0">
              <a:buNone/>
              <a:defRPr sz="2800"/>
            </a:lvl2pPr>
            <a:lvl3pPr marL="913404" indent="0">
              <a:buNone/>
              <a:defRPr sz="2400"/>
            </a:lvl3pPr>
            <a:lvl4pPr marL="1370104" indent="0">
              <a:buNone/>
              <a:defRPr sz="2000"/>
            </a:lvl4pPr>
            <a:lvl5pPr marL="1826808" indent="0">
              <a:buNone/>
              <a:defRPr sz="2000"/>
            </a:lvl5pPr>
            <a:lvl6pPr marL="2283509" indent="0">
              <a:buNone/>
              <a:defRPr sz="2000"/>
            </a:lvl6pPr>
            <a:lvl7pPr marL="2740212" indent="0">
              <a:buNone/>
              <a:defRPr sz="2000"/>
            </a:lvl7pPr>
            <a:lvl8pPr marL="3196914" indent="0">
              <a:buNone/>
              <a:defRPr sz="2000"/>
            </a:lvl8pPr>
            <a:lvl9pPr marL="365361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01" indent="0">
              <a:buNone/>
              <a:defRPr sz="1200"/>
            </a:lvl2pPr>
            <a:lvl3pPr marL="913404" indent="0">
              <a:buNone/>
              <a:defRPr sz="1000"/>
            </a:lvl3pPr>
            <a:lvl4pPr marL="1370104" indent="0">
              <a:buNone/>
              <a:defRPr sz="900"/>
            </a:lvl4pPr>
            <a:lvl5pPr marL="1826808" indent="0">
              <a:buNone/>
              <a:defRPr sz="900"/>
            </a:lvl5pPr>
            <a:lvl6pPr marL="2283509" indent="0">
              <a:buNone/>
              <a:defRPr sz="900"/>
            </a:lvl6pPr>
            <a:lvl7pPr marL="2740212" indent="0">
              <a:buNone/>
              <a:defRPr sz="900"/>
            </a:lvl7pPr>
            <a:lvl8pPr marL="3196914" indent="0">
              <a:buNone/>
              <a:defRPr sz="900"/>
            </a:lvl8pPr>
            <a:lvl9pPr marL="36536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9151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158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1FF9F0-A538-4C4D-92F9-E956929963F4}" type="datetime1">
              <a:rPr lang="en-US"/>
              <a:pPr/>
              <a:t>7/18/2012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FFB21-129D-43DC-AB53-70B639892D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652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3560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729704"/>
          </a:xfrm>
        </p:spPr>
        <p:txBody>
          <a:bodyPr/>
          <a:lstStyle>
            <a:lvl1pPr>
              <a:lnSpc>
                <a:spcPct val="90000"/>
              </a:lnSpc>
              <a:buSzPct val="80000"/>
              <a:defRPr/>
            </a:lvl1pPr>
            <a:lvl2pPr>
              <a:lnSpc>
                <a:spcPct val="90000"/>
              </a:lnSpc>
              <a:buSzPct val="80000"/>
              <a:defRPr/>
            </a:lvl2pPr>
            <a:lvl3pPr>
              <a:lnSpc>
                <a:spcPct val="90000"/>
              </a:lnSpc>
              <a:buSzPct val="80000"/>
              <a:defRPr/>
            </a:lvl3pPr>
            <a:lvl4pPr>
              <a:lnSpc>
                <a:spcPct val="90000"/>
              </a:lnSpc>
              <a:buSzPct val="80000"/>
              <a:defRPr baseline="0"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(only if necessary)</a:t>
            </a:r>
          </a:p>
        </p:txBody>
      </p:sp>
    </p:spTree>
    <p:extLst>
      <p:ext uri="{BB962C8B-B14F-4D97-AF65-F5344CB8AC3E}">
        <p14:creationId xmlns:p14="http://schemas.microsoft.com/office/powerpoint/2010/main" val="34957711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27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3571875"/>
            <a:ext cx="91567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Work\ProductMarketing\HadoopSummit_10\hadoop-summit_10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4888" y="2579688"/>
            <a:ext cx="39624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itle 1"/>
          <p:cNvSpPr>
            <a:spLocks noGrp="1"/>
          </p:cNvSpPr>
          <p:nvPr>
            <p:ph type="ctrTitle"/>
          </p:nvPr>
        </p:nvSpPr>
        <p:spPr>
          <a:xfrm>
            <a:off x="914400" y="502768"/>
            <a:ext cx="7759699" cy="457200"/>
          </a:xfrm>
          <a:prstGeom prst="rect">
            <a:avLst/>
          </a:prstGeom>
        </p:spPr>
        <p:txBody>
          <a:bodyPr tIns="91440" bIns="91440" anchor="ctr">
            <a:noAutofit/>
          </a:bodyPr>
          <a:lstStyle>
            <a:lvl1pPr algn="l">
              <a:defRPr sz="3200" spc="0">
                <a:solidFill>
                  <a:srgbClr val="7B0099"/>
                </a:solidFill>
                <a:latin typeface="+mj-lt"/>
                <a:ea typeface="Verdana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/>
          </p:nvPr>
        </p:nvSpPr>
        <p:spPr>
          <a:xfrm>
            <a:off x="914400" y="970913"/>
            <a:ext cx="7759699" cy="457200"/>
          </a:xfrm>
          <a:prstGeom prst="rect">
            <a:avLst/>
          </a:prstGeom>
        </p:spPr>
        <p:txBody>
          <a:bodyPr tIns="91440" bIns="9144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spc="0" dirty="0" smtClean="0">
                <a:solidFill>
                  <a:schemeClr val="tx1"/>
                </a:solidFill>
                <a:latin typeface="+mj-lt"/>
                <a:ea typeface="Verdana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914400" y="1428113"/>
            <a:ext cx="7759699" cy="457200"/>
          </a:xfrm>
          <a:prstGeom prst="rect">
            <a:avLst/>
          </a:prstGeom>
        </p:spPr>
        <p:txBody>
          <a:bodyPr tIns="91440" bIns="9144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US" sz="3200" b="0" kern="1200" spc="0" smtClean="0">
                <a:solidFill>
                  <a:schemeClr val="tx1"/>
                </a:solidFill>
                <a:latin typeface="+mj-lt"/>
                <a:ea typeface="Verdana" pitchFamily="34" charset="0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defRPr>
            </a:lvl2pPr>
            <a:lvl3pPr marL="0" indent="0"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defRPr>
            </a:lvl3pPr>
            <a:lvl4pPr marL="0" indent="0"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US" sz="3200" kern="1200" dirty="0" smtClean="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5339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38" y="0"/>
            <a:ext cx="8208962" cy="7715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8"/>
          </p:nvPr>
        </p:nvSpPr>
        <p:spPr>
          <a:xfrm>
            <a:off x="477838" y="1004888"/>
            <a:ext cx="8285162" cy="4951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C38035AD-AC01-491C-A1DC-873E017945B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3210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3571875"/>
            <a:ext cx="91567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905854" y="261468"/>
            <a:ext cx="7768245" cy="457200"/>
          </a:xfrm>
          <a:prstGeom prst="rect">
            <a:avLst/>
          </a:prstGeom>
        </p:spPr>
        <p:txBody>
          <a:bodyPr tIns="91440" bIns="91440" anchor="ctr">
            <a:noAutofit/>
          </a:bodyPr>
          <a:lstStyle>
            <a:lvl1pPr algn="l">
              <a:defRPr sz="3200" b="0" spc="0">
                <a:solidFill>
                  <a:schemeClr val="tx1"/>
                </a:solidFill>
                <a:latin typeface="+mj-lt"/>
                <a:ea typeface="Verdana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905854" y="729613"/>
            <a:ext cx="7768245" cy="457200"/>
          </a:xfrm>
          <a:prstGeom prst="rect">
            <a:avLst/>
          </a:prstGeom>
        </p:spPr>
        <p:txBody>
          <a:bodyPr tIns="91440" bIns="91440" rtlCol="0" anchor="ctr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3200" b="1" kern="1200" spc="0" dirty="0" smtClean="0">
                <a:solidFill>
                  <a:schemeClr val="tx1"/>
                </a:solidFill>
                <a:latin typeface="+mj-lt"/>
                <a:ea typeface="Verdana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823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8566" y="1004888"/>
            <a:ext cx="4093436" cy="47284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9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2" y="1004888"/>
            <a:ext cx="4197168" cy="47284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9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77838" y="0"/>
            <a:ext cx="8208962" cy="7715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>
          <a:xfrm>
            <a:off x="5387975" y="6356350"/>
            <a:ext cx="21272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/>
            <a:fld id="{40890750-6070-4B1B-88F7-1165487008A8}" type="datetime1">
              <a:rPr lang="en-US">
                <a:solidFill>
                  <a:prstClr val="black"/>
                </a:solidFill>
                <a:latin typeface="Arial" charset="0"/>
                <a:cs typeface="Arial" charset="0"/>
              </a:rPr>
              <a:pPr defTabSz="914400"/>
              <a:t>7/18/2012</a:t>
            </a:fld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477838" y="6356350"/>
            <a:ext cx="29162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615B6-F6B4-4219-8216-94FD91CC009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1023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77838" y="0"/>
            <a:ext cx="8208962" cy="7715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>
          <a:xfrm>
            <a:off x="5387975" y="6356350"/>
            <a:ext cx="21272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/>
            <a:fld id="{3983FBA5-BC56-4AF4-9C0C-C4A301631155}" type="datetime1">
              <a:rPr lang="en-US">
                <a:solidFill>
                  <a:prstClr val="black"/>
                </a:solidFill>
                <a:latin typeface="Arial" charset="0"/>
                <a:cs typeface="Arial" charset="0"/>
              </a:rPr>
              <a:pPr defTabSz="914400"/>
              <a:t>7/18/2012</a:t>
            </a:fld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477838" y="6356350"/>
            <a:ext cx="29162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4A81E-B0F0-4E6A-A85E-C4C3BF49574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032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4"/>
          <p:cNvSpPr>
            <a:spLocks noGrp="1"/>
          </p:cNvSpPr>
          <p:nvPr>
            <p:ph type="dt" sz="half" idx="10"/>
          </p:nvPr>
        </p:nvSpPr>
        <p:spPr>
          <a:xfrm>
            <a:off x="5387975" y="6356350"/>
            <a:ext cx="21272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/>
            <a:fld id="{5C17D66B-0903-4700-8297-508D58ED526A}" type="datetime1">
              <a:rPr lang="en-US">
                <a:solidFill>
                  <a:prstClr val="black"/>
                </a:solidFill>
                <a:latin typeface="Arial" charset="0"/>
                <a:cs typeface="Arial" charset="0"/>
              </a:rPr>
              <a:pPr defTabSz="914400"/>
              <a:t>7/18/2012</a:t>
            </a:fld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477838" y="6356350"/>
            <a:ext cx="29162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D025C-F60C-4BA1-886F-DB3727FF0F6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568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565" y="254000"/>
            <a:ext cx="3026138" cy="1181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54000"/>
            <a:ext cx="5111750" cy="57023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tabLst>
                <a:tab pos="396875" algn="l"/>
              </a:tabLst>
              <a:defRPr sz="1600" b="0"/>
            </a:lvl1pPr>
            <a:lvl2pPr>
              <a:defRPr sz="1400" b="0"/>
            </a:lvl2pPr>
            <a:lvl3pPr>
              <a:defRPr sz="1200" b="0"/>
            </a:lvl3pPr>
            <a:lvl4pPr>
              <a:defRPr sz="1100" b="0"/>
            </a:lvl4pPr>
            <a:lvl5pPr>
              <a:defRPr sz="9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565" y="1721225"/>
            <a:ext cx="3026137" cy="42350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>
          <a:xfrm>
            <a:off x="5387975" y="6356350"/>
            <a:ext cx="21272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/>
            <a:fld id="{442F64D4-AAA7-41BF-BC65-7BBE50EBDFA7}" type="datetime1">
              <a:rPr lang="en-US">
                <a:solidFill>
                  <a:prstClr val="black"/>
                </a:solidFill>
                <a:latin typeface="Arial" charset="0"/>
                <a:cs typeface="Arial" charset="0"/>
              </a:rPr>
              <a:pPr defTabSz="914400"/>
              <a:t>7/18/2012</a:t>
            </a:fld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477838" y="6356350"/>
            <a:ext cx="29162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FBB10-BA9C-4FC7-A320-92CD1759502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643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4898" y="4800600"/>
            <a:ext cx="5810188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64898" y="612775"/>
            <a:ext cx="5810188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64898" y="5367338"/>
            <a:ext cx="5810188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>
          <a:xfrm>
            <a:off x="5387975" y="6356350"/>
            <a:ext cx="21272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/>
            <a:fld id="{C89064D3-C2D5-44C3-8A3A-D425ABB93AF1}" type="datetime1">
              <a:rPr lang="en-US">
                <a:solidFill>
                  <a:prstClr val="black"/>
                </a:solidFill>
                <a:latin typeface="Arial" charset="0"/>
                <a:cs typeface="Arial" charset="0"/>
              </a:rPr>
              <a:pPr defTabSz="914400"/>
              <a:t>7/18/2012</a:t>
            </a:fld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477838" y="6356350"/>
            <a:ext cx="29162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D8880-BEEA-4239-BB6A-6082B5EF326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51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B06BCC-7B16-4D2B-BD05-2A040CB6FECE}" type="datetime1">
              <a:rPr lang="en-US"/>
              <a:pPr/>
              <a:t>7/18/2012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30623-4F1A-4E75-BAE0-F65F793152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655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77838" y="346075"/>
            <a:ext cx="8405812" cy="6172200"/>
            <a:chOff x="311630" y="345560"/>
            <a:chExt cx="8571436" cy="6172216"/>
          </a:xfrm>
        </p:grpSpPr>
        <p:pic>
          <p:nvPicPr>
            <p:cNvPr id="4" name="Picture 6" descr="Quotations2.gif"/>
            <p:cNvPicPr>
              <a:picLocks noChangeAspect="1"/>
            </p:cNvPicPr>
            <p:nvPr userDrawn="1"/>
          </p:nvPicPr>
          <p:blipFill>
            <a:blip r:embed="rId2" cstate="print">
              <a:lum contrast="-10000"/>
              <a:grayscl/>
            </a:blip>
            <a:srcRect/>
            <a:stretch>
              <a:fillRect/>
            </a:stretch>
          </p:blipFill>
          <p:spPr bwMode="auto">
            <a:xfrm rot="10800000">
              <a:off x="5663616" y="3774576"/>
              <a:ext cx="321945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7" descr="Quotations2.gif"/>
            <p:cNvPicPr>
              <a:picLocks noChangeAspect="1"/>
            </p:cNvPicPr>
            <p:nvPr userDrawn="1"/>
          </p:nvPicPr>
          <p:blipFill>
            <a:blip r:embed="rId2" cstate="print">
              <a:lum contrast="-10000"/>
              <a:grayscl/>
            </a:blip>
            <a:srcRect/>
            <a:stretch>
              <a:fillRect/>
            </a:stretch>
          </p:blipFill>
          <p:spPr bwMode="auto">
            <a:xfrm rot="10800000" flipH="1">
              <a:off x="311630" y="345560"/>
              <a:ext cx="321945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3" name="Text Placeholder 122"/>
          <p:cNvSpPr>
            <a:spLocks noGrp="1"/>
          </p:cNvSpPr>
          <p:nvPr>
            <p:ph type="body" sz="quarter" idx="11"/>
          </p:nvPr>
        </p:nvSpPr>
        <p:spPr>
          <a:xfrm>
            <a:off x="675641" y="523875"/>
            <a:ext cx="8089900" cy="52045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4400" b="1">
                <a:solidFill>
                  <a:schemeClr val="tx1"/>
                </a:solidFill>
              </a:defRPr>
            </a:lvl1pPr>
            <a:lvl2pPr algn="r">
              <a:buClr>
                <a:srgbClr val="585858"/>
              </a:buClr>
              <a:buFont typeface="Calibri" pitchFamily="34" charset="0"/>
              <a:buChar char="―"/>
              <a:defRPr sz="2400" b="0">
                <a:solidFill>
                  <a:schemeClr val="tx1"/>
                </a:solidFill>
              </a:defRPr>
            </a:lvl2pPr>
            <a:lvl3pPr>
              <a:buFontTx/>
              <a:buNone/>
              <a:defRPr sz="3200" b="1">
                <a:solidFill>
                  <a:schemeClr val="bg1"/>
                </a:solidFill>
              </a:defRPr>
            </a:lvl3pPr>
            <a:lvl4pPr>
              <a:buFontTx/>
              <a:buNone/>
              <a:defRPr sz="3200" b="1">
                <a:solidFill>
                  <a:schemeClr val="bg1"/>
                </a:solidFill>
              </a:defRPr>
            </a:lvl4pPr>
            <a:lvl5pPr>
              <a:buFontTx/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5387975" y="6356350"/>
            <a:ext cx="21272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/>
            <a:fld id="{37EDDFB1-806B-4FFC-8911-CD4C9D9FEA9C}" type="datetime1">
              <a:rPr lang="en-US">
                <a:solidFill>
                  <a:prstClr val="black"/>
                </a:solidFill>
                <a:latin typeface="Arial" charset="0"/>
                <a:cs typeface="Arial" charset="0"/>
              </a:rPr>
              <a:pPr defTabSz="914400"/>
              <a:t>7/18/2012</a:t>
            </a:fld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1B98A669-4CE2-482C-B48E-D243CEADBDC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4"/>
          </p:nvPr>
        </p:nvSpPr>
        <p:spPr>
          <a:xfrm>
            <a:off x="477838" y="6356350"/>
            <a:ext cx="29162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7531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571750" y="1981200"/>
            <a:ext cx="4000500" cy="2301875"/>
          </a:xfrm>
          <a:prstGeom prst="rect">
            <a:avLst/>
          </a:prstGeom>
          <a:solidFill>
            <a:schemeClr val="bg1"/>
          </a:solidFill>
          <a:ln w="3175">
            <a:solidFill>
              <a:srgbClr val="7F7F7F"/>
            </a:solidFill>
            <a:miter lim="800000"/>
            <a:headEnd/>
            <a:tailEnd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/>
              <a:cs typeface="Arial" charset="0"/>
            </a:endParaRPr>
          </a:p>
        </p:txBody>
      </p:sp>
      <p:pic>
        <p:nvPicPr>
          <p:cNvPr id="7" name="Picture 11" descr="Yahoo-online-t-original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18890" y="3770929"/>
            <a:ext cx="1432864" cy="27189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0543" y="2051659"/>
            <a:ext cx="3492676" cy="428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B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4" name="Text Placeholder 133"/>
          <p:cNvSpPr>
            <a:spLocks noGrp="1"/>
          </p:cNvSpPr>
          <p:nvPr>
            <p:ph type="body" sz="quarter" idx="10"/>
          </p:nvPr>
        </p:nvSpPr>
        <p:spPr>
          <a:xfrm>
            <a:off x="2689728" y="2479334"/>
            <a:ext cx="3469360" cy="284163"/>
          </a:xfrm>
          <a:prstGeom prst="rect">
            <a:avLst/>
          </a:prstGeom>
        </p:spPr>
        <p:txBody>
          <a:bodyPr>
            <a:noAutofit/>
          </a:bodyPr>
          <a:lstStyle>
            <a:lvl1pPr marL="1588" indent="-1588">
              <a:buFontTx/>
              <a:buNone/>
              <a:defRPr sz="1400" b="1">
                <a:solidFill>
                  <a:srgbClr val="7B0099"/>
                </a:solidFill>
                <a:latin typeface="Arial" pitchFamily="34" charset="0"/>
              </a:defRPr>
            </a:lvl1pPr>
            <a:lvl2pPr>
              <a:defRPr sz="1800" b="1">
                <a:solidFill>
                  <a:srgbClr val="7B0099"/>
                </a:solidFill>
              </a:defRPr>
            </a:lvl2pPr>
            <a:lvl3pPr>
              <a:defRPr sz="1800" b="1">
                <a:solidFill>
                  <a:srgbClr val="7B0099"/>
                </a:solidFill>
              </a:defRPr>
            </a:lvl3pPr>
            <a:lvl4pPr>
              <a:defRPr sz="1800" b="1">
                <a:solidFill>
                  <a:srgbClr val="7B0099"/>
                </a:solidFill>
              </a:defRPr>
            </a:lvl4pPr>
            <a:lvl5pPr>
              <a:defRPr sz="1800" b="1">
                <a:solidFill>
                  <a:srgbClr val="7B009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2" name="Text Placeholder 141"/>
          <p:cNvSpPr>
            <a:spLocks noGrp="1"/>
          </p:cNvSpPr>
          <p:nvPr>
            <p:ph type="body" sz="quarter" idx="11"/>
          </p:nvPr>
        </p:nvSpPr>
        <p:spPr>
          <a:xfrm>
            <a:off x="2689728" y="2768897"/>
            <a:ext cx="3471888" cy="293003"/>
          </a:xfrm>
          <a:prstGeom prst="rect">
            <a:avLst/>
          </a:prstGeom>
        </p:spPr>
        <p:txBody>
          <a:bodyPr>
            <a:noAutofit/>
          </a:bodyPr>
          <a:lstStyle>
            <a:lvl1pPr marL="1588" indent="-1588">
              <a:buFontTx/>
              <a:buNone/>
              <a:defRPr sz="1200">
                <a:solidFill>
                  <a:srgbClr val="7B0099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5" name="Text Placeholder 144"/>
          <p:cNvSpPr>
            <a:spLocks noGrp="1"/>
          </p:cNvSpPr>
          <p:nvPr>
            <p:ph type="body" sz="quarter" idx="12"/>
          </p:nvPr>
        </p:nvSpPr>
        <p:spPr>
          <a:xfrm>
            <a:off x="2701946" y="3146090"/>
            <a:ext cx="3464603" cy="9848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tx1"/>
                </a:solidFill>
                <a:latin typeface="Arial" pitchFamily="34" charset="0"/>
              </a:defRPr>
            </a:lvl1pPr>
            <a:lvl2pPr marL="0" indent="0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40327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38" y="0"/>
            <a:ext cx="8208962" cy="7715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8"/>
          </p:nvPr>
        </p:nvSpPr>
        <p:spPr>
          <a:xfrm>
            <a:off x="477838" y="1004888"/>
            <a:ext cx="8285162" cy="4951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A9C5998F-837C-49D7-8B46-AFEE45880C6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7644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38" y="0"/>
            <a:ext cx="8208962" cy="7715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8"/>
          </p:nvPr>
        </p:nvSpPr>
        <p:spPr>
          <a:xfrm>
            <a:off x="477838" y="1004888"/>
            <a:ext cx="8285162" cy="4951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3E3587AE-62FA-49D7-8E3E-C29F9D1E310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8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85279B-03E8-4D68-A8EB-9C0105D9470E}" type="datetime1">
              <a:rPr lang="en-US"/>
              <a:pPr/>
              <a:t>7/18/2012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3CACA-32E8-4D52-9594-8FE389D61D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05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6F9DB8-2DD5-4A83-991C-1503B0D498D2}" type="datetime1">
              <a:rPr lang="en-US"/>
              <a:pPr/>
              <a:t>7/18/2012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9D0D3-48A4-4E9A-BACF-EAB6712EFD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52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694426-ABB1-4506-A6E3-24C1332417F5}" type="datetime1">
              <a:rPr lang="en-US"/>
              <a:pPr/>
              <a:t>7/18/2012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F4EAC-43E0-4555-BE64-A12E2BB4A1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9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CA25BD-C93E-4C9C-9989-5ABF55FDD5F9}" type="datetime1">
              <a:rPr lang="en-US"/>
              <a:pPr/>
              <a:t>7/18/2012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91B13-3EE9-452C-ABFC-255ABA7ACD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6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0FFA303-2539-4D3F-B539-C79127517012}" type="datetime1">
              <a:rPr lang="en-US"/>
              <a:pPr/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2A50C4D-6029-4B0A-9D83-286E03D1C9A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6" descr="pixture_reloaded_logo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37D7BBC-53A7-495F-9E9A-078AED3FDFDE}" type="datetime1">
              <a:rPr lang="en-US" smtClean="0"/>
              <a:pPr/>
              <a:t>7/18/2012</a:t>
            </a:fld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310F143-984D-44E5-B575-7A3B728F021C}" type="slidenum">
              <a:rPr lang="en-US" smtClean="0"/>
              <a:pPr/>
              <a:t>‹#›</a:t>
            </a:fld>
            <a:endParaRPr lang="en-US" smtClean="0"/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hlinkClick r:id="rId11"/>
              </a:rPr>
              <a:t>https://portal.futuregrid.org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482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8F6BCBE8-30B0-4476-8762-9236B142003A}" type="datetimeFigureOut">
              <a:rPr lang="en-US" smtClean="0">
                <a:solidFill>
                  <a:srgbClr val="D6ECFF"/>
                </a:solidFill>
                <a:latin typeface="Corbel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7/18/2012</a:t>
            </a:fld>
            <a:endParaRPr lang="en-US" dirty="0">
              <a:solidFill>
                <a:srgbClr val="D6ECFF"/>
              </a:solidFill>
              <a:latin typeface="Corbel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D6ECFF"/>
              </a:solidFill>
              <a:latin typeface="Corbel"/>
              <a:ea typeface="+mn-e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04EFFF6C-AE4E-4FE6-A064-67A5E3D5DC7A}" type="slidenum">
              <a:rPr lang="en-US" smtClean="0">
                <a:solidFill>
                  <a:srgbClr val="D6ECFF"/>
                </a:solidFill>
                <a:latin typeface="Corbel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D6ECFF"/>
              </a:solidFill>
              <a:latin typeface="Corbe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280892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40" tIns="45672" rIns="91340" bIns="4567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340" tIns="45672" rIns="91340" bIns="456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40" tIns="45672" rIns="91340" bIns="4567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0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40" tIns="45672" rIns="91340" bIns="4567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04" fontAlgn="auto">
              <a:spcBef>
                <a:spcPts val="0"/>
              </a:spcBef>
              <a:spcAft>
                <a:spcPts val="0"/>
              </a:spcAft>
            </a:pPr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340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8374065" y="6491290"/>
            <a:ext cx="773506" cy="36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25" tIns="45663" rIns="91325" bIns="45663">
            <a:spAutoFit/>
          </a:bodyPr>
          <a:lstStyle/>
          <a:p>
            <a:pPr defTabSz="9134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1851CE"/>
                </a:solidFill>
                <a:latin typeface="Calibri"/>
                <a:ea typeface="+mn-ea"/>
              </a:rPr>
              <a:t>S</a:t>
            </a:r>
            <a:r>
              <a:rPr lang="en-US" b="1" i="1" dirty="0">
                <a:solidFill>
                  <a:srgbClr val="E40701"/>
                </a:solidFill>
                <a:latin typeface="Calibri"/>
                <a:ea typeface="+mn-ea"/>
              </a:rPr>
              <a:t>A</a:t>
            </a:r>
            <a:r>
              <a:rPr lang="en-US" b="1" i="1" dirty="0">
                <a:solidFill>
                  <a:srgbClr val="EFBA00"/>
                </a:solidFill>
                <a:latin typeface="Calibri"/>
                <a:ea typeface="+mn-ea"/>
              </a:rPr>
              <a:t>L</a:t>
            </a:r>
            <a:r>
              <a:rPr lang="en-US" b="1" i="1" dirty="0">
                <a:solidFill>
                  <a:srgbClr val="1851CE"/>
                </a:solidFill>
                <a:latin typeface="Calibri"/>
                <a:ea typeface="+mn-ea"/>
              </a:rPr>
              <a:t>S</a:t>
            </a:r>
            <a:r>
              <a:rPr lang="en-US" b="1" i="1" dirty="0">
                <a:solidFill>
                  <a:srgbClr val="18A221"/>
                </a:solidFill>
                <a:latin typeface="Calibri"/>
                <a:ea typeface="+mn-ea"/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13303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hf hdr="0" ftr="0" dt="0"/>
  <p:txStyles>
    <p:titleStyle>
      <a:lvl1pPr algn="ctr" defTabSz="91340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28" indent="-342528" algn="l" defTabSz="9134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41" indent="-285438" algn="l" defTabSz="91340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55" indent="-228352" algn="l" defTabSz="91340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56" indent="-228352" algn="l" defTabSz="91340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60" indent="-228352" algn="l" defTabSz="91340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860" indent="-228352" algn="l" defTabSz="91340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563" indent="-228352" algn="l" defTabSz="91340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264" indent="-228352" algn="l" defTabSz="91340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966" indent="-228352" algn="l" defTabSz="91340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1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04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04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08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09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12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14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15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4572000" y="6356350"/>
            <a:ext cx="495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pPr defTabSz="914400"/>
            <a:fld id="{F6928DBB-738F-4B08-92AC-EB804D3A02BC}" type="slidenum">
              <a:rPr lang="en-US">
                <a:solidFill>
                  <a:prstClr val="black"/>
                </a:solidFill>
                <a:latin typeface="Arial" charset="0"/>
                <a:cs typeface="Arial" charset="0"/>
              </a:rPr>
              <a:pPr defTabSz="914400"/>
              <a:t>‹#›</a:t>
            </a:fld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63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7B0099"/>
          </a:solidFill>
          <a:latin typeface="+mj-lt"/>
          <a:ea typeface="ＭＳ Ｐゴシック" pitchFamily="-112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B0099"/>
          </a:solidFill>
          <a:latin typeface="Arial" charset="0"/>
          <a:ea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B0099"/>
          </a:solidFill>
          <a:latin typeface="Arial" charset="0"/>
          <a:ea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B0099"/>
          </a:solidFill>
          <a:latin typeface="Arial" charset="0"/>
          <a:ea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B0099"/>
          </a:solidFill>
          <a:latin typeface="Arial" charset="0"/>
          <a:ea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030A0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030A0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030A0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030A0"/>
          </a:solidFill>
          <a:latin typeface="Calibri" pitchFamily="34" charset="0"/>
        </a:defRPr>
      </a:lvl9pPr>
    </p:titleStyle>
    <p:bodyStyle>
      <a:lvl1pPr marL="233363" indent="-233363" algn="l" rtl="0" eaLnBrk="0" fontAlgn="base" hangingPunct="0">
        <a:spcBef>
          <a:spcPts val="600"/>
        </a:spcBef>
        <a:spcAft>
          <a:spcPts val="600"/>
        </a:spcAft>
        <a:buFont typeface="Wingdings" pitchFamily="-112" charset="2"/>
        <a:buChar char="§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1pPr>
      <a:lvl2pPr marL="457200" indent="-223838" algn="l" rtl="0" eaLnBrk="0" fontAlgn="base" hangingPunct="0">
        <a:spcBef>
          <a:spcPts val="600"/>
        </a:spcBef>
        <a:spcAft>
          <a:spcPts val="600"/>
        </a:spcAft>
        <a:buSzPct val="80000"/>
        <a:buFont typeface="Calibri" pitchFamily="-112" charset="0"/>
        <a:buChar char="›"/>
        <a:defRPr sz="1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690563" indent="-233363" algn="l" rtl="0" eaLnBrk="0" fontAlgn="base" hangingPunct="0">
        <a:spcBef>
          <a:spcPts val="600"/>
        </a:spcBef>
        <a:spcAft>
          <a:spcPts val="60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914400" indent="-223838" algn="l" rtl="0" eaLnBrk="0" fontAlgn="base" hangingPunct="0">
        <a:spcBef>
          <a:spcPts val="600"/>
        </a:spcBef>
        <a:spcAft>
          <a:spcPts val="600"/>
        </a:spcAft>
        <a:buFont typeface="Calibri" pitchFamily="-112" charset="0"/>
        <a:buChar char="–"/>
        <a:defRPr sz="11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1147763" indent="-233363" algn="l" rtl="0" eaLnBrk="0" fontAlgn="base" hangingPunct="0">
        <a:spcBef>
          <a:spcPts val="600"/>
        </a:spcBef>
        <a:spcAft>
          <a:spcPts val="600"/>
        </a:spcAft>
        <a:buFont typeface="Wingdings" pitchFamily="-112" charset="2"/>
        <a:buChar char="§"/>
        <a:defRPr sz="9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0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2.xml"/><Relationship Id="rId9" Type="http://schemas.openxmlformats.org/officeDocument/2006/relationships/hyperlink" Target="http://4.bp.blogspot.com/_Xu_KuovUZlw/TTDEfp51-ZI/AAAAAAAADdg/00wuEyCEFb4/s1600/hadoop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25.png"/><Relationship Id="rId11" Type="http://schemas.openxmlformats.org/officeDocument/2006/relationships/chart" Target="../charts/chart2.xml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chart" Target="../charts/chart1.xml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1.gif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363537" y="758952"/>
            <a:ext cx="8418513" cy="2074609"/>
          </a:xfrm>
        </p:spPr>
        <p:txBody>
          <a:bodyPr lIns="0" tIns="0" rIns="0" bIns="0"/>
          <a:lstStyle/>
          <a:p>
            <a:pPr defTabSz="457196" eaLnBrk="1" hangingPunct="1">
              <a:lnSpc>
                <a:spcPct val="95000"/>
              </a:lnSpc>
              <a:defRPr/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+mj-cs"/>
              </a:rPr>
              <a:t>MapReduce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+mj-cs"/>
              </a:rPr>
              <a:t> and Data Intensive Applications</a:t>
            </a:r>
            <a:br>
              <a:rPr lang="en-US" dirty="0" smtClean="0">
                <a:solidFill>
                  <a:srgbClr val="000000"/>
                </a:solidFill>
                <a:latin typeface="Arial" charset="0"/>
                <a:cs typeface="+mj-cs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  <a:cs typeface="+mj-cs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Arial" charset="0"/>
                <a:cs typeface="+mj-cs"/>
              </a:rPr>
            </a:br>
            <a:r>
              <a:rPr lang="en-US" dirty="0" smtClean="0">
                <a:solidFill>
                  <a:srgbClr val="000000"/>
                </a:solidFill>
                <a:latin typeface="Arial" charset="0"/>
                <a:cs typeface="+mj-cs"/>
              </a:rPr>
              <a:t>XSEDE’12 BOF Session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65475" y="6457950"/>
            <a:ext cx="2814638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95000"/>
              </a:lnSpc>
              <a:defRPr/>
            </a:pPr>
            <a:r>
              <a:rPr lang="en-US" sz="1100">
                <a:solidFill>
                  <a:srgbClr val="898989"/>
                </a:solidFill>
                <a:latin typeface="Arial" charset="0"/>
              </a:rPr>
              <a:t>http://futuregrid.org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0" y="3587496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sz="2400" b="1" i="1" dirty="0" smtClean="0">
                <a:latin typeface="Calibri" pitchFamily="34" charset="0"/>
              </a:rPr>
              <a:t>Judy Qiu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sz="2400" b="1" i="1" dirty="0" smtClean="0">
                <a:latin typeface="Calibri" pitchFamily="34" charset="0"/>
              </a:rPr>
              <a:t>Indiana University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sz="2400" b="1" i="1" dirty="0" smtClean="0">
                <a:latin typeface="Calibri" pitchFamily="34" charset="0"/>
              </a:rPr>
              <a:t>Chicago, IL</a:t>
            </a:r>
            <a:endParaRPr lang="en-US" sz="2400" b="1" i="1" dirty="0"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sz="2400" b="1" i="1" dirty="0">
                <a:latin typeface="Calibri" pitchFamily="34" charset="0"/>
              </a:rPr>
              <a:t>July </a:t>
            </a:r>
            <a:r>
              <a:rPr lang="en-US" sz="2400" b="1" i="1" dirty="0" smtClean="0">
                <a:latin typeface="Calibri" pitchFamily="34" charset="0"/>
              </a:rPr>
              <a:t>18</a:t>
            </a:r>
            <a:r>
              <a:rPr lang="en-US" sz="2400" b="1" i="1" baseline="30000" dirty="0" smtClean="0">
                <a:latin typeface="Calibri" pitchFamily="34" charset="0"/>
              </a:rPr>
              <a:t>th</a:t>
            </a:r>
            <a:r>
              <a:rPr lang="en-US" sz="2400" b="1" i="1" dirty="0" smtClean="0">
                <a:latin typeface="Calibri" pitchFamily="34" charset="0"/>
              </a:rPr>
              <a:t> 2012</a:t>
            </a:r>
            <a:endParaRPr lang="it-IT" sz="24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783695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Hadoop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-1" y="787400"/>
            <a:ext cx="9076267" cy="4525963"/>
          </a:xfrm>
        </p:spPr>
        <p:txBody>
          <a:bodyPr/>
          <a:lstStyle/>
          <a:p>
            <a:r>
              <a:rPr lang="en-US" sz="2800" dirty="0" smtClean="0">
                <a:ea typeface="ＭＳ Ｐゴシック" pitchFamily="34" charset="-128"/>
              </a:rPr>
              <a:t>Hadoop provides an open source implementation of MapReduce and HDFS.</a:t>
            </a:r>
          </a:p>
          <a:p>
            <a:r>
              <a:rPr lang="en-US" sz="2800" dirty="0" err="1" smtClean="0">
                <a:ea typeface="ＭＳ Ｐゴシック" pitchFamily="34" charset="-128"/>
              </a:rPr>
              <a:t>myHadoop</a:t>
            </a:r>
            <a:r>
              <a:rPr lang="en-US" sz="2800" dirty="0" smtClean="0">
                <a:ea typeface="ＭＳ Ｐゴシック" pitchFamily="34" charset="-128"/>
              </a:rPr>
              <a:t> provides a set of scripts to configure and run Hadoop within an HPC environment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From San Diego Supercomputer Center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Available on India, Sierra, and Alamo systems within FutureGrid</a:t>
            </a:r>
          </a:p>
          <a:p>
            <a:r>
              <a:rPr lang="en-US" sz="2800" dirty="0">
                <a:ea typeface="ＭＳ Ｐゴシック" pitchFamily="34" charset="-128"/>
              </a:rPr>
              <a:t>Log into to </a:t>
            </a:r>
            <a:r>
              <a:rPr lang="en-US" sz="2800" dirty="0" err="1">
                <a:ea typeface="ＭＳ Ｐゴシック" pitchFamily="34" charset="-128"/>
              </a:rPr>
              <a:t>india</a:t>
            </a:r>
            <a:r>
              <a:rPr lang="en-US" sz="2800" dirty="0">
                <a:ea typeface="ＭＳ Ｐゴシック" pitchFamily="34" charset="-128"/>
              </a:rPr>
              <a:t> &amp; load </a:t>
            </a:r>
            <a:r>
              <a:rPr lang="en-US" sz="2800" dirty="0" err="1" smtClean="0">
                <a:ea typeface="ＭＳ Ｐゴシック" pitchFamily="34" charset="-128"/>
              </a:rPr>
              <a:t>myhadoop</a:t>
            </a:r>
            <a:endParaRPr lang="en-US" sz="2800" dirty="0">
              <a:ea typeface="ＭＳ Ｐゴシック" pitchFamily="34" charset="-128"/>
            </a:endParaRPr>
          </a:p>
          <a:p>
            <a:pPr>
              <a:buNone/>
            </a:pPr>
            <a:r>
              <a:rPr lang="hu-HU" sz="1800" dirty="0">
                <a:latin typeface="Courier" charset="0"/>
                <a:ea typeface="ＭＳ Ｐゴシック" pitchFamily="34" charset="-128"/>
              </a:rPr>
              <a:t>user@host:$ ssh user@india.futuregrid.org</a:t>
            </a:r>
          </a:p>
          <a:p>
            <a:pPr>
              <a:buNone/>
            </a:pPr>
            <a:endParaRPr lang="nl-NL" sz="1800" dirty="0">
              <a:latin typeface="Courier" charset="0"/>
              <a:ea typeface="ＭＳ Ｐゴシック" pitchFamily="34" charset="-128"/>
            </a:endParaRPr>
          </a:p>
          <a:p>
            <a:pPr>
              <a:buNone/>
            </a:pPr>
            <a:r>
              <a:rPr lang="nl-NL" sz="1800" dirty="0">
                <a:latin typeface="Courier" charset="0"/>
                <a:ea typeface="ＭＳ Ｐゴシック" pitchFamily="34" charset="-128"/>
              </a:rPr>
              <a:t>[user@i136 ~]$ module load myhadoop</a:t>
            </a:r>
          </a:p>
          <a:p>
            <a:pPr>
              <a:buNone/>
            </a:pPr>
            <a:r>
              <a:rPr lang="nl-NL" sz="1800" dirty="0">
                <a:latin typeface="Courier" charset="0"/>
                <a:ea typeface="ＭＳ Ｐゴシック" pitchFamily="34" charset="-128"/>
              </a:rPr>
              <a:t>myHadoop version 0.2a loaded</a:t>
            </a:r>
          </a:p>
          <a:p>
            <a:pPr>
              <a:buNone/>
            </a:pPr>
            <a:r>
              <a:rPr lang="nl-NL" sz="1800" dirty="0">
                <a:latin typeface="Courier" charset="0"/>
                <a:ea typeface="ＭＳ Ｐゴシック" pitchFamily="34" charset="-128"/>
              </a:rPr>
              <a:t>[user@i136 ~]$ echo $MY_HADOOP_HOME </a:t>
            </a:r>
          </a:p>
          <a:p>
            <a:pPr>
              <a:buNone/>
            </a:pPr>
            <a:r>
              <a:rPr lang="nl-NL" sz="1800" dirty="0">
                <a:latin typeface="Courier" charset="0"/>
                <a:ea typeface="ＭＳ Ｐゴシック" pitchFamily="34" charset="-128"/>
              </a:rPr>
              <a:t>/N/soft/myHadoop</a:t>
            </a:r>
          </a:p>
          <a:p>
            <a:endParaRPr lang="en-US" sz="2800" dirty="0" smtClean="0">
              <a:ea typeface="ＭＳ Ｐゴシック" pitchFamily="34" charset="-128"/>
            </a:endParaRPr>
          </a:p>
        </p:txBody>
      </p:sp>
      <p:sp>
        <p:nvSpPr>
          <p:cNvPr id="3277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 smtClean="0">
                <a:solidFill>
                  <a:srgbClr val="898989"/>
                </a:solidFill>
                <a:latin typeface="Calibri" pitchFamily="34" charset="0"/>
              </a:rPr>
              <a:t>http://futuregrid.org</a:t>
            </a: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06C7894-C581-4B84-8B1D-33F23A8E2F4E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10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277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6249988"/>
            <a:ext cx="20193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6249988"/>
            <a:ext cx="20701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163"/>
            <a:ext cx="8229600" cy="4525963"/>
          </a:xfrm>
        </p:spPr>
        <p:txBody>
          <a:bodyPr/>
          <a:lstStyle/>
          <a:p>
            <a:r>
              <a:rPr lang="en-US" dirty="0" smtClean="0"/>
              <a:t>Hadoop Components </a:t>
            </a:r>
          </a:p>
          <a:p>
            <a:pPr marL="509588" lvl="1"/>
            <a:r>
              <a:rPr lang="en-US" dirty="0" smtClean="0"/>
              <a:t>JobTracker, TaskTracker </a:t>
            </a:r>
          </a:p>
          <a:p>
            <a:pPr marL="509588" lvl="1"/>
            <a:r>
              <a:rPr lang="en-US" dirty="0" err="1" smtClean="0"/>
              <a:t>MapTask</a:t>
            </a:r>
            <a:r>
              <a:rPr lang="en-US" dirty="0" smtClean="0"/>
              <a:t>, </a:t>
            </a:r>
            <a:r>
              <a:rPr lang="en-US" dirty="0" err="1" smtClean="0"/>
              <a:t>ReduceTask</a:t>
            </a:r>
            <a:r>
              <a:rPr lang="en-US" dirty="0" smtClean="0"/>
              <a:t> </a:t>
            </a:r>
          </a:p>
          <a:p>
            <a:pPr marL="509588" lvl="1"/>
            <a:r>
              <a:rPr lang="en-US" dirty="0" smtClean="0"/>
              <a:t>Fault Tolerance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918266"/>
            <a:ext cx="7162800" cy="387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09009" y="2705745"/>
            <a:ext cx="891591" cy="276999"/>
          </a:xfrm>
          <a:prstGeom prst="rect">
            <a:avLst/>
          </a:prstGeom>
          <a:solidFill>
            <a:srgbClr val="FFFF00"/>
          </a:solidFill>
        </p:spPr>
        <p:txBody>
          <a:bodyPr wrap="none" tIns="0" bIns="0" rtlCol="0">
            <a:spAutoFit/>
          </a:bodyPr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87698" y="2710299"/>
            <a:ext cx="1071127" cy="276999"/>
          </a:xfrm>
          <a:prstGeom prst="rect">
            <a:avLst/>
          </a:prstGeom>
          <a:solidFill>
            <a:srgbClr val="FFFF00"/>
          </a:solidFill>
        </p:spPr>
        <p:txBody>
          <a:bodyPr wrap="none" tIns="0" bIns="0" rtlCol="0">
            <a:spAutoFit/>
          </a:bodyPr>
          <a:lstStyle/>
          <a:p>
            <a:r>
              <a:rPr lang="en-US" dirty="0" smtClean="0"/>
              <a:t>Compute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41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HDFS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1295400"/>
            <a:ext cx="805815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953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295545"/>
              </p:ext>
            </p:extLst>
          </p:nvPr>
        </p:nvGraphicFramePr>
        <p:xfrm>
          <a:off x="0" y="425669"/>
          <a:ext cx="9144000" cy="5249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9412014" y="1079939"/>
            <a:ext cx="8229600" cy="4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3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31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3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2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pPr lvl="1"/>
            <a:r>
              <a:rPr lang="en-US" dirty="0" smtClean="0"/>
              <a:t>Simple programming model</a:t>
            </a:r>
          </a:p>
          <a:p>
            <a:pPr lvl="1"/>
            <a:r>
              <a:rPr lang="en-US" dirty="0" smtClean="0"/>
              <a:t>Excellent fault tolerance</a:t>
            </a:r>
          </a:p>
          <a:p>
            <a:pPr lvl="1"/>
            <a:r>
              <a:rPr lang="en-US" dirty="0" smtClean="0"/>
              <a:t>Moving computations to data</a:t>
            </a:r>
          </a:p>
          <a:p>
            <a:pPr lvl="1"/>
            <a:r>
              <a:rPr lang="en-US" dirty="0" smtClean="0"/>
              <a:t>Works very well for data intensive pleasingly parallel applications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951714"/>
            <a:ext cx="9144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/>
            <a:r>
              <a:rPr lang="en-US" sz="2400" b="1" dirty="0" smtClean="0"/>
              <a:t>Ideal for </a:t>
            </a:r>
            <a:r>
              <a:rPr lang="en-US" sz="2400" b="1" dirty="0"/>
              <a:t>data intensive </a:t>
            </a:r>
            <a:r>
              <a:rPr lang="en-US" sz="2400" b="1" dirty="0" smtClean="0"/>
              <a:t>loosely coupled (including pleasingly parallel “map only”) </a:t>
            </a:r>
            <a:r>
              <a:rPr lang="en-US" sz="2400" b="1" dirty="0"/>
              <a:t>applications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0318" y="5269723"/>
            <a:ext cx="13620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http://4.bp.blogspot.com/_Xu_KuovUZlw/TTDEfp51-ZI/AAAAAAAADdg/00wuEyCEFb4/s1600/hadoop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1160" y="4381788"/>
            <a:ext cx="1072347" cy="80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1390" y="5318526"/>
            <a:ext cx="1832610" cy="535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0" y="4664395"/>
            <a:ext cx="1880104" cy="539947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485" y="5350081"/>
            <a:ext cx="1909728" cy="40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4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3" descr="architecture_st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143000"/>
            <a:ext cx="8534400" cy="51054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14400" y="427038"/>
            <a:ext cx="8077200" cy="563562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2800" b="0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MapReduce in H</a:t>
            </a:r>
            <a:r>
              <a:rPr lang="fi-FI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eterogeneous Environment</a:t>
            </a:r>
            <a:r>
              <a:rPr lang="fi-FI" sz="2800" dirty="0" smtClean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sz="28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77307" y="6519446"/>
            <a:ext cx="1266693" cy="338554"/>
          </a:xfrm>
          <a:prstGeom prst="rect">
            <a:avLst/>
          </a:prstGeom>
          <a:solidFill>
            <a:srgbClr val="DEE7F8"/>
          </a:solidFill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MICROSOFT</a:t>
            </a:r>
            <a:endParaRPr lang="en-US" sz="1600" b="1" i="1" dirty="0"/>
          </a:p>
        </p:txBody>
      </p:sp>
      <p:sp>
        <p:nvSpPr>
          <p:cNvPr id="7" name="Oval 6"/>
          <p:cNvSpPr/>
          <p:nvPr/>
        </p:nvSpPr>
        <p:spPr>
          <a:xfrm>
            <a:off x="3886200" y="2362200"/>
            <a:ext cx="13716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562600" y="2362200"/>
            <a:ext cx="13716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162800" y="2514600"/>
            <a:ext cx="15240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2667000"/>
            <a:ext cx="1600200" cy="609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2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1424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Twister</a:t>
            </a:r>
            <a:r>
              <a:rPr lang="en-US" baseline="30000" dirty="0" smtClean="0"/>
              <a:t>[1]</a:t>
            </a:r>
          </a:p>
          <a:p>
            <a:pPr lvl="1"/>
            <a:r>
              <a:rPr lang="en-US" dirty="0" smtClean="0"/>
              <a:t>Map-&gt;Reduce-&gt;Combine-&gt;Broadcast</a:t>
            </a:r>
          </a:p>
          <a:p>
            <a:pPr lvl="1"/>
            <a:r>
              <a:rPr lang="en-US" dirty="0" smtClean="0"/>
              <a:t>Long running map tasks (data in memory)</a:t>
            </a:r>
          </a:p>
          <a:p>
            <a:pPr lvl="1"/>
            <a:r>
              <a:rPr lang="en-US" dirty="0"/>
              <a:t>Centralized driver based, statically scheduled. </a:t>
            </a:r>
            <a:endParaRPr lang="en-US" dirty="0" smtClean="0"/>
          </a:p>
          <a:p>
            <a:r>
              <a:rPr lang="en-US" dirty="0" smtClean="0"/>
              <a:t>Daytona</a:t>
            </a:r>
            <a:r>
              <a:rPr lang="en-US" baseline="30000" dirty="0" smtClean="0"/>
              <a:t>[3]</a:t>
            </a:r>
          </a:p>
          <a:p>
            <a:pPr lvl="1"/>
            <a:r>
              <a:rPr lang="en-US" dirty="0" smtClean="0"/>
              <a:t>Iterative </a:t>
            </a:r>
            <a:r>
              <a:rPr lang="en-US" dirty="0" err="1" smtClean="0"/>
              <a:t>MapReduce</a:t>
            </a:r>
            <a:r>
              <a:rPr lang="en-US" dirty="0" smtClean="0"/>
              <a:t> on Azure using cloud services</a:t>
            </a:r>
          </a:p>
          <a:p>
            <a:pPr lvl="1"/>
            <a:r>
              <a:rPr lang="en-US" dirty="0" smtClean="0"/>
              <a:t>Architecture similar to Twister</a:t>
            </a:r>
          </a:p>
          <a:p>
            <a:r>
              <a:rPr lang="en-US" dirty="0" err="1" smtClean="0"/>
              <a:t>Haloop</a:t>
            </a:r>
            <a:r>
              <a:rPr lang="en-US" baseline="30000" dirty="0" smtClean="0"/>
              <a:t>[4]</a:t>
            </a:r>
          </a:p>
          <a:p>
            <a:pPr lvl="1"/>
            <a:r>
              <a:rPr lang="en-US" dirty="0" smtClean="0"/>
              <a:t>On disk caching, Map/reduce input caching, reduce output caching</a:t>
            </a:r>
            <a:endParaRPr lang="en-US" dirty="0"/>
          </a:p>
          <a:p>
            <a:pPr marL="342714" lvl="1" indent="-342714">
              <a:buFont typeface="Arial" pitchFamily="34" charset="0"/>
              <a:buChar char="•"/>
            </a:pPr>
            <a:r>
              <a:rPr lang="en-US" sz="3200" dirty="0" smtClean="0"/>
              <a:t>Spark</a:t>
            </a:r>
            <a:r>
              <a:rPr lang="en-US" baseline="30000" dirty="0" smtClean="0"/>
              <a:t>[5]</a:t>
            </a:r>
            <a:endParaRPr lang="en-US" baseline="30000" dirty="0"/>
          </a:p>
          <a:p>
            <a:pPr lvl="1"/>
            <a:r>
              <a:rPr lang="en-US" dirty="0" smtClean="0"/>
              <a:t>Iterative </a:t>
            </a:r>
            <a:r>
              <a:rPr lang="en-US" dirty="0" err="1" smtClean="0"/>
              <a:t>Mapreduce</a:t>
            </a:r>
            <a:r>
              <a:rPr lang="en-US" dirty="0"/>
              <a:t> </a:t>
            </a:r>
            <a:r>
              <a:rPr lang="en-US" dirty="0" smtClean="0"/>
              <a:t>Using </a:t>
            </a:r>
            <a:r>
              <a:rPr lang="en-US" dirty="0"/>
              <a:t>Resilient Distributed Dataset to ensure the fault </a:t>
            </a:r>
            <a:r>
              <a:rPr lang="en-US" dirty="0" smtClean="0"/>
              <a:t>tolerance</a:t>
            </a:r>
          </a:p>
          <a:p>
            <a:pPr marL="342714" lvl="1" indent="-342714">
              <a:buFont typeface="Arial" pitchFamily="34" charset="0"/>
              <a:buChar char="•"/>
            </a:pPr>
            <a:r>
              <a:rPr lang="en-US" sz="3200" dirty="0" err="1" smtClean="0"/>
              <a:t>Pregel</a:t>
            </a:r>
            <a:r>
              <a:rPr lang="en-US" baseline="30000" dirty="0" smtClean="0"/>
              <a:t>[6]</a:t>
            </a:r>
            <a:endParaRPr lang="en-US" baseline="30000" dirty="0"/>
          </a:p>
          <a:p>
            <a:pPr lvl="1"/>
            <a:r>
              <a:rPr lang="en-US" dirty="0" smtClean="0"/>
              <a:t>Graph processing from Google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Iterative </a:t>
            </a:r>
            <a:r>
              <a:rPr lang="en-US" dirty="0" err="1" smtClean="0"/>
              <a:t>MapReduce</a:t>
            </a:r>
            <a:r>
              <a:rPr lang="en-US" dirty="0" smtClean="0"/>
              <a:t> Frameworks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5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6462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Mate-EC2</a:t>
            </a:r>
            <a:r>
              <a:rPr lang="en-US" baseline="30000" dirty="0" smtClean="0"/>
              <a:t>[6]</a:t>
            </a:r>
          </a:p>
          <a:p>
            <a:pPr lvl="1"/>
            <a:r>
              <a:rPr lang="en-US" dirty="0" smtClean="0"/>
              <a:t>Local reduction object</a:t>
            </a:r>
          </a:p>
          <a:p>
            <a:r>
              <a:rPr lang="en-US" dirty="0" smtClean="0"/>
              <a:t>Network Levitated Merge</a:t>
            </a:r>
            <a:r>
              <a:rPr lang="en-US" baseline="30000" dirty="0" smtClean="0"/>
              <a:t>[7]</a:t>
            </a:r>
          </a:p>
          <a:p>
            <a:pPr lvl="1"/>
            <a:r>
              <a:rPr lang="en-US" dirty="0" smtClean="0"/>
              <a:t>RDMA/</a:t>
            </a:r>
            <a:r>
              <a:rPr lang="en-US" dirty="0" err="1" smtClean="0"/>
              <a:t>infiniband</a:t>
            </a:r>
            <a:r>
              <a:rPr lang="en-US" dirty="0" smtClean="0"/>
              <a:t> based shuffle &amp; merge</a:t>
            </a:r>
          </a:p>
          <a:p>
            <a:r>
              <a:rPr lang="en-US" dirty="0" smtClean="0"/>
              <a:t>Asynchronous Algorithms in </a:t>
            </a:r>
            <a:r>
              <a:rPr lang="en-US" dirty="0" err="1" smtClean="0"/>
              <a:t>MapReduce</a:t>
            </a:r>
            <a:r>
              <a:rPr lang="en-US" baseline="30000" dirty="0" smtClean="0"/>
              <a:t>[8]</a:t>
            </a:r>
          </a:p>
          <a:p>
            <a:pPr lvl="1"/>
            <a:r>
              <a:rPr lang="en-US" dirty="0" smtClean="0"/>
              <a:t>Local &amp; global reduce </a:t>
            </a:r>
          </a:p>
          <a:p>
            <a:r>
              <a:rPr lang="en-US" dirty="0" err="1" smtClean="0"/>
              <a:t>MapReduce</a:t>
            </a:r>
            <a:r>
              <a:rPr lang="en-US" dirty="0" smtClean="0"/>
              <a:t> online</a:t>
            </a:r>
            <a:r>
              <a:rPr lang="en-US" baseline="30000" dirty="0" smtClean="0"/>
              <a:t>[9]</a:t>
            </a:r>
          </a:p>
          <a:p>
            <a:pPr lvl="1"/>
            <a:r>
              <a:rPr lang="en-US" dirty="0" smtClean="0"/>
              <a:t>online </a:t>
            </a:r>
            <a:r>
              <a:rPr lang="en-US" dirty="0"/>
              <a:t>aggregation, and continuous </a:t>
            </a:r>
            <a:r>
              <a:rPr lang="en-US" dirty="0" smtClean="0"/>
              <a:t>queries</a:t>
            </a:r>
          </a:p>
          <a:p>
            <a:pPr lvl="1"/>
            <a:r>
              <a:rPr lang="en-US" dirty="0" smtClean="0"/>
              <a:t>Push data from Map to Reduce</a:t>
            </a:r>
          </a:p>
          <a:p>
            <a:r>
              <a:rPr lang="en-US" dirty="0" smtClean="0"/>
              <a:t>Orchestra</a:t>
            </a:r>
            <a:r>
              <a:rPr lang="en-US" baseline="30000" dirty="0" smtClean="0"/>
              <a:t>[10]</a:t>
            </a:r>
            <a:endParaRPr lang="en-US" baseline="30000" dirty="0"/>
          </a:p>
          <a:p>
            <a:pPr lvl="1"/>
            <a:r>
              <a:rPr lang="en-US" dirty="0" smtClean="0"/>
              <a:t>Data transfer improvements for MR</a:t>
            </a:r>
            <a:endParaRPr lang="en-US" dirty="0"/>
          </a:p>
          <a:p>
            <a:r>
              <a:rPr lang="en-US" dirty="0" err="1" smtClean="0"/>
              <a:t>iMapReduce</a:t>
            </a:r>
            <a:r>
              <a:rPr lang="en-US" baseline="30000" dirty="0" smtClean="0"/>
              <a:t>[11]</a:t>
            </a:r>
            <a:endParaRPr lang="en-US" baseline="30000" dirty="0"/>
          </a:p>
          <a:p>
            <a:pPr lvl="1"/>
            <a:r>
              <a:rPr lang="en-US" dirty="0" err="1"/>
              <a:t>Async</a:t>
            </a:r>
            <a:r>
              <a:rPr lang="en-US" dirty="0"/>
              <a:t> iterations, One to one map &amp; reduce mapping, automatically joins loop-variant and invariant </a:t>
            </a:r>
            <a:r>
              <a:rPr lang="en-US" dirty="0" smtClean="0"/>
              <a:t>data</a:t>
            </a:r>
          </a:p>
          <a:p>
            <a:r>
              <a:rPr lang="en-US" dirty="0" err="1" smtClean="0"/>
              <a:t>CloudMapReduce</a:t>
            </a:r>
            <a:r>
              <a:rPr lang="en-US" baseline="30000" dirty="0" smtClean="0"/>
              <a:t>[12] </a:t>
            </a:r>
            <a:r>
              <a:rPr lang="en-US" dirty="0" smtClean="0"/>
              <a:t>&amp; Google </a:t>
            </a:r>
            <a:r>
              <a:rPr lang="en-US" dirty="0" err="1" smtClean="0"/>
              <a:t>AppEngine</a:t>
            </a:r>
            <a:r>
              <a:rPr lang="en-US" dirty="0" smtClean="0"/>
              <a:t> </a:t>
            </a:r>
            <a:r>
              <a:rPr lang="en-US" dirty="0" err="1" smtClean="0"/>
              <a:t>MapReduce</a:t>
            </a:r>
            <a:r>
              <a:rPr lang="en-US" baseline="30000" dirty="0" smtClean="0"/>
              <a:t>[13]</a:t>
            </a:r>
          </a:p>
          <a:p>
            <a:pPr lvl="1"/>
            <a:r>
              <a:rPr lang="en-US" dirty="0" err="1" smtClean="0"/>
              <a:t>MapReduce</a:t>
            </a:r>
            <a:r>
              <a:rPr lang="en-US" dirty="0" smtClean="0"/>
              <a:t> frameworks utilizing cloud infrastructure services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40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213622"/>
              </p:ext>
            </p:extLst>
          </p:nvPr>
        </p:nvGraphicFramePr>
        <p:xfrm>
          <a:off x="228600" y="3671015"/>
          <a:ext cx="4093038" cy="260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Performance – </a:t>
            </a:r>
            <a:r>
              <a:rPr lang="en-US" sz="36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Kmeans</a:t>
            </a:r>
            <a:r>
              <a:rPr lang="en-US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Clustering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572094" y="7848600"/>
            <a:ext cx="6096000" cy="2625485"/>
            <a:chOff x="2895600" y="1219200"/>
            <a:chExt cx="6096000" cy="26254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95600" y="1268361"/>
              <a:ext cx="2906057" cy="193203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9800" y="1219200"/>
              <a:ext cx="2971800" cy="1905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3379295" y="3259910"/>
              <a:ext cx="247375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Performance with/without</a:t>
              </a:r>
            </a:p>
            <a:p>
              <a:pPr algn="ctr"/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 data caching 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53049" y="3259910"/>
              <a:ext cx="300050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Speedup gained using data cache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80127" y="10494220"/>
            <a:ext cx="6708960" cy="2510413"/>
            <a:chOff x="303633" y="3864818"/>
            <a:chExt cx="6708960" cy="25104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5377" y="3864818"/>
              <a:ext cx="3017216" cy="1981199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633" y="3864818"/>
              <a:ext cx="3429000" cy="20574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Rectangle 11"/>
            <p:cNvSpPr/>
            <p:nvPr/>
          </p:nvSpPr>
          <p:spPr>
            <a:xfrm>
              <a:off x="1241926" y="6019800"/>
              <a:ext cx="155241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Scaling speedup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77152" y="6036677"/>
              <a:ext cx="28536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Increasing number of iterations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14" name="Picture 13" descr="k-mean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80129" y="8044010"/>
            <a:ext cx="2405563" cy="2014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Rectangle 18"/>
          <p:cNvSpPr/>
          <p:nvPr/>
        </p:nvSpPr>
        <p:spPr>
          <a:xfrm>
            <a:off x="5257800" y="3291329"/>
            <a:ext cx="3429000" cy="307728"/>
          </a:xfrm>
          <a:prstGeom prst="rect">
            <a:avLst/>
          </a:prstGeom>
        </p:spPr>
        <p:txBody>
          <a:bodyPr wrap="square" lIns="91390" tIns="45696" rIns="91390" bIns="45696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cs typeface="Arial" pitchFamily="34" charset="0"/>
              </a:rPr>
              <a:t>Number of Executing Map Task Histogram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3183" y="6180030"/>
            <a:ext cx="3429000" cy="307728"/>
          </a:xfrm>
          <a:prstGeom prst="rect">
            <a:avLst/>
          </a:prstGeom>
        </p:spPr>
        <p:txBody>
          <a:bodyPr wrap="square" lIns="91390" tIns="45696" rIns="91390" bIns="45696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cs typeface="Arial" pitchFamily="34" charset="0"/>
              </a:rPr>
              <a:t>Strong Scaling with 128M Data Points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43500" y="6352317"/>
            <a:ext cx="3429000" cy="307728"/>
          </a:xfrm>
          <a:prstGeom prst="rect">
            <a:avLst/>
          </a:prstGeom>
        </p:spPr>
        <p:txBody>
          <a:bodyPr wrap="square" lIns="91390" tIns="45696" rIns="91390" bIns="45696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cs typeface="Arial" pitchFamily="34" charset="0"/>
              </a:rPr>
              <a:t>Weak Scaling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90600" y="3283271"/>
            <a:ext cx="3429000" cy="307728"/>
          </a:xfrm>
          <a:prstGeom prst="rect">
            <a:avLst/>
          </a:prstGeom>
        </p:spPr>
        <p:txBody>
          <a:bodyPr wrap="square" lIns="91390" tIns="45696" rIns="91390" bIns="45696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cs typeface="Arial" pitchFamily="34" charset="0"/>
              </a:rPr>
              <a:t>Task Execution Time Histogram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287069"/>
            <a:ext cx="8229600" cy="202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ounded Rectangular Callout 15"/>
          <p:cNvSpPr/>
          <p:nvPr/>
        </p:nvSpPr>
        <p:spPr>
          <a:xfrm>
            <a:off x="373084" y="1067374"/>
            <a:ext cx="2895600" cy="439387"/>
          </a:xfrm>
          <a:prstGeom prst="wedgeRoundRectCallout">
            <a:avLst>
              <a:gd name="adj1" fmla="val -21252"/>
              <a:gd name="adj2" fmla="val 11925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First iteration performs the initial data fetch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5246826" y="847683"/>
            <a:ext cx="2895600" cy="439387"/>
          </a:xfrm>
          <a:prstGeom prst="wedgeRoundRectCallout">
            <a:avLst>
              <a:gd name="adj1" fmla="val -22482"/>
              <a:gd name="adj2" fmla="val 9763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Overhead between iterations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1257300" y="5082058"/>
            <a:ext cx="2895600" cy="439387"/>
          </a:xfrm>
          <a:prstGeom prst="wedgeRoundRectCallout">
            <a:avLst>
              <a:gd name="adj1" fmla="val -22893"/>
              <a:gd name="adj2" fmla="val -12669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Scales better than </a:t>
            </a:r>
            <a:r>
              <a:rPr lang="en-US" sz="1600" b="1" dirty="0" err="1">
                <a:solidFill>
                  <a:prstClr val="black"/>
                </a:solidFill>
              </a:rPr>
              <a:t>Hadoop</a:t>
            </a:r>
            <a:r>
              <a:rPr lang="en-US" sz="1600" b="1" dirty="0">
                <a:solidFill>
                  <a:prstClr val="black"/>
                </a:solidFill>
              </a:rPr>
              <a:t> on bare metal </a:t>
            </a:r>
          </a:p>
        </p:txBody>
      </p:sp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625576"/>
              </p:ext>
            </p:extLst>
          </p:nvPr>
        </p:nvGraphicFramePr>
        <p:xfrm>
          <a:off x="4343400" y="3687112"/>
          <a:ext cx="4903671" cy="2743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812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/>
          <p:nvPr/>
        </p:nvSpPr>
        <p:spPr>
          <a:xfrm>
            <a:off x="619648" y="5928527"/>
            <a:ext cx="7772400" cy="5388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en-US" sz="1100" i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MDS </a:t>
            </a:r>
            <a:r>
              <a:rPr lang="en-US" sz="1100" i="1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projection of 100,000 protein sequences showing a </a:t>
            </a:r>
            <a:r>
              <a:rPr lang="en-US" sz="1100" i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few experimentally </a:t>
            </a:r>
          </a:p>
          <a:p>
            <a:pPr algn="ctr" defTabSz="914400"/>
            <a:r>
              <a:rPr lang="en-US" sz="1100" i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identified clusters in preliminary work with Seattle Children’s Research Institute</a:t>
            </a:r>
            <a:endParaRPr lang="en-US" sz="14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pic>
        <p:nvPicPr>
          <p:cNvPr id="4" name="Picture 3" descr="C:\Users\Geoffrey Fox\Desktop\100K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79" y="1447800"/>
            <a:ext cx="6886321" cy="43015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6350" stA="52000" endA="300" endPos="10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0340" y="415698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rgbClr val="A6132B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4400" b="1" dirty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chemeClr val="tx1"/>
                </a:solidFill>
                <a:latin typeface="Calibri"/>
              </a:rPr>
              <a:t>Twister-MDS Output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13005" y="-2703"/>
            <a:ext cx="1530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56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2"/>
    </mc:Choice>
    <mc:Fallback xmlns="">
      <p:transition spd="slow" advTm="6502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Intensive </a:t>
            </a:r>
            <a:r>
              <a:rPr lang="en-US" dirty="0" err="1" smtClean="0"/>
              <a:t>Kmeans</a:t>
            </a:r>
            <a:r>
              <a:rPr lang="en-US" dirty="0" smtClean="0"/>
              <a:t> Clustering</a:t>
            </a:r>
            <a:endParaRPr lang="en-US" dirty="0"/>
          </a:p>
        </p:txBody>
      </p:sp>
      <p:pic>
        <p:nvPicPr>
          <p:cNvPr id="5" name="Picture 2" descr="colosseum_teas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532" y="2822227"/>
            <a:ext cx="7898603" cy="275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96755" y="1447800"/>
            <a:ext cx="730975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000" i="1" kern="0" dirty="0" smtClean="0">
                <a:latin typeface="Book Antiqua" pitchFamily="18" charset="0"/>
              </a:rPr>
              <a:t>─ Image Classification: </a:t>
            </a:r>
            <a:r>
              <a:rPr lang="en-US" sz="2000" b="1" i="1" kern="0" dirty="0" smtClean="0">
                <a:latin typeface="Book Antiqua" pitchFamily="18" charset="0"/>
              </a:rPr>
              <a:t>1.5 TB</a:t>
            </a:r>
            <a:r>
              <a:rPr lang="en-US" sz="2000" i="1" kern="0" dirty="0" smtClean="0">
                <a:latin typeface="Book Antiqua" pitchFamily="18" charset="0"/>
              </a:rPr>
              <a:t>; </a:t>
            </a:r>
            <a:r>
              <a:rPr lang="en-US" sz="2000" dirty="0" smtClean="0"/>
              <a:t>500 features per image;10k clusters</a:t>
            </a:r>
          </a:p>
          <a:p>
            <a:pPr marL="0" lvl="1"/>
            <a:r>
              <a:rPr lang="en-US" sz="2000" dirty="0" smtClean="0"/>
              <a:t> 1000 Map tasks; 1GB data transfer per Map task</a:t>
            </a:r>
            <a:endParaRPr lang="en-US" sz="2000" i="1" kern="0" dirty="0">
              <a:latin typeface="Book Antiqua" pitchFamily="18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13645" y="0"/>
            <a:ext cx="1530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 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37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/>
          <a:srcRect t="21481"/>
          <a:stretch>
            <a:fillRect/>
          </a:stretch>
        </p:blipFill>
        <p:spPr>
          <a:xfrm>
            <a:off x="0" y="0"/>
            <a:ext cx="9144000" cy="53848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8" name="Rectangle 17"/>
          <p:cNvSpPr/>
          <p:nvPr/>
        </p:nvSpPr>
        <p:spPr>
          <a:xfrm>
            <a:off x="0" y="1181100"/>
            <a:ext cx="9144000" cy="5676900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260350" dir="2700000" algn="tl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 defTabSz="914400">
              <a:lnSpc>
                <a:spcPct val="80000"/>
              </a:lnSpc>
              <a:defRPr/>
            </a:pPr>
            <a:r>
              <a:rPr lang="en-US" sz="1600" cap="all" dirty="0" smtClean="0">
                <a:solidFill>
                  <a:prstClr val="white"/>
                </a:solidFill>
                <a:latin typeface="Arial Black"/>
                <a:ea typeface="Verdana" pitchFamily="-112" charset="0"/>
                <a:cs typeface="Arial Black"/>
              </a:rPr>
              <a:t>!</a:t>
            </a:r>
            <a:endParaRPr lang="en-US" sz="1600" cap="all" dirty="0">
              <a:solidFill>
                <a:prstClr val="white"/>
              </a:solidFill>
              <a:latin typeface="Arial Black"/>
              <a:ea typeface="Verdana" pitchFamily="-112" charset="0"/>
              <a:cs typeface="Arial Black"/>
            </a:endParaRPr>
          </a:p>
        </p:txBody>
      </p:sp>
      <p:grpSp>
        <p:nvGrpSpPr>
          <p:cNvPr id="2" name="Group 36"/>
          <p:cNvGrpSpPr/>
          <p:nvPr/>
        </p:nvGrpSpPr>
        <p:grpSpPr>
          <a:xfrm>
            <a:off x="952500" y="1422400"/>
            <a:ext cx="6654800" cy="4800600"/>
            <a:chOff x="952500" y="1422400"/>
            <a:chExt cx="6654800" cy="4800600"/>
          </a:xfrm>
        </p:grpSpPr>
        <p:sp>
          <p:nvSpPr>
            <p:cNvPr id="21" name="Rectangle 20"/>
            <p:cNvSpPr/>
            <p:nvPr/>
          </p:nvSpPr>
          <p:spPr>
            <a:xfrm>
              <a:off x="965200" y="1422400"/>
              <a:ext cx="6629400" cy="4800600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normAutofit/>
            </a:bodyPr>
            <a:lstStyle/>
            <a:p>
              <a:pPr algn="ctr" defTabSz="914400"/>
              <a:endParaRPr lang="en-US" sz="1600" dirty="0" err="1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952500" y="5689600"/>
              <a:ext cx="6642100" cy="1588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952500" y="5143500"/>
              <a:ext cx="6642100" cy="1588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952502" y="4622800"/>
              <a:ext cx="6642100" cy="1588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952503" y="4076700"/>
              <a:ext cx="6642100" cy="1588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960968" y="3543300"/>
              <a:ext cx="6642100" cy="1588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965200" y="3009900"/>
              <a:ext cx="6642100" cy="1588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956734" y="2489200"/>
              <a:ext cx="6642100" cy="1588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965200" y="1930400"/>
              <a:ext cx="6642100" cy="1588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250951" y="6311900"/>
            <a:ext cx="806449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/>
            <a:r>
              <a:rPr lang="en-US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2006</a:t>
            </a:r>
            <a:endParaRPr lang="en-US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TextBox 1"/>
          <p:cNvSpPr txBox="1">
            <a:spLocks noChangeArrowheads="1"/>
          </p:cNvSpPr>
          <p:nvPr/>
        </p:nvSpPr>
        <p:spPr bwMode="auto">
          <a:xfrm>
            <a:off x="2546351" y="6299200"/>
            <a:ext cx="806449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/>
            <a:r>
              <a:rPr lang="en-US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2007</a:t>
            </a:r>
            <a:endParaRPr lang="en-US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TextBox 1"/>
          <p:cNvSpPr txBox="1">
            <a:spLocks noChangeArrowheads="1"/>
          </p:cNvSpPr>
          <p:nvPr/>
        </p:nvSpPr>
        <p:spPr bwMode="auto">
          <a:xfrm>
            <a:off x="3867151" y="6299200"/>
            <a:ext cx="806449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/>
            <a:r>
              <a:rPr lang="en-US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2008</a:t>
            </a:r>
            <a:endParaRPr lang="en-US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46" name="TextBox 1"/>
          <p:cNvSpPr txBox="1">
            <a:spLocks noChangeArrowheads="1"/>
          </p:cNvSpPr>
          <p:nvPr/>
        </p:nvSpPr>
        <p:spPr bwMode="auto">
          <a:xfrm>
            <a:off x="5200651" y="6299200"/>
            <a:ext cx="806449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/>
            <a:r>
              <a:rPr lang="en-US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2009</a:t>
            </a:r>
            <a:endParaRPr lang="en-US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47" name="TextBox 1"/>
          <p:cNvSpPr txBox="1">
            <a:spLocks noChangeArrowheads="1"/>
          </p:cNvSpPr>
          <p:nvPr/>
        </p:nvSpPr>
        <p:spPr bwMode="auto">
          <a:xfrm>
            <a:off x="6508751" y="6286500"/>
            <a:ext cx="806449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/>
            <a:r>
              <a:rPr lang="en-US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2010</a:t>
            </a:r>
            <a:endParaRPr lang="en-US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10800000" flipV="1">
            <a:off x="6629400" y="0"/>
            <a:ext cx="2514600" cy="124460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 descr="hadooplogo.gif"/>
          <p:cNvPicPr>
            <a:picLocks noChangeAspect="1"/>
          </p:cNvPicPr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7404100" y="301146"/>
            <a:ext cx="965200" cy="721539"/>
          </a:xfrm>
          <a:prstGeom prst="rect">
            <a:avLst/>
          </a:prstGeom>
          <a:effectLst>
            <a:outerShdw blurRad="63500" dir="4740000" sx="82000" sy="82000" kx="2700000" rotWithShape="0">
              <a:srgbClr val="000000">
                <a:alpha val="27000"/>
              </a:srgbClr>
            </a:outerShdw>
            <a:reflection stA="18000" endPos="31000" dir="5400000" sy="-100000" algn="bl" rotWithShape="0"/>
          </a:effec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19"/>
          </p:nvPr>
        </p:nvSpPr>
        <p:spPr bwMode="auto">
          <a:xfrm>
            <a:off x="8648700" y="6492875"/>
            <a:ext cx="4953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ACF8DDE-3D61-4E1E-A234-9774A6FF906C}" type="slidenum">
              <a:rPr lang="en-US" sz="1200">
                <a:solidFill>
                  <a:prstClr val="white">
                    <a:lumMod val="50000"/>
                  </a:prstClr>
                </a:solidFill>
              </a:rPr>
              <a:pPr/>
              <a:t>2</a:t>
            </a:fld>
            <a:endParaRPr lang="en-US" sz="1200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4510088" y="3638550"/>
            <a:ext cx="4608512" cy="1588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4"/>
          <p:cNvSpPr txBox="1">
            <a:spLocks noChangeArrowheads="1"/>
          </p:cNvSpPr>
          <p:nvPr/>
        </p:nvSpPr>
        <p:spPr bwMode="auto">
          <a:xfrm>
            <a:off x="6392863" y="5891213"/>
            <a:ext cx="8461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b="1">
                <a:solidFill>
                  <a:srgbClr val="00B050"/>
                </a:solidFill>
                <a:latin typeface="Arial" charset="0"/>
                <a:cs typeface="Arial" charset="0"/>
              </a:rPr>
              <a:t>Today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219200" y="1587500"/>
            <a:ext cx="2654300" cy="1358900"/>
          </a:xfrm>
          <a:prstGeom prst="round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190500" dir="2700000" algn="tl" rotWithShape="0">
              <a:srgbClr val="3366FF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 algn="ctr" defTabSz="914400"/>
            <a:endParaRPr lang="en-US" sz="1600" dirty="0" err="1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2" name="TextBox 1"/>
          <p:cNvSpPr txBox="1">
            <a:spLocks noChangeArrowheads="1"/>
          </p:cNvSpPr>
          <p:nvPr/>
        </p:nvSpPr>
        <p:spPr bwMode="auto">
          <a:xfrm>
            <a:off x="1466851" y="1778000"/>
            <a:ext cx="18478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/>
            <a:r>
              <a:rPr lang="en-US" b="1" dirty="0">
                <a:solidFill>
                  <a:srgbClr val="0070C0"/>
                </a:solidFill>
                <a:latin typeface="Arial" charset="0"/>
                <a:cs typeface="Arial" charset="0"/>
              </a:rPr>
              <a:t>38K Servers</a:t>
            </a:r>
          </a:p>
        </p:txBody>
      </p:sp>
      <p:sp>
        <p:nvSpPr>
          <p:cNvPr id="43" name="TextBox 1"/>
          <p:cNvSpPr txBox="1">
            <a:spLocks noChangeArrowheads="1"/>
          </p:cNvSpPr>
          <p:nvPr/>
        </p:nvSpPr>
        <p:spPr bwMode="auto">
          <a:xfrm>
            <a:off x="1468439" y="2114550"/>
            <a:ext cx="194786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/>
            <a:r>
              <a:rPr lang="en-US" b="1" dirty="0">
                <a:solidFill>
                  <a:srgbClr val="0070C0"/>
                </a:solidFill>
                <a:latin typeface="Arial" charset="0"/>
                <a:cs typeface="Arial" charset="0"/>
              </a:rPr>
              <a:t>170 PB Storage</a:t>
            </a:r>
          </a:p>
        </p:txBody>
      </p:sp>
      <p:sp>
        <p:nvSpPr>
          <p:cNvPr id="44" name="TextBox 1"/>
          <p:cNvSpPr txBox="1">
            <a:spLocks noChangeArrowheads="1"/>
          </p:cNvSpPr>
          <p:nvPr/>
        </p:nvSpPr>
        <p:spPr bwMode="auto">
          <a:xfrm>
            <a:off x="1468439" y="2438400"/>
            <a:ext cx="226536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/>
            <a:r>
              <a:rPr lang="en-US" b="1" dirty="0">
                <a:solidFill>
                  <a:srgbClr val="0070C0"/>
                </a:solidFill>
                <a:latin typeface="Arial" charset="0"/>
                <a:cs typeface="Arial" charset="0"/>
              </a:rPr>
              <a:t>1M+ </a:t>
            </a:r>
            <a:r>
              <a:rPr lang="en-US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Monthly </a:t>
            </a:r>
            <a:r>
              <a:rPr lang="en-US" b="1" dirty="0">
                <a:solidFill>
                  <a:srgbClr val="0070C0"/>
                </a:solidFill>
                <a:latin typeface="Arial" charset="0"/>
                <a:cs typeface="Arial" charset="0"/>
              </a:rPr>
              <a:t>Jobs</a:t>
            </a:r>
          </a:p>
        </p:txBody>
      </p:sp>
      <p:sp>
        <p:nvSpPr>
          <p:cNvPr id="48" name="TextBox 14"/>
          <p:cNvSpPr txBox="1">
            <a:spLocks noChangeArrowheads="1"/>
          </p:cNvSpPr>
          <p:nvPr/>
        </p:nvSpPr>
        <p:spPr bwMode="auto">
          <a:xfrm rot="16200000">
            <a:off x="-786606" y="3923506"/>
            <a:ext cx="26670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en-US" sz="1600" dirty="0">
                <a:solidFill>
                  <a:srgbClr val="0070C0"/>
                </a:solidFill>
                <a:latin typeface="Arial" charset="0"/>
                <a:cs typeface="Arial" charset="0"/>
              </a:rPr>
              <a:t>Thousands of Servers</a:t>
            </a:r>
          </a:p>
        </p:txBody>
      </p:sp>
      <p:sp>
        <p:nvSpPr>
          <p:cNvPr id="49" name="TextBox 15"/>
          <p:cNvSpPr txBox="1">
            <a:spLocks noChangeArrowheads="1"/>
          </p:cNvSpPr>
          <p:nvPr/>
        </p:nvSpPr>
        <p:spPr bwMode="auto">
          <a:xfrm rot="16200000">
            <a:off x="7392988" y="3781425"/>
            <a:ext cx="137953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/>
            <a:r>
              <a:rPr lang="en-US" sz="1600" dirty="0" err="1">
                <a:solidFill>
                  <a:srgbClr val="0070C0"/>
                </a:solidFill>
                <a:latin typeface="Arial" charset="0"/>
                <a:cs typeface="Arial" charset="0"/>
              </a:rPr>
              <a:t>Petabytes</a:t>
            </a:r>
            <a:endParaRPr lang="en-US" sz="1600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51" name="TextBox 1"/>
          <p:cNvSpPr txBox="1">
            <a:spLocks noChangeArrowheads="1"/>
          </p:cNvSpPr>
          <p:nvPr/>
        </p:nvSpPr>
        <p:spPr bwMode="auto">
          <a:xfrm>
            <a:off x="527051" y="977900"/>
            <a:ext cx="603249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anchor="t">
            <a:prstTxWarp prst="textNoShape">
              <a:avLst/>
            </a:prstTxWarp>
          </a:bodyPr>
          <a:lstStyle/>
          <a:p>
            <a:pPr algn="ctr" defTabSz="914400">
              <a:lnSpc>
                <a:spcPct val="290000"/>
              </a:lnSpc>
            </a:pPr>
            <a:r>
              <a:rPr lang="en-US" sz="1200" b="1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90</a:t>
            </a:r>
          </a:p>
          <a:p>
            <a:pPr algn="ctr" defTabSz="914400">
              <a:lnSpc>
                <a:spcPct val="290000"/>
              </a:lnSpc>
            </a:pPr>
            <a:r>
              <a:rPr lang="en-US" sz="1200" b="1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80</a:t>
            </a:r>
          </a:p>
          <a:p>
            <a:pPr algn="ctr" defTabSz="914400">
              <a:lnSpc>
                <a:spcPct val="290000"/>
              </a:lnSpc>
            </a:pPr>
            <a:r>
              <a:rPr lang="en-US" sz="1200" b="1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70</a:t>
            </a:r>
          </a:p>
          <a:p>
            <a:pPr algn="ctr" defTabSz="914400">
              <a:lnSpc>
                <a:spcPct val="290000"/>
              </a:lnSpc>
            </a:pPr>
            <a:r>
              <a:rPr lang="en-US" sz="1200" b="1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60</a:t>
            </a:r>
          </a:p>
          <a:p>
            <a:pPr algn="ctr" defTabSz="914400">
              <a:lnSpc>
                <a:spcPct val="290000"/>
              </a:lnSpc>
            </a:pPr>
            <a:r>
              <a:rPr lang="en-US" sz="1200" b="1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50</a:t>
            </a:r>
          </a:p>
          <a:p>
            <a:pPr algn="ctr" defTabSz="914400">
              <a:lnSpc>
                <a:spcPct val="290000"/>
              </a:lnSpc>
            </a:pPr>
            <a:r>
              <a:rPr lang="en-US" sz="1200" b="1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40</a:t>
            </a:r>
          </a:p>
          <a:p>
            <a:pPr algn="ctr" defTabSz="914400">
              <a:lnSpc>
                <a:spcPct val="290000"/>
              </a:lnSpc>
            </a:pPr>
            <a:r>
              <a:rPr lang="en-US" sz="1200" b="1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30</a:t>
            </a:r>
          </a:p>
          <a:p>
            <a:pPr algn="ctr" defTabSz="914400">
              <a:lnSpc>
                <a:spcPct val="290000"/>
              </a:lnSpc>
            </a:pPr>
            <a:r>
              <a:rPr lang="en-US" sz="1200" b="1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20</a:t>
            </a:r>
          </a:p>
          <a:p>
            <a:pPr algn="ctr" defTabSz="914400">
              <a:lnSpc>
                <a:spcPct val="290000"/>
              </a:lnSpc>
            </a:pPr>
            <a:r>
              <a:rPr lang="en-US" sz="1200" b="1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10</a:t>
            </a:r>
          </a:p>
          <a:p>
            <a:pPr algn="ctr" defTabSz="914400">
              <a:lnSpc>
                <a:spcPct val="290000"/>
              </a:lnSpc>
            </a:pPr>
            <a:r>
              <a:rPr lang="en-US" sz="1200" b="1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53" name="TextBox 1"/>
          <p:cNvSpPr txBox="1">
            <a:spLocks noChangeArrowheads="1"/>
          </p:cNvSpPr>
          <p:nvPr/>
        </p:nvSpPr>
        <p:spPr bwMode="auto">
          <a:xfrm>
            <a:off x="7499351" y="660400"/>
            <a:ext cx="603249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anchor="t">
            <a:prstTxWarp prst="textNoShape">
              <a:avLst/>
            </a:prstTxWarp>
          </a:bodyPr>
          <a:lstStyle/>
          <a:p>
            <a:pPr algn="ctr" defTabSz="914400">
              <a:lnSpc>
                <a:spcPct val="520000"/>
              </a:lnSpc>
            </a:pPr>
            <a:r>
              <a:rPr lang="en-US" sz="1200" b="1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250</a:t>
            </a:r>
          </a:p>
          <a:p>
            <a:pPr algn="ctr" defTabSz="914400">
              <a:lnSpc>
                <a:spcPct val="520000"/>
              </a:lnSpc>
            </a:pPr>
            <a:r>
              <a:rPr lang="en-US" sz="1200" b="1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200</a:t>
            </a:r>
          </a:p>
          <a:p>
            <a:pPr algn="ctr" defTabSz="914400">
              <a:lnSpc>
                <a:spcPct val="520000"/>
              </a:lnSpc>
            </a:pPr>
            <a:r>
              <a:rPr lang="en-US" sz="1200" b="1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150</a:t>
            </a:r>
          </a:p>
          <a:p>
            <a:pPr algn="ctr" defTabSz="914400">
              <a:lnSpc>
                <a:spcPct val="520000"/>
              </a:lnSpc>
            </a:pPr>
            <a:r>
              <a:rPr lang="en-US" sz="1200" b="1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100</a:t>
            </a:r>
          </a:p>
          <a:p>
            <a:pPr algn="ctr" defTabSz="914400">
              <a:lnSpc>
                <a:spcPct val="520000"/>
              </a:lnSpc>
            </a:pPr>
            <a:r>
              <a:rPr lang="en-US" sz="1200" b="1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50</a:t>
            </a:r>
          </a:p>
          <a:p>
            <a:pPr algn="ctr" defTabSz="914400">
              <a:lnSpc>
                <a:spcPct val="520000"/>
              </a:lnSpc>
            </a:pPr>
            <a:r>
              <a:rPr lang="en-US" sz="1200" b="1" dirty="0" smtClean="0">
                <a:solidFill>
                  <a:srgbClr val="7F7F7F"/>
                </a:solidFill>
                <a:latin typeface="Arial" charset="0"/>
                <a:cs typeface="Arial" charset="0"/>
              </a:rPr>
              <a:t>0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7598833" y="1422400"/>
            <a:ext cx="59267" cy="1588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594599" y="2413000"/>
            <a:ext cx="59267" cy="1588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590366" y="3352800"/>
            <a:ext cx="59267" cy="1588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590366" y="4301066"/>
            <a:ext cx="59267" cy="1588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7586133" y="5253567"/>
            <a:ext cx="59267" cy="1588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Diagram 62"/>
          <p:cNvGraphicFramePr/>
          <p:nvPr/>
        </p:nvGraphicFramePr>
        <p:xfrm>
          <a:off x="1006366" y="1403131"/>
          <a:ext cx="7250112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3" name="Group 67"/>
          <p:cNvGrpSpPr/>
          <p:nvPr/>
        </p:nvGrpSpPr>
        <p:grpSpPr>
          <a:xfrm>
            <a:off x="977107" y="6223793"/>
            <a:ext cx="992188" cy="131236"/>
            <a:chOff x="977107" y="6223793"/>
            <a:chExt cx="992188" cy="131236"/>
          </a:xfrm>
        </p:grpSpPr>
        <p:cxnSp>
          <p:nvCxnSpPr>
            <p:cNvPr id="64" name="Straight Connector 63"/>
            <p:cNvCxnSpPr/>
            <p:nvPr/>
          </p:nvCxnSpPr>
          <p:spPr>
            <a:xfrm rot="5400000">
              <a:off x="937684" y="6263216"/>
              <a:ext cx="80433" cy="1588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1267884" y="6263217"/>
              <a:ext cx="80433" cy="1588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1577183" y="6291528"/>
              <a:ext cx="125415" cy="1588"/>
            </a:xfrm>
            <a:prstGeom prst="line">
              <a:avLst/>
            </a:prstGeom>
            <a:ln w="6350">
              <a:solidFill>
                <a:srgbClr val="4060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1928284" y="6271683"/>
              <a:ext cx="80433" cy="1588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74"/>
          <p:cNvGrpSpPr/>
          <p:nvPr/>
        </p:nvGrpSpPr>
        <p:grpSpPr>
          <a:xfrm>
            <a:off x="2259807" y="6223793"/>
            <a:ext cx="992188" cy="135470"/>
            <a:chOff x="977107" y="6223793"/>
            <a:chExt cx="992188" cy="135470"/>
          </a:xfrm>
        </p:grpSpPr>
        <p:cxnSp>
          <p:nvCxnSpPr>
            <p:cNvPr id="76" name="Straight Connector 75"/>
            <p:cNvCxnSpPr/>
            <p:nvPr/>
          </p:nvCxnSpPr>
          <p:spPr>
            <a:xfrm rot="5400000">
              <a:off x="937684" y="6263216"/>
              <a:ext cx="80433" cy="1588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1267884" y="6263217"/>
              <a:ext cx="80433" cy="1588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>
              <a:off x="1575066" y="6293645"/>
              <a:ext cx="129649" cy="1588"/>
            </a:xfrm>
            <a:prstGeom prst="line">
              <a:avLst/>
            </a:prstGeom>
            <a:ln w="6350">
              <a:solidFill>
                <a:srgbClr val="4060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1928284" y="6271683"/>
              <a:ext cx="80433" cy="1588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79"/>
          <p:cNvGrpSpPr/>
          <p:nvPr/>
        </p:nvGrpSpPr>
        <p:grpSpPr>
          <a:xfrm>
            <a:off x="3580607" y="6223793"/>
            <a:ext cx="992188" cy="143936"/>
            <a:chOff x="977107" y="6223793"/>
            <a:chExt cx="992188" cy="143936"/>
          </a:xfrm>
        </p:grpSpPr>
        <p:cxnSp>
          <p:nvCxnSpPr>
            <p:cNvPr id="81" name="Straight Connector 80"/>
            <p:cNvCxnSpPr/>
            <p:nvPr/>
          </p:nvCxnSpPr>
          <p:spPr>
            <a:xfrm rot="5400000">
              <a:off x="937684" y="6263216"/>
              <a:ext cx="80433" cy="1588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1267884" y="6263217"/>
              <a:ext cx="80433" cy="1588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1570833" y="6297878"/>
              <a:ext cx="138115" cy="1588"/>
            </a:xfrm>
            <a:prstGeom prst="line">
              <a:avLst/>
            </a:prstGeom>
            <a:ln w="6350">
              <a:solidFill>
                <a:srgbClr val="4060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>
              <a:off x="1928284" y="6271683"/>
              <a:ext cx="80433" cy="1588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84"/>
          <p:cNvGrpSpPr/>
          <p:nvPr/>
        </p:nvGrpSpPr>
        <p:grpSpPr>
          <a:xfrm>
            <a:off x="4926807" y="6223793"/>
            <a:ext cx="992188" cy="139704"/>
            <a:chOff x="977107" y="6223793"/>
            <a:chExt cx="992188" cy="139704"/>
          </a:xfrm>
        </p:grpSpPr>
        <p:cxnSp>
          <p:nvCxnSpPr>
            <p:cNvPr id="86" name="Straight Connector 85"/>
            <p:cNvCxnSpPr/>
            <p:nvPr/>
          </p:nvCxnSpPr>
          <p:spPr>
            <a:xfrm rot="5400000">
              <a:off x="937684" y="6263216"/>
              <a:ext cx="80433" cy="1588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1267884" y="6263217"/>
              <a:ext cx="80433" cy="1588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1572949" y="6295762"/>
              <a:ext cx="133882" cy="1588"/>
            </a:xfrm>
            <a:prstGeom prst="line">
              <a:avLst/>
            </a:prstGeom>
            <a:ln w="6350">
              <a:solidFill>
                <a:srgbClr val="4060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1928284" y="6271683"/>
              <a:ext cx="80433" cy="1588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89"/>
          <p:cNvGrpSpPr/>
          <p:nvPr/>
        </p:nvGrpSpPr>
        <p:grpSpPr>
          <a:xfrm>
            <a:off x="6273007" y="6223793"/>
            <a:ext cx="992188" cy="143936"/>
            <a:chOff x="977107" y="6223793"/>
            <a:chExt cx="992188" cy="143936"/>
          </a:xfrm>
        </p:grpSpPr>
        <p:cxnSp>
          <p:nvCxnSpPr>
            <p:cNvPr id="91" name="Straight Connector 90"/>
            <p:cNvCxnSpPr/>
            <p:nvPr/>
          </p:nvCxnSpPr>
          <p:spPr>
            <a:xfrm rot="5400000">
              <a:off x="937684" y="6263216"/>
              <a:ext cx="80433" cy="1588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1267884" y="6263217"/>
              <a:ext cx="80433" cy="1588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1570833" y="6297878"/>
              <a:ext cx="138115" cy="1588"/>
            </a:xfrm>
            <a:prstGeom prst="line">
              <a:avLst/>
            </a:prstGeom>
            <a:ln w="6350">
              <a:solidFill>
                <a:srgbClr val="4060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>
              <a:off x="1928284" y="6271683"/>
              <a:ext cx="80433" cy="1588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tangle 67"/>
          <p:cNvSpPr/>
          <p:nvPr/>
        </p:nvSpPr>
        <p:spPr>
          <a:xfrm>
            <a:off x="795" y="-2"/>
            <a:ext cx="9144000" cy="1181102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260350" dir="2700000" algn="tl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 fontScale="92500" lnSpcReduction="20000"/>
          </a:bodyPr>
          <a:lstStyle/>
          <a:p>
            <a:pPr algn="ctr"/>
            <a:endParaRPr lang="en-US" sz="4400" dirty="0" smtClean="0">
              <a:solidFill>
                <a:prstClr val="black"/>
              </a:solidFill>
              <a:cs typeface="Arial" pitchFamily="34" charset="0"/>
            </a:endParaRPr>
          </a:p>
          <a:p>
            <a:pPr algn="ctr"/>
            <a:r>
              <a:rPr lang="en-US" sz="4400" dirty="0" smtClean="0">
                <a:solidFill>
                  <a:prstClr val="black"/>
                </a:solidFill>
                <a:cs typeface="Arial" pitchFamily="34" charset="0"/>
              </a:rPr>
              <a:t>Big Data Challenges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39150" y="647884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rmAutofit/>
          </a:bodyPr>
          <a:lstStyle/>
          <a:p>
            <a:r>
              <a:rPr lang="en-US" sz="1600" i="1" dirty="0" smtClean="0"/>
              <a:t>Yahoo!</a:t>
            </a:r>
          </a:p>
        </p:txBody>
      </p:sp>
    </p:spTree>
    <p:extLst>
      <p:ext uri="{BB962C8B-B14F-4D97-AF65-F5344CB8AC3E}">
        <p14:creationId xmlns:p14="http://schemas.microsoft.com/office/powerpoint/2010/main" val="139392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Twister Performance on </a:t>
            </a:r>
            <a:r>
              <a:rPr lang="en-US" sz="3600" b="1" dirty="0" err="1" smtClean="0"/>
              <a:t>Kmeans</a:t>
            </a:r>
            <a:r>
              <a:rPr lang="en-US" sz="3600" b="1" dirty="0" smtClean="0"/>
              <a:t> Clustering </a:t>
            </a:r>
            <a:endParaRPr lang="en-US" sz="3600" b="1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09551777"/>
              </p:ext>
            </p:extLst>
          </p:nvPr>
        </p:nvGraphicFramePr>
        <p:xfrm>
          <a:off x="609600" y="1447800"/>
          <a:ext cx="7924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301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Twister on </a:t>
            </a:r>
            <a:r>
              <a:rPr lang="en-US" dirty="0" err="1" smtClean="0"/>
              <a:t>InfiniBand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InfiniBand</a:t>
            </a:r>
            <a:r>
              <a:rPr lang="en-US" dirty="0" smtClean="0"/>
              <a:t> successes in HPC community</a:t>
            </a:r>
          </a:p>
          <a:p>
            <a:pPr lvl="1"/>
            <a:r>
              <a:rPr lang="en-US" dirty="0" smtClean="0"/>
              <a:t>More than 42% of Top500 clusters use </a:t>
            </a:r>
            <a:r>
              <a:rPr lang="en-US" dirty="0" err="1" smtClean="0"/>
              <a:t>InfiniBand</a:t>
            </a:r>
            <a:endParaRPr lang="en-US" dirty="0" smtClean="0"/>
          </a:p>
          <a:p>
            <a:pPr lvl="1"/>
            <a:r>
              <a:rPr lang="en-US" dirty="0" smtClean="0"/>
              <a:t>Extremely high throughput and low latency</a:t>
            </a:r>
          </a:p>
          <a:p>
            <a:pPr lvl="2"/>
            <a:r>
              <a:rPr lang="en-US" dirty="0" smtClean="0"/>
              <a:t>Up to 40Gb/s between servers and 1</a:t>
            </a:r>
            <a:r>
              <a:rPr lang="el-GR" dirty="0" smtClean="0"/>
              <a:t>μ</a:t>
            </a:r>
            <a:r>
              <a:rPr lang="en-US" dirty="0" smtClean="0"/>
              <a:t>sec latency</a:t>
            </a:r>
          </a:p>
          <a:p>
            <a:pPr lvl="1"/>
            <a:r>
              <a:rPr lang="en-US" dirty="0" smtClean="0"/>
              <a:t>Reduce CPU overhead up to 90%</a:t>
            </a:r>
          </a:p>
          <a:p>
            <a:r>
              <a:rPr lang="en-US" dirty="0" smtClean="0"/>
              <a:t>Cloud community can benefit from </a:t>
            </a:r>
            <a:r>
              <a:rPr lang="en-US" dirty="0" err="1" smtClean="0"/>
              <a:t>InfiniBand</a:t>
            </a:r>
            <a:endParaRPr lang="en-US" dirty="0" smtClean="0"/>
          </a:p>
          <a:p>
            <a:pPr lvl="1"/>
            <a:r>
              <a:rPr lang="en-US" dirty="0" smtClean="0"/>
              <a:t>Accelerated </a:t>
            </a:r>
            <a:r>
              <a:rPr lang="en-US" dirty="0" err="1" smtClean="0"/>
              <a:t>Hadoop</a:t>
            </a:r>
            <a:r>
              <a:rPr lang="en-US" dirty="0"/>
              <a:t> </a:t>
            </a:r>
            <a:r>
              <a:rPr lang="en-US" dirty="0" smtClean="0"/>
              <a:t>(sc11)</a:t>
            </a:r>
          </a:p>
          <a:p>
            <a:pPr lvl="1"/>
            <a:r>
              <a:rPr lang="en-US" dirty="0" smtClean="0"/>
              <a:t>HDFS benchmark tests</a:t>
            </a:r>
          </a:p>
          <a:p>
            <a:r>
              <a:rPr lang="en-US" dirty="0"/>
              <a:t>RDMA can make Twister faster</a:t>
            </a:r>
          </a:p>
          <a:p>
            <a:pPr lvl="1"/>
            <a:r>
              <a:rPr lang="en-US" dirty="0"/>
              <a:t>Accelerate static data distribution</a:t>
            </a:r>
          </a:p>
          <a:p>
            <a:pPr lvl="1"/>
            <a:r>
              <a:rPr lang="en-US" dirty="0"/>
              <a:t>Accelerate data shuffling between mappers and </a:t>
            </a:r>
            <a:r>
              <a:rPr lang="en-US" dirty="0" smtClean="0"/>
              <a:t>reducer</a:t>
            </a:r>
          </a:p>
          <a:p>
            <a:r>
              <a:rPr lang="en-US" dirty="0" smtClean="0"/>
              <a:t>In collaboration with ORNL on a large </a:t>
            </a:r>
            <a:r>
              <a:rPr lang="en-US" dirty="0" err="1" smtClean="0"/>
              <a:t>InfiniBand</a:t>
            </a:r>
            <a:r>
              <a:rPr lang="en-US" dirty="0" smtClean="0"/>
              <a:t> cluster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13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2267"/>
          </a:xfrm>
        </p:spPr>
        <p:txBody>
          <a:bodyPr/>
          <a:lstStyle/>
          <a:p>
            <a:r>
              <a:rPr lang="en-US" dirty="0" smtClean="0"/>
              <a:t>Issues for this BOF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0165"/>
            <a:ext cx="9079832" cy="45259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Is there a demand for MapReduce (as a Service)?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FutureGrid supports small experimental work on conventional (Hadoop) and Iterative (Twister) MapReduce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Is there demand for larger size runs?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Do we need HDFS/</a:t>
            </a:r>
            <a:r>
              <a:rPr lang="en-US" dirty="0" err="1" smtClean="0"/>
              <a:t>Hbase</a:t>
            </a:r>
            <a:r>
              <a:rPr lang="en-US" dirty="0" smtClean="0"/>
              <a:t> as well?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Do we need Hadoop and/or Twister?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Do we want Cloud and/or HPC implementations?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Is there an XSEDE MapReduce Community?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Covered Tuesday July 31 in Science Cloud Summer School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F0A9-3824-44D2-BC7C-271A7FEBED4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4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4528A-529A-42F9-B21B-083B616E7BC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22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/>
          <a:srcRect t="21481"/>
          <a:stretch>
            <a:fillRect/>
          </a:stretch>
        </p:blipFill>
        <p:spPr>
          <a:xfrm>
            <a:off x="0" y="0"/>
            <a:ext cx="9144000" cy="53848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8" name="Rectangle 17"/>
          <p:cNvSpPr/>
          <p:nvPr/>
        </p:nvSpPr>
        <p:spPr>
          <a:xfrm>
            <a:off x="0" y="1181100"/>
            <a:ext cx="9144000" cy="5676900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260350" dir="2700000" algn="tl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 algn="ctr" defTabSz="914400"/>
            <a:endParaRPr lang="en-US" sz="1600" dirty="0" err="1" smtClean="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10800000" flipV="1">
            <a:off x="6629400" y="0"/>
            <a:ext cx="2514600" cy="124460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 descr="hadooplogo.gif"/>
          <p:cNvPicPr>
            <a:picLocks noChangeAspect="1"/>
          </p:cNvPicPr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7404100" y="301146"/>
            <a:ext cx="965200" cy="721539"/>
          </a:xfrm>
          <a:prstGeom prst="rect">
            <a:avLst/>
          </a:prstGeom>
          <a:effectLst>
            <a:outerShdw blurRad="63500" dir="4740000" sx="82000" sy="82000" kx="2700000" rotWithShape="0">
              <a:srgbClr val="000000">
                <a:alpha val="27000"/>
              </a:srgbClr>
            </a:outerShdw>
            <a:reflection stA="18000" endPos="31000" dir="5400000" sy="-100000" algn="bl" rotWithShape="0"/>
          </a:effec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19"/>
          </p:nvPr>
        </p:nvSpPr>
        <p:spPr bwMode="auto">
          <a:xfrm>
            <a:off x="8648700" y="6492875"/>
            <a:ext cx="4953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ACF8DDE-3D61-4E1E-A234-9774A6FF906C}" type="slidenum">
              <a:rPr lang="en-US" sz="1200">
                <a:solidFill>
                  <a:prstClr val="white">
                    <a:lumMod val="50000"/>
                  </a:prstClr>
                </a:solidFill>
              </a:rPr>
              <a:pPr/>
              <a:t>3</a:t>
            </a:fld>
            <a:endParaRPr lang="en-US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9" name="Title 6"/>
          <p:cNvSpPr txBox="1">
            <a:spLocks/>
          </p:cNvSpPr>
          <p:nvPr/>
        </p:nvSpPr>
        <p:spPr>
          <a:xfrm>
            <a:off x="266700" y="812800"/>
            <a:ext cx="6959600" cy="31750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pPr defTabSz="914400">
              <a:lnSpc>
                <a:spcPct val="80000"/>
              </a:lnSpc>
              <a:defRPr/>
            </a:pPr>
            <a:r>
              <a:rPr lang="en-US" sz="2400" cap="all" dirty="0" err="1" smtClean="0">
                <a:solidFill>
                  <a:srgbClr val="FFFF00"/>
                </a:solidFill>
                <a:latin typeface="Arial"/>
                <a:ea typeface="Verdana" pitchFamily="-112" charset="0"/>
                <a:cs typeface="Arial"/>
              </a:rPr>
              <a:t>hadoop</a:t>
            </a:r>
            <a:r>
              <a:rPr lang="en-US" sz="2400" cap="all" dirty="0" smtClean="0">
                <a:solidFill>
                  <a:srgbClr val="FFFF00"/>
                </a:solidFill>
                <a:latin typeface="Arial"/>
                <a:ea typeface="Verdana" pitchFamily="-112" charset="0"/>
                <a:cs typeface="Arial"/>
              </a:rPr>
              <a:t> at</a:t>
            </a:r>
          </a:p>
          <a:p>
            <a:pPr defTabSz="914400">
              <a:lnSpc>
                <a:spcPct val="80000"/>
              </a:lnSpc>
              <a:defRPr/>
            </a:pPr>
            <a:r>
              <a:rPr lang="en-US" sz="3200" cap="all" dirty="0" smtClean="0">
                <a:solidFill>
                  <a:prstClr val="white"/>
                </a:solidFill>
                <a:latin typeface="Arial Black"/>
                <a:ea typeface="Verdana" pitchFamily="-112" charset="0"/>
                <a:cs typeface="Arial Black"/>
              </a:rPr>
              <a:t>yahoo!</a:t>
            </a:r>
          </a:p>
          <a:p>
            <a:pPr defTabSz="914400">
              <a:lnSpc>
                <a:spcPct val="60000"/>
              </a:lnSpc>
              <a:defRPr/>
            </a:pPr>
            <a:r>
              <a:rPr lang="en-US" sz="3600" cap="all" dirty="0" smtClean="0">
                <a:solidFill>
                  <a:srgbClr val="7B0099">
                    <a:lumMod val="75000"/>
                  </a:srgbClr>
                </a:solidFill>
                <a:latin typeface="Arial Black"/>
                <a:ea typeface="Verdana" pitchFamily="-112" charset="0"/>
                <a:cs typeface="Arial" pitchFamily="34" charset="0"/>
              </a:rPr>
              <a:t/>
            </a:r>
            <a:br>
              <a:rPr lang="en-US" sz="3600" cap="all" dirty="0" smtClean="0">
                <a:solidFill>
                  <a:srgbClr val="7B0099">
                    <a:lumMod val="75000"/>
                  </a:srgbClr>
                </a:solidFill>
                <a:latin typeface="Arial Black"/>
                <a:ea typeface="Verdana" pitchFamily="-112" charset="0"/>
                <a:cs typeface="Arial" pitchFamily="34" charset="0"/>
              </a:rPr>
            </a:br>
            <a:endParaRPr lang="en-US" sz="3600" cap="all" dirty="0" smtClean="0">
              <a:solidFill>
                <a:srgbClr val="7B0099">
                  <a:lumMod val="75000"/>
                </a:srgbClr>
              </a:solidFill>
              <a:latin typeface="Arial Black"/>
              <a:ea typeface="Verdana" pitchFamily="-112" charset="0"/>
              <a:cs typeface="Arial" pitchFamily="34" charset="0"/>
            </a:endParaRPr>
          </a:p>
        </p:txBody>
      </p:sp>
      <p:sp>
        <p:nvSpPr>
          <p:cNvPr id="38" name="Content Placeholder 5"/>
          <p:cNvSpPr txBox="1">
            <a:spLocks/>
          </p:cNvSpPr>
          <p:nvPr/>
        </p:nvSpPr>
        <p:spPr>
          <a:xfrm>
            <a:off x="404734" y="1232447"/>
            <a:ext cx="7898358" cy="811212"/>
          </a:xfrm>
          <a:prstGeom prst="rect">
            <a:avLst/>
          </a:prstGeom>
        </p:spPr>
        <p:txBody>
          <a:bodyPr/>
          <a:lstStyle/>
          <a:p>
            <a:pPr marL="0" lvl="1" defTabSz="914400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Calibri" pitchFamily="-112" charset="0"/>
              <a:buNone/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Arial"/>
                <a:ea typeface="ＭＳ Ｐゴシック" pitchFamily="-112" charset="-128"/>
                <a:cs typeface="Arial"/>
              </a:rPr>
              <a:t>“Where Science meets Data”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2141050" y="2273300"/>
            <a:ext cx="4660900" cy="4140200"/>
          </a:xfrm>
          <a:prstGeom prst="ellipse">
            <a:avLst/>
          </a:prstGeom>
          <a:gradFill flip="none" rotWithShape="1">
            <a:gsLst>
              <a:gs pos="0">
                <a:srgbClr val="CCCCCC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>
            <a:glow rad="38100">
              <a:schemeClr val="bg1">
                <a:lumMod val="50000"/>
                <a:alpha val="3000"/>
              </a:schemeClr>
            </a:glow>
            <a:outerShdw blurRad="165100" dir="2700000" algn="tl" rotWithShape="0">
              <a:srgbClr val="000000">
                <a:alpha val="43000"/>
              </a:srgbClr>
            </a:outerShdw>
          </a:effectLst>
        </p:spPr>
        <p:txBody>
          <a:bodyPr wrap="none" lIns="0" tIns="0" rIns="0" bIns="0" anchor="ctr" anchorCtr="1"/>
          <a:lstStyle/>
          <a:p>
            <a:pPr algn="ctr" defTabSz="914400">
              <a:lnSpc>
                <a:spcPts val="1400"/>
              </a:lnSpc>
            </a:pPr>
            <a:r>
              <a:rPr lang="en-US" sz="1400" b="1" dirty="0" smtClean="0">
                <a:solidFill>
                  <a:srgbClr val="8B2090"/>
                </a:solidFill>
                <a:latin typeface="Arial"/>
                <a:ea typeface="+mn-ea"/>
                <a:cs typeface="Arial"/>
              </a:rPr>
              <a:t>  </a:t>
            </a:r>
          </a:p>
          <a:p>
            <a:pPr algn="ctr" defTabSz="914400">
              <a:lnSpc>
                <a:spcPts val="1400"/>
              </a:lnSpc>
            </a:pPr>
            <a:endParaRPr lang="en-US" sz="1400" b="1" dirty="0" smtClean="0">
              <a:solidFill>
                <a:srgbClr val="8B2090"/>
              </a:solidFill>
              <a:latin typeface="Arial"/>
              <a:ea typeface="+mn-ea"/>
              <a:cs typeface="Arial"/>
            </a:endParaRPr>
          </a:p>
          <a:p>
            <a:pPr algn="ctr" defTabSz="914400">
              <a:lnSpc>
                <a:spcPts val="1400"/>
              </a:lnSpc>
            </a:pPr>
            <a:endParaRPr lang="en-US" sz="1400" b="1" dirty="0" smtClean="0">
              <a:solidFill>
                <a:prstClr val="black">
                  <a:lumMod val="65000"/>
                  <a:lumOff val="35000"/>
                </a:prstClr>
              </a:solidFill>
              <a:latin typeface="Arial"/>
              <a:ea typeface="+mn-ea"/>
              <a:cs typeface="Arial"/>
            </a:endParaRPr>
          </a:p>
          <a:p>
            <a:pPr algn="ctr" defTabSz="914400">
              <a:lnSpc>
                <a:spcPts val="1400"/>
              </a:lnSpc>
            </a:pPr>
            <a:r>
              <a:rPr lang="en-US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+mn-ea"/>
                <a:cs typeface="Arial"/>
              </a:rPr>
              <a:t>        </a:t>
            </a:r>
            <a:endParaRPr lang="en-US" sz="1400" b="1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42" name="Picture 41" descr="hadooplogo.gif"/>
          <p:cNvPicPr>
            <a:picLocks noChangeAspect="1"/>
          </p:cNvPicPr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3457576" y="2263370"/>
            <a:ext cx="1188550" cy="888506"/>
          </a:xfrm>
          <a:prstGeom prst="rect">
            <a:avLst/>
          </a:prstGeom>
          <a:effectLst>
            <a:outerShdw blurRad="63500" dir="4740000" sx="82000" sy="82000" kx="2700000" rotWithShape="0">
              <a:srgbClr val="000000">
                <a:alpha val="27000"/>
              </a:srgbClr>
            </a:outerShdw>
            <a:reflection stA="18000" endPos="31000" dir="5400000" sy="-100000" algn="bl" rotWithShape="0"/>
          </a:effectLst>
        </p:spPr>
      </p:pic>
      <p:sp>
        <p:nvSpPr>
          <p:cNvPr id="43" name="Rectangle 42"/>
          <p:cNvSpPr/>
          <p:nvPr/>
        </p:nvSpPr>
        <p:spPr>
          <a:xfrm>
            <a:off x="2454275" y="3196709"/>
            <a:ext cx="2497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+mn-ea"/>
                <a:cs typeface="Arial"/>
              </a:rPr>
              <a:t>HADOOP CLUSTERS</a:t>
            </a:r>
          </a:p>
          <a:p>
            <a:pPr algn="ctr" defTabSz="914400"/>
            <a:r>
              <a:rPr lang="en-US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  <a:cs typeface="Arial"/>
              </a:rPr>
              <a:t>Tens of thousands of servers</a:t>
            </a:r>
            <a:endParaRPr lang="en-US" sz="1200" dirty="0" smtClean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grpSp>
        <p:nvGrpSpPr>
          <p:cNvPr id="2" name="Group 43"/>
          <p:cNvGrpSpPr/>
          <p:nvPr/>
        </p:nvGrpSpPr>
        <p:grpSpPr>
          <a:xfrm>
            <a:off x="5379550" y="4136341"/>
            <a:ext cx="1295400" cy="739658"/>
            <a:chOff x="3657600" y="3564841"/>
            <a:chExt cx="1295400" cy="739658"/>
          </a:xfrm>
        </p:grpSpPr>
        <p:sp>
          <p:nvSpPr>
            <p:cNvPr id="45" name="Can 44"/>
            <p:cNvSpPr/>
            <p:nvPr/>
          </p:nvSpPr>
          <p:spPr>
            <a:xfrm>
              <a:off x="4241800" y="3873501"/>
              <a:ext cx="293370" cy="139700"/>
            </a:xfrm>
            <a:prstGeom prst="can">
              <a:avLst/>
            </a:prstGeom>
            <a:gradFill flip="none" rotWithShape="1">
              <a:gsLst>
                <a:gs pos="1000">
                  <a:schemeClr val="bg1">
                    <a:lumMod val="8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 w="3175">
              <a:solidFill>
                <a:schemeClr val="bg1">
                  <a:lumMod val="50000"/>
                </a:schemeClr>
              </a:solidFill>
            </a:ln>
            <a:effectLst>
              <a:outerShdw blurRad="63500" dir="13500000" kx="2700000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normAutofit fontScale="25000" lnSpcReduction="20000"/>
            </a:bodyPr>
            <a:lstStyle/>
            <a:p>
              <a:pPr algn="ctr" defTabSz="914400"/>
              <a:endParaRPr lang="en-US" sz="1600" dirty="0" err="1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grpSp>
          <p:nvGrpSpPr>
            <p:cNvPr id="3" name="Group 65"/>
            <p:cNvGrpSpPr/>
            <p:nvPr/>
          </p:nvGrpSpPr>
          <p:grpSpPr>
            <a:xfrm>
              <a:off x="3657600" y="3564841"/>
              <a:ext cx="1295400" cy="727759"/>
              <a:chOff x="3657600" y="3564841"/>
              <a:chExt cx="1295400" cy="727759"/>
            </a:xfrm>
          </p:grpSpPr>
          <p:sp>
            <p:nvSpPr>
              <p:cNvPr id="48" name="Oval 47"/>
              <p:cNvSpPr/>
              <p:nvPr/>
            </p:nvSpPr>
            <p:spPr bwMode="auto">
              <a:xfrm>
                <a:off x="3657600" y="3564841"/>
                <a:ext cx="1295400" cy="727759"/>
              </a:xfrm>
              <a:prstGeom prst="ellipse">
                <a:avLst/>
              </a:prstGeom>
              <a:gradFill flip="none" rotWithShape="1">
                <a:gsLst>
                  <a:gs pos="0">
                    <a:srgbClr val="CCCCCC"/>
                  </a:gs>
                  <a:gs pos="100000">
                    <a:schemeClr val="bg1">
                      <a:lumMod val="95000"/>
                    </a:schemeClr>
                  </a:gs>
                </a:gsLst>
                <a:lin ang="16200000" scaled="0"/>
                <a:tileRect/>
              </a:gra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glow rad="38100">
                  <a:schemeClr val="bg1">
                    <a:lumMod val="50000"/>
                    <a:alpha val="3000"/>
                  </a:schemeClr>
                </a:glow>
                <a:outerShdw blurRad="165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lIns="0" tIns="0" rIns="0" bIns="0" anchor="ctr" anchorCtr="1"/>
              <a:lstStyle/>
              <a:p>
                <a:pPr algn="ctr" defTabSz="914400">
                  <a:lnSpc>
                    <a:spcPts val="1400"/>
                  </a:lnSpc>
                </a:pPr>
                <a:r>
                  <a:rPr lang="en-US" sz="1400" b="1" dirty="0" smtClean="0">
                    <a:solidFill>
                      <a:srgbClr val="8B2090"/>
                    </a:solidFill>
                    <a:latin typeface="Arial"/>
                    <a:ea typeface="+mn-ea"/>
                    <a:cs typeface="Arial"/>
                  </a:rPr>
                  <a:t>  </a:t>
                </a:r>
              </a:p>
              <a:p>
                <a:pPr algn="ctr" defTabSz="914400">
                  <a:lnSpc>
                    <a:spcPts val="1400"/>
                  </a:lnSpc>
                </a:pPr>
                <a:endParaRPr lang="en-US" sz="1400" b="1" dirty="0" smtClean="0">
                  <a:solidFill>
                    <a:srgbClr val="8B2090"/>
                  </a:solidFill>
                  <a:latin typeface="Arial"/>
                  <a:ea typeface="+mn-ea"/>
                  <a:cs typeface="Arial"/>
                </a:endParaRPr>
              </a:p>
              <a:p>
                <a:pPr algn="ctr" defTabSz="914400">
                  <a:lnSpc>
                    <a:spcPts val="1400"/>
                  </a:lnSpc>
                </a:pPr>
                <a:endParaRPr lang="en-US" sz="14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+mn-ea"/>
                  <a:cs typeface="Arial"/>
                </a:endParaRPr>
              </a:p>
              <a:p>
                <a:pPr algn="ctr" defTabSz="914400">
                  <a:lnSpc>
                    <a:spcPts val="1400"/>
                  </a:lnSpc>
                </a:pPr>
                <a:r>
                  <a:rPr lang="en-US" sz="14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/>
                    <a:ea typeface="+mn-ea"/>
                    <a:cs typeface="Arial"/>
                  </a:rPr>
                  <a:t>        </a:t>
                </a:r>
                <a:endParaRPr lang="en-US" sz="14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49" name="Can 48"/>
              <p:cNvSpPr/>
              <p:nvPr/>
            </p:nvSpPr>
            <p:spPr>
              <a:xfrm>
                <a:off x="3936999" y="3694088"/>
                <a:ext cx="225637" cy="107446"/>
              </a:xfrm>
              <a:prstGeom prst="can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63500" dir="13500000" kx="2700000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rmAutofit fontScale="25000" lnSpcReduction="20000"/>
              </a:bodyPr>
              <a:lstStyle/>
              <a:p>
                <a:pPr algn="ctr" defTabSz="914400"/>
                <a:endParaRPr lang="en-US" sz="1600" dirty="0" err="1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0" name="Can 49"/>
              <p:cNvSpPr/>
              <p:nvPr/>
            </p:nvSpPr>
            <p:spPr>
              <a:xfrm>
                <a:off x="4186768" y="3653367"/>
                <a:ext cx="203198" cy="96761"/>
              </a:xfrm>
              <a:prstGeom prst="can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63500" dir="13500000" kx="2700000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rmAutofit fontScale="25000" lnSpcReduction="20000"/>
              </a:bodyPr>
              <a:lstStyle/>
              <a:p>
                <a:pPr algn="ctr" defTabSz="914400"/>
                <a:endParaRPr lang="en-US" sz="1600" dirty="0" err="1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1" name="Can 50"/>
              <p:cNvSpPr/>
              <p:nvPr/>
            </p:nvSpPr>
            <p:spPr>
              <a:xfrm>
                <a:off x="4110566" y="3716867"/>
                <a:ext cx="293370" cy="139700"/>
              </a:xfrm>
              <a:prstGeom prst="can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63500" dir="13500000" kx="2700000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rmAutofit fontScale="25000" lnSpcReduction="20000"/>
              </a:bodyPr>
              <a:lstStyle/>
              <a:p>
                <a:pPr algn="ctr" defTabSz="914400"/>
                <a:endParaRPr lang="en-US" sz="1600" dirty="0" err="1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2" name="Can 51"/>
              <p:cNvSpPr/>
              <p:nvPr/>
            </p:nvSpPr>
            <p:spPr>
              <a:xfrm>
                <a:off x="4415367" y="3699934"/>
                <a:ext cx="211666" cy="100793"/>
              </a:xfrm>
              <a:prstGeom prst="can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63500" dir="13500000" kx="2700000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rmAutofit fontScale="25000" lnSpcReduction="20000"/>
              </a:bodyPr>
              <a:lstStyle/>
              <a:p>
                <a:pPr algn="ctr" defTabSz="914400"/>
                <a:endParaRPr lang="en-US" sz="1600" dirty="0" err="1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3" name="Can 52"/>
              <p:cNvSpPr/>
              <p:nvPr/>
            </p:nvSpPr>
            <p:spPr>
              <a:xfrm>
                <a:off x="3932767" y="3826933"/>
                <a:ext cx="323003" cy="153811"/>
              </a:xfrm>
              <a:prstGeom prst="can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63500" dir="13500000" kx="2700000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rmAutofit fontScale="25000" lnSpcReduction="20000"/>
              </a:bodyPr>
              <a:lstStyle/>
              <a:p>
                <a:pPr algn="ctr" defTabSz="914400"/>
                <a:endParaRPr lang="en-US" sz="1600" dirty="0" err="1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4" name="Can 53"/>
              <p:cNvSpPr/>
              <p:nvPr/>
            </p:nvSpPr>
            <p:spPr>
              <a:xfrm>
                <a:off x="4174067" y="3843867"/>
                <a:ext cx="482600" cy="229810"/>
              </a:xfrm>
              <a:prstGeom prst="can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63500" dir="13500000" kx="2700000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rmAutofit fontScale="25000" lnSpcReduction="20000"/>
              </a:bodyPr>
              <a:lstStyle/>
              <a:p>
                <a:pPr algn="ctr" defTabSz="914400"/>
                <a:endParaRPr lang="en-US" sz="1600" dirty="0" err="1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4093450" y="4027500"/>
              <a:ext cx="22794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sz="12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charset="0"/>
                  <a:ea typeface="+mn-ea"/>
                  <a:cs typeface="Arial"/>
                </a:rPr>
                <a:t> </a:t>
              </a:r>
              <a:endParaRPr lang="en-US" sz="1200" dirty="0" smtClean="0">
                <a:solidFill>
                  <a:prstClr val="black"/>
                </a:solidFill>
                <a:ea typeface="+mn-ea"/>
                <a:cs typeface="Arial" pitchFamily="34" charset="0"/>
              </a:endParaRPr>
            </a:p>
          </p:txBody>
        </p:sp>
      </p:grpSp>
      <p:grpSp>
        <p:nvGrpSpPr>
          <p:cNvPr id="4" name="Group 54"/>
          <p:cNvGrpSpPr/>
          <p:nvPr/>
        </p:nvGrpSpPr>
        <p:grpSpPr>
          <a:xfrm>
            <a:off x="3906350" y="4504641"/>
            <a:ext cx="1295400" cy="739658"/>
            <a:chOff x="3657600" y="3564841"/>
            <a:chExt cx="1295400" cy="739658"/>
          </a:xfrm>
        </p:grpSpPr>
        <p:sp>
          <p:nvSpPr>
            <p:cNvPr id="56" name="Can 55"/>
            <p:cNvSpPr/>
            <p:nvPr/>
          </p:nvSpPr>
          <p:spPr>
            <a:xfrm>
              <a:off x="4241800" y="3873501"/>
              <a:ext cx="293370" cy="139700"/>
            </a:xfrm>
            <a:prstGeom prst="can">
              <a:avLst/>
            </a:prstGeom>
            <a:gradFill flip="none" rotWithShape="1">
              <a:gsLst>
                <a:gs pos="1000">
                  <a:schemeClr val="bg1">
                    <a:lumMod val="8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 w="3175">
              <a:solidFill>
                <a:schemeClr val="bg1">
                  <a:lumMod val="50000"/>
                </a:schemeClr>
              </a:solidFill>
            </a:ln>
            <a:effectLst>
              <a:outerShdw blurRad="63500" dir="13500000" kx="2700000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normAutofit fontScale="25000" lnSpcReduction="20000"/>
            </a:bodyPr>
            <a:lstStyle/>
            <a:p>
              <a:pPr algn="ctr" defTabSz="914400"/>
              <a:endParaRPr lang="en-US" sz="1600" dirty="0" err="1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grpSp>
          <p:nvGrpSpPr>
            <p:cNvPr id="5" name="Group 65"/>
            <p:cNvGrpSpPr/>
            <p:nvPr/>
          </p:nvGrpSpPr>
          <p:grpSpPr>
            <a:xfrm>
              <a:off x="3657600" y="3564841"/>
              <a:ext cx="1295400" cy="727759"/>
              <a:chOff x="3657600" y="3564841"/>
              <a:chExt cx="1295400" cy="727759"/>
            </a:xfrm>
          </p:grpSpPr>
          <p:sp>
            <p:nvSpPr>
              <p:cNvPr id="59" name="Oval 58"/>
              <p:cNvSpPr/>
              <p:nvPr/>
            </p:nvSpPr>
            <p:spPr bwMode="auto">
              <a:xfrm>
                <a:off x="3657600" y="3564841"/>
                <a:ext cx="1295400" cy="727759"/>
              </a:xfrm>
              <a:prstGeom prst="ellipse">
                <a:avLst/>
              </a:prstGeom>
              <a:gradFill flip="none" rotWithShape="1">
                <a:gsLst>
                  <a:gs pos="0">
                    <a:srgbClr val="CCCCCC"/>
                  </a:gs>
                  <a:gs pos="100000">
                    <a:schemeClr val="bg1">
                      <a:lumMod val="95000"/>
                    </a:schemeClr>
                  </a:gs>
                </a:gsLst>
                <a:lin ang="16200000" scaled="0"/>
                <a:tileRect/>
              </a:gra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glow rad="38100">
                  <a:schemeClr val="bg1">
                    <a:lumMod val="50000"/>
                    <a:alpha val="3000"/>
                  </a:schemeClr>
                </a:glow>
                <a:outerShdw blurRad="165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lIns="0" tIns="0" rIns="0" bIns="0" anchor="ctr" anchorCtr="1"/>
              <a:lstStyle/>
              <a:p>
                <a:pPr algn="ctr" defTabSz="914400">
                  <a:lnSpc>
                    <a:spcPts val="1400"/>
                  </a:lnSpc>
                </a:pPr>
                <a:r>
                  <a:rPr lang="en-US" sz="1400" b="1" dirty="0" smtClean="0">
                    <a:solidFill>
                      <a:srgbClr val="8B2090"/>
                    </a:solidFill>
                    <a:latin typeface="Arial"/>
                    <a:ea typeface="+mn-ea"/>
                    <a:cs typeface="Arial"/>
                  </a:rPr>
                  <a:t>  </a:t>
                </a:r>
              </a:p>
              <a:p>
                <a:pPr algn="ctr" defTabSz="914400">
                  <a:lnSpc>
                    <a:spcPts val="1400"/>
                  </a:lnSpc>
                </a:pPr>
                <a:endParaRPr lang="en-US" sz="1400" b="1" dirty="0" smtClean="0">
                  <a:solidFill>
                    <a:srgbClr val="8B2090"/>
                  </a:solidFill>
                  <a:latin typeface="Arial"/>
                  <a:ea typeface="+mn-ea"/>
                  <a:cs typeface="Arial"/>
                </a:endParaRPr>
              </a:p>
              <a:p>
                <a:pPr algn="ctr" defTabSz="914400">
                  <a:lnSpc>
                    <a:spcPts val="1400"/>
                  </a:lnSpc>
                </a:pPr>
                <a:endParaRPr lang="en-US" sz="14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+mn-ea"/>
                  <a:cs typeface="Arial"/>
                </a:endParaRPr>
              </a:p>
              <a:p>
                <a:pPr algn="ctr" defTabSz="914400">
                  <a:lnSpc>
                    <a:spcPts val="1400"/>
                  </a:lnSpc>
                </a:pPr>
                <a:r>
                  <a:rPr lang="en-US" sz="14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/>
                    <a:ea typeface="+mn-ea"/>
                    <a:cs typeface="Arial"/>
                  </a:rPr>
                  <a:t>        </a:t>
                </a:r>
                <a:endParaRPr lang="en-US" sz="14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0" name="Can 59"/>
              <p:cNvSpPr/>
              <p:nvPr/>
            </p:nvSpPr>
            <p:spPr>
              <a:xfrm>
                <a:off x="3936999" y="3694088"/>
                <a:ext cx="225637" cy="107446"/>
              </a:xfrm>
              <a:prstGeom prst="can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63500" dir="13500000" kx="2700000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rmAutofit fontScale="25000" lnSpcReduction="20000"/>
              </a:bodyPr>
              <a:lstStyle/>
              <a:p>
                <a:pPr algn="ctr" defTabSz="914400"/>
                <a:endParaRPr lang="en-US" sz="1600" dirty="0" err="1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1" name="Can 60"/>
              <p:cNvSpPr/>
              <p:nvPr/>
            </p:nvSpPr>
            <p:spPr>
              <a:xfrm>
                <a:off x="4186768" y="3653367"/>
                <a:ext cx="203198" cy="96761"/>
              </a:xfrm>
              <a:prstGeom prst="can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63500" dir="13500000" kx="2700000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rmAutofit fontScale="25000" lnSpcReduction="20000"/>
              </a:bodyPr>
              <a:lstStyle/>
              <a:p>
                <a:pPr algn="ctr" defTabSz="914400"/>
                <a:endParaRPr lang="en-US" sz="1600" dirty="0" err="1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2" name="Can 61"/>
              <p:cNvSpPr/>
              <p:nvPr/>
            </p:nvSpPr>
            <p:spPr>
              <a:xfrm>
                <a:off x="4110566" y="3716867"/>
                <a:ext cx="293370" cy="139700"/>
              </a:xfrm>
              <a:prstGeom prst="can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63500" dir="13500000" kx="2700000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rmAutofit fontScale="25000" lnSpcReduction="20000"/>
              </a:bodyPr>
              <a:lstStyle/>
              <a:p>
                <a:pPr algn="ctr" defTabSz="914400"/>
                <a:endParaRPr lang="en-US" sz="1600" dirty="0" err="1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3" name="Can 62"/>
              <p:cNvSpPr/>
              <p:nvPr/>
            </p:nvSpPr>
            <p:spPr>
              <a:xfrm>
                <a:off x="4415367" y="3699934"/>
                <a:ext cx="211666" cy="100793"/>
              </a:xfrm>
              <a:prstGeom prst="can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63500" dir="13500000" kx="2700000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rmAutofit fontScale="25000" lnSpcReduction="20000"/>
              </a:bodyPr>
              <a:lstStyle/>
              <a:p>
                <a:pPr algn="ctr" defTabSz="914400"/>
                <a:endParaRPr lang="en-US" sz="1600" dirty="0" err="1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4" name="Can 63"/>
              <p:cNvSpPr/>
              <p:nvPr/>
            </p:nvSpPr>
            <p:spPr>
              <a:xfrm>
                <a:off x="3932767" y="3826933"/>
                <a:ext cx="323003" cy="153811"/>
              </a:xfrm>
              <a:prstGeom prst="can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63500" dir="13500000" kx="2700000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rmAutofit fontScale="25000" lnSpcReduction="20000"/>
              </a:bodyPr>
              <a:lstStyle/>
              <a:p>
                <a:pPr algn="ctr" defTabSz="914400"/>
                <a:endParaRPr lang="en-US" sz="1600" dirty="0" err="1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5" name="Can 64"/>
              <p:cNvSpPr/>
              <p:nvPr/>
            </p:nvSpPr>
            <p:spPr>
              <a:xfrm>
                <a:off x="4174067" y="3843867"/>
                <a:ext cx="482600" cy="229810"/>
              </a:xfrm>
              <a:prstGeom prst="can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63500" dir="13500000" kx="2700000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rmAutofit fontScale="25000" lnSpcReduction="20000"/>
              </a:bodyPr>
              <a:lstStyle/>
              <a:p>
                <a:pPr algn="ctr" defTabSz="914400"/>
                <a:endParaRPr lang="en-US" sz="1600" dirty="0" err="1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4093450" y="4027500"/>
              <a:ext cx="22794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sz="12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charset="0"/>
                  <a:ea typeface="+mn-ea"/>
                  <a:cs typeface="Arial"/>
                </a:rPr>
                <a:t> </a:t>
              </a:r>
              <a:endParaRPr lang="en-US" sz="1200" dirty="0" smtClean="0">
                <a:solidFill>
                  <a:prstClr val="black"/>
                </a:solidFill>
                <a:ea typeface="+mn-ea"/>
                <a:cs typeface="Arial" pitchFamily="34" charset="0"/>
              </a:endParaRPr>
            </a:p>
          </p:txBody>
        </p:sp>
      </p:grpSp>
      <p:grpSp>
        <p:nvGrpSpPr>
          <p:cNvPr id="6" name="Group 65"/>
          <p:cNvGrpSpPr/>
          <p:nvPr/>
        </p:nvGrpSpPr>
        <p:grpSpPr>
          <a:xfrm>
            <a:off x="4604850" y="5304741"/>
            <a:ext cx="1295400" cy="739658"/>
            <a:chOff x="3657600" y="3564841"/>
            <a:chExt cx="1295400" cy="739658"/>
          </a:xfrm>
        </p:grpSpPr>
        <p:sp>
          <p:nvSpPr>
            <p:cNvPr id="67" name="Can 66"/>
            <p:cNvSpPr/>
            <p:nvPr/>
          </p:nvSpPr>
          <p:spPr>
            <a:xfrm>
              <a:off x="4241800" y="3873501"/>
              <a:ext cx="293370" cy="139700"/>
            </a:xfrm>
            <a:prstGeom prst="can">
              <a:avLst/>
            </a:prstGeom>
            <a:gradFill flip="none" rotWithShape="1">
              <a:gsLst>
                <a:gs pos="1000">
                  <a:schemeClr val="bg1">
                    <a:lumMod val="8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 w="3175">
              <a:solidFill>
                <a:schemeClr val="bg1">
                  <a:lumMod val="50000"/>
                </a:schemeClr>
              </a:solidFill>
            </a:ln>
            <a:effectLst>
              <a:outerShdw blurRad="63500" dir="13500000" kx="2700000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normAutofit fontScale="25000" lnSpcReduction="20000"/>
            </a:bodyPr>
            <a:lstStyle/>
            <a:p>
              <a:pPr algn="ctr" defTabSz="914400"/>
              <a:endParaRPr lang="en-US" sz="1600" dirty="0" err="1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grpSp>
          <p:nvGrpSpPr>
            <p:cNvPr id="7" name="Group 65"/>
            <p:cNvGrpSpPr/>
            <p:nvPr/>
          </p:nvGrpSpPr>
          <p:grpSpPr>
            <a:xfrm>
              <a:off x="3657600" y="3564841"/>
              <a:ext cx="1295400" cy="727759"/>
              <a:chOff x="3657600" y="3564841"/>
              <a:chExt cx="1295400" cy="727759"/>
            </a:xfrm>
          </p:grpSpPr>
          <p:sp>
            <p:nvSpPr>
              <p:cNvPr id="70" name="Oval 69"/>
              <p:cNvSpPr/>
              <p:nvPr/>
            </p:nvSpPr>
            <p:spPr bwMode="auto">
              <a:xfrm>
                <a:off x="3657600" y="3564841"/>
                <a:ext cx="1295400" cy="727759"/>
              </a:xfrm>
              <a:prstGeom prst="ellipse">
                <a:avLst/>
              </a:prstGeom>
              <a:gradFill flip="none" rotWithShape="1">
                <a:gsLst>
                  <a:gs pos="0">
                    <a:srgbClr val="CCCCCC"/>
                  </a:gs>
                  <a:gs pos="100000">
                    <a:schemeClr val="bg1">
                      <a:lumMod val="95000"/>
                    </a:schemeClr>
                  </a:gs>
                </a:gsLst>
                <a:lin ang="16200000" scaled="0"/>
                <a:tileRect/>
              </a:gra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glow rad="38100">
                  <a:schemeClr val="bg1">
                    <a:lumMod val="50000"/>
                    <a:alpha val="3000"/>
                  </a:schemeClr>
                </a:glow>
                <a:outerShdw blurRad="165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lIns="0" tIns="0" rIns="0" bIns="0" anchor="ctr" anchorCtr="1"/>
              <a:lstStyle/>
              <a:p>
                <a:pPr algn="ctr" defTabSz="914400">
                  <a:lnSpc>
                    <a:spcPts val="1400"/>
                  </a:lnSpc>
                </a:pPr>
                <a:r>
                  <a:rPr lang="en-US" sz="1400" b="1" dirty="0" smtClean="0">
                    <a:solidFill>
                      <a:srgbClr val="8B2090"/>
                    </a:solidFill>
                    <a:latin typeface="Arial"/>
                    <a:ea typeface="+mn-ea"/>
                    <a:cs typeface="Arial"/>
                  </a:rPr>
                  <a:t>  </a:t>
                </a:r>
              </a:p>
              <a:p>
                <a:pPr algn="ctr" defTabSz="914400">
                  <a:lnSpc>
                    <a:spcPts val="1400"/>
                  </a:lnSpc>
                </a:pPr>
                <a:endParaRPr lang="en-US" sz="1400" b="1" dirty="0" smtClean="0">
                  <a:solidFill>
                    <a:srgbClr val="8B2090"/>
                  </a:solidFill>
                  <a:latin typeface="Arial"/>
                  <a:ea typeface="+mn-ea"/>
                  <a:cs typeface="Arial"/>
                </a:endParaRPr>
              </a:p>
              <a:p>
                <a:pPr algn="ctr" defTabSz="914400">
                  <a:lnSpc>
                    <a:spcPts val="1400"/>
                  </a:lnSpc>
                </a:pPr>
                <a:endParaRPr lang="en-US" sz="14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+mn-ea"/>
                  <a:cs typeface="Arial"/>
                </a:endParaRPr>
              </a:p>
              <a:p>
                <a:pPr algn="ctr" defTabSz="914400">
                  <a:lnSpc>
                    <a:spcPts val="1400"/>
                  </a:lnSpc>
                </a:pPr>
                <a:r>
                  <a:rPr lang="en-US" sz="14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/>
                    <a:ea typeface="+mn-ea"/>
                    <a:cs typeface="Arial"/>
                  </a:rPr>
                  <a:t>        </a:t>
                </a:r>
                <a:endParaRPr lang="en-US" sz="14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71" name="Can 70"/>
              <p:cNvSpPr/>
              <p:nvPr/>
            </p:nvSpPr>
            <p:spPr>
              <a:xfrm>
                <a:off x="3936999" y="3694088"/>
                <a:ext cx="225637" cy="107446"/>
              </a:xfrm>
              <a:prstGeom prst="can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63500" dir="13500000" kx="2700000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rmAutofit fontScale="25000" lnSpcReduction="20000"/>
              </a:bodyPr>
              <a:lstStyle/>
              <a:p>
                <a:pPr algn="ctr" defTabSz="914400"/>
                <a:endParaRPr lang="en-US" sz="1600" dirty="0" err="1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2" name="Can 71"/>
              <p:cNvSpPr/>
              <p:nvPr/>
            </p:nvSpPr>
            <p:spPr>
              <a:xfrm>
                <a:off x="4186768" y="3653367"/>
                <a:ext cx="203198" cy="96761"/>
              </a:xfrm>
              <a:prstGeom prst="can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63500" dir="13500000" kx="2700000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rmAutofit fontScale="25000" lnSpcReduction="20000"/>
              </a:bodyPr>
              <a:lstStyle/>
              <a:p>
                <a:pPr algn="ctr" defTabSz="914400"/>
                <a:endParaRPr lang="en-US" sz="1600" dirty="0" err="1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3" name="Can 72"/>
              <p:cNvSpPr/>
              <p:nvPr/>
            </p:nvSpPr>
            <p:spPr>
              <a:xfrm>
                <a:off x="4110566" y="3716867"/>
                <a:ext cx="293370" cy="139700"/>
              </a:xfrm>
              <a:prstGeom prst="can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63500" dir="13500000" kx="2700000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rmAutofit fontScale="25000" lnSpcReduction="20000"/>
              </a:bodyPr>
              <a:lstStyle/>
              <a:p>
                <a:pPr algn="ctr" defTabSz="914400"/>
                <a:endParaRPr lang="en-US" sz="1600" dirty="0" err="1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4" name="Can 73"/>
              <p:cNvSpPr/>
              <p:nvPr/>
            </p:nvSpPr>
            <p:spPr>
              <a:xfrm>
                <a:off x="4415367" y="3699934"/>
                <a:ext cx="211666" cy="100793"/>
              </a:xfrm>
              <a:prstGeom prst="can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63500" dir="13500000" kx="2700000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rmAutofit fontScale="25000" lnSpcReduction="20000"/>
              </a:bodyPr>
              <a:lstStyle/>
              <a:p>
                <a:pPr algn="ctr" defTabSz="914400"/>
                <a:endParaRPr lang="en-US" sz="1600" dirty="0" err="1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5" name="Can 74"/>
              <p:cNvSpPr/>
              <p:nvPr/>
            </p:nvSpPr>
            <p:spPr>
              <a:xfrm>
                <a:off x="3932767" y="3826933"/>
                <a:ext cx="323003" cy="153811"/>
              </a:xfrm>
              <a:prstGeom prst="can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63500" dir="13500000" kx="2700000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rmAutofit fontScale="25000" lnSpcReduction="20000"/>
              </a:bodyPr>
              <a:lstStyle/>
              <a:p>
                <a:pPr algn="ctr" defTabSz="914400"/>
                <a:endParaRPr lang="en-US" sz="1600" dirty="0" err="1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76" name="Can 75"/>
              <p:cNvSpPr/>
              <p:nvPr/>
            </p:nvSpPr>
            <p:spPr>
              <a:xfrm>
                <a:off x="4174067" y="3843867"/>
                <a:ext cx="482600" cy="229810"/>
              </a:xfrm>
              <a:prstGeom prst="can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63500" dir="13500000" kx="2700000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rmAutofit fontScale="25000" lnSpcReduction="20000"/>
              </a:bodyPr>
              <a:lstStyle/>
              <a:p>
                <a:pPr algn="ctr" defTabSz="914400"/>
                <a:endParaRPr lang="en-US" sz="1600" dirty="0" err="1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69" name="Rectangle 68"/>
            <p:cNvSpPr/>
            <p:nvPr/>
          </p:nvSpPr>
          <p:spPr>
            <a:xfrm>
              <a:off x="4093450" y="4027500"/>
              <a:ext cx="22794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sz="12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charset="0"/>
                  <a:ea typeface="+mn-ea"/>
                  <a:cs typeface="Arial"/>
                </a:rPr>
                <a:t> </a:t>
              </a:r>
              <a:endParaRPr lang="en-US" sz="1200" dirty="0" smtClean="0">
                <a:solidFill>
                  <a:prstClr val="black"/>
                </a:solidFill>
                <a:ea typeface="+mn-ea"/>
                <a:cs typeface="Arial" pitchFamily="34" charset="0"/>
              </a:endParaRPr>
            </a:p>
          </p:txBody>
        </p:sp>
      </p:grpSp>
      <p:grpSp>
        <p:nvGrpSpPr>
          <p:cNvPr id="8" name="Group 76"/>
          <p:cNvGrpSpPr/>
          <p:nvPr/>
        </p:nvGrpSpPr>
        <p:grpSpPr>
          <a:xfrm>
            <a:off x="2445850" y="4707841"/>
            <a:ext cx="1295400" cy="739658"/>
            <a:chOff x="3657600" y="3564841"/>
            <a:chExt cx="1295400" cy="739658"/>
          </a:xfrm>
        </p:grpSpPr>
        <p:sp>
          <p:nvSpPr>
            <p:cNvPr id="78" name="Can 77"/>
            <p:cNvSpPr/>
            <p:nvPr/>
          </p:nvSpPr>
          <p:spPr>
            <a:xfrm>
              <a:off x="4241800" y="3873501"/>
              <a:ext cx="293370" cy="139700"/>
            </a:xfrm>
            <a:prstGeom prst="can">
              <a:avLst/>
            </a:prstGeom>
            <a:gradFill flip="none" rotWithShape="1">
              <a:gsLst>
                <a:gs pos="1000">
                  <a:schemeClr val="bg1">
                    <a:lumMod val="8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 w="3175">
              <a:solidFill>
                <a:schemeClr val="bg1">
                  <a:lumMod val="50000"/>
                </a:schemeClr>
              </a:solidFill>
            </a:ln>
            <a:effectLst>
              <a:outerShdw blurRad="63500" dir="13500000" kx="2700000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normAutofit fontScale="25000" lnSpcReduction="20000"/>
            </a:bodyPr>
            <a:lstStyle/>
            <a:p>
              <a:pPr algn="ctr" defTabSz="914400"/>
              <a:endParaRPr lang="en-US" sz="1600" dirty="0" err="1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grpSp>
          <p:nvGrpSpPr>
            <p:cNvPr id="10" name="Group 65"/>
            <p:cNvGrpSpPr/>
            <p:nvPr/>
          </p:nvGrpSpPr>
          <p:grpSpPr>
            <a:xfrm>
              <a:off x="3657600" y="3564841"/>
              <a:ext cx="1295400" cy="727759"/>
              <a:chOff x="3657600" y="3564841"/>
              <a:chExt cx="1295400" cy="727759"/>
            </a:xfrm>
          </p:grpSpPr>
          <p:sp>
            <p:nvSpPr>
              <p:cNvPr id="81" name="Oval 80"/>
              <p:cNvSpPr/>
              <p:nvPr/>
            </p:nvSpPr>
            <p:spPr bwMode="auto">
              <a:xfrm>
                <a:off x="3657600" y="3564841"/>
                <a:ext cx="1295400" cy="727759"/>
              </a:xfrm>
              <a:prstGeom prst="ellipse">
                <a:avLst/>
              </a:prstGeom>
              <a:gradFill flip="none" rotWithShape="1">
                <a:gsLst>
                  <a:gs pos="0">
                    <a:srgbClr val="CCCCCC"/>
                  </a:gs>
                  <a:gs pos="100000">
                    <a:schemeClr val="bg1">
                      <a:lumMod val="95000"/>
                    </a:schemeClr>
                  </a:gs>
                </a:gsLst>
                <a:lin ang="16200000" scaled="0"/>
                <a:tileRect/>
              </a:gra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glow rad="38100">
                  <a:schemeClr val="bg1">
                    <a:lumMod val="50000"/>
                    <a:alpha val="3000"/>
                  </a:schemeClr>
                </a:glow>
                <a:outerShdw blurRad="165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lIns="0" tIns="0" rIns="0" bIns="0" anchor="ctr" anchorCtr="1"/>
              <a:lstStyle/>
              <a:p>
                <a:pPr algn="ctr" defTabSz="914400">
                  <a:lnSpc>
                    <a:spcPts val="1400"/>
                  </a:lnSpc>
                </a:pPr>
                <a:r>
                  <a:rPr lang="en-US" sz="1400" b="1" dirty="0" smtClean="0">
                    <a:solidFill>
                      <a:srgbClr val="8B2090"/>
                    </a:solidFill>
                    <a:latin typeface="Arial"/>
                    <a:ea typeface="+mn-ea"/>
                    <a:cs typeface="Arial"/>
                  </a:rPr>
                  <a:t>  </a:t>
                </a:r>
              </a:p>
              <a:p>
                <a:pPr algn="ctr" defTabSz="914400">
                  <a:lnSpc>
                    <a:spcPts val="1400"/>
                  </a:lnSpc>
                </a:pPr>
                <a:endParaRPr lang="en-US" sz="1400" b="1" dirty="0" smtClean="0">
                  <a:solidFill>
                    <a:srgbClr val="8B2090"/>
                  </a:solidFill>
                  <a:latin typeface="Arial"/>
                  <a:ea typeface="+mn-ea"/>
                  <a:cs typeface="Arial"/>
                </a:endParaRPr>
              </a:p>
              <a:p>
                <a:pPr algn="ctr" defTabSz="914400">
                  <a:lnSpc>
                    <a:spcPts val="1400"/>
                  </a:lnSpc>
                </a:pPr>
                <a:endParaRPr lang="en-US" sz="14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+mn-ea"/>
                  <a:cs typeface="Arial"/>
                </a:endParaRPr>
              </a:p>
              <a:p>
                <a:pPr algn="ctr" defTabSz="914400">
                  <a:lnSpc>
                    <a:spcPts val="1400"/>
                  </a:lnSpc>
                </a:pPr>
                <a:r>
                  <a:rPr lang="en-US" sz="14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/>
                    <a:ea typeface="+mn-ea"/>
                    <a:cs typeface="Arial"/>
                  </a:rPr>
                  <a:t>        </a:t>
                </a:r>
                <a:endParaRPr lang="en-US" sz="14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82" name="Can 81"/>
              <p:cNvSpPr/>
              <p:nvPr/>
            </p:nvSpPr>
            <p:spPr>
              <a:xfrm>
                <a:off x="3936999" y="3694088"/>
                <a:ext cx="225637" cy="107446"/>
              </a:xfrm>
              <a:prstGeom prst="can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63500" dir="13500000" kx="2700000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rmAutofit fontScale="25000" lnSpcReduction="20000"/>
              </a:bodyPr>
              <a:lstStyle/>
              <a:p>
                <a:pPr algn="ctr" defTabSz="914400"/>
                <a:endParaRPr lang="en-US" sz="1600" dirty="0" err="1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3" name="Can 82"/>
              <p:cNvSpPr/>
              <p:nvPr/>
            </p:nvSpPr>
            <p:spPr>
              <a:xfrm>
                <a:off x="4186768" y="3653367"/>
                <a:ext cx="203198" cy="96761"/>
              </a:xfrm>
              <a:prstGeom prst="can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63500" dir="13500000" kx="2700000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rmAutofit fontScale="25000" lnSpcReduction="20000"/>
              </a:bodyPr>
              <a:lstStyle/>
              <a:p>
                <a:pPr algn="ctr" defTabSz="914400"/>
                <a:endParaRPr lang="en-US" sz="1600" dirty="0" err="1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4" name="Can 83"/>
              <p:cNvSpPr/>
              <p:nvPr/>
            </p:nvSpPr>
            <p:spPr>
              <a:xfrm>
                <a:off x="4110566" y="3716867"/>
                <a:ext cx="293370" cy="139700"/>
              </a:xfrm>
              <a:prstGeom prst="can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63500" dir="13500000" kx="2700000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rmAutofit fontScale="25000" lnSpcReduction="20000"/>
              </a:bodyPr>
              <a:lstStyle/>
              <a:p>
                <a:pPr algn="ctr" defTabSz="914400"/>
                <a:endParaRPr lang="en-US" sz="1600" dirty="0" err="1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5" name="Can 84"/>
              <p:cNvSpPr/>
              <p:nvPr/>
            </p:nvSpPr>
            <p:spPr>
              <a:xfrm>
                <a:off x="4415367" y="3699934"/>
                <a:ext cx="211666" cy="100793"/>
              </a:xfrm>
              <a:prstGeom prst="can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63500" dir="13500000" kx="2700000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rmAutofit fontScale="25000" lnSpcReduction="20000"/>
              </a:bodyPr>
              <a:lstStyle/>
              <a:p>
                <a:pPr algn="ctr" defTabSz="914400"/>
                <a:endParaRPr lang="en-US" sz="1600" dirty="0" err="1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6" name="Can 85"/>
              <p:cNvSpPr/>
              <p:nvPr/>
            </p:nvSpPr>
            <p:spPr>
              <a:xfrm>
                <a:off x="3932767" y="3826933"/>
                <a:ext cx="323003" cy="153811"/>
              </a:xfrm>
              <a:prstGeom prst="can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63500" dir="13500000" kx="2700000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rmAutofit fontScale="25000" lnSpcReduction="20000"/>
              </a:bodyPr>
              <a:lstStyle/>
              <a:p>
                <a:pPr algn="ctr" defTabSz="914400"/>
                <a:endParaRPr lang="en-US" sz="1600" dirty="0" err="1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7" name="Can 86"/>
              <p:cNvSpPr/>
              <p:nvPr/>
            </p:nvSpPr>
            <p:spPr>
              <a:xfrm>
                <a:off x="4174067" y="3843867"/>
                <a:ext cx="482600" cy="229810"/>
              </a:xfrm>
              <a:prstGeom prst="can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63500" dir="13500000" kx="2700000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rmAutofit fontScale="25000" lnSpcReduction="20000"/>
              </a:bodyPr>
              <a:lstStyle/>
              <a:p>
                <a:pPr algn="ctr" defTabSz="914400"/>
                <a:endParaRPr lang="en-US" sz="1600" dirty="0" err="1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80" name="Rectangle 79"/>
            <p:cNvSpPr/>
            <p:nvPr/>
          </p:nvSpPr>
          <p:spPr>
            <a:xfrm>
              <a:off x="4093450" y="4027500"/>
              <a:ext cx="22794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sz="12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charset="0"/>
                  <a:ea typeface="+mn-ea"/>
                  <a:cs typeface="Arial"/>
                </a:rPr>
                <a:t> </a:t>
              </a:r>
              <a:endParaRPr lang="en-US" sz="1200" dirty="0" smtClean="0">
                <a:solidFill>
                  <a:prstClr val="black"/>
                </a:solidFill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1" name="Group 87"/>
          <p:cNvGrpSpPr/>
          <p:nvPr/>
        </p:nvGrpSpPr>
        <p:grpSpPr>
          <a:xfrm>
            <a:off x="2814150" y="3882341"/>
            <a:ext cx="1295400" cy="739658"/>
            <a:chOff x="3657600" y="3564841"/>
            <a:chExt cx="1295400" cy="739658"/>
          </a:xfrm>
        </p:grpSpPr>
        <p:sp>
          <p:nvSpPr>
            <p:cNvPr id="89" name="Can 88"/>
            <p:cNvSpPr/>
            <p:nvPr/>
          </p:nvSpPr>
          <p:spPr>
            <a:xfrm>
              <a:off x="4241800" y="3873501"/>
              <a:ext cx="293370" cy="139700"/>
            </a:xfrm>
            <a:prstGeom prst="can">
              <a:avLst/>
            </a:prstGeom>
            <a:gradFill flip="none" rotWithShape="1">
              <a:gsLst>
                <a:gs pos="1000">
                  <a:schemeClr val="bg1">
                    <a:lumMod val="8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 w="3175">
              <a:solidFill>
                <a:schemeClr val="bg1">
                  <a:lumMod val="50000"/>
                </a:schemeClr>
              </a:solidFill>
            </a:ln>
            <a:effectLst>
              <a:outerShdw blurRad="63500" dir="13500000" kx="2700000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normAutofit fontScale="25000" lnSpcReduction="20000"/>
            </a:bodyPr>
            <a:lstStyle/>
            <a:p>
              <a:pPr algn="ctr" defTabSz="914400"/>
              <a:endParaRPr lang="en-US" sz="1600" dirty="0" err="1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grpSp>
          <p:nvGrpSpPr>
            <p:cNvPr id="12" name="Group 89"/>
            <p:cNvGrpSpPr/>
            <p:nvPr/>
          </p:nvGrpSpPr>
          <p:grpSpPr>
            <a:xfrm>
              <a:off x="3657600" y="3564841"/>
              <a:ext cx="1295400" cy="727759"/>
              <a:chOff x="3657600" y="3564841"/>
              <a:chExt cx="1295400" cy="727759"/>
            </a:xfrm>
          </p:grpSpPr>
          <p:sp>
            <p:nvSpPr>
              <p:cNvPr id="92" name="Oval 91"/>
              <p:cNvSpPr/>
              <p:nvPr/>
            </p:nvSpPr>
            <p:spPr bwMode="auto">
              <a:xfrm>
                <a:off x="3657600" y="3564841"/>
                <a:ext cx="1295400" cy="727759"/>
              </a:xfrm>
              <a:prstGeom prst="ellipse">
                <a:avLst/>
              </a:prstGeom>
              <a:gradFill flip="none" rotWithShape="1">
                <a:gsLst>
                  <a:gs pos="0">
                    <a:srgbClr val="CCCCCC"/>
                  </a:gs>
                  <a:gs pos="100000">
                    <a:schemeClr val="bg1">
                      <a:lumMod val="95000"/>
                    </a:schemeClr>
                  </a:gs>
                </a:gsLst>
                <a:lin ang="16200000" scaled="0"/>
                <a:tileRect/>
              </a:gra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glow rad="38100">
                  <a:schemeClr val="bg1">
                    <a:lumMod val="50000"/>
                    <a:alpha val="3000"/>
                  </a:schemeClr>
                </a:glow>
                <a:outerShdw blurRad="165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lIns="0" tIns="0" rIns="0" bIns="0" anchor="ctr" anchorCtr="1"/>
              <a:lstStyle/>
              <a:p>
                <a:pPr algn="ctr" defTabSz="914400">
                  <a:lnSpc>
                    <a:spcPts val="1400"/>
                  </a:lnSpc>
                </a:pPr>
                <a:r>
                  <a:rPr lang="en-US" sz="1400" b="1" dirty="0" smtClean="0">
                    <a:solidFill>
                      <a:srgbClr val="8B2090"/>
                    </a:solidFill>
                    <a:latin typeface="Arial"/>
                    <a:ea typeface="+mn-ea"/>
                    <a:cs typeface="Arial"/>
                  </a:rPr>
                  <a:t>  </a:t>
                </a:r>
              </a:p>
              <a:p>
                <a:pPr algn="ctr" defTabSz="914400">
                  <a:lnSpc>
                    <a:spcPts val="1400"/>
                  </a:lnSpc>
                </a:pPr>
                <a:endParaRPr lang="en-US" sz="1400" b="1" dirty="0" smtClean="0">
                  <a:solidFill>
                    <a:srgbClr val="8B2090"/>
                  </a:solidFill>
                  <a:latin typeface="Arial"/>
                  <a:ea typeface="+mn-ea"/>
                  <a:cs typeface="Arial"/>
                </a:endParaRPr>
              </a:p>
              <a:p>
                <a:pPr algn="ctr" defTabSz="914400">
                  <a:lnSpc>
                    <a:spcPts val="1400"/>
                  </a:lnSpc>
                </a:pPr>
                <a:endParaRPr lang="en-US" sz="14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+mn-ea"/>
                  <a:cs typeface="Arial"/>
                </a:endParaRPr>
              </a:p>
              <a:p>
                <a:pPr algn="ctr" defTabSz="914400">
                  <a:lnSpc>
                    <a:spcPts val="1400"/>
                  </a:lnSpc>
                </a:pPr>
                <a:r>
                  <a:rPr lang="en-US" sz="14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/>
                    <a:ea typeface="+mn-ea"/>
                    <a:cs typeface="Arial"/>
                  </a:rPr>
                  <a:t>        </a:t>
                </a:r>
                <a:endParaRPr lang="en-US" sz="14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93" name="Can 92"/>
              <p:cNvSpPr/>
              <p:nvPr/>
            </p:nvSpPr>
            <p:spPr>
              <a:xfrm>
                <a:off x="3936999" y="3694088"/>
                <a:ext cx="225637" cy="107446"/>
              </a:xfrm>
              <a:prstGeom prst="can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63500" dir="13500000" kx="2700000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rmAutofit fontScale="25000" lnSpcReduction="20000"/>
              </a:bodyPr>
              <a:lstStyle/>
              <a:p>
                <a:pPr algn="ctr" defTabSz="914400"/>
                <a:endParaRPr lang="en-US" sz="1600" dirty="0" err="1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4" name="Can 93"/>
              <p:cNvSpPr/>
              <p:nvPr/>
            </p:nvSpPr>
            <p:spPr>
              <a:xfrm>
                <a:off x="4186768" y="3653367"/>
                <a:ext cx="203198" cy="96761"/>
              </a:xfrm>
              <a:prstGeom prst="can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63500" dir="13500000" kx="2700000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rmAutofit fontScale="25000" lnSpcReduction="20000"/>
              </a:bodyPr>
              <a:lstStyle/>
              <a:p>
                <a:pPr algn="ctr" defTabSz="914400"/>
                <a:endParaRPr lang="en-US" sz="1600" dirty="0" err="1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5" name="Can 94"/>
              <p:cNvSpPr/>
              <p:nvPr/>
            </p:nvSpPr>
            <p:spPr>
              <a:xfrm>
                <a:off x="4110566" y="3716867"/>
                <a:ext cx="293370" cy="139700"/>
              </a:xfrm>
              <a:prstGeom prst="can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63500" dir="13500000" kx="2700000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rmAutofit fontScale="25000" lnSpcReduction="20000"/>
              </a:bodyPr>
              <a:lstStyle/>
              <a:p>
                <a:pPr algn="ctr" defTabSz="914400"/>
                <a:endParaRPr lang="en-US" sz="1600" dirty="0" err="1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6" name="Can 95"/>
              <p:cNvSpPr/>
              <p:nvPr/>
            </p:nvSpPr>
            <p:spPr>
              <a:xfrm>
                <a:off x="4415367" y="3699934"/>
                <a:ext cx="211666" cy="100793"/>
              </a:xfrm>
              <a:prstGeom prst="can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63500" dir="13500000" kx="2700000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rmAutofit fontScale="25000" lnSpcReduction="20000"/>
              </a:bodyPr>
              <a:lstStyle/>
              <a:p>
                <a:pPr algn="ctr" defTabSz="914400"/>
                <a:endParaRPr lang="en-US" sz="1600" dirty="0" err="1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7" name="Can 96"/>
              <p:cNvSpPr/>
              <p:nvPr/>
            </p:nvSpPr>
            <p:spPr>
              <a:xfrm>
                <a:off x="3932767" y="3826933"/>
                <a:ext cx="323003" cy="153811"/>
              </a:xfrm>
              <a:prstGeom prst="can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63500" dir="13500000" kx="2700000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rmAutofit fontScale="25000" lnSpcReduction="20000"/>
              </a:bodyPr>
              <a:lstStyle/>
              <a:p>
                <a:pPr algn="ctr" defTabSz="914400"/>
                <a:endParaRPr lang="en-US" sz="1600" dirty="0" err="1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8" name="Can 97"/>
              <p:cNvSpPr/>
              <p:nvPr/>
            </p:nvSpPr>
            <p:spPr>
              <a:xfrm>
                <a:off x="4174067" y="3843867"/>
                <a:ext cx="482600" cy="229810"/>
              </a:xfrm>
              <a:prstGeom prst="can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63500" dir="13500000" kx="2700000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rmAutofit fontScale="25000" lnSpcReduction="20000"/>
              </a:bodyPr>
              <a:lstStyle/>
              <a:p>
                <a:pPr algn="ctr" defTabSz="914400"/>
                <a:endParaRPr lang="en-US" sz="1600" dirty="0" err="1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91" name="Rectangle 90"/>
            <p:cNvSpPr/>
            <p:nvPr/>
          </p:nvSpPr>
          <p:spPr>
            <a:xfrm>
              <a:off x="4093450" y="4027500"/>
              <a:ext cx="1847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/>
              <a:endParaRPr lang="en-US" sz="1200" dirty="0" smtClean="0">
                <a:solidFill>
                  <a:prstClr val="black"/>
                </a:solidFill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3" name="Group 98"/>
          <p:cNvGrpSpPr/>
          <p:nvPr/>
        </p:nvGrpSpPr>
        <p:grpSpPr>
          <a:xfrm>
            <a:off x="3169750" y="5431741"/>
            <a:ext cx="1295400" cy="739658"/>
            <a:chOff x="3657600" y="3564841"/>
            <a:chExt cx="1295400" cy="739658"/>
          </a:xfrm>
        </p:grpSpPr>
        <p:sp>
          <p:nvSpPr>
            <p:cNvPr id="100" name="Can 99"/>
            <p:cNvSpPr/>
            <p:nvPr/>
          </p:nvSpPr>
          <p:spPr>
            <a:xfrm>
              <a:off x="4241800" y="3873501"/>
              <a:ext cx="293370" cy="139700"/>
            </a:xfrm>
            <a:prstGeom prst="can">
              <a:avLst/>
            </a:prstGeom>
            <a:gradFill flip="none" rotWithShape="1">
              <a:gsLst>
                <a:gs pos="1000">
                  <a:schemeClr val="bg1">
                    <a:lumMod val="8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 w="3175">
              <a:solidFill>
                <a:schemeClr val="bg1">
                  <a:lumMod val="50000"/>
                </a:schemeClr>
              </a:solidFill>
            </a:ln>
            <a:effectLst>
              <a:outerShdw blurRad="63500" dir="13500000" kx="2700000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normAutofit fontScale="25000" lnSpcReduction="20000"/>
            </a:bodyPr>
            <a:lstStyle/>
            <a:p>
              <a:pPr algn="ctr" defTabSz="914400"/>
              <a:endParaRPr lang="en-US" sz="1600" dirty="0" err="1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grpSp>
          <p:nvGrpSpPr>
            <p:cNvPr id="14" name="Group 65"/>
            <p:cNvGrpSpPr/>
            <p:nvPr/>
          </p:nvGrpSpPr>
          <p:grpSpPr>
            <a:xfrm>
              <a:off x="3657600" y="3564841"/>
              <a:ext cx="1295400" cy="727759"/>
              <a:chOff x="3657600" y="3564841"/>
              <a:chExt cx="1295400" cy="727759"/>
            </a:xfrm>
          </p:grpSpPr>
          <p:sp>
            <p:nvSpPr>
              <p:cNvPr id="103" name="Oval 102"/>
              <p:cNvSpPr/>
              <p:nvPr/>
            </p:nvSpPr>
            <p:spPr bwMode="auto">
              <a:xfrm>
                <a:off x="3657600" y="3564841"/>
                <a:ext cx="1295400" cy="727759"/>
              </a:xfrm>
              <a:prstGeom prst="ellipse">
                <a:avLst/>
              </a:prstGeom>
              <a:gradFill flip="none" rotWithShape="1">
                <a:gsLst>
                  <a:gs pos="0">
                    <a:srgbClr val="CCCCCC"/>
                  </a:gs>
                  <a:gs pos="100000">
                    <a:schemeClr val="bg1">
                      <a:lumMod val="95000"/>
                    </a:schemeClr>
                  </a:gs>
                </a:gsLst>
                <a:lin ang="16200000" scaled="0"/>
                <a:tileRect/>
              </a:gra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glow rad="38100">
                  <a:schemeClr val="bg1">
                    <a:lumMod val="50000"/>
                    <a:alpha val="3000"/>
                  </a:schemeClr>
                </a:glow>
                <a:outerShdw blurRad="165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lIns="0" tIns="0" rIns="0" bIns="0" anchor="ctr" anchorCtr="1"/>
              <a:lstStyle/>
              <a:p>
                <a:pPr algn="ctr" defTabSz="914400">
                  <a:lnSpc>
                    <a:spcPts val="1400"/>
                  </a:lnSpc>
                </a:pPr>
                <a:r>
                  <a:rPr lang="en-US" sz="1400" b="1" dirty="0" smtClean="0">
                    <a:solidFill>
                      <a:srgbClr val="8B2090"/>
                    </a:solidFill>
                    <a:latin typeface="Arial"/>
                    <a:ea typeface="+mn-ea"/>
                    <a:cs typeface="Arial"/>
                  </a:rPr>
                  <a:t>  </a:t>
                </a:r>
              </a:p>
              <a:p>
                <a:pPr algn="ctr" defTabSz="914400">
                  <a:lnSpc>
                    <a:spcPts val="1400"/>
                  </a:lnSpc>
                </a:pPr>
                <a:endParaRPr lang="en-US" sz="1400" b="1" dirty="0" smtClean="0">
                  <a:solidFill>
                    <a:srgbClr val="8B2090"/>
                  </a:solidFill>
                  <a:latin typeface="Arial"/>
                  <a:ea typeface="+mn-ea"/>
                  <a:cs typeface="Arial"/>
                </a:endParaRPr>
              </a:p>
              <a:p>
                <a:pPr algn="ctr" defTabSz="914400">
                  <a:lnSpc>
                    <a:spcPts val="1400"/>
                  </a:lnSpc>
                </a:pPr>
                <a:endParaRPr lang="en-US" sz="14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+mn-ea"/>
                  <a:cs typeface="Arial"/>
                </a:endParaRPr>
              </a:p>
              <a:p>
                <a:pPr algn="ctr" defTabSz="914400">
                  <a:lnSpc>
                    <a:spcPts val="1400"/>
                  </a:lnSpc>
                </a:pPr>
                <a:r>
                  <a:rPr lang="en-US" sz="14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/>
                    <a:ea typeface="+mn-ea"/>
                    <a:cs typeface="Arial"/>
                  </a:rPr>
                  <a:t>        </a:t>
                </a:r>
                <a:endParaRPr lang="en-US" sz="14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04" name="Can 103"/>
              <p:cNvSpPr/>
              <p:nvPr/>
            </p:nvSpPr>
            <p:spPr>
              <a:xfrm>
                <a:off x="3936999" y="3694088"/>
                <a:ext cx="225637" cy="107446"/>
              </a:xfrm>
              <a:prstGeom prst="can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63500" dir="13500000" kx="2700000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rmAutofit fontScale="25000" lnSpcReduction="20000"/>
              </a:bodyPr>
              <a:lstStyle/>
              <a:p>
                <a:pPr algn="ctr" defTabSz="914400"/>
                <a:endParaRPr lang="en-US" sz="1600" dirty="0" err="1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05" name="Can 104"/>
              <p:cNvSpPr/>
              <p:nvPr/>
            </p:nvSpPr>
            <p:spPr>
              <a:xfrm>
                <a:off x="4186768" y="3653367"/>
                <a:ext cx="203198" cy="96761"/>
              </a:xfrm>
              <a:prstGeom prst="can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63500" dir="13500000" kx="2700000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rmAutofit fontScale="25000" lnSpcReduction="20000"/>
              </a:bodyPr>
              <a:lstStyle/>
              <a:p>
                <a:pPr algn="ctr" defTabSz="914400"/>
                <a:endParaRPr lang="en-US" sz="1600" dirty="0" err="1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06" name="Can 105"/>
              <p:cNvSpPr/>
              <p:nvPr/>
            </p:nvSpPr>
            <p:spPr>
              <a:xfrm>
                <a:off x="4110566" y="3716867"/>
                <a:ext cx="293370" cy="139700"/>
              </a:xfrm>
              <a:prstGeom prst="can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63500" dir="13500000" kx="2700000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rmAutofit fontScale="25000" lnSpcReduction="20000"/>
              </a:bodyPr>
              <a:lstStyle/>
              <a:p>
                <a:pPr algn="ctr" defTabSz="914400"/>
                <a:endParaRPr lang="en-US" sz="1600" dirty="0" err="1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07" name="Can 106"/>
              <p:cNvSpPr/>
              <p:nvPr/>
            </p:nvSpPr>
            <p:spPr>
              <a:xfrm>
                <a:off x="4415367" y="3699934"/>
                <a:ext cx="211666" cy="100793"/>
              </a:xfrm>
              <a:prstGeom prst="can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63500" dir="13500000" kx="2700000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rmAutofit fontScale="25000" lnSpcReduction="20000"/>
              </a:bodyPr>
              <a:lstStyle/>
              <a:p>
                <a:pPr algn="ctr" defTabSz="914400"/>
                <a:endParaRPr lang="en-US" sz="1600" dirty="0" err="1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08" name="Can 107"/>
              <p:cNvSpPr/>
              <p:nvPr/>
            </p:nvSpPr>
            <p:spPr>
              <a:xfrm>
                <a:off x="3932767" y="3826933"/>
                <a:ext cx="323003" cy="153811"/>
              </a:xfrm>
              <a:prstGeom prst="can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63500" dir="13500000" kx="2700000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rmAutofit fontScale="25000" lnSpcReduction="20000"/>
              </a:bodyPr>
              <a:lstStyle/>
              <a:p>
                <a:pPr algn="ctr" defTabSz="914400"/>
                <a:endParaRPr lang="en-US" sz="1600" dirty="0" err="1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09" name="Can 108"/>
              <p:cNvSpPr/>
              <p:nvPr/>
            </p:nvSpPr>
            <p:spPr>
              <a:xfrm>
                <a:off x="4174067" y="3843867"/>
                <a:ext cx="482600" cy="229810"/>
              </a:xfrm>
              <a:prstGeom prst="can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63500" dir="13500000" kx="2700000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rmAutofit fontScale="25000" lnSpcReduction="20000"/>
              </a:bodyPr>
              <a:lstStyle/>
              <a:p>
                <a:pPr algn="ctr" defTabSz="914400"/>
                <a:endParaRPr lang="en-US" sz="1600" dirty="0" err="1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02" name="Rectangle 101"/>
            <p:cNvSpPr/>
            <p:nvPr/>
          </p:nvSpPr>
          <p:spPr>
            <a:xfrm>
              <a:off x="4093450" y="4027500"/>
              <a:ext cx="22794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sz="12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charset="0"/>
                  <a:ea typeface="+mn-ea"/>
                  <a:cs typeface="Arial"/>
                </a:rPr>
                <a:t> </a:t>
              </a:r>
              <a:endParaRPr lang="en-US" sz="1200" dirty="0" smtClean="0">
                <a:solidFill>
                  <a:prstClr val="black"/>
                </a:solidFill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5" name="Group 109"/>
          <p:cNvGrpSpPr/>
          <p:nvPr/>
        </p:nvGrpSpPr>
        <p:grpSpPr>
          <a:xfrm>
            <a:off x="4134950" y="3653741"/>
            <a:ext cx="1295400" cy="739658"/>
            <a:chOff x="3657600" y="3564841"/>
            <a:chExt cx="1295400" cy="739658"/>
          </a:xfrm>
        </p:grpSpPr>
        <p:sp>
          <p:nvSpPr>
            <p:cNvPr id="111" name="Can 110"/>
            <p:cNvSpPr/>
            <p:nvPr/>
          </p:nvSpPr>
          <p:spPr>
            <a:xfrm>
              <a:off x="4241800" y="3873501"/>
              <a:ext cx="293370" cy="139700"/>
            </a:xfrm>
            <a:prstGeom prst="can">
              <a:avLst/>
            </a:prstGeom>
            <a:gradFill flip="none" rotWithShape="1">
              <a:gsLst>
                <a:gs pos="1000">
                  <a:schemeClr val="bg1">
                    <a:lumMod val="8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 w="3175">
              <a:solidFill>
                <a:schemeClr val="bg1">
                  <a:lumMod val="50000"/>
                </a:schemeClr>
              </a:solidFill>
            </a:ln>
            <a:effectLst>
              <a:outerShdw blurRad="63500" dir="13500000" kx="2700000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normAutofit fontScale="25000" lnSpcReduction="20000"/>
            </a:bodyPr>
            <a:lstStyle/>
            <a:p>
              <a:pPr algn="ctr" defTabSz="914400"/>
              <a:endParaRPr lang="en-US" sz="1600" dirty="0" err="1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grpSp>
          <p:nvGrpSpPr>
            <p:cNvPr id="16" name="Group 65"/>
            <p:cNvGrpSpPr/>
            <p:nvPr/>
          </p:nvGrpSpPr>
          <p:grpSpPr>
            <a:xfrm>
              <a:off x="3657600" y="3564841"/>
              <a:ext cx="1295400" cy="727759"/>
              <a:chOff x="3657600" y="3564841"/>
              <a:chExt cx="1295400" cy="727759"/>
            </a:xfrm>
          </p:grpSpPr>
          <p:sp>
            <p:nvSpPr>
              <p:cNvPr id="114" name="Oval 113"/>
              <p:cNvSpPr/>
              <p:nvPr/>
            </p:nvSpPr>
            <p:spPr bwMode="auto">
              <a:xfrm>
                <a:off x="3657600" y="3564841"/>
                <a:ext cx="1295400" cy="727759"/>
              </a:xfrm>
              <a:prstGeom prst="ellipse">
                <a:avLst/>
              </a:prstGeom>
              <a:gradFill flip="none" rotWithShape="1">
                <a:gsLst>
                  <a:gs pos="0">
                    <a:srgbClr val="CCCCCC"/>
                  </a:gs>
                  <a:gs pos="100000">
                    <a:schemeClr val="bg1">
                      <a:lumMod val="95000"/>
                    </a:schemeClr>
                  </a:gs>
                </a:gsLst>
                <a:lin ang="16200000" scaled="0"/>
                <a:tileRect/>
              </a:gra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glow rad="38100">
                  <a:schemeClr val="bg1">
                    <a:lumMod val="50000"/>
                    <a:alpha val="3000"/>
                  </a:schemeClr>
                </a:glow>
                <a:outerShdw blurRad="165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lIns="0" tIns="0" rIns="0" bIns="0" anchor="ctr" anchorCtr="1"/>
              <a:lstStyle/>
              <a:p>
                <a:pPr algn="ctr" defTabSz="914400">
                  <a:lnSpc>
                    <a:spcPts val="1400"/>
                  </a:lnSpc>
                </a:pPr>
                <a:r>
                  <a:rPr lang="en-US" sz="1400" b="1" dirty="0" smtClean="0">
                    <a:solidFill>
                      <a:srgbClr val="8B2090"/>
                    </a:solidFill>
                    <a:latin typeface="Arial"/>
                    <a:ea typeface="+mn-ea"/>
                    <a:cs typeface="Arial"/>
                  </a:rPr>
                  <a:t>  </a:t>
                </a:r>
              </a:p>
              <a:p>
                <a:pPr algn="ctr" defTabSz="914400">
                  <a:lnSpc>
                    <a:spcPts val="1400"/>
                  </a:lnSpc>
                </a:pPr>
                <a:endParaRPr lang="en-US" sz="1400" b="1" dirty="0" smtClean="0">
                  <a:solidFill>
                    <a:srgbClr val="8B2090"/>
                  </a:solidFill>
                  <a:latin typeface="Arial"/>
                  <a:ea typeface="+mn-ea"/>
                  <a:cs typeface="Arial"/>
                </a:endParaRPr>
              </a:p>
              <a:p>
                <a:pPr algn="ctr" defTabSz="914400">
                  <a:lnSpc>
                    <a:spcPts val="1400"/>
                  </a:lnSpc>
                </a:pPr>
                <a:endParaRPr lang="en-US" sz="14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+mn-ea"/>
                  <a:cs typeface="Arial"/>
                </a:endParaRPr>
              </a:p>
              <a:p>
                <a:pPr algn="ctr" defTabSz="914400">
                  <a:lnSpc>
                    <a:spcPts val="1400"/>
                  </a:lnSpc>
                </a:pPr>
                <a:r>
                  <a:rPr lang="en-US" sz="14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/>
                    <a:ea typeface="+mn-ea"/>
                    <a:cs typeface="Arial"/>
                  </a:rPr>
                  <a:t>        </a:t>
                </a:r>
                <a:endParaRPr lang="en-US" sz="14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15" name="Can 114"/>
              <p:cNvSpPr/>
              <p:nvPr/>
            </p:nvSpPr>
            <p:spPr>
              <a:xfrm>
                <a:off x="3936999" y="3694088"/>
                <a:ext cx="225637" cy="107446"/>
              </a:xfrm>
              <a:prstGeom prst="can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63500" dir="13500000" kx="2700000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rmAutofit fontScale="25000" lnSpcReduction="20000"/>
              </a:bodyPr>
              <a:lstStyle/>
              <a:p>
                <a:pPr algn="ctr" defTabSz="914400"/>
                <a:endParaRPr lang="en-US" sz="1600" dirty="0" err="1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16" name="Can 115"/>
              <p:cNvSpPr/>
              <p:nvPr/>
            </p:nvSpPr>
            <p:spPr>
              <a:xfrm>
                <a:off x="4186768" y="3653367"/>
                <a:ext cx="203198" cy="96761"/>
              </a:xfrm>
              <a:prstGeom prst="can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63500" dir="13500000" kx="2700000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rmAutofit fontScale="25000" lnSpcReduction="20000"/>
              </a:bodyPr>
              <a:lstStyle/>
              <a:p>
                <a:pPr algn="ctr" defTabSz="914400"/>
                <a:endParaRPr lang="en-US" sz="1600" dirty="0" err="1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17" name="Can 116"/>
              <p:cNvSpPr/>
              <p:nvPr/>
            </p:nvSpPr>
            <p:spPr>
              <a:xfrm>
                <a:off x="4110566" y="3716867"/>
                <a:ext cx="293370" cy="139700"/>
              </a:xfrm>
              <a:prstGeom prst="can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63500" dir="13500000" kx="2700000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rmAutofit fontScale="25000" lnSpcReduction="20000"/>
              </a:bodyPr>
              <a:lstStyle/>
              <a:p>
                <a:pPr algn="ctr" defTabSz="914400"/>
                <a:endParaRPr lang="en-US" sz="1600" dirty="0" err="1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18" name="Can 117"/>
              <p:cNvSpPr/>
              <p:nvPr/>
            </p:nvSpPr>
            <p:spPr>
              <a:xfrm>
                <a:off x="4415367" y="3699934"/>
                <a:ext cx="211666" cy="100793"/>
              </a:xfrm>
              <a:prstGeom prst="can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63500" dir="13500000" kx="2700000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rmAutofit fontScale="25000" lnSpcReduction="20000"/>
              </a:bodyPr>
              <a:lstStyle/>
              <a:p>
                <a:pPr algn="ctr" defTabSz="914400"/>
                <a:endParaRPr lang="en-US" sz="1600" dirty="0" err="1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19" name="Can 118"/>
              <p:cNvSpPr/>
              <p:nvPr/>
            </p:nvSpPr>
            <p:spPr>
              <a:xfrm>
                <a:off x="3932767" y="3826933"/>
                <a:ext cx="323003" cy="153811"/>
              </a:xfrm>
              <a:prstGeom prst="can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63500" dir="13500000" kx="2700000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rmAutofit fontScale="25000" lnSpcReduction="20000"/>
              </a:bodyPr>
              <a:lstStyle/>
              <a:p>
                <a:pPr algn="ctr" defTabSz="914400"/>
                <a:endParaRPr lang="en-US" sz="1600" dirty="0" err="1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20" name="Can 119"/>
              <p:cNvSpPr/>
              <p:nvPr/>
            </p:nvSpPr>
            <p:spPr>
              <a:xfrm>
                <a:off x="4174067" y="3843867"/>
                <a:ext cx="482600" cy="229810"/>
              </a:xfrm>
              <a:prstGeom prst="can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63500" dir="13500000" kx="2700000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rmAutofit fontScale="25000" lnSpcReduction="20000"/>
              </a:bodyPr>
              <a:lstStyle/>
              <a:p>
                <a:pPr algn="ctr" defTabSz="914400"/>
                <a:endParaRPr lang="en-US" sz="1600" dirty="0" err="1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13" name="Rectangle 112"/>
            <p:cNvSpPr/>
            <p:nvPr/>
          </p:nvSpPr>
          <p:spPr>
            <a:xfrm>
              <a:off x="4093450" y="4027500"/>
              <a:ext cx="22794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sz="12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charset="0"/>
                  <a:ea typeface="+mn-ea"/>
                  <a:cs typeface="Arial"/>
                </a:rPr>
                <a:t> </a:t>
              </a:r>
              <a:endParaRPr lang="en-US" sz="1200" dirty="0" smtClean="0">
                <a:solidFill>
                  <a:prstClr val="black"/>
                </a:solidFill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7" name="Group 120"/>
          <p:cNvGrpSpPr/>
          <p:nvPr/>
        </p:nvGrpSpPr>
        <p:grpSpPr>
          <a:xfrm>
            <a:off x="5163650" y="3069541"/>
            <a:ext cx="1295400" cy="739658"/>
            <a:chOff x="3657600" y="3564841"/>
            <a:chExt cx="1295400" cy="739658"/>
          </a:xfrm>
        </p:grpSpPr>
        <p:sp>
          <p:nvSpPr>
            <p:cNvPr id="122" name="Can 121"/>
            <p:cNvSpPr/>
            <p:nvPr/>
          </p:nvSpPr>
          <p:spPr>
            <a:xfrm>
              <a:off x="4241800" y="3873501"/>
              <a:ext cx="293370" cy="139700"/>
            </a:xfrm>
            <a:prstGeom prst="can">
              <a:avLst/>
            </a:prstGeom>
            <a:gradFill flip="none" rotWithShape="1">
              <a:gsLst>
                <a:gs pos="1000">
                  <a:schemeClr val="bg1">
                    <a:lumMod val="8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 w="3175">
              <a:solidFill>
                <a:schemeClr val="bg1">
                  <a:lumMod val="50000"/>
                </a:schemeClr>
              </a:solidFill>
            </a:ln>
            <a:effectLst>
              <a:outerShdw blurRad="63500" dir="13500000" kx="2700000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normAutofit fontScale="25000" lnSpcReduction="20000"/>
            </a:bodyPr>
            <a:lstStyle/>
            <a:p>
              <a:pPr algn="ctr" defTabSz="914400"/>
              <a:endParaRPr lang="en-US" sz="1600" dirty="0" err="1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grpSp>
          <p:nvGrpSpPr>
            <p:cNvPr id="19" name="Group 65"/>
            <p:cNvGrpSpPr/>
            <p:nvPr/>
          </p:nvGrpSpPr>
          <p:grpSpPr>
            <a:xfrm>
              <a:off x="3657600" y="3564841"/>
              <a:ext cx="1295400" cy="727759"/>
              <a:chOff x="3657600" y="3564841"/>
              <a:chExt cx="1295400" cy="727759"/>
            </a:xfrm>
          </p:grpSpPr>
          <p:sp>
            <p:nvSpPr>
              <p:cNvPr id="125" name="Oval 124"/>
              <p:cNvSpPr/>
              <p:nvPr/>
            </p:nvSpPr>
            <p:spPr bwMode="auto">
              <a:xfrm>
                <a:off x="3657600" y="3564841"/>
                <a:ext cx="1295400" cy="727759"/>
              </a:xfrm>
              <a:prstGeom prst="ellipse">
                <a:avLst/>
              </a:prstGeom>
              <a:gradFill flip="none" rotWithShape="1">
                <a:gsLst>
                  <a:gs pos="0">
                    <a:srgbClr val="CCCCCC"/>
                  </a:gs>
                  <a:gs pos="100000">
                    <a:schemeClr val="bg1">
                      <a:lumMod val="95000"/>
                    </a:schemeClr>
                  </a:gs>
                </a:gsLst>
                <a:lin ang="16200000" scaled="0"/>
                <a:tileRect/>
              </a:gra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>
                <a:glow rad="38100">
                  <a:schemeClr val="bg1">
                    <a:lumMod val="50000"/>
                    <a:alpha val="3000"/>
                  </a:schemeClr>
                </a:glow>
                <a:outerShdw blurRad="165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lIns="0" tIns="0" rIns="0" bIns="0" anchor="ctr" anchorCtr="1"/>
              <a:lstStyle/>
              <a:p>
                <a:pPr algn="ctr" defTabSz="914400">
                  <a:lnSpc>
                    <a:spcPts val="1400"/>
                  </a:lnSpc>
                </a:pPr>
                <a:r>
                  <a:rPr lang="en-US" sz="1400" b="1" dirty="0" smtClean="0">
                    <a:solidFill>
                      <a:srgbClr val="8B2090"/>
                    </a:solidFill>
                    <a:latin typeface="Arial"/>
                    <a:ea typeface="+mn-ea"/>
                    <a:cs typeface="Arial"/>
                  </a:rPr>
                  <a:t>  </a:t>
                </a:r>
              </a:p>
              <a:p>
                <a:pPr algn="ctr" defTabSz="914400">
                  <a:lnSpc>
                    <a:spcPts val="1400"/>
                  </a:lnSpc>
                </a:pPr>
                <a:endParaRPr lang="en-US" sz="1400" b="1" dirty="0" smtClean="0">
                  <a:solidFill>
                    <a:srgbClr val="8B2090"/>
                  </a:solidFill>
                  <a:latin typeface="Arial"/>
                  <a:ea typeface="+mn-ea"/>
                  <a:cs typeface="Arial"/>
                </a:endParaRPr>
              </a:p>
              <a:p>
                <a:pPr algn="ctr" defTabSz="914400">
                  <a:lnSpc>
                    <a:spcPts val="1400"/>
                  </a:lnSpc>
                </a:pPr>
                <a:endParaRPr lang="en-US" sz="14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+mn-ea"/>
                  <a:cs typeface="Arial"/>
                </a:endParaRPr>
              </a:p>
              <a:p>
                <a:pPr algn="ctr" defTabSz="914400">
                  <a:lnSpc>
                    <a:spcPts val="1400"/>
                  </a:lnSpc>
                </a:pPr>
                <a:r>
                  <a:rPr lang="en-US" sz="14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/>
                    <a:ea typeface="+mn-ea"/>
                    <a:cs typeface="Arial"/>
                  </a:rPr>
                  <a:t>        </a:t>
                </a:r>
                <a:endParaRPr lang="en-US" sz="14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26" name="Can 125"/>
              <p:cNvSpPr/>
              <p:nvPr/>
            </p:nvSpPr>
            <p:spPr>
              <a:xfrm>
                <a:off x="3936999" y="3694088"/>
                <a:ext cx="225637" cy="107446"/>
              </a:xfrm>
              <a:prstGeom prst="can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63500" dir="13500000" kx="2700000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rmAutofit fontScale="25000" lnSpcReduction="20000"/>
              </a:bodyPr>
              <a:lstStyle/>
              <a:p>
                <a:pPr algn="ctr" defTabSz="914400"/>
                <a:endParaRPr lang="en-US" sz="1600" dirty="0" err="1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27" name="Can 126"/>
              <p:cNvSpPr/>
              <p:nvPr/>
            </p:nvSpPr>
            <p:spPr>
              <a:xfrm>
                <a:off x="4186768" y="3653367"/>
                <a:ext cx="203198" cy="96761"/>
              </a:xfrm>
              <a:prstGeom prst="can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63500" dir="13500000" kx="2700000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rmAutofit fontScale="25000" lnSpcReduction="20000"/>
              </a:bodyPr>
              <a:lstStyle/>
              <a:p>
                <a:pPr algn="ctr" defTabSz="914400"/>
                <a:endParaRPr lang="en-US" sz="1600" dirty="0" err="1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28" name="Can 127"/>
              <p:cNvSpPr/>
              <p:nvPr/>
            </p:nvSpPr>
            <p:spPr>
              <a:xfrm>
                <a:off x="4110566" y="3716867"/>
                <a:ext cx="293370" cy="139700"/>
              </a:xfrm>
              <a:prstGeom prst="can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63500" dir="13500000" kx="2700000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rmAutofit fontScale="25000" lnSpcReduction="20000"/>
              </a:bodyPr>
              <a:lstStyle/>
              <a:p>
                <a:pPr algn="ctr" defTabSz="914400"/>
                <a:endParaRPr lang="en-US" sz="1600" dirty="0" err="1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29" name="Can 128"/>
              <p:cNvSpPr/>
              <p:nvPr/>
            </p:nvSpPr>
            <p:spPr>
              <a:xfrm>
                <a:off x="4415367" y="3699934"/>
                <a:ext cx="211666" cy="100793"/>
              </a:xfrm>
              <a:prstGeom prst="can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63500" dir="13500000" kx="2700000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rmAutofit fontScale="25000" lnSpcReduction="20000"/>
              </a:bodyPr>
              <a:lstStyle/>
              <a:p>
                <a:pPr algn="ctr" defTabSz="914400"/>
                <a:endParaRPr lang="en-US" sz="1600" dirty="0" err="1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30" name="Can 129"/>
              <p:cNvSpPr/>
              <p:nvPr/>
            </p:nvSpPr>
            <p:spPr>
              <a:xfrm>
                <a:off x="3932767" y="3826933"/>
                <a:ext cx="323003" cy="153811"/>
              </a:xfrm>
              <a:prstGeom prst="can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63500" dir="13500000" kx="2700000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rmAutofit fontScale="25000" lnSpcReduction="20000"/>
              </a:bodyPr>
              <a:lstStyle/>
              <a:p>
                <a:pPr algn="ctr" defTabSz="914400"/>
                <a:endParaRPr lang="en-US" sz="1600" dirty="0" err="1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31" name="Can 130"/>
              <p:cNvSpPr/>
              <p:nvPr/>
            </p:nvSpPr>
            <p:spPr>
              <a:xfrm>
                <a:off x="4174067" y="3843867"/>
                <a:ext cx="482600" cy="229810"/>
              </a:xfrm>
              <a:prstGeom prst="can">
                <a:avLst/>
              </a:prstGeom>
              <a:gradFill flip="none" rotWithShape="1">
                <a:gsLst>
                  <a:gs pos="1000">
                    <a:schemeClr val="bg1">
                      <a:lumMod val="8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63500" dir="13500000" kx="2700000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normAutofit fontScale="25000" lnSpcReduction="20000"/>
              </a:bodyPr>
              <a:lstStyle/>
              <a:p>
                <a:pPr algn="ctr" defTabSz="914400"/>
                <a:endParaRPr lang="en-US" sz="1600" dirty="0" err="1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4" name="Rectangle 123"/>
            <p:cNvSpPr/>
            <p:nvPr/>
          </p:nvSpPr>
          <p:spPr>
            <a:xfrm>
              <a:off x="4093450" y="4027500"/>
              <a:ext cx="1847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/>
              <a:endParaRPr lang="en-US" sz="1200" dirty="0" smtClean="0">
                <a:solidFill>
                  <a:prstClr val="black"/>
                </a:solidFill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0" name="Group 131"/>
          <p:cNvGrpSpPr/>
          <p:nvPr/>
        </p:nvGrpSpPr>
        <p:grpSpPr>
          <a:xfrm rot="1303375">
            <a:off x="-607075" y="2070297"/>
            <a:ext cx="3524525" cy="3509060"/>
            <a:chOff x="354225" y="1837354"/>
            <a:chExt cx="2258194" cy="1873250"/>
          </a:xfrm>
        </p:grpSpPr>
        <p:sp>
          <p:nvSpPr>
            <p:cNvPr id="133" name="Down Arrow 132"/>
            <p:cNvSpPr/>
            <p:nvPr/>
          </p:nvSpPr>
          <p:spPr>
            <a:xfrm rot="16200000">
              <a:off x="832735" y="1930919"/>
              <a:ext cx="1873250" cy="1686119"/>
            </a:xfrm>
            <a:prstGeom prst="downArrow">
              <a:avLst>
                <a:gd name="adj1" fmla="val 70513"/>
                <a:gd name="adj2" fmla="val 50000"/>
              </a:avLst>
            </a:prstGeom>
            <a:gradFill flip="none" rotWithShape="1">
              <a:gsLst>
                <a:gs pos="0">
                  <a:srgbClr val="CCCCCC"/>
                </a:gs>
                <a:gs pos="100000">
                  <a:schemeClr val="bg1">
                    <a:lumMod val="95000"/>
                  </a:schemeClr>
                </a:gs>
              </a:gsLst>
              <a:lin ang="16200000" scaled="0"/>
              <a:tileRect/>
            </a:gra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glow rad="38100">
                <a:schemeClr val="bg1">
                  <a:lumMod val="50000"/>
                  <a:alpha val="3000"/>
                </a:schemeClr>
              </a:glow>
              <a:outerShdw blurRad="165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lIns="0" tIns="0" rIns="0" bIns="0" anchor="ctr" anchorCtr="1"/>
            <a:lstStyle/>
            <a:p>
              <a:pPr algn="ctr" defTabSz="914400">
                <a:lnSpc>
                  <a:spcPts val="1400"/>
                </a:lnSpc>
              </a:pPr>
              <a:endParaRPr lang="en-US" sz="1400" b="1" dirty="0" err="1" smtClean="0">
                <a:solidFill>
                  <a:srgbClr val="8B2090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355600" y="2768600"/>
              <a:ext cx="1732116" cy="65643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94000">
                  <a:prstClr val="white">
                    <a:alpha val="0"/>
                  </a:prstClr>
                </a:gs>
                <a:gs pos="42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normAutofit/>
            </a:bodyPr>
            <a:lstStyle/>
            <a:p>
              <a:pPr algn="ctr" defTabSz="914400"/>
              <a:endParaRPr lang="en-US" sz="1600" dirty="0" err="1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1173271" y="2977669"/>
              <a:ext cx="122254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en-US" sz="1000" b="1" dirty="0" smtClean="0">
                  <a:solidFill>
                    <a:prstClr val="white"/>
                  </a:solidFill>
                  <a:latin typeface="Arial" charset="0"/>
                  <a:ea typeface="+mn-ea"/>
                  <a:cs typeface="Arial"/>
                </a:rPr>
                <a:t>DATA PIPELINES</a:t>
              </a:r>
              <a:endParaRPr lang="en-US" sz="1000" dirty="0" smtClean="0">
                <a:solidFill>
                  <a:prstClr val="white"/>
                </a:solidFill>
                <a:ea typeface="+mn-ea"/>
                <a:cs typeface="Arial" pitchFamily="34" charset="0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355599" y="2176497"/>
              <a:ext cx="2133600" cy="566703"/>
            </a:xfrm>
            <a:prstGeom prst="rect">
              <a:avLst/>
            </a:prstGeom>
            <a:gradFill flip="none" rotWithShape="1">
              <a:gsLst>
                <a:gs pos="1000">
                  <a:schemeClr val="accent6">
                    <a:lumMod val="50000"/>
                  </a:schemeClr>
                </a:gs>
                <a:gs pos="94000">
                  <a:prstClr val="white">
                    <a:alpha val="0"/>
                  </a:prstClr>
                </a:gs>
                <a:gs pos="42000">
                  <a:schemeClr val="accent6">
                    <a:lumMod val="75000"/>
                  </a:scheme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normAutofit/>
            </a:bodyPr>
            <a:lstStyle/>
            <a:p>
              <a:pPr algn="ctr" defTabSz="914400"/>
              <a:endParaRPr lang="en-US" sz="1600" dirty="0" err="1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1137442" y="2394595"/>
              <a:ext cx="80445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en-US" sz="1000" b="1" dirty="0" smtClean="0">
                  <a:solidFill>
                    <a:prstClr val="white"/>
                  </a:solidFill>
                  <a:latin typeface="Arial" charset="0"/>
                  <a:ea typeface="+mn-ea"/>
                  <a:cs typeface="Arial"/>
                </a:rPr>
                <a:t>CONTENT</a:t>
              </a:r>
              <a:endParaRPr lang="en-US" sz="1000" dirty="0" smtClean="0">
                <a:solidFill>
                  <a:prstClr val="white"/>
                </a:solidFill>
                <a:ea typeface="+mn-ea"/>
                <a:cs typeface="Arial" pitchFamily="34" charset="0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354225" y="2075579"/>
              <a:ext cx="2133600" cy="84509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94000">
                  <a:prstClr val="white">
                    <a:alpha val="0"/>
                  </a:prstClr>
                </a:gs>
                <a:gs pos="42000">
                  <a:schemeClr val="accent4">
                    <a:lumMod val="75000"/>
                  </a:scheme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normAutofit fontScale="32500" lnSpcReduction="20000"/>
            </a:bodyPr>
            <a:lstStyle/>
            <a:p>
              <a:pPr algn="ctr" defTabSz="914400"/>
              <a:endParaRPr lang="en-US" sz="1600" dirty="0" err="1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1108222" y="2051439"/>
              <a:ext cx="1345240" cy="1423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en-US" sz="900" b="1" dirty="0" smtClean="0">
                  <a:solidFill>
                    <a:prstClr val="white"/>
                  </a:solidFill>
                  <a:latin typeface="Arial" charset="0"/>
                  <a:ea typeface="+mn-ea"/>
                  <a:cs typeface="Arial"/>
                </a:rPr>
                <a:t>DIMENSIONAL DATA</a:t>
              </a:r>
              <a:endParaRPr lang="en-US" sz="900" dirty="0" smtClean="0">
                <a:solidFill>
                  <a:prstClr val="white"/>
                </a:solidFill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1" name="Group 167"/>
          <p:cNvGrpSpPr/>
          <p:nvPr/>
        </p:nvGrpSpPr>
        <p:grpSpPr>
          <a:xfrm>
            <a:off x="5589102" y="1816623"/>
            <a:ext cx="2593395" cy="4486520"/>
            <a:chOff x="5589102" y="1816623"/>
            <a:chExt cx="2593395" cy="4486520"/>
          </a:xfrm>
        </p:grpSpPr>
        <p:sp>
          <p:nvSpPr>
            <p:cNvPr id="151" name="Rectangle 150"/>
            <p:cNvSpPr/>
            <p:nvPr/>
          </p:nvSpPr>
          <p:spPr>
            <a:xfrm>
              <a:off x="7130606" y="1816623"/>
              <a:ext cx="10518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sz="1600" b="1" dirty="0" smtClean="0">
                  <a:solidFill>
                    <a:srgbClr val="7B0099">
                      <a:lumMod val="75000"/>
                    </a:srgbClr>
                  </a:solidFill>
                  <a:ea typeface="+mn-ea"/>
                  <a:cs typeface="Arial" pitchFamily="34" charset="0"/>
                </a:rPr>
                <a:t>Software</a:t>
              </a: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589102" y="5964589"/>
              <a:ext cx="181753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/>
              <a:endParaRPr lang="en-US" sz="1600" dirty="0" smtClean="0">
                <a:solidFill>
                  <a:srgbClr val="E89C00"/>
                </a:solidFill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4" name="Group 157"/>
          <p:cNvGrpSpPr/>
          <p:nvPr/>
        </p:nvGrpSpPr>
        <p:grpSpPr>
          <a:xfrm>
            <a:off x="6939661" y="2087815"/>
            <a:ext cx="2204339" cy="3395351"/>
            <a:chOff x="7227820" y="1852358"/>
            <a:chExt cx="2204339" cy="3089229"/>
          </a:xfrm>
        </p:grpSpPr>
        <p:sp>
          <p:nvSpPr>
            <p:cNvPr id="143" name="Rectangle 142"/>
            <p:cNvSpPr/>
            <p:nvPr/>
          </p:nvSpPr>
          <p:spPr>
            <a:xfrm>
              <a:off x="7339638" y="3833785"/>
              <a:ext cx="204304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914400"/>
              <a:r>
                <a:rPr lang="en-US" sz="1600" b="1" dirty="0" smtClean="0">
                  <a:solidFill>
                    <a:srgbClr val="E89C00"/>
                  </a:solidFill>
                  <a:latin typeface="Arial" charset="0"/>
                  <a:ea typeface="+mn-ea"/>
                  <a:cs typeface="Arial"/>
                </a:rPr>
                <a:t>APPLIED SCIENCE</a:t>
              </a:r>
              <a:endParaRPr lang="en-US" sz="1600" dirty="0" smtClean="0">
                <a:solidFill>
                  <a:srgbClr val="E89C00"/>
                </a:solidFill>
                <a:ea typeface="+mn-ea"/>
                <a:cs typeface="Arial" pitchFamily="34" charset="0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7227820" y="1852358"/>
              <a:ext cx="2204339" cy="9114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en-US" sz="1200" b="1" dirty="0" smtClean="0">
                  <a:solidFill>
                    <a:prstClr val="black"/>
                  </a:solidFill>
                  <a:latin typeface="Arial" charset="0"/>
                  <a:ea typeface="+mn-ea"/>
                  <a:cs typeface="Arial" charset="0"/>
                </a:rPr>
                <a:t>Data Analytics </a:t>
              </a:r>
            </a:p>
            <a:p>
              <a:pPr defTabSz="914400"/>
              <a:r>
                <a:rPr lang="en-US" sz="1200" b="1" dirty="0" smtClean="0">
                  <a:solidFill>
                    <a:prstClr val="black"/>
                  </a:solidFill>
                  <a:latin typeface="Arial" charset="0"/>
                  <a:ea typeface="+mn-ea"/>
                  <a:cs typeface="Arial" charset="0"/>
                </a:rPr>
                <a:t>Content Optimization</a:t>
              </a:r>
            </a:p>
            <a:p>
              <a:pPr defTabSz="914400"/>
              <a:r>
                <a:rPr lang="en-US" sz="1200" b="1" dirty="0" smtClean="0">
                  <a:solidFill>
                    <a:prstClr val="black"/>
                  </a:solidFill>
                  <a:latin typeface="Arial" charset="0"/>
                  <a:ea typeface="+mn-ea"/>
                  <a:cs typeface="Arial" charset="0"/>
                </a:rPr>
                <a:t>Content Enrichment </a:t>
              </a:r>
            </a:p>
            <a:p>
              <a:pPr defTabSz="914400"/>
              <a:r>
                <a:rPr lang="en-US" sz="1200" b="1" dirty="0" smtClean="0">
                  <a:solidFill>
                    <a:prstClr val="black"/>
                  </a:solidFill>
                  <a:latin typeface="Arial" charset="0"/>
                  <a:ea typeface="+mn-ea"/>
                  <a:cs typeface="Arial" charset="0"/>
                </a:rPr>
                <a:t>Big Data Processing</a:t>
              </a:r>
            </a:p>
            <a:p>
              <a:pPr defTabSz="914400">
                <a:lnSpc>
                  <a:spcPct val="111000"/>
                </a:lnSpc>
              </a:pPr>
              <a:endParaRPr lang="en-US" sz="1000" b="1" dirty="0" smtClean="0">
                <a:solidFill>
                  <a:srgbClr val="7B0099">
                    <a:lumMod val="60000"/>
                    <a:lumOff val="40000"/>
                  </a:srgbClr>
                </a:solidFill>
                <a:ea typeface="+mn-ea"/>
                <a:cs typeface="Arial" pitchFamily="34" charset="0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7278501" y="4185512"/>
              <a:ext cx="1984506" cy="7560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en-US" sz="1200" b="1" dirty="0" smtClean="0">
                  <a:solidFill>
                    <a:prstClr val="black"/>
                  </a:solidFill>
                  <a:latin typeface="Arial" charset="0"/>
                  <a:ea typeface="+mn-ea"/>
                  <a:cs typeface="Arial" charset="0"/>
                </a:rPr>
                <a:t>User Interest Prediction </a:t>
              </a:r>
            </a:p>
            <a:p>
              <a:pPr defTabSz="914400"/>
              <a:r>
                <a:rPr lang="en-US" sz="1200" b="1" dirty="0" smtClean="0">
                  <a:solidFill>
                    <a:prstClr val="black"/>
                  </a:solidFill>
                  <a:latin typeface="Arial" charset="0"/>
                  <a:ea typeface="+mn-ea"/>
                  <a:cs typeface="Arial" charset="0"/>
                </a:rPr>
                <a:t>Machine learning - search ranking </a:t>
              </a:r>
            </a:p>
            <a:p>
              <a:pPr defTabSz="914400"/>
              <a:r>
                <a:rPr lang="en-US" sz="1200" b="1" dirty="0" smtClean="0">
                  <a:solidFill>
                    <a:prstClr val="black"/>
                  </a:solidFill>
                  <a:latin typeface="Arial" charset="0"/>
                  <a:ea typeface="+mn-ea"/>
                  <a:cs typeface="Arial" charset="0"/>
                </a:rPr>
                <a:t>Machine learning</a:t>
              </a:r>
            </a:p>
          </p:txBody>
        </p:sp>
      </p:grpSp>
      <p:sp>
        <p:nvSpPr>
          <p:cNvPr id="163" name="Up-Down Arrow 162"/>
          <p:cNvSpPr/>
          <p:nvPr/>
        </p:nvSpPr>
        <p:spPr>
          <a:xfrm rot="3280150">
            <a:off x="5358790" y="2201424"/>
            <a:ext cx="528604" cy="1094994"/>
          </a:xfrm>
          <a:prstGeom prst="upDownArrow">
            <a:avLst>
              <a:gd name="adj1" fmla="val 36324"/>
              <a:gd name="adj2" fmla="val 48876"/>
            </a:avLst>
          </a:prstGeom>
          <a:gradFill flip="none" rotWithShape="1">
            <a:gsLst>
              <a:gs pos="0">
                <a:srgbClr val="FFFF00"/>
              </a:gs>
              <a:gs pos="100000">
                <a:schemeClr val="accent1"/>
              </a:gs>
              <a:gs pos="52000">
                <a:srgbClr val="CCCCCC"/>
              </a:gs>
            </a:gsLst>
            <a:lin ang="16200000" scaled="0"/>
            <a:tileRect/>
          </a:gra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>
            <a:glow rad="38100">
              <a:schemeClr val="bg1">
                <a:lumMod val="50000"/>
                <a:alpha val="3000"/>
              </a:schemeClr>
            </a:glow>
            <a:outerShdw blurRad="165100" dir="2700000" algn="tl" rotWithShape="0">
              <a:srgbClr val="000000">
                <a:alpha val="43000"/>
              </a:srgbClr>
            </a:outerShdw>
          </a:effectLst>
        </p:spPr>
        <p:txBody>
          <a:bodyPr wrap="none" lIns="0" tIns="0" rIns="0" bIns="0" anchor="ctr" anchorCtr="1"/>
          <a:lstStyle/>
          <a:p>
            <a:pPr algn="ctr" defTabSz="914400">
              <a:lnSpc>
                <a:spcPts val="1400"/>
              </a:lnSpc>
            </a:pPr>
            <a:endParaRPr lang="en-US" sz="1400" b="1" dirty="0" err="1" smtClean="0">
              <a:solidFill>
                <a:srgbClr val="8B209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65" name="Up-Down Arrow 164"/>
          <p:cNvSpPr/>
          <p:nvPr/>
        </p:nvSpPr>
        <p:spPr>
          <a:xfrm rot="19358627">
            <a:off x="6046330" y="4752188"/>
            <a:ext cx="528604" cy="1272620"/>
          </a:xfrm>
          <a:prstGeom prst="upDownArrow">
            <a:avLst>
              <a:gd name="adj1" fmla="val 36324"/>
              <a:gd name="adj2" fmla="val 48876"/>
            </a:avLst>
          </a:prstGeom>
          <a:gradFill flip="none" rotWithShape="1">
            <a:gsLst>
              <a:gs pos="0">
                <a:srgbClr val="E89C00"/>
              </a:gs>
              <a:gs pos="100000">
                <a:srgbClr val="FFFF00"/>
              </a:gs>
              <a:gs pos="49000">
                <a:srgbClr val="CCCCCC"/>
              </a:gs>
            </a:gsLst>
            <a:lin ang="16200000" scaled="0"/>
            <a:tileRect/>
          </a:gra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>
            <a:glow rad="38100">
              <a:schemeClr val="bg1">
                <a:lumMod val="50000"/>
                <a:alpha val="3000"/>
              </a:schemeClr>
            </a:glow>
            <a:outerShdw blurRad="165100" dir="2700000" algn="tl" rotWithShape="0">
              <a:srgbClr val="000000">
                <a:alpha val="43000"/>
              </a:srgbClr>
            </a:outerShdw>
          </a:effectLst>
        </p:spPr>
        <p:txBody>
          <a:bodyPr wrap="none" lIns="0" tIns="0" rIns="0" bIns="0" anchor="ctr" anchorCtr="1"/>
          <a:lstStyle/>
          <a:p>
            <a:pPr algn="ctr" defTabSz="914400">
              <a:lnSpc>
                <a:spcPts val="1400"/>
              </a:lnSpc>
            </a:pPr>
            <a:endParaRPr lang="en-US" sz="1400" b="1" dirty="0" err="1" smtClean="0">
              <a:solidFill>
                <a:srgbClr val="8B209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66" name="Up-Down Arrow 165"/>
          <p:cNvSpPr/>
          <p:nvPr/>
        </p:nvSpPr>
        <p:spPr>
          <a:xfrm>
            <a:off x="6916383" y="3051150"/>
            <a:ext cx="528604" cy="1052977"/>
          </a:xfrm>
          <a:prstGeom prst="upDownArrow">
            <a:avLst>
              <a:gd name="adj1" fmla="val 36324"/>
              <a:gd name="adj2" fmla="val 48876"/>
            </a:avLst>
          </a:prstGeom>
          <a:gradFill flip="none" rotWithShape="1">
            <a:gsLst>
              <a:gs pos="0">
                <a:srgbClr val="E89C00"/>
              </a:gs>
              <a:gs pos="100000">
                <a:schemeClr val="accent1"/>
              </a:gs>
              <a:gs pos="50000">
                <a:srgbClr val="CCCCCC"/>
              </a:gs>
            </a:gsLst>
            <a:lin ang="16200000" scaled="0"/>
            <a:tileRect/>
          </a:gra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>
            <a:glow rad="38100">
              <a:schemeClr val="bg1">
                <a:lumMod val="50000"/>
                <a:alpha val="3000"/>
              </a:schemeClr>
            </a:glow>
            <a:outerShdw blurRad="165100" dir="2700000" algn="tl" rotWithShape="0">
              <a:srgbClr val="000000">
                <a:alpha val="43000"/>
              </a:srgbClr>
            </a:outerShdw>
          </a:effectLst>
        </p:spPr>
        <p:txBody>
          <a:bodyPr wrap="none" lIns="0" tIns="0" rIns="0" bIns="0" anchor="ctr" anchorCtr="1"/>
          <a:lstStyle/>
          <a:p>
            <a:pPr algn="ctr" defTabSz="914400">
              <a:lnSpc>
                <a:spcPts val="1400"/>
              </a:lnSpc>
            </a:pPr>
            <a:endParaRPr lang="en-US" sz="1400" b="1" dirty="0" err="1" smtClean="0">
              <a:solidFill>
                <a:srgbClr val="8B209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795" y="-2"/>
            <a:ext cx="9144000" cy="1181102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260350" dir="2700000" algn="tl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Bring Computation to Data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7839150" y="647884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rmAutofit/>
          </a:bodyPr>
          <a:lstStyle/>
          <a:p>
            <a:r>
              <a:rPr lang="en-US" sz="1600" i="1" dirty="0" smtClean="0"/>
              <a:t>Yahoo!</a:t>
            </a:r>
          </a:p>
        </p:txBody>
      </p:sp>
    </p:spTree>
    <p:extLst>
      <p:ext uri="{BB962C8B-B14F-4D97-AF65-F5344CB8AC3E}">
        <p14:creationId xmlns:p14="http://schemas.microsoft.com/office/powerpoint/2010/main" val="370554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15000" y="6553200"/>
            <a:ext cx="19050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1F24E4A-11AC-439A-A32F-BA181B2EFC8A}" type="slidenum">
              <a:rPr lang="en-US" sz="1000" i="0">
                <a:solidFill>
                  <a:schemeClr val="bg1"/>
                </a:solidFill>
              </a:rPr>
              <a:pPr/>
              <a:t>4</a:t>
            </a:fld>
            <a:endParaRPr lang="en-US" sz="1000" i="0">
              <a:solidFill>
                <a:schemeClr val="bg1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3" y="0"/>
            <a:ext cx="82296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Why </a:t>
            </a:r>
            <a:r>
              <a:rPr lang="en-US" dirty="0" err="1" smtClean="0">
                <a:ea typeface="ＭＳ Ｐゴシック" pitchFamily="34" charset="-128"/>
              </a:rPr>
              <a:t>MapReduce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7838" y="937260"/>
            <a:ext cx="8061325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200" dirty="0" smtClean="0">
                <a:ea typeface="ＭＳ Ｐゴシック" pitchFamily="34" charset="-128"/>
              </a:rPr>
              <a:t>Drivers:</a:t>
            </a:r>
          </a:p>
          <a:p>
            <a:pPr lvl="1">
              <a:lnSpc>
                <a:spcPct val="70000"/>
              </a:lnSpc>
            </a:pPr>
            <a:r>
              <a:rPr lang="en-US" sz="1900" dirty="0" smtClean="0">
                <a:ea typeface="ＭＳ Ｐゴシック" pitchFamily="34" charset="-128"/>
              </a:rPr>
              <a:t>500M+ unique users per month</a:t>
            </a:r>
          </a:p>
          <a:p>
            <a:pPr lvl="1">
              <a:lnSpc>
                <a:spcPct val="70000"/>
              </a:lnSpc>
            </a:pPr>
            <a:r>
              <a:rPr lang="en-US" sz="1900" dirty="0" smtClean="0">
                <a:ea typeface="ＭＳ Ｐゴシック" pitchFamily="34" charset="-128"/>
              </a:rPr>
              <a:t>Billions of interesting events per day</a:t>
            </a:r>
          </a:p>
          <a:p>
            <a:pPr lvl="1">
              <a:lnSpc>
                <a:spcPct val="70000"/>
              </a:lnSpc>
            </a:pPr>
            <a:r>
              <a:rPr lang="en-US" sz="1900" dirty="0" smtClean="0">
                <a:ea typeface="ＭＳ Ｐゴシック" pitchFamily="34" charset="-128"/>
              </a:rPr>
              <a:t>Data analysis is key</a:t>
            </a:r>
          </a:p>
          <a:p>
            <a:pPr>
              <a:lnSpc>
                <a:spcPct val="70000"/>
              </a:lnSpc>
            </a:pPr>
            <a:r>
              <a:rPr lang="en-US" sz="2200" dirty="0" smtClean="0">
                <a:ea typeface="ＭＳ Ｐゴシック" pitchFamily="34" charset="-128"/>
              </a:rPr>
              <a:t>Need massive scalability</a:t>
            </a:r>
          </a:p>
          <a:p>
            <a:pPr lvl="1">
              <a:lnSpc>
                <a:spcPct val="70000"/>
              </a:lnSpc>
            </a:pPr>
            <a:r>
              <a:rPr lang="en-US" sz="1900" dirty="0" smtClean="0">
                <a:ea typeface="ＭＳ Ｐゴシック" pitchFamily="34" charset="-128"/>
              </a:rPr>
              <a:t>PB’s of storage, millions of files, 1000’s of nodes</a:t>
            </a:r>
          </a:p>
          <a:p>
            <a:pPr>
              <a:lnSpc>
                <a:spcPct val="70000"/>
              </a:lnSpc>
            </a:pPr>
            <a:r>
              <a:rPr lang="en-US" sz="2200" dirty="0" smtClean="0">
                <a:ea typeface="ＭＳ Ｐゴシック" pitchFamily="34" charset="-128"/>
              </a:rPr>
              <a:t>Need to do this cost effectively</a:t>
            </a:r>
          </a:p>
          <a:p>
            <a:pPr lvl="1">
              <a:lnSpc>
                <a:spcPct val="70000"/>
              </a:lnSpc>
            </a:pPr>
            <a:r>
              <a:rPr lang="en-US" sz="1900" dirty="0" smtClean="0">
                <a:ea typeface="ＭＳ Ｐゴシック" pitchFamily="34" charset="-128"/>
              </a:rPr>
              <a:t>Use commodity hardware</a:t>
            </a:r>
          </a:p>
          <a:p>
            <a:pPr lvl="1">
              <a:lnSpc>
                <a:spcPct val="70000"/>
              </a:lnSpc>
            </a:pPr>
            <a:r>
              <a:rPr lang="en-US" sz="1900" dirty="0" smtClean="0">
                <a:ea typeface="ＭＳ Ｐゴシック" pitchFamily="34" charset="-128"/>
              </a:rPr>
              <a:t>Share resources among multiple projects</a:t>
            </a:r>
          </a:p>
          <a:p>
            <a:pPr lvl="1">
              <a:lnSpc>
                <a:spcPct val="70000"/>
              </a:lnSpc>
            </a:pPr>
            <a:r>
              <a:rPr lang="en-US" sz="1900" dirty="0" smtClean="0">
                <a:ea typeface="ＭＳ Ｐゴシック" pitchFamily="34" charset="-128"/>
              </a:rPr>
              <a:t>Provide scale when needed</a:t>
            </a:r>
          </a:p>
          <a:p>
            <a:pPr>
              <a:lnSpc>
                <a:spcPct val="70000"/>
              </a:lnSpc>
            </a:pPr>
            <a:r>
              <a:rPr lang="en-US" sz="2200" dirty="0" smtClean="0">
                <a:ea typeface="ＭＳ Ｐゴシック" pitchFamily="34" charset="-128"/>
              </a:rPr>
              <a:t>Need reliable infrastructure</a:t>
            </a:r>
          </a:p>
          <a:p>
            <a:pPr lvl="1">
              <a:lnSpc>
                <a:spcPct val="70000"/>
              </a:lnSpc>
            </a:pPr>
            <a:r>
              <a:rPr lang="en-US" sz="1900" dirty="0" smtClean="0">
                <a:ea typeface="ＭＳ Ｐゴシック" pitchFamily="34" charset="-128"/>
              </a:rPr>
              <a:t>Must be able to deal with failures – hardware, software, networking</a:t>
            </a:r>
          </a:p>
          <a:p>
            <a:pPr lvl="2">
              <a:lnSpc>
                <a:spcPct val="70000"/>
              </a:lnSpc>
            </a:pPr>
            <a:r>
              <a:rPr lang="en-US" sz="1500" dirty="0" smtClean="0">
                <a:ea typeface="ＭＳ Ｐゴシック" pitchFamily="34" charset="-128"/>
              </a:rPr>
              <a:t>Failure is expected rather than exceptional</a:t>
            </a:r>
          </a:p>
          <a:p>
            <a:pPr lvl="1">
              <a:lnSpc>
                <a:spcPct val="70000"/>
              </a:lnSpc>
            </a:pPr>
            <a:r>
              <a:rPr lang="en-US" sz="1900" dirty="0" smtClean="0">
                <a:ea typeface="ＭＳ Ｐゴシック" pitchFamily="34" charset="-128"/>
              </a:rPr>
              <a:t>Transparent to applications</a:t>
            </a:r>
          </a:p>
          <a:p>
            <a:pPr lvl="2">
              <a:lnSpc>
                <a:spcPct val="70000"/>
              </a:lnSpc>
            </a:pPr>
            <a:r>
              <a:rPr lang="en-US" sz="1500" dirty="0" smtClean="0">
                <a:ea typeface="ＭＳ Ｐゴシック" pitchFamily="34" charset="-128"/>
              </a:rPr>
              <a:t>very expensive to build reliability into each application</a:t>
            </a:r>
          </a:p>
          <a:p>
            <a:pPr>
              <a:lnSpc>
                <a:spcPct val="70000"/>
              </a:lnSpc>
            </a:pPr>
            <a:r>
              <a:rPr lang="en-US" sz="2200" dirty="0" smtClean="0">
                <a:ea typeface="ＭＳ Ｐゴシック" pitchFamily="34" charset="-128"/>
              </a:rPr>
              <a:t>The </a:t>
            </a:r>
            <a:r>
              <a:rPr lang="en-US" sz="2200" dirty="0" err="1" smtClean="0">
                <a:ea typeface="ＭＳ Ｐゴシック" pitchFamily="34" charset="-128"/>
              </a:rPr>
              <a:t>MapReduce</a:t>
            </a:r>
            <a:r>
              <a:rPr lang="en-US" sz="2200" dirty="0" smtClean="0">
                <a:ea typeface="ＭＳ Ｐゴシック" pitchFamily="34" charset="-128"/>
              </a:rPr>
              <a:t> platform provides these capabilities</a:t>
            </a:r>
          </a:p>
        </p:txBody>
      </p:sp>
    </p:spTree>
    <p:extLst>
      <p:ext uri="{BB962C8B-B14F-4D97-AF65-F5344CB8AC3E}">
        <p14:creationId xmlns:p14="http://schemas.microsoft.com/office/powerpoint/2010/main" val="360399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8758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What is MapReduce 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214313" y="778126"/>
            <a:ext cx="8742362" cy="4525962"/>
          </a:xfrm>
        </p:spPr>
        <p:txBody>
          <a:bodyPr/>
          <a:lstStyle/>
          <a:p>
            <a:pPr eaLnBrk="1" hangingPunct="1"/>
            <a:r>
              <a:rPr lang="en-US" sz="2600" dirty="0" smtClean="0">
                <a:ea typeface="ＭＳ Ｐゴシック" pitchFamily="34" charset="-128"/>
              </a:rPr>
              <a:t>MapReduce is a programming model and implementation for processing and generating large data sets</a:t>
            </a:r>
          </a:p>
          <a:p>
            <a:pPr lvl="1" eaLnBrk="1" hangingPunct="1"/>
            <a:r>
              <a:rPr lang="en-US" sz="2200" dirty="0">
                <a:latin typeface="Times" charset="0"/>
                <a:ea typeface="ＭＳ Ｐゴシック" pitchFamily="34" charset="-128"/>
              </a:rPr>
              <a:t>Focus developer time/effort on salient (unique, distinguished) application requirements.</a:t>
            </a:r>
          </a:p>
          <a:p>
            <a:pPr lvl="1"/>
            <a:r>
              <a:rPr lang="en-US" sz="2200" dirty="0" smtClean="0">
                <a:latin typeface="Times" charset="0"/>
                <a:ea typeface="ＭＳ Ｐゴシック" pitchFamily="34" charset="-128"/>
              </a:rPr>
              <a:t>Allow common but complex application requirements (e.g., distribution, load balancing, scheduling, failures) to be met by the framework.</a:t>
            </a:r>
          </a:p>
          <a:p>
            <a:pPr lvl="1"/>
            <a:r>
              <a:rPr lang="en-US" sz="2200" dirty="0" smtClean="0">
                <a:latin typeface="Times" charset="0"/>
                <a:ea typeface="ＭＳ Ｐゴシック" pitchFamily="34" charset="-128"/>
              </a:rPr>
              <a:t>Enhance portability via specialized run-time support for different architectures.</a:t>
            </a:r>
          </a:p>
          <a:p>
            <a:r>
              <a:rPr lang="en-US" sz="2600" dirty="0" smtClean="0">
                <a:latin typeface="Times" charset="0"/>
                <a:ea typeface="ＭＳ Ｐゴシック" pitchFamily="34" charset="-128"/>
              </a:rPr>
              <a:t>Uses:</a:t>
            </a:r>
          </a:p>
          <a:p>
            <a:pPr lvl="1"/>
            <a:r>
              <a:rPr lang="en-US" sz="2200" dirty="0" smtClean="0">
                <a:latin typeface="Times" charset="0"/>
                <a:ea typeface="ＭＳ Ｐゴシック" pitchFamily="34" charset="-128"/>
              </a:rPr>
              <a:t>Large/massive amounts of data</a:t>
            </a:r>
          </a:p>
          <a:p>
            <a:pPr lvl="1"/>
            <a:r>
              <a:rPr lang="en-US" sz="2200" dirty="0" smtClean="0">
                <a:latin typeface="Times" charset="0"/>
                <a:ea typeface="ＭＳ Ｐゴシック" pitchFamily="34" charset="-128"/>
              </a:rPr>
              <a:t>Simple application processing requirements</a:t>
            </a:r>
          </a:p>
          <a:p>
            <a:pPr lvl="1"/>
            <a:r>
              <a:rPr lang="en-US" sz="2200" dirty="0" smtClean="0">
                <a:latin typeface="Times" charset="0"/>
                <a:ea typeface="ＭＳ Ｐゴシック" pitchFamily="34" charset="-128"/>
              </a:rPr>
              <a:t>Desired portability across variety of execution platforms</a:t>
            </a:r>
          </a:p>
          <a:p>
            <a:r>
              <a:rPr lang="en-US" sz="2600" dirty="0" smtClean="0">
                <a:latin typeface="Times" charset="0"/>
                <a:ea typeface="ＭＳ Ｐゴシック" pitchFamily="34" charset="-128"/>
              </a:rPr>
              <a:t>Runs on Clouds and HPC environments</a:t>
            </a:r>
          </a:p>
          <a:p>
            <a:pPr lvl="1"/>
            <a:endParaRPr lang="en-US" dirty="0" smtClean="0">
              <a:latin typeface="Times" charset="0"/>
              <a:ea typeface="ＭＳ Ｐゴシック" pitchFamily="34" charset="-128"/>
            </a:endParaRPr>
          </a:p>
          <a:p>
            <a:pPr eaLnBrk="1" hangingPunct="1"/>
            <a:endParaRPr lang="en-US" sz="2800" dirty="0" smtClean="0">
              <a:ea typeface="ＭＳ Ｐゴシック" pitchFamily="34" charset="-128"/>
            </a:endParaRPr>
          </a:p>
          <a:p>
            <a:pPr eaLnBrk="1" hangingPunct="1"/>
            <a:endParaRPr lang="en-US" sz="2800" dirty="0" smtClean="0">
              <a:ea typeface="ＭＳ Ｐゴシック" pitchFamily="34" charset="-128"/>
            </a:endParaRPr>
          </a:p>
        </p:txBody>
      </p:sp>
      <p:sp>
        <p:nvSpPr>
          <p:cNvPr id="3072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 smtClean="0">
                <a:solidFill>
                  <a:srgbClr val="898989"/>
                </a:solidFill>
                <a:latin typeface="Calibri" pitchFamily="34" charset="0"/>
              </a:rPr>
              <a:t>http://futuregrid.org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0E4E463-4C2C-46C9-9E2E-4C0EEA4DF125}" type="slidenum">
              <a:rPr lang="en-US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5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3"/>
          <p:cNvSpPr txBox="1">
            <a:spLocks/>
          </p:cNvSpPr>
          <p:nvPr/>
        </p:nvSpPr>
        <p:spPr>
          <a:xfrm>
            <a:off x="872975" y="381004"/>
            <a:ext cx="7524751" cy="990601"/>
          </a:xfrm>
          <a:prstGeom prst="rect">
            <a:avLst/>
          </a:prstGeom>
        </p:spPr>
        <p:txBody>
          <a:bodyPr lIns="91335" tIns="45667" rIns="91335" bIns="45667" anchor="ctr">
            <a:normAutofit fontScale="92500"/>
          </a:bodyPr>
          <a:lstStyle/>
          <a:p>
            <a:pPr algn="ctr" defTabSz="913358" fontAlgn="auto">
              <a:spcAft>
                <a:spcPts val="0"/>
              </a:spcAft>
              <a:defRPr/>
            </a:pPr>
            <a:r>
              <a:rPr lang="en-US" sz="4400" b="1" dirty="0">
                <a:ln w="10541" cmpd="sng">
                  <a:solidFill>
                    <a:prstClr val="black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  <a:ea typeface="+mn-ea"/>
                <a:cs typeface="Arial" pitchFamily="34" charset="0"/>
              </a:rPr>
              <a:t>(Iterative) </a:t>
            </a:r>
            <a:r>
              <a:rPr lang="en-US" sz="4400" b="1" dirty="0" err="1">
                <a:ln w="10541" cmpd="sng">
                  <a:solidFill>
                    <a:prstClr val="black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  <a:ea typeface="+mn-ea"/>
                <a:cs typeface="Arial" pitchFamily="34" charset="0"/>
              </a:rPr>
              <a:t>MapReduce</a:t>
            </a:r>
            <a:r>
              <a:rPr lang="en-US" sz="4400" b="1" dirty="0">
                <a:ln w="10541" cmpd="sng">
                  <a:solidFill>
                    <a:prstClr val="black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  <a:ea typeface="+mn-ea"/>
                <a:cs typeface="Arial" pitchFamily="34" charset="0"/>
              </a:rPr>
              <a:t> in Context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523999" y="4865491"/>
            <a:ext cx="1295400" cy="11349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Linux HPC</a:t>
            </a:r>
          </a:p>
          <a:p>
            <a:pPr algn="ctr" defTabSz="9134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Bare-system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819399" y="4865488"/>
            <a:ext cx="1600200" cy="6706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Amazon Cloud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419599" y="4865487"/>
            <a:ext cx="1676400" cy="11429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  <a:p>
            <a:pPr algn="ctr" defTabSz="9134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Windows Server  HPC</a:t>
            </a:r>
          </a:p>
          <a:p>
            <a:pPr algn="ctr" defTabSz="9134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Bare-system</a:t>
            </a:r>
          </a:p>
          <a:p>
            <a:pPr algn="ctr" defTabSz="91340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96000" y="5563935"/>
            <a:ext cx="1752601" cy="4444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Virtualization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524004" y="3962372"/>
            <a:ext cx="7381875" cy="3969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Cross Platform Iterative </a:t>
            </a:r>
            <a:r>
              <a:rPr lang="en-US" dirty="0" err="1">
                <a:solidFill>
                  <a:prstClr val="black"/>
                </a:solidFill>
              </a:rPr>
              <a:t>MapReduce</a:t>
            </a:r>
            <a:r>
              <a:rPr lang="en-US" dirty="0">
                <a:solidFill>
                  <a:prstClr val="black"/>
                </a:solidFill>
              </a:rPr>
              <a:t> (Collectives, Fault Tolerance, Scheduling)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523999" y="1736725"/>
            <a:ext cx="7381876" cy="11000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Kernels, </a:t>
            </a:r>
            <a:r>
              <a:rPr lang="en-US" b="1" dirty="0">
                <a:solidFill>
                  <a:prstClr val="black"/>
                </a:solidFill>
              </a:rPr>
              <a:t>Genomics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b="1" dirty="0">
                <a:solidFill>
                  <a:prstClr val="black"/>
                </a:solidFill>
              </a:rPr>
              <a:t>Proteomics</a:t>
            </a:r>
            <a:r>
              <a:rPr lang="en-US" dirty="0">
                <a:solidFill>
                  <a:prstClr val="black"/>
                </a:solidFill>
              </a:rPr>
              <a:t>, Information Retrieval, Polar Science, Scientific Simulation Data Analysis and Management, Dissimilarity Computation, </a:t>
            </a:r>
            <a:r>
              <a:rPr lang="en-US" b="1" dirty="0">
                <a:solidFill>
                  <a:prstClr val="black"/>
                </a:solidFill>
              </a:rPr>
              <a:t>Clustering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b="1" dirty="0">
                <a:solidFill>
                  <a:prstClr val="black"/>
                </a:solidFill>
              </a:rPr>
              <a:t>Multidimensional Scaling</a:t>
            </a:r>
            <a:r>
              <a:rPr lang="en-US" dirty="0">
                <a:solidFill>
                  <a:prstClr val="black"/>
                </a:solidFill>
              </a:rPr>
              <a:t>, Generative Topological Mapping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524001" y="6046500"/>
            <a:ext cx="3962399" cy="3611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CPU Nodes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19399" y="5563935"/>
            <a:ext cx="1600200" cy="4444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Virtualization</a:t>
            </a:r>
          </a:p>
        </p:txBody>
      </p:sp>
      <p:sp>
        <p:nvSpPr>
          <p:cNvPr id="20" name="Left Brace 19"/>
          <p:cNvSpPr/>
          <p:nvPr/>
        </p:nvSpPr>
        <p:spPr bwMode="auto">
          <a:xfrm>
            <a:off x="1333500" y="1736725"/>
            <a:ext cx="114300" cy="1100065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63940" tIns="31968" rIns="63940" bIns="31968" anchor="ctr"/>
          <a:lstStyle/>
          <a:p>
            <a:pPr algn="ctr" defTabSz="91340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724" y="2138343"/>
            <a:ext cx="1421543" cy="3415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lIns="63940" tIns="31968" rIns="63940" bIns="31968">
            <a:spAutoFit/>
          </a:bodyPr>
          <a:lstStyle/>
          <a:p>
            <a:pPr defTabSz="9134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Applications</a:t>
            </a:r>
          </a:p>
        </p:txBody>
      </p:sp>
      <p:sp>
        <p:nvSpPr>
          <p:cNvPr id="22" name="Left Brace 21"/>
          <p:cNvSpPr/>
          <p:nvPr/>
        </p:nvSpPr>
        <p:spPr bwMode="auto">
          <a:xfrm>
            <a:off x="1320804" y="3200404"/>
            <a:ext cx="101463" cy="752441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63940" tIns="31968" rIns="63940" bIns="31968" anchor="ctr"/>
          <a:lstStyle/>
          <a:p>
            <a:pPr algn="ctr" defTabSz="91340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-76199" y="3267572"/>
            <a:ext cx="1416917" cy="6185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63940" tIns="31968" rIns="63940" bIns="31968">
            <a:spAutoFit/>
          </a:bodyPr>
          <a:lstStyle/>
          <a:p>
            <a:pPr algn="r" defTabSz="913404" fontAlgn="auto"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Programming Model</a:t>
            </a:r>
          </a:p>
        </p:txBody>
      </p:sp>
      <p:sp>
        <p:nvSpPr>
          <p:cNvPr id="24" name="Left Brace 23"/>
          <p:cNvSpPr/>
          <p:nvPr/>
        </p:nvSpPr>
        <p:spPr bwMode="auto">
          <a:xfrm>
            <a:off x="1333501" y="4865688"/>
            <a:ext cx="114300" cy="1135062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63940" tIns="31968" rIns="63940" bIns="31968" anchor="ctr"/>
          <a:lstStyle/>
          <a:p>
            <a:pPr algn="ctr" defTabSz="91340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-34501" y="5365343"/>
            <a:ext cx="1428750" cy="3415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lIns="63940" tIns="31968" rIns="63940" bIns="31968">
            <a:spAutoFit/>
          </a:bodyPr>
          <a:lstStyle/>
          <a:p>
            <a:pPr algn="ctr" defTabSz="913404" fontAlgn="auto"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Infrastructure</a:t>
            </a:r>
          </a:p>
        </p:txBody>
      </p:sp>
      <p:sp>
        <p:nvSpPr>
          <p:cNvPr id="26" name="Left Brace 25"/>
          <p:cNvSpPr/>
          <p:nvPr/>
        </p:nvSpPr>
        <p:spPr bwMode="auto">
          <a:xfrm>
            <a:off x="1320801" y="6096000"/>
            <a:ext cx="133350" cy="347662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63940" tIns="31968" rIns="63940" bIns="31968" anchor="ctr"/>
          <a:lstStyle/>
          <a:p>
            <a:pPr algn="ctr" defTabSz="91340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121604" y="6135394"/>
            <a:ext cx="1165206" cy="3415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lIns="63940" tIns="31968" rIns="63940" bIns="31968">
            <a:spAutoFit/>
          </a:bodyPr>
          <a:lstStyle/>
          <a:p>
            <a:pPr algn="ctr" defTabSz="913404" fontAlgn="auto"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Hardware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6096000" y="4865488"/>
            <a:ext cx="1752600" cy="6706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Azure Cloud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523999" y="2862188"/>
            <a:ext cx="7381876" cy="3611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  <a:p>
            <a:pPr algn="ctr" defTabSz="9134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Security, Provenance, Portal</a:t>
            </a:r>
          </a:p>
          <a:p>
            <a:pPr algn="ctr" defTabSz="91340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1523999" y="3581400"/>
            <a:ext cx="7381876" cy="3809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High Level Language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1523999" y="4376869"/>
            <a:ext cx="2514601" cy="4571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Distributed File Systems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6477000" y="4376869"/>
            <a:ext cx="2438400" cy="4571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Data Parallel File System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7848601" y="4865490"/>
            <a:ext cx="1066799" cy="11429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Grid Appliance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5486400" y="6046500"/>
            <a:ext cx="3429001" cy="3611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GPU Nodes</a:t>
            </a: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828804" y="1368427"/>
            <a:ext cx="6492875" cy="36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672" rIns="91340" bIns="45672">
            <a:spAutoFit/>
          </a:bodyPr>
          <a:lstStyle/>
          <a:p>
            <a:pPr defTabSz="913404"/>
            <a:r>
              <a:rPr lang="en-US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Support  Scientific Simulations  (Data Mining and Data Analysis)</a:t>
            </a:r>
          </a:p>
        </p:txBody>
      </p:sp>
      <p:sp>
        <p:nvSpPr>
          <p:cNvPr id="37" name="TextBox 36"/>
          <p:cNvSpPr txBox="1"/>
          <p:nvPr/>
        </p:nvSpPr>
        <p:spPr bwMode="auto">
          <a:xfrm>
            <a:off x="457200" y="4038601"/>
            <a:ext cx="957778" cy="3415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63940" tIns="31968" rIns="63940" bIns="31968">
            <a:spAutoFit/>
          </a:bodyPr>
          <a:lstStyle/>
          <a:p>
            <a:pPr defTabSz="9134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Runtime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566222" y="4419601"/>
            <a:ext cx="957778" cy="3415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63940" tIns="31968" rIns="63940" bIns="31968">
            <a:spAutoFit/>
          </a:bodyPr>
          <a:lstStyle/>
          <a:p>
            <a:pPr defTabSz="9134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Storage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1524004" y="3194745"/>
            <a:ext cx="7381875" cy="3866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Services and Workflow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4038600" y="4376869"/>
            <a:ext cx="2438400" cy="4571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Object Store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3999" y="3581400"/>
            <a:ext cx="7381876" cy="1252635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0" tIns="45672" rIns="91340" bIns="45672" rtlCol="0" anchor="ctr"/>
          <a:lstStyle/>
          <a:p>
            <a:pPr algn="ctr" defTabSz="913404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Up Arrow 40"/>
          <p:cNvSpPr/>
          <p:nvPr/>
        </p:nvSpPr>
        <p:spPr>
          <a:xfrm>
            <a:off x="4724400" y="2479949"/>
            <a:ext cx="838200" cy="1004540"/>
          </a:xfrm>
          <a:prstGeom prst="upArrow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0" tIns="45672" rIns="91340" bIns="45672" rtlCol="0" anchor="ctr"/>
          <a:lstStyle/>
          <a:p>
            <a:pPr algn="ctr" defTabSz="913404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Up Arrow 41"/>
          <p:cNvSpPr/>
          <p:nvPr/>
        </p:nvSpPr>
        <p:spPr>
          <a:xfrm rot="10800000">
            <a:off x="4838700" y="4974435"/>
            <a:ext cx="838200" cy="1072069"/>
          </a:xfrm>
          <a:prstGeom prst="upArrow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0" tIns="45672" rIns="91340" bIns="45672" rtlCol="0" anchor="ctr"/>
          <a:lstStyle/>
          <a:p>
            <a:pPr algn="ctr" defTabSz="913404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526574"/>
      </p:ext>
    </p:extLst>
  </p:cSld>
  <p:clrMapOvr>
    <a:masterClrMapping/>
  </p:clrMapOvr>
  <p:transition spd="slow" advTm="56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srgbClr val="D6ECFF"/>
                </a:solidFill>
              </a:rPr>
              <a:pPr/>
              <a:t>7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4EFFF6C-AE4E-4FE6-A064-67A5E3D5DC7A}" type="slidenum">
              <a:rPr lang="en-US" smtClean="0">
                <a:solidFill>
                  <a:srgbClr val="D6ECFF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6324600"/>
            <a:ext cx="126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solidFill>
                  <a:prstClr val="white"/>
                </a:solidFill>
                <a:latin typeface="Corbel"/>
                <a:ea typeface="+mn-ea"/>
              </a:rPr>
              <a:t>MICROSOFT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99785" y="77837"/>
            <a:ext cx="8473440" cy="6416040"/>
            <a:chOff x="399785" y="247114"/>
            <a:chExt cx="8473440" cy="6416040"/>
          </a:xfrm>
        </p:grpSpPr>
        <p:pic>
          <p:nvPicPr>
            <p:cNvPr id="6" name="Picture 5" descr="MicrosoftCloud_DataCentervsSupercomputer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785" y="247114"/>
              <a:ext cx="8473440" cy="641604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088034" y="1212112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(Old)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7386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600" y="0"/>
            <a:ext cx="8229600" cy="1143000"/>
          </a:xfrm>
        </p:spPr>
        <p:txBody>
          <a:bodyPr/>
          <a:lstStyle/>
          <a:p>
            <a:r>
              <a:rPr lang="en-US" dirty="0" smtClean="0"/>
              <a:t>4 Forms of MapReduce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5" name="Canvas 17"/>
          <p:cNvGrpSpPr/>
          <p:nvPr/>
        </p:nvGrpSpPr>
        <p:grpSpPr>
          <a:xfrm>
            <a:off x="10493" y="1001387"/>
            <a:ext cx="9159814" cy="5105867"/>
            <a:chOff x="0" y="0"/>
            <a:chExt cx="6191250" cy="28720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ctangle 5"/>
            <p:cNvSpPr/>
            <p:nvPr/>
          </p:nvSpPr>
          <p:spPr>
            <a:xfrm>
              <a:off x="4607862" y="543201"/>
              <a:ext cx="1383363" cy="13599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defTabSz="914400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solidFill>
                    <a:prstClr val="black"/>
                  </a:solidFill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6191250" cy="287205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90090" y="57151"/>
              <a:ext cx="1356156" cy="48775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3716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b="1" dirty="0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(a) Map Only</a:t>
              </a:r>
              <a:endParaRPr lang="en-US" sz="2400" b="1" dirty="0">
                <a:solidFill>
                  <a:prstClr val="black"/>
                </a:solidFill>
                <a:ea typeface="Times New Roman"/>
                <a:cs typeface="Times New Roman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07862" y="57151"/>
              <a:ext cx="1383363" cy="48775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27432" rIns="91440" bIns="45720" numCol="1" spcCol="0" rtlCol="0" fromWordArt="0" anchor="ctr" anchorCtr="0" forceAA="0" compatLnSpc="1">
              <a:noAutofit/>
            </a:bodyPr>
            <a:lstStyle/>
            <a:p>
              <a:pPr algn="ctr" defTabSz="914400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b="1" dirty="0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(d) Loosely Synchronous</a:t>
              </a:r>
              <a:endParaRPr lang="en-US" sz="2800" b="1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79435" y="57151"/>
              <a:ext cx="1628427" cy="48775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3716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b="1" dirty="0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(c) Iterative MapReduce</a:t>
              </a:r>
              <a:endParaRPr lang="en-US" sz="2800" b="1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46245" y="57150"/>
              <a:ext cx="1533193" cy="48775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3716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b="1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(b) Classic MapReduce</a:t>
              </a:r>
              <a:endParaRPr lang="en-US" sz="2800" b="1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0090" y="544901"/>
              <a:ext cx="1356155" cy="1359905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defTabSz="914400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solidFill>
                    <a:prstClr val="black"/>
                  </a:solidFill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52542" y="546757"/>
              <a:ext cx="1533192" cy="13599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defTabSz="914400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solidFill>
                    <a:prstClr val="black"/>
                  </a:solidFill>
                  <a:latin typeface="Times New Roman"/>
                  <a:ea typeface="Times New Roman"/>
                </a:rPr>
                <a:t> 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488648" y="592084"/>
              <a:ext cx="1621694" cy="1252943"/>
              <a:chOff x="4697170" y="1719596"/>
              <a:chExt cx="1622044" cy="1316378"/>
            </a:xfrm>
          </p:grpSpPr>
          <p:sp>
            <p:nvSpPr>
              <p:cNvPr id="78" name="TextBox 36"/>
              <p:cNvSpPr txBox="1"/>
              <p:nvPr/>
            </p:nvSpPr>
            <p:spPr>
              <a:xfrm>
                <a:off x="5197273" y="1719596"/>
                <a:ext cx="526359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>
                    <a:solidFill>
                      <a:srgbClr val="000000"/>
                    </a:solidFill>
                    <a:latin typeface="Arial"/>
                    <a:ea typeface="Times New Roman"/>
                  </a:rPr>
                  <a:t>Input</a:t>
                </a:r>
                <a:endParaRPr lang="en-US" sz="200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5672629" y="2120780"/>
                <a:ext cx="228501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400" fontAlgn="auto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 </a:t>
                </a:r>
                <a:endParaRPr lang="en-US" sz="1200">
                  <a:solidFill>
                    <a:prstClr val="white"/>
                  </a:solidFill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0" name="Straight Arrow Connector 79"/>
              <p:cNvCxnSpPr/>
              <p:nvPr/>
            </p:nvCxnSpPr>
            <p:spPr>
              <a:xfrm>
                <a:off x="5786879" y="1893768"/>
                <a:ext cx="0" cy="2270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81" name="Group 80"/>
              <p:cNvGrpSpPr/>
              <p:nvPr/>
            </p:nvGrpSpPr>
            <p:grpSpPr>
              <a:xfrm>
                <a:off x="5358435" y="2227111"/>
                <a:ext cx="170613" cy="18288"/>
                <a:chOff x="661555" y="648462"/>
                <a:chExt cx="170688" cy="18288"/>
              </a:xfrm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661555" y="648462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defTabSz="914400" fontAlgn="auto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solidFill>
                        <a:prstClr val="black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solidFill>
                      <a:prstClr val="black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813955" y="648462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defTabSz="914400" fontAlgn="auto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solidFill>
                        <a:prstClr val="black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solidFill>
                      <a:prstClr val="black"/>
                    </a:solidFill>
                    <a:latin typeface="Times New Roman"/>
                    <a:ea typeface="Times New Roman"/>
                  </a:endParaRPr>
                </a:p>
              </p:txBody>
            </p:sp>
          </p:grpSp>
          <p:sp>
            <p:nvSpPr>
              <p:cNvPr id="82" name="TextBox 48"/>
              <p:cNvSpPr txBox="1"/>
              <p:nvPr/>
            </p:nvSpPr>
            <p:spPr>
              <a:xfrm>
                <a:off x="5834738" y="2005819"/>
                <a:ext cx="453839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  <a:latin typeface="Arial"/>
                    <a:ea typeface="Times New Roman"/>
                  </a:rPr>
                  <a:t>map</a:t>
                </a:r>
                <a:endParaRPr lang="en-US" sz="20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3" name="Straight Arrow Connector 82"/>
              <p:cNvCxnSpPr>
                <a:stCxn id="79" idx="4"/>
                <a:endCxn id="91" idx="7"/>
              </p:cNvCxnSpPr>
              <p:nvPr/>
            </p:nvCxnSpPr>
            <p:spPr>
              <a:xfrm flipH="1">
                <a:off x="5723633" y="2349380"/>
                <a:ext cx="63247" cy="2627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84" name="Oval 83"/>
              <p:cNvSpPr/>
              <p:nvPr/>
            </p:nvSpPr>
            <p:spPr>
              <a:xfrm>
                <a:off x="4697170" y="2120780"/>
                <a:ext cx="228501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400" fontAlgn="auto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 </a:t>
                </a:r>
                <a:endParaRPr lang="en-US" sz="1200">
                  <a:solidFill>
                    <a:prstClr val="white"/>
                  </a:solidFill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5" name="Straight Arrow Connector 84"/>
              <p:cNvCxnSpPr/>
              <p:nvPr/>
            </p:nvCxnSpPr>
            <p:spPr>
              <a:xfrm>
                <a:off x="4811421" y="1894085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6" name="Straight Arrow Connector 85"/>
              <p:cNvCxnSpPr>
                <a:stCxn id="84" idx="4"/>
                <a:endCxn id="90" idx="1"/>
              </p:cNvCxnSpPr>
              <p:nvPr/>
            </p:nvCxnSpPr>
            <p:spPr>
              <a:xfrm>
                <a:off x="4811421" y="2349380"/>
                <a:ext cx="186638" cy="27126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87" name="Oval 86"/>
              <p:cNvSpPr/>
              <p:nvPr/>
            </p:nvSpPr>
            <p:spPr>
              <a:xfrm>
                <a:off x="4966474" y="2120780"/>
                <a:ext cx="228501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400" fontAlgn="auto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 </a:t>
                </a:r>
                <a:endParaRPr lang="en-US" sz="1200">
                  <a:solidFill>
                    <a:prstClr val="white"/>
                  </a:solidFill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8" name="Straight Arrow Connector 87"/>
              <p:cNvCxnSpPr/>
              <p:nvPr/>
            </p:nvCxnSpPr>
            <p:spPr>
              <a:xfrm>
                <a:off x="5080724" y="1894085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9" name="Straight Arrow Connector 88"/>
              <p:cNvCxnSpPr>
                <a:stCxn id="87" idx="4"/>
                <a:endCxn id="90" idx="0"/>
              </p:cNvCxnSpPr>
              <p:nvPr/>
            </p:nvCxnSpPr>
            <p:spPr>
              <a:xfrm flipH="1">
                <a:off x="5078657" y="2349380"/>
                <a:ext cx="2068" cy="23778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90" name="Oval 89"/>
              <p:cNvSpPr/>
              <p:nvPr/>
            </p:nvSpPr>
            <p:spPr>
              <a:xfrm>
                <a:off x="4964674" y="2587164"/>
                <a:ext cx="227965" cy="2286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defTabSz="914400" fontAlgn="auto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 </a:t>
                </a:r>
                <a:endParaRPr lang="en-US" sz="120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529053" y="2578614"/>
                <a:ext cx="227965" cy="2286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defTabSz="914400" fontAlgn="auto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 </a:t>
                </a:r>
                <a:endParaRPr lang="en-US" sz="120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5291814" y="2739565"/>
                <a:ext cx="170184" cy="17780"/>
                <a:chOff x="0" y="0"/>
                <a:chExt cx="170688" cy="18288"/>
              </a:xfrm>
            </p:grpSpPr>
            <p:sp>
              <p:nvSpPr>
                <p:cNvPr id="99" name="Oval 98"/>
                <p:cNvSpPr/>
                <p:nvPr/>
              </p:nvSpPr>
              <p:spPr>
                <a:xfrm>
                  <a:off x="0" y="0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defTabSz="914400" fontAlgn="auto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solidFill>
                        <a:prstClr val="black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solidFill>
                      <a:prstClr val="black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152400" y="0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defTabSz="914400" fontAlgn="auto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solidFill>
                        <a:prstClr val="black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solidFill>
                      <a:prstClr val="black"/>
                    </a:solidFill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93" name="Straight Arrow Connector 92"/>
              <p:cNvCxnSpPr>
                <a:stCxn id="84" idx="4"/>
                <a:endCxn id="91" idx="1"/>
              </p:cNvCxnSpPr>
              <p:nvPr/>
            </p:nvCxnSpPr>
            <p:spPr>
              <a:xfrm>
                <a:off x="4811421" y="2349380"/>
                <a:ext cx="751017" cy="2627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4" name="Straight Arrow Connector 93"/>
              <p:cNvCxnSpPr>
                <a:stCxn id="87" idx="4"/>
                <a:endCxn id="91" idx="0"/>
              </p:cNvCxnSpPr>
              <p:nvPr/>
            </p:nvCxnSpPr>
            <p:spPr>
              <a:xfrm>
                <a:off x="5080725" y="2349380"/>
                <a:ext cx="562311" cy="22923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5" name="Straight Arrow Connector 94"/>
              <p:cNvCxnSpPr>
                <a:stCxn id="79" idx="4"/>
                <a:endCxn id="90" idx="7"/>
              </p:cNvCxnSpPr>
              <p:nvPr/>
            </p:nvCxnSpPr>
            <p:spPr>
              <a:xfrm flipH="1">
                <a:off x="5159254" y="2349380"/>
                <a:ext cx="627626" cy="27126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96" name="TextBox 48"/>
              <p:cNvSpPr txBox="1"/>
              <p:nvPr/>
            </p:nvSpPr>
            <p:spPr>
              <a:xfrm>
                <a:off x="5732474" y="2578274"/>
                <a:ext cx="586740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  <a:latin typeface="Arial"/>
                    <a:ea typeface="Times New Roman"/>
                  </a:rPr>
                  <a:t>reduce</a:t>
                </a:r>
                <a:endParaRPr lang="en-US" sz="20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  <p:cxnSp>
            <p:nvCxnSpPr>
              <p:cNvPr id="97" name="Straight Arrow Connector 96"/>
              <p:cNvCxnSpPr>
                <a:stCxn id="90" idx="4"/>
              </p:cNvCxnSpPr>
              <p:nvPr/>
            </p:nvCxnSpPr>
            <p:spPr>
              <a:xfrm>
                <a:off x="5078657" y="2815764"/>
                <a:ext cx="2068" cy="22021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8" name="Straight Arrow Connector 97"/>
              <p:cNvCxnSpPr>
                <a:stCxn id="91" idx="4"/>
              </p:cNvCxnSpPr>
              <p:nvPr/>
            </p:nvCxnSpPr>
            <p:spPr>
              <a:xfrm flipH="1">
                <a:off x="5641120" y="2807214"/>
                <a:ext cx="1916" cy="22876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5" name="Rectangle 14"/>
            <p:cNvSpPr/>
            <p:nvPr/>
          </p:nvSpPr>
          <p:spPr>
            <a:xfrm>
              <a:off x="2979316" y="543201"/>
              <a:ext cx="1628546" cy="13599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defTabSz="914400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solidFill>
                    <a:prstClr val="black"/>
                  </a:solidFill>
                  <a:latin typeface="Times New Roman"/>
                  <a:ea typeface="Times New Roman"/>
                </a:rPr>
                <a:t> 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967247" y="539684"/>
              <a:ext cx="1564537" cy="1366075"/>
              <a:chOff x="4658943" y="1765169"/>
              <a:chExt cx="1564875" cy="1435231"/>
            </a:xfrm>
          </p:grpSpPr>
          <p:sp>
            <p:nvSpPr>
              <p:cNvPr id="51" name="Arc 50"/>
              <p:cNvSpPr/>
              <p:nvPr/>
            </p:nvSpPr>
            <p:spPr>
              <a:xfrm rot="1016732">
                <a:off x="5498175" y="1860873"/>
                <a:ext cx="725643" cy="1339527"/>
              </a:xfrm>
              <a:prstGeom prst="arc">
                <a:avLst>
                  <a:gd name="adj1" fmla="val 13599321"/>
                  <a:gd name="adj2" fmla="val 6208161"/>
                </a:avLst>
              </a:prstGeom>
              <a:noFill/>
              <a:ln>
                <a:headEnd type="triangl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TextBox 36"/>
              <p:cNvSpPr txBox="1"/>
              <p:nvPr/>
            </p:nvSpPr>
            <p:spPr>
              <a:xfrm>
                <a:off x="4843706" y="1765169"/>
                <a:ext cx="526326" cy="2374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>
                    <a:solidFill>
                      <a:srgbClr val="000000"/>
                    </a:solidFill>
                    <a:latin typeface="Arial"/>
                    <a:ea typeface="Times New Roman"/>
                  </a:rPr>
                  <a:t>Input</a:t>
                </a:r>
                <a:endParaRPr lang="en-US" sz="200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785757" y="2213929"/>
                <a:ext cx="228487" cy="228572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400" fontAlgn="auto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 </a:t>
                </a:r>
                <a:endParaRPr lang="en-US" sz="1200">
                  <a:solidFill>
                    <a:prstClr val="white"/>
                  </a:solidFill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4" name="Straight Arrow Connector 53"/>
              <p:cNvCxnSpPr/>
              <p:nvPr/>
            </p:nvCxnSpPr>
            <p:spPr>
              <a:xfrm>
                <a:off x="5900000" y="1986945"/>
                <a:ext cx="0" cy="226984"/>
              </a:xfrm>
              <a:prstGeom prst="straightConnector1">
                <a:avLst/>
              </a:prstGeom>
              <a:ln>
                <a:tailEnd type="triangle" w="lg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55" name="Group 54"/>
              <p:cNvGrpSpPr/>
              <p:nvPr/>
            </p:nvGrpSpPr>
            <p:grpSpPr>
              <a:xfrm>
                <a:off x="5471591" y="2320247"/>
                <a:ext cx="170604" cy="18286"/>
                <a:chOff x="661269" y="507515"/>
                <a:chExt cx="170688" cy="18288"/>
              </a:xfrm>
            </p:grpSpPr>
            <p:sp>
              <p:nvSpPr>
                <p:cNvPr id="76" name="Oval 75"/>
                <p:cNvSpPr/>
                <p:nvPr/>
              </p:nvSpPr>
              <p:spPr>
                <a:xfrm>
                  <a:off x="661269" y="507515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defTabSz="914400" fontAlgn="auto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solidFill>
                        <a:prstClr val="black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solidFill>
                      <a:prstClr val="black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813669" y="507515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defTabSz="914400" fontAlgn="auto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solidFill>
                        <a:prstClr val="black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solidFill>
                      <a:prstClr val="black"/>
                    </a:solidFill>
                    <a:latin typeface="Times New Roman"/>
                    <a:ea typeface="Times New Roman"/>
                  </a:endParaRPr>
                </a:p>
              </p:txBody>
            </p:sp>
          </p:grpSp>
          <p:sp>
            <p:nvSpPr>
              <p:cNvPr id="56" name="TextBox 48"/>
              <p:cNvSpPr txBox="1"/>
              <p:nvPr/>
            </p:nvSpPr>
            <p:spPr>
              <a:xfrm>
                <a:off x="5202023" y="2002630"/>
                <a:ext cx="473549" cy="3039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>
                    <a:solidFill>
                      <a:srgbClr val="000000"/>
                    </a:solidFill>
                    <a:latin typeface="Arial"/>
                    <a:ea typeface="Times New Roman"/>
                  </a:rPr>
                  <a:t>map</a:t>
                </a:r>
                <a:endParaRPr lang="en-US" sz="200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7" name="Straight Arrow Connector 56"/>
              <p:cNvCxnSpPr/>
              <p:nvPr/>
            </p:nvCxnSpPr>
            <p:spPr>
              <a:xfrm flipH="1">
                <a:off x="5836758" y="2442501"/>
                <a:ext cx="63243" cy="26268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58" name="Oval 57"/>
              <p:cNvSpPr/>
              <p:nvPr/>
            </p:nvSpPr>
            <p:spPr>
              <a:xfrm>
                <a:off x="4810359" y="2213929"/>
                <a:ext cx="228487" cy="228572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400" fontAlgn="auto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 </a:t>
                </a:r>
                <a:endParaRPr lang="en-US" sz="1200">
                  <a:solidFill>
                    <a:prstClr val="white"/>
                  </a:solidFill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9" name="Straight Arrow Connector 58"/>
              <p:cNvCxnSpPr/>
              <p:nvPr/>
            </p:nvCxnSpPr>
            <p:spPr>
              <a:xfrm>
                <a:off x="4924603" y="1987262"/>
                <a:ext cx="0" cy="226667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4924603" y="2442501"/>
                <a:ext cx="186626" cy="271229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1" name="Oval 60"/>
              <p:cNvSpPr/>
              <p:nvPr/>
            </p:nvSpPr>
            <p:spPr>
              <a:xfrm>
                <a:off x="5079646" y="2213929"/>
                <a:ext cx="228487" cy="228572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400" fontAlgn="auto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 </a:t>
                </a:r>
                <a:endParaRPr lang="en-US" sz="1200">
                  <a:solidFill>
                    <a:prstClr val="white"/>
                  </a:solidFill>
                  <a:latin typeface="Times New Roman"/>
                  <a:ea typeface="Times New Roman"/>
                </a:endParaRPr>
              </a:p>
            </p:txBody>
          </p:sp>
          <p:cxnSp>
            <p:nvCxnSpPr>
              <p:cNvPr id="62" name="Straight Arrow Connector 61"/>
              <p:cNvCxnSpPr/>
              <p:nvPr/>
            </p:nvCxnSpPr>
            <p:spPr>
              <a:xfrm>
                <a:off x="5193889" y="1987262"/>
                <a:ext cx="0" cy="226667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 flipH="1">
                <a:off x="5191822" y="2442501"/>
                <a:ext cx="2068" cy="23775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4" name="Oval 63"/>
              <p:cNvSpPr/>
              <p:nvPr/>
            </p:nvSpPr>
            <p:spPr>
              <a:xfrm>
                <a:off x="5077846" y="2680256"/>
                <a:ext cx="227951" cy="228572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defTabSz="914400" fontAlgn="auto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 </a:t>
                </a:r>
                <a:endParaRPr lang="en-US" sz="120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5642190" y="2671707"/>
                <a:ext cx="227951" cy="228572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defTabSz="914400" fontAlgn="auto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 </a:t>
                </a:r>
                <a:endParaRPr lang="en-US" sz="120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5404973" y="2832638"/>
                <a:ext cx="170175" cy="17778"/>
                <a:chOff x="594644" y="1019969"/>
                <a:chExt cx="170688" cy="18288"/>
              </a:xfrm>
            </p:grpSpPr>
            <p:sp>
              <p:nvSpPr>
                <p:cNvPr id="74" name="Oval 73"/>
                <p:cNvSpPr/>
                <p:nvPr/>
              </p:nvSpPr>
              <p:spPr>
                <a:xfrm>
                  <a:off x="594644" y="1019969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defTabSz="914400" fontAlgn="auto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solidFill>
                        <a:prstClr val="black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solidFill>
                      <a:prstClr val="black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747044" y="1019969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defTabSz="914400" fontAlgn="auto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solidFill>
                        <a:prstClr val="black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solidFill>
                      <a:prstClr val="black"/>
                    </a:solidFill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67" name="Straight Arrow Connector 66"/>
              <p:cNvCxnSpPr/>
              <p:nvPr/>
            </p:nvCxnSpPr>
            <p:spPr>
              <a:xfrm>
                <a:off x="4924603" y="2442501"/>
                <a:ext cx="750970" cy="26268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>
                <a:off x="5193890" y="2442501"/>
                <a:ext cx="562276" cy="229206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 flipH="1">
                <a:off x="5272414" y="2442501"/>
                <a:ext cx="627587" cy="271229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70" name="TextBox 48"/>
              <p:cNvSpPr txBox="1"/>
              <p:nvPr/>
            </p:nvSpPr>
            <p:spPr>
              <a:xfrm>
                <a:off x="4658943" y="2789025"/>
                <a:ext cx="586704" cy="2374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  <a:latin typeface="Arial"/>
                    <a:ea typeface="Times New Roman"/>
                  </a:rPr>
                  <a:t>reduce</a:t>
                </a:r>
                <a:endParaRPr lang="en-US" sz="20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  <p:cxnSp>
            <p:nvCxnSpPr>
              <p:cNvPr id="71" name="Straight Arrow Connector 70"/>
              <p:cNvCxnSpPr/>
              <p:nvPr/>
            </p:nvCxnSpPr>
            <p:spPr>
              <a:xfrm>
                <a:off x="5191822" y="2908828"/>
                <a:ext cx="2068" cy="220183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 flipH="1">
                <a:off x="5754250" y="2900279"/>
                <a:ext cx="1916" cy="22873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73" name="TextBox 36"/>
              <p:cNvSpPr txBox="1"/>
              <p:nvPr/>
            </p:nvSpPr>
            <p:spPr>
              <a:xfrm>
                <a:off x="5318971" y="1778126"/>
                <a:ext cx="714375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  <a:latin typeface="Arial"/>
                    <a:ea typeface="Times New Roman"/>
                  </a:rPr>
                  <a:t>Iterations</a:t>
                </a:r>
                <a:endParaRPr lang="en-US" sz="20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87860" y="632890"/>
              <a:ext cx="1204219" cy="1250507"/>
              <a:chOff x="5025142" y="1886585"/>
              <a:chExt cx="1204480" cy="1313815"/>
            </a:xfrm>
          </p:grpSpPr>
          <p:sp>
            <p:nvSpPr>
              <p:cNvPr id="36" name="TextBox 36"/>
              <p:cNvSpPr txBox="1"/>
              <p:nvPr/>
            </p:nvSpPr>
            <p:spPr>
              <a:xfrm>
                <a:off x="5372372" y="1886585"/>
                <a:ext cx="485013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  <a:latin typeface="Arial"/>
                    <a:ea typeface="Times New Roman"/>
                  </a:rPr>
                  <a:t>Input</a:t>
                </a:r>
                <a:endParaRPr lang="en-US" sz="20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001022" y="2428716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400" fontAlgn="auto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solidFill>
                      <a:prstClr val="white"/>
                    </a:solidFill>
                    <a:ea typeface="Times New Roman"/>
                    <a:cs typeface="Times New Roman"/>
                  </a:rPr>
                  <a:t> </a:t>
                </a:r>
              </a:p>
            </p:txBody>
          </p:sp>
          <p:cxnSp>
            <p:nvCxnSpPr>
              <p:cNvPr id="38" name="Straight Arrow Connector 37"/>
              <p:cNvCxnSpPr>
                <a:endCxn id="37" idx="0"/>
              </p:cNvCxnSpPr>
              <p:nvPr/>
            </p:nvCxnSpPr>
            <p:spPr>
              <a:xfrm>
                <a:off x="6115322" y="2201704"/>
                <a:ext cx="0" cy="2270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39" name="TextBox 45"/>
              <p:cNvSpPr txBox="1"/>
              <p:nvPr/>
            </p:nvSpPr>
            <p:spPr>
              <a:xfrm>
                <a:off x="5368042" y="2962910"/>
                <a:ext cx="564515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>
                    <a:solidFill>
                      <a:srgbClr val="000000"/>
                    </a:solidFill>
                    <a:latin typeface="Arial"/>
                    <a:ea typeface="Times New Roman"/>
                  </a:rPr>
                  <a:t>Output</a:t>
                </a:r>
                <a:endParaRPr lang="en-US" sz="200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5686697" y="2535047"/>
                <a:ext cx="170688" cy="18288"/>
                <a:chOff x="2753360" y="2094366"/>
                <a:chExt cx="170688" cy="18288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2753360" y="2094366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defTabSz="914400" fontAlgn="auto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solidFill>
                        <a:prstClr val="black"/>
                      </a:solidFill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2905760" y="2094366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defTabSz="914400" fontAlgn="auto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solidFill>
                        <a:prstClr val="black"/>
                      </a:solidFill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</p:grpSp>
          <p:sp>
            <p:nvSpPr>
              <p:cNvPr id="41" name="TextBox 48"/>
              <p:cNvSpPr txBox="1"/>
              <p:nvPr/>
            </p:nvSpPr>
            <p:spPr>
              <a:xfrm>
                <a:off x="5572397" y="2200910"/>
                <a:ext cx="430530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  <a:latin typeface="Arial"/>
                    <a:ea typeface="Times New Roman"/>
                  </a:rPr>
                  <a:t>map</a:t>
                </a:r>
                <a:endParaRPr lang="en-US" sz="20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2" name="Straight Arrow Connector 41"/>
              <p:cNvCxnSpPr>
                <a:stCxn id="37" idx="4"/>
              </p:cNvCxnSpPr>
              <p:nvPr/>
            </p:nvCxnSpPr>
            <p:spPr>
              <a:xfrm>
                <a:off x="6115322" y="2657316"/>
                <a:ext cx="0" cy="240053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5025142" y="2428716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400" fontAlgn="auto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 </a:t>
                </a:r>
                <a:endParaRPr lang="en-US" sz="1200">
                  <a:solidFill>
                    <a:prstClr val="white"/>
                  </a:solidFill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>
                <a:off x="5139442" y="2202021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5139442" y="2657316"/>
                <a:ext cx="0" cy="24003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46" name="Oval 45"/>
              <p:cNvSpPr/>
              <p:nvPr/>
            </p:nvSpPr>
            <p:spPr>
              <a:xfrm>
                <a:off x="5294562" y="2428716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400" fontAlgn="auto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 </a:t>
                </a:r>
                <a:endParaRPr lang="en-US" sz="1200" dirty="0">
                  <a:solidFill>
                    <a:prstClr val="white"/>
                  </a:solidFill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7" name="Straight Arrow Connector 46"/>
              <p:cNvCxnSpPr/>
              <p:nvPr/>
            </p:nvCxnSpPr>
            <p:spPr>
              <a:xfrm>
                <a:off x="5408862" y="2202021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5408862" y="2657316"/>
                <a:ext cx="0" cy="24003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8" name="Rectangle 17"/>
            <p:cNvSpPr/>
            <p:nvPr/>
          </p:nvSpPr>
          <p:spPr>
            <a:xfrm>
              <a:off x="4820094" y="696000"/>
              <a:ext cx="989087" cy="97576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914400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solidFill>
                    <a:prstClr val="black"/>
                  </a:solidFill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19" name="Arc 18"/>
            <p:cNvSpPr/>
            <p:nvPr/>
          </p:nvSpPr>
          <p:spPr>
            <a:xfrm flipV="1">
              <a:off x="4772025" y="1094688"/>
              <a:ext cx="1123950" cy="435169"/>
            </a:xfrm>
            <a:prstGeom prst="arc">
              <a:avLst>
                <a:gd name="adj1" fmla="val 10327336"/>
                <a:gd name="adj2" fmla="val 598130"/>
              </a:avLst>
            </a:prstGeom>
            <a:noFill/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914400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solidFill>
                    <a:prstClr val="black"/>
                  </a:solidFill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20" name="Arc 19"/>
            <p:cNvSpPr/>
            <p:nvPr/>
          </p:nvSpPr>
          <p:spPr>
            <a:xfrm rot="16200000" flipV="1">
              <a:off x="4893613" y="958004"/>
              <a:ext cx="1107331" cy="457101"/>
            </a:xfrm>
            <a:prstGeom prst="arc">
              <a:avLst>
                <a:gd name="adj1" fmla="val 10327336"/>
                <a:gd name="adj2" fmla="val 598130"/>
              </a:avLst>
            </a:prstGeom>
            <a:noFill/>
            <a:ln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914400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solidFill>
                    <a:prstClr val="black"/>
                  </a:solidFill>
                  <a:ea typeface="Times New Roman"/>
                  <a:cs typeface="Times New Roman"/>
                </a:rPr>
                <a:t> 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5199713" y="709945"/>
              <a:ext cx="0" cy="969137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820094" y="1055038"/>
              <a:ext cx="989087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820094" y="1343640"/>
              <a:ext cx="989087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24" name="TextBox 144"/>
            <p:cNvSpPr txBox="1"/>
            <p:nvPr/>
          </p:nvSpPr>
          <p:spPr>
            <a:xfrm>
              <a:off x="5170030" y="980998"/>
              <a:ext cx="369490" cy="40676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>
                  <a:solidFill>
                    <a:srgbClr val="000000"/>
                  </a:solidFill>
                  <a:ea typeface="Times New Roman"/>
                  <a:cs typeface="Times New Roman"/>
                </a:rPr>
                <a:t>P</a:t>
              </a:r>
              <a:r>
                <a:rPr lang="en-US" baseline="-25000">
                  <a:solidFill>
                    <a:srgbClr val="000000"/>
                  </a:solidFill>
                  <a:ea typeface="Times New Roman"/>
                  <a:cs typeface="Times New Roman"/>
                </a:rPr>
                <a:t>ij</a:t>
              </a:r>
              <a:endParaRPr lang="en-US" sz="120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5400000" flipH="1" flipV="1">
              <a:off x="5273170" y="862346"/>
              <a:ext cx="21758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0800000">
              <a:off x="4918111" y="1198583"/>
              <a:ext cx="228551" cy="15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03294" y="709017"/>
              <a:ext cx="0" cy="96885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90090" y="1904806"/>
              <a:ext cx="1360465" cy="586966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BLAST Analysis</a:t>
              </a:r>
              <a:endParaRPr lang="en-US" sz="1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defTabSz="9144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Parametric sweep</a:t>
              </a:r>
            </a:p>
            <a:p>
              <a:pPr defTabSz="9144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Pleasingly Parallel</a:t>
              </a:r>
              <a:endParaRPr lang="en-US" sz="1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46245" y="1906661"/>
              <a:ext cx="1533071" cy="58511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High Energy Physics (HEP) Histograms</a:t>
              </a:r>
              <a:endParaRPr lang="en-US" sz="1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defTabSz="9144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Distributed search</a:t>
              </a:r>
              <a:endParaRPr lang="en-US" sz="1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defTabSz="9144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 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07862" y="1900603"/>
              <a:ext cx="1383363" cy="59419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t" anchorCtr="0" forceAA="0" compatLnSpc="1">
              <a:noAutofit/>
            </a:bodyPr>
            <a:lstStyle/>
            <a:p>
              <a:pPr defTabSz="9144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Classic MPI</a:t>
              </a:r>
            </a:p>
            <a:p>
              <a:pPr defTabSz="9144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PDE Solvers and particle dynamics</a:t>
              </a:r>
              <a:endParaRPr lang="en-US" sz="1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defTabSz="9144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 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0090" y="2508846"/>
              <a:ext cx="4517773" cy="3632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Arial"/>
                  <a:ea typeface="Times New Roman"/>
                </a:rPr>
                <a:t>Domain of MapReduce and Iterative Extensions</a:t>
              </a:r>
              <a:endParaRPr lang="en-US" b="1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607862" y="2507092"/>
              <a:ext cx="1383363" cy="364957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  <a:ea typeface="Times New Roman"/>
                </a:rPr>
                <a:t>MPI</a:t>
              </a:r>
              <a:endParaRPr lang="en-US" sz="1600" b="1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4208035" y="2692336"/>
              <a:ext cx="295075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175816" y="2683268"/>
              <a:ext cx="281405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2979437" y="1906662"/>
              <a:ext cx="1628425" cy="58814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t" anchorCtr="0" forceAA="0" compatLnSpc="1">
              <a:noAutofit/>
            </a:bodyPr>
            <a:lstStyle/>
            <a:p>
              <a:pPr defTabSz="9144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Expectation maximization Clustering e.g. </a:t>
              </a:r>
              <a:r>
                <a:rPr lang="en-US" sz="1400" dirty="0" err="1">
                  <a:solidFill>
                    <a:srgbClr val="000000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Kmeans</a:t>
              </a:r>
              <a:endParaRPr lang="en-US" sz="1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defTabSz="9144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Linear Algebra</a:t>
              </a:r>
              <a:r>
                <a:rPr lang="en-US" sz="1400" dirty="0">
                  <a:solidFill>
                    <a:prstClr val="black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, </a:t>
              </a: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Page Rank</a:t>
              </a:r>
              <a:endParaRPr lang="en-US" sz="1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defTabSz="914400" fontAlgn="auto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 </a:t>
              </a:r>
              <a:endParaRPr lang="en-US" sz="1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090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MapReduce Model</a:t>
            </a:r>
          </a:p>
        </p:txBody>
      </p:sp>
      <p:sp>
        <p:nvSpPr>
          <p:cNvPr id="31746" name="Content Placeholder 5"/>
          <p:cNvSpPr>
            <a:spLocks noGrp="1"/>
          </p:cNvSpPr>
          <p:nvPr>
            <p:ph idx="1"/>
          </p:nvPr>
        </p:nvSpPr>
        <p:spPr>
          <a:xfrm>
            <a:off x="457200" y="1296988"/>
            <a:ext cx="8229600" cy="4525962"/>
          </a:xfrm>
        </p:spPr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Map: produce a list of (key, value) pairs from the input structured as a (key value) pair of a different type</a:t>
            </a:r>
            <a:r>
              <a:rPr lang="en-US" dirty="0" smtClean="0">
                <a:ea typeface="ＭＳ Ｐゴシック" pitchFamily="34" charset="-128"/>
              </a:rPr>
              <a:t>    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1800" dirty="0" smtClean="0">
                <a:ea typeface="ＭＳ Ｐゴシック" pitchFamily="34" charset="-128"/>
              </a:rPr>
              <a:t>		 	(k1,v1) </a:t>
            </a:r>
            <a:r>
              <a:rPr lang="en-US" sz="1800" dirty="0" smtClean="0">
                <a:ea typeface="ＭＳ Ｐゴシック" pitchFamily="34" charset="-128"/>
                <a:sym typeface="Wingdings" pitchFamily="2" charset="2"/>
              </a:rPr>
              <a:t> list (k2, v2)</a:t>
            </a:r>
            <a:endParaRPr lang="en-US" sz="1800" dirty="0" smtClean="0"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Reduce: produce a list of values from an input that consists of a key and a list of values associated with that key</a:t>
            </a:r>
            <a:r>
              <a:rPr lang="en-US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 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			</a:t>
            </a:r>
            <a:r>
              <a:rPr lang="en-US" sz="1800" dirty="0" smtClean="0">
                <a:ea typeface="ＭＳ Ｐゴシック" pitchFamily="34" charset="-128"/>
              </a:rPr>
              <a:t>(k2, list(v2)) </a:t>
            </a:r>
            <a:r>
              <a:rPr lang="en-US" sz="1800" dirty="0" smtClean="0">
                <a:ea typeface="ＭＳ Ｐゴシック" pitchFamily="34" charset="-128"/>
                <a:sym typeface="Wingdings" pitchFamily="2" charset="2"/>
              </a:rPr>
              <a:t> list(v2)</a:t>
            </a:r>
            <a:endParaRPr lang="en-US" sz="1800" dirty="0" smtClean="0">
              <a:ea typeface="ＭＳ Ｐゴシック" pitchFamily="34" charset="-128"/>
            </a:endParaRPr>
          </a:p>
        </p:txBody>
      </p:sp>
      <p:pic>
        <p:nvPicPr>
          <p:cNvPr id="31747" name="Picture 3" descr="Screen shot 2011-07-18 at 2.11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" t="6493" r="1587"/>
          <a:stretch>
            <a:fillRect/>
          </a:stretch>
        </p:blipFill>
        <p:spPr bwMode="auto">
          <a:xfrm>
            <a:off x="1550988" y="3854450"/>
            <a:ext cx="5540375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8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Yahoo! 3">
  <a:themeElements>
    <a:clrScheme name="Yahoo!">
      <a:dk1>
        <a:sysClr val="windowText" lastClr="000000"/>
      </a:dk1>
      <a:lt1>
        <a:sysClr val="window" lastClr="FFFFFF"/>
      </a:lt1>
      <a:dk2>
        <a:srgbClr val="7F7F7F"/>
      </a:dk2>
      <a:lt2>
        <a:srgbClr val="EEECE1"/>
      </a:lt2>
      <a:accent1>
        <a:srgbClr val="7B0099"/>
      </a:accent1>
      <a:accent2>
        <a:srgbClr val="EC53A0"/>
      </a:accent2>
      <a:accent3>
        <a:srgbClr val="F19824"/>
      </a:accent3>
      <a:accent4>
        <a:srgbClr val="A7CC25"/>
      </a:accent4>
      <a:accent5>
        <a:srgbClr val="32A7A1"/>
      </a:accent5>
      <a:accent6>
        <a:srgbClr val="2D9EC0"/>
      </a:accent6>
      <a:hlink>
        <a:srgbClr val="456FAC"/>
      </a:hlink>
      <a:folHlink>
        <a:srgbClr val="BC3A9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rgbClr val="000000"/>
          </a:solidFill>
        </a:ln>
      </a:spPr>
      <a:bodyPr rtlCol="0" anchor="t">
        <a:normAutofit/>
      </a:bodyPr>
      <a:lstStyle>
        <a:defPPr>
          <a:defRPr sz="160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rgbClr val="0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rtlCol="0">
        <a:normAutofit/>
      </a:bodyPr>
      <a:lstStyle>
        <a:defPPr>
          <a:defRPr sz="1600" dirty="0" err="1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2180</TotalTime>
  <Words>1441</Words>
  <Application>Microsoft Office PowerPoint</Application>
  <PresentationFormat>On-screen Show (4:3)</PresentationFormat>
  <Paragraphs>405</Paragraphs>
  <Slides>24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Office Theme</vt:lpstr>
      <vt:lpstr>3_Office Theme</vt:lpstr>
      <vt:lpstr>Metro</vt:lpstr>
      <vt:lpstr>4_Office Theme</vt:lpstr>
      <vt:lpstr>1_Yahoo! 3</vt:lpstr>
      <vt:lpstr>MapReduce and Data Intensive Applications  XSEDE’12 BOF Session</vt:lpstr>
      <vt:lpstr>PowerPoint Presentation</vt:lpstr>
      <vt:lpstr>PowerPoint Presentation</vt:lpstr>
      <vt:lpstr>Why MapReduce</vt:lpstr>
      <vt:lpstr>What is MapReduce </vt:lpstr>
      <vt:lpstr>PowerPoint Presentation</vt:lpstr>
      <vt:lpstr>PowerPoint Presentation</vt:lpstr>
      <vt:lpstr>4 Forms of MapReduce</vt:lpstr>
      <vt:lpstr>MapReduce Model</vt:lpstr>
      <vt:lpstr>Hadoop</vt:lpstr>
      <vt:lpstr>Hadoop Architecture</vt:lpstr>
      <vt:lpstr>HDFS Architecture</vt:lpstr>
      <vt:lpstr>PowerPoint Presentation</vt:lpstr>
      <vt:lpstr>PowerPoint Presentation</vt:lpstr>
      <vt:lpstr>Iterative MapReduce Frameworks</vt:lpstr>
      <vt:lpstr>Others</vt:lpstr>
      <vt:lpstr>Performance – Kmeans Clustering</vt:lpstr>
      <vt:lpstr>PowerPoint Presentation</vt:lpstr>
      <vt:lpstr>Data Intensive Kmeans Clustering</vt:lpstr>
      <vt:lpstr>Twister Performance on Kmeans Clustering </vt:lpstr>
      <vt:lpstr>Twister on InfiniBand</vt:lpstr>
      <vt:lpstr>Issues for this BOF</vt:lpstr>
      <vt:lpstr>Questions?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 von Laszewski</dc:creator>
  <cp:lastModifiedBy>Geoffrey Fox</cp:lastModifiedBy>
  <cp:revision>37</cp:revision>
  <dcterms:created xsi:type="dcterms:W3CDTF">2010-12-21T19:30:19Z</dcterms:created>
  <dcterms:modified xsi:type="dcterms:W3CDTF">2012-07-19T01:27:43Z</dcterms:modified>
</cp:coreProperties>
</file>