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62" r:id="rId3"/>
    <p:sldId id="261" r:id="rId4"/>
    <p:sldId id="263" r:id="rId5"/>
    <p:sldId id="257" r:id="rId6"/>
    <p:sldId id="271" r:id="rId7"/>
    <p:sldId id="267" r:id="rId8"/>
    <p:sldId id="268" r:id="rId9"/>
    <p:sldId id="269" r:id="rId10"/>
    <p:sldId id="270" r:id="rId11"/>
    <p:sldId id="273" r:id="rId12"/>
    <p:sldId id="272" r:id="rId13"/>
    <p:sldId id="276" r:id="rId14"/>
    <p:sldId id="274" r:id="rId15"/>
    <p:sldId id="275" r:id="rId16"/>
    <p:sldId id="258" r:id="rId17"/>
    <p:sldId id="259" r:id="rId18"/>
    <p:sldId id="260" r:id="rId19"/>
    <p:sldId id="266" r:id="rId20"/>
    <p:sldId id="264" r:id="rId21"/>
    <p:sldId id="265"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4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0D2F11-CC48-4247-9F42-15E774EE2397}" type="datetimeFigureOut">
              <a:rPr lang="en-US" smtClean="0"/>
              <a:t>7/19/2011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26A48-FAFA-44C5-849D-076216A06894}" type="slidenum">
              <a:rPr lang="en-US" smtClean="0"/>
              <a:t>‹#›</a:t>
            </a:fld>
            <a:endParaRPr lang="en-US"/>
          </a:p>
        </p:txBody>
      </p:sp>
    </p:spTree>
    <p:extLst>
      <p:ext uri="{BB962C8B-B14F-4D97-AF65-F5344CB8AC3E}">
        <p14:creationId xmlns:p14="http://schemas.microsoft.com/office/powerpoint/2010/main" val="3073852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779811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AB6679-D0BE-0943-BA35-C616DA8BB327}" type="slidenum">
              <a:rPr lang="en-US" smtClean="0"/>
              <a:t>10</a:t>
            </a:fld>
            <a:endParaRPr lang="en-US"/>
          </a:p>
        </p:txBody>
      </p:sp>
    </p:spTree>
    <p:extLst>
      <p:ext uri="{BB962C8B-B14F-4D97-AF65-F5344CB8AC3E}">
        <p14:creationId xmlns:p14="http://schemas.microsoft.com/office/powerpoint/2010/main" val="2431912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F26A48-FAFA-44C5-849D-076216A06894}" type="slidenum">
              <a:rPr lang="en-US" smtClean="0"/>
              <a:t>11</a:t>
            </a:fld>
            <a:endParaRPr lang="en-US"/>
          </a:p>
        </p:txBody>
      </p:sp>
    </p:spTree>
    <p:extLst>
      <p:ext uri="{BB962C8B-B14F-4D97-AF65-F5344CB8AC3E}">
        <p14:creationId xmlns:p14="http://schemas.microsoft.com/office/powerpoint/2010/main" val="162269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~123 million sequence alignments, for under 30$ with zero up front hardware cost,</a:t>
            </a:r>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pPr/>
              <a:t>14</a:t>
            </a:fld>
            <a:endParaRPr lang="en-US"/>
          </a:p>
        </p:txBody>
      </p:sp>
    </p:spTree>
    <p:extLst>
      <p:ext uri="{BB962C8B-B14F-4D97-AF65-F5344CB8AC3E}">
        <p14:creationId xmlns:p14="http://schemas.microsoft.com/office/powerpoint/2010/main" val="2750698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DB4C3-791F-4941-B41C-463985A9EE52}" type="slidenum">
              <a:rPr lang="en-US" smtClean="0"/>
              <a:t>15</a:t>
            </a:fld>
            <a:endParaRPr lang="en-US"/>
          </a:p>
        </p:txBody>
      </p:sp>
    </p:spTree>
    <p:extLst>
      <p:ext uri="{BB962C8B-B14F-4D97-AF65-F5344CB8AC3E}">
        <p14:creationId xmlns:p14="http://schemas.microsoft.com/office/powerpoint/2010/main" val="1430353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52BF6-F65C-435A-B9FF-6992F4F7755A}" type="slidenum">
              <a:rPr lang="en-US" smtClean="0"/>
              <a:t>16</a:t>
            </a:fld>
            <a:endParaRPr lang="en-US"/>
          </a:p>
        </p:txBody>
      </p:sp>
    </p:spTree>
    <p:extLst>
      <p:ext uri="{BB962C8B-B14F-4D97-AF65-F5344CB8AC3E}">
        <p14:creationId xmlns:p14="http://schemas.microsoft.com/office/powerpoint/2010/main" val="3670256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52BF6-F65C-435A-B9FF-6992F4F7755A}" type="slidenum">
              <a:rPr lang="en-US" smtClean="0"/>
              <a:t>17</a:t>
            </a:fld>
            <a:endParaRPr lang="en-US"/>
          </a:p>
        </p:txBody>
      </p:sp>
    </p:spTree>
    <p:extLst>
      <p:ext uri="{BB962C8B-B14F-4D97-AF65-F5344CB8AC3E}">
        <p14:creationId xmlns:p14="http://schemas.microsoft.com/office/powerpoint/2010/main" val="2121775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52BF6-F65C-435A-B9FF-6992F4F7755A}" type="slidenum">
              <a:rPr lang="en-US" smtClean="0"/>
              <a:t>18</a:t>
            </a:fld>
            <a:endParaRPr lang="en-US"/>
          </a:p>
        </p:txBody>
      </p:sp>
    </p:spTree>
    <p:extLst>
      <p:ext uri="{BB962C8B-B14F-4D97-AF65-F5344CB8AC3E}">
        <p14:creationId xmlns:p14="http://schemas.microsoft.com/office/powerpoint/2010/main" val="1844403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F26A48-FAFA-44C5-849D-076216A06894}" type="slidenum">
              <a:rPr lang="en-US" smtClean="0"/>
              <a:t>2</a:t>
            </a:fld>
            <a:endParaRPr lang="en-US"/>
          </a:p>
        </p:txBody>
      </p:sp>
    </p:spTree>
    <p:extLst>
      <p:ext uri="{BB962C8B-B14F-4D97-AF65-F5344CB8AC3E}">
        <p14:creationId xmlns:p14="http://schemas.microsoft.com/office/powerpoint/2010/main" val="3199156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
        <p:nvSpPr>
          <p:cNvPr id="71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F1A5867-E282-4670-8DDB-32BF3D5B56BF}" type="slidenum">
              <a:rPr lang="en-US" sz="1200">
                <a:solidFill>
                  <a:prstClr val="black"/>
                </a:solidFill>
              </a:rPr>
              <a:pPr eaLnBrk="1" hangingPunct="1"/>
              <a:t>20</a:t>
            </a:fld>
            <a:endParaRPr lang="en-US" sz="120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21</a:t>
            </a:fld>
            <a:endParaRPr lang="en-US"/>
          </a:p>
        </p:txBody>
      </p:sp>
    </p:spTree>
    <p:extLst>
      <p:ext uri="{BB962C8B-B14F-4D97-AF65-F5344CB8AC3E}">
        <p14:creationId xmlns:p14="http://schemas.microsoft.com/office/powerpoint/2010/main" val="2156710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F26A48-FAFA-44C5-849D-076216A06894}" type="slidenum">
              <a:rPr lang="en-US" smtClean="0"/>
              <a:t>22</a:t>
            </a:fld>
            <a:endParaRPr lang="en-US"/>
          </a:p>
        </p:txBody>
      </p:sp>
    </p:spTree>
    <p:extLst>
      <p:ext uri="{BB962C8B-B14F-4D97-AF65-F5344CB8AC3E}">
        <p14:creationId xmlns:p14="http://schemas.microsoft.com/office/powerpoint/2010/main" val="3181673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F26A48-FAFA-44C5-849D-076216A06894}" type="slidenum">
              <a:rPr lang="en-US" smtClean="0"/>
              <a:t>3</a:t>
            </a:fld>
            <a:endParaRPr lang="en-US"/>
          </a:p>
        </p:txBody>
      </p:sp>
    </p:spTree>
    <p:extLst>
      <p:ext uri="{BB962C8B-B14F-4D97-AF65-F5344CB8AC3E}">
        <p14:creationId xmlns:p14="http://schemas.microsoft.com/office/powerpoint/2010/main" val="1734320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F26A48-FAFA-44C5-849D-076216A06894}" type="slidenum">
              <a:rPr lang="en-US" smtClean="0"/>
              <a:t>4</a:t>
            </a:fld>
            <a:endParaRPr lang="en-US"/>
          </a:p>
        </p:txBody>
      </p:sp>
    </p:spTree>
    <p:extLst>
      <p:ext uri="{BB962C8B-B14F-4D97-AF65-F5344CB8AC3E}">
        <p14:creationId xmlns:p14="http://schemas.microsoft.com/office/powerpoint/2010/main" val="1632101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F26A48-FAFA-44C5-849D-076216A06894}" type="slidenum">
              <a:rPr lang="en-US" smtClean="0"/>
              <a:t>5</a:t>
            </a:fld>
            <a:endParaRPr lang="en-US"/>
          </a:p>
        </p:txBody>
      </p:sp>
    </p:spTree>
    <p:extLst>
      <p:ext uri="{BB962C8B-B14F-4D97-AF65-F5344CB8AC3E}">
        <p14:creationId xmlns:p14="http://schemas.microsoft.com/office/powerpoint/2010/main" val="3690315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AB6679-D0BE-0943-BA35-C616DA8BB327}" type="slidenum">
              <a:rPr lang="en-US" smtClean="0"/>
              <a:t>7</a:t>
            </a:fld>
            <a:endParaRPr lang="en-US"/>
          </a:p>
        </p:txBody>
      </p:sp>
    </p:spTree>
    <p:extLst>
      <p:ext uri="{BB962C8B-B14F-4D97-AF65-F5344CB8AC3E}">
        <p14:creationId xmlns:p14="http://schemas.microsoft.com/office/powerpoint/2010/main" val="4034595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AB6679-D0BE-0943-BA35-C616DA8BB327}" type="slidenum">
              <a:rPr lang="en-US" smtClean="0"/>
              <a:t>8</a:t>
            </a:fld>
            <a:endParaRPr lang="en-US"/>
          </a:p>
        </p:txBody>
      </p:sp>
    </p:spTree>
    <p:extLst>
      <p:ext uri="{BB962C8B-B14F-4D97-AF65-F5344CB8AC3E}">
        <p14:creationId xmlns:p14="http://schemas.microsoft.com/office/powerpoint/2010/main" val="3596393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AB6679-D0BE-0943-BA35-C616DA8BB327}" type="slidenum">
              <a:rPr lang="en-US" smtClean="0"/>
              <a:t>9</a:t>
            </a:fld>
            <a:endParaRPr lang="en-US"/>
          </a:p>
        </p:txBody>
      </p:sp>
    </p:spTree>
    <p:extLst>
      <p:ext uri="{BB962C8B-B14F-4D97-AF65-F5344CB8AC3E}">
        <p14:creationId xmlns:p14="http://schemas.microsoft.com/office/powerpoint/2010/main" val="692231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7/19/2011</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25570187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7/19/2011</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40280518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7/19/2011</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5371981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7/19/2011</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29539967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7/19/2011</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24827388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7/19/2011</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38622669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7/19/2011</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3523240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7/19/2011</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userDrawn="1"/>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userDrawn="1"/>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2105554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iterativemapreduce.org/"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hyperlink" Target="https://portal.futuregrid.org/tutorial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9.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hronicle.com/blogs/wiredcampus/microsoft-wants-to-make-it-easy-for-academics-to-analyze-big-data/3226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1676400"/>
            <a:ext cx="7772400" cy="1470025"/>
          </a:xfrm>
        </p:spPr>
        <p:txBody>
          <a:bodyPr/>
          <a:lstStyle/>
          <a:p>
            <a:r>
              <a:rPr lang="en-US" dirty="0" smtClean="0"/>
              <a:t>MapReduce TG11 BOF</a:t>
            </a:r>
            <a:br>
              <a:rPr lang="en-US" dirty="0" smtClean="0"/>
            </a:br>
            <a:r>
              <a:rPr lang="en-US" dirty="0"/>
              <a:t/>
            </a:r>
            <a:br>
              <a:rPr lang="en-US" dirty="0"/>
            </a:br>
            <a:r>
              <a:rPr lang="en-US" dirty="0" smtClean="0"/>
              <a:t>FutureGrid Team</a:t>
            </a:r>
            <a:br>
              <a:rPr lang="en-US" dirty="0" smtClean="0"/>
            </a:br>
            <a:r>
              <a:rPr lang="en-US" dirty="0" smtClean="0"/>
              <a:t>(Geoffrey Fox)</a:t>
            </a:r>
            <a:endParaRPr lang="en-US" dirty="0"/>
          </a:p>
        </p:txBody>
      </p:sp>
      <p:sp>
        <p:nvSpPr>
          <p:cNvPr id="6" name="Subtitle 5"/>
          <p:cNvSpPr>
            <a:spLocks noGrp="1"/>
          </p:cNvSpPr>
          <p:nvPr>
            <p:ph type="subTitle" idx="1"/>
          </p:nvPr>
        </p:nvSpPr>
        <p:spPr>
          <a:xfrm>
            <a:off x="1371600" y="3962400"/>
            <a:ext cx="6400800" cy="1752600"/>
          </a:xfrm>
        </p:spPr>
        <p:txBody>
          <a:bodyPr/>
          <a:lstStyle/>
          <a:p>
            <a:r>
              <a:rPr lang="en-US" dirty="0" smtClean="0"/>
              <a:t>TG11 19 July 2011</a:t>
            </a:r>
          </a:p>
          <a:p>
            <a:r>
              <a:rPr lang="en-US" dirty="0" smtClean="0"/>
              <a:t>Downtown Marriott</a:t>
            </a:r>
          </a:p>
          <a:p>
            <a:r>
              <a:rPr lang="en-US" dirty="0" smtClean="0"/>
              <a:t>Salt Lake City</a:t>
            </a:r>
            <a:endParaRPr lang="en-US" dirty="0"/>
          </a:p>
        </p:txBody>
      </p:sp>
    </p:spTree>
    <p:extLst>
      <p:ext uri="{BB962C8B-B14F-4D97-AF65-F5344CB8AC3E}">
        <p14:creationId xmlns:p14="http://schemas.microsoft.com/office/powerpoint/2010/main" val="188708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Reduce (Example)</a:t>
            </a:r>
            <a:endParaRPr lang="en-US" dirty="0"/>
          </a:p>
        </p:txBody>
      </p:sp>
      <p:sp>
        <p:nvSpPr>
          <p:cNvPr id="4" name="TextBox 3"/>
          <p:cNvSpPr txBox="1"/>
          <p:nvPr/>
        </p:nvSpPr>
        <p:spPr>
          <a:xfrm>
            <a:off x="5656192" y="4360013"/>
            <a:ext cx="1127232" cy="461665"/>
          </a:xfrm>
          <a:prstGeom prst="rect">
            <a:avLst/>
          </a:prstGeom>
          <a:noFill/>
          <a:ln>
            <a:solidFill>
              <a:schemeClr val="accent1"/>
            </a:solidFill>
          </a:ln>
        </p:spPr>
        <p:txBody>
          <a:bodyPr wrap="none" rtlCol="0">
            <a:spAutoFit/>
          </a:bodyPr>
          <a:lstStyle/>
          <a:p>
            <a:r>
              <a:rPr lang="en-US" dirty="0" smtClean="0"/>
              <a:t>reduce</a:t>
            </a:r>
            <a:endParaRPr lang="en-US" dirty="0"/>
          </a:p>
        </p:txBody>
      </p:sp>
      <p:sp>
        <p:nvSpPr>
          <p:cNvPr id="5" name="TextBox 4"/>
          <p:cNvSpPr txBox="1"/>
          <p:nvPr/>
        </p:nvSpPr>
        <p:spPr>
          <a:xfrm>
            <a:off x="466708" y="2639679"/>
            <a:ext cx="3759362" cy="276999"/>
          </a:xfrm>
          <a:prstGeom prst="rect">
            <a:avLst/>
          </a:prstGeom>
          <a:noFill/>
          <a:ln>
            <a:solidFill>
              <a:schemeClr val="accent1"/>
            </a:solidFill>
          </a:ln>
        </p:spPr>
        <p:txBody>
          <a:bodyPr wrap="none" rtlCol="0">
            <a:spAutoFit/>
          </a:bodyPr>
          <a:lstStyle/>
          <a:p>
            <a:r>
              <a:rPr lang="en-US" sz="1200" dirty="0" smtClean="0"/>
              <a:t>(in,1) (the,1) (of,1) (it,1) (it,1) (was,1) (the,1) (of,1) …</a:t>
            </a:r>
            <a:endParaRPr lang="en-US" sz="1200" dirty="0"/>
          </a:p>
        </p:txBody>
      </p:sp>
      <p:sp>
        <p:nvSpPr>
          <p:cNvPr id="6" name="TextBox 5"/>
          <p:cNvSpPr txBox="1"/>
          <p:nvPr/>
        </p:nvSpPr>
        <p:spPr>
          <a:xfrm>
            <a:off x="466708" y="3554079"/>
            <a:ext cx="1715534" cy="276999"/>
          </a:xfrm>
          <a:prstGeom prst="rect">
            <a:avLst/>
          </a:prstGeom>
          <a:noFill/>
          <a:ln>
            <a:solidFill>
              <a:schemeClr val="accent1"/>
            </a:solidFill>
          </a:ln>
        </p:spPr>
        <p:txBody>
          <a:bodyPr wrap="none" rtlCol="0">
            <a:spAutoFit/>
          </a:bodyPr>
          <a:lstStyle/>
          <a:p>
            <a:r>
              <a:rPr lang="en-US" sz="1200" dirty="0" smtClean="0"/>
              <a:t>(the,1) (of,1) (the,1) …</a:t>
            </a:r>
            <a:endParaRPr lang="en-US" sz="1200" dirty="0"/>
          </a:p>
        </p:txBody>
      </p:sp>
      <p:sp>
        <p:nvSpPr>
          <p:cNvPr id="7" name="TextBox 6"/>
          <p:cNvSpPr txBox="1"/>
          <p:nvPr/>
        </p:nvSpPr>
        <p:spPr>
          <a:xfrm>
            <a:off x="6410308" y="1849878"/>
            <a:ext cx="1531188" cy="369332"/>
          </a:xfrm>
          <a:prstGeom prst="rect">
            <a:avLst/>
          </a:prstGeom>
          <a:noFill/>
        </p:spPr>
        <p:txBody>
          <a:bodyPr wrap="none" rtlCol="0">
            <a:spAutoFit/>
          </a:bodyPr>
          <a:lstStyle/>
          <a:p>
            <a:r>
              <a:rPr lang="en-US" sz="1800" b="1" dirty="0" smtClean="0"/>
              <a:t> reduce task</a:t>
            </a:r>
            <a:endParaRPr lang="en-US" sz="1800" b="1" dirty="0"/>
          </a:p>
        </p:txBody>
      </p:sp>
      <p:sp>
        <p:nvSpPr>
          <p:cNvPr id="8" name="TextBox 7"/>
          <p:cNvSpPr txBox="1"/>
          <p:nvPr/>
        </p:nvSpPr>
        <p:spPr>
          <a:xfrm>
            <a:off x="468511" y="1697478"/>
            <a:ext cx="3884397" cy="369332"/>
          </a:xfrm>
          <a:prstGeom prst="rect">
            <a:avLst/>
          </a:prstGeom>
          <a:noFill/>
        </p:spPr>
        <p:txBody>
          <a:bodyPr wrap="none" rtlCol="0">
            <a:spAutoFit/>
          </a:bodyPr>
          <a:lstStyle/>
          <a:p>
            <a:r>
              <a:rPr lang="en-US" sz="1800" b="1" dirty="0" smtClean="0"/>
              <a:t>partition (intermediate files) (R=2)</a:t>
            </a:r>
            <a:endParaRPr lang="en-US" sz="1800" b="1" dirty="0"/>
          </a:p>
        </p:txBody>
      </p:sp>
      <p:sp>
        <p:nvSpPr>
          <p:cNvPr id="9" name="TextBox 8"/>
          <p:cNvSpPr txBox="1"/>
          <p:nvPr/>
        </p:nvSpPr>
        <p:spPr>
          <a:xfrm>
            <a:off x="466708" y="3096879"/>
            <a:ext cx="1885453" cy="276999"/>
          </a:xfrm>
          <a:prstGeom prst="rect">
            <a:avLst/>
          </a:prstGeom>
          <a:noFill/>
          <a:ln>
            <a:solidFill>
              <a:schemeClr val="accent1"/>
            </a:solidFill>
          </a:ln>
        </p:spPr>
        <p:txBody>
          <a:bodyPr wrap="none" rtlCol="0">
            <a:spAutoFit/>
          </a:bodyPr>
          <a:lstStyle/>
          <a:p>
            <a:r>
              <a:rPr lang="en-US" sz="1200" dirty="0" smtClean="0"/>
              <a:t>(the,1), (the,1) (and,1) …</a:t>
            </a:r>
            <a:endParaRPr lang="en-US" sz="1200" dirty="0"/>
          </a:p>
        </p:txBody>
      </p:sp>
      <p:sp>
        <p:nvSpPr>
          <p:cNvPr id="10" name="TextBox 9"/>
          <p:cNvSpPr txBox="1"/>
          <p:nvPr/>
        </p:nvSpPr>
        <p:spPr>
          <a:xfrm>
            <a:off x="5870995" y="2531213"/>
            <a:ext cx="697627" cy="461665"/>
          </a:xfrm>
          <a:prstGeom prst="rect">
            <a:avLst/>
          </a:prstGeom>
          <a:noFill/>
          <a:ln>
            <a:solidFill>
              <a:schemeClr val="accent1"/>
            </a:solidFill>
          </a:ln>
        </p:spPr>
        <p:txBody>
          <a:bodyPr wrap="none" rtlCol="0">
            <a:spAutoFit/>
          </a:bodyPr>
          <a:lstStyle/>
          <a:p>
            <a:r>
              <a:rPr lang="en-US" dirty="0" smtClean="0"/>
              <a:t>sort</a:t>
            </a:r>
            <a:endParaRPr lang="en-US" dirty="0"/>
          </a:p>
        </p:txBody>
      </p:sp>
      <p:sp>
        <p:nvSpPr>
          <p:cNvPr id="11" name="TextBox 10"/>
          <p:cNvSpPr txBox="1"/>
          <p:nvPr/>
        </p:nvSpPr>
        <p:spPr>
          <a:xfrm>
            <a:off x="4592600" y="3445613"/>
            <a:ext cx="3254417" cy="461665"/>
          </a:xfrm>
          <a:prstGeom prst="rect">
            <a:avLst/>
          </a:prstGeom>
          <a:noFill/>
          <a:ln>
            <a:solidFill>
              <a:schemeClr val="accent1"/>
            </a:solidFill>
          </a:ln>
        </p:spPr>
        <p:txBody>
          <a:bodyPr wrap="none" rtlCol="0">
            <a:spAutoFit/>
          </a:bodyPr>
          <a:lstStyle/>
          <a:p>
            <a:r>
              <a:rPr lang="en-US" sz="1200" dirty="0" smtClean="0"/>
              <a:t>(and, (1)) (in,(1)) (it, (1,1)) (the, (1,1,1,1,1,1)) </a:t>
            </a:r>
          </a:p>
          <a:p>
            <a:r>
              <a:rPr lang="en-US" sz="1200" dirty="0" smtClean="0"/>
              <a:t>(of, (1,1,1)) (was,(1))</a:t>
            </a:r>
            <a:endParaRPr lang="en-US" sz="1200" dirty="0"/>
          </a:p>
        </p:txBody>
      </p:sp>
      <p:sp>
        <p:nvSpPr>
          <p:cNvPr id="12" name="TextBox 11"/>
          <p:cNvSpPr txBox="1"/>
          <p:nvPr/>
        </p:nvSpPr>
        <p:spPr>
          <a:xfrm>
            <a:off x="4619608" y="5230479"/>
            <a:ext cx="3200400" cy="276999"/>
          </a:xfrm>
          <a:prstGeom prst="rect">
            <a:avLst/>
          </a:prstGeom>
          <a:noFill/>
          <a:ln>
            <a:solidFill>
              <a:schemeClr val="accent1"/>
            </a:solidFill>
          </a:ln>
        </p:spPr>
        <p:txBody>
          <a:bodyPr wrap="square" rtlCol="0">
            <a:spAutoFit/>
          </a:bodyPr>
          <a:lstStyle/>
          <a:p>
            <a:r>
              <a:rPr lang="en-US" sz="1200" dirty="0" smtClean="0"/>
              <a:t>(and,1) (in,1) (it, 2) (of, 3) (the,6) (was,1)</a:t>
            </a:r>
            <a:endParaRPr lang="en-US" sz="1200" dirty="0"/>
          </a:p>
        </p:txBody>
      </p:sp>
      <p:cxnSp>
        <p:nvCxnSpPr>
          <p:cNvPr id="13" name="Straight Arrow Connector 12"/>
          <p:cNvCxnSpPr>
            <a:stCxn id="5" idx="3"/>
            <a:endCxn id="10" idx="1"/>
          </p:cNvCxnSpPr>
          <p:nvPr/>
        </p:nvCxnSpPr>
        <p:spPr bwMode="auto">
          <a:xfrm flipV="1">
            <a:off x="4226070" y="2762046"/>
            <a:ext cx="1644925" cy="161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a:stCxn id="9" idx="3"/>
            <a:endCxn id="10" idx="1"/>
          </p:cNvCxnSpPr>
          <p:nvPr/>
        </p:nvCxnSpPr>
        <p:spPr bwMode="auto">
          <a:xfrm flipV="1">
            <a:off x="2352161" y="2762046"/>
            <a:ext cx="3518834" cy="4733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a:stCxn id="6" idx="3"/>
            <a:endCxn id="10" idx="1"/>
          </p:cNvCxnSpPr>
          <p:nvPr/>
        </p:nvCxnSpPr>
        <p:spPr bwMode="auto">
          <a:xfrm flipV="1">
            <a:off x="2182242" y="2762046"/>
            <a:ext cx="3688753" cy="9305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a:stCxn id="11" idx="2"/>
            <a:endCxn id="4" idx="0"/>
          </p:cNvCxnSpPr>
          <p:nvPr/>
        </p:nvCxnSpPr>
        <p:spPr bwMode="auto">
          <a:xfrm rot="5400000">
            <a:off x="5993442" y="4133645"/>
            <a:ext cx="452735"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a:stCxn id="4" idx="2"/>
            <a:endCxn id="12" idx="0"/>
          </p:cNvCxnSpPr>
          <p:nvPr/>
        </p:nvCxnSpPr>
        <p:spPr bwMode="auto">
          <a:xfrm rot="5400000">
            <a:off x="6015408" y="5026078"/>
            <a:ext cx="408801"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Rectangle 17"/>
          <p:cNvSpPr/>
          <p:nvPr/>
        </p:nvSpPr>
        <p:spPr bwMode="auto">
          <a:xfrm>
            <a:off x="4429108" y="2307078"/>
            <a:ext cx="3657600" cy="3733800"/>
          </a:xfrm>
          <a:prstGeom prst="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19" name="TextBox 18"/>
          <p:cNvSpPr txBox="1"/>
          <p:nvPr/>
        </p:nvSpPr>
        <p:spPr>
          <a:xfrm>
            <a:off x="466708" y="5659878"/>
            <a:ext cx="3796232" cy="307777"/>
          </a:xfrm>
          <a:prstGeom prst="rect">
            <a:avLst/>
          </a:prstGeom>
          <a:noFill/>
        </p:spPr>
        <p:txBody>
          <a:bodyPr wrap="none" rtlCol="0">
            <a:spAutoFit/>
          </a:bodyPr>
          <a:lstStyle/>
          <a:p>
            <a:r>
              <a:rPr lang="en-US" sz="1400" dirty="0" smtClean="0"/>
              <a:t>Note: only one of the two reduce tasks shown</a:t>
            </a:r>
            <a:endParaRPr lang="en-US" sz="1400" dirty="0"/>
          </a:p>
        </p:txBody>
      </p:sp>
      <p:sp>
        <p:nvSpPr>
          <p:cNvPr id="20" name="TextBox 19"/>
          <p:cNvSpPr txBox="1"/>
          <p:nvPr/>
        </p:nvSpPr>
        <p:spPr>
          <a:xfrm>
            <a:off x="6562708" y="2611878"/>
            <a:ext cx="1327608" cy="276999"/>
          </a:xfrm>
          <a:prstGeom prst="rect">
            <a:avLst/>
          </a:prstGeom>
          <a:noFill/>
        </p:spPr>
        <p:txBody>
          <a:bodyPr wrap="none" rtlCol="0">
            <a:spAutoFit/>
          </a:bodyPr>
          <a:lstStyle/>
          <a:p>
            <a:r>
              <a:rPr lang="en-US" sz="1200" dirty="0" smtClean="0"/>
              <a:t>run-time function</a:t>
            </a:r>
            <a:endParaRPr lang="en-US" sz="1200" dirty="0"/>
          </a:p>
        </p:txBody>
      </p:sp>
    </p:spTree>
    <p:extLst>
      <p:ext uri="{BB962C8B-B14F-4D97-AF65-F5344CB8AC3E}">
        <p14:creationId xmlns:p14="http://schemas.microsoft.com/office/powerpoint/2010/main" val="1906959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Generalizing Information Retrieval</a:t>
            </a:r>
            <a:endParaRPr lang="en-US" dirty="0"/>
          </a:p>
        </p:txBody>
      </p:sp>
      <p:sp>
        <p:nvSpPr>
          <p:cNvPr id="3" name="Content Placeholder 2"/>
          <p:cNvSpPr>
            <a:spLocks noGrp="1"/>
          </p:cNvSpPr>
          <p:nvPr>
            <p:ph idx="1"/>
          </p:nvPr>
        </p:nvSpPr>
        <p:spPr/>
        <p:txBody>
          <a:bodyPr/>
          <a:lstStyle/>
          <a:p>
            <a:r>
              <a:rPr lang="en-US" dirty="0" smtClean="0"/>
              <a:t>But you input anything from genome sequences to HEP events as well as documents</a:t>
            </a:r>
          </a:p>
          <a:p>
            <a:r>
              <a:rPr lang="en-US" dirty="0" smtClean="0"/>
              <a:t>You can map them with an arbitrary program</a:t>
            </a:r>
          </a:p>
          <a:p>
            <a:r>
              <a:rPr lang="en-US" dirty="0" smtClean="0"/>
              <a:t>You can reduce with an arbitrary reduction including all of those in MPI_(ALL)REDUCE</a:t>
            </a:r>
          </a:p>
          <a:p>
            <a:r>
              <a:rPr lang="en-US" dirty="0" smtClean="0"/>
              <a:t>In Twister you can iterate this</a:t>
            </a:r>
          </a:p>
          <a:p>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11</a:t>
            </a:fld>
            <a:endParaRPr lang="en-US"/>
          </a:p>
        </p:txBody>
      </p:sp>
    </p:spTree>
    <p:extLst>
      <p:ext uri="{BB962C8B-B14F-4D97-AF65-F5344CB8AC3E}">
        <p14:creationId xmlns:p14="http://schemas.microsoft.com/office/powerpoint/2010/main" val="39002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533400"/>
          </a:xfrm>
        </p:spPr>
        <p:txBody>
          <a:bodyPr>
            <a:normAutofit/>
          </a:bodyPr>
          <a:lstStyle/>
          <a:p>
            <a:r>
              <a:rPr lang="en-US" sz="2400" b="1" dirty="0" smtClean="0"/>
              <a:t>MapReduce “File/Data Repository” Parallelism</a:t>
            </a:r>
            <a:endParaRPr lang="en-US" sz="2400" b="1" dirty="0"/>
          </a:p>
        </p:txBody>
      </p:sp>
      <p:grpSp>
        <p:nvGrpSpPr>
          <p:cNvPr id="3" name="Group 65"/>
          <p:cNvGrpSpPr/>
          <p:nvPr/>
        </p:nvGrpSpPr>
        <p:grpSpPr>
          <a:xfrm>
            <a:off x="228600" y="2819400"/>
            <a:ext cx="7620000" cy="3810000"/>
            <a:chOff x="228600" y="3048000"/>
            <a:chExt cx="7620000" cy="3810000"/>
          </a:xfrm>
        </p:grpSpPr>
        <p:grpSp>
          <p:nvGrpSpPr>
            <p:cNvPr id="4" name="Group 51"/>
            <p:cNvGrpSpPr/>
            <p:nvPr/>
          </p:nvGrpSpPr>
          <p:grpSpPr>
            <a:xfrm>
              <a:off x="228600" y="3048000"/>
              <a:ext cx="7620000" cy="3810000"/>
              <a:chOff x="228600" y="3048000"/>
              <a:chExt cx="76200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3914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smtClean="0">
                <a:latin typeface="Arial" pitchFamily="34" charset="0"/>
                <a:cs typeface="Arial" pitchFamily="34" charset="0"/>
              </a:rPr>
              <a:t>Communication</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457200"/>
            <a:ext cx="6096000" cy="923330"/>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449" name="Group 448"/>
          <p:cNvGrpSpPr/>
          <p:nvPr/>
        </p:nvGrpSpPr>
        <p:grpSpPr>
          <a:xfrm>
            <a:off x="3505200" y="1752600"/>
            <a:ext cx="4648200" cy="4876800"/>
            <a:chOff x="3505200" y="1752600"/>
            <a:chExt cx="4648200" cy="4876800"/>
          </a:xfrm>
        </p:grpSpPr>
        <p:grpSp>
          <p:nvGrpSpPr>
            <p:cNvPr id="243" name="Group 242"/>
            <p:cNvGrpSpPr/>
            <p:nvPr/>
          </p:nvGrpSpPr>
          <p:grpSpPr>
            <a:xfrm>
              <a:off x="3505200" y="1752600"/>
              <a:ext cx="4648200" cy="4876800"/>
              <a:chOff x="381000" y="1219200"/>
              <a:chExt cx="4648200" cy="4876800"/>
            </a:xfrm>
          </p:grpSpPr>
          <p:grpSp>
            <p:nvGrpSpPr>
              <p:cNvPr id="244" name="Group 291"/>
              <p:cNvGrpSpPr/>
              <p:nvPr/>
            </p:nvGrpSpPr>
            <p:grpSpPr>
              <a:xfrm>
                <a:off x="381000" y="1219200"/>
                <a:ext cx="4648200" cy="4876800"/>
                <a:chOff x="228600" y="1905000"/>
                <a:chExt cx="4331278" cy="4724400"/>
              </a:xfrm>
            </p:grpSpPr>
            <p:grpSp>
              <p:nvGrpSpPr>
                <p:cNvPr id="271" name="Group 163"/>
                <p:cNvGrpSpPr/>
                <p:nvPr/>
              </p:nvGrpSpPr>
              <p:grpSpPr>
                <a:xfrm>
                  <a:off x="228600" y="1905000"/>
                  <a:ext cx="4331278" cy="4724400"/>
                  <a:chOff x="228600" y="1905000"/>
                  <a:chExt cx="4331278" cy="4724400"/>
                </a:xfrm>
              </p:grpSpPr>
              <p:sp>
                <p:nvSpPr>
                  <p:cNvPr id="273" name="Rectangle 272"/>
                  <p:cNvSpPr/>
                  <p:nvPr/>
                </p:nvSpPr>
                <p:spPr>
                  <a:xfrm>
                    <a:off x="228600" y="1905000"/>
                    <a:ext cx="4331278"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4" name="Group 94"/>
                  <p:cNvGrpSpPr/>
                  <p:nvPr/>
                </p:nvGrpSpPr>
                <p:grpSpPr>
                  <a:xfrm>
                    <a:off x="304800" y="2895600"/>
                    <a:ext cx="685801" cy="3668485"/>
                    <a:chOff x="304800" y="2895600"/>
                    <a:chExt cx="685801" cy="3668485"/>
                  </a:xfrm>
                </p:grpSpPr>
                <p:grpSp>
                  <p:nvGrpSpPr>
                    <p:cNvPr id="307" name="Group 13"/>
                    <p:cNvGrpSpPr/>
                    <p:nvPr/>
                  </p:nvGrpSpPr>
                  <p:grpSpPr>
                    <a:xfrm>
                      <a:off x="304800" y="2895600"/>
                      <a:ext cx="457200" cy="3668485"/>
                      <a:chOff x="3581400" y="3037115"/>
                      <a:chExt cx="457200" cy="3668485"/>
                    </a:xfrm>
                    <a:solidFill>
                      <a:srgbClr val="92D050"/>
                    </a:solidFill>
                  </p:grpSpPr>
                  <p:sp>
                    <p:nvSpPr>
                      <p:cNvPr id="341" name="Oval 5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4"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5"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6"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7" name="Oval 35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8" name="Oval 35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8" name="Group 81"/>
                    <p:cNvGrpSpPr/>
                    <p:nvPr/>
                  </p:nvGrpSpPr>
                  <p:grpSpPr>
                    <a:xfrm>
                      <a:off x="838200" y="3048000"/>
                      <a:ext cx="152401" cy="838200"/>
                      <a:chOff x="838200" y="3048000"/>
                      <a:chExt cx="152401" cy="838200"/>
                    </a:xfrm>
                  </p:grpSpPr>
                  <p:cxnSp>
                    <p:nvCxnSpPr>
                      <p:cNvPr id="339" name="Straight Arrow Connector 5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0" name="Straight Arrow Connector 5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09" name="Group 82"/>
                    <p:cNvGrpSpPr/>
                    <p:nvPr/>
                  </p:nvGrpSpPr>
                  <p:grpSpPr>
                    <a:xfrm>
                      <a:off x="838200" y="4343400"/>
                      <a:ext cx="152401" cy="838200"/>
                      <a:chOff x="838200" y="3048000"/>
                      <a:chExt cx="152401" cy="838200"/>
                    </a:xfrm>
                  </p:grpSpPr>
                  <p:cxnSp>
                    <p:nvCxnSpPr>
                      <p:cNvPr id="325" name="Straight Arrow Connector 324"/>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22" name="Group 87"/>
                    <p:cNvGrpSpPr/>
                    <p:nvPr/>
                  </p:nvGrpSpPr>
                  <p:grpSpPr>
                    <a:xfrm>
                      <a:off x="838200" y="5638800"/>
                      <a:ext cx="152401" cy="838200"/>
                      <a:chOff x="838200" y="3048000"/>
                      <a:chExt cx="152401" cy="838200"/>
                    </a:xfrm>
                  </p:grpSpPr>
                  <p:cxnSp>
                    <p:nvCxnSpPr>
                      <p:cNvPr id="323" name="Straight Arrow Connector 322"/>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4" name="Straight Arrow Connector 323"/>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75" name="Group 95"/>
                  <p:cNvGrpSpPr/>
                  <p:nvPr/>
                </p:nvGrpSpPr>
                <p:grpSpPr>
                  <a:xfrm>
                    <a:off x="1143000" y="2895600"/>
                    <a:ext cx="685801" cy="3668485"/>
                    <a:chOff x="304800" y="2895600"/>
                    <a:chExt cx="685801" cy="3668485"/>
                  </a:xfrm>
                </p:grpSpPr>
                <p:grpSp>
                  <p:nvGrpSpPr>
                    <p:cNvPr id="283" name="Group 13"/>
                    <p:cNvGrpSpPr/>
                    <p:nvPr/>
                  </p:nvGrpSpPr>
                  <p:grpSpPr>
                    <a:xfrm>
                      <a:off x="304800" y="2895600"/>
                      <a:ext cx="457200" cy="3668485"/>
                      <a:chOff x="3581400" y="3037115"/>
                      <a:chExt cx="457200" cy="3668485"/>
                    </a:xfrm>
                    <a:solidFill>
                      <a:srgbClr val="92D050"/>
                    </a:solidFill>
                  </p:grpSpPr>
                  <p:sp>
                    <p:nvSpPr>
                      <p:cNvPr id="293" name="Oval 43"/>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6" name="Oval 44"/>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Oval 29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Oval 29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Oval 298"/>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Oval 305"/>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4" name="Group 97"/>
                    <p:cNvGrpSpPr/>
                    <p:nvPr/>
                  </p:nvGrpSpPr>
                  <p:grpSpPr>
                    <a:xfrm>
                      <a:off x="838200" y="3048000"/>
                      <a:ext cx="152401" cy="838200"/>
                      <a:chOff x="838200" y="3048000"/>
                      <a:chExt cx="152401" cy="838200"/>
                    </a:xfrm>
                  </p:grpSpPr>
                  <p:cxnSp>
                    <p:nvCxnSpPr>
                      <p:cNvPr id="291" name="Straight Arrow Connector 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92" name="Straight Arrow Connector 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85" name="Group 98"/>
                    <p:cNvGrpSpPr/>
                    <p:nvPr/>
                  </p:nvGrpSpPr>
                  <p:grpSpPr>
                    <a:xfrm>
                      <a:off x="838200" y="4343400"/>
                      <a:ext cx="152401" cy="838200"/>
                      <a:chOff x="838200" y="3048000"/>
                      <a:chExt cx="152401" cy="838200"/>
                    </a:xfrm>
                  </p:grpSpPr>
                  <p:cxnSp>
                    <p:nvCxnSpPr>
                      <p:cNvPr id="289" name="Straight Arrow Connector 288"/>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86" name="Group 102"/>
                    <p:cNvGrpSpPr/>
                    <p:nvPr/>
                  </p:nvGrpSpPr>
                  <p:grpSpPr>
                    <a:xfrm>
                      <a:off x="838200" y="5638800"/>
                      <a:ext cx="152401" cy="838200"/>
                      <a:chOff x="838200" y="3048000"/>
                      <a:chExt cx="152401" cy="838200"/>
                    </a:xfrm>
                  </p:grpSpPr>
                  <p:cxnSp>
                    <p:nvCxnSpPr>
                      <p:cNvPr id="287" name="Straight Arrow Connector 286"/>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76" name="Group 13"/>
                  <p:cNvGrpSpPr/>
                  <p:nvPr/>
                </p:nvGrpSpPr>
                <p:grpSpPr>
                  <a:xfrm>
                    <a:off x="1981200" y="2895600"/>
                    <a:ext cx="457200" cy="3668485"/>
                    <a:chOff x="3581400" y="3037115"/>
                    <a:chExt cx="457200" cy="3668485"/>
                  </a:xfrm>
                  <a:solidFill>
                    <a:srgbClr val="92D050"/>
                  </a:solidFill>
                </p:grpSpPr>
                <p:sp>
                  <p:nvSpPr>
                    <p:cNvPr id="277" name="Oval 276"/>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8" name="Oval 277"/>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9"/>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0" name="Oval 279"/>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2" name="Oval 3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72" name="Rectangle 271"/>
                <p:cNvSpPr/>
                <p:nvPr/>
              </p:nvSpPr>
              <p:spPr>
                <a:xfrm>
                  <a:off x="228600" y="1905000"/>
                  <a:ext cx="397625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MPI or Iterative MapReduce</a:t>
                  </a:r>
                </a:p>
                <a:p>
                  <a:r>
                    <a:rPr lang="en-US" dirty="0" smtClean="0">
                      <a:solidFill>
                        <a:schemeClr val="tx1"/>
                      </a:solidFill>
                    </a:rPr>
                    <a:t>Map        Reduce      Map       Reduce     Map   </a:t>
                  </a:r>
                </a:p>
                <a:p>
                  <a:r>
                    <a:rPr lang="en-US" dirty="0" smtClean="0">
                      <a:solidFill>
                        <a:schemeClr val="tx1"/>
                      </a:solidFill>
                    </a:rPr>
                    <a:t>      </a:t>
                  </a:r>
                  <a:endParaRPr lang="en-US" dirty="0">
                    <a:solidFill>
                      <a:schemeClr val="tx1"/>
                    </a:solidFill>
                  </a:endParaRPr>
                </a:p>
              </p:txBody>
            </p:sp>
          </p:grpSp>
          <p:grpSp>
            <p:nvGrpSpPr>
              <p:cNvPr id="245" name="Group 77"/>
              <p:cNvGrpSpPr/>
              <p:nvPr/>
            </p:nvGrpSpPr>
            <p:grpSpPr>
              <a:xfrm>
                <a:off x="2834269" y="2241755"/>
                <a:ext cx="817756" cy="3786823"/>
                <a:chOff x="2834269" y="2241755"/>
                <a:chExt cx="817756" cy="3786823"/>
              </a:xfrm>
            </p:grpSpPr>
            <p:cxnSp>
              <p:nvCxnSpPr>
                <p:cNvPr id="259" name="Straight Arrow Connector 258"/>
                <p:cNvCxnSpPr/>
                <p:nvPr/>
              </p:nvCxnSpPr>
              <p:spPr>
                <a:xfrm rot="16200000" flipH="1">
                  <a:off x="2483426" y="2749915"/>
                  <a:ext cx="865239" cy="16355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rot="5400000" flipH="1" flipV="1">
                  <a:off x="2483425" y="2749915"/>
                  <a:ext cx="865239" cy="163551"/>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rot="16200000" flipH="1">
                  <a:off x="2483426" y="4087102"/>
                  <a:ext cx="865239" cy="16355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rot="5400000" flipH="1" flipV="1">
                  <a:off x="2483425" y="4087102"/>
                  <a:ext cx="865239" cy="163551"/>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rot="16200000" flipH="1">
                  <a:off x="2483426" y="5424289"/>
                  <a:ext cx="865239" cy="16355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rot="5400000" flipH="1" flipV="1">
                  <a:off x="2483425" y="5424289"/>
                  <a:ext cx="865239" cy="163551"/>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5" name="Oval 264"/>
                <p:cNvSpPr/>
                <p:nvPr/>
              </p:nvSpPr>
              <p:spPr>
                <a:xfrm rot="16200000">
                  <a:off x="3170724" y="5547277"/>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Oval 265"/>
                <p:cNvSpPr/>
                <p:nvPr/>
              </p:nvSpPr>
              <p:spPr>
                <a:xfrm rot="16200000">
                  <a:off x="3170724" y="4884302"/>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7" name="Oval 266"/>
                <p:cNvSpPr/>
                <p:nvPr/>
              </p:nvSpPr>
              <p:spPr>
                <a:xfrm rot="16200000">
                  <a:off x="3170724" y="4221327"/>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Oval 267"/>
                <p:cNvSpPr/>
                <p:nvPr/>
              </p:nvSpPr>
              <p:spPr>
                <a:xfrm rot="16200000">
                  <a:off x="3170724" y="3558352"/>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9" name="Oval 268"/>
                <p:cNvSpPr/>
                <p:nvPr/>
              </p:nvSpPr>
              <p:spPr>
                <a:xfrm rot="16200000">
                  <a:off x="3170724" y="2232402"/>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0" name="Oval 269"/>
                <p:cNvSpPr/>
                <p:nvPr/>
              </p:nvSpPr>
              <p:spPr>
                <a:xfrm rot="16200000">
                  <a:off x="3170724" y="2895377"/>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6" name="Group 78"/>
              <p:cNvGrpSpPr/>
              <p:nvPr/>
            </p:nvGrpSpPr>
            <p:grpSpPr>
              <a:xfrm>
                <a:off x="3733800" y="2286000"/>
                <a:ext cx="817756" cy="3786823"/>
                <a:chOff x="2834269" y="2241755"/>
                <a:chExt cx="817756" cy="3786823"/>
              </a:xfrm>
            </p:grpSpPr>
            <p:cxnSp>
              <p:nvCxnSpPr>
                <p:cNvPr id="247" name="Straight Arrow Connector 246"/>
                <p:cNvCxnSpPr/>
                <p:nvPr/>
              </p:nvCxnSpPr>
              <p:spPr>
                <a:xfrm rot="16200000" flipH="1">
                  <a:off x="2483426" y="2749915"/>
                  <a:ext cx="865239" cy="16355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rot="5400000" flipH="1" flipV="1">
                  <a:off x="2483425" y="2749915"/>
                  <a:ext cx="865239" cy="163551"/>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rot="16200000" flipH="1">
                  <a:off x="2483426" y="4087102"/>
                  <a:ext cx="865239" cy="16355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rot="5400000" flipH="1" flipV="1">
                  <a:off x="2483425" y="4087102"/>
                  <a:ext cx="865239" cy="163551"/>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rot="16200000" flipH="1">
                  <a:off x="2483426" y="5424289"/>
                  <a:ext cx="865239" cy="16355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rot="5400000" flipH="1" flipV="1">
                  <a:off x="2483425" y="5424289"/>
                  <a:ext cx="865239" cy="163551"/>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3" name="Oval 252"/>
                <p:cNvSpPr/>
                <p:nvPr/>
              </p:nvSpPr>
              <p:spPr>
                <a:xfrm rot="16200000">
                  <a:off x="3170724" y="5547277"/>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4" name="Oval 253"/>
                <p:cNvSpPr/>
                <p:nvPr/>
              </p:nvSpPr>
              <p:spPr>
                <a:xfrm rot="16200000">
                  <a:off x="3170724" y="4884302"/>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Oval 254"/>
                <p:cNvSpPr/>
                <p:nvPr/>
              </p:nvSpPr>
              <p:spPr>
                <a:xfrm rot="16200000">
                  <a:off x="3170724" y="4221327"/>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Oval 255"/>
                <p:cNvSpPr/>
                <p:nvPr/>
              </p:nvSpPr>
              <p:spPr>
                <a:xfrm rot="16200000">
                  <a:off x="3170724" y="3558352"/>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p:cNvSpPr/>
                <p:nvPr/>
              </p:nvSpPr>
              <p:spPr>
                <a:xfrm rot="16200000">
                  <a:off x="3170724" y="2232402"/>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8" name="Oval 257"/>
                <p:cNvSpPr/>
                <p:nvPr/>
              </p:nvSpPr>
              <p:spPr>
                <a:xfrm rot="16200000">
                  <a:off x="3170724" y="2895377"/>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cxnSp>
          <p:nvCxnSpPr>
            <p:cNvPr id="359" name="Straight Arrow Connector 358"/>
            <p:cNvCxnSpPr/>
            <p:nvPr/>
          </p:nvCxnSpPr>
          <p:spPr>
            <a:xfrm rot="16200000" flipH="1">
              <a:off x="7772400" y="3276600"/>
              <a:ext cx="304800" cy="3048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a:off x="7772400" y="3733800"/>
              <a:ext cx="304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66" name="Straight Arrow Connector 365"/>
            <p:cNvCxnSpPr/>
            <p:nvPr/>
          </p:nvCxnSpPr>
          <p:spPr>
            <a:xfrm>
              <a:off x="7772400" y="4419600"/>
              <a:ext cx="304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67" name="Straight Arrow Connector 366"/>
            <p:cNvCxnSpPr/>
            <p:nvPr/>
          </p:nvCxnSpPr>
          <p:spPr>
            <a:xfrm>
              <a:off x="7772400" y="5715000"/>
              <a:ext cx="304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p:nvPr/>
          </p:nvCxnSpPr>
          <p:spPr>
            <a:xfrm flipV="1">
              <a:off x="7772400" y="6096000"/>
              <a:ext cx="381000" cy="3048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70" name="Straight Arrow Connector 369"/>
            <p:cNvCxnSpPr/>
            <p:nvPr/>
          </p:nvCxnSpPr>
          <p:spPr>
            <a:xfrm flipV="1">
              <a:off x="7772400" y="4800600"/>
              <a:ext cx="381000" cy="3048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063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9"/>
                                        </p:tgtEl>
                                        <p:attrNameLst>
                                          <p:attrName>style.visibility</p:attrName>
                                        </p:attrNameLst>
                                      </p:cBhvr>
                                      <p:to>
                                        <p:strVal val="visible"/>
                                      </p:to>
                                    </p:set>
                                    <p:animEffect transition="in" filter="dissolve">
                                      <p:cBhvr>
                                        <p:cTn id="7" dur="5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762000"/>
          </a:xfrm>
        </p:spPr>
        <p:txBody>
          <a:bodyPr>
            <a:normAutofit/>
          </a:bodyPr>
          <a:lstStyle/>
          <a:p>
            <a:r>
              <a:rPr lang="en-US" sz="3600" b="1" dirty="0" smtClean="0"/>
              <a:t>High Energy Physics Data Analysis</a:t>
            </a:r>
            <a:endParaRPr lang="en-US" sz="3600" b="1" dirty="0"/>
          </a:p>
        </p:txBody>
      </p:sp>
      <p:pic>
        <p:nvPicPr>
          <p:cNvPr id="4" name="Picture 3" descr="HEP_color.png"/>
          <p:cNvPicPr>
            <a:picLocks noChangeAspect="1"/>
          </p:cNvPicPr>
          <p:nvPr/>
        </p:nvPicPr>
        <p:blipFill>
          <a:blip r:embed="rId3" cstate="print"/>
          <a:stretch>
            <a:fillRect/>
          </a:stretch>
        </p:blipFill>
        <p:spPr>
          <a:xfrm>
            <a:off x="457200" y="1219200"/>
            <a:ext cx="3701484" cy="4343400"/>
          </a:xfrm>
          <a:prstGeom prst="rect">
            <a:avLst/>
          </a:prstGeom>
        </p:spPr>
      </p:pic>
      <p:sp>
        <p:nvSpPr>
          <p:cNvPr id="5" name="Right Arrow 4"/>
          <p:cNvSpPr/>
          <p:nvPr/>
        </p:nvSpPr>
        <p:spPr>
          <a:xfrm rot="10800000">
            <a:off x="4267200" y="198295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TextBox 7"/>
          <p:cNvSpPr txBox="1"/>
          <p:nvPr/>
        </p:nvSpPr>
        <p:spPr>
          <a:xfrm>
            <a:off x="4823033" y="1722025"/>
            <a:ext cx="3361626" cy="640175"/>
          </a:xfrm>
          <a:prstGeom prst="rect">
            <a:avLst/>
          </a:prstGeom>
          <a:noFill/>
        </p:spPr>
        <p:txBody>
          <a:bodyPr wrap="none" rtlCol="0">
            <a:spAutoFit/>
          </a:bodyPr>
          <a:lstStyle/>
          <a:p>
            <a:pPr algn="ctr">
              <a:lnSpc>
                <a:spcPct val="120000"/>
              </a:lnSpc>
            </a:pPr>
            <a:r>
              <a:rPr lang="en-US" dirty="0" smtClean="0"/>
              <a:t>Input to a map task: &lt;key, value&gt;  </a:t>
            </a:r>
          </a:p>
          <a:p>
            <a:pPr algn="ctr"/>
            <a:r>
              <a:rPr lang="en-US" sz="1400" dirty="0" smtClean="0"/>
              <a:t>key = Some Id    value = HEP file Name</a:t>
            </a:r>
            <a:endParaRPr lang="en-US" sz="1400" dirty="0"/>
          </a:p>
        </p:txBody>
      </p:sp>
      <p:sp>
        <p:nvSpPr>
          <p:cNvPr id="9" name="Right Arrow 8"/>
          <p:cNvSpPr/>
          <p:nvPr/>
        </p:nvSpPr>
        <p:spPr>
          <a:xfrm rot="10800000">
            <a:off x="4267200" y="280198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TextBox 9"/>
          <p:cNvSpPr txBox="1"/>
          <p:nvPr/>
        </p:nvSpPr>
        <p:spPr>
          <a:xfrm>
            <a:off x="4734822" y="2573381"/>
            <a:ext cx="3570978" cy="855619"/>
          </a:xfrm>
          <a:prstGeom prst="rect">
            <a:avLst/>
          </a:prstGeom>
          <a:noFill/>
        </p:spPr>
        <p:txBody>
          <a:bodyPr wrap="none" rtlCol="0">
            <a:spAutoFit/>
          </a:bodyPr>
          <a:lstStyle/>
          <a:p>
            <a:pPr algn="ctr">
              <a:lnSpc>
                <a:spcPct val="120000"/>
              </a:lnSpc>
            </a:pPr>
            <a:r>
              <a:rPr lang="en-US" dirty="0" smtClean="0"/>
              <a:t>Output of a map task: &lt;key, value&gt;  </a:t>
            </a:r>
          </a:p>
          <a:p>
            <a:pPr algn="ctr"/>
            <a:r>
              <a:rPr lang="en-US" sz="1400" dirty="0" smtClean="0"/>
              <a:t>key = random # (0&lt;= num&lt;= max reduce tasks)</a:t>
            </a:r>
          </a:p>
          <a:p>
            <a:pPr algn="ctr"/>
            <a:r>
              <a:rPr lang="en-US" sz="1400" dirty="0" smtClean="0"/>
              <a:t>    value = Histogram as binary data</a:t>
            </a:r>
            <a:endParaRPr lang="en-US" sz="1400" dirty="0"/>
          </a:p>
        </p:txBody>
      </p:sp>
      <p:sp>
        <p:nvSpPr>
          <p:cNvPr id="11" name="Right Arrow 10"/>
          <p:cNvSpPr/>
          <p:nvPr/>
        </p:nvSpPr>
        <p:spPr>
          <a:xfrm rot="10800000">
            <a:off x="4267200" y="388620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p:cNvSpPr txBox="1"/>
          <p:nvPr/>
        </p:nvSpPr>
        <p:spPr>
          <a:xfrm>
            <a:off x="4525244" y="3581400"/>
            <a:ext cx="4192814" cy="855619"/>
          </a:xfrm>
          <a:prstGeom prst="rect">
            <a:avLst/>
          </a:prstGeom>
          <a:noFill/>
        </p:spPr>
        <p:txBody>
          <a:bodyPr wrap="none" rtlCol="0">
            <a:spAutoFit/>
          </a:bodyPr>
          <a:lstStyle/>
          <a:p>
            <a:pPr algn="ctr">
              <a:lnSpc>
                <a:spcPct val="120000"/>
              </a:lnSpc>
            </a:pPr>
            <a:r>
              <a:rPr lang="en-US" dirty="0" smtClean="0"/>
              <a:t>Input to a reduce task: &lt;key, List&lt;value&gt;&gt;   </a:t>
            </a:r>
          </a:p>
          <a:p>
            <a:pPr algn="ctr"/>
            <a:r>
              <a:rPr lang="en-US" sz="1400" dirty="0" smtClean="0"/>
              <a:t>key = random # (0&lt;= num&lt;= max reduce tasks)</a:t>
            </a:r>
          </a:p>
          <a:p>
            <a:pPr algn="ctr"/>
            <a:r>
              <a:rPr lang="en-US" sz="1400" dirty="0" smtClean="0"/>
              <a:t>    value = List of histogram as binary data</a:t>
            </a:r>
            <a:endParaRPr lang="en-US" sz="1400" dirty="0"/>
          </a:p>
        </p:txBody>
      </p:sp>
      <p:sp>
        <p:nvSpPr>
          <p:cNvPr id="13" name="Right Arrow 12"/>
          <p:cNvSpPr/>
          <p:nvPr/>
        </p:nvSpPr>
        <p:spPr>
          <a:xfrm rot="10800000">
            <a:off x="4267201" y="478318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TextBox 13"/>
          <p:cNvSpPr txBox="1"/>
          <p:nvPr/>
        </p:nvSpPr>
        <p:spPr>
          <a:xfrm>
            <a:off x="4903938" y="4554581"/>
            <a:ext cx="3435428" cy="640175"/>
          </a:xfrm>
          <a:prstGeom prst="rect">
            <a:avLst/>
          </a:prstGeom>
          <a:noFill/>
        </p:spPr>
        <p:txBody>
          <a:bodyPr wrap="none" rtlCol="0">
            <a:spAutoFit/>
          </a:bodyPr>
          <a:lstStyle/>
          <a:p>
            <a:pPr algn="ctr">
              <a:lnSpc>
                <a:spcPct val="120000"/>
              </a:lnSpc>
            </a:pPr>
            <a:r>
              <a:rPr lang="en-US" dirty="0" smtClean="0"/>
              <a:t>Output from a reduce task: value   </a:t>
            </a:r>
          </a:p>
          <a:p>
            <a:pPr algn="ctr"/>
            <a:r>
              <a:rPr lang="en-US" sz="1400" dirty="0" smtClean="0"/>
              <a:t>value = Histogram file</a:t>
            </a:r>
            <a:endParaRPr lang="en-US" sz="1400" dirty="0"/>
          </a:p>
        </p:txBody>
      </p:sp>
      <p:sp>
        <p:nvSpPr>
          <p:cNvPr id="16" name="Right Arrow 15"/>
          <p:cNvSpPr/>
          <p:nvPr/>
        </p:nvSpPr>
        <p:spPr>
          <a:xfrm rot="10800000">
            <a:off x="4267201" y="5410199"/>
            <a:ext cx="27354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TextBox 16"/>
          <p:cNvSpPr txBox="1"/>
          <p:nvPr/>
        </p:nvSpPr>
        <p:spPr>
          <a:xfrm>
            <a:off x="4800600" y="5267980"/>
            <a:ext cx="3629253" cy="523220"/>
          </a:xfrm>
          <a:prstGeom prst="rect">
            <a:avLst/>
          </a:prstGeom>
          <a:noFill/>
        </p:spPr>
        <p:txBody>
          <a:bodyPr wrap="square" rtlCol="0">
            <a:spAutoFit/>
          </a:bodyPr>
          <a:lstStyle/>
          <a:p>
            <a:pPr algn="ctr"/>
            <a:r>
              <a:rPr lang="en-US" sz="1400" dirty="0" smtClean="0">
                <a:solidFill>
                  <a:schemeClr val="accent6">
                    <a:lumMod val="75000"/>
                  </a:schemeClr>
                </a:solidFill>
              </a:rPr>
              <a:t>Combine outputs from reduce tasks to form the final histogram</a:t>
            </a:r>
            <a:endParaRPr lang="en-US" sz="1400" dirty="0">
              <a:solidFill>
                <a:schemeClr val="accent6">
                  <a:lumMod val="75000"/>
                </a:schemeClr>
              </a:solidFill>
            </a:endParaRPr>
          </a:p>
        </p:txBody>
      </p:sp>
      <p:sp>
        <p:nvSpPr>
          <p:cNvPr id="15" name="TextBox 14"/>
          <p:cNvSpPr txBox="1"/>
          <p:nvPr/>
        </p:nvSpPr>
        <p:spPr>
          <a:xfrm>
            <a:off x="1447800" y="609600"/>
            <a:ext cx="4953407" cy="584775"/>
          </a:xfrm>
          <a:prstGeom prst="rect">
            <a:avLst/>
          </a:prstGeom>
          <a:noFill/>
        </p:spPr>
        <p:txBody>
          <a:bodyPr wrap="none" rtlCol="0">
            <a:spAutoFit/>
          </a:bodyPr>
          <a:lstStyle/>
          <a:p>
            <a:r>
              <a:rPr lang="en-US" sz="1600" dirty="0" smtClean="0">
                <a:solidFill>
                  <a:srgbClr val="0033CC"/>
                </a:solidFill>
              </a:rPr>
              <a:t>An application analyzing data from Large </a:t>
            </a:r>
            <a:r>
              <a:rPr lang="en-US" sz="1600" dirty="0" err="1" smtClean="0">
                <a:solidFill>
                  <a:srgbClr val="0033CC"/>
                </a:solidFill>
              </a:rPr>
              <a:t>Hadron</a:t>
            </a:r>
            <a:r>
              <a:rPr lang="en-US" sz="1600" dirty="0" smtClean="0">
                <a:solidFill>
                  <a:srgbClr val="0033CC"/>
                </a:solidFill>
              </a:rPr>
              <a:t> Collider</a:t>
            </a:r>
            <a:r>
              <a:rPr lang="en-US" sz="1600" dirty="0" smtClean="0">
                <a:solidFill>
                  <a:srgbClr val="009900"/>
                </a:solidFill>
              </a:rPr>
              <a:t> </a:t>
            </a:r>
            <a:br>
              <a:rPr lang="en-US" sz="1600" dirty="0" smtClean="0">
                <a:solidFill>
                  <a:srgbClr val="009900"/>
                </a:solidFill>
              </a:rPr>
            </a:br>
            <a:r>
              <a:rPr lang="en-US" sz="1600" dirty="0" smtClean="0">
                <a:solidFill>
                  <a:srgbClr val="009900"/>
                </a:solidFill>
              </a:rPr>
              <a:t> </a:t>
            </a:r>
            <a:r>
              <a:rPr lang="en-US" sz="1600" dirty="0" smtClean="0"/>
              <a:t>(1TB but 100 </a:t>
            </a:r>
            <a:r>
              <a:rPr lang="en-US" sz="1600" dirty="0" err="1" smtClean="0"/>
              <a:t>Petabytes</a:t>
            </a:r>
            <a:r>
              <a:rPr lang="en-US" sz="1600" dirty="0" smtClean="0"/>
              <a:t> eventually)</a:t>
            </a:r>
            <a:endParaRPr lang="en-US" sz="1600" dirty="0"/>
          </a:p>
        </p:txBody>
      </p:sp>
      <p:pic>
        <p:nvPicPr>
          <p:cNvPr id="18" name="Picture 17" descr="hep_color.png"/>
          <p:cNvPicPr>
            <a:picLocks noChangeAspect="1"/>
          </p:cNvPicPr>
          <p:nvPr/>
        </p:nvPicPr>
        <p:blipFill>
          <a:blip r:embed="rId4" cstate="print"/>
          <a:stretch>
            <a:fillRect/>
          </a:stretch>
        </p:blipFill>
        <p:spPr>
          <a:xfrm>
            <a:off x="4267200" y="1143000"/>
            <a:ext cx="4724400" cy="4572000"/>
          </a:xfrm>
          <a:prstGeom prst="rect">
            <a:avLst/>
          </a:prstGeom>
        </p:spPr>
      </p:pic>
    </p:spTree>
    <p:extLst>
      <p:ext uri="{BB962C8B-B14F-4D97-AF65-F5344CB8AC3E}">
        <p14:creationId xmlns:p14="http://schemas.microsoft.com/office/powerpoint/2010/main" val="250394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0" grpId="0"/>
      <p:bldP spid="11" grpId="0" animBg="1"/>
      <p:bldP spid="12" grpId="0"/>
      <p:bldP spid="13" grpId="0" animBg="1"/>
      <p:bldP spid="14" grpId="0"/>
      <p:bldP spid="16"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8724900" cy="792162"/>
          </a:xfrm>
        </p:spPr>
        <p:txBody>
          <a:bodyPr>
            <a:normAutofit fontScale="90000"/>
          </a:bodyPr>
          <a:lstStyle/>
          <a:p>
            <a:r>
              <a:rPr lang="en-US" dirty="0" smtClean="0"/>
              <a:t>SWG Sequence Alignment Performance</a:t>
            </a:r>
            <a:endParaRPr lang="en-US" dirty="0"/>
          </a:p>
        </p:txBody>
      </p:sp>
      <p:pic>
        <p:nvPicPr>
          <p:cNvPr id="2050" name="Picture 2" descr="swg_all_in_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990600"/>
            <a:ext cx="9067800" cy="474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8600" y="5867400"/>
            <a:ext cx="7658100" cy="369332"/>
          </a:xfrm>
          <a:prstGeom prst="rect">
            <a:avLst/>
          </a:prstGeom>
        </p:spPr>
        <p:txBody>
          <a:bodyPr wrap="square">
            <a:spAutoFit/>
          </a:bodyPr>
          <a:lstStyle/>
          <a:p>
            <a:r>
              <a:rPr lang="en-US" dirty="0"/>
              <a:t>Smith-Waterman-GOTOH to calculate all-pairs dissimilarity</a:t>
            </a:r>
          </a:p>
        </p:txBody>
      </p:sp>
    </p:spTree>
    <p:extLst>
      <p:ext uri="{BB962C8B-B14F-4D97-AF65-F5344CB8AC3E}">
        <p14:creationId xmlns:p14="http://schemas.microsoft.com/office/powerpoint/2010/main" val="16148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1" y="1187150"/>
            <a:ext cx="5194428" cy="368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633" y="4419600"/>
            <a:ext cx="8153400" cy="2438400"/>
          </a:xfrm>
        </p:spPr>
        <p:txBody>
          <a:bodyPr>
            <a:normAutofit/>
          </a:bodyPr>
          <a:lstStyle/>
          <a:p>
            <a:pPr>
              <a:lnSpc>
                <a:spcPct val="110000"/>
              </a:lnSpc>
            </a:pPr>
            <a:r>
              <a:rPr lang="en-US" sz="2100" dirty="0" smtClean="0">
                <a:solidFill>
                  <a:srgbClr val="002060"/>
                </a:solidFill>
              </a:rPr>
              <a:t>Iteratively refining operation</a:t>
            </a:r>
          </a:p>
          <a:p>
            <a:pPr>
              <a:lnSpc>
                <a:spcPct val="110000"/>
              </a:lnSpc>
            </a:pPr>
            <a:r>
              <a:rPr lang="en-US" sz="2100" dirty="0" smtClean="0"/>
              <a:t>Typical MapReduce runtimes incur extremely high overheads</a:t>
            </a:r>
          </a:p>
          <a:p>
            <a:pPr lvl="1">
              <a:lnSpc>
                <a:spcPct val="110000"/>
              </a:lnSpc>
            </a:pPr>
            <a:r>
              <a:rPr lang="en-US" sz="1700" dirty="0" smtClean="0">
                <a:solidFill>
                  <a:srgbClr val="002060"/>
                </a:solidFill>
              </a:rPr>
              <a:t>New maps/reducers/vertices in every iteration </a:t>
            </a:r>
          </a:p>
          <a:p>
            <a:pPr lvl="1">
              <a:lnSpc>
                <a:spcPct val="110000"/>
              </a:lnSpc>
            </a:pPr>
            <a:r>
              <a:rPr lang="en-US" sz="1700" dirty="0" smtClean="0">
                <a:solidFill>
                  <a:srgbClr val="002060"/>
                </a:solidFill>
              </a:rPr>
              <a:t>File system based communication</a:t>
            </a:r>
          </a:p>
          <a:p>
            <a:pPr>
              <a:lnSpc>
                <a:spcPct val="110000"/>
              </a:lnSpc>
            </a:pPr>
            <a:r>
              <a:rPr lang="en-US" sz="2100" dirty="0" smtClean="0">
                <a:solidFill>
                  <a:srgbClr val="002060"/>
                </a:solidFill>
              </a:rPr>
              <a:t>Long running tasks and faste</a:t>
            </a:r>
            <a:r>
              <a:rPr lang="en-US" sz="2100" dirty="0" smtClean="0"/>
              <a:t>r communication in Twister enables it to perform close to MPI</a:t>
            </a:r>
            <a:endParaRPr lang="en-US" sz="2100" dirty="0" smtClean="0">
              <a:solidFill>
                <a:srgbClr val="002060"/>
              </a:solidFill>
            </a:endParaRPr>
          </a:p>
          <a:p>
            <a:pPr lvl="1">
              <a:buNone/>
            </a:pPr>
            <a:endParaRPr lang="en-US" dirty="0" smtClean="0">
              <a:solidFill>
                <a:srgbClr val="002060"/>
              </a:solidFill>
            </a:endParaRPr>
          </a:p>
          <a:p>
            <a:endParaRPr lang="en-US" dirty="0" smtClean="0">
              <a:solidFill>
                <a:srgbClr val="002060"/>
              </a:solidFill>
            </a:endParaRPr>
          </a:p>
        </p:txBody>
      </p:sp>
      <p:sp>
        <p:nvSpPr>
          <p:cNvPr id="8" name="TextBox 7"/>
          <p:cNvSpPr txBox="1"/>
          <p:nvPr/>
        </p:nvSpPr>
        <p:spPr>
          <a:xfrm>
            <a:off x="5715000" y="2867761"/>
            <a:ext cx="2199833" cy="369332"/>
          </a:xfrm>
          <a:prstGeom prst="rect">
            <a:avLst/>
          </a:prstGeom>
          <a:noFill/>
        </p:spPr>
        <p:txBody>
          <a:bodyPr wrap="none" rtlCol="0">
            <a:spAutoFit/>
          </a:bodyPr>
          <a:lstStyle/>
          <a:p>
            <a:r>
              <a:rPr lang="en-US" dirty="0" smtClean="0"/>
              <a:t>Time for 20 iterations</a:t>
            </a:r>
            <a:endParaRPr lang="en-US" dirty="0"/>
          </a:p>
        </p:txBody>
      </p:sp>
      <p:sp>
        <p:nvSpPr>
          <p:cNvPr id="4" name="Title 3"/>
          <p:cNvSpPr>
            <a:spLocks noGrp="1"/>
          </p:cNvSpPr>
          <p:nvPr>
            <p:ph type="title"/>
          </p:nvPr>
        </p:nvSpPr>
        <p:spPr>
          <a:xfrm>
            <a:off x="0" y="76200"/>
            <a:ext cx="9144000" cy="808074"/>
          </a:xfrm>
        </p:spPr>
        <p:txBody>
          <a:bodyPr>
            <a:normAutofit/>
          </a:bodyPr>
          <a:lstStyle/>
          <a:p>
            <a:r>
              <a:rPr lang="en-US" sz="3600" b="1" dirty="0" smtClean="0"/>
              <a:t>Why Iterative MapReduce? K-Means Clustering</a:t>
            </a:r>
            <a:endParaRPr lang="en-US" sz="3600" b="1" dirty="0"/>
          </a:p>
        </p:txBody>
      </p:sp>
      <p:grpSp>
        <p:nvGrpSpPr>
          <p:cNvPr id="9" name="Group 8"/>
          <p:cNvGrpSpPr/>
          <p:nvPr/>
        </p:nvGrpSpPr>
        <p:grpSpPr>
          <a:xfrm>
            <a:off x="118656" y="1291704"/>
            <a:ext cx="3657626" cy="3006613"/>
            <a:chOff x="118656" y="714154"/>
            <a:chExt cx="3657626" cy="3006613"/>
          </a:xfrm>
        </p:grpSpPr>
        <p:grpSp>
          <p:nvGrpSpPr>
            <p:cNvPr id="6" name="Group 5"/>
            <p:cNvGrpSpPr/>
            <p:nvPr/>
          </p:nvGrpSpPr>
          <p:grpSpPr>
            <a:xfrm>
              <a:off x="118656" y="1286391"/>
              <a:ext cx="1516998" cy="2278180"/>
              <a:chOff x="118656" y="1286391"/>
              <a:chExt cx="1516998" cy="2278180"/>
            </a:xfrm>
          </p:grpSpPr>
          <p:sp>
            <p:nvSpPr>
              <p:cNvPr id="7" name="Rounded Rectangle 6"/>
              <p:cNvSpPr/>
              <p:nvPr/>
            </p:nvSpPr>
            <p:spPr>
              <a:xfrm>
                <a:off x="280743" y="3226017"/>
                <a:ext cx="1354911" cy="338554"/>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Freeform 2058"/>
              <p:cNvSpPr/>
              <p:nvPr/>
            </p:nvSpPr>
            <p:spPr>
              <a:xfrm>
                <a:off x="118656" y="1286391"/>
                <a:ext cx="529930" cy="1924642"/>
              </a:xfrm>
              <a:custGeom>
                <a:avLst/>
                <a:gdLst>
                  <a:gd name="connsiteX0" fmla="*/ 529930 w 529930"/>
                  <a:gd name="connsiteY0" fmla="*/ 1924642 h 1924642"/>
                  <a:gd name="connsiteX1" fmla="*/ 62097 w 529930"/>
                  <a:gd name="connsiteY1" fmla="*/ 1531237 h 1924642"/>
                  <a:gd name="connsiteX2" fmla="*/ 30200 w 529930"/>
                  <a:gd name="connsiteY2" fmla="*/ 106474 h 1924642"/>
                  <a:gd name="connsiteX3" fmla="*/ 296014 w 529930"/>
                  <a:gd name="connsiteY3" fmla="*/ 212800 h 1924642"/>
                </a:gdLst>
                <a:ahLst/>
                <a:cxnLst>
                  <a:cxn ang="0">
                    <a:pos x="connsiteX0" y="connsiteY0"/>
                  </a:cxn>
                  <a:cxn ang="0">
                    <a:pos x="connsiteX1" y="connsiteY1"/>
                  </a:cxn>
                  <a:cxn ang="0">
                    <a:pos x="connsiteX2" y="connsiteY2"/>
                  </a:cxn>
                  <a:cxn ang="0">
                    <a:pos x="connsiteX3" y="connsiteY3"/>
                  </a:cxn>
                </a:cxnLst>
                <a:rect l="l" t="t" r="r" b="b"/>
                <a:pathLst>
                  <a:path w="529930" h="1924642">
                    <a:moveTo>
                      <a:pt x="529930" y="1924642"/>
                    </a:moveTo>
                    <a:cubicBezTo>
                      <a:pt x="337657" y="1879453"/>
                      <a:pt x="145385" y="1834265"/>
                      <a:pt x="62097" y="1531237"/>
                    </a:cubicBezTo>
                    <a:cubicBezTo>
                      <a:pt x="-21191" y="1228209"/>
                      <a:pt x="-8786" y="326213"/>
                      <a:pt x="30200" y="106474"/>
                    </a:cubicBezTo>
                    <a:cubicBezTo>
                      <a:pt x="69186" y="-113265"/>
                      <a:pt x="182600" y="49767"/>
                      <a:pt x="296014" y="212800"/>
                    </a:cubicBezTo>
                  </a:path>
                </a:pathLst>
              </a:cu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300990" y="714154"/>
              <a:ext cx="3475292" cy="3006613"/>
              <a:chOff x="205620" y="714154"/>
              <a:chExt cx="3475292" cy="3006613"/>
            </a:xfrm>
          </p:grpSpPr>
          <p:sp>
            <p:nvSpPr>
              <p:cNvPr id="14" name="Oval 13"/>
              <p:cNvSpPr/>
              <p:nvPr/>
            </p:nvSpPr>
            <p:spPr>
              <a:xfrm>
                <a:off x="205620" y="1497643"/>
                <a:ext cx="609600" cy="381000"/>
              </a:xfrm>
              <a:prstGeom prst="ellipse">
                <a:avLst/>
              </a:prstGeom>
              <a:solidFill>
                <a:srgbClr val="92D05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p>
            </p:txBody>
          </p:sp>
          <p:pic>
            <p:nvPicPr>
              <p:cNvPr id="15" name="Picture 3" descr="C:\Users\jaliya\AppData\Local\Microsoft\Windows\Temporary Internet Files\Content.IE5\ZADX9HCR\MCj04325990000[1].png"/>
              <p:cNvPicPr>
                <a:picLocks noChangeAspect="1" noChangeArrowheads="1"/>
              </p:cNvPicPr>
              <p:nvPr/>
            </p:nvPicPr>
            <p:blipFill>
              <a:blip r:embed="rId4" cstate="print"/>
              <a:srcRect/>
              <a:stretch>
                <a:fillRect/>
              </a:stretch>
            </p:blipFill>
            <p:spPr bwMode="auto">
              <a:xfrm>
                <a:off x="205620" y="714154"/>
                <a:ext cx="609600" cy="609600"/>
              </a:xfrm>
              <a:prstGeom prst="rect">
                <a:avLst/>
              </a:prstGeom>
              <a:noFill/>
            </p:spPr>
          </p:pic>
          <p:cxnSp>
            <p:nvCxnSpPr>
              <p:cNvPr id="16" name="Straight Arrow Connector 15"/>
              <p:cNvCxnSpPr>
                <a:stCxn id="15" idx="2"/>
                <a:endCxn id="14" idx="0"/>
              </p:cNvCxnSpPr>
              <p:nvPr/>
            </p:nvCxnSpPr>
            <p:spPr>
              <a:xfrm>
                <a:off x="510420" y="1323754"/>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3" descr="C:\Users\jaliya\AppData\Local\Microsoft\Windows\Temporary Internet Files\Content.IE5\ZADX9HCR\MCj04325990000[1].png"/>
              <p:cNvPicPr>
                <a:picLocks noChangeAspect="1" noChangeArrowheads="1"/>
              </p:cNvPicPr>
              <p:nvPr/>
            </p:nvPicPr>
            <p:blipFill>
              <a:blip r:embed="rId4" cstate="print"/>
              <a:srcRect/>
              <a:stretch>
                <a:fillRect/>
              </a:stretch>
            </p:blipFill>
            <p:spPr bwMode="auto">
              <a:xfrm>
                <a:off x="1447800" y="737192"/>
                <a:ext cx="609600" cy="609600"/>
              </a:xfrm>
              <a:prstGeom prst="rect">
                <a:avLst/>
              </a:prstGeom>
              <a:noFill/>
            </p:spPr>
          </p:pic>
          <p:cxnSp>
            <p:nvCxnSpPr>
              <p:cNvPr id="18" name="Straight Arrow Connector 17"/>
              <p:cNvCxnSpPr>
                <a:stCxn id="17" idx="2"/>
              </p:cNvCxnSpPr>
              <p:nvPr/>
            </p:nvCxnSpPr>
            <p:spPr>
              <a:xfrm>
                <a:off x="1752600" y="1346792"/>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066800" y="1694094"/>
                <a:ext cx="152400" cy="45719"/>
                <a:chOff x="1417319" y="3060684"/>
                <a:chExt cx="152400" cy="45719"/>
              </a:xfrm>
            </p:grpSpPr>
            <p:sp>
              <p:nvSpPr>
                <p:cNvPr id="39" name="Oval 38"/>
                <p:cNvSpPr/>
                <p:nvPr/>
              </p:nvSpPr>
              <p:spPr>
                <a:xfrm>
                  <a:off x="1417319" y="3060684"/>
                  <a:ext cx="45719" cy="4571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524000" y="3060684"/>
                  <a:ext cx="45719" cy="4571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3" descr="C:\Users\jaliya\AppData\Local\Microsoft\Windows\Temporary Internet Files\Content.IE5\ZADX9HCR\MCj04325990000[1].png"/>
              <p:cNvPicPr>
                <a:picLocks noChangeAspect="1" noChangeArrowheads="1"/>
              </p:cNvPicPr>
              <p:nvPr/>
            </p:nvPicPr>
            <p:blipFill>
              <a:blip r:embed="rId4" cstate="print"/>
              <a:srcRect/>
              <a:stretch>
                <a:fillRect/>
              </a:stretch>
            </p:blipFill>
            <p:spPr bwMode="auto">
              <a:xfrm>
                <a:off x="295275" y="2034362"/>
                <a:ext cx="412898" cy="412898"/>
              </a:xfrm>
              <a:prstGeom prst="rect">
                <a:avLst/>
              </a:prstGeom>
              <a:noFill/>
            </p:spPr>
          </p:pic>
          <p:cxnSp>
            <p:nvCxnSpPr>
              <p:cNvPr id="21" name="Straight Arrow Connector 20"/>
              <p:cNvCxnSpPr>
                <a:stCxn id="20" idx="2"/>
              </p:cNvCxnSpPr>
              <p:nvPr/>
            </p:nvCxnSpPr>
            <p:spPr>
              <a:xfrm>
                <a:off x="501724" y="2447260"/>
                <a:ext cx="179018" cy="200005"/>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3" descr="C:\Users\jaliya\AppData\Local\Microsoft\Windows\Temporary Internet Files\Content.IE5\ZADX9HCR\MCj04325990000[1].png"/>
              <p:cNvPicPr>
                <a:picLocks noChangeAspect="1" noChangeArrowheads="1"/>
              </p:cNvPicPr>
              <p:nvPr/>
            </p:nvPicPr>
            <p:blipFill>
              <a:blip r:embed="rId4" cstate="print"/>
              <a:srcRect/>
              <a:stretch>
                <a:fillRect/>
              </a:stretch>
            </p:blipFill>
            <p:spPr bwMode="auto">
              <a:xfrm>
                <a:off x="1537455" y="2057400"/>
                <a:ext cx="412898" cy="412898"/>
              </a:xfrm>
              <a:prstGeom prst="rect">
                <a:avLst/>
              </a:prstGeom>
              <a:noFill/>
            </p:spPr>
          </p:pic>
          <p:cxnSp>
            <p:nvCxnSpPr>
              <p:cNvPr id="23" name="Straight Arrow Connector 22"/>
              <p:cNvCxnSpPr/>
              <p:nvPr/>
            </p:nvCxnSpPr>
            <p:spPr>
              <a:xfrm flipH="1">
                <a:off x="1424488" y="2431448"/>
                <a:ext cx="225698" cy="215817"/>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77245" y="2596853"/>
                <a:ext cx="824827" cy="381000"/>
              </a:xfrm>
              <a:prstGeom prst="ellipse">
                <a:avLst/>
              </a:prstGeom>
              <a:solidFill>
                <a:srgbClr val="00B0F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p>
            </p:txBody>
          </p:sp>
          <p:cxnSp>
            <p:nvCxnSpPr>
              <p:cNvPr id="25" name="Straight Arrow Connector 24"/>
              <p:cNvCxnSpPr/>
              <p:nvPr/>
            </p:nvCxnSpPr>
            <p:spPr>
              <a:xfrm>
                <a:off x="494693" y="1878643"/>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743904" y="1901681"/>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8932" y="1518866"/>
                <a:ext cx="562975" cy="338554"/>
              </a:xfrm>
              <a:prstGeom prst="rect">
                <a:avLst/>
              </a:prstGeom>
              <a:noFill/>
            </p:spPr>
            <p:txBody>
              <a:bodyPr wrap="none" rtlCol="0">
                <a:spAutoFit/>
              </a:bodyPr>
              <a:lstStyle/>
              <a:p>
                <a:r>
                  <a:rPr lang="en-US" sz="1600" b="1" dirty="0" smtClean="0"/>
                  <a:t>map</a:t>
                </a:r>
                <a:endParaRPr lang="en-US" sz="1600" b="1" dirty="0"/>
              </a:p>
            </p:txBody>
          </p:sp>
          <p:sp>
            <p:nvSpPr>
              <p:cNvPr id="29" name="Oval 28"/>
              <p:cNvSpPr/>
              <p:nvPr/>
            </p:nvSpPr>
            <p:spPr>
              <a:xfrm>
                <a:off x="1424488" y="1499458"/>
                <a:ext cx="609600" cy="381000"/>
              </a:xfrm>
              <a:prstGeom prst="ellipse">
                <a:avLst/>
              </a:prstGeom>
              <a:solidFill>
                <a:srgbClr val="92D05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p>
            </p:txBody>
          </p:sp>
          <p:sp>
            <p:nvSpPr>
              <p:cNvPr id="30" name="TextBox 29"/>
              <p:cNvSpPr txBox="1"/>
              <p:nvPr/>
            </p:nvSpPr>
            <p:spPr>
              <a:xfrm>
                <a:off x="1447800" y="1520681"/>
                <a:ext cx="562975" cy="338554"/>
              </a:xfrm>
              <a:prstGeom prst="rect">
                <a:avLst/>
              </a:prstGeom>
              <a:noFill/>
            </p:spPr>
            <p:txBody>
              <a:bodyPr wrap="none" rtlCol="0">
                <a:spAutoFit/>
              </a:bodyPr>
              <a:lstStyle/>
              <a:p>
                <a:r>
                  <a:rPr lang="en-US" sz="1600" b="1" dirty="0" smtClean="0"/>
                  <a:t>map</a:t>
                </a:r>
                <a:endParaRPr lang="en-US" sz="1600" b="1" dirty="0"/>
              </a:p>
            </p:txBody>
          </p:sp>
          <p:sp>
            <p:nvSpPr>
              <p:cNvPr id="31" name="TextBox 30"/>
              <p:cNvSpPr txBox="1"/>
              <p:nvPr/>
            </p:nvSpPr>
            <p:spPr>
              <a:xfrm>
                <a:off x="708173" y="2608521"/>
                <a:ext cx="769057" cy="338554"/>
              </a:xfrm>
              <a:prstGeom prst="rect">
                <a:avLst/>
              </a:prstGeom>
              <a:noFill/>
            </p:spPr>
            <p:txBody>
              <a:bodyPr wrap="none" rtlCol="0">
                <a:spAutoFit/>
              </a:bodyPr>
              <a:lstStyle/>
              <a:p>
                <a:r>
                  <a:rPr lang="en-US" sz="1600" b="1" dirty="0" smtClean="0"/>
                  <a:t>reduce</a:t>
                </a:r>
                <a:endParaRPr lang="en-US" sz="1600" b="1" dirty="0"/>
              </a:p>
            </p:txBody>
          </p:sp>
          <p:cxnSp>
            <p:nvCxnSpPr>
              <p:cNvPr id="33" name="Straight Arrow Connector 32"/>
              <p:cNvCxnSpPr/>
              <p:nvPr/>
            </p:nvCxnSpPr>
            <p:spPr>
              <a:xfrm flipH="1">
                <a:off x="791907" y="2986801"/>
                <a:ext cx="141982" cy="215817"/>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57400" y="1085303"/>
                <a:ext cx="1623512" cy="1384995"/>
              </a:xfrm>
              <a:prstGeom prst="rect">
                <a:avLst/>
              </a:prstGeom>
              <a:noFill/>
            </p:spPr>
            <p:txBody>
              <a:bodyPr wrap="square" rtlCol="0">
                <a:spAutoFit/>
              </a:bodyPr>
              <a:lstStyle/>
              <a:p>
                <a:r>
                  <a:rPr lang="en-US" sz="1400" b="1" dirty="0" smtClean="0">
                    <a:solidFill>
                      <a:srgbClr val="002060"/>
                    </a:solidFill>
                  </a:rPr>
                  <a:t>Compute the distance to each data point from each cluster center and assign points to cluster centers</a:t>
                </a:r>
              </a:p>
            </p:txBody>
          </p:sp>
          <p:sp>
            <p:nvSpPr>
              <p:cNvPr id="37" name="TextBox 36"/>
              <p:cNvSpPr txBox="1"/>
              <p:nvPr/>
            </p:nvSpPr>
            <p:spPr>
              <a:xfrm>
                <a:off x="1537455" y="2571489"/>
                <a:ext cx="1762790" cy="523220"/>
              </a:xfrm>
              <a:prstGeom prst="rect">
                <a:avLst/>
              </a:prstGeom>
              <a:noFill/>
            </p:spPr>
            <p:txBody>
              <a:bodyPr wrap="none" rtlCol="0">
                <a:spAutoFit/>
              </a:bodyPr>
              <a:lstStyle/>
              <a:p>
                <a:r>
                  <a:rPr lang="en-US" sz="1400" b="1" dirty="0" smtClean="0">
                    <a:solidFill>
                      <a:srgbClr val="002060"/>
                    </a:solidFill>
                  </a:rPr>
                  <a:t>Compute new cluster</a:t>
                </a:r>
              </a:p>
              <a:p>
                <a:r>
                  <a:rPr lang="en-US" sz="1400" b="1" dirty="0" smtClean="0">
                    <a:solidFill>
                      <a:srgbClr val="002060"/>
                    </a:solidFill>
                  </a:rPr>
                  <a:t>centers</a:t>
                </a:r>
              </a:p>
            </p:txBody>
          </p:sp>
          <p:sp>
            <p:nvSpPr>
              <p:cNvPr id="38" name="TextBox 37"/>
              <p:cNvSpPr txBox="1"/>
              <p:nvPr/>
            </p:nvSpPr>
            <p:spPr>
              <a:xfrm>
                <a:off x="1517247" y="3197547"/>
                <a:ext cx="1823015" cy="523220"/>
              </a:xfrm>
              <a:prstGeom prst="rect">
                <a:avLst/>
              </a:prstGeom>
              <a:noFill/>
            </p:spPr>
            <p:txBody>
              <a:bodyPr wrap="square" rtlCol="0">
                <a:spAutoFit/>
              </a:bodyPr>
              <a:lstStyle/>
              <a:p>
                <a:r>
                  <a:rPr lang="en-US" sz="1400" b="1" dirty="0" smtClean="0">
                    <a:solidFill>
                      <a:srgbClr val="002060"/>
                    </a:solidFill>
                  </a:rPr>
                  <a:t>Compute new cluster centers</a:t>
                </a:r>
              </a:p>
            </p:txBody>
          </p:sp>
          <p:sp>
            <p:nvSpPr>
              <p:cNvPr id="32" name="TextBox 31"/>
              <p:cNvSpPr txBox="1"/>
              <p:nvPr/>
            </p:nvSpPr>
            <p:spPr>
              <a:xfrm>
                <a:off x="210215" y="3242846"/>
                <a:ext cx="1351075" cy="338554"/>
              </a:xfrm>
              <a:prstGeom prst="rect">
                <a:avLst/>
              </a:prstGeom>
              <a:noFill/>
            </p:spPr>
            <p:txBody>
              <a:bodyPr wrap="none" rtlCol="0">
                <a:spAutoFit/>
              </a:bodyPr>
              <a:lstStyle/>
              <a:p>
                <a:r>
                  <a:rPr lang="en-US" sz="1600" b="1" dirty="0" smtClean="0"/>
                  <a:t>User program</a:t>
                </a:r>
                <a:endParaRPr lang="en-US" sz="1600" b="1" dirty="0"/>
              </a:p>
            </p:txBody>
          </p:sp>
        </p:grpSp>
      </p:grpSp>
      <p:sp>
        <p:nvSpPr>
          <p:cNvPr id="2" name="Rectangle 1"/>
          <p:cNvSpPr/>
          <p:nvPr/>
        </p:nvSpPr>
        <p:spPr>
          <a:xfrm>
            <a:off x="1635654" y="745067"/>
            <a:ext cx="5586594" cy="523220"/>
          </a:xfrm>
          <a:prstGeom prst="rect">
            <a:avLst/>
          </a:prstGeom>
        </p:spPr>
        <p:txBody>
          <a:bodyPr wrap="none">
            <a:spAutoFit/>
          </a:bodyPr>
          <a:lstStyle/>
          <a:p>
            <a:r>
              <a:rPr lang="en-US" sz="2800" dirty="0">
                <a:hlinkClick r:id="rId5"/>
              </a:rPr>
              <a:t>http://www.iterativemapreduce.org/</a:t>
            </a:r>
            <a:endParaRPr lang="en-US" sz="2800" dirty="0"/>
          </a:p>
        </p:txBody>
      </p:sp>
    </p:spTree>
    <p:extLst>
      <p:ext uri="{BB962C8B-B14F-4D97-AF65-F5344CB8AC3E}">
        <p14:creationId xmlns:p14="http://schemas.microsoft.com/office/powerpoint/2010/main" val="266971255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 Statistics from FutureGrid</a:t>
            </a:r>
            <a:endParaRPr lang="en-US" dirty="0"/>
          </a:p>
        </p:txBody>
      </p:sp>
      <p:sp>
        <p:nvSpPr>
          <p:cNvPr id="3" name="Content Placeholder 2"/>
          <p:cNvSpPr>
            <a:spLocks noGrp="1"/>
          </p:cNvSpPr>
          <p:nvPr>
            <p:ph sz="half" idx="1"/>
          </p:nvPr>
        </p:nvSpPr>
        <p:spPr/>
        <p:txBody>
          <a:bodyPr/>
          <a:lstStyle/>
          <a:p>
            <a:r>
              <a:rPr lang="en-US" dirty="0" smtClean="0"/>
              <a:t>Based on User input we focused on </a:t>
            </a:r>
          </a:p>
          <a:p>
            <a:pPr lvl="1"/>
            <a:r>
              <a:rPr lang="en-US" dirty="0" smtClean="0"/>
              <a:t>Nimbus (53%)</a:t>
            </a:r>
          </a:p>
          <a:p>
            <a:pPr lvl="1"/>
            <a:r>
              <a:rPr lang="en-US" dirty="0" smtClean="0"/>
              <a:t>Eucalyptus (51%)</a:t>
            </a:r>
          </a:p>
          <a:p>
            <a:pPr lvl="1"/>
            <a:r>
              <a:rPr lang="en-US" b="1" u="sng" dirty="0" err="1" smtClean="0"/>
              <a:t>Hadoop</a:t>
            </a:r>
            <a:r>
              <a:rPr lang="en-US" b="1" u="sng" dirty="0" smtClean="0"/>
              <a:t> (37%)</a:t>
            </a:r>
          </a:p>
          <a:p>
            <a:pPr lvl="1"/>
            <a:r>
              <a:rPr lang="en-US" dirty="0" smtClean="0"/>
              <a:t>HPC (36%)</a:t>
            </a:r>
            <a:endParaRPr lang="en-US" dirty="0"/>
          </a:p>
        </p:txBody>
      </p:sp>
      <p:pic>
        <p:nvPicPr>
          <p:cNvPr id="5" name="Content Placeholder 4" descr="chart1.png"/>
          <p:cNvPicPr>
            <a:picLocks noGrp="1" noChangeAspect="1"/>
          </p:cNvPicPr>
          <p:nvPr>
            <p:ph sz="half" idx="2"/>
          </p:nvPr>
        </p:nvPicPr>
        <p:blipFill>
          <a:blip r:embed="rId3">
            <a:extLst>
              <a:ext uri="{28A0092B-C50C-407E-A947-70E740481C1C}">
                <a14:useLocalDpi xmlns:a14="http://schemas.microsoft.com/office/drawing/2010/main" val="0"/>
              </a:ext>
            </a:extLst>
          </a:blip>
          <a:srcRect t="-62068" b="-62068"/>
          <a:stretch>
            <a:fillRect/>
          </a:stretch>
        </p:blipFill>
        <p:spPr>
          <a:xfrm>
            <a:off x="4648200" y="228600"/>
            <a:ext cx="4038600" cy="4525963"/>
          </a:xfrm>
        </p:spPr>
      </p:pic>
      <p:sp>
        <p:nvSpPr>
          <p:cNvPr id="6" name="Content Placeholder 2"/>
          <p:cNvSpPr txBox="1">
            <a:spLocks/>
          </p:cNvSpPr>
          <p:nvPr/>
        </p:nvSpPr>
        <p:spPr bwMode="auto">
          <a:xfrm>
            <a:off x="4648200" y="3505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1200" dirty="0"/>
              <a:t>Eucalyptus: 64(50.8%)</a:t>
            </a:r>
          </a:p>
          <a:p>
            <a:r>
              <a:rPr lang="en-US" sz="1200" dirty="0"/>
              <a:t>High Performance Computing Environment: 45(35.7%)</a:t>
            </a:r>
          </a:p>
          <a:p>
            <a:r>
              <a:rPr lang="en-US" sz="1200" dirty="0"/>
              <a:t>Nimbus: 67(53.2%)</a:t>
            </a:r>
          </a:p>
          <a:p>
            <a:r>
              <a:rPr lang="en-US" sz="1200" dirty="0" err="1"/>
              <a:t>Hadoop</a:t>
            </a:r>
            <a:r>
              <a:rPr lang="en-US" sz="1200" dirty="0"/>
              <a:t>: 47(37.3%)</a:t>
            </a:r>
          </a:p>
          <a:p>
            <a:r>
              <a:rPr lang="en-US" sz="1200" dirty="0" err="1"/>
              <a:t>MapReduce</a:t>
            </a:r>
            <a:r>
              <a:rPr lang="en-US" sz="1200" dirty="0"/>
              <a:t>: 42(33.3%)</a:t>
            </a:r>
          </a:p>
          <a:p>
            <a:r>
              <a:rPr lang="en-US" sz="1200" dirty="0"/>
              <a:t>Twister: 20(15.9%)</a:t>
            </a:r>
          </a:p>
          <a:p>
            <a:r>
              <a:rPr lang="en-US" sz="1200" dirty="0" err="1"/>
              <a:t>OpenNebula</a:t>
            </a:r>
            <a:r>
              <a:rPr lang="en-US" sz="1200" dirty="0"/>
              <a:t>: 14(11.1%)</a:t>
            </a:r>
          </a:p>
          <a:p>
            <a:r>
              <a:rPr lang="en-US" sz="1200" dirty="0"/>
              <a:t>Genesis II: 21(16.7%)</a:t>
            </a:r>
          </a:p>
          <a:p>
            <a:r>
              <a:rPr lang="en-US" sz="1200" dirty="0"/>
              <a:t>Common </a:t>
            </a:r>
            <a:r>
              <a:rPr lang="en-US" sz="1200" dirty="0" err="1"/>
              <a:t>TeraGrid</a:t>
            </a:r>
            <a:r>
              <a:rPr lang="en-US" sz="1200" dirty="0"/>
              <a:t> Software Stack: 34(27%)</a:t>
            </a:r>
          </a:p>
          <a:p>
            <a:r>
              <a:rPr lang="en-US" sz="1200" dirty="0" err="1"/>
              <a:t>Unicore</a:t>
            </a:r>
            <a:r>
              <a:rPr lang="en-US" sz="1200" dirty="0"/>
              <a:t> 6: 13(10.3%)</a:t>
            </a:r>
          </a:p>
          <a:p>
            <a:r>
              <a:rPr lang="en-US" sz="1200" dirty="0" err="1"/>
              <a:t>gLite</a:t>
            </a:r>
            <a:r>
              <a:rPr lang="en-US" sz="1200" dirty="0"/>
              <a:t>: 12(9.5%)</a:t>
            </a:r>
          </a:p>
          <a:p>
            <a:r>
              <a:rPr lang="en-US" sz="1200" dirty="0" err="1"/>
              <a:t>OpenStack</a:t>
            </a:r>
            <a:r>
              <a:rPr lang="en-US" sz="1200" dirty="0"/>
              <a:t>: 16(12.7%)</a:t>
            </a:r>
          </a:p>
        </p:txBody>
      </p:sp>
    </p:spTree>
    <p:extLst>
      <p:ext uri="{BB962C8B-B14F-4D97-AF65-F5344CB8AC3E}">
        <p14:creationId xmlns:p14="http://schemas.microsoft.com/office/powerpoint/2010/main" val="3401418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87" y="199748"/>
            <a:ext cx="4495800" cy="1143000"/>
          </a:xfrm>
        </p:spPr>
        <p:txBody>
          <a:bodyPr/>
          <a:lstStyle/>
          <a:p>
            <a:pPr algn="l"/>
            <a:r>
              <a:rPr lang="en-US" sz="3600" dirty="0" smtClean="0"/>
              <a:t>Hadoop on FutureGrid</a:t>
            </a:r>
            <a:endParaRPr lang="en-US" sz="3600" dirty="0"/>
          </a:p>
        </p:txBody>
      </p:sp>
      <p:sp>
        <p:nvSpPr>
          <p:cNvPr id="5" name="Content Placeholder 2"/>
          <p:cNvSpPr txBox="1">
            <a:spLocks/>
          </p:cNvSpPr>
          <p:nvPr/>
        </p:nvSpPr>
        <p:spPr bwMode="auto">
          <a:xfrm>
            <a:off x="457200" y="1447800"/>
            <a:ext cx="426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Goal</a:t>
            </a:r>
            <a:r>
              <a:rPr lang="en-US" dirty="0"/>
              <a:t>:  </a:t>
            </a:r>
          </a:p>
          <a:p>
            <a:pPr lvl="1"/>
            <a:r>
              <a:rPr lang="en-US" dirty="0"/>
              <a:t>Simplify running </a:t>
            </a:r>
            <a:r>
              <a:rPr lang="en-US" dirty="0" err="1"/>
              <a:t>Hadoop</a:t>
            </a:r>
            <a:r>
              <a:rPr lang="en-US" dirty="0"/>
              <a:t> jobs thru FutureGrid batch queue systems</a:t>
            </a:r>
          </a:p>
          <a:p>
            <a:pPr lvl="1"/>
            <a:r>
              <a:rPr lang="en-US" dirty="0">
                <a:solidFill>
                  <a:srgbClr val="000000"/>
                </a:solidFill>
              </a:rPr>
              <a:t>Allows user customized </a:t>
            </a:r>
            <a:r>
              <a:rPr lang="en-US" dirty="0" smtClean="0">
                <a:solidFill>
                  <a:srgbClr val="000000"/>
                </a:solidFill>
              </a:rPr>
              <a:t>install </a:t>
            </a:r>
            <a:r>
              <a:rPr lang="en-US" dirty="0">
                <a:solidFill>
                  <a:srgbClr val="000000"/>
                </a:solidFill>
              </a:rPr>
              <a:t>of </a:t>
            </a:r>
            <a:r>
              <a:rPr lang="en-US" dirty="0" err="1">
                <a:solidFill>
                  <a:srgbClr val="000000"/>
                </a:solidFill>
              </a:rPr>
              <a:t>Hadoop</a:t>
            </a:r>
            <a:endParaRPr lang="en-US" dirty="0"/>
          </a:p>
        </p:txBody>
      </p:sp>
      <p:sp>
        <p:nvSpPr>
          <p:cNvPr id="6" name="Content Placeholder 3"/>
          <p:cNvSpPr txBox="1">
            <a:spLocks/>
          </p:cNvSpPr>
          <p:nvPr/>
        </p:nvSpPr>
        <p:spPr>
          <a:xfrm>
            <a:off x="4343400" y="1447800"/>
            <a:ext cx="4572000" cy="4525963"/>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smtClean="0">
                <a:solidFill>
                  <a:srgbClr val="000000"/>
                </a:solidFill>
              </a:rPr>
              <a:t>Status and Milestones</a:t>
            </a:r>
          </a:p>
          <a:p>
            <a:pPr lvl="1"/>
            <a:r>
              <a:rPr lang="en-US" sz="2400" b="1" dirty="0" smtClean="0"/>
              <a:t>Today</a:t>
            </a:r>
            <a:endParaRPr lang="en-US" sz="2400" b="1" dirty="0"/>
          </a:p>
          <a:p>
            <a:pPr lvl="2"/>
            <a:r>
              <a:rPr lang="en-US" dirty="0" err="1">
                <a:solidFill>
                  <a:srgbClr val="000000"/>
                </a:solidFill>
              </a:rPr>
              <a:t>myHadoop</a:t>
            </a:r>
            <a:r>
              <a:rPr lang="en-US" dirty="0">
                <a:solidFill>
                  <a:srgbClr val="000000"/>
                </a:solidFill>
              </a:rPr>
              <a:t> 0.2a </a:t>
            </a:r>
            <a:r>
              <a:rPr lang="en-US" dirty="0" smtClean="0">
                <a:solidFill>
                  <a:srgbClr val="000000"/>
                </a:solidFill>
              </a:rPr>
              <a:t>released early this year, </a:t>
            </a:r>
            <a:r>
              <a:rPr lang="en-US" dirty="0">
                <a:solidFill>
                  <a:srgbClr val="000000"/>
                </a:solidFill>
              </a:rPr>
              <a:t>deployed to Sierra and India, tutorial </a:t>
            </a:r>
            <a:r>
              <a:rPr lang="en-US" dirty="0" smtClean="0">
                <a:solidFill>
                  <a:srgbClr val="000000"/>
                </a:solidFill>
              </a:rPr>
              <a:t>available</a:t>
            </a:r>
            <a:endParaRPr lang="en-US" dirty="0">
              <a:solidFill>
                <a:srgbClr val="000000"/>
              </a:solidFill>
            </a:endParaRPr>
          </a:p>
          <a:p>
            <a:pPr lvl="1"/>
            <a:r>
              <a:rPr lang="en-US" sz="2400" b="1" dirty="0" smtClean="0"/>
              <a:t>In </a:t>
            </a:r>
            <a:r>
              <a:rPr lang="en-US" sz="2400" b="1" dirty="0"/>
              <a:t>future</a:t>
            </a:r>
          </a:p>
          <a:p>
            <a:pPr lvl="2"/>
            <a:r>
              <a:rPr lang="en-US" dirty="0" smtClean="0">
                <a:solidFill>
                  <a:srgbClr val="000000"/>
                </a:solidFill>
              </a:rPr>
              <a:t>deploy to Alamo, Hotel, </a:t>
            </a:r>
            <a:r>
              <a:rPr lang="en-US" dirty="0" err="1" smtClean="0">
                <a:solidFill>
                  <a:srgbClr val="000000"/>
                </a:solidFill>
              </a:rPr>
              <a:t>Xray</a:t>
            </a:r>
            <a:r>
              <a:rPr lang="en-US" dirty="0" smtClean="0">
                <a:solidFill>
                  <a:srgbClr val="000000"/>
                </a:solidFill>
              </a:rPr>
              <a:t> (end of year 2)</a:t>
            </a:r>
          </a:p>
        </p:txBody>
      </p:sp>
      <p:pic>
        <p:nvPicPr>
          <p:cNvPr id="7" name="Picture 6" descr="myHado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257800"/>
            <a:ext cx="3346725" cy="783458"/>
          </a:xfrm>
          <a:prstGeom prst="rect">
            <a:avLst/>
          </a:prstGeom>
        </p:spPr>
      </p:pic>
      <p:pic>
        <p:nvPicPr>
          <p:cNvPr id="9" name="Picture 8" descr="hadoop+elephant_rg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304800"/>
            <a:ext cx="4179747" cy="990600"/>
          </a:xfrm>
          <a:prstGeom prst="rect">
            <a:avLst/>
          </a:prstGeom>
        </p:spPr>
      </p:pic>
    </p:spTree>
    <p:extLst>
      <p:ext uri="{BB962C8B-B14F-4D97-AF65-F5344CB8AC3E}">
        <p14:creationId xmlns:p14="http://schemas.microsoft.com/office/powerpoint/2010/main" val="1124558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Many FutureGrid uses of MapReduce demonstrated in various Tutorials</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a:hlinkClick r:id="rId3"/>
              </a:rPr>
              <a:t>https://</a:t>
            </a:r>
            <a:r>
              <a:rPr lang="en-US" dirty="0" smtClean="0">
                <a:hlinkClick r:id="rId3"/>
              </a:rPr>
              <a:t>portal.futuregrid.org/tutorials</a:t>
            </a:r>
            <a:r>
              <a:rPr lang="en-US" dirty="0" smtClean="0"/>
              <a:t>   </a:t>
            </a:r>
          </a:p>
          <a:p>
            <a:r>
              <a:rPr lang="en-US" dirty="0" smtClean="0"/>
              <a:t>Running </a:t>
            </a:r>
            <a:r>
              <a:rPr lang="en-US" dirty="0"/>
              <a:t>Hadoop as a batch job using MyHadoop</a:t>
            </a:r>
          </a:p>
          <a:p>
            <a:pPr lvl="1"/>
            <a:r>
              <a:rPr lang="en-US" dirty="0"/>
              <a:t>Useful for coordinating many </a:t>
            </a:r>
            <a:r>
              <a:rPr lang="en-US" dirty="0" err="1"/>
              <a:t>hadoop</a:t>
            </a:r>
            <a:r>
              <a:rPr lang="en-US" dirty="0"/>
              <a:t> jobs through the HPC system and </a:t>
            </a:r>
            <a:r>
              <a:rPr lang="en-US" dirty="0" smtClean="0"/>
              <a:t>queues</a:t>
            </a:r>
          </a:p>
          <a:p>
            <a:r>
              <a:rPr lang="en-US" dirty="0" smtClean="0"/>
              <a:t>Running </a:t>
            </a:r>
            <a:r>
              <a:rPr lang="en-US" dirty="0" err="1" smtClean="0"/>
              <a:t>Hadoop</a:t>
            </a:r>
            <a:r>
              <a:rPr lang="en-US" dirty="0" smtClean="0"/>
              <a:t> on Eucalyptus</a:t>
            </a:r>
          </a:p>
          <a:p>
            <a:pPr lvl="1"/>
            <a:r>
              <a:rPr lang="en-US" dirty="0" smtClean="0"/>
              <a:t>Running </a:t>
            </a:r>
            <a:r>
              <a:rPr lang="en-US" dirty="0" err="1" smtClean="0"/>
              <a:t>hadoop</a:t>
            </a:r>
            <a:r>
              <a:rPr lang="en-US" dirty="0" smtClean="0"/>
              <a:t> in a virtualized environment</a:t>
            </a:r>
          </a:p>
          <a:p>
            <a:r>
              <a:rPr lang="en-US" dirty="0" smtClean="0"/>
              <a:t>Running </a:t>
            </a:r>
            <a:r>
              <a:rPr lang="en-US" dirty="0" err="1" smtClean="0"/>
              <a:t>Hadoop</a:t>
            </a:r>
            <a:r>
              <a:rPr lang="en-US" dirty="0" smtClean="0"/>
              <a:t> on the Grid Appliance</a:t>
            </a:r>
          </a:p>
          <a:p>
            <a:pPr lvl="1"/>
            <a:r>
              <a:rPr lang="en-US" dirty="0" smtClean="0"/>
              <a:t>Running </a:t>
            </a:r>
            <a:r>
              <a:rPr lang="en-US" dirty="0" err="1" smtClean="0"/>
              <a:t>haddop</a:t>
            </a:r>
            <a:r>
              <a:rPr lang="en-US" dirty="0" smtClean="0"/>
              <a:t> in a virtualized environment</a:t>
            </a:r>
          </a:p>
          <a:p>
            <a:pPr lvl="1"/>
            <a:r>
              <a:rPr lang="en-US" dirty="0" smtClean="0"/>
              <a:t>Benefit from easy setup</a:t>
            </a:r>
          </a:p>
          <a:p>
            <a:r>
              <a:rPr lang="en-US" dirty="0" smtClean="0"/>
              <a:t>Eucalyptus and Twister on FG</a:t>
            </a:r>
          </a:p>
          <a:p>
            <a:pPr lvl="1"/>
            <a:r>
              <a:rPr lang="en-US" dirty="0" smtClean="0"/>
              <a:t>Those wanting to use the Twister Iterative MapReduce</a:t>
            </a:r>
          </a:p>
          <a:p>
            <a:r>
              <a:rPr lang="en-US" dirty="0" smtClean="0"/>
              <a:t>Could organize workshops, seminars and/or increase online material.</a:t>
            </a:r>
            <a:endParaRPr lang="en-US" dirty="0"/>
          </a:p>
        </p:txBody>
      </p:sp>
    </p:spTree>
    <p:extLst>
      <p:ext uri="{BB962C8B-B14F-4D97-AF65-F5344CB8AC3E}">
        <p14:creationId xmlns:p14="http://schemas.microsoft.com/office/powerpoint/2010/main" val="3532597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p:nvPr/>
        </p:nvGrpSpPr>
        <p:grpSpPr>
          <a:xfrm>
            <a:off x="-127205" y="1828800"/>
            <a:ext cx="8947355" cy="5029200"/>
            <a:chOff x="-152400" y="1657350"/>
            <a:chExt cx="8972550" cy="5200650"/>
          </a:xfrm>
        </p:grpSpPr>
        <p:pic>
          <p:nvPicPr>
            <p:cNvPr id="1026" name="Picture 2"/>
            <p:cNvPicPr>
              <a:picLocks noChangeAspect="1" noChangeArrowheads="1"/>
            </p:cNvPicPr>
            <p:nvPr/>
          </p:nvPicPr>
          <p:blipFill>
            <a:blip r:embed="rId3" cstate="print"/>
            <a:srcRect b="1094"/>
            <a:stretch>
              <a:fillRect/>
            </a:stretch>
          </p:blipFill>
          <p:spPr bwMode="auto">
            <a:xfrm>
              <a:off x="550021" y="1692649"/>
              <a:ext cx="8212979" cy="5165351"/>
            </a:xfrm>
            <a:prstGeom prst="rect">
              <a:avLst/>
            </a:prstGeom>
            <a:noFill/>
            <a:ln w="9525">
              <a:noFill/>
              <a:miter lim="800000"/>
              <a:headEnd/>
              <a:tailEnd/>
            </a:ln>
          </p:spPr>
        </p:pic>
        <p:grpSp>
          <p:nvGrpSpPr>
            <p:cNvPr id="3" name="Group 126"/>
            <p:cNvGrpSpPr/>
            <p:nvPr/>
          </p:nvGrpSpPr>
          <p:grpSpPr>
            <a:xfrm>
              <a:off x="914400" y="2038350"/>
              <a:ext cx="7391400" cy="3962400"/>
              <a:chOff x="914400" y="1981200"/>
              <a:chExt cx="7391400" cy="3962400"/>
            </a:xfrm>
          </p:grpSpPr>
          <p:cxnSp>
            <p:nvCxnSpPr>
              <p:cNvPr id="101" name="Straight Connector 100"/>
              <p:cNvCxnSpPr>
                <a:stCxn id="43" idx="3"/>
              </p:cNvCxnSpPr>
              <p:nvPr/>
            </p:nvCxnSpPr>
            <p:spPr>
              <a:xfrm>
                <a:off x="5020550" y="2795511"/>
                <a:ext cx="1065925" cy="1728864"/>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nvGrpSpPr>
              <p:cNvPr id="4" name="Group 125"/>
              <p:cNvGrpSpPr/>
              <p:nvPr/>
            </p:nvGrpSpPr>
            <p:grpSpPr>
              <a:xfrm>
                <a:off x="914400" y="1981200"/>
                <a:ext cx="7391400" cy="3962400"/>
                <a:chOff x="914400" y="1981200"/>
                <a:chExt cx="7391400" cy="3962400"/>
              </a:xfrm>
            </p:grpSpPr>
            <p:cxnSp>
              <p:nvCxnSpPr>
                <p:cNvPr id="98" name="Straight Connector 97"/>
                <p:cNvCxnSpPr/>
                <p:nvPr/>
              </p:nvCxnSpPr>
              <p:spPr>
                <a:xfrm rot="16200000" flipH="1">
                  <a:off x="5372100" y="3619500"/>
                  <a:ext cx="1066800" cy="533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9" name="Straight Connector 118"/>
                <p:cNvCxnSpPr>
                  <a:stCxn id="63" idx="3"/>
                </p:cNvCxnSpPr>
                <p:nvPr/>
              </p:nvCxnSpPr>
              <p:spPr>
                <a:xfrm flipV="1">
                  <a:off x="994005" y="4552950"/>
                  <a:ext cx="5178195" cy="721926"/>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3" name="Straight Connector 82"/>
                <p:cNvCxnSpPr>
                  <a:stCxn id="33" idx="3"/>
                </p:cNvCxnSpPr>
                <p:nvPr/>
              </p:nvCxnSpPr>
              <p:spPr>
                <a:xfrm flipH="1">
                  <a:off x="6172200" y="3537785"/>
                  <a:ext cx="1352550" cy="1015165"/>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6" name="Straight Connector 85"/>
                <p:cNvCxnSpPr/>
                <p:nvPr/>
              </p:nvCxnSpPr>
              <p:spPr>
                <a:xfrm rot="10800000" flipV="1">
                  <a:off x="6172200" y="3124200"/>
                  <a:ext cx="2133600" cy="1371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9" name="Straight Connector 88"/>
                <p:cNvCxnSpPr/>
                <p:nvPr/>
              </p:nvCxnSpPr>
              <p:spPr>
                <a:xfrm rot="16200000" flipV="1">
                  <a:off x="5867400" y="4800600"/>
                  <a:ext cx="14478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2" name="Straight Connector 91"/>
                <p:cNvCxnSpPr/>
                <p:nvPr/>
              </p:nvCxnSpPr>
              <p:spPr>
                <a:xfrm>
                  <a:off x="4800600" y="3581400"/>
                  <a:ext cx="1371600" cy="914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5" name="Straight Connector 94"/>
                <p:cNvCxnSpPr/>
                <p:nvPr/>
              </p:nvCxnSpPr>
              <p:spPr>
                <a:xfrm rot="5400000">
                  <a:off x="5448300" y="3619500"/>
                  <a:ext cx="1600200" cy="152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4" name="Straight Connector 103"/>
                <p:cNvCxnSpPr/>
                <p:nvPr/>
              </p:nvCxnSpPr>
              <p:spPr>
                <a:xfrm rot="5400000" flipH="1" flipV="1">
                  <a:off x="5486400" y="4572000"/>
                  <a:ext cx="762000" cy="609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7" name="Straight Connector 106"/>
                <p:cNvCxnSpPr/>
                <p:nvPr/>
              </p:nvCxnSpPr>
              <p:spPr>
                <a:xfrm flipV="1">
                  <a:off x="3200400" y="4495800"/>
                  <a:ext cx="2971800" cy="990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0" name="Straight Connector 109"/>
                <p:cNvCxnSpPr/>
                <p:nvPr/>
              </p:nvCxnSpPr>
              <p:spPr>
                <a:xfrm>
                  <a:off x="1524000" y="1981200"/>
                  <a:ext cx="4648200" cy="2514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3" name="Straight Connector 112"/>
                <p:cNvCxnSpPr/>
                <p:nvPr/>
              </p:nvCxnSpPr>
              <p:spPr>
                <a:xfrm>
                  <a:off x="914400" y="3657600"/>
                  <a:ext cx="51816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6" name="Straight Connector 115"/>
                <p:cNvCxnSpPr/>
                <p:nvPr/>
              </p:nvCxnSpPr>
              <p:spPr>
                <a:xfrm>
                  <a:off x="914400" y="4419600"/>
                  <a:ext cx="5257800" cy="76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1" name="Straight Connector 80"/>
                <p:cNvCxnSpPr>
                  <a:stCxn id="47" idx="3"/>
                </p:cNvCxnSpPr>
                <p:nvPr/>
              </p:nvCxnSpPr>
              <p:spPr>
                <a:xfrm flipH="1">
                  <a:off x="6248400" y="3745741"/>
                  <a:ext cx="152400" cy="79299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grpSp>
        <p:grpSp>
          <p:nvGrpSpPr>
            <p:cNvPr id="5" name="Group 17"/>
            <p:cNvGrpSpPr/>
            <p:nvPr/>
          </p:nvGrpSpPr>
          <p:grpSpPr>
            <a:xfrm>
              <a:off x="4724400" y="5162550"/>
              <a:ext cx="1295400" cy="762001"/>
              <a:chOff x="4572000" y="5105399"/>
              <a:chExt cx="1295400" cy="762001"/>
            </a:xfrm>
          </p:grpSpPr>
          <p:pic>
            <p:nvPicPr>
              <p:cNvPr id="12" name="Picture 11" descr="cloud.png"/>
              <p:cNvPicPr>
                <a:picLocks noChangeAspect="1"/>
              </p:cNvPicPr>
              <p:nvPr/>
            </p:nvPicPr>
            <p:blipFill>
              <a:blip r:embed="rId4" cstate="print"/>
              <a:stretch>
                <a:fillRect/>
              </a:stretch>
            </p:blipFill>
            <p:spPr>
              <a:xfrm>
                <a:off x="4572000" y="5105399"/>
                <a:ext cx="1295400" cy="762001"/>
              </a:xfrm>
              <a:prstGeom prst="rect">
                <a:avLst/>
              </a:prstGeom>
            </p:spPr>
          </p:pic>
          <p:pic>
            <p:nvPicPr>
              <p:cNvPr id="8" name="Picture 7" descr="arkansas.png"/>
              <p:cNvPicPr>
                <a:picLocks noChangeAspect="1"/>
              </p:cNvPicPr>
              <p:nvPr/>
            </p:nvPicPr>
            <p:blipFill>
              <a:blip r:embed="rId5" cstate="print"/>
              <a:srcRect l="22969" t="9376" r="22478" b="6238"/>
              <a:stretch>
                <a:fillRect/>
              </a:stretch>
            </p:blipFill>
            <p:spPr>
              <a:xfrm>
                <a:off x="4686300" y="5307430"/>
                <a:ext cx="266700" cy="378995"/>
              </a:xfrm>
              <a:prstGeom prst="rect">
                <a:avLst/>
              </a:prstGeom>
            </p:spPr>
          </p:pic>
          <p:sp>
            <p:nvSpPr>
              <p:cNvPr id="13" name="TextBox 12"/>
              <p:cNvSpPr txBox="1"/>
              <p:nvPr/>
            </p:nvSpPr>
            <p:spPr>
              <a:xfrm>
                <a:off x="4924425" y="5276850"/>
                <a:ext cx="910827" cy="430887"/>
              </a:xfrm>
              <a:prstGeom prst="rect">
                <a:avLst/>
              </a:prstGeom>
              <a:noFill/>
            </p:spPr>
            <p:txBody>
              <a:bodyPr wrap="none" rtlCol="0">
                <a:spAutoFit/>
              </a:bodyPr>
              <a:lstStyle/>
              <a:p>
                <a:pPr defTabSz="457200"/>
                <a:r>
                  <a:rPr lang="en-US" sz="1100" dirty="0">
                    <a:solidFill>
                      <a:prstClr val="black"/>
                    </a:solidFill>
                  </a:rPr>
                  <a:t>University of</a:t>
                </a:r>
              </a:p>
              <a:p>
                <a:pPr defTabSz="457200"/>
                <a:r>
                  <a:rPr lang="en-US" sz="1100" dirty="0">
                    <a:solidFill>
                      <a:prstClr val="black"/>
                    </a:solidFill>
                  </a:rPr>
                  <a:t>Arkansas</a:t>
                </a:r>
              </a:p>
            </p:txBody>
          </p:sp>
        </p:grpSp>
        <p:grpSp>
          <p:nvGrpSpPr>
            <p:cNvPr id="6" name="Group 19"/>
            <p:cNvGrpSpPr/>
            <p:nvPr/>
          </p:nvGrpSpPr>
          <p:grpSpPr>
            <a:xfrm>
              <a:off x="5486400" y="4095750"/>
              <a:ext cx="1219200" cy="685800"/>
              <a:chOff x="5295901" y="3377547"/>
              <a:chExt cx="1615126" cy="908509"/>
            </a:xfrm>
          </p:grpSpPr>
          <p:pic>
            <p:nvPicPr>
              <p:cNvPr id="9" name="Picture 8" descr="cloud.png"/>
              <p:cNvPicPr>
                <a:picLocks noChangeAspect="1"/>
              </p:cNvPicPr>
              <p:nvPr/>
            </p:nvPicPr>
            <p:blipFill>
              <a:blip r:embed="rId4" cstate="print"/>
              <a:stretch>
                <a:fillRect/>
              </a:stretch>
            </p:blipFill>
            <p:spPr>
              <a:xfrm>
                <a:off x="5295901" y="3377547"/>
                <a:ext cx="1615126" cy="908509"/>
              </a:xfrm>
              <a:prstGeom prst="rect">
                <a:avLst/>
              </a:prstGeom>
            </p:spPr>
          </p:pic>
          <p:pic>
            <p:nvPicPr>
              <p:cNvPr id="10" name="Picture 9" descr="iu.png"/>
              <p:cNvPicPr>
                <a:picLocks noChangeAspect="1"/>
              </p:cNvPicPr>
              <p:nvPr/>
            </p:nvPicPr>
            <p:blipFill>
              <a:blip r:embed="rId6" cstate="print"/>
              <a:srcRect l="30000" t="23802" r="20000" b="21771"/>
              <a:stretch>
                <a:fillRect/>
              </a:stretch>
            </p:blipFill>
            <p:spPr>
              <a:xfrm>
                <a:off x="5486402" y="3663542"/>
                <a:ext cx="381000" cy="381000"/>
              </a:xfrm>
              <a:prstGeom prst="rect">
                <a:avLst/>
              </a:prstGeom>
            </p:spPr>
          </p:pic>
          <p:sp>
            <p:nvSpPr>
              <p:cNvPr id="11" name="TextBox 10"/>
              <p:cNvSpPr txBox="1"/>
              <p:nvPr/>
            </p:nvSpPr>
            <p:spPr>
              <a:xfrm>
                <a:off x="5699681" y="3541584"/>
                <a:ext cx="1110399" cy="605673"/>
              </a:xfrm>
              <a:prstGeom prst="rect">
                <a:avLst/>
              </a:prstGeom>
              <a:noFill/>
            </p:spPr>
            <p:txBody>
              <a:bodyPr wrap="square" rtlCol="0">
                <a:spAutoFit/>
              </a:bodyPr>
              <a:lstStyle/>
              <a:p>
                <a:pPr defTabSz="457200"/>
                <a:r>
                  <a:rPr lang="en-US" sz="1200" dirty="0">
                    <a:solidFill>
                      <a:prstClr val="black"/>
                    </a:solidFill>
                  </a:rPr>
                  <a:t>Indiana </a:t>
                </a:r>
              </a:p>
              <a:p>
                <a:pPr defTabSz="457200"/>
                <a:r>
                  <a:rPr lang="en-US" sz="1200" dirty="0">
                    <a:solidFill>
                      <a:prstClr val="black"/>
                    </a:solidFill>
                  </a:rPr>
                  <a:t>University</a:t>
                </a:r>
              </a:p>
            </p:txBody>
          </p:sp>
        </p:grpSp>
        <p:grpSp>
          <p:nvGrpSpPr>
            <p:cNvPr id="7" name="Group 25"/>
            <p:cNvGrpSpPr/>
            <p:nvPr/>
          </p:nvGrpSpPr>
          <p:grpSpPr>
            <a:xfrm>
              <a:off x="1" y="4095750"/>
              <a:ext cx="1676400" cy="762001"/>
              <a:chOff x="2219326" y="761999"/>
              <a:chExt cx="1676400" cy="762001"/>
            </a:xfrm>
          </p:grpSpPr>
          <p:pic>
            <p:nvPicPr>
              <p:cNvPr id="22" name="Picture 21" descr="cloud.png"/>
              <p:cNvPicPr>
                <a:picLocks noChangeAspect="1"/>
              </p:cNvPicPr>
              <p:nvPr/>
            </p:nvPicPr>
            <p:blipFill>
              <a:blip r:embed="rId4" cstate="print"/>
              <a:stretch>
                <a:fillRect/>
              </a:stretch>
            </p:blipFill>
            <p:spPr>
              <a:xfrm>
                <a:off x="2219326" y="761999"/>
                <a:ext cx="1676400" cy="762001"/>
              </a:xfrm>
              <a:prstGeom prst="rect">
                <a:avLst/>
              </a:prstGeom>
            </p:spPr>
          </p:pic>
          <p:sp>
            <p:nvSpPr>
              <p:cNvPr id="24" name="TextBox 23"/>
              <p:cNvSpPr txBox="1"/>
              <p:nvPr/>
            </p:nvSpPr>
            <p:spPr>
              <a:xfrm>
                <a:off x="2867025" y="857250"/>
                <a:ext cx="878767" cy="577081"/>
              </a:xfrm>
              <a:prstGeom prst="rect">
                <a:avLst/>
              </a:prstGeom>
              <a:noFill/>
            </p:spPr>
            <p:txBody>
              <a:bodyPr wrap="none" rtlCol="0">
                <a:spAutoFit/>
              </a:bodyPr>
              <a:lstStyle/>
              <a:p>
                <a:pPr defTabSz="457200"/>
                <a:r>
                  <a:rPr lang="en-US" sz="1050" dirty="0">
                    <a:solidFill>
                      <a:prstClr val="black"/>
                    </a:solidFill>
                  </a:rPr>
                  <a:t>University of</a:t>
                </a:r>
              </a:p>
              <a:p>
                <a:pPr defTabSz="457200"/>
                <a:r>
                  <a:rPr lang="en-US" sz="1050" dirty="0">
                    <a:solidFill>
                      <a:prstClr val="black"/>
                    </a:solidFill>
                  </a:rPr>
                  <a:t>California at</a:t>
                </a:r>
              </a:p>
              <a:p>
                <a:pPr defTabSz="457200"/>
                <a:r>
                  <a:rPr lang="en-US" sz="1050" dirty="0">
                    <a:solidFill>
                      <a:prstClr val="black"/>
                    </a:solidFill>
                  </a:rPr>
                  <a:t>Los Angeles</a:t>
                </a:r>
              </a:p>
            </p:txBody>
          </p:sp>
          <p:pic>
            <p:nvPicPr>
              <p:cNvPr id="25" name="Picture 24" descr="ucla.png"/>
              <p:cNvPicPr>
                <a:picLocks noChangeAspect="1"/>
              </p:cNvPicPr>
              <p:nvPr/>
            </p:nvPicPr>
            <p:blipFill>
              <a:blip r:embed="rId7" cstate="print"/>
              <a:srcRect l="31583" t="40630" r="16736" b="31241"/>
              <a:stretch>
                <a:fillRect/>
              </a:stretch>
            </p:blipFill>
            <p:spPr>
              <a:xfrm>
                <a:off x="2400300" y="1057275"/>
                <a:ext cx="476250" cy="238125"/>
              </a:xfrm>
              <a:prstGeom prst="rect">
                <a:avLst/>
              </a:prstGeom>
            </p:spPr>
          </p:pic>
        </p:grpSp>
        <p:grpSp>
          <p:nvGrpSpPr>
            <p:cNvPr id="14" name="Group 33"/>
            <p:cNvGrpSpPr/>
            <p:nvPr/>
          </p:nvGrpSpPr>
          <p:grpSpPr>
            <a:xfrm>
              <a:off x="6914654" y="3181350"/>
              <a:ext cx="1010146" cy="685800"/>
              <a:chOff x="2418854" y="533401"/>
              <a:chExt cx="1010146" cy="685800"/>
            </a:xfrm>
          </p:grpSpPr>
          <p:pic>
            <p:nvPicPr>
              <p:cNvPr id="31" name="Picture 30" descr="cloud.png"/>
              <p:cNvPicPr>
                <a:picLocks noChangeAspect="1"/>
              </p:cNvPicPr>
              <p:nvPr/>
            </p:nvPicPr>
            <p:blipFill>
              <a:blip r:embed="rId4" cstate="print"/>
              <a:stretch>
                <a:fillRect/>
              </a:stretch>
            </p:blipFill>
            <p:spPr>
              <a:xfrm>
                <a:off x="2438400" y="533401"/>
                <a:ext cx="990600" cy="685800"/>
              </a:xfrm>
              <a:prstGeom prst="rect">
                <a:avLst/>
              </a:prstGeom>
            </p:spPr>
          </p:pic>
          <p:sp>
            <p:nvSpPr>
              <p:cNvPr id="32" name="TextBox 31"/>
              <p:cNvSpPr txBox="1"/>
              <p:nvPr/>
            </p:nvSpPr>
            <p:spPr>
              <a:xfrm>
                <a:off x="2876550" y="676275"/>
                <a:ext cx="506870" cy="430887"/>
              </a:xfrm>
              <a:prstGeom prst="rect">
                <a:avLst/>
              </a:prstGeom>
              <a:noFill/>
            </p:spPr>
            <p:txBody>
              <a:bodyPr wrap="none" rtlCol="0">
                <a:spAutoFit/>
              </a:bodyPr>
              <a:lstStyle/>
              <a:p>
                <a:pPr defTabSz="457200"/>
                <a:r>
                  <a:rPr lang="en-US" sz="1100" dirty="0">
                    <a:solidFill>
                      <a:prstClr val="black"/>
                    </a:solidFill>
                  </a:rPr>
                  <a:t>Penn </a:t>
                </a:r>
              </a:p>
              <a:p>
                <a:pPr defTabSz="457200"/>
                <a:r>
                  <a:rPr lang="en-US" sz="1100" dirty="0">
                    <a:solidFill>
                      <a:prstClr val="black"/>
                    </a:solidFill>
                  </a:rPr>
                  <a:t>State</a:t>
                </a:r>
              </a:p>
            </p:txBody>
          </p:sp>
          <p:pic>
            <p:nvPicPr>
              <p:cNvPr id="33" name="Picture 32" descr="penn.png"/>
              <p:cNvPicPr>
                <a:picLocks noChangeAspect="1"/>
              </p:cNvPicPr>
              <p:nvPr/>
            </p:nvPicPr>
            <p:blipFill>
              <a:blip r:embed="rId8" cstate="print"/>
              <a:stretch>
                <a:fillRect/>
              </a:stretch>
            </p:blipFill>
            <p:spPr>
              <a:xfrm>
                <a:off x="2418854" y="609600"/>
                <a:ext cx="610096" cy="560471"/>
              </a:xfrm>
              <a:prstGeom prst="rect">
                <a:avLst/>
              </a:prstGeom>
            </p:spPr>
          </p:pic>
        </p:grpSp>
        <p:grpSp>
          <p:nvGrpSpPr>
            <p:cNvPr id="16" name="Group 39"/>
            <p:cNvGrpSpPr/>
            <p:nvPr/>
          </p:nvGrpSpPr>
          <p:grpSpPr>
            <a:xfrm>
              <a:off x="4019550" y="3200400"/>
              <a:ext cx="1295400" cy="770021"/>
              <a:chOff x="1295400" y="457200"/>
              <a:chExt cx="1295400" cy="770021"/>
            </a:xfrm>
          </p:grpSpPr>
          <p:pic>
            <p:nvPicPr>
              <p:cNvPr id="39" name="Picture 38" descr="cloud.png"/>
              <p:cNvPicPr>
                <a:picLocks noChangeAspect="1"/>
              </p:cNvPicPr>
              <p:nvPr/>
            </p:nvPicPr>
            <p:blipFill>
              <a:blip r:embed="rId4" cstate="print"/>
              <a:stretch>
                <a:fillRect/>
              </a:stretch>
            </p:blipFill>
            <p:spPr>
              <a:xfrm>
                <a:off x="1447800" y="533400"/>
                <a:ext cx="1143000" cy="644401"/>
              </a:xfrm>
              <a:prstGeom prst="rect">
                <a:avLst/>
              </a:prstGeom>
            </p:spPr>
          </p:pic>
          <p:pic>
            <p:nvPicPr>
              <p:cNvPr id="37" name="Picture 36" descr="iowa.png"/>
              <p:cNvPicPr>
                <a:picLocks noChangeAspect="1"/>
              </p:cNvPicPr>
              <p:nvPr/>
            </p:nvPicPr>
            <p:blipFill>
              <a:blip r:embed="rId9" cstate="print"/>
              <a:stretch>
                <a:fillRect/>
              </a:stretch>
            </p:blipFill>
            <p:spPr>
              <a:xfrm>
                <a:off x="1295400" y="457200"/>
                <a:ext cx="838200" cy="770021"/>
              </a:xfrm>
              <a:prstGeom prst="rect">
                <a:avLst/>
              </a:prstGeom>
            </p:spPr>
          </p:pic>
          <p:sp>
            <p:nvSpPr>
              <p:cNvPr id="36" name="TextBox 35"/>
              <p:cNvSpPr txBox="1"/>
              <p:nvPr/>
            </p:nvSpPr>
            <p:spPr>
              <a:xfrm>
                <a:off x="1912302" y="647700"/>
                <a:ext cx="463287" cy="270528"/>
              </a:xfrm>
              <a:prstGeom prst="rect">
                <a:avLst/>
              </a:prstGeom>
              <a:noFill/>
            </p:spPr>
            <p:txBody>
              <a:bodyPr wrap="none" rtlCol="0">
                <a:spAutoFit/>
              </a:bodyPr>
              <a:lstStyle/>
              <a:p>
                <a:pPr defTabSz="457200"/>
                <a:r>
                  <a:rPr lang="en-US" sz="1100" dirty="0" smtClean="0">
                    <a:solidFill>
                      <a:prstClr val="black"/>
                    </a:solidFill>
                  </a:rPr>
                  <a:t>Iowa</a:t>
                </a:r>
                <a:endParaRPr lang="en-US" sz="1100" dirty="0">
                  <a:solidFill>
                    <a:prstClr val="black"/>
                  </a:solidFill>
                </a:endParaRPr>
              </a:p>
            </p:txBody>
          </p:sp>
        </p:grpSp>
        <p:grpSp>
          <p:nvGrpSpPr>
            <p:cNvPr id="18" name="Group 20"/>
            <p:cNvGrpSpPr/>
            <p:nvPr/>
          </p:nvGrpSpPr>
          <p:grpSpPr>
            <a:xfrm>
              <a:off x="4953000" y="3009900"/>
              <a:ext cx="1219200" cy="609600"/>
              <a:chOff x="2514597" y="634346"/>
              <a:chExt cx="1615127" cy="807564"/>
            </a:xfrm>
          </p:grpSpPr>
          <p:pic>
            <p:nvPicPr>
              <p:cNvPr id="15" name="Picture 14" descr="cloud.png"/>
              <p:cNvPicPr>
                <a:picLocks noChangeAspect="1"/>
              </p:cNvPicPr>
              <p:nvPr/>
            </p:nvPicPr>
            <p:blipFill>
              <a:blip r:embed="rId4" cstate="print"/>
              <a:stretch>
                <a:fillRect/>
              </a:stretch>
            </p:blipFill>
            <p:spPr>
              <a:xfrm>
                <a:off x="2514597" y="634346"/>
                <a:ext cx="1615127" cy="807564"/>
              </a:xfrm>
              <a:prstGeom prst="rect">
                <a:avLst/>
              </a:prstGeom>
            </p:spPr>
          </p:pic>
          <p:sp>
            <p:nvSpPr>
              <p:cNvPr id="17" name="TextBox 16"/>
              <p:cNvSpPr txBox="1"/>
              <p:nvPr/>
            </p:nvSpPr>
            <p:spPr>
              <a:xfrm>
                <a:off x="2975384" y="787237"/>
                <a:ext cx="1154340" cy="570814"/>
              </a:xfrm>
              <a:prstGeom prst="rect">
                <a:avLst/>
              </a:prstGeom>
              <a:noFill/>
            </p:spPr>
            <p:txBody>
              <a:bodyPr wrap="square" rtlCol="0">
                <a:spAutoFit/>
              </a:bodyPr>
              <a:lstStyle/>
              <a:p>
                <a:pPr defTabSz="457200"/>
                <a:r>
                  <a:rPr lang="en-US" sz="1050" dirty="0" err="1">
                    <a:solidFill>
                      <a:prstClr val="black"/>
                    </a:solidFill>
                  </a:rPr>
                  <a:t>Univ.Illinois</a:t>
                </a:r>
                <a:r>
                  <a:rPr lang="en-US" sz="1050" dirty="0">
                    <a:solidFill>
                      <a:prstClr val="black"/>
                    </a:solidFill>
                  </a:rPr>
                  <a:t> </a:t>
                </a:r>
              </a:p>
              <a:p>
                <a:pPr defTabSz="457200"/>
                <a:r>
                  <a:rPr lang="en-US" sz="1050" dirty="0">
                    <a:solidFill>
                      <a:prstClr val="black"/>
                    </a:solidFill>
                  </a:rPr>
                  <a:t>at Chicago</a:t>
                </a:r>
              </a:p>
            </p:txBody>
          </p:sp>
          <p:pic>
            <p:nvPicPr>
              <p:cNvPr id="19" name="Picture 18" descr="chicago.png"/>
              <p:cNvPicPr>
                <a:picLocks noChangeAspect="1"/>
              </p:cNvPicPr>
              <p:nvPr/>
            </p:nvPicPr>
            <p:blipFill>
              <a:blip r:embed="rId10" cstate="print"/>
              <a:stretch>
                <a:fillRect/>
              </a:stretch>
            </p:blipFill>
            <p:spPr>
              <a:xfrm>
                <a:off x="2533649" y="814238"/>
                <a:ext cx="586619" cy="538904"/>
              </a:xfrm>
              <a:prstGeom prst="rect">
                <a:avLst/>
              </a:prstGeom>
            </p:spPr>
          </p:pic>
        </p:grpSp>
        <p:grpSp>
          <p:nvGrpSpPr>
            <p:cNvPr id="20" name="Group 43"/>
            <p:cNvGrpSpPr/>
            <p:nvPr/>
          </p:nvGrpSpPr>
          <p:grpSpPr>
            <a:xfrm>
              <a:off x="4305300" y="2419350"/>
              <a:ext cx="1357851" cy="720601"/>
              <a:chOff x="1552575" y="609600"/>
              <a:chExt cx="1357851" cy="720601"/>
            </a:xfrm>
          </p:grpSpPr>
          <p:pic>
            <p:nvPicPr>
              <p:cNvPr id="41" name="Picture 40" descr="cloud.png"/>
              <p:cNvPicPr>
                <a:picLocks noChangeAspect="1"/>
              </p:cNvPicPr>
              <p:nvPr/>
            </p:nvPicPr>
            <p:blipFill>
              <a:blip r:embed="rId4" cstate="print"/>
              <a:stretch>
                <a:fillRect/>
              </a:stretch>
            </p:blipFill>
            <p:spPr>
              <a:xfrm>
                <a:off x="1600200" y="609600"/>
                <a:ext cx="1295400" cy="720601"/>
              </a:xfrm>
              <a:prstGeom prst="rect">
                <a:avLst/>
              </a:prstGeom>
            </p:spPr>
          </p:pic>
          <p:sp>
            <p:nvSpPr>
              <p:cNvPr id="42" name="TextBox 41"/>
              <p:cNvSpPr txBox="1"/>
              <p:nvPr/>
            </p:nvSpPr>
            <p:spPr>
              <a:xfrm>
                <a:off x="2066925" y="790575"/>
                <a:ext cx="843501" cy="400110"/>
              </a:xfrm>
              <a:prstGeom prst="rect">
                <a:avLst/>
              </a:prstGeom>
              <a:noFill/>
            </p:spPr>
            <p:txBody>
              <a:bodyPr wrap="none" rtlCol="0">
                <a:spAutoFit/>
              </a:bodyPr>
              <a:lstStyle/>
              <a:p>
                <a:pPr defTabSz="457200"/>
                <a:r>
                  <a:rPr lang="en-US" sz="1000" dirty="0">
                    <a:solidFill>
                      <a:prstClr val="black"/>
                    </a:solidFill>
                  </a:rPr>
                  <a:t>University of</a:t>
                </a:r>
              </a:p>
              <a:p>
                <a:pPr defTabSz="457200"/>
                <a:r>
                  <a:rPr lang="en-US" sz="1000" dirty="0">
                    <a:solidFill>
                      <a:prstClr val="black"/>
                    </a:solidFill>
                  </a:rPr>
                  <a:t>Minnesota</a:t>
                </a:r>
              </a:p>
            </p:txBody>
          </p:sp>
          <p:pic>
            <p:nvPicPr>
              <p:cNvPr id="43" name="Picture 42" descr="minn.png"/>
              <p:cNvPicPr>
                <a:picLocks noChangeAspect="1"/>
              </p:cNvPicPr>
              <p:nvPr/>
            </p:nvPicPr>
            <p:blipFill>
              <a:blip r:embed="rId11" cstate="print"/>
              <a:stretch>
                <a:fillRect/>
              </a:stretch>
            </p:blipFill>
            <p:spPr>
              <a:xfrm>
                <a:off x="1552575" y="657225"/>
                <a:ext cx="715250" cy="657072"/>
              </a:xfrm>
              <a:prstGeom prst="rect">
                <a:avLst/>
              </a:prstGeom>
            </p:spPr>
          </p:pic>
        </p:grpSp>
        <p:grpSp>
          <p:nvGrpSpPr>
            <p:cNvPr id="21" name="Group 29"/>
            <p:cNvGrpSpPr/>
            <p:nvPr/>
          </p:nvGrpSpPr>
          <p:grpSpPr>
            <a:xfrm>
              <a:off x="5810463" y="2657475"/>
              <a:ext cx="1047537" cy="609600"/>
              <a:chOff x="1981200" y="555813"/>
              <a:chExt cx="1355635" cy="788895"/>
            </a:xfrm>
          </p:grpSpPr>
          <p:pic>
            <p:nvPicPr>
              <p:cNvPr id="27" name="Picture 26" descr="cloud.png"/>
              <p:cNvPicPr>
                <a:picLocks noChangeAspect="1"/>
              </p:cNvPicPr>
              <p:nvPr/>
            </p:nvPicPr>
            <p:blipFill>
              <a:blip r:embed="rId4" cstate="print"/>
              <a:stretch>
                <a:fillRect/>
              </a:stretch>
            </p:blipFill>
            <p:spPr>
              <a:xfrm>
                <a:off x="1981200" y="555813"/>
                <a:ext cx="1281954" cy="788895"/>
              </a:xfrm>
              <a:prstGeom prst="rect">
                <a:avLst/>
              </a:prstGeom>
            </p:spPr>
          </p:pic>
          <p:sp>
            <p:nvSpPr>
              <p:cNvPr id="28" name="TextBox 27"/>
              <p:cNvSpPr txBox="1"/>
              <p:nvPr/>
            </p:nvSpPr>
            <p:spPr>
              <a:xfrm>
                <a:off x="2442322" y="686920"/>
                <a:ext cx="894513" cy="517790"/>
              </a:xfrm>
              <a:prstGeom prst="rect">
                <a:avLst/>
              </a:prstGeom>
              <a:noFill/>
            </p:spPr>
            <p:txBody>
              <a:bodyPr wrap="none" rtlCol="0">
                <a:spAutoFit/>
              </a:bodyPr>
              <a:lstStyle/>
              <a:p>
                <a:pPr defTabSz="457200"/>
                <a:r>
                  <a:rPr lang="en-US" sz="1000" dirty="0">
                    <a:solidFill>
                      <a:prstClr val="black"/>
                    </a:solidFill>
                  </a:rPr>
                  <a:t>Michigan </a:t>
                </a:r>
              </a:p>
              <a:p>
                <a:pPr defTabSz="457200"/>
                <a:r>
                  <a:rPr lang="en-US" sz="1000" dirty="0">
                    <a:solidFill>
                      <a:prstClr val="black"/>
                    </a:solidFill>
                  </a:rPr>
                  <a:t>State</a:t>
                </a:r>
              </a:p>
            </p:txBody>
          </p:sp>
          <p:pic>
            <p:nvPicPr>
              <p:cNvPr id="29" name="Picture 28" descr="msu.png"/>
              <p:cNvPicPr>
                <a:picLocks noChangeAspect="1"/>
              </p:cNvPicPr>
              <p:nvPr/>
            </p:nvPicPr>
            <p:blipFill>
              <a:blip r:embed="rId12" cstate="print"/>
              <a:stretch>
                <a:fillRect/>
              </a:stretch>
            </p:blipFill>
            <p:spPr>
              <a:xfrm>
                <a:off x="2039470" y="679077"/>
                <a:ext cx="551491" cy="506632"/>
              </a:xfrm>
              <a:prstGeom prst="rect">
                <a:avLst/>
              </a:prstGeom>
            </p:spPr>
          </p:pic>
        </p:grpSp>
        <p:grpSp>
          <p:nvGrpSpPr>
            <p:cNvPr id="23" name="Group 47"/>
            <p:cNvGrpSpPr/>
            <p:nvPr/>
          </p:nvGrpSpPr>
          <p:grpSpPr>
            <a:xfrm>
              <a:off x="5638800" y="3395731"/>
              <a:ext cx="1143000" cy="700019"/>
              <a:chOff x="1676400" y="533400"/>
              <a:chExt cx="1143000" cy="700019"/>
            </a:xfrm>
          </p:grpSpPr>
          <p:pic>
            <p:nvPicPr>
              <p:cNvPr id="45" name="Picture 44" descr="cloud.png"/>
              <p:cNvPicPr>
                <a:picLocks noChangeAspect="1"/>
              </p:cNvPicPr>
              <p:nvPr/>
            </p:nvPicPr>
            <p:blipFill>
              <a:blip r:embed="rId4" cstate="print"/>
              <a:stretch>
                <a:fillRect/>
              </a:stretch>
            </p:blipFill>
            <p:spPr>
              <a:xfrm>
                <a:off x="1752600" y="533400"/>
                <a:ext cx="1066800" cy="644401"/>
              </a:xfrm>
              <a:prstGeom prst="rect">
                <a:avLst/>
              </a:prstGeom>
            </p:spPr>
          </p:pic>
          <p:sp>
            <p:nvSpPr>
              <p:cNvPr id="46" name="TextBox 45"/>
              <p:cNvSpPr txBox="1"/>
              <p:nvPr/>
            </p:nvSpPr>
            <p:spPr>
              <a:xfrm>
                <a:off x="2247900" y="638175"/>
                <a:ext cx="521297" cy="430887"/>
              </a:xfrm>
              <a:prstGeom prst="rect">
                <a:avLst/>
              </a:prstGeom>
              <a:noFill/>
            </p:spPr>
            <p:txBody>
              <a:bodyPr wrap="none" rtlCol="0">
                <a:spAutoFit/>
              </a:bodyPr>
              <a:lstStyle/>
              <a:p>
                <a:pPr defTabSz="457200"/>
                <a:r>
                  <a:rPr lang="en-US" sz="1100" dirty="0">
                    <a:solidFill>
                      <a:prstClr val="black"/>
                    </a:solidFill>
                  </a:rPr>
                  <a:t>Notre</a:t>
                </a:r>
              </a:p>
              <a:p>
                <a:pPr defTabSz="457200"/>
                <a:r>
                  <a:rPr lang="en-US" sz="1100" dirty="0">
                    <a:solidFill>
                      <a:prstClr val="black"/>
                    </a:solidFill>
                  </a:rPr>
                  <a:t>Dame</a:t>
                </a:r>
              </a:p>
            </p:txBody>
          </p:sp>
          <p:pic>
            <p:nvPicPr>
              <p:cNvPr id="47" name="Picture 46" descr="nd.png"/>
              <p:cNvPicPr>
                <a:picLocks noChangeAspect="1"/>
              </p:cNvPicPr>
              <p:nvPr/>
            </p:nvPicPr>
            <p:blipFill>
              <a:blip r:embed="rId13" cstate="print"/>
              <a:stretch>
                <a:fillRect/>
              </a:stretch>
            </p:blipFill>
            <p:spPr>
              <a:xfrm>
                <a:off x="1676400" y="533400"/>
                <a:ext cx="762000" cy="700019"/>
              </a:xfrm>
              <a:prstGeom prst="rect">
                <a:avLst/>
              </a:prstGeom>
            </p:spPr>
          </p:pic>
        </p:grpSp>
        <p:grpSp>
          <p:nvGrpSpPr>
            <p:cNvPr id="26" name="Group 51"/>
            <p:cNvGrpSpPr/>
            <p:nvPr/>
          </p:nvGrpSpPr>
          <p:grpSpPr>
            <a:xfrm>
              <a:off x="2362200" y="5162550"/>
              <a:ext cx="1524000" cy="720601"/>
              <a:chOff x="1828800" y="685800"/>
              <a:chExt cx="1524000" cy="720601"/>
            </a:xfrm>
          </p:grpSpPr>
          <p:pic>
            <p:nvPicPr>
              <p:cNvPr id="49" name="Picture 48" descr="cloud.png"/>
              <p:cNvPicPr>
                <a:picLocks noChangeAspect="1"/>
              </p:cNvPicPr>
              <p:nvPr/>
            </p:nvPicPr>
            <p:blipFill>
              <a:blip r:embed="rId4" cstate="print"/>
              <a:stretch>
                <a:fillRect/>
              </a:stretch>
            </p:blipFill>
            <p:spPr>
              <a:xfrm>
                <a:off x="1828800" y="685800"/>
                <a:ext cx="1524000" cy="720601"/>
              </a:xfrm>
              <a:prstGeom prst="rect">
                <a:avLst/>
              </a:prstGeom>
            </p:spPr>
          </p:pic>
          <p:sp>
            <p:nvSpPr>
              <p:cNvPr id="50" name="TextBox 49"/>
              <p:cNvSpPr txBox="1"/>
              <p:nvPr/>
            </p:nvSpPr>
            <p:spPr>
              <a:xfrm>
                <a:off x="2286000" y="841802"/>
                <a:ext cx="1045479" cy="415498"/>
              </a:xfrm>
              <a:prstGeom prst="rect">
                <a:avLst/>
              </a:prstGeom>
              <a:noFill/>
            </p:spPr>
            <p:txBody>
              <a:bodyPr wrap="none" rtlCol="0">
                <a:spAutoFit/>
              </a:bodyPr>
              <a:lstStyle/>
              <a:p>
                <a:pPr defTabSz="457200"/>
                <a:r>
                  <a:rPr lang="en-US" sz="1050" dirty="0">
                    <a:solidFill>
                      <a:prstClr val="black"/>
                    </a:solidFill>
                  </a:rPr>
                  <a:t>University of </a:t>
                </a:r>
              </a:p>
              <a:p>
                <a:pPr defTabSz="457200"/>
                <a:r>
                  <a:rPr lang="en-US" sz="1050" dirty="0">
                    <a:solidFill>
                      <a:prstClr val="black"/>
                    </a:solidFill>
                  </a:rPr>
                  <a:t>Texas at El Paso</a:t>
                </a:r>
              </a:p>
            </p:txBody>
          </p:sp>
          <p:pic>
            <p:nvPicPr>
              <p:cNvPr id="51" name="Picture 50" descr="utep.png"/>
              <p:cNvPicPr>
                <a:picLocks noChangeAspect="1"/>
              </p:cNvPicPr>
              <p:nvPr/>
            </p:nvPicPr>
            <p:blipFill>
              <a:blip r:embed="rId14" cstate="print"/>
              <a:stretch>
                <a:fillRect/>
              </a:stretch>
            </p:blipFill>
            <p:spPr>
              <a:xfrm>
                <a:off x="1857375" y="785926"/>
                <a:ext cx="619125" cy="568766"/>
              </a:xfrm>
              <a:prstGeom prst="rect">
                <a:avLst/>
              </a:prstGeom>
            </p:spPr>
          </p:pic>
        </p:grpSp>
        <p:grpSp>
          <p:nvGrpSpPr>
            <p:cNvPr id="30" name="Group 55"/>
            <p:cNvGrpSpPr/>
            <p:nvPr/>
          </p:nvGrpSpPr>
          <p:grpSpPr>
            <a:xfrm>
              <a:off x="-152400" y="3257550"/>
              <a:ext cx="1924050" cy="952347"/>
              <a:chOff x="1581150" y="838200"/>
              <a:chExt cx="1924050" cy="952347"/>
            </a:xfrm>
          </p:grpSpPr>
          <p:pic>
            <p:nvPicPr>
              <p:cNvPr id="53" name="Picture 52"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838200"/>
                <a:ext cx="1752600" cy="838200"/>
              </a:xfrm>
              <a:prstGeom prst="rect">
                <a:avLst/>
              </a:prstGeom>
            </p:spPr>
          </p:pic>
          <p:sp>
            <p:nvSpPr>
              <p:cNvPr id="54" name="TextBox 53"/>
              <p:cNvSpPr txBox="1"/>
              <p:nvPr/>
            </p:nvSpPr>
            <p:spPr>
              <a:xfrm>
                <a:off x="2293846" y="1076325"/>
                <a:ext cx="1125629" cy="430887"/>
              </a:xfrm>
              <a:prstGeom prst="rect">
                <a:avLst/>
              </a:prstGeom>
              <a:noFill/>
            </p:spPr>
            <p:txBody>
              <a:bodyPr wrap="none" rtlCol="0">
                <a:spAutoFit/>
              </a:bodyPr>
              <a:lstStyle/>
              <a:p>
                <a:pPr defTabSz="457200"/>
                <a:r>
                  <a:rPr lang="en-US" sz="1050" dirty="0">
                    <a:solidFill>
                      <a:prstClr val="black"/>
                    </a:solidFill>
                  </a:rPr>
                  <a:t>IBM </a:t>
                </a:r>
                <a:r>
                  <a:rPr lang="en-US" sz="1050" dirty="0" err="1">
                    <a:solidFill>
                      <a:prstClr val="black"/>
                    </a:solidFill>
                  </a:rPr>
                  <a:t>Almaden</a:t>
                </a:r>
                <a:endParaRPr lang="en-US" sz="1050" dirty="0">
                  <a:solidFill>
                    <a:prstClr val="black"/>
                  </a:solidFill>
                </a:endParaRPr>
              </a:p>
              <a:p>
                <a:pPr defTabSz="457200"/>
                <a:r>
                  <a:rPr lang="en-US" sz="1050" dirty="0">
                    <a:solidFill>
                      <a:prstClr val="black"/>
                    </a:solidFill>
                  </a:rPr>
                  <a:t>Research Center</a:t>
                </a:r>
              </a:p>
            </p:txBody>
          </p:sp>
          <p:pic>
            <p:nvPicPr>
              <p:cNvPr id="55" name="Picture 54" descr="ibm.png"/>
              <p:cNvPicPr>
                <a:picLocks noChangeAspect="1"/>
              </p:cNvPicPr>
              <p:nvPr/>
            </p:nvPicPr>
            <p:blipFill>
              <a:blip r:embed="rId15" cstate="print"/>
              <a:stretch>
                <a:fillRect/>
              </a:stretch>
            </p:blipFill>
            <p:spPr>
              <a:xfrm>
                <a:off x="1581150" y="876300"/>
                <a:ext cx="995196" cy="914247"/>
              </a:xfrm>
              <a:prstGeom prst="rect">
                <a:avLst/>
              </a:prstGeom>
            </p:spPr>
          </p:pic>
        </p:grpSp>
        <p:grpSp>
          <p:nvGrpSpPr>
            <p:cNvPr id="34" name="Group 59"/>
            <p:cNvGrpSpPr/>
            <p:nvPr/>
          </p:nvGrpSpPr>
          <p:grpSpPr>
            <a:xfrm>
              <a:off x="685800" y="1657350"/>
              <a:ext cx="1409700" cy="720601"/>
              <a:chOff x="1409700" y="609600"/>
              <a:chExt cx="1409700" cy="720601"/>
            </a:xfrm>
          </p:grpSpPr>
          <p:pic>
            <p:nvPicPr>
              <p:cNvPr id="57" name="Picture 56"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447800" y="609600"/>
                <a:ext cx="1371600" cy="720601"/>
              </a:xfrm>
              <a:prstGeom prst="rect">
                <a:avLst/>
              </a:prstGeom>
            </p:spPr>
          </p:pic>
          <p:sp>
            <p:nvSpPr>
              <p:cNvPr id="58" name="TextBox 57"/>
              <p:cNvSpPr txBox="1"/>
              <p:nvPr/>
            </p:nvSpPr>
            <p:spPr>
              <a:xfrm>
                <a:off x="1885950" y="790575"/>
                <a:ext cx="870751" cy="430887"/>
              </a:xfrm>
              <a:prstGeom prst="rect">
                <a:avLst/>
              </a:prstGeom>
              <a:noFill/>
            </p:spPr>
            <p:txBody>
              <a:bodyPr wrap="none" rtlCol="0">
                <a:spAutoFit/>
              </a:bodyPr>
              <a:lstStyle/>
              <a:p>
                <a:pPr defTabSz="457200"/>
                <a:r>
                  <a:rPr lang="en-US" sz="1100" dirty="0">
                    <a:solidFill>
                      <a:prstClr val="black"/>
                    </a:solidFill>
                  </a:rPr>
                  <a:t>Washington</a:t>
                </a:r>
              </a:p>
              <a:p>
                <a:pPr defTabSz="457200"/>
                <a:r>
                  <a:rPr lang="en-US" sz="1100" dirty="0">
                    <a:solidFill>
                      <a:prstClr val="black"/>
                    </a:solidFill>
                  </a:rPr>
                  <a:t>University</a:t>
                </a:r>
              </a:p>
            </p:txBody>
          </p:sp>
          <p:pic>
            <p:nvPicPr>
              <p:cNvPr id="59" name="Picture 58" descr="washington.png"/>
              <p:cNvPicPr>
                <a:picLocks noChangeAspect="1"/>
              </p:cNvPicPr>
              <p:nvPr/>
            </p:nvPicPr>
            <p:blipFill>
              <a:blip r:embed="rId16" cstate="print"/>
              <a:stretch>
                <a:fillRect/>
              </a:stretch>
            </p:blipFill>
            <p:spPr>
              <a:xfrm>
                <a:off x="1409700" y="711458"/>
                <a:ext cx="666750" cy="612517"/>
              </a:xfrm>
              <a:prstGeom prst="rect">
                <a:avLst/>
              </a:prstGeom>
            </p:spPr>
          </p:pic>
        </p:grpSp>
        <p:grpSp>
          <p:nvGrpSpPr>
            <p:cNvPr id="35" name="Group 63"/>
            <p:cNvGrpSpPr/>
            <p:nvPr/>
          </p:nvGrpSpPr>
          <p:grpSpPr>
            <a:xfrm>
              <a:off x="228600" y="4781550"/>
              <a:ext cx="1627641" cy="890154"/>
              <a:chOff x="1752600" y="516248"/>
              <a:chExt cx="1627641" cy="890154"/>
            </a:xfrm>
          </p:grpSpPr>
          <p:pic>
            <p:nvPicPr>
              <p:cNvPr id="61" name="Picture 60"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516248"/>
                <a:ext cx="1600200" cy="890154"/>
              </a:xfrm>
              <a:prstGeom prst="rect">
                <a:avLst/>
              </a:prstGeom>
            </p:spPr>
          </p:pic>
          <p:sp>
            <p:nvSpPr>
              <p:cNvPr id="62" name="TextBox 61"/>
              <p:cNvSpPr txBox="1"/>
              <p:nvPr/>
            </p:nvSpPr>
            <p:spPr>
              <a:xfrm>
                <a:off x="2381250" y="742950"/>
                <a:ext cx="998991" cy="553998"/>
              </a:xfrm>
              <a:prstGeom prst="rect">
                <a:avLst/>
              </a:prstGeom>
              <a:noFill/>
            </p:spPr>
            <p:txBody>
              <a:bodyPr wrap="none" rtlCol="0">
                <a:spAutoFit/>
              </a:bodyPr>
              <a:lstStyle/>
              <a:p>
                <a:pPr defTabSz="457200"/>
                <a:r>
                  <a:rPr lang="en-US" sz="1000" dirty="0">
                    <a:solidFill>
                      <a:prstClr val="black"/>
                    </a:solidFill>
                  </a:rPr>
                  <a:t>San Diego</a:t>
                </a:r>
              </a:p>
              <a:p>
                <a:pPr defTabSz="457200"/>
                <a:r>
                  <a:rPr lang="en-US" sz="1000" dirty="0">
                    <a:solidFill>
                      <a:prstClr val="black"/>
                    </a:solidFill>
                  </a:rPr>
                  <a:t>Supercomputer</a:t>
                </a:r>
              </a:p>
              <a:p>
                <a:pPr defTabSz="457200"/>
                <a:r>
                  <a:rPr lang="en-US" sz="1000" dirty="0">
                    <a:solidFill>
                      <a:prstClr val="black"/>
                    </a:solidFill>
                  </a:rPr>
                  <a:t>Center</a:t>
                </a:r>
              </a:p>
            </p:txBody>
          </p:sp>
          <p:pic>
            <p:nvPicPr>
              <p:cNvPr id="63" name="Picture 62" descr="sdsc.png"/>
              <p:cNvPicPr>
                <a:picLocks noChangeAspect="1"/>
              </p:cNvPicPr>
              <p:nvPr/>
            </p:nvPicPr>
            <p:blipFill>
              <a:blip r:embed="rId17" cstate="print"/>
              <a:stretch>
                <a:fillRect/>
              </a:stretch>
            </p:blipFill>
            <p:spPr>
              <a:xfrm>
                <a:off x="1771650" y="666750"/>
                <a:ext cx="746355" cy="685647"/>
              </a:xfrm>
              <a:prstGeom prst="rect">
                <a:avLst/>
              </a:prstGeom>
            </p:spPr>
          </p:pic>
        </p:grpSp>
        <p:grpSp>
          <p:nvGrpSpPr>
            <p:cNvPr id="38" name="Group 68"/>
            <p:cNvGrpSpPr/>
            <p:nvPr/>
          </p:nvGrpSpPr>
          <p:grpSpPr>
            <a:xfrm>
              <a:off x="6248400" y="5619750"/>
              <a:ext cx="1447800" cy="838047"/>
              <a:chOff x="1143000" y="533400"/>
              <a:chExt cx="1447800" cy="838047"/>
            </a:xfrm>
          </p:grpSpPr>
          <p:grpSp>
            <p:nvGrpSpPr>
              <p:cNvPr id="40" name="Group 67"/>
              <p:cNvGrpSpPr/>
              <p:nvPr/>
            </p:nvGrpSpPr>
            <p:grpSpPr>
              <a:xfrm>
                <a:off x="1143000" y="533400"/>
                <a:ext cx="1447800" cy="720601"/>
                <a:chOff x="1143000" y="533400"/>
                <a:chExt cx="1447800" cy="720601"/>
              </a:xfrm>
            </p:grpSpPr>
            <p:pic>
              <p:nvPicPr>
                <p:cNvPr id="65" name="Picture 64"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143000" y="533400"/>
                  <a:ext cx="1447800" cy="720601"/>
                </a:xfrm>
                <a:prstGeom prst="rect">
                  <a:avLst/>
                </a:prstGeom>
              </p:spPr>
            </p:pic>
            <p:sp>
              <p:nvSpPr>
                <p:cNvPr id="66" name="TextBox 65"/>
                <p:cNvSpPr txBox="1"/>
                <p:nvPr/>
              </p:nvSpPr>
              <p:spPr>
                <a:xfrm>
                  <a:off x="1752853" y="685800"/>
                  <a:ext cx="761747" cy="430887"/>
                </a:xfrm>
                <a:prstGeom prst="rect">
                  <a:avLst/>
                </a:prstGeom>
                <a:noFill/>
              </p:spPr>
              <p:txBody>
                <a:bodyPr wrap="none" rtlCol="0">
                  <a:spAutoFit/>
                </a:bodyPr>
                <a:lstStyle/>
                <a:p>
                  <a:pPr defTabSz="457200"/>
                  <a:r>
                    <a:rPr lang="en-US" sz="1100" dirty="0">
                      <a:solidFill>
                        <a:prstClr val="black"/>
                      </a:solidFill>
                    </a:rPr>
                    <a:t>University</a:t>
                  </a:r>
                </a:p>
                <a:p>
                  <a:pPr defTabSz="457200"/>
                  <a:r>
                    <a:rPr lang="en-US" sz="1100" dirty="0">
                      <a:solidFill>
                        <a:prstClr val="black"/>
                      </a:solidFill>
                    </a:rPr>
                    <a:t>of Florida</a:t>
                  </a:r>
                </a:p>
              </p:txBody>
            </p:sp>
          </p:grpSp>
          <p:pic>
            <p:nvPicPr>
              <p:cNvPr id="67" name="Picture 66" descr="florida.png"/>
              <p:cNvPicPr>
                <a:picLocks noChangeAspect="1"/>
              </p:cNvPicPr>
              <p:nvPr/>
            </p:nvPicPr>
            <p:blipFill>
              <a:blip r:embed="rId18" cstate="print"/>
              <a:stretch>
                <a:fillRect/>
              </a:stretch>
            </p:blipFill>
            <p:spPr>
              <a:xfrm>
                <a:off x="1143000" y="609600"/>
                <a:ext cx="829302" cy="761847"/>
              </a:xfrm>
              <a:prstGeom prst="rect">
                <a:avLst/>
              </a:prstGeom>
            </p:spPr>
          </p:pic>
        </p:grpSp>
        <p:grpSp>
          <p:nvGrpSpPr>
            <p:cNvPr id="44" name="Group 72"/>
            <p:cNvGrpSpPr/>
            <p:nvPr/>
          </p:nvGrpSpPr>
          <p:grpSpPr>
            <a:xfrm>
              <a:off x="7543800" y="2647950"/>
              <a:ext cx="1276350" cy="770021"/>
              <a:chOff x="1771650" y="485775"/>
              <a:chExt cx="1276350" cy="770021"/>
            </a:xfrm>
          </p:grpSpPr>
          <p:pic>
            <p:nvPicPr>
              <p:cNvPr id="70" name="Picture 69"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828800" y="533400"/>
                <a:ext cx="1219200" cy="644401"/>
              </a:xfrm>
              <a:prstGeom prst="rect">
                <a:avLst/>
              </a:prstGeom>
            </p:spPr>
          </p:pic>
          <p:sp>
            <p:nvSpPr>
              <p:cNvPr id="71" name="TextBox 70"/>
              <p:cNvSpPr txBox="1"/>
              <p:nvPr/>
            </p:nvSpPr>
            <p:spPr>
              <a:xfrm>
                <a:off x="2324100" y="609600"/>
                <a:ext cx="644728" cy="430887"/>
              </a:xfrm>
              <a:prstGeom prst="rect">
                <a:avLst/>
              </a:prstGeom>
              <a:noFill/>
            </p:spPr>
            <p:txBody>
              <a:bodyPr wrap="none" rtlCol="0">
                <a:spAutoFit/>
              </a:bodyPr>
              <a:lstStyle/>
              <a:p>
                <a:pPr defTabSz="457200"/>
                <a:r>
                  <a:rPr lang="en-US" sz="1100" dirty="0">
                    <a:solidFill>
                      <a:prstClr val="black"/>
                    </a:solidFill>
                  </a:rPr>
                  <a:t>Johns </a:t>
                </a:r>
              </a:p>
              <a:p>
                <a:pPr defTabSz="457200"/>
                <a:r>
                  <a:rPr lang="en-US" sz="1100" dirty="0">
                    <a:solidFill>
                      <a:prstClr val="black"/>
                    </a:solidFill>
                  </a:rPr>
                  <a:t>Hopkins</a:t>
                </a:r>
              </a:p>
            </p:txBody>
          </p:sp>
          <p:pic>
            <p:nvPicPr>
              <p:cNvPr id="72" name="Picture 71" descr="hopkins.png"/>
              <p:cNvPicPr>
                <a:picLocks noChangeAspect="1"/>
              </p:cNvPicPr>
              <p:nvPr/>
            </p:nvPicPr>
            <p:blipFill>
              <a:blip r:embed="rId19" cstate="print"/>
              <a:stretch>
                <a:fillRect/>
              </a:stretch>
            </p:blipFill>
            <p:spPr>
              <a:xfrm>
                <a:off x="1771650" y="485775"/>
                <a:ext cx="838200" cy="770021"/>
              </a:xfrm>
              <a:prstGeom prst="rect">
                <a:avLst/>
              </a:prstGeom>
            </p:spPr>
          </p:pic>
        </p:grpSp>
      </p:grpSp>
      <p:grpSp>
        <p:nvGrpSpPr>
          <p:cNvPr id="48" name="Group 129"/>
          <p:cNvGrpSpPr/>
          <p:nvPr/>
        </p:nvGrpSpPr>
        <p:grpSpPr>
          <a:xfrm>
            <a:off x="0" y="-19050"/>
            <a:ext cx="9144000" cy="1314450"/>
            <a:chOff x="0" y="0"/>
            <a:chExt cx="9144000" cy="1314450"/>
          </a:xfrm>
        </p:grpSpPr>
        <p:pic>
          <p:nvPicPr>
            <p:cNvPr id="1030" name="Picture 6"/>
            <p:cNvPicPr>
              <a:picLocks noChangeAspect="1" noChangeArrowheads="1"/>
            </p:cNvPicPr>
            <p:nvPr/>
          </p:nvPicPr>
          <p:blipFill>
            <a:blip r:embed="rId20" cstate="print"/>
            <a:srcRect/>
            <a:stretch>
              <a:fillRect/>
            </a:stretch>
          </p:blipFill>
          <p:spPr bwMode="auto">
            <a:xfrm>
              <a:off x="0" y="0"/>
              <a:ext cx="8210550" cy="1314450"/>
            </a:xfrm>
            <a:prstGeom prst="rect">
              <a:avLst/>
            </a:prstGeom>
            <a:noFill/>
            <a:ln w="9525">
              <a:noFill/>
              <a:miter lim="800000"/>
              <a:headEnd/>
              <a:tailEnd/>
            </a:ln>
          </p:spPr>
        </p:pic>
        <p:pic>
          <p:nvPicPr>
            <p:cNvPr id="1031" name="Picture 7"/>
            <p:cNvPicPr>
              <a:picLocks noChangeAspect="1" noChangeArrowheads="1"/>
            </p:cNvPicPr>
            <p:nvPr/>
          </p:nvPicPr>
          <p:blipFill>
            <a:blip r:embed="rId20" cstate="print"/>
            <a:srcRect r="88399"/>
            <a:stretch>
              <a:fillRect/>
            </a:stretch>
          </p:blipFill>
          <p:spPr bwMode="auto">
            <a:xfrm>
              <a:off x="8191500" y="0"/>
              <a:ext cx="952500" cy="1314450"/>
            </a:xfrm>
            <a:prstGeom prst="rect">
              <a:avLst/>
            </a:prstGeom>
            <a:noFill/>
            <a:ln w="9525">
              <a:noFill/>
              <a:miter lim="800000"/>
              <a:headEnd/>
              <a:tailEnd/>
            </a:ln>
          </p:spPr>
        </p:pic>
      </p:grpSp>
      <p:sp>
        <p:nvSpPr>
          <p:cNvPr id="131" name="Rectangle 130"/>
          <p:cNvSpPr/>
          <p:nvPr/>
        </p:nvSpPr>
        <p:spPr>
          <a:xfrm>
            <a:off x="3657600" y="1295400"/>
            <a:ext cx="5486400" cy="584775"/>
          </a:xfrm>
          <a:prstGeom prst="rect">
            <a:avLst/>
          </a:prstGeom>
        </p:spPr>
        <p:txBody>
          <a:bodyPr wrap="square">
            <a:spAutoFit/>
          </a:bodyPr>
          <a:lstStyle/>
          <a:p>
            <a:pPr algn="r" defTabSz="457200"/>
            <a:r>
              <a:rPr lang="en-US" sz="1600" i="1" dirty="0">
                <a:solidFill>
                  <a:srgbClr val="990000"/>
                </a:solidFill>
              </a:rPr>
              <a:t>July 26-30, 2010  NCSA Summer School Workshop</a:t>
            </a:r>
          </a:p>
          <a:p>
            <a:pPr algn="r" defTabSz="457200"/>
            <a:r>
              <a:rPr lang="en-US" sz="1600" dirty="0">
                <a:solidFill>
                  <a:srgbClr val="7030A0"/>
                </a:solidFill>
              </a:rPr>
              <a:t>http://salsahpc.indiana.edu/tutorial</a:t>
            </a:r>
            <a:endParaRPr lang="en-US" sz="1600" i="1" dirty="0">
              <a:solidFill>
                <a:srgbClr val="7030A0"/>
              </a:solidFill>
            </a:endParaRPr>
          </a:p>
        </p:txBody>
      </p:sp>
      <p:sp>
        <p:nvSpPr>
          <p:cNvPr id="85" name="Rectangle 84"/>
          <p:cNvSpPr/>
          <p:nvPr/>
        </p:nvSpPr>
        <p:spPr>
          <a:xfrm>
            <a:off x="0" y="1295400"/>
            <a:ext cx="5486400" cy="584775"/>
          </a:xfrm>
          <a:prstGeom prst="rect">
            <a:avLst/>
          </a:prstGeom>
        </p:spPr>
        <p:txBody>
          <a:bodyPr wrap="square">
            <a:spAutoFit/>
          </a:bodyPr>
          <a:lstStyle/>
          <a:p>
            <a:pPr defTabSz="457200"/>
            <a:r>
              <a:rPr lang="en-US" sz="1600" i="1" dirty="0">
                <a:solidFill>
                  <a:prstClr val="black"/>
                </a:solidFill>
              </a:rPr>
              <a:t>300+ Students learning about Twister &amp; </a:t>
            </a:r>
            <a:r>
              <a:rPr lang="en-US" sz="1600" i="1" dirty="0" err="1">
                <a:solidFill>
                  <a:prstClr val="black"/>
                </a:solidFill>
              </a:rPr>
              <a:t>Hadoop</a:t>
            </a:r>
            <a:r>
              <a:rPr lang="en-US" sz="1600" i="1" dirty="0">
                <a:solidFill>
                  <a:prstClr val="black"/>
                </a:solidFill>
              </a:rPr>
              <a:t> </a:t>
            </a:r>
          </a:p>
          <a:p>
            <a:pPr defTabSz="457200"/>
            <a:r>
              <a:rPr lang="en-US" sz="1600" i="1" dirty="0" err="1">
                <a:solidFill>
                  <a:prstClr val="black"/>
                </a:solidFill>
              </a:rPr>
              <a:t>MapReduce</a:t>
            </a:r>
            <a:r>
              <a:rPr lang="en-US" sz="1600" i="1" dirty="0">
                <a:solidFill>
                  <a:prstClr val="black"/>
                </a:solidFill>
              </a:rPr>
              <a:t> technologies, supported by </a:t>
            </a:r>
            <a:r>
              <a:rPr lang="en-US" sz="1600" i="1" dirty="0" err="1">
                <a:solidFill>
                  <a:prstClr val="black"/>
                </a:solidFill>
              </a:rPr>
              <a:t>FutureGrid</a:t>
            </a:r>
            <a:r>
              <a:rPr lang="en-US" sz="1600" i="1" dirty="0">
                <a:solidFill>
                  <a:prstClr val="black"/>
                </a:solidFill>
              </a:rPr>
              <a:t>.</a:t>
            </a:r>
          </a:p>
        </p:txBody>
      </p:sp>
    </p:spTree>
    <p:extLst>
      <p:ext uri="{BB962C8B-B14F-4D97-AF65-F5344CB8AC3E}">
        <p14:creationId xmlns:p14="http://schemas.microsoft.com/office/powerpoint/2010/main" val="2327093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92162"/>
          </a:xfrm>
        </p:spPr>
        <p:txBody>
          <a:bodyPr/>
          <a:lstStyle/>
          <a:p>
            <a:r>
              <a:rPr lang="en-US" sz="4000" dirty="0" err="1" smtClean="0"/>
              <a:t>MapReduce@TeraGrid</a:t>
            </a:r>
            <a:r>
              <a:rPr lang="en-US" sz="4000" dirty="0" smtClean="0"/>
              <a:t>/XSEDE/FutureGrid</a:t>
            </a:r>
            <a:endParaRPr lang="en-US" sz="4000" dirty="0"/>
          </a:p>
        </p:txBody>
      </p:sp>
      <p:sp>
        <p:nvSpPr>
          <p:cNvPr id="3" name="Content Placeholder 2"/>
          <p:cNvSpPr>
            <a:spLocks noGrp="1"/>
          </p:cNvSpPr>
          <p:nvPr>
            <p:ph idx="1"/>
          </p:nvPr>
        </p:nvSpPr>
        <p:spPr>
          <a:xfrm>
            <a:off x="0" y="838200"/>
            <a:ext cx="9144000" cy="5410200"/>
          </a:xfrm>
        </p:spPr>
        <p:txBody>
          <a:bodyPr/>
          <a:lstStyle/>
          <a:p>
            <a:pPr>
              <a:spcBef>
                <a:spcPts val="0"/>
              </a:spcBef>
            </a:pPr>
            <a:r>
              <a:rPr lang="en-US" sz="2000" dirty="0"/>
              <a:t>As the computing landscape becomes increasingly data-centric, data-intensive computing environments are poised to transform scientific research. In particular, MapReduce based programming models and run-time systems such as the open-source Hadoop system have increasingly been adopted by researchers with data-intensive problems, in areas including bio-informatics, data mining and analytics, and text processing. While Map/Reduce run-time systems such as Hadoop are currently not supported across all TeraGrid systems (it is available on systems including FutureGrid), there is increased demand for these environments by the science community. This BOF session will provide a forum for discussions with users on challenges and opportunities for the use of MapReduce.  It will be moderated by Geoffrey Fox who will start with a short overview of MapReduce and the applications for which it is suitable. These include pleasingly parallel applications and many loosely coupled data analysis problems where we will use genomics, information retrieval  and particle physics as examples. </a:t>
            </a:r>
          </a:p>
          <a:p>
            <a:pPr>
              <a:spcBef>
                <a:spcPts val="0"/>
              </a:spcBef>
            </a:pPr>
            <a:r>
              <a:rPr lang="en-US" sz="2000" dirty="0"/>
              <a:t>We will discuss the interest of users, the possibility of using </a:t>
            </a:r>
            <a:r>
              <a:rPr lang="en-US" sz="2000" dirty="0" err="1"/>
              <a:t>Teragrid</a:t>
            </a:r>
            <a:r>
              <a:rPr lang="en-US" sz="2000" dirty="0"/>
              <a:t> and commercial clouds, and the type of training that would be useful. The BOF will assume only broad knowledge and will not need or discuss details of technologies like Hadoop, Dryad, Twister, Sector/Sphere (MapReduce variants). </a:t>
            </a:r>
          </a:p>
          <a:p>
            <a:pPr>
              <a:spcBef>
                <a:spcPts val="0"/>
              </a:spcBef>
            </a:pP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a:p>
        </p:txBody>
      </p:sp>
    </p:spTree>
    <p:extLst>
      <p:ext uri="{BB962C8B-B14F-4D97-AF65-F5344CB8AC3E}">
        <p14:creationId xmlns:p14="http://schemas.microsoft.com/office/powerpoint/2010/main" val="3473624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142001" y="19600"/>
            <a:ext cx="8419322" cy="1275800"/>
          </a:xfrm>
        </p:spPr>
        <p:txBody>
          <a:bodyPr>
            <a:noAutofit/>
          </a:bodyPr>
          <a:lstStyle/>
          <a:p>
            <a:pPr marL="0" indent="0"/>
            <a:r>
              <a:rPr lang="en-US" sz="3600" b="1" dirty="0">
                <a:ea typeface="ＭＳ Ｐゴシック" pitchFamily="34" charset="-128"/>
              </a:rPr>
              <a:t>ADMI Cloudy View on </a:t>
            </a:r>
            <a:br>
              <a:rPr lang="en-US" sz="3600" b="1" dirty="0">
                <a:ea typeface="ＭＳ Ｐゴシック" pitchFamily="34" charset="-128"/>
              </a:rPr>
            </a:br>
            <a:r>
              <a:rPr lang="en-US" sz="3600" b="1" dirty="0">
                <a:ea typeface="ＭＳ Ｐゴシック" pitchFamily="34" charset="-128"/>
              </a:rPr>
              <a:t>Computing </a:t>
            </a:r>
            <a:r>
              <a:rPr lang="en-US" sz="3600" b="1" dirty="0" smtClean="0">
                <a:ea typeface="ＭＳ Ｐゴシック" pitchFamily="34" charset="-128"/>
              </a:rPr>
              <a:t>Workshop </a:t>
            </a:r>
            <a:r>
              <a:rPr lang="en-US" sz="3200" b="1" dirty="0" smtClean="0">
                <a:ea typeface="ＭＳ Ｐゴシック" pitchFamily="34" charset="-128"/>
              </a:rPr>
              <a:t>June 2011</a:t>
            </a:r>
            <a:endParaRPr lang="en-US" sz="3600" b="1" dirty="0" smtClean="0">
              <a:latin typeface="+mn-lt"/>
              <a:ea typeface="ＭＳ Ｐゴシック" pitchFamily="34" charset="-128"/>
            </a:endParaRPr>
          </a:p>
        </p:txBody>
      </p:sp>
      <p:sp>
        <p:nvSpPr>
          <p:cNvPr id="6146" name="Content Placeholder 2"/>
          <p:cNvSpPr>
            <a:spLocks noGrp="1"/>
          </p:cNvSpPr>
          <p:nvPr>
            <p:ph idx="1"/>
          </p:nvPr>
        </p:nvSpPr>
        <p:spPr>
          <a:xfrm>
            <a:off x="157718" y="3495619"/>
            <a:ext cx="8586787" cy="2994984"/>
          </a:xfrm>
        </p:spPr>
        <p:txBody>
          <a:bodyPr>
            <a:noAutofit/>
          </a:bodyPr>
          <a:lstStyle/>
          <a:p>
            <a:pPr>
              <a:spcBef>
                <a:spcPts val="0"/>
              </a:spcBef>
            </a:pPr>
            <a:r>
              <a:rPr lang="en-US" sz="2000" dirty="0" smtClean="0">
                <a:ea typeface="ＭＳ Ｐゴシック" pitchFamily="34" charset="-128"/>
              </a:rPr>
              <a:t>Jerome took two courses from IU in this area Fall 2010 and Spring 2011 on FutureGrid</a:t>
            </a:r>
          </a:p>
          <a:p>
            <a:pPr>
              <a:spcBef>
                <a:spcPts val="0"/>
              </a:spcBef>
            </a:pPr>
            <a:r>
              <a:rPr lang="en-US" sz="2000" dirty="0" smtClean="0">
                <a:solidFill>
                  <a:srgbClr val="FF0000"/>
                </a:solidFill>
                <a:ea typeface="ＭＳ Ｐゴシック" pitchFamily="34" charset="-128"/>
              </a:rPr>
              <a:t>ADMI: </a:t>
            </a:r>
            <a:r>
              <a:rPr lang="en-US" sz="2000" dirty="0" smtClean="0">
                <a:solidFill>
                  <a:srgbClr val="FF0000"/>
                </a:solidFill>
              </a:rPr>
              <a:t>Association </a:t>
            </a:r>
            <a:r>
              <a:rPr lang="en-US" sz="2000" dirty="0">
                <a:solidFill>
                  <a:srgbClr val="FF0000"/>
                </a:solidFill>
              </a:rPr>
              <a:t>of Computer and Information Science/Engineering Departments at Minority </a:t>
            </a:r>
            <a:r>
              <a:rPr lang="en-US" sz="2000" dirty="0" smtClean="0">
                <a:solidFill>
                  <a:srgbClr val="FF0000"/>
                </a:solidFill>
              </a:rPr>
              <a:t>Institutions</a:t>
            </a:r>
          </a:p>
          <a:p>
            <a:pPr>
              <a:spcBef>
                <a:spcPts val="0"/>
              </a:spcBef>
            </a:pPr>
            <a:r>
              <a:rPr lang="en-US" sz="2000" dirty="0" smtClean="0">
                <a:ea typeface="ＭＳ Ｐゴシック" pitchFamily="34" charset="-128"/>
              </a:rPr>
              <a:t>10 Faculty and Graduate Students from ADMI Universities</a:t>
            </a:r>
          </a:p>
          <a:p>
            <a:pPr>
              <a:spcBef>
                <a:spcPts val="0"/>
              </a:spcBef>
            </a:pPr>
            <a:r>
              <a:rPr lang="en-US" sz="2000" dirty="0" smtClean="0"/>
              <a:t>Included </a:t>
            </a:r>
            <a:r>
              <a:rPr lang="en-US" sz="2000" dirty="0" err="1" smtClean="0"/>
              <a:t>bootcamp</a:t>
            </a:r>
            <a:r>
              <a:rPr lang="en-US" sz="2000" dirty="0" smtClean="0"/>
              <a:t> on </a:t>
            </a:r>
            <a:r>
              <a:rPr lang="en-US" sz="2000" dirty="0" err="1" smtClean="0"/>
              <a:t>Mapreduce</a:t>
            </a:r>
            <a:r>
              <a:rPr lang="en-US" sz="2000" dirty="0" smtClean="0"/>
              <a:t> illustrated with case </a:t>
            </a:r>
            <a:r>
              <a:rPr lang="en-US" sz="2000" dirty="0"/>
              <a:t>studies of scientific applications on FutureGrid. </a:t>
            </a:r>
            <a:endParaRPr lang="en-US" sz="2000" dirty="0" smtClean="0"/>
          </a:p>
          <a:p>
            <a:pPr>
              <a:spcBef>
                <a:spcPts val="0"/>
              </a:spcBef>
            </a:pPr>
            <a:r>
              <a:rPr lang="en-US" sz="2000" dirty="0" smtClean="0"/>
              <a:t>At the </a:t>
            </a:r>
            <a:r>
              <a:rPr lang="en-US" sz="2000" dirty="0"/>
              <a:t>conclusion of the workshop, the participants </a:t>
            </a:r>
            <a:r>
              <a:rPr lang="en-US" sz="2000" dirty="0" smtClean="0"/>
              <a:t>indicated that they </a:t>
            </a:r>
            <a:r>
              <a:rPr lang="en-US" sz="2000" dirty="0"/>
              <a:t>would incorporate cloud computing into their </a:t>
            </a:r>
            <a:r>
              <a:rPr lang="en-US" sz="2000" dirty="0" smtClean="0"/>
              <a:t>courses and/or research</a:t>
            </a:r>
            <a:r>
              <a:rPr lang="en-US" sz="2000" dirty="0"/>
              <a:t>.</a:t>
            </a:r>
            <a:endParaRPr lang="en-US" sz="2000" dirty="0" smtClean="0">
              <a:ea typeface="ＭＳ Ｐゴシック" pitchFamily="34" charset="-128"/>
            </a:endParaRPr>
          </a:p>
          <a:p>
            <a:pPr>
              <a:spcBef>
                <a:spcPts val="0"/>
              </a:spcBef>
            </a:pPr>
            <a:endParaRPr lang="en-US" sz="2000" dirty="0" smtClean="0">
              <a:ea typeface="ＭＳ Ｐゴシック" pitchFamily="34" charset="-128"/>
            </a:endParaRPr>
          </a:p>
        </p:txBody>
      </p:sp>
      <p:sp>
        <p:nvSpPr>
          <p:cNvPr id="2" name="AutoShape 4" descr="data:image/jpg;base64,/9j/4AAQSkZJRgABAQAAAQABAAD/2wCEAAkGBhQSERUUExQWFBUWFRwaGBgYFhobGBcZHBkXGBwYFhUYHCYgGBokHRUaHy8gIycpLCwsHB4xNTAqNScsLCkBCQoKDgwOGg8PGjAkHyUsLC0pKiwpLCwtLDQpKSwsLywsKiwsLCwsLCwsLCwsKSkpLCwpLCwsLCwpLCwpLCwsLP/AABEIAKIAoAMBIgACEQEDEQH/xAAbAAACAwEBAQAAAAAAAAAAAAAEBQIDBgABB//EADgQAAIBAwMCBAQEBQQCAwAAAAECEQADIQQSMUFRBSJhcRMygZEGI7HBFEKh0fAzUnLhFaJTYuL/xAAaAQACAwEBAAAAAAAAAAAAAAABAgADBAUG/8QAJxEAAgICAgIBAwUBAAAAAAAAAAECEQMxEiEEQTITYXEiI1GBkUL/2gAMAwEAAhEDEQA/AFV7xNTa+GPzANrBzkyRLIvXaGmJzVPh143LiIVDKh2KGubOhY+fgHOKXWjAZlXyzJx1JNRvodk9CZieTx965d3K2ZNuxxrdYLltQpKi2gAGfPB+Yx1g8mhL+vZ7UBFBI2u5nc+ZUSe0dO1V+FaghmRkLfFX4fzRHBBE9QRQWv1bBl5/LwJyAJn65p+VjXaLToyVBJIxjPr1ANSKE7RJHT5oBz2B/Wm/garfs3TdulCs/D8qpb3v5iGuRyei0oXQupIeRntz6g9vUVGqFZJvFm0xV1m44DDqPhknDowPzACBiKq1N/deLy6A5EsWPfzMT5jVl3T4cKgY4lpAhR781UbZYTDEDBaPKCeB9qkpAb6DUuM5kNIHf5Y++BV1rQ7XAbcpV5kTt7gfpmg/4UxBJDsMCCJBHX0iml0MWYk4Md+NoH04qyMHLS7Cu9Hfwm0u0n/dg/NngTkkc17/ABCJJZ7isASq21k74PzA8Ag89K8SzbACtvIzLEywJESmMCOlGWdPZTTEr5r7hrZ2gFws4aGwAVIE8iMUzwyjsZxdGbGodm8sLI4JmDRCeKgqynrAP/XaorobUOH3fEkBdsQMwdwiftRVrRhZnaIkwVHsT3qhtITRHReLsDuAJgzniB1NXeJ+MN8NSs7gxYuBBg8QQePWg7DBhNxSABxbYS3uO1BL4h5wAQttjERx083/AFTJ9kT7D317vudZZmElQZkjr7xjHSiNH4rbvbEuSFMgNPnXuR6cjNZu5q3ttEx2K9R3+1FC3ZQYOTktxg+lM50WX0Harw/5rfxndZ8jgFlC8wc49Y7Vy6G7YVWYl03DzBsNmcAmcAfrVWittBCEMjDPSMz16cU60uuF78i6iBgvlGckGYBmASOI60vO3QLFT3ILLBMn12kjvVa6PLGTjgDiYmM881qbXw72l3Mxs/CubIC7kO7i5HQAfNzwO9Zg2GuNcVDFteWbBcFoVwrHEkjAzVbg76A1YLfR+D/Kf/Y+ooK8GYTRnil8LFoIq/DPnYOSXbvPEDgQKHuAtwMTn+80y60DQV4ZrDZK7GEq28KRuXcBElTg4pv4l4//ABNty4a5ccAIS3lswwb8scmc4OM4rMrpn3cc+tFW2J7QOg6fXrQ5taYGwxbD21tuzq4ubvKCNy7THn7DNW2NUCGRTBchvQkHEj0zStiZkj+tHaFM7isdvUn/AKowXOZEuTGwvEKBgxyQACx9+TFcLx9vofvTzwf8PBwN9aQ/hmzs2nPriQe4Mc10Y5IpUjesDSPnrj7/AOetRtNtyMH05mt234esg9fXjNAaz8M248h/z/OlMsiYzwsyt5w/Mq0fMOsDsKE1HyqbY3GcycmPfJq/WpseJg+4BketVN4aXHxDAuZM/pxWLNBRl17MGSPFgmougL8RRtPBxiT2oTVaYkq4UnPmEUw1ZDFQw2TkejevvXq6oofy2Ugck4n2jmqVsrjsS3wzvt2xtwAP0nvU9PbBiTEECDHE1oLamFm15pmeknqD7Up8c2bVGza/WRAjI+pkU2+i1NaQZb0xUtLDYTGemMCKo1Wr2sm0jcpGI5g4+0V2gCvb2kw6gEz64nHNMbGGAvKkiCuD74Peq43F9gSl7RXrvFQ5C/y2124gAwImB1MZ9qW6h9+RAMZ9QOgq46Esz7YwM4zz2qNvwhhlj5REx0n+Uz1pJMX7gS2ATwf0iiLZKAKMg1eVxA4H6CoNG4MplRG7GZP7ChboS7PH0jA/NjrPT2rm05YDZJnr7dxRbaZieZB7xj2q74gtgiIAGDyakeyWKxpV4OCenMD1NNvDhvuIMYBEj0jp3oOwPiNsJycwY+3pWh8LsW/KxWGSQGmFfymZHQg9fWr8apmnxo8p/js1GjQgiJpo0xzWM1niNwL/AKzKw/2pKj0MD9688H8bvXWAZgZwDBGQOIPWrKpHX5Js1l1THNDKpzxWR8Z1d/cRuYCY8okmp6NCoB26hTM72n77T0+lMl/IHL0LvxN5bgzywjr1g1Qw27ll+I5JUTPSnviVu3cKXLy+UYIaV8xIiQOAYrIeOahhqbqqVUtGFwueNq9BEf1ozd0jn+Rjdc/QwvW5RVdTugDcMjHBPYUue8q+Tb5geTInPIr3w7XAIPMQVMMAZkdSFjrRGu0Rcbwu0DhieBOSR0qlow6YTqLjG0BvAA6k5noe8ivNNp0e0TdktmH7RyZ61GwArKbqyHWB1DHice9V2jta5bIIIaZE5WI4PSle7DsC0DG1eW6pEA+p3JwZH+TTzxXS7bxcElDBAPSYOP7Cql8NgfEJztyZHI9O1WjU7lBC7+BE/wA3eKWcuXTHc+uIV/4nT3HUpdNsAiWeZ3en261r1/D+9Q1zMrDWxG1yJ2tPQmsovgq/B+JcJBdptwCQV4O4AcZ5r6PptP8AlKsn5AJ68RPpVmNXdmnEr2jAXPBtNcR2b4ivahfhhQSd2dxI+XtPpxS3UKDZRQUXzHcAsT2DEfMRM1sNX+EWtWrpstElZctBW2BlQvDGczWSSENyG+YiCYJ+uMEihxlpoonaZCzo9tsLg7D9R9eetefwLbdyq08T0Pt9KgNQouAb5BBk8rPoac2NqoE3As8ZkSg6wD1IxQUUKlb7FRUqGlVLQIIU7gB1n69aaeCbGUypDJcKsD6qs/560M+rdS3wVf4YaCpGCBmGc5biTHFQsa9rxLm4D8STtUQAZPp696KZdhkseRf4bLVrZW2M7R2VmE+mDmu8L0oLI/lVBlZbPES0nmP1rLabUEtLnyp+siPc5orxHQWmb4iXFtuRmXj/ANZpots7NIceIWVRncMjKclSRn2zzFd4Xr7AUlVUHrjI+9Zax4ba+IHu3Udxwd3H04rzUv5j8M8c/tkc0W2iUhrq2Fy4ynIJ9Jj9jWL8a0Svq3edhDAggSpGBx2xTHxFrht+RDcaZaJwoBMyPpQtt2W2LzBWg7SDJKHp7iM0rkzm+XN/BAHiXh62ouHcyvMlBges/TipXXNy0WFyJaNnEj0FNdbf/LuqPOXEmCI6eYDtSPQ3V2wRLCdpxg9qVyo55d4brGEWyOG+bkqPSm2p1TNFsFtzfzQJb0kekUr03hZZLjk/6RE7TyDVv8WCSc7gZHYDEexpHYWmEazUxp5EyrgPnGDGR60T+Fkt3LylxBEkRIXpExS1tG90P8ESNwBXvgnj0qOju7YCkjzZHUDHJ9YqK9jR/S7aPtfh4i0gg4UCGGcDrRDuACTwBP0rrY8tU6zWrbUyZMfKuWPTC8mtrdHS0hX4j+IrVyzetW/zJtbtymRO4Ltjn19K+Ya3SXnuG38NsiYUyCBncCPmxTnxLR6g3Ll3YGthfhuwAXaScCBBByJNILdm4GsrbfJPTBDTEes1llNvZgm7l2a+z4Ij6SwtqyC5bbvPQcs7fbg1dqvDU07s10hRyLnLEREDt7fWrB4lqdIiB3tMpBAAndzliTjB5pX4n4u9+VYtctGQBhSBIhusex7VHNJd7LpOC/JV4grJte6A9q5hHDEzHoe+M0Te8Bu2ktfDW38Nwp+KIB2vlg8mDHH0ojQi27q1381VTYgfy27RgCGjEHv6VDx/Vvc22yU+FaXC22BRjBIBI+nlParsa56KWuLUkK5hwj5Vus4I6Gad6UW9KIUqgIOGth1IIzBIlTk9aU/BNzT22Pz7Qfqcx/WvdJ49bj4d8Qw71Pi+jsRfXYfrtcl0gblbAEW7SoMbYl43fyjr3pFqdMlnFsAScgYA+lGajxfT2xKZPaltt2vNuPE0G7C69BJJ2gRcm5/8ZzHXyzLY6UiN8runcyxxESRiSO8VqtOQuosMyyokg8FXWIz2IP8ASkfiurLatmiN44PQ/wC0Ed+/rSzjo5fk25O2LtysFGwq20wwaBHQVRa0rGfKRGcjkd6ZPdW4ML5lwY454qzQ2CxUOFDNgA/NII69BBqtGRd9IBR2CbVO0NhsnI6SKM0lgW/IVBJUmQcxEyOh4rvE/Dzau7XXYSAYBnExz9K603m3CWxEnj2qu++yy6dMhbuuFFxW2KSdp4LPEMB9MTR/hWh3qWbcpzkiQSI+Yduxrr+gV2QXGRvJhFgFevmXpRa2PLuQxtABmBvWcAic5EUyavoGmfWEGKW+K+CJdYXNu64g8vmKz2yKZokrHeqbcoAGJIBieS3uAMR6VtlFS6Z0aTXYlufhwuGe4SpJm4oMhz6+uee1ZjW6S2t1/h21tFGG24TyRiABxW88X1oS3EeYmROAY55PasLD3nYlQbauMyFYYI4HM1my410obMs2k2StOYXGRuKhwpU7jJYREg5OeIojT6K5/q7UcOJAkKpU8NIxInj+1Cuqhi7Dcx5Enb2AjE47x7V6brMAOFAgDoB2AGAPpWnF4TavIZ5ZlX8s8uae2qshYsrNJRT5fQbjkxziqvGvEUXRWbdtQhW87FVEAgqoBb15Fc6Uu8RsyhAro4ccMbVIqjN32WeG+JKV2ntKnuO3uKD8U0ofBE/r96W6Z5G2c8imWlBfBPm6Z5rF5OBwlcTrePnT/bnsRWtCFfg/XitDpnqm54dc3YH1oW8CMEz7VRCMsjo0ZMkMKth93W7iSOFUx6k9aKSyuosKrHYQ5O4AGekN1HHSkVy+flwAef8AutF4ba8gHpXV+jH6Si0cXJklK5P2XaL8Pi0khRcYnJQ4A9JyPrQAZBkpt80STuYiZJWcCIjFNiblvIyPSq7+tt3htuIVPMgQf0g/b61z8vht/Fg+qmtA2r1yM+W2yBvDCQw5WBn7VZYtq5tttlScKF7HMKcDmJFFWNoDeVXBHJzwcYPB6dquS+wuIZAMeUHmJ4/6Fcr6bjKpb9l8UnTYDd8MEkvAYhgCgiUYiAZHIK1PR6FbYb4m05AE7gQWOOefbimGr07IJY7lZTMLALc5Y+pxSnXagg/M1wAjJHlkkGcCTHseKeXKIyh21I+oWuBSjxpPzFBa5DgrCAdM56leppmnAod9P+aHyfJH/HMkj1OPtW+ceXRqatCfxHwFmtsXcwoENOBBypX5uMzPIFJXvqohZCg4BMn3JPLfpWi/F2v2acIDm4+f+K5P0mBWE1Gq/vWvBjjFcjm+R1Lig9tTB4E0PqfFtozQSa2VJPSaWW1a6248dBWmzPQ0TxAscVe7GJbiusWFtgSM1zIXOeO1Qhl9ahV93GcT/ma654i7YtoVxlnHHsv9/tWn1KgLMDHFBW9P3/mNGb5UWc72i3xO5dXT2yl74jlmD2iv8gHlY3AJJP78Ypbb1Sc3A1sj/dwfZxj7xTtYZAOo4+kihQgYf0P0pVFLQHPlsXae1vYEQQTOCCPuKbtqGGIqnTaFEbcFAPcCKZ3GxIyKslLkCUrF/wD5Z17xRVjx0NyoP0riyN8wigRokuZtHI6HBpBR7b1CnIge1XJaLZTzNIxCxHUszA/5FIdLYZDmmvgOui8B0Jj7g/uBVGbGpx+/otwy4zQz1nhVwWglos2Yg3D5ATJKwYaO1Dn8PMr292+6oIHmZwEAHziDJPpT8ken12/uBUVX0H2H7NWDj3Z13BMuXXsOx96sTxXNAEZqBePpmsUc810c5ZpIQ/iXxD4upYD5UXaPfk/1ms/q3iD2wf2r3VX28zgwSZ/f96pFzeGB6ivQpUqMzfJ2wZ7uGHcTRugYIm9uOFXqTSMEm5s6wR78ftTey26/t/ltKAP+XU1LI0NbKE+Z+T07UQvaqQ9e3LsLjk4FMID3jveBwK9vL5wOgBNXWLe0Cq7wgs3sP0qBCl8Ot/AN748XVYAWY+ZTHmn7ntigNOMsPX9Yq+y4gT2qlTF1vUD/AD+lRBbsuCyKlZulTHSvYry4Kgp163mRWa8UDWbu9SQCa0HxcUo/FFwfCHcsAKDGjsPXxMvb3HoKhptX8NVudn+5wBSsMRbVR1NW694W2vbP7VA12fVVuSAZwQD1656g1Ce8f+v9qX/h/Ub7CHqBH29jNEajWKjBTuk5ET36j61zZKnR2oyTimel4ofxDURZf/iR98VN7lLfHLv5cdyP71zfG/XlivucdszOoHlNAWHgj7UydcUs7jsa9IIgfxEQ9u6MQ0N7HH71Pw26Q7nvVfiv+i0e9V+F3pKnvFKP/wAmjV5bb2H61N7oLegFBB/zDXoamK6GAu1VrrvlA7sKFS6ZirtYPMPQ1CFN7VgNBPBjmom/5x6p+5qxrkn5f6mqPEB5kYeo/SoEZC7ioPqYih1MrQovZE8ioRIZXD2rO/ihiWsr0k/qtOkuce9JfFX3lD1W4f6j/wDNBjQ2WlZKjqMn0H9681rTcUdlH9/3oGxfY3GA4J/TFFMd10+8fbH7VA1RvPwrdPwSOzdgeR605AUuGLbcR8p79xWb/D1/YGHtTT+IB6/0/tWLI1GZtxSvHTJG7nmlvi74Ue5/ao3NZ+/X9qF1d2SD/wDX96w+BD92/sYZaA7ppXew9M7k0t1oyDXcFRVdEqQf8mlngTwdp5Vx+tMS/PqKWaXGpA/3Ef0NL7LI6aNHY+dqkwio6TlqnexTFZPSL5hV13LVVouauIzUIUtzUdUkpPY11w5qZEq3tUAR0rUPrLUGatsGr9RblagQXS3JgetI7tyLjKelwn7A/wB6a6Iw8Uk8ZXbfuHuoj6gA/pSseC7os8N6t9f3ovQiWoTTGEA70y0iQaKDI0fhJzHpTE2qTeH3YYdKaLq8x61yvPi1JSQsWwTYM4HNdqFyP+Irq6p4HyZJA91BHFAaxBtOK6urrAQAFEjFBKg/ibeB81dXUjLI+/waPw9RnFSvoOwr2upir2T0aDtVoUdq9rqKID3VE8VYiiGx0rq6oQp0yDsKNCCOBXV1QDFCqPijHX96S/iBB8Y4HA/evK6lei7H8i61bHkwOO3tTS2g7CurqiBIP0iieKKI8x9zXV1YPO1H+xYn/9k="/>
          <p:cNvSpPr>
            <a:spLocks noChangeAspect="1" noChangeArrowheads="1"/>
          </p:cNvSpPr>
          <p:nvPr/>
        </p:nvSpPr>
        <p:spPr bwMode="auto">
          <a:xfrm>
            <a:off x="176213"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rgbClr val="000000"/>
              </a:solidFill>
              <a:ea typeface="ＭＳ Ｐゴシック" pitchFamily="34" charset="-128"/>
            </a:endParaRPr>
          </a:p>
        </p:txBody>
      </p:sp>
      <p:sp>
        <p:nvSpPr>
          <p:cNvPr id="3" name="AutoShape 6" descr="data:image/jpg;base64,/9j/4AAQSkZJRgABAQAAAQABAAD/2wCEAAkGBhQSERUUExQWFBUWFRwaGBgYFhobGBcZHBkXGBwYFhUYHCYgGBokHRUaHy8gIycpLCwsHB4xNTAqNScsLCkBCQoKDgwOGg8PGjAkHyUsLC0pKiwpLCwtLDQpKSwsLywsKiwsLCwsLCwsLCwsKSkpLCwpLCwsLCwpLCwpLCwsLP/AABEIAKIAoAMBIgACEQEDEQH/xAAbAAACAwEBAQAAAAAAAAAAAAAEBQIDBgABB//EADgQAAIBAwMCBAQEBQQCAwAAAAECEQADIQQSMUFRBSJhcRMygZEGI7HBFEKh0fAzUnLhFaJTYuL/xAAaAQACAwEBAAAAAAAAAAAAAAABAgADBAUG/8QAJxEAAgICAgIBAwUBAAAAAAAAAAECEQMxEiEEQTITYXEiI1GBkUL/2gAMAwEAAhEDEQA/AFV7xNTa+GPzANrBzkyRLIvXaGmJzVPh143LiIVDKh2KGubOhY+fgHOKXWjAZlXyzJx1JNRvodk9CZieTx965d3K2ZNuxxrdYLltQpKi2gAGfPB+Yx1g8mhL+vZ7UBFBI2u5nc+ZUSe0dO1V+FaghmRkLfFX4fzRHBBE9QRQWv1bBl5/LwJyAJn65p+VjXaLToyVBJIxjPr1ANSKE7RJHT5oBz2B/Wm/garfs3TdulCs/D8qpb3v5iGuRyei0oXQupIeRntz6g9vUVGqFZJvFm0xV1m44DDqPhknDowPzACBiKq1N/deLy6A5EsWPfzMT5jVl3T4cKgY4lpAhR781UbZYTDEDBaPKCeB9qkpAb6DUuM5kNIHf5Y++BV1rQ7XAbcpV5kTt7gfpmg/4UxBJDsMCCJBHX0iml0MWYk4Md+NoH04qyMHLS7Cu9Hfwm0u0n/dg/NngTkkc17/ABCJJZ7isASq21k74PzA8Ag89K8SzbACtvIzLEywJESmMCOlGWdPZTTEr5r7hrZ2gFws4aGwAVIE8iMUzwyjsZxdGbGodm8sLI4JmDRCeKgqynrAP/XaorobUOH3fEkBdsQMwdwiftRVrRhZnaIkwVHsT3qhtITRHReLsDuAJgzniB1NXeJ+MN8NSs7gxYuBBg8QQePWg7DBhNxSABxbYS3uO1BL4h5wAQttjERx083/AFTJ9kT7D317vudZZmElQZkjr7xjHSiNH4rbvbEuSFMgNPnXuR6cjNZu5q3ttEx2K9R3+1FC3ZQYOTktxg+lM50WX0Harw/5rfxndZ8jgFlC8wc49Y7Vy6G7YVWYl03DzBsNmcAmcAfrVWittBCEMjDPSMz16cU60uuF78i6iBgvlGckGYBmASOI60vO3QLFT3ILLBMn12kjvVa6PLGTjgDiYmM881qbXw72l3Mxs/CubIC7kO7i5HQAfNzwO9Zg2GuNcVDFteWbBcFoVwrHEkjAzVbg76A1YLfR+D/Kf/Y+ooK8GYTRnil8LFoIq/DPnYOSXbvPEDgQKHuAtwMTn+80y60DQV4ZrDZK7GEq28KRuXcBElTg4pv4l4//ABNty4a5ccAIS3lswwb8scmc4OM4rMrpn3cc+tFW2J7QOg6fXrQ5taYGwxbD21tuzq4ubvKCNy7THn7DNW2NUCGRTBchvQkHEj0zStiZkj+tHaFM7isdvUn/AKowXOZEuTGwvEKBgxyQACx9+TFcLx9vofvTzwf8PBwN9aQ/hmzs2nPriQe4Mc10Y5IpUjesDSPnrj7/AOetRtNtyMH05mt234esg9fXjNAaz8M248h/z/OlMsiYzwsyt5w/Mq0fMOsDsKE1HyqbY3GcycmPfJq/WpseJg+4BketVN4aXHxDAuZM/pxWLNBRl17MGSPFgmougL8RRtPBxiT2oTVaYkq4UnPmEUw1ZDFQw2TkejevvXq6oofy2Ugck4n2jmqVsrjsS3wzvt2xtwAP0nvU9PbBiTEECDHE1oLamFm15pmeknqD7Up8c2bVGza/WRAjI+pkU2+i1NaQZb0xUtLDYTGemMCKo1Wr2sm0jcpGI5g4+0V2gCvb2kw6gEz64nHNMbGGAvKkiCuD74Peq43F9gSl7RXrvFQ5C/y2124gAwImB1MZ9qW6h9+RAMZ9QOgq46Esz7YwM4zz2qNvwhhlj5REx0n+Uz1pJMX7gS2ATwf0iiLZKAKMg1eVxA4H6CoNG4MplRG7GZP7ChboS7PH0jA/NjrPT2rm05YDZJnr7dxRbaZieZB7xj2q74gtgiIAGDyakeyWKxpV4OCenMD1NNvDhvuIMYBEj0jp3oOwPiNsJycwY+3pWh8LsW/KxWGSQGmFfymZHQg9fWr8apmnxo8p/js1GjQgiJpo0xzWM1niNwL/AKzKw/2pKj0MD9688H8bvXWAZgZwDBGQOIPWrKpHX5Js1l1THNDKpzxWR8Z1d/cRuYCY8okmp6NCoB26hTM72n77T0+lMl/IHL0LvxN5bgzywjr1g1Qw27ll+I5JUTPSnviVu3cKXLy+UYIaV8xIiQOAYrIeOahhqbqqVUtGFwueNq9BEf1ozd0jn+Rjdc/QwvW5RVdTugDcMjHBPYUue8q+Tb5geTInPIr3w7XAIPMQVMMAZkdSFjrRGu0Rcbwu0DhieBOSR0qlow6YTqLjG0BvAA6k5noe8ivNNp0e0TdktmH7RyZ61GwArKbqyHWB1DHice9V2jta5bIIIaZE5WI4PSle7DsC0DG1eW6pEA+p3JwZH+TTzxXS7bxcElDBAPSYOP7Cql8NgfEJztyZHI9O1WjU7lBC7+BE/wA3eKWcuXTHc+uIV/4nT3HUpdNsAiWeZ3en261r1/D+9Q1zMrDWxG1yJ2tPQmsovgq/B+JcJBdptwCQV4O4AcZ5r6PptP8AlKsn5AJ68RPpVmNXdmnEr2jAXPBtNcR2b4ivahfhhQSd2dxI+XtPpxS3UKDZRQUXzHcAsT2DEfMRM1sNX+EWtWrpstElZctBW2BlQvDGczWSSENyG+YiCYJ+uMEihxlpoonaZCzo9tsLg7D9R9eetefwLbdyq08T0Pt9KgNQouAb5BBk8rPoac2NqoE3As8ZkSg6wD1IxQUUKlb7FRUqGlVLQIIU7gB1n69aaeCbGUypDJcKsD6qs/560M+rdS3wVf4YaCpGCBmGc5biTHFQsa9rxLm4D8STtUQAZPp696KZdhkseRf4bLVrZW2M7R2VmE+mDmu8L0oLI/lVBlZbPES0nmP1rLabUEtLnyp+siPc5orxHQWmb4iXFtuRmXj/ANZpots7NIceIWVRncMjKclSRn2zzFd4Xr7AUlVUHrjI+9Zax4ba+IHu3Udxwd3H04rzUv5j8M8c/tkc0W2iUhrq2Fy4ynIJ9Jj9jWL8a0Svq3edhDAggSpGBx2xTHxFrht+RDcaZaJwoBMyPpQtt2W2LzBWg7SDJKHp7iM0rkzm+XN/BAHiXh62ouHcyvMlBges/TipXXNy0WFyJaNnEj0FNdbf/LuqPOXEmCI6eYDtSPQ3V2wRLCdpxg9qVyo55d4brGEWyOG+bkqPSm2p1TNFsFtzfzQJb0kekUr03hZZLjk/6RE7TyDVv8WCSc7gZHYDEexpHYWmEazUxp5EyrgPnGDGR60T+Fkt3LylxBEkRIXpExS1tG90P8ESNwBXvgnj0qOju7YCkjzZHUDHJ9YqK9jR/S7aPtfh4i0gg4UCGGcDrRDuACTwBP0rrY8tU6zWrbUyZMfKuWPTC8mtrdHS0hX4j+IrVyzetW/zJtbtymRO4Ltjn19K+Ya3SXnuG38NsiYUyCBncCPmxTnxLR6g3Ll3YGthfhuwAXaScCBBByJNILdm4GsrbfJPTBDTEes1llNvZgm7l2a+z4Ij6SwtqyC5bbvPQcs7fbg1dqvDU07s10hRyLnLEREDt7fWrB4lqdIiB3tMpBAAndzliTjB5pX4n4u9+VYtctGQBhSBIhusex7VHNJd7LpOC/JV4grJte6A9q5hHDEzHoe+M0Te8Bu2ktfDW38Nwp+KIB2vlg8mDHH0ojQi27q1381VTYgfy27RgCGjEHv6VDx/Vvc22yU+FaXC22BRjBIBI+nlParsa56KWuLUkK5hwj5Vus4I6Gad6UW9KIUqgIOGth1IIzBIlTk9aU/BNzT22Pz7Qfqcx/WvdJ49bj4d8Qw71Pi+jsRfXYfrtcl0gblbAEW7SoMbYl43fyjr3pFqdMlnFsAScgYA+lGajxfT2xKZPaltt2vNuPE0G7C69BJJ2gRcm5/8ZzHXyzLY6UiN8runcyxxESRiSO8VqtOQuosMyyokg8FXWIz2IP8ASkfiurLatmiN44PQ/wC0Ed+/rSzjo5fk25O2LtysFGwq20wwaBHQVRa0rGfKRGcjkd6ZPdW4ML5lwY454qzQ2CxUOFDNgA/NII69BBqtGRd9IBR2CbVO0NhsnI6SKM0lgW/IVBJUmQcxEyOh4rvE/Dzau7XXYSAYBnExz9K603m3CWxEnj2qu++yy6dMhbuuFFxW2KSdp4LPEMB9MTR/hWh3qWbcpzkiQSI+Yduxrr+gV2QXGRvJhFgFevmXpRa2PLuQxtABmBvWcAic5EUyavoGmfWEGKW+K+CJdYXNu64g8vmKz2yKZokrHeqbcoAGJIBieS3uAMR6VtlFS6Z0aTXYlufhwuGe4SpJm4oMhz6+uee1ZjW6S2t1/h21tFGG24TyRiABxW88X1oS3EeYmROAY55PasLD3nYlQbauMyFYYI4HM1my410obMs2k2StOYXGRuKhwpU7jJYREg5OeIojT6K5/q7UcOJAkKpU8NIxInj+1Cuqhi7Dcx5Enb2AjE47x7V6brMAOFAgDoB2AGAPpWnF4TavIZ5ZlX8s8uae2qshYsrNJRT5fQbjkxziqvGvEUXRWbdtQhW87FVEAgqoBb15Fc6Uu8RsyhAro4ccMbVIqjN32WeG+JKV2ntKnuO3uKD8U0ofBE/r96W6Z5G2c8imWlBfBPm6Z5rF5OBwlcTrePnT/bnsRWtCFfg/XitDpnqm54dc3YH1oW8CMEz7VRCMsjo0ZMkMKth93W7iSOFUx6k9aKSyuosKrHYQ5O4AGekN1HHSkVy+flwAef8AutF4ba8gHpXV+jH6Si0cXJklK5P2XaL8Pi0khRcYnJQ4A9JyPrQAZBkpt80STuYiZJWcCIjFNiblvIyPSq7+tt3htuIVPMgQf0g/b61z8vht/Fg+qmtA2r1yM+W2yBvDCQw5WBn7VZYtq5tttlScKF7HMKcDmJFFWNoDeVXBHJzwcYPB6dquS+wuIZAMeUHmJ4/6Fcr6bjKpb9l8UnTYDd8MEkvAYhgCgiUYiAZHIK1PR6FbYb4m05AE7gQWOOefbimGr07IJY7lZTMLALc5Y+pxSnXagg/M1wAjJHlkkGcCTHseKeXKIyh21I+oWuBSjxpPzFBa5DgrCAdM56leppmnAod9P+aHyfJH/HMkj1OPtW+ceXRqatCfxHwFmtsXcwoENOBBypX5uMzPIFJXvqohZCg4BMn3JPLfpWi/F2v2acIDm4+f+K5P0mBWE1Gq/vWvBjjFcjm+R1Lig9tTB4E0PqfFtozQSa2VJPSaWW1a6248dBWmzPQ0TxAscVe7GJbiusWFtgSM1zIXOeO1Qhl9ahV93GcT/ma654i7YtoVxlnHHsv9/tWn1KgLMDHFBW9P3/mNGb5UWc72i3xO5dXT2yl74jlmD2iv8gHlY3AJJP78Ypbb1Sc3A1sj/dwfZxj7xTtYZAOo4+kihQgYf0P0pVFLQHPlsXae1vYEQQTOCCPuKbtqGGIqnTaFEbcFAPcCKZ3GxIyKslLkCUrF/wD5Z17xRVjx0NyoP0riyN8wigRokuZtHI6HBpBR7b1CnIge1XJaLZTzNIxCxHUszA/5FIdLYZDmmvgOui8B0Jj7g/uBVGbGpx+/otwy4zQz1nhVwWglos2Yg3D5ATJKwYaO1Dn8PMr292+6oIHmZwEAHziDJPpT8ken12/uBUVX0H2H7NWDj3Z13BMuXXsOx96sTxXNAEZqBePpmsUc810c5ZpIQ/iXxD4upYD5UXaPfk/1ms/q3iD2wf2r3VX28zgwSZ/f96pFzeGB6ivQpUqMzfJ2wZ7uGHcTRugYIm9uOFXqTSMEm5s6wR78ftTey26/t/ltKAP+XU1LI0NbKE+Z+T07UQvaqQ9e3LsLjk4FMID3jveBwK9vL5wOgBNXWLe0Cq7wgs3sP0qBCl8Ot/AN748XVYAWY+ZTHmn7ntigNOMsPX9Yq+y4gT2qlTF1vUD/AD+lRBbsuCyKlZulTHSvYry4Kgp163mRWa8UDWbu9SQCa0HxcUo/FFwfCHcsAKDGjsPXxMvb3HoKhptX8NVudn+5wBSsMRbVR1NW694W2vbP7VA12fVVuSAZwQD1656g1Ce8f+v9qX/h/Ub7CHqBH29jNEajWKjBTuk5ET36j61zZKnR2oyTimel4ofxDURZf/iR98VN7lLfHLv5cdyP71zfG/XlivucdszOoHlNAWHgj7UydcUs7jsa9IIgfxEQ9u6MQ0N7HH71Pw26Q7nvVfiv+i0e9V+F3pKnvFKP/wAmjV5bb2H61N7oLegFBB/zDXoamK6GAu1VrrvlA7sKFS6ZirtYPMPQ1CFN7VgNBPBjmom/5x6p+5qxrkn5f6mqPEB5kYeo/SoEZC7ioPqYih1MrQovZE8ioRIZXD2rO/ihiWsr0k/qtOkuce9JfFX3lD1W4f6j/wDNBjQ2WlZKjqMn0H9681rTcUdlH9/3oGxfY3GA4J/TFFMd10+8fbH7VA1RvPwrdPwSOzdgeR605AUuGLbcR8p79xWb/D1/YGHtTT+IB6/0/tWLI1GZtxSvHTJG7nmlvi74Ue5/ao3NZ+/X9qF1d2SD/wDX96w+BD92/sYZaA7ppXew9M7k0t1oyDXcFRVdEqQf8mlngTwdp5Vx+tMS/PqKWaXGpA/3Ef0NL7LI6aNHY+dqkwio6TlqnexTFZPSL5hV13LVVouauIzUIUtzUdUkpPY11w5qZEq3tUAR0rUPrLUGatsGr9RblagQXS3JgetI7tyLjKelwn7A/wB6a6Iw8Uk8ZXbfuHuoj6gA/pSseC7os8N6t9f3ovQiWoTTGEA70y0iQaKDI0fhJzHpTE2qTeH3YYdKaLq8x61yvPi1JSQsWwTYM4HNdqFyP+Irq6p4HyZJA91BHFAaxBtOK6urrAQAFEjFBKg/ibeB81dXUjLI+/waPw9RnFSvoOwr2upir2T0aDtVoUdq9rqKID3VE8VYiiGx0rq6oQp0yDsKNCCOBXV1QDFCqPijHX96S/iBB8Y4HA/evK6lei7H8i61bHkwOO3tTS2g7CurqiBIP0iieKKI8x9zXV1YPO1H+xYn/9k="/>
          <p:cNvSpPr>
            <a:spLocks noChangeAspect="1" noChangeArrowheads="1"/>
          </p:cNvSpPr>
          <p:nvPr/>
        </p:nvSpPr>
        <p:spPr bwMode="auto">
          <a:xfrm>
            <a:off x="328613" y="-30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rgbClr val="000000"/>
              </a:solidFill>
              <a:ea typeface="ＭＳ Ｐゴシック" pitchFamily="34" charset="-128"/>
            </a:endParaRPr>
          </a:p>
        </p:txBody>
      </p:sp>
      <p:pic>
        <p:nvPicPr>
          <p:cNvPr id="6152" name="Picture 8" descr="http://nia.ecsu.edu/sp/0405/0405jem/images/j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29" y="1221027"/>
            <a:ext cx="1905000" cy="1933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0" y="1248850"/>
            <a:ext cx="4648200" cy="2246769"/>
          </a:xfrm>
          <a:prstGeom prst="rect">
            <a:avLst/>
          </a:prstGeom>
          <a:noFill/>
        </p:spPr>
        <p:txBody>
          <a:bodyPr wrap="square" rtlCol="0">
            <a:spAutoFit/>
          </a:bodyPr>
          <a:lstStyle/>
          <a:p>
            <a:r>
              <a:rPr lang="en-US" sz="2800" dirty="0">
                <a:ea typeface="ＭＳ Ｐゴシック" pitchFamily="34" charset="-128"/>
              </a:rPr>
              <a:t>Concept and Delivery by</a:t>
            </a:r>
            <a:br>
              <a:rPr lang="en-US" sz="2800" dirty="0">
                <a:ea typeface="ＭＳ Ｐゴシック" pitchFamily="34" charset="-128"/>
              </a:rPr>
            </a:br>
            <a:r>
              <a:rPr lang="en-US" sz="2800" dirty="0">
                <a:ea typeface="ＭＳ Ｐゴシック" pitchFamily="34" charset="-128"/>
              </a:rPr>
              <a:t>Jerome Mitchell: </a:t>
            </a:r>
            <a:endParaRPr lang="en-US" sz="2800" dirty="0" smtClean="0">
              <a:ea typeface="ＭＳ Ｐゴシック" pitchFamily="34" charset="-128"/>
            </a:endParaRPr>
          </a:p>
          <a:p>
            <a:r>
              <a:rPr lang="en-US" sz="2800" dirty="0" smtClean="0">
                <a:ea typeface="ＭＳ Ｐゴシック" pitchFamily="34" charset="-128"/>
              </a:rPr>
              <a:t>Undergraduate </a:t>
            </a:r>
            <a:r>
              <a:rPr lang="en-US" sz="2800" dirty="0">
                <a:ea typeface="ＭＳ Ｐゴシック" pitchFamily="34" charset="-128"/>
              </a:rPr>
              <a:t>ECSU, </a:t>
            </a:r>
            <a:endParaRPr lang="en-US" sz="2800" dirty="0" smtClean="0">
              <a:ea typeface="ＭＳ Ｐゴシック" pitchFamily="34" charset="-128"/>
            </a:endParaRPr>
          </a:p>
          <a:p>
            <a:r>
              <a:rPr lang="en-US" sz="2800" dirty="0" smtClean="0">
                <a:ea typeface="ＭＳ Ｐゴシック" pitchFamily="34" charset="-128"/>
              </a:rPr>
              <a:t>Masters </a:t>
            </a:r>
            <a:r>
              <a:rPr lang="en-US" sz="2800" dirty="0">
                <a:ea typeface="ＭＳ Ｐゴシック" pitchFamily="34" charset="-128"/>
              </a:rPr>
              <a:t>Kansas, PhD </a:t>
            </a:r>
            <a:r>
              <a:rPr lang="en-US" sz="2800" dirty="0" smtClean="0">
                <a:ea typeface="ＭＳ Ｐゴシック" pitchFamily="34" charset="-128"/>
              </a:rPr>
              <a:t>(in progress)Indiana </a:t>
            </a:r>
            <a:endParaRPr lang="en-US" sz="2800" dirty="0">
              <a:ea typeface="ＭＳ Ｐゴシック" pitchFamily="34" charset="-128"/>
            </a:endParaRP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8758"/>
          <a:stretch/>
        </p:blipFill>
        <p:spPr bwMode="auto">
          <a:xfrm>
            <a:off x="6934200" y="1143000"/>
            <a:ext cx="2069176" cy="2089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246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162800" cy="1143000"/>
          </a:xfrm>
        </p:spPr>
        <p:txBody>
          <a:bodyPr>
            <a:noAutofit/>
          </a:bodyPr>
          <a:lstStyle/>
          <a:p>
            <a:r>
              <a:rPr lang="en-US" sz="3600" b="1" dirty="0" smtClean="0"/>
              <a:t>ADMI Cloudy View on Computing Workshop Participants</a:t>
            </a:r>
            <a:endParaRPr lang="en-US" sz="3600" b="1" dirty="0"/>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601" t="27325" r="21227" b="20505"/>
          <a:stretch/>
        </p:blipFill>
        <p:spPr bwMode="auto">
          <a:xfrm>
            <a:off x="21770" y="1341913"/>
            <a:ext cx="9122229" cy="551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504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What is interest in:</a:t>
            </a:r>
          </a:p>
          <a:p>
            <a:r>
              <a:rPr lang="en-US" dirty="0" smtClean="0"/>
              <a:t>Running MapReduce?</a:t>
            </a:r>
          </a:p>
          <a:p>
            <a:r>
              <a:rPr lang="en-US" dirty="0" smtClean="0"/>
              <a:t>Training in MapReduce?</a:t>
            </a:r>
          </a:p>
          <a:p>
            <a:r>
              <a:rPr lang="en-US" dirty="0" smtClean="0"/>
              <a:t>“Special Interest Group” in MapReduce?</a:t>
            </a:r>
          </a:p>
          <a:p>
            <a:endParaRPr lang="en-US" dirty="0"/>
          </a:p>
          <a:p>
            <a:r>
              <a:rPr lang="en-US" dirty="0" smtClean="0"/>
              <a:t>Hadoop, DryadLINQ, Twister?</a:t>
            </a:r>
          </a:p>
          <a:p>
            <a:r>
              <a:rPr lang="en-US" dirty="0" smtClean="0"/>
              <a:t>HPC, Amazon</a:t>
            </a:r>
            <a:r>
              <a:rPr lang="en-US" smtClean="0"/>
              <a:t>, Azure?</a:t>
            </a:r>
          </a:p>
          <a:p>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22</a:t>
            </a:fld>
            <a:endParaRPr lang="en-US"/>
          </a:p>
        </p:txBody>
      </p:sp>
    </p:spTree>
    <p:extLst>
      <p:ext uri="{BB962C8B-B14F-4D97-AF65-F5344CB8AC3E}">
        <p14:creationId xmlns:p14="http://schemas.microsoft.com/office/powerpoint/2010/main" val="188286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15"/>
            <a:ext cx="8229600" cy="1143000"/>
          </a:xfrm>
        </p:spPr>
        <p:txBody>
          <a:bodyPr/>
          <a:lstStyle/>
          <a:p>
            <a:r>
              <a:rPr lang="en-US" dirty="0" smtClean="0"/>
              <a:t>Why MapReduce?</a:t>
            </a:r>
            <a:endParaRPr lang="en-US" dirty="0"/>
          </a:p>
        </p:txBody>
      </p:sp>
      <p:sp>
        <p:nvSpPr>
          <p:cNvPr id="3" name="Content Placeholder 2"/>
          <p:cNvSpPr>
            <a:spLocks noGrp="1"/>
          </p:cNvSpPr>
          <p:nvPr>
            <p:ph idx="1"/>
          </p:nvPr>
        </p:nvSpPr>
        <p:spPr>
          <a:xfrm>
            <a:off x="31812" y="990600"/>
            <a:ext cx="9112188" cy="4525963"/>
          </a:xfrm>
        </p:spPr>
        <p:txBody>
          <a:bodyPr/>
          <a:lstStyle/>
          <a:p>
            <a:r>
              <a:rPr lang="en-US" sz="2600" dirty="0" smtClean="0"/>
              <a:t>Largest (in data processed) parallel computing platform today as runs information retrieval engines at Google, Yahoo and Bing.</a:t>
            </a:r>
          </a:p>
          <a:p>
            <a:r>
              <a:rPr lang="en-US" sz="2600" dirty="0" smtClean="0"/>
              <a:t>Portable to Clouds and HPC systems</a:t>
            </a:r>
          </a:p>
          <a:p>
            <a:r>
              <a:rPr lang="en-US" sz="2600" dirty="0" smtClean="0"/>
              <a:t>Has been shown to support much data analysis</a:t>
            </a:r>
          </a:p>
          <a:p>
            <a:r>
              <a:rPr lang="en-US" sz="2600" dirty="0" smtClean="0"/>
              <a:t>It is “disk” (basic MapReduce) or “database” (</a:t>
            </a:r>
            <a:r>
              <a:rPr lang="en-US" sz="2600" dirty="0" err="1" smtClean="0"/>
              <a:t>DrayadLINQ</a:t>
            </a:r>
            <a:r>
              <a:rPr lang="en-US" sz="2600" dirty="0" smtClean="0"/>
              <a:t>) NOT “memory” oriented like MPI; supports “Data-enabled Science”</a:t>
            </a:r>
          </a:p>
          <a:p>
            <a:r>
              <a:rPr lang="en-US" sz="2600" dirty="0" smtClean="0"/>
              <a:t>Fault Tolerant and Flexible</a:t>
            </a:r>
          </a:p>
          <a:p>
            <a:r>
              <a:rPr lang="en-US" sz="2600" dirty="0" smtClean="0"/>
              <a:t>Interesting extensions like Pregel and Twister (Iterative MapReduce)</a:t>
            </a:r>
          </a:p>
          <a:p>
            <a:r>
              <a:rPr lang="en-US" sz="2600" dirty="0" smtClean="0"/>
              <a:t>Spans Pleasingly Parallel, Simple Analysis (make histograms) to main stream parallel data analysis as in parallel linear algebra</a:t>
            </a:r>
          </a:p>
          <a:p>
            <a:pPr lvl="1"/>
            <a:r>
              <a:rPr lang="en-US" sz="2600" dirty="0" smtClean="0"/>
              <a:t>Not so good at solving PDE’s</a:t>
            </a:r>
            <a:endParaRPr lang="en-US" sz="2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a:t>
            </a:fld>
            <a:endParaRPr lang="en-US"/>
          </a:p>
        </p:txBody>
      </p:sp>
    </p:spTree>
    <p:extLst>
      <p:ext uri="{BB962C8B-B14F-4D97-AF65-F5344CB8AC3E}">
        <p14:creationId xmlns:p14="http://schemas.microsoft.com/office/powerpoint/2010/main" val="2940207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67800" cy="1143000"/>
          </a:xfrm>
        </p:spPr>
        <p:txBody>
          <a:bodyPr/>
          <a:lstStyle/>
          <a:p>
            <a:r>
              <a:rPr lang="en-US" dirty="0" smtClean="0"/>
              <a:t>Application Classification: </a:t>
            </a:r>
            <a:br>
              <a:rPr lang="en-US" dirty="0" smtClean="0"/>
            </a:br>
            <a:r>
              <a:rPr lang="en-US" dirty="0" smtClean="0"/>
              <a:t>MapReduce and MPI</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a:t>
            </a:fld>
            <a:endParaRPr lang="en-US"/>
          </a:p>
        </p:txBody>
      </p:sp>
      <p:grpSp>
        <p:nvGrpSpPr>
          <p:cNvPr id="5" name="Canvas 17"/>
          <p:cNvGrpSpPr/>
          <p:nvPr/>
        </p:nvGrpSpPr>
        <p:grpSpPr>
          <a:xfrm>
            <a:off x="838200" y="1432420"/>
            <a:ext cx="7772400" cy="5267092"/>
            <a:chOff x="0" y="0"/>
            <a:chExt cx="6191250" cy="3514725"/>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3514725"/>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sz="1100" b="1">
                  <a:solidFill>
                    <a:srgbClr val="000000"/>
                  </a:solidFill>
                  <a:effectLst/>
                  <a:latin typeface="Arial"/>
                  <a:ea typeface="Times New Roman"/>
                  <a:cs typeface="Times New Roman"/>
                </a:rPr>
                <a:t>(a) Map Only</a:t>
              </a:r>
              <a:endParaRPr lang="en-US" sz="1400" b="1">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sz="1100" b="1">
                  <a:solidFill>
                    <a:srgbClr val="000000"/>
                  </a:solidFill>
                  <a:effectLst/>
                  <a:latin typeface="Arial"/>
                  <a:ea typeface="Times New Roman"/>
                  <a:cs typeface="Times New Roman"/>
                </a:rPr>
                <a:t>(d) Loosely Synchronous</a:t>
              </a:r>
              <a:endParaRPr lang="en-US" sz="1600" b="1">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sz="1100" b="1" dirty="0">
                  <a:solidFill>
                    <a:srgbClr val="000000"/>
                  </a:solidFill>
                  <a:effectLst/>
                  <a:latin typeface="Arial"/>
                  <a:ea typeface="Times New Roman"/>
                  <a:cs typeface="Times New Roman"/>
                </a:rPr>
                <a:t>(c) Iterative MapReduce</a:t>
              </a:r>
              <a:endParaRPr lang="en-US" sz="16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nSpc>
                  <a:spcPct val="115000"/>
                </a:lnSpc>
                <a:spcBef>
                  <a:spcPts val="0"/>
                </a:spcBef>
                <a:spcAft>
                  <a:spcPts val="1000"/>
                </a:spcAft>
              </a:pPr>
              <a:r>
                <a:rPr lang="en-US" sz="1100" b="1">
                  <a:solidFill>
                    <a:srgbClr val="000000"/>
                  </a:solidFill>
                  <a:effectLst/>
                  <a:latin typeface="Arial"/>
                  <a:ea typeface="Times New Roman"/>
                  <a:cs typeface="Times New Roman"/>
                </a:rPr>
                <a:t>(b) Classic MapReduce</a:t>
              </a:r>
              <a:endParaRPr lang="en-US" sz="16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6" y="592084"/>
              <a:ext cx="1591064" cy="1252943"/>
              <a:chOff x="4697170" y="1719596"/>
              <a:chExt cx="1591408"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000" kern="1200">
                    <a:solidFill>
                      <a:srgbClr val="000000"/>
                    </a:solidFill>
                    <a:effectLst/>
                    <a:latin typeface="Arial"/>
                    <a:ea typeface="Times New Roman"/>
                  </a:rPr>
                  <a:t>Input</a:t>
                </a:r>
                <a:endParaRPr lang="en-US" sz="12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33921"/>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000" kern="1200">
                    <a:solidFill>
                      <a:srgbClr val="000000"/>
                    </a:solidFill>
                    <a:effectLst/>
                    <a:latin typeface="Arial"/>
                    <a:ea typeface="Times New Roman"/>
                  </a:rPr>
                  <a:t>map</a:t>
                </a:r>
                <a:endParaRPr lang="en-US" sz="120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01838"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000" kern="1200">
                    <a:solidFill>
                      <a:srgbClr val="000000"/>
                    </a:solidFill>
                    <a:effectLst/>
                    <a:latin typeface="Arial"/>
                    <a:ea typeface="Times New Roman"/>
                  </a:rPr>
                  <a:t>reduce</a:t>
                </a:r>
                <a:endParaRPr lang="en-US" sz="120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36866" y="507032"/>
              <a:ext cx="1594916" cy="1398727"/>
              <a:chOff x="4628557" y="1730864"/>
              <a:chExt cx="1595261" cy="1469536"/>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000" kern="1200">
                    <a:solidFill>
                      <a:srgbClr val="000000"/>
                    </a:solidFill>
                    <a:effectLst/>
                    <a:latin typeface="Arial"/>
                    <a:ea typeface="Times New Roman"/>
                  </a:rPr>
                  <a:t>Input</a:t>
                </a:r>
                <a:endParaRPr lang="en-US" sz="12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000" kern="1200">
                    <a:solidFill>
                      <a:srgbClr val="000000"/>
                    </a:solidFill>
                    <a:effectLst/>
                    <a:latin typeface="Arial"/>
                    <a:ea typeface="Times New Roman"/>
                  </a:rPr>
                  <a:t>map</a:t>
                </a:r>
                <a:endParaRPr lang="en-US" sz="12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28557"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000" kern="1200">
                    <a:solidFill>
                      <a:srgbClr val="000000"/>
                    </a:solidFill>
                    <a:effectLst/>
                    <a:latin typeface="Arial"/>
                    <a:ea typeface="Times New Roman"/>
                  </a:rPr>
                  <a:t>reduce</a:t>
                </a:r>
                <a:endParaRPr lang="en-US" sz="120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30864"/>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000" kern="1200">
                    <a:solidFill>
                      <a:srgbClr val="000000"/>
                    </a:solidFill>
                    <a:effectLst/>
                    <a:latin typeface="Arial"/>
                    <a:ea typeface="Times New Roman"/>
                  </a:rPr>
                  <a:t>Iterations</a:t>
                </a:r>
                <a:endParaRPr lang="en-US" sz="120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000" kern="1200" dirty="0">
                    <a:solidFill>
                      <a:srgbClr val="000000"/>
                    </a:solidFill>
                    <a:effectLst/>
                    <a:latin typeface="Arial"/>
                    <a:ea typeface="Times New Roman"/>
                  </a:rPr>
                  <a:t>Input</a:t>
                </a:r>
                <a:endParaRPr lang="en-US" sz="12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000" kern="1200">
                    <a:solidFill>
                      <a:srgbClr val="000000"/>
                    </a:solidFill>
                    <a:effectLst/>
                    <a:latin typeface="Arial"/>
                    <a:ea typeface="Times New Roman"/>
                  </a:rPr>
                  <a:t>Output</a:t>
                </a:r>
                <a:endParaRPr lang="en-US" sz="12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000" kern="1200">
                    <a:solidFill>
                      <a:srgbClr val="000000"/>
                    </a:solidFill>
                    <a:effectLst/>
                    <a:latin typeface="Arial"/>
                    <a:ea typeface="Times New Roman"/>
                  </a:rPr>
                  <a:t>map</a:t>
                </a:r>
                <a:endParaRPr lang="en-US" sz="120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118430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nSpc>
                  <a:spcPct val="150000"/>
                </a:lnSpc>
                <a:spcBef>
                  <a:spcPts val="0"/>
                </a:spcBef>
                <a:spcAft>
                  <a:spcPts val="0"/>
                </a:spcAft>
              </a:pPr>
              <a:r>
                <a:rPr lang="en-US" sz="1200" dirty="0" smtClean="0">
                  <a:solidFill>
                    <a:srgbClr val="000000"/>
                  </a:solidFill>
                  <a:effectLst/>
                  <a:latin typeface="Arial"/>
                  <a:ea typeface="Times New Roman"/>
                </a:rPr>
                <a:t>BLAST Analysis</a:t>
              </a:r>
              <a:endParaRPr lang="en-US" sz="1200" dirty="0">
                <a:effectLst/>
                <a:latin typeface="Times New Roman"/>
                <a:ea typeface="Times New Roman"/>
              </a:endParaRPr>
            </a:p>
            <a:p>
              <a:pPr marL="0" marR="0">
                <a:lnSpc>
                  <a:spcPct val="150000"/>
                </a:lnSpc>
                <a:spcBef>
                  <a:spcPts val="0"/>
                </a:spcBef>
                <a:spcAft>
                  <a:spcPts val="0"/>
                </a:spcAft>
              </a:pPr>
              <a:r>
                <a:rPr lang="en-US" sz="1200" dirty="0">
                  <a:solidFill>
                    <a:srgbClr val="000000"/>
                  </a:solidFill>
                  <a:effectLst/>
                  <a:latin typeface="Arial"/>
                  <a:ea typeface="Times New Roman"/>
                </a:rPr>
                <a:t>Smith-Waterman Distances</a:t>
              </a:r>
              <a:endParaRPr lang="en-US" sz="1200" dirty="0">
                <a:effectLst/>
                <a:latin typeface="Times New Roman"/>
                <a:ea typeface="Times New Roman"/>
              </a:endParaRPr>
            </a:p>
            <a:p>
              <a:pPr marL="0" marR="0">
                <a:lnSpc>
                  <a:spcPct val="150000"/>
                </a:lnSpc>
                <a:spcBef>
                  <a:spcPts val="0"/>
                </a:spcBef>
                <a:spcAft>
                  <a:spcPts val="0"/>
                </a:spcAft>
              </a:pPr>
              <a:r>
                <a:rPr lang="en-US" sz="1200" dirty="0">
                  <a:solidFill>
                    <a:srgbClr val="000000"/>
                  </a:solidFill>
                  <a:effectLst/>
                  <a:latin typeface="Arial"/>
                  <a:ea typeface="Times New Roman"/>
                </a:rPr>
                <a:t>Parametric sweeps</a:t>
              </a:r>
              <a:endParaRPr lang="en-US" sz="1200" dirty="0">
                <a:effectLst/>
                <a:latin typeface="Times New Roman"/>
                <a:ea typeface="Times New Roman"/>
              </a:endParaRPr>
            </a:p>
            <a:p>
              <a:pPr marL="0" marR="0">
                <a:lnSpc>
                  <a:spcPct val="150000"/>
                </a:lnSpc>
                <a:spcBef>
                  <a:spcPts val="0"/>
                </a:spcBef>
                <a:spcAft>
                  <a:spcPts val="0"/>
                </a:spcAft>
              </a:pPr>
              <a:r>
                <a:rPr lang="en-US" sz="1200" dirty="0">
                  <a:solidFill>
                    <a:srgbClr val="000000"/>
                  </a:solidFill>
                  <a:effectLst/>
                  <a:latin typeface="Arial"/>
                  <a:ea typeface="Times New Roman"/>
                </a:rPr>
                <a:t>PolarGrid Matlab data analysis</a:t>
              </a:r>
              <a:endParaRPr lang="en-US" sz="1200" dirty="0">
                <a:effectLst/>
                <a:latin typeface="Times New Roman"/>
                <a:ea typeface="Times New Roman"/>
              </a:endParaRPr>
            </a:p>
          </p:txBody>
        </p:sp>
        <p:sp>
          <p:nvSpPr>
            <p:cNvPr id="29" name="Rectangle 28"/>
            <p:cNvSpPr/>
            <p:nvPr/>
          </p:nvSpPr>
          <p:spPr>
            <a:xfrm>
              <a:off x="1446245" y="1906661"/>
              <a:ext cx="1533071" cy="118236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nSpc>
                  <a:spcPct val="150000"/>
                </a:lnSpc>
                <a:spcBef>
                  <a:spcPts val="0"/>
                </a:spcBef>
                <a:spcAft>
                  <a:spcPts val="0"/>
                </a:spcAft>
              </a:pPr>
              <a:r>
                <a:rPr lang="en-US" sz="1200" dirty="0">
                  <a:solidFill>
                    <a:srgbClr val="000000"/>
                  </a:solidFill>
                  <a:effectLst/>
                  <a:latin typeface="Arial"/>
                  <a:ea typeface="Times New Roman"/>
                </a:rPr>
                <a:t>High Energy Physics (HEP) Histograms</a:t>
              </a:r>
              <a:endParaRPr lang="en-US" sz="1200" dirty="0">
                <a:effectLst/>
                <a:latin typeface="Times New Roman"/>
                <a:ea typeface="Times New Roman"/>
              </a:endParaRPr>
            </a:p>
            <a:p>
              <a:pPr marL="0" marR="0">
                <a:lnSpc>
                  <a:spcPct val="150000"/>
                </a:lnSpc>
                <a:spcBef>
                  <a:spcPts val="0"/>
                </a:spcBef>
                <a:spcAft>
                  <a:spcPts val="0"/>
                </a:spcAft>
              </a:pPr>
              <a:r>
                <a:rPr lang="en-US" sz="1200" dirty="0">
                  <a:solidFill>
                    <a:srgbClr val="000000"/>
                  </a:solidFill>
                  <a:effectLst/>
                  <a:latin typeface="Arial"/>
                  <a:ea typeface="Times New Roman"/>
                </a:rPr>
                <a:t>Distributed search</a:t>
              </a:r>
              <a:endParaRPr lang="en-US" sz="1200" dirty="0">
                <a:effectLst/>
                <a:latin typeface="Times New Roman"/>
                <a:ea typeface="Times New Roman"/>
              </a:endParaRPr>
            </a:p>
            <a:p>
              <a:pPr marL="0" marR="0">
                <a:lnSpc>
                  <a:spcPct val="150000"/>
                </a:lnSpc>
                <a:spcBef>
                  <a:spcPts val="0"/>
                </a:spcBef>
                <a:spcAft>
                  <a:spcPts val="0"/>
                </a:spcAft>
              </a:pPr>
              <a:r>
                <a:rPr lang="en-US" sz="1200" dirty="0">
                  <a:solidFill>
                    <a:srgbClr val="000000"/>
                  </a:solidFill>
                  <a:effectLst/>
                  <a:latin typeface="Arial"/>
                  <a:ea typeface="Times New Roman"/>
                </a:rPr>
                <a:t>Distributed sorting</a:t>
              </a:r>
              <a:endParaRPr lang="en-US" sz="1200" dirty="0">
                <a:effectLst/>
                <a:latin typeface="Times New Roman"/>
                <a:ea typeface="Times New Roman"/>
              </a:endParaRPr>
            </a:p>
            <a:p>
              <a:pPr marL="0" marR="0">
                <a:lnSpc>
                  <a:spcPct val="150000"/>
                </a:lnSpc>
                <a:spcBef>
                  <a:spcPts val="0"/>
                </a:spcBef>
                <a:spcAft>
                  <a:spcPts val="0"/>
                </a:spcAft>
              </a:pPr>
              <a:r>
                <a:rPr lang="en-US" sz="1200" dirty="0">
                  <a:solidFill>
                    <a:srgbClr val="000000"/>
                  </a:solidFill>
                  <a:effectLst/>
                  <a:latin typeface="Arial"/>
                  <a:ea typeface="Times New Roman"/>
                </a:rPr>
                <a:t>Information retrieval</a:t>
              </a:r>
              <a:endParaRPr lang="en-US" sz="1200" dirty="0">
                <a:effectLst/>
                <a:latin typeface="Times New Roman"/>
                <a:ea typeface="Times New Roman"/>
              </a:endParaRPr>
            </a:p>
            <a:p>
              <a:pPr marL="0" marR="0">
                <a:lnSpc>
                  <a:spcPct val="150000"/>
                </a:lnSpc>
                <a:spcBef>
                  <a:spcPts val="0"/>
                </a:spcBef>
                <a:spcAft>
                  <a:spcPts val="0"/>
                </a:spcAft>
              </a:pPr>
              <a:r>
                <a:rPr lang="en-US" sz="1200" dirty="0">
                  <a:effectLst/>
                  <a:latin typeface="Times New Roman"/>
                  <a:ea typeface="Times New Roman"/>
                </a:rPr>
                <a:t> </a:t>
              </a:r>
            </a:p>
          </p:txBody>
        </p:sp>
        <p:sp>
          <p:nvSpPr>
            <p:cNvPr id="30" name="Rectangle 29"/>
            <p:cNvSpPr/>
            <p:nvPr/>
          </p:nvSpPr>
          <p:spPr>
            <a:xfrm>
              <a:off x="4607862" y="1900603"/>
              <a:ext cx="1383363" cy="118233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nSpc>
                  <a:spcPct val="150000"/>
                </a:lnSpc>
                <a:spcBef>
                  <a:spcPts val="0"/>
                </a:spcBef>
                <a:spcAft>
                  <a:spcPts val="0"/>
                </a:spcAft>
              </a:pPr>
              <a:r>
                <a:rPr lang="en-US" sz="1200">
                  <a:solidFill>
                    <a:srgbClr val="000000"/>
                  </a:solidFill>
                  <a:effectLst/>
                  <a:latin typeface="Arial"/>
                  <a:ea typeface="Times New Roman"/>
                </a:rPr>
                <a:t>Many MPI scientific applications such as solving differential equations and particle dynamics</a:t>
              </a:r>
              <a:endParaRPr lang="en-US" sz="1200">
                <a:effectLst/>
                <a:latin typeface="Times New Roman"/>
                <a:ea typeface="Times New Roman"/>
              </a:endParaRPr>
            </a:p>
            <a:p>
              <a:pPr marL="0" marR="0">
                <a:lnSpc>
                  <a:spcPct val="150000"/>
                </a:lnSpc>
                <a:spcBef>
                  <a:spcPts val="0"/>
                </a:spcBef>
                <a:spcAft>
                  <a:spcPts val="0"/>
                </a:spcAft>
              </a:pPr>
              <a:r>
                <a:rPr lang="en-US" sz="1200">
                  <a:effectLst/>
                  <a:latin typeface="Times New Roman"/>
                  <a:ea typeface="Times New Roman"/>
                </a:rPr>
                <a:t> </a:t>
              </a:r>
            </a:p>
          </p:txBody>
        </p:sp>
        <p:sp>
          <p:nvSpPr>
            <p:cNvPr id="31" name="Rectangle 30"/>
            <p:cNvSpPr/>
            <p:nvPr/>
          </p:nvSpPr>
          <p:spPr>
            <a:xfrm>
              <a:off x="90090" y="3090860"/>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Extensions</a:t>
              </a:r>
              <a:endParaRPr lang="en-US" b="1" dirty="0">
                <a:effectLst/>
                <a:latin typeface="Times New Roman"/>
                <a:ea typeface="Times New Roman"/>
              </a:endParaRPr>
            </a:p>
          </p:txBody>
        </p:sp>
        <p:sp>
          <p:nvSpPr>
            <p:cNvPr id="32" name="Rectangle 31"/>
            <p:cNvSpPr/>
            <p:nvPr/>
          </p:nvSpPr>
          <p:spPr>
            <a:xfrm>
              <a:off x="4607862" y="3089107"/>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dirty="0">
                  <a:solidFill>
                    <a:srgbClr val="000000"/>
                  </a:solidFill>
                  <a:effectLst/>
                  <a:latin typeface="Arial"/>
                  <a:ea typeface="Times New Roman"/>
                </a:rPr>
                <a:t>MPI</a:t>
              </a:r>
              <a:endParaRPr lang="en-US" sz="1600" b="1" dirty="0">
                <a:effectLst/>
                <a:latin typeface="Times New Roman"/>
                <a:ea typeface="Times New Roman"/>
              </a:endParaRPr>
            </a:p>
          </p:txBody>
        </p:sp>
        <p:cxnSp>
          <p:nvCxnSpPr>
            <p:cNvPr id="33" name="Straight Arrow Connector 32"/>
            <p:cNvCxnSpPr/>
            <p:nvPr/>
          </p:nvCxnSpPr>
          <p:spPr>
            <a:xfrm>
              <a:off x="4208035" y="3274350"/>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3265284"/>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117628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nSpc>
                  <a:spcPct val="150000"/>
                </a:lnSpc>
                <a:spcBef>
                  <a:spcPts val="0"/>
                </a:spcBef>
                <a:spcAft>
                  <a:spcPts val="0"/>
                </a:spcAft>
              </a:pPr>
              <a:r>
                <a:rPr lang="en-US" sz="1200" dirty="0">
                  <a:solidFill>
                    <a:srgbClr val="000000"/>
                  </a:solidFill>
                  <a:effectLst/>
                  <a:latin typeface="Arial"/>
                  <a:ea typeface="Times New Roman"/>
                  <a:cs typeface="Times New Roman"/>
                </a:rPr>
                <a:t>Expectation maximization clustering e.g. </a:t>
              </a:r>
              <a:r>
                <a:rPr lang="en-US" sz="1200" dirty="0" err="1">
                  <a:solidFill>
                    <a:srgbClr val="000000"/>
                  </a:solidFill>
                  <a:effectLst/>
                  <a:latin typeface="Arial"/>
                  <a:ea typeface="Times New Roman"/>
                  <a:cs typeface="Times New Roman"/>
                </a:rPr>
                <a:t>Kmeans</a:t>
              </a:r>
              <a:endParaRPr lang="en-US" sz="1200" dirty="0">
                <a:effectLst/>
                <a:latin typeface="Times New Roman"/>
                <a:ea typeface="Times New Roman"/>
              </a:endParaRPr>
            </a:p>
            <a:p>
              <a:pPr marL="0" marR="0">
                <a:lnSpc>
                  <a:spcPct val="150000"/>
                </a:lnSpc>
                <a:spcBef>
                  <a:spcPts val="0"/>
                </a:spcBef>
                <a:spcAft>
                  <a:spcPts val="0"/>
                </a:spcAft>
              </a:pPr>
              <a:r>
                <a:rPr lang="en-US" sz="1200" dirty="0">
                  <a:solidFill>
                    <a:srgbClr val="000000"/>
                  </a:solidFill>
                  <a:effectLst/>
                  <a:latin typeface="Arial"/>
                  <a:ea typeface="Times New Roman"/>
                  <a:cs typeface="Times New Roman"/>
                </a:rPr>
                <a:t>Linear Algebra</a:t>
              </a:r>
              <a:endParaRPr lang="en-US" sz="1200" dirty="0">
                <a:effectLst/>
                <a:latin typeface="Times New Roman"/>
                <a:ea typeface="Times New Roman"/>
              </a:endParaRPr>
            </a:p>
            <a:p>
              <a:pPr marL="0" marR="0">
                <a:lnSpc>
                  <a:spcPct val="150000"/>
                </a:lnSpc>
                <a:spcBef>
                  <a:spcPts val="0"/>
                </a:spcBef>
                <a:spcAft>
                  <a:spcPts val="0"/>
                </a:spcAft>
              </a:pPr>
              <a:r>
                <a:rPr lang="en-US" sz="1200" dirty="0" err="1">
                  <a:solidFill>
                    <a:srgbClr val="000000"/>
                  </a:solidFill>
                  <a:effectLst/>
                  <a:latin typeface="Arial"/>
                  <a:ea typeface="Times New Roman"/>
                  <a:cs typeface="Times New Roman"/>
                </a:rPr>
                <a:t>Multimensional</a:t>
              </a:r>
              <a:r>
                <a:rPr lang="en-US" sz="1200" dirty="0">
                  <a:solidFill>
                    <a:srgbClr val="000000"/>
                  </a:solidFill>
                  <a:effectLst/>
                  <a:latin typeface="Arial"/>
                  <a:ea typeface="Times New Roman"/>
                  <a:cs typeface="Times New Roman"/>
                </a:rPr>
                <a:t> Scaling</a:t>
              </a:r>
              <a:endParaRPr lang="en-US" sz="1200" dirty="0">
                <a:effectLst/>
                <a:latin typeface="Times New Roman"/>
                <a:ea typeface="Times New Roman"/>
              </a:endParaRPr>
            </a:p>
            <a:p>
              <a:pPr marL="0" marR="0">
                <a:lnSpc>
                  <a:spcPct val="150000"/>
                </a:lnSpc>
                <a:spcBef>
                  <a:spcPts val="0"/>
                </a:spcBef>
                <a:spcAft>
                  <a:spcPts val="0"/>
                </a:spcAft>
              </a:pPr>
              <a:r>
                <a:rPr lang="en-US" sz="1200" dirty="0">
                  <a:solidFill>
                    <a:srgbClr val="000000"/>
                  </a:solidFill>
                  <a:effectLst/>
                  <a:latin typeface="Arial"/>
                  <a:ea typeface="Times New Roman"/>
                </a:rPr>
                <a:t>Page Rank</a:t>
              </a:r>
              <a:endParaRPr lang="en-US" sz="1200" dirty="0">
                <a:effectLst/>
                <a:latin typeface="Times New Roman"/>
                <a:ea typeface="Times New Roman"/>
              </a:endParaRPr>
            </a:p>
            <a:p>
              <a:pPr marL="0" marR="0">
                <a:lnSpc>
                  <a:spcPct val="115000"/>
                </a:lnSpc>
                <a:spcBef>
                  <a:spcPts val="0"/>
                </a:spcBef>
                <a:spcAft>
                  <a:spcPts val="0"/>
                </a:spcAft>
              </a:pPr>
              <a:r>
                <a:rPr lang="en-US" sz="1200" dirty="0">
                  <a:solidFill>
                    <a:srgbClr val="000000"/>
                  </a:solidFill>
                  <a:effectLst/>
                  <a:latin typeface="Times New Roman"/>
                  <a:ea typeface="Times New Roman"/>
                </a:rPr>
                <a:t> </a:t>
              </a:r>
              <a:endParaRPr lang="en-US" sz="1200" dirty="0">
                <a:effectLst/>
                <a:latin typeface="Times New Roman"/>
                <a:ea typeface="Times New Roman"/>
              </a:endParaRPr>
            </a:p>
          </p:txBody>
        </p:sp>
      </p:grpSp>
    </p:spTree>
    <p:extLst>
      <p:ext uri="{BB962C8B-B14F-4D97-AF65-F5344CB8AC3E}">
        <p14:creationId xmlns:p14="http://schemas.microsoft.com/office/powerpoint/2010/main" val="3308779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1143000"/>
          </a:xfrm>
        </p:spPr>
        <p:txBody>
          <a:bodyPr/>
          <a:lstStyle/>
          <a:p>
            <a:r>
              <a:rPr lang="en-US" dirty="0"/>
              <a:t>Microsoft Wants to Make It Easy for Academics to Analyze ‘Big </a:t>
            </a:r>
            <a:r>
              <a:rPr lang="en-US" dirty="0" smtClean="0"/>
              <a:t>Data’</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a:t>
            </a:fld>
            <a:endParaRPr lang="en-US"/>
          </a:p>
        </p:txBody>
      </p:sp>
      <p:sp>
        <p:nvSpPr>
          <p:cNvPr id="7" name="Content Placeholder 6"/>
          <p:cNvSpPr>
            <a:spLocks noGrp="1"/>
          </p:cNvSpPr>
          <p:nvPr>
            <p:ph idx="1"/>
          </p:nvPr>
        </p:nvSpPr>
        <p:spPr>
          <a:xfrm>
            <a:off x="0" y="1447800"/>
            <a:ext cx="8991600" cy="4525963"/>
          </a:xfrm>
        </p:spPr>
        <p:txBody>
          <a:bodyPr/>
          <a:lstStyle/>
          <a:p>
            <a:r>
              <a:rPr lang="en-US" sz="1800" dirty="0">
                <a:solidFill>
                  <a:srgbClr val="FF0000"/>
                </a:solidFill>
              </a:rPr>
              <a:t>July 18</a:t>
            </a:r>
            <a:r>
              <a:rPr lang="en-US" sz="1800" dirty="0"/>
              <a:t>, 2011, 2:04 pm By Josh </a:t>
            </a:r>
            <a:r>
              <a:rPr lang="en-US" sz="1800" dirty="0" err="1" smtClean="0"/>
              <a:t>Fischman</a:t>
            </a:r>
            <a:endParaRPr lang="en-US" sz="1800" dirty="0" smtClean="0"/>
          </a:p>
          <a:p>
            <a:r>
              <a:rPr lang="en-US" sz="1400" dirty="0">
                <a:hlinkClick r:id="rId3"/>
              </a:rPr>
              <a:t>http://</a:t>
            </a:r>
            <a:r>
              <a:rPr lang="en-US" sz="1400" dirty="0" smtClean="0">
                <a:hlinkClick r:id="rId3"/>
              </a:rPr>
              <a:t>chronicle.com/blogs/wiredcampus/microsoft-wants-to-make-it-easy-for-academics-to-analyze-big-data/32265</a:t>
            </a:r>
            <a:r>
              <a:rPr lang="en-US" sz="1400" dirty="0" smtClean="0"/>
              <a:t>  </a:t>
            </a:r>
            <a:endParaRPr lang="en-US" sz="1400" dirty="0"/>
          </a:p>
          <a:p>
            <a:r>
              <a:rPr lang="en-US" sz="1800" dirty="0"/>
              <a:t>The enormous amount of data that scholars can generate now can easily overwhelm their desktops and university computing centers. Microsoft Corporation comes riding to the rescue with a new project called Daytona, unveiled at the Microsoft Research Faculty Summit on Monday. Essentially, it’s a tool—a free one—that connects these data to Microsoft’s giant data centers, and lets scholars run ready-made analytic programs on them. It puts the power of cloud computing at every scholar’s fingertips, says Tony Hey, corporate vice president of Microsoft Research Connections, as crunching “Big Data” becomes an essential part of research in health care, education, and the environment.</a:t>
            </a:r>
          </a:p>
          <a:p>
            <a:r>
              <a:rPr lang="en-US" sz="1800" dirty="0"/>
              <a:t>Researchers don’t need to know how to code for the cloud, for virtual machines, or to write their own software, Mr. Hey says. “What we do needs to be relevant to what academics want,” he says, and what they want is to spend time doing research and not writing computer programs. The idea grew out of academe, he adds, with roots in an open-source  computing project led by Geoffrey Fox, a professor at Indiana University who directs the Digital Science Center there</a:t>
            </a:r>
            <a:r>
              <a:rPr lang="en-US" sz="1800" dirty="0" smtClean="0"/>
              <a:t>.</a:t>
            </a:r>
          </a:p>
          <a:p>
            <a:r>
              <a:rPr lang="en-US" sz="2400" b="1" dirty="0" smtClean="0">
                <a:solidFill>
                  <a:srgbClr val="FF0000"/>
                </a:solidFill>
              </a:rPr>
              <a:t>This is Iterative MapReduce (aka Twister) on Azure; portably runs on HPC at FutureGrid                                       (with Excel front end)</a:t>
            </a:r>
            <a:endParaRPr lang="en-US" sz="2400" b="1" dirty="0">
              <a:solidFill>
                <a:srgbClr val="FF0000"/>
              </a:solidFill>
            </a:endParaRPr>
          </a:p>
        </p:txBody>
      </p:sp>
    </p:spTree>
    <p:extLst>
      <p:ext uri="{BB962C8B-B14F-4D97-AF65-F5344CB8AC3E}">
        <p14:creationId xmlns:p14="http://schemas.microsoft.com/office/powerpoint/2010/main" val="2484943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smtClean="0">
                <a:solidFill>
                  <a:srgbClr val="002060"/>
                </a:solidFill>
              </a:rPr>
              <a:t>MapReduce</a:t>
            </a:r>
            <a:endParaRPr lang="en-US" dirty="0">
              <a:solidFill>
                <a:srgbClr val="002060"/>
              </a:solidFill>
            </a:endParaRPr>
          </a:p>
        </p:txBody>
      </p:sp>
      <p:sp>
        <p:nvSpPr>
          <p:cNvPr id="5" name="Content Placeholder 2"/>
          <p:cNvSpPr>
            <a:spLocks noGrp="1"/>
          </p:cNvSpPr>
          <p:nvPr>
            <p:ph idx="1"/>
          </p:nvPr>
        </p:nvSpPr>
        <p:spPr>
          <a:xfrm>
            <a:off x="533400" y="3962400"/>
            <a:ext cx="8077200" cy="2438400"/>
          </a:xfrm>
        </p:spPr>
        <p:txBody>
          <a:bodyPr>
            <a:normAutofit fontScale="70000" lnSpcReduction="20000"/>
          </a:bodyPr>
          <a:lstStyle/>
          <a:p>
            <a:r>
              <a:rPr lang="en-US" dirty="0" smtClean="0">
                <a:solidFill>
                  <a:srgbClr val="002060"/>
                </a:solidFill>
              </a:rPr>
              <a:t>Implementations (Hadoop – Java; Dryad – Windows) support:</a:t>
            </a:r>
          </a:p>
          <a:p>
            <a:pPr lvl="1"/>
            <a:r>
              <a:rPr lang="en-US" dirty="0" smtClean="0">
                <a:solidFill>
                  <a:srgbClr val="002060"/>
                </a:solidFill>
              </a:rPr>
              <a:t>Splitting of data with customized file systems</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a:t>
            </a:r>
          </a:p>
          <a:p>
            <a:r>
              <a:rPr lang="en-US" dirty="0" smtClean="0">
                <a:solidFill>
                  <a:srgbClr val="002060"/>
                </a:solidFill>
              </a:rPr>
              <a:t>20 </a:t>
            </a:r>
            <a:r>
              <a:rPr lang="en-US" dirty="0" err="1" smtClean="0">
                <a:solidFill>
                  <a:srgbClr val="002060"/>
                </a:solidFill>
              </a:rPr>
              <a:t>petabytes</a:t>
            </a:r>
            <a:r>
              <a:rPr lang="en-US" dirty="0" smtClean="0">
                <a:solidFill>
                  <a:srgbClr val="002060"/>
                </a:solidFill>
              </a:rPr>
              <a:t> per day (on an average of 400 machines) processed by Google using MapReduce September 2007</a:t>
            </a:r>
          </a:p>
          <a:p>
            <a:endParaRPr lang="en-US" dirty="0"/>
          </a:p>
        </p:txBody>
      </p:sp>
      <p:grpSp>
        <p:nvGrpSpPr>
          <p:cNvPr id="2" name="Group 5"/>
          <p:cNvGrpSpPr/>
          <p:nvPr/>
        </p:nvGrpSpPr>
        <p:grpSpPr>
          <a:xfrm>
            <a:off x="609600" y="11430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Data Partitions</a:t>
                </a:r>
                <a:endParaRPr lang="en-US" sz="1600" b="1" dirty="0" smtClean="0">
                  <a:solidFill>
                    <a:prstClr val="black"/>
                  </a:solidFill>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Reduce Outputs</a:t>
              </a:r>
              <a:endParaRPr lang="en-US" sz="1600" b="1" dirty="0" smtClean="0">
                <a:solidFill>
                  <a:prstClr val="black"/>
                </a:solidFill>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latin typeface="Cambria" pitchFamily="18" charset="0"/>
                </a:rPr>
                <a:t>A hash function maps the results of the map tasks to reduce tasks</a:t>
              </a:r>
            </a:p>
          </p:txBody>
        </p:sp>
      </p:grpSp>
    </p:spTree>
    <p:extLst>
      <p:ext uri="{BB962C8B-B14F-4D97-AF65-F5344CB8AC3E}">
        <p14:creationId xmlns:p14="http://schemas.microsoft.com/office/powerpoint/2010/main" val="2884242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smtClean="0">
                <a:latin typeface="Times"/>
                <a:cs typeface="Times"/>
              </a:rPr>
              <a:t>MapReduce</a:t>
            </a:r>
            <a:r>
              <a:rPr lang="en-US" sz="4400" dirty="0" smtClean="0">
                <a:latin typeface="Times"/>
                <a:cs typeface="Times"/>
              </a:rPr>
              <a:t>: The Map Step</a:t>
            </a:r>
            <a:endParaRPr lang="en-US" sz="4400" dirty="0">
              <a:latin typeface="Times"/>
              <a:cs typeface="Times"/>
            </a:endParaRPr>
          </a:p>
        </p:txBody>
      </p:sp>
      <p:grpSp>
        <p:nvGrpSpPr>
          <p:cNvPr id="35" name="Group 21"/>
          <p:cNvGrpSpPr>
            <a:grpSpLocks/>
          </p:cNvGrpSpPr>
          <p:nvPr/>
        </p:nvGrpSpPr>
        <p:grpSpPr bwMode="auto">
          <a:xfrm>
            <a:off x="2667000" y="3994150"/>
            <a:ext cx="1219200" cy="381000"/>
            <a:chOff x="240" y="2016"/>
            <a:chExt cx="768" cy="240"/>
          </a:xfrm>
        </p:grpSpPr>
        <p:sp>
          <p:nvSpPr>
            <p:cNvPr id="36" name="Rectangle 4"/>
            <p:cNvSpPr>
              <a:spLocks noChangeArrowheads="1"/>
            </p:cNvSpPr>
            <p:nvPr/>
          </p:nvSpPr>
          <p:spPr bwMode="auto">
            <a:xfrm>
              <a:off x="576" y="2016"/>
              <a:ext cx="432" cy="24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
          <p:nvSpPr>
            <p:cNvPr id="37" name="AutoShape 5"/>
            <p:cNvSpPr>
              <a:spLocks noChangeArrowheads="1"/>
            </p:cNvSpPr>
            <p:nvPr/>
          </p:nvSpPr>
          <p:spPr bwMode="auto">
            <a:xfrm>
              <a:off x="240" y="2016"/>
              <a:ext cx="288" cy="240"/>
            </a:xfrm>
            <a:prstGeom prst="triangle">
              <a:avLst>
                <a:gd name="adj"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grpSp>
      <p:grpSp>
        <p:nvGrpSpPr>
          <p:cNvPr id="38" name="Group 36"/>
          <p:cNvGrpSpPr>
            <a:grpSpLocks/>
          </p:cNvGrpSpPr>
          <p:nvPr/>
        </p:nvGrpSpPr>
        <p:grpSpPr bwMode="auto">
          <a:xfrm>
            <a:off x="5105400" y="2698750"/>
            <a:ext cx="1676400" cy="1219200"/>
            <a:chOff x="1776" y="1152"/>
            <a:chExt cx="1056" cy="768"/>
          </a:xfrm>
        </p:grpSpPr>
        <p:grpSp>
          <p:nvGrpSpPr>
            <p:cNvPr id="39" name="Group 10"/>
            <p:cNvGrpSpPr>
              <a:grpSpLocks/>
            </p:cNvGrpSpPr>
            <p:nvPr/>
          </p:nvGrpSpPr>
          <p:grpSpPr bwMode="auto">
            <a:xfrm>
              <a:off x="1776" y="1152"/>
              <a:ext cx="1056" cy="336"/>
              <a:chOff x="2256" y="1344"/>
              <a:chExt cx="1056" cy="336"/>
            </a:xfrm>
          </p:grpSpPr>
          <p:sp>
            <p:nvSpPr>
              <p:cNvPr id="43" name="AutoShape 8"/>
              <p:cNvSpPr>
                <a:spLocks noChangeArrowheads="1"/>
              </p:cNvSpPr>
              <p:nvPr/>
            </p:nvSpPr>
            <p:spPr bwMode="auto">
              <a:xfrm>
                <a:off x="2256" y="1344"/>
                <a:ext cx="432" cy="336"/>
              </a:xfrm>
              <a:prstGeom prst="diamond">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44" name="AutoShape 9"/>
              <p:cNvSpPr>
                <a:spLocks noChangeArrowheads="1"/>
              </p:cNvSpPr>
              <p:nvPr/>
            </p:nvSpPr>
            <p:spPr bwMode="auto">
              <a:xfrm>
                <a:off x="2688" y="1344"/>
                <a:ext cx="624" cy="336"/>
              </a:xfrm>
              <a:prstGeom prst="parallelogram">
                <a:avLst>
                  <a:gd name="adj" fmla="val 46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grpSp>
        <p:grpSp>
          <p:nvGrpSpPr>
            <p:cNvPr id="40" name="Group 11"/>
            <p:cNvGrpSpPr>
              <a:grpSpLocks/>
            </p:cNvGrpSpPr>
            <p:nvPr/>
          </p:nvGrpSpPr>
          <p:grpSpPr bwMode="auto">
            <a:xfrm>
              <a:off x="1776" y="1584"/>
              <a:ext cx="1056" cy="336"/>
              <a:chOff x="2256" y="1344"/>
              <a:chExt cx="1056" cy="336"/>
            </a:xfrm>
          </p:grpSpPr>
          <p:sp>
            <p:nvSpPr>
              <p:cNvPr id="41" name="AutoShape 12"/>
              <p:cNvSpPr>
                <a:spLocks noChangeArrowheads="1"/>
              </p:cNvSpPr>
              <p:nvPr/>
            </p:nvSpPr>
            <p:spPr bwMode="auto">
              <a:xfrm>
                <a:off x="2256" y="1344"/>
                <a:ext cx="432" cy="336"/>
              </a:xfrm>
              <a:prstGeom prst="diamond">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42" name="AutoShape 13"/>
              <p:cNvSpPr>
                <a:spLocks noChangeArrowheads="1"/>
              </p:cNvSpPr>
              <p:nvPr/>
            </p:nvSpPr>
            <p:spPr bwMode="auto">
              <a:xfrm>
                <a:off x="2688" y="1344"/>
                <a:ext cx="624" cy="336"/>
              </a:xfrm>
              <a:prstGeom prst="parallelogram">
                <a:avLst>
                  <a:gd name="adj" fmla="val 46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grpSp>
      </p:grpSp>
      <p:grpSp>
        <p:nvGrpSpPr>
          <p:cNvPr id="45" name="Group 35"/>
          <p:cNvGrpSpPr>
            <a:grpSpLocks/>
          </p:cNvGrpSpPr>
          <p:nvPr/>
        </p:nvGrpSpPr>
        <p:grpSpPr bwMode="auto">
          <a:xfrm>
            <a:off x="4038600" y="3079750"/>
            <a:ext cx="762000" cy="609600"/>
            <a:chOff x="1104" y="1296"/>
            <a:chExt cx="480" cy="384"/>
          </a:xfrm>
        </p:grpSpPr>
        <p:sp>
          <p:nvSpPr>
            <p:cNvPr id="46" name="AutoShape 19"/>
            <p:cNvSpPr>
              <a:spLocks noChangeArrowheads="1"/>
            </p:cNvSpPr>
            <p:nvPr/>
          </p:nvSpPr>
          <p:spPr bwMode="auto">
            <a:xfrm>
              <a:off x="1152" y="1488"/>
              <a:ext cx="432" cy="192"/>
            </a:xfrm>
            <a:prstGeom prst="rightArrow">
              <a:avLst>
                <a:gd name="adj1" fmla="val 50000"/>
                <a:gd name="adj2" fmla="val 56250"/>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 name="Text Box 20"/>
            <p:cNvSpPr txBox="1">
              <a:spLocks noChangeArrowheads="1"/>
            </p:cNvSpPr>
            <p:nvPr/>
          </p:nvSpPr>
          <p:spPr bwMode="auto">
            <a:xfrm>
              <a:off x="1104" y="1296"/>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map</a:t>
              </a:r>
            </a:p>
          </p:txBody>
        </p:sp>
      </p:grpSp>
      <p:grpSp>
        <p:nvGrpSpPr>
          <p:cNvPr id="48" name="Group 25"/>
          <p:cNvGrpSpPr>
            <a:grpSpLocks/>
          </p:cNvGrpSpPr>
          <p:nvPr/>
        </p:nvGrpSpPr>
        <p:grpSpPr bwMode="auto">
          <a:xfrm>
            <a:off x="2667000" y="3308350"/>
            <a:ext cx="1219200" cy="381000"/>
            <a:chOff x="240" y="2016"/>
            <a:chExt cx="768" cy="240"/>
          </a:xfrm>
        </p:grpSpPr>
        <p:sp>
          <p:nvSpPr>
            <p:cNvPr id="49" name="Rectangle 26"/>
            <p:cNvSpPr>
              <a:spLocks noChangeArrowheads="1"/>
            </p:cNvSpPr>
            <p:nvPr/>
          </p:nvSpPr>
          <p:spPr bwMode="auto">
            <a:xfrm>
              <a:off x="576" y="2016"/>
              <a:ext cx="432" cy="24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
          <p:nvSpPr>
            <p:cNvPr id="50" name="AutoShape 27"/>
            <p:cNvSpPr>
              <a:spLocks noChangeArrowheads="1"/>
            </p:cNvSpPr>
            <p:nvPr/>
          </p:nvSpPr>
          <p:spPr bwMode="auto">
            <a:xfrm>
              <a:off x="240" y="2016"/>
              <a:ext cx="288" cy="240"/>
            </a:xfrm>
            <a:prstGeom prst="triangle">
              <a:avLst>
                <a:gd name="adj" fmla="val 50000"/>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grpSp>
      <p:grpSp>
        <p:nvGrpSpPr>
          <p:cNvPr id="51" name="Group 28"/>
          <p:cNvGrpSpPr>
            <a:grpSpLocks/>
          </p:cNvGrpSpPr>
          <p:nvPr/>
        </p:nvGrpSpPr>
        <p:grpSpPr bwMode="auto">
          <a:xfrm>
            <a:off x="2590800" y="5441950"/>
            <a:ext cx="1219200" cy="381000"/>
            <a:chOff x="240" y="2016"/>
            <a:chExt cx="768" cy="240"/>
          </a:xfrm>
        </p:grpSpPr>
        <p:sp>
          <p:nvSpPr>
            <p:cNvPr id="52" name="Rectangle 29"/>
            <p:cNvSpPr>
              <a:spLocks noChangeArrowheads="1"/>
            </p:cNvSpPr>
            <p:nvPr/>
          </p:nvSpPr>
          <p:spPr bwMode="auto">
            <a:xfrm>
              <a:off x="576" y="2016"/>
              <a:ext cx="432" cy="240"/>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
          <p:nvSpPr>
            <p:cNvPr id="53" name="AutoShape 30"/>
            <p:cNvSpPr>
              <a:spLocks noChangeArrowheads="1"/>
            </p:cNvSpPr>
            <p:nvPr/>
          </p:nvSpPr>
          <p:spPr bwMode="auto">
            <a:xfrm>
              <a:off x="240" y="2016"/>
              <a:ext cx="288" cy="240"/>
            </a:xfrm>
            <a:prstGeom prst="triangle">
              <a:avLst>
                <a:gd name="adj" fmla="val 50000"/>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grpSp>
      <p:sp>
        <p:nvSpPr>
          <p:cNvPr id="54" name="Text Box 33"/>
          <p:cNvSpPr txBox="1">
            <a:spLocks noChangeArrowheads="1"/>
          </p:cNvSpPr>
          <p:nvPr/>
        </p:nvSpPr>
        <p:spPr bwMode="auto">
          <a:xfrm>
            <a:off x="2925763" y="4603750"/>
            <a:ext cx="503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t>…</a:t>
            </a:r>
          </a:p>
        </p:txBody>
      </p:sp>
      <p:grpSp>
        <p:nvGrpSpPr>
          <p:cNvPr id="55" name="Group 37"/>
          <p:cNvGrpSpPr>
            <a:grpSpLocks/>
          </p:cNvGrpSpPr>
          <p:nvPr/>
        </p:nvGrpSpPr>
        <p:grpSpPr bwMode="auto">
          <a:xfrm>
            <a:off x="5105400" y="4070350"/>
            <a:ext cx="1676400" cy="533400"/>
            <a:chOff x="2256" y="1344"/>
            <a:chExt cx="1056" cy="336"/>
          </a:xfrm>
        </p:grpSpPr>
        <p:sp>
          <p:nvSpPr>
            <p:cNvPr id="56" name="AutoShape 38"/>
            <p:cNvSpPr>
              <a:spLocks noChangeArrowheads="1"/>
            </p:cNvSpPr>
            <p:nvPr/>
          </p:nvSpPr>
          <p:spPr bwMode="auto">
            <a:xfrm>
              <a:off x="2256" y="1344"/>
              <a:ext cx="432" cy="336"/>
            </a:xfrm>
            <a:prstGeom prst="diamond">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57" name="AutoShape 39"/>
            <p:cNvSpPr>
              <a:spLocks noChangeArrowheads="1"/>
            </p:cNvSpPr>
            <p:nvPr/>
          </p:nvSpPr>
          <p:spPr bwMode="auto">
            <a:xfrm>
              <a:off x="2688" y="1344"/>
              <a:ext cx="624" cy="336"/>
            </a:xfrm>
            <a:prstGeom prst="parallelogram">
              <a:avLst>
                <a:gd name="adj" fmla="val 46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grpSp>
      <p:grpSp>
        <p:nvGrpSpPr>
          <p:cNvPr id="58" name="Group 40"/>
          <p:cNvGrpSpPr>
            <a:grpSpLocks/>
          </p:cNvGrpSpPr>
          <p:nvPr/>
        </p:nvGrpSpPr>
        <p:grpSpPr bwMode="auto">
          <a:xfrm>
            <a:off x="4038600" y="3841750"/>
            <a:ext cx="762000" cy="609600"/>
            <a:chOff x="1104" y="1296"/>
            <a:chExt cx="480" cy="384"/>
          </a:xfrm>
        </p:grpSpPr>
        <p:sp>
          <p:nvSpPr>
            <p:cNvPr id="59" name="AutoShape 41"/>
            <p:cNvSpPr>
              <a:spLocks noChangeArrowheads="1"/>
            </p:cNvSpPr>
            <p:nvPr/>
          </p:nvSpPr>
          <p:spPr bwMode="auto">
            <a:xfrm>
              <a:off x="1152" y="1488"/>
              <a:ext cx="432" cy="192"/>
            </a:xfrm>
            <a:prstGeom prst="rightArrow">
              <a:avLst>
                <a:gd name="adj1" fmla="val 50000"/>
                <a:gd name="adj2" fmla="val 56250"/>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 name="Text Box 42"/>
            <p:cNvSpPr txBox="1">
              <a:spLocks noChangeArrowheads="1"/>
            </p:cNvSpPr>
            <p:nvPr/>
          </p:nvSpPr>
          <p:spPr bwMode="auto">
            <a:xfrm>
              <a:off x="1104" y="1296"/>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map</a:t>
              </a:r>
            </a:p>
          </p:txBody>
        </p:sp>
      </p:grpSp>
      <p:sp>
        <p:nvSpPr>
          <p:cNvPr id="61" name="Text Box 67"/>
          <p:cNvSpPr txBox="1">
            <a:spLocks noChangeArrowheads="1"/>
          </p:cNvSpPr>
          <p:nvPr/>
        </p:nvSpPr>
        <p:spPr bwMode="auto">
          <a:xfrm>
            <a:off x="2667000" y="2012950"/>
            <a:ext cx="1949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Input</a:t>
            </a:r>
          </a:p>
          <a:p>
            <a:r>
              <a:rPr lang="en-US" dirty="0"/>
              <a:t>key-value pairs</a:t>
            </a:r>
          </a:p>
        </p:txBody>
      </p:sp>
      <p:sp>
        <p:nvSpPr>
          <p:cNvPr id="62" name="Text Box 34"/>
          <p:cNvSpPr txBox="1">
            <a:spLocks noChangeArrowheads="1"/>
          </p:cNvSpPr>
          <p:nvPr/>
        </p:nvSpPr>
        <p:spPr bwMode="auto">
          <a:xfrm>
            <a:off x="5105400" y="2012950"/>
            <a:ext cx="1949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Intermediate</a:t>
            </a:r>
          </a:p>
          <a:p>
            <a:r>
              <a:rPr lang="en-US" dirty="0"/>
              <a:t>key-value pairs</a:t>
            </a:r>
          </a:p>
        </p:txBody>
      </p:sp>
      <p:sp>
        <p:nvSpPr>
          <p:cNvPr id="63" name="Text Box 75"/>
          <p:cNvSpPr txBox="1">
            <a:spLocks noChangeArrowheads="1"/>
          </p:cNvSpPr>
          <p:nvPr/>
        </p:nvSpPr>
        <p:spPr bwMode="auto">
          <a:xfrm>
            <a:off x="5410200" y="4679950"/>
            <a:ext cx="503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dirty="0"/>
              <a:t>…</a:t>
            </a:r>
          </a:p>
        </p:txBody>
      </p:sp>
      <p:sp>
        <p:nvSpPr>
          <p:cNvPr id="64" name="AutoShape 76"/>
          <p:cNvSpPr>
            <a:spLocks noChangeArrowheads="1"/>
          </p:cNvSpPr>
          <p:nvPr/>
        </p:nvSpPr>
        <p:spPr bwMode="auto">
          <a:xfrm>
            <a:off x="5181600" y="5365750"/>
            <a:ext cx="685800" cy="533400"/>
          </a:xfrm>
          <a:prstGeom prst="diamond">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a:t>k</a:t>
            </a:r>
          </a:p>
        </p:txBody>
      </p:sp>
      <p:sp>
        <p:nvSpPr>
          <p:cNvPr id="65" name="AutoShape 77"/>
          <p:cNvSpPr>
            <a:spLocks noChangeArrowheads="1"/>
          </p:cNvSpPr>
          <p:nvPr/>
        </p:nvSpPr>
        <p:spPr bwMode="auto">
          <a:xfrm>
            <a:off x="5867400" y="5365750"/>
            <a:ext cx="990600" cy="533400"/>
          </a:xfrm>
          <a:prstGeom prst="parallelogram">
            <a:avLst>
              <a:gd name="adj" fmla="val 46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Tree>
    <p:extLst>
      <p:ext uri="{BB962C8B-B14F-4D97-AF65-F5344CB8AC3E}">
        <p14:creationId xmlns:p14="http://schemas.microsoft.com/office/powerpoint/2010/main" val="50300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dissolve">
                                      <p:cBhvr>
                                        <p:cTn id="17" dur="500"/>
                                        <p:tgtEl>
                                          <p:spTgt spid="58"/>
                                        </p:tgtEl>
                                      </p:cBhvr>
                                    </p:animEffect>
                                  </p:childTnLst>
                                </p:cTn>
                              </p:par>
                              <p:par>
                                <p:cTn id="18" presetID="1" presetClass="exit" presetSubtype="0" fill="hold" nodeType="withEffect">
                                  <p:stCondLst>
                                    <p:cond delay="0"/>
                                  </p:stCondLst>
                                  <p:childTnLst>
                                    <p:set>
                                      <p:cBhvr>
                                        <p:cTn id="19" dur="1" fill="hold">
                                          <p:stCondLst>
                                            <p:cond delay="0"/>
                                          </p:stCondLst>
                                        </p:cTn>
                                        <p:tgtEl>
                                          <p:spTgt spid="4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dissolve">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58"/>
                                        </p:tgtEl>
                                        <p:attrNameLst>
                                          <p:attrName>style.visibility</p:attrName>
                                        </p:attrNameLst>
                                      </p:cBhvr>
                                      <p:to>
                                        <p:strVal val="hidden"/>
                                      </p:to>
                                    </p:set>
                                  </p:childTnLst>
                                </p:cTn>
                              </p:par>
                              <p:par>
                                <p:cTn id="29" presetID="9"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dissolve">
                                      <p:cBhvr>
                                        <p:cTn id="31" dur="500"/>
                                        <p:tgtEl>
                                          <p:spTgt spid="6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dissolve">
                                      <p:cBhvr>
                                        <p:cTn id="34" dur="500"/>
                                        <p:tgtEl>
                                          <p:spTgt spid="6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dissolve">
                                      <p:cBhvr>
                                        <p:cTn id="3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Map (Example)</a:t>
            </a:r>
            <a:endParaRPr lang="en-US" dirty="0"/>
          </a:p>
        </p:txBody>
      </p:sp>
      <p:grpSp>
        <p:nvGrpSpPr>
          <p:cNvPr id="4" name="Group 3"/>
          <p:cNvGrpSpPr/>
          <p:nvPr/>
        </p:nvGrpSpPr>
        <p:grpSpPr>
          <a:xfrm>
            <a:off x="533400" y="2288233"/>
            <a:ext cx="1447800" cy="838200"/>
            <a:chOff x="533400" y="1447800"/>
            <a:chExt cx="1447800" cy="838200"/>
          </a:xfrm>
        </p:grpSpPr>
        <p:sp>
          <p:nvSpPr>
            <p:cNvPr id="5" name="TextBox 4"/>
            <p:cNvSpPr txBox="1"/>
            <p:nvPr/>
          </p:nvSpPr>
          <p:spPr>
            <a:xfrm>
              <a:off x="609600" y="1524000"/>
              <a:ext cx="1371600" cy="646331"/>
            </a:xfrm>
            <a:prstGeom prst="rect">
              <a:avLst/>
            </a:prstGeom>
            <a:noFill/>
          </p:spPr>
          <p:txBody>
            <a:bodyPr wrap="square" rtlCol="0">
              <a:spAutoFit/>
            </a:bodyPr>
            <a:lstStyle/>
            <a:p>
              <a:r>
                <a:rPr lang="en-US" sz="1200" dirty="0" smtClean="0"/>
                <a:t>When in the course of human events it …</a:t>
              </a:r>
              <a:endParaRPr lang="en-US" sz="1200" dirty="0"/>
            </a:p>
          </p:txBody>
        </p:sp>
        <p:sp>
          <p:nvSpPr>
            <p:cNvPr id="6" name="Flowchart: Document 8"/>
            <p:cNvSpPr/>
            <p:nvPr/>
          </p:nvSpPr>
          <p:spPr bwMode="auto">
            <a:xfrm>
              <a:off x="533400" y="1447800"/>
              <a:ext cx="1371600" cy="838200"/>
            </a:xfrm>
            <a:prstGeom prst="flowChartDocumen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grpSp>
      <p:grpSp>
        <p:nvGrpSpPr>
          <p:cNvPr id="7" name="Group 6"/>
          <p:cNvGrpSpPr/>
          <p:nvPr/>
        </p:nvGrpSpPr>
        <p:grpSpPr>
          <a:xfrm>
            <a:off x="533400" y="3278833"/>
            <a:ext cx="1524000" cy="762000"/>
            <a:chOff x="609600" y="2971800"/>
            <a:chExt cx="1524000" cy="762000"/>
          </a:xfrm>
        </p:grpSpPr>
        <p:sp>
          <p:nvSpPr>
            <p:cNvPr id="8" name="TextBox 7"/>
            <p:cNvSpPr txBox="1"/>
            <p:nvPr/>
          </p:nvSpPr>
          <p:spPr>
            <a:xfrm>
              <a:off x="609600" y="3048000"/>
              <a:ext cx="1524000" cy="646331"/>
            </a:xfrm>
            <a:prstGeom prst="rect">
              <a:avLst/>
            </a:prstGeom>
            <a:noFill/>
          </p:spPr>
          <p:txBody>
            <a:bodyPr wrap="square" rtlCol="0">
              <a:spAutoFit/>
            </a:bodyPr>
            <a:lstStyle/>
            <a:p>
              <a:r>
                <a:rPr lang="en-US" sz="1200" dirty="0" smtClean="0"/>
                <a:t>It was the best of times and the worst of times… </a:t>
              </a:r>
              <a:endParaRPr lang="en-US" sz="1200" dirty="0"/>
            </a:p>
          </p:txBody>
        </p:sp>
        <p:sp>
          <p:nvSpPr>
            <p:cNvPr id="9" name="Flowchart: Document 9"/>
            <p:cNvSpPr/>
            <p:nvPr/>
          </p:nvSpPr>
          <p:spPr bwMode="auto">
            <a:xfrm>
              <a:off x="609600" y="2971800"/>
              <a:ext cx="1447800" cy="762000"/>
            </a:xfrm>
            <a:prstGeom prst="flowChartDocumen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grpSp>
      <p:sp>
        <p:nvSpPr>
          <p:cNvPr id="10" name="TextBox 9"/>
          <p:cNvSpPr txBox="1"/>
          <p:nvPr/>
        </p:nvSpPr>
        <p:spPr>
          <a:xfrm>
            <a:off x="3086100" y="2893368"/>
            <a:ext cx="784189" cy="461665"/>
          </a:xfrm>
          <a:prstGeom prst="rect">
            <a:avLst/>
          </a:prstGeom>
          <a:noFill/>
          <a:ln>
            <a:solidFill>
              <a:schemeClr val="accent1"/>
            </a:solidFill>
          </a:ln>
        </p:spPr>
        <p:txBody>
          <a:bodyPr wrap="none" rtlCol="0">
            <a:spAutoFit/>
          </a:bodyPr>
          <a:lstStyle/>
          <a:p>
            <a:r>
              <a:rPr lang="en-US" dirty="0" smtClean="0"/>
              <a:t>map</a:t>
            </a:r>
            <a:endParaRPr lang="en-US" dirty="0"/>
          </a:p>
        </p:txBody>
      </p:sp>
      <p:cxnSp>
        <p:nvCxnSpPr>
          <p:cNvPr id="11" name="Straight Arrow Connector 10"/>
          <p:cNvCxnSpPr>
            <a:stCxn id="5" idx="3"/>
            <a:endCxn id="10" idx="1"/>
          </p:cNvCxnSpPr>
          <p:nvPr/>
        </p:nvCxnSpPr>
        <p:spPr bwMode="auto">
          <a:xfrm>
            <a:off x="1981200" y="2687599"/>
            <a:ext cx="1104900" cy="4366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a:stCxn id="8" idx="3"/>
            <a:endCxn id="10" idx="1"/>
          </p:cNvCxnSpPr>
          <p:nvPr/>
        </p:nvCxnSpPr>
        <p:spPr bwMode="auto">
          <a:xfrm flipV="1">
            <a:off x="2057400" y="3124201"/>
            <a:ext cx="1028700" cy="55399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a:off x="4648200" y="3202633"/>
            <a:ext cx="3759362" cy="276999"/>
          </a:xfrm>
          <a:prstGeom prst="rect">
            <a:avLst/>
          </a:prstGeom>
          <a:noFill/>
          <a:ln>
            <a:solidFill>
              <a:schemeClr val="accent1"/>
            </a:solidFill>
          </a:ln>
        </p:spPr>
        <p:txBody>
          <a:bodyPr wrap="none" rtlCol="0">
            <a:spAutoFit/>
          </a:bodyPr>
          <a:lstStyle/>
          <a:p>
            <a:r>
              <a:rPr lang="en-US" sz="1200" dirty="0" smtClean="0"/>
              <a:t>(in,1) (the,1) (of,1) (it,1) (it,1) (was,1) (the,1) (of,1) …</a:t>
            </a:r>
            <a:endParaRPr lang="en-US" sz="1200" dirty="0"/>
          </a:p>
        </p:txBody>
      </p:sp>
      <p:sp>
        <p:nvSpPr>
          <p:cNvPr id="14" name="TextBox 13"/>
          <p:cNvSpPr txBox="1"/>
          <p:nvPr/>
        </p:nvSpPr>
        <p:spPr>
          <a:xfrm>
            <a:off x="4648200" y="2773234"/>
            <a:ext cx="3764172" cy="276999"/>
          </a:xfrm>
          <a:prstGeom prst="rect">
            <a:avLst/>
          </a:prstGeom>
          <a:noFill/>
          <a:ln>
            <a:solidFill>
              <a:schemeClr val="accent1"/>
            </a:solidFill>
          </a:ln>
        </p:spPr>
        <p:txBody>
          <a:bodyPr wrap="none" rtlCol="0">
            <a:spAutoFit/>
          </a:bodyPr>
          <a:lstStyle/>
          <a:p>
            <a:r>
              <a:rPr lang="en-US" sz="1200" dirty="0" smtClean="0"/>
              <a:t>(when,1), (course,1) (human,1) (events,1) (best,1) …</a:t>
            </a:r>
            <a:endParaRPr lang="en-US" sz="1200" dirty="0"/>
          </a:p>
        </p:txBody>
      </p:sp>
      <p:sp>
        <p:nvSpPr>
          <p:cNvPr id="15" name="TextBox 14"/>
          <p:cNvSpPr txBox="1"/>
          <p:nvPr/>
        </p:nvSpPr>
        <p:spPr>
          <a:xfrm>
            <a:off x="762000" y="1792933"/>
            <a:ext cx="877163" cy="369332"/>
          </a:xfrm>
          <a:prstGeom prst="rect">
            <a:avLst/>
          </a:prstGeom>
          <a:noFill/>
        </p:spPr>
        <p:txBody>
          <a:bodyPr wrap="none" rtlCol="0">
            <a:spAutoFit/>
          </a:bodyPr>
          <a:lstStyle/>
          <a:p>
            <a:r>
              <a:rPr lang="en-US" sz="1800" b="1" dirty="0" smtClean="0"/>
              <a:t>inputs</a:t>
            </a:r>
            <a:endParaRPr lang="en-US" sz="1800" b="1" dirty="0"/>
          </a:p>
        </p:txBody>
      </p:sp>
      <p:sp>
        <p:nvSpPr>
          <p:cNvPr id="16" name="TextBox 15"/>
          <p:cNvSpPr txBox="1"/>
          <p:nvPr/>
        </p:nvSpPr>
        <p:spPr>
          <a:xfrm>
            <a:off x="2971800" y="1792933"/>
            <a:ext cx="1494833" cy="369332"/>
          </a:xfrm>
          <a:prstGeom prst="rect">
            <a:avLst/>
          </a:prstGeom>
          <a:noFill/>
        </p:spPr>
        <p:txBody>
          <a:bodyPr wrap="none" rtlCol="0">
            <a:spAutoFit/>
          </a:bodyPr>
          <a:lstStyle/>
          <a:p>
            <a:r>
              <a:rPr lang="en-US" sz="1800" b="1" dirty="0" smtClean="0"/>
              <a:t>tasks (M=3)</a:t>
            </a:r>
            <a:endParaRPr lang="en-US" sz="1800" b="1" dirty="0"/>
          </a:p>
        </p:txBody>
      </p:sp>
      <p:sp>
        <p:nvSpPr>
          <p:cNvPr id="17" name="TextBox 16"/>
          <p:cNvSpPr txBox="1"/>
          <p:nvPr/>
        </p:nvSpPr>
        <p:spPr>
          <a:xfrm>
            <a:off x="4648200" y="1792933"/>
            <a:ext cx="4012637" cy="369332"/>
          </a:xfrm>
          <a:prstGeom prst="rect">
            <a:avLst/>
          </a:prstGeom>
          <a:noFill/>
        </p:spPr>
        <p:txBody>
          <a:bodyPr wrap="none" rtlCol="0">
            <a:spAutoFit/>
          </a:bodyPr>
          <a:lstStyle/>
          <a:p>
            <a:r>
              <a:rPr lang="en-US" sz="1800" b="1" dirty="0" smtClean="0"/>
              <a:t>partitions (intermediate files) (R=2)</a:t>
            </a:r>
            <a:endParaRPr lang="en-US" sz="1800" b="1" dirty="0"/>
          </a:p>
        </p:txBody>
      </p:sp>
      <p:cxnSp>
        <p:nvCxnSpPr>
          <p:cNvPr id="18" name="Straight Arrow Connector 17"/>
          <p:cNvCxnSpPr>
            <a:stCxn id="10" idx="3"/>
            <a:endCxn id="14" idx="1"/>
          </p:cNvCxnSpPr>
          <p:nvPr/>
        </p:nvCxnSpPr>
        <p:spPr bwMode="auto">
          <a:xfrm flipV="1">
            <a:off x="3870289" y="2911734"/>
            <a:ext cx="777911" cy="21246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a:stCxn id="10" idx="3"/>
            <a:endCxn id="13" idx="1"/>
          </p:cNvCxnSpPr>
          <p:nvPr/>
        </p:nvCxnSpPr>
        <p:spPr bwMode="auto">
          <a:xfrm>
            <a:off x="3870289" y="3124201"/>
            <a:ext cx="777911" cy="2169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20" name="Group 19"/>
          <p:cNvGrpSpPr/>
          <p:nvPr/>
        </p:nvGrpSpPr>
        <p:grpSpPr>
          <a:xfrm>
            <a:off x="457200" y="5412433"/>
            <a:ext cx="7216920" cy="762000"/>
            <a:chOff x="457200" y="5105400"/>
            <a:chExt cx="7216920" cy="762000"/>
          </a:xfrm>
        </p:grpSpPr>
        <p:grpSp>
          <p:nvGrpSpPr>
            <p:cNvPr id="21" name="Group 20"/>
            <p:cNvGrpSpPr/>
            <p:nvPr/>
          </p:nvGrpSpPr>
          <p:grpSpPr>
            <a:xfrm>
              <a:off x="457200" y="5105400"/>
              <a:ext cx="1600200" cy="762000"/>
              <a:chOff x="457200" y="5105400"/>
              <a:chExt cx="1600200" cy="762000"/>
            </a:xfrm>
          </p:grpSpPr>
          <p:sp>
            <p:nvSpPr>
              <p:cNvPr id="28" name="TextBox 27"/>
              <p:cNvSpPr txBox="1"/>
              <p:nvPr/>
            </p:nvSpPr>
            <p:spPr>
              <a:xfrm>
                <a:off x="457200" y="5181600"/>
                <a:ext cx="1600200" cy="646331"/>
              </a:xfrm>
              <a:prstGeom prst="rect">
                <a:avLst/>
              </a:prstGeom>
              <a:noFill/>
            </p:spPr>
            <p:txBody>
              <a:bodyPr wrap="square" rtlCol="0">
                <a:spAutoFit/>
              </a:bodyPr>
              <a:lstStyle/>
              <a:p>
                <a:r>
                  <a:rPr lang="en-US" sz="1200" dirty="0" smtClean="0"/>
                  <a:t>This paper evaluates the suitability of the … </a:t>
                </a:r>
                <a:endParaRPr lang="en-US" sz="1200" dirty="0"/>
              </a:p>
            </p:txBody>
          </p:sp>
          <p:sp>
            <p:nvSpPr>
              <p:cNvPr id="29" name="Flowchart: Document 17"/>
              <p:cNvSpPr/>
              <p:nvPr/>
            </p:nvSpPr>
            <p:spPr bwMode="auto">
              <a:xfrm>
                <a:off x="457200" y="5105400"/>
                <a:ext cx="1524000" cy="762000"/>
              </a:xfrm>
              <a:prstGeom prst="flowChartDocumen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grpSp>
        <p:sp>
          <p:nvSpPr>
            <p:cNvPr id="22" name="TextBox 21"/>
            <p:cNvSpPr txBox="1"/>
            <p:nvPr/>
          </p:nvSpPr>
          <p:spPr>
            <a:xfrm>
              <a:off x="3086100" y="5255568"/>
              <a:ext cx="784189" cy="461665"/>
            </a:xfrm>
            <a:prstGeom prst="rect">
              <a:avLst/>
            </a:prstGeom>
            <a:noFill/>
            <a:ln>
              <a:solidFill>
                <a:schemeClr val="accent1"/>
              </a:solidFill>
            </a:ln>
          </p:spPr>
          <p:txBody>
            <a:bodyPr wrap="none" rtlCol="0">
              <a:spAutoFit/>
            </a:bodyPr>
            <a:lstStyle/>
            <a:p>
              <a:r>
                <a:rPr lang="en-US" dirty="0" smtClean="0"/>
                <a:t>map</a:t>
              </a:r>
              <a:endParaRPr lang="en-US" dirty="0"/>
            </a:p>
          </p:txBody>
        </p:sp>
        <p:cxnSp>
          <p:nvCxnSpPr>
            <p:cNvPr id="23" name="Straight Arrow Connector 22"/>
            <p:cNvCxnSpPr>
              <a:stCxn id="28" idx="3"/>
              <a:endCxn id="22" idx="1"/>
            </p:cNvCxnSpPr>
            <p:nvPr/>
          </p:nvCxnSpPr>
          <p:spPr bwMode="auto">
            <a:xfrm flipV="1">
              <a:off x="2057400" y="5486401"/>
              <a:ext cx="1028700" cy="183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Box 23"/>
            <p:cNvSpPr txBox="1"/>
            <p:nvPr/>
          </p:nvSpPr>
          <p:spPr>
            <a:xfrm>
              <a:off x="4343400" y="5209401"/>
              <a:ext cx="3330720" cy="276999"/>
            </a:xfrm>
            <a:prstGeom prst="rect">
              <a:avLst/>
            </a:prstGeom>
            <a:noFill/>
            <a:ln>
              <a:solidFill>
                <a:schemeClr val="accent1"/>
              </a:solidFill>
            </a:ln>
          </p:spPr>
          <p:txBody>
            <a:bodyPr wrap="none" rtlCol="0">
              <a:spAutoFit/>
            </a:bodyPr>
            <a:lstStyle/>
            <a:p>
              <a:r>
                <a:rPr lang="en-US" sz="1200" dirty="0" smtClean="0"/>
                <a:t>(this,1) (paper,1) (evaluates,1) (suitability,1) …</a:t>
              </a:r>
              <a:endParaRPr lang="en-US" sz="1200" dirty="0"/>
            </a:p>
          </p:txBody>
        </p:sp>
        <p:sp>
          <p:nvSpPr>
            <p:cNvPr id="25" name="TextBox 24"/>
            <p:cNvSpPr txBox="1"/>
            <p:nvPr/>
          </p:nvSpPr>
          <p:spPr>
            <a:xfrm>
              <a:off x="4343400" y="5562600"/>
              <a:ext cx="1715534" cy="276999"/>
            </a:xfrm>
            <a:prstGeom prst="rect">
              <a:avLst/>
            </a:prstGeom>
            <a:noFill/>
            <a:ln>
              <a:solidFill>
                <a:schemeClr val="accent1"/>
              </a:solidFill>
            </a:ln>
          </p:spPr>
          <p:txBody>
            <a:bodyPr wrap="none" rtlCol="0">
              <a:spAutoFit/>
            </a:bodyPr>
            <a:lstStyle/>
            <a:p>
              <a:r>
                <a:rPr lang="en-US" sz="1200" dirty="0" smtClean="0"/>
                <a:t>(the,1) (of,1) (the,1) …</a:t>
              </a:r>
              <a:endParaRPr lang="en-US" sz="1200" dirty="0"/>
            </a:p>
          </p:txBody>
        </p:sp>
        <p:cxnSp>
          <p:nvCxnSpPr>
            <p:cNvPr id="26" name="Straight Arrow Connector 25"/>
            <p:cNvCxnSpPr>
              <a:stCxn id="22" idx="3"/>
              <a:endCxn id="24" idx="1"/>
            </p:cNvCxnSpPr>
            <p:nvPr/>
          </p:nvCxnSpPr>
          <p:spPr bwMode="auto">
            <a:xfrm flipV="1">
              <a:off x="3870289" y="5347901"/>
              <a:ext cx="473111" cy="138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stCxn id="22" idx="3"/>
              <a:endCxn id="25" idx="1"/>
            </p:cNvCxnSpPr>
            <p:nvPr/>
          </p:nvCxnSpPr>
          <p:spPr bwMode="auto">
            <a:xfrm>
              <a:off x="3870289" y="5486401"/>
              <a:ext cx="473111" cy="21469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30" name="Group 29"/>
          <p:cNvGrpSpPr/>
          <p:nvPr/>
        </p:nvGrpSpPr>
        <p:grpSpPr>
          <a:xfrm>
            <a:off x="457200" y="4269433"/>
            <a:ext cx="8119410" cy="886600"/>
            <a:chOff x="457200" y="3809999"/>
            <a:chExt cx="8119410" cy="886600"/>
          </a:xfrm>
        </p:grpSpPr>
        <p:grpSp>
          <p:nvGrpSpPr>
            <p:cNvPr id="31" name="Group 30"/>
            <p:cNvGrpSpPr/>
            <p:nvPr/>
          </p:nvGrpSpPr>
          <p:grpSpPr>
            <a:xfrm>
              <a:off x="457200" y="3809999"/>
              <a:ext cx="1524000" cy="762000"/>
              <a:chOff x="609600" y="2971800"/>
              <a:chExt cx="1524000" cy="762000"/>
            </a:xfrm>
          </p:grpSpPr>
          <p:sp>
            <p:nvSpPr>
              <p:cNvPr id="38" name="TextBox 37"/>
              <p:cNvSpPr txBox="1"/>
              <p:nvPr/>
            </p:nvSpPr>
            <p:spPr>
              <a:xfrm>
                <a:off x="609600" y="3048000"/>
                <a:ext cx="1524000" cy="646331"/>
              </a:xfrm>
              <a:prstGeom prst="rect">
                <a:avLst/>
              </a:prstGeom>
              <a:noFill/>
            </p:spPr>
            <p:txBody>
              <a:bodyPr wrap="square" rtlCol="0">
                <a:spAutoFit/>
              </a:bodyPr>
              <a:lstStyle/>
              <a:p>
                <a:r>
                  <a:rPr lang="en-US" sz="1200" dirty="0" smtClean="0"/>
                  <a:t>Over the past five years, the authors and many… </a:t>
                </a:r>
                <a:endParaRPr lang="en-US" sz="1200" dirty="0"/>
              </a:p>
            </p:txBody>
          </p:sp>
          <p:sp>
            <p:nvSpPr>
              <p:cNvPr id="39" name="Flowchart: Document 14"/>
              <p:cNvSpPr/>
              <p:nvPr/>
            </p:nvSpPr>
            <p:spPr bwMode="auto">
              <a:xfrm>
                <a:off x="609600" y="2971800"/>
                <a:ext cx="1447800" cy="762000"/>
              </a:xfrm>
              <a:prstGeom prst="flowChartDocumen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grpSp>
        <p:cxnSp>
          <p:nvCxnSpPr>
            <p:cNvPr id="32" name="Straight Arrow Connector 31"/>
            <p:cNvCxnSpPr>
              <a:endCxn id="33" idx="1"/>
            </p:cNvCxnSpPr>
            <p:nvPr/>
          </p:nvCxnSpPr>
          <p:spPr bwMode="auto">
            <a:xfrm flipV="1">
              <a:off x="1981200" y="4191000"/>
              <a:ext cx="1066800" cy="183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3" name="TextBox 32"/>
            <p:cNvSpPr txBox="1"/>
            <p:nvPr/>
          </p:nvSpPr>
          <p:spPr>
            <a:xfrm>
              <a:off x="3048000" y="3960167"/>
              <a:ext cx="784189" cy="461665"/>
            </a:xfrm>
            <a:prstGeom prst="rect">
              <a:avLst/>
            </a:prstGeom>
            <a:noFill/>
            <a:ln>
              <a:solidFill>
                <a:schemeClr val="accent1"/>
              </a:solidFill>
            </a:ln>
          </p:spPr>
          <p:txBody>
            <a:bodyPr wrap="none" rtlCol="0">
              <a:spAutoFit/>
            </a:bodyPr>
            <a:lstStyle/>
            <a:p>
              <a:r>
                <a:rPr lang="en-US" dirty="0" smtClean="0"/>
                <a:t>map</a:t>
              </a:r>
              <a:endParaRPr lang="en-US" dirty="0"/>
            </a:p>
          </p:txBody>
        </p:sp>
        <p:sp>
          <p:nvSpPr>
            <p:cNvPr id="34" name="TextBox 33"/>
            <p:cNvSpPr txBox="1"/>
            <p:nvPr/>
          </p:nvSpPr>
          <p:spPr>
            <a:xfrm>
              <a:off x="4343400" y="3962400"/>
              <a:ext cx="4233210" cy="276999"/>
            </a:xfrm>
            <a:prstGeom prst="rect">
              <a:avLst/>
            </a:prstGeom>
            <a:noFill/>
            <a:ln>
              <a:solidFill>
                <a:schemeClr val="accent1"/>
              </a:solidFill>
            </a:ln>
          </p:spPr>
          <p:txBody>
            <a:bodyPr wrap="none" rtlCol="0">
              <a:spAutoFit/>
            </a:bodyPr>
            <a:lstStyle/>
            <a:p>
              <a:r>
                <a:rPr lang="en-US" sz="1200" dirty="0" smtClean="0"/>
                <a:t>(over,1), (past,1) (five,1) (years,1) (authors,1) (many,1) …</a:t>
              </a:r>
              <a:endParaRPr lang="en-US" sz="1200" dirty="0"/>
            </a:p>
          </p:txBody>
        </p:sp>
        <p:sp>
          <p:nvSpPr>
            <p:cNvPr id="35" name="TextBox 34"/>
            <p:cNvSpPr txBox="1"/>
            <p:nvPr/>
          </p:nvSpPr>
          <p:spPr>
            <a:xfrm>
              <a:off x="4343400" y="4419600"/>
              <a:ext cx="1885453" cy="276999"/>
            </a:xfrm>
            <a:prstGeom prst="rect">
              <a:avLst/>
            </a:prstGeom>
            <a:noFill/>
            <a:ln>
              <a:solidFill>
                <a:schemeClr val="accent1"/>
              </a:solidFill>
            </a:ln>
          </p:spPr>
          <p:txBody>
            <a:bodyPr wrap="none" rtlCol="0">
              <a:spAutoFit/>
            </a:bodyPr>
            <a:lstStyle/>
            <a:p>
              <a:r>
                <a:rPr lang="en-US" sz="1200" dirty="0" smtClean="0"/>
                <a:t>(the,1), (the,1) (and,1) …</a:t>
              </a:r>
              <a:endParaRPr lang="en-US" sz="1200" dirty="0"/>
            </a:p>
          </p:txBody>
        </p:sp>
        <p:cxnSp>
          <p:nvCxnSpPr>
            <p:cNvPr id="36" name="Straight Arrow Connector 35"/>
            <p:cNvCxnSpPr>
              <a:stCxn id="33" idx="3"/>
            </p:cNvCxnSpPr>
            <p:nvPr/>
          </p:nvCxnSpPr>
          <p:spPr bwMode="auto">
            <a:xfrm flipV="1">
              <a:off x="3832189" y="4024700"/>
              <a:ext cx="511211" cy="1663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7" name="Straight Arrow Connector 36"/>
            <p:cNvCxnSpPr>
              <a:stCxn id="33" idx="3"/>
            </p:cNvCxnSpPr>
            <p:nvPr/>
          </p:nvCxnSpPr>
          <p:spPr bwMode="auto">
            <a:xfrm>
              <a:off x="3832189" y="4191000"/>
              <a:ext cx="511211" cy="2909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716799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smtClean="0">
                <a:latin typeface="Times"/>
                <a:cs typeface="Times"/>
              </a:rPr>
              <a:t>MapReduce</a:t>
            </a:r>
            <a:r>
              <a:rPr lang="en-US" sz="4400" dirty="0" smtClean="0">
                <a:latin typeface="Times"/>
                <a:cs typeface="Times"/>
              </a:rPr>
              <a:t>: The Reduce Step</a:t>
            </a:r>
            <a:endParaRPr lang="en-US" sz="4400" dirty="0">
              <a:latin typeface="Times"/>
              <a:cs typeface="Times"/>
            </a:endParaRPr>
          </a:p>
        </p:txBody>
      </p:sp>
      <p:grpSp>
        <p:nvGrpSpPr>
          <p:cNvPr id="47" name="Group 15"/>
          <p:cNvGrpSpPr>
            <a:grpSpLocks/>
          </p:cNvGrpSpPr>
          <p:nvPr/>
        </p:nvGrpSpPr>
        <p:grpSpPr bwMode="auto">
          <a:xfrm>
            <a:off x="565150" y="1966913"/>
            <a:ext cx="1949450" cy="3733800"/>
            <a:chOff x="3476" y="960"/>
            <a:chExt cx="1228" cy="2352"/>
          </a:xfrm>
        </p:grpSpPr>
        <p:grpSp>
          <p:nvGrpSpPr>
            <p:cNvPr id="48" name="Group 16"/>
            <p:cNvGrpSpPr>
              <a:grpSpLocks/>
            </p:cNvGrpSpPr>
            <p:nvPr/>
          </p:nvGrpSpPr>
          <p:grpSpPr bwMode="auto">
            <a:xfrm>
              <a:off x="3552" y="1392"/>
              <a:ext cx="1104" cy="1920"/>
              <a:chOff x="3552" y="1392"/>
              <a:chExt cx="1104" cy="1920"/>
            </a:xfrm>
          </p:grpSpPr>
          <p:sp>
            <p:nvSpPr>
              <p:cNvPr id="50" name="AutoShape 17"/>
              <p:cNvSpPr>
                <a:spLocks noChangeArrowheads="1"/>
              </p:cNvSpPr>
              <p:nvPr/>
            </p:nvSpPr>
            <p:spPr bwMode="auto">
              <a:xfrm>
                <a:off x="3600" y="2976"/>
                <a:ext cx="432" cy="336"/>
              </a:xfrm>
              <a:prstGeom prst="diamond">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51" name="AutoShape 18"/>
              <p:cNvSpPr>
                <a:spLocks noChangeArrowheads="1"/>
              </p:cNvSpPr>
              <p:nvPr/>
            </p:nvSpPr>
            <p:spPr bwMode="auto">
              <a:xfrm>
                <a:off x="4032" y="2976"/>
                <a:ext cx="624" cy="336"/>
              </a:xfrm>
              <a:prstGeom prst="parallelogram">
                <a:avLst>
                  <a:gd name="adj" fmla="val 46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
            <p:nvSpPr>
              <p:cNvPr id="52" name="Text Box 19"/>
              <p:cNvSpPr txBox="1">
                <a:spLocks noChangeArrowheads="1"/>
              </p:cNvSpPr>
              <p:nvPr/>
            </p:nvSpPr>
            <p:spPr bwMode="auto">
              <a:xfrm>
                <a:off x="3840" y="2592"/>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t>…</a:t>
                </a:r>
              </a:p>
            </p:txBody>
          </p:sp>
          <p:grpSp>
            <p:nvGrpSpPr>
              <p:cNvPr id="53" name="Group 20"/>
              <p:cNvGrpSpPr>
                <a:grpSpLocks/>
              </p:cNvGrpSpPr>
              <p:nvPr/>
            </p:nvGrpSpPr>
            <p:grpSpPr bwMode="auto">
              <a:xfrm>
                <a:off x="3552" y="1392"/>
                <a:ext cx="1056" cy="336"/>
                <a:chOff x="2256" y="1344"/>
                <a:chExt cx="1056" cy="336"/>
              </a:xfrm>
            </p:grpSpPr>
            <p:sp>
              <p:nvSpPr>
                <p:cNvPr id="59" name="AutoShape 21"/>
                <p:cNvSpPr>
                  <a:spLocks noChangeArrowheads="1"/>
                </p:cNvSpPr>
                <p:nvPr/>
              </p:nvSpPr>
              <p:spPr bwMode="auto">
                <a:xfrm>
                  <a:off x="2256" y="1344"/>
                  <a:ext cx="432" cy="336"/>
                </a:xfrm>
                <a:prstGeom prst="diamond">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a:t>k</a:t>
                  </a:r>
                </a:p>
              </p:txBody>
            </p:sp>
            <p:sp>
              <p:nvSpPr>
                <p:cNvPr id="60" name="AutoShape 22"/>
                <p:cNvSpPr>
                  <a:spLocks noChangeArrowheads="1"/>
                </p:cNvSpPr>
                <p:nvPr/>
              </p:nvSpPr>
              <p:spPr bwMode="auto">
                <a:xfrm>
                  <a:off x="2688" y="1344"/>
                  <a:ext cx="624" cy="336"/>
                </a:xfrm>
                <a:prstGeom prst="parallelogram">
                  <a:avLst>
                    <a:gd name="adj" fmla="val 46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grpSp>
          <p:grpSp>
            <p:nvGrpSpPr>
              <p:cNvPr id="54" name="Group 23"/>
              <p:cNvGrpSpPr>
                <a:grpSpLocks/>
              </p:cNvGrpSpPr>
              <p:nvPr/>
            </p:nvGrpSpPr>
            <p:grpSpPr bwMode="auto">
              <a:xfrm>
                <a:off x="3552" y="1824"/>
                <a:ext cx="1056" cy="336"/>
                <a:chOff x="2256" y="1344"/>
                <a:chExt cx="1056" cy="336"/>
              </a:xfrm>
            </p:grpSpPr>
            <p:sp>
              <p:nvSpPr>
                <p:cNvPr id="57" name="AutoShape 24"/>
                <p:cNvSpPr>
                  <a:spLocks noChangeArrowheads="1"/>
                </p:cNvSpPr>
                <p:nvPr/>
              </p:nvSpPr>
              <p:spPr bwMode="auto">
                <a:xfrm>
                  <a:off x="2256" y="1344"/>
                  <a:ext cx="432" cy="336"/>
                </a:xfrm>
                <a:prstGeom prst="diamond">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58" name="AutoShape 25"/>
                <p:cNvSpPr>
                  <a:spLocks noChangeArrowheads="1"/>
                </p:cNvSpPr>
                <p:nvPr/>
              </p:nvSpPr>
              <p:spPr bwMode="auto">
                <a:xfrm>
                  <a:off x="2688" y="1344"/>
                  <a:ext cx="624" cy="336"/>
                </a:xfrm>
                <a:prstGeom prst="parallelogram">
                  <a:avLst>
                    <a:gd name="adj" fmla="val 46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grpSp>
          <p:sp>
            <p:nvSpPr>
              <p:cNvPr id="55" name="AutoShape 26"/>
              <p:cNvSpPr>
                <a:spLocks noChangeArrowheads="1"/>
              </p:cNvSpPr>
              <p:nvPr/>
            </p:nvSpPr>
            <p:spPr bwMode="auto">
              <a:xfrm>
                <a:off x="3552" y="2256"/>
                <a:ext cx="432" cy="336"/>
              </a:xfrm>
              <a:prstGeom prst="diamond">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56" name="AutoShape 27"/>
              <p:cNvSpPr>
                <a:spLocks noChangeArrowheads="1"/>
              </p:cNvSpPr>
              <p:nvPr/>
            </p:nvSpPr>
            <p:spPr bwMode="auto">
              <a:xfrm>
                <a:off x="3984" y="2256"/>
                <a:ext cx="624" cy="336"/>
              </a:xfrm>
              <a:prstGeom prst="parallelogram">
                <a:avLst>
                  <a:gd name="adj" fmla="val 46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grpSp>
        <p:sp>
          <p:nvSpPr>
            <p:cNvPr id="49" name="Text Box 28"/>
            <p:cNvSpPr txBox="1">
              <a:spLocks noChangeArrowheads="1"/>
            </p:cNvSpPr>
            <p:nvPr/>
          </p:nvSpPr>
          <p:spPr bwMode="auto">
            <a:xfrm>
              <a:off x="3476" y="960"/>
              <a:ext cx="12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Intermediate</a:t>
              </a:r>
            </a:p>
            <a:p>
              <a:r>
                <a:rPr lang="en-US"/>
                <a:t>key-value pairs</a:t>
              </a:r>
            </a:p>
          </p:txBody>
        </p:sp>
      </p:grpSp>
      <p:grpSp>
        <p:nvGrpSpPr>
          <p:cNvPr id="61" name="Group 67"/>
          <p:cNvGrpSpPr>
            <a:grpSpLocks/>
          </p:cNvGrpSpPr>
          <p:nvPr/>
        </p:nvGrpSpPr>
        <p:grpSpPr bwMode="auto">
          <a:xfrm>
            <a:off x="2382838" y="3490913"/>
            <a:ext cx="849312" cy="609600"/>
            <a:chOff x="1529" y="1920"/>
            <a:chExt cx="535" cy="384"/>
          </a:xfrm>
        </p:grpSpPr>
        <p:sp>
          <p:nvSpPr>
            <p:cNvPr id="62" name="AutoShape 29"/>
            <p:cNvSpPr>
              <a:spLocks noChangeArrowheads="1"/>
            </p:cNvSpPr>
            <p:nvPr/>
          </p:nvSpPr>
          <p:spPr bwMode="auto">
            <a:xfrm>
              <a:off x="1584" y="2112"/>
              <a:ext cx="480" cy="192"/>
            </a:xfrm>
            <a:prstGeom prst="rightArrow">
              <a:avLst>
                <a:gd name="adj1" fmla="val 50000"/>
                <a:gd name="adj2" fmla="val 62500"/>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 name="Text Box 30"/>
            <p:cNvSpPr txBox="1">
              <a:spLocks noChangeArrowheads="1"/>
            </p:cNvSpPr>
            <p:nvPr/>
          </p:nvSpPr>
          <p:spPr bwMode="auto">
            <a:xfrm>
              <a:off x="1529" y="1920"/>
              <a:ext cx="5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group</a:t>
              </a:r>
            </a:p>
          </p:txBody>
        </p:sp>
      </p:grpSp>
      <p:grpSp>
        <p:nvGrpSpPr>
          <p:cNvPr id="64" name="Group 33"/>
          <p:cNvGrpSpPr>
            <a:grpSpLocks/>
          </p:cNvGrpSpPr>
          <p:nvPr/>
        </p:nvGrpSpPr>
        <p:grpSpPr bwMode="auto">
          <a:xfrm>
            <a:off x="5899150" y="2500313"/>
            <a:ext cx="1066800" cy="533400"/>
            <a:chOff x="3456" y="1296"/>
            <a:chExt cx="672" cy="336"/>
          </a:xfrm>
        </p:grpSpPr>
        <p:sp>
          <p:nvSpPr>
            <p:cNvPr id="65" name="AutoShape 31"/>
            <p:cNvSpPr>
              <a:spLocks noChangeArrowheads="1"/>
            </p:cNvSpPr>
            <p:nvPr/>
          </p:nvSpPr>
          <p:spPr bwMode="auto">
            <a:xfrm>
              <a:off x="3504" y="1488"/>
              <a:ext cx="624" cy="144"/>
            </a:xfrm>
            <a:prstGeom prst="rightArrow">
              <a:avLst>
                <a:gd name="adj1" fmla="val 50000"/>
                <a:gd name="adj2" fmla="val 108333"/>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 name="Text Box 32"/>
            <p:cNvSpPr txBox="1">
              <a:spLocks noChangeArrowheads="1"/>
            </p:cNvSpPr>
            <p:nvPr/>
          </p:nvSpPr>
          <p:spPr bwMode="auto">
            <a:xfrm>
              <a:off x="3456" y="1296"/>
              <a:ext cx="6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reduce</a:t>
              </a:r>
            </a:p>
          </p:txBody>
        </p:sp>
      </p:grpSp>
      <p:grpSp>
        <p:nvGrpSpPr>
          <p:cNvPr id="67" name="Group 34"/>
          <p:cNvGrpSpPr>
            <a:grpSpLocks/>
          </p:cNvGrpSpPr>
          <p:nvPr/>
        </p:nvGrpSpPr>
        <p:grpSpPr bwMode="auto">
          <a:xfrm>
            <a:off x="5899150" y="3109913"/>
            <a:ext cx="1066800" cy="533400"/>
            <a:chOff x="3456" y="1296"/>
            <a:chExt cx="672" cy="336"/>
          </a:xfrm>
        </p:grpSpPr>
        <p:sp>
          <p:nvSpPr>
            <p:cNvPr id="68" name="AutoShape 35"/>
            <p:cNvSpPr>
              <a:spLocks noChangeArrowheads="1"/>
            </p:cNvSpPr>
            <p:nvPr/>
          </p:nvSpPr>
          <p:spPr bwMode="auto">
            <a:xfrm>
              <a:off x="3504" y="1488"/>
              <a:ext cx="624" cy="144"/>
            </a:xfrm>
            <a:prstGeom prst="rightArrow">
              <a:avLst>
                <a:gd name="adj1" fmla="val 50000"/>
                <a:gd name="adj2" fmla="val 108333"/>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 name="Text Box 36"/>
            <p:cNvSpPr txBox="1">
              <a:spLocks noChangeArrowheads="1"/>
            </p:cNvSpPr>
            <p:nvPr/>
          </p:nvSpPr>
          <p:spPr bwMode="auto">
            <a:xfrm>
              <a:off x="3456" y="1296"/>
              <a:ext cx="6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reduce</a:t>
              </a:r>
            </a:p>
          </p:txBody>
        </p:sp>
      </p:grpSp>
      <p:grpSp>
        <p:nvGrpSpPr>
          <p:cNvPr id="70" name="Group 42"/>
          <p:cNvGrpSpPr>
            <a:grpSpLocks/>
          </p:cNvGrpSpPr>
          <p:nvPr/>
        </p:nvGrpSpPr>
        <p:grpSpPr bwMode="auto">
          <a:xfrm>
            <a:off x="7042150" y="2652713"/>
            <a:ext cx="1295400" cy="533400"/>
            <a:chOff x="4464" y="1392"/>
            <a:chExt cx="816" cy="336"/>
          </a:xfrm>
        </p:grpSpPr>
        <p:sp>
          <p:nvSpPr>
            <p:cNvPr id="71" name="AutoShape 37"/>
            <p:cNvSpPr>
              <a:spLocks noChangeArrowheads="1"/>
            </p:cNvSpPr>
            <p:nvPr/>
          </p:nvSpPr>
          <p:spPr bwMode="auto">
            <a:xfrm>
              <a:off x="4464" y="1392"/>
              <a:ext cx="432" cy="336"/>
            </a:xfrm>
            <a:prstGeom prst="diamond">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72" name="AutoShape 39"/>
            <p:cNvSpPr>
              <a:spLocks noChangeArrowheads="1"/>
            </p:cNvSpPr>
            <p:nvPr/>
          </p:nvSpPr>
          <p:spPr bwMode="auto">
            <a:xfrm>
              <a:off x="4944" y="1392"/>
              <a:ext cx="336" cy="33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grpSp>
      <p:grpSp>
        <p:nvGrpSpPr>
          <p:cNvPr id="73" name="Group 43"/>
          <p:cNvGrpSpPr>
            <a:grpSpLocks/>
          </p:cNvGrpSpPr>
          <p:nvPr/>
        </p:nvGrpSpPr>
        <p:grpSpPr bwMode="auto">
          <a:xfrm>
            <a:off x="7042150" y="3262313"/>
            <a:ext cx="1295400" cy="533400"/>
            <a:chOff x="4464" y="1392"/>
            <a:chExt cx="816" cy="336"/>
          </a:xfrm>
        </p:grpSpPr>
        <p:sp>
          <p:nvSpPr>
            <p:cNvPr id="74" name="AutoShape 44"/>
            <p:cNvSpPr>
              <a:spLocks noChangeArrowheads="1"/>
            </p:cNvSpPr>
            <p:nvPr/>
          </p:nvSpPr>
          <p:spPr bwMode="auto">
            <a:xfrm>
              <a:off x="4464" y="1392"/>
              <a:ext cx="432" cy="336"/>
            </a:xfrm>
            <a:prstGeom prst="diamond">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75" name="AutoShape 45"/>
            <p:cNvSpPr>
              <a:spLocks noChangeArrowheads="1"/>
            </p:cNvSpPr>
            <p:nvPr/>
          </p:nvSpPr>
          <p:spPr bwMode="auto">
            <a:xfrm>
              <a:off x="4944" y="1392"/>
              <a:ext cx="336" cy="33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grpSp>
      <p:grpSp>
        <p:nvGrpSpPr>
          <p:cNvPr id="76" name="Group 46"/>
          <p:cNvGrpSpPr>
            <a:grpSpLocks/>
          </p:cNvGrpSpPr>
          <p:nvPr/>
        </p:nvGrpSpPr>
        <p:grpSpPr bwMode="auto">
          <a:xfrm>
            <a:off x="7118350" y="5243513"/>
            <a:ext cx="1295400" cy="533400"/>
            <a:chOff x="4464" y="1392"/>
            <a:chExt cx="816" cy="336"/>
          </a:xfrm>
        </p:grpSpPr>
        <p:sp>
          <p:nvSpPr>
            <p:cNvPr id="77" name="AutoShape 47"/>
            <p:cNvSpPr>
              <a:spLocks noChangeArrowheads="1"/>
            </p:cNvSpPr>
            <p:nvPr/>
          </p:nvSpPr>
          <p:spPr bwMode="auto">
            <a:xfrm>
              <a:off x="4464" y="1392"/>
              <a:ext cx="432" cy="336"/>
            </a:xfrm>
            <a:prstGeom prst="diamond">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78" name="AutoShape 48"/>
            <p:cNvSpPr>
              <a:spLocks noChangeArrowheads="1"/>
            </p:cNvSpPr>
            <p:nvPr/>
          </p:nvSpPr>
          <p:spPr bwMode="auto">
            <a:xfrm>
              <a:off x="4944" y="1392"/>
              <a:ext cx="336" cy="33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grpSp>
      <p:sp>
        <p:nvSpPr>
          <p:cNvPr id="79" name="Text Box 49"/>
          <p:cNvSpPr txBox="1">
            <a:spLocks noChangeArrowheads="1"/>
          </p:cNvSpPr>
          <p:nvPr/>
        </p:nvSpPr>
        <p:spPr bwMode="auto">
          <a:xfrm>
            <a:off x="7529513" y="4405313"/>
            <a:ext cx="503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t>…</a:t>
            </a:r>
          </a:p>
        </p:txBody>
      </p:sp>
      <p:grpSp>
        <p:nvGrpSpPr>
          <p:cNvPr id="80" name="Group 66"/>
          <p:cNvGrpSpPr>
            <a:grpSpLocks/>
          </p:cNvGrpSpPr>
          <p:nvPr/>
        </p:nvGrpSpPr>
        <p:grpSpPr bwMode="auto">
          <a:xfrm>
            <a:off x="3232150" y="2043113"/>
            <a:ext cx="2743200" cy="3657600"/>
            <a:chOff x="2064" y="1008"/>
            <a:chExt cx="1728" cy="2304"/>
          </a:xfrm>
        </p:grpSpPr>
        <p:sp>
          <p:nvSpPr>
            <p:cNvPr id="81" name="AutoShape 5"/>
            <p:cNvSpPr>
              <a:spLocks noChangeArrowheads="1"/>
            </p:cNvSpPr>
            <p:nvPr/>
          </p:nvSpPr>
          <p:spPr bwMode="auto">
            <a:xfrm>
              <a:off x="2112" y="2976"/>
              <a:ext cx="432" cy="336"/>
            </a:xfrm>
            <a:prstGeom prst="diamond">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82" name="AutoShape 6"/>
            <p:cNvSpPr>
              <a:spLocks noChangeArrowheads="1"/>
            </p:cNvSpPr>
            <p:nvPr/>
          </p:nvSpPr>
          <p:spPr bwMode="auto">
            <a:xfrm>
              <a:off x="2544" y="2976"/>
              <a:ext cx="528" cy="336"/>
            </a:xfrm>
            <a:prstGeom prst="parallelogram">
              <a:avLst>
                <a:gd name="adj" fmla="val 392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
          <p:nvSpPr>
            <p:cNvPr id="83" name="Text Box 7"/>
            <p:cNvSpPr txBox="1">
              <a:spLocks noChangeArrowheads="1"/>
            </p:cNvSpPr>
            <p:nvPr/>
          </p:nvSpPr>
          <p:spPr bwMode="auto">
            <a:xfrm>
              <a:off x="2467" y="2496"/>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t>…</a:t>
              </a:r>
            </a:p>
          </p:txBody>
        </p:sp>
        <p:sp>
          <p:nvSpPr>
            <p:cNvPr id="84" name="AutoShape 8"/>
            <p:cNvSpPr>
              <a:spLocks noChangeArrowheads="1"/>
            </p:cNvSpPr>
            <p:nvPr/>
          </p:nvSpPr>
          <p:spPr bwMode="auto">
            <a:xfrm>
              <a:off x="2064" y="1392"/>
              <a:ext cx="432" cy="336"/>
            </a:xfrm>
            <a:prstGeom prst="diamond">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85" name="AutoShape 9"/>
            <p:cNvSpPr>
              <a:spLocks noChangeArrowheads="1"/>
            </p:cNvSpPr>
            <p:nvPr/>
          </p:nvSpPr>
          <p:spPr bwMode="auto">
            <a:xfrm>
              <a:off x="2496" y="1392"/>
              <a:ext cx="528" cy="336"/>
            </a:xfrm>
            <a:prstGeom prst="parallelogram">
              <a:avLst>
                <a:gd name="adj" fmla="val 392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
          <p:nvSpPr>
            <p:cNvPr id="86" name="AutoShape 10"/>
            <p:cNvSpPr>
              <a:spLocks noChangeArrowheads="1"/>
            </p:cNvSpPr>
            <p:nvPr/>
          </p:nvSpPr>
          <p:spPr bwMode="auto">
            <a:xfrm>
              <a:off x="2064" y="1824"/>
              <a:ext cx="432" cy="336"/>
            </a:xfrm>
            <a:prstGeom prst="diamond">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87" name="AutoShape 11"/>
            <p:cNvSpPr>
              <a:spLocks noChangeArrowheads="1"/>
            </p:cNvSpPr>
            <p:nvPr/>
          </p:nvSpPr>
          <p:spPr bwMode="auto">
            <a:xfrm>
              <a:off x="2496" y="1824"/>
              <a:ext cx="480" cy="336"/>
            </a:xfrm>
            <a:prstGeom prst="parallelogram">
              <a:avLst>
                <a:gd name="adj" fmla="val 3571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
          <p:nvSpPr>
            <p:cNvPr id="88" name="AutoShape 12"/>
            <p:cNvSpPr>
              <a:spLocks noChangeArrowheads="1"/>
            </p:cNvSpPr>
            <p:nvPr/>
          </p:nvSpPr>
          <p:spPr bwMode="auto">
            <a:xfrm>
              <a:off x="2832" y="1824"/>
              <a:ext cx="528" cy="336"/>
            </a:xfrm>
            <a:prstGeom prst="parallelogram">
              <a:avLst>
                <a:gd name="adj" fmla="val 392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
          <p:nvSpPr>
            <p:cNvPr id="89" name="AutoShape 13"/>
            <p:cNvSpPr>
              <a:spLocks noChangeArrowheads="1"/>
            </p:cNvSpPr>
            <p:nvPr/>
          </p:nvSpPr>
          <p:spPr bwMode="auto">
            <a:xfrm>
              <a:off x="2880" y="1392"/>
              <a:ext cx="528" cy="336"/>
            </a:xfrm>
            <a:prstGeom prst="parallelogram">
              <a:avLst>
                <a:gd name="adj" fmla="val 392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
          <p:nvSpPr>
            <p:cNvPr id="90" name="AutoShape 14"/>
            <p:cNvSpPr>
              <a:spLocks noChangeArrowheads="1"/>
            </p:cNvSpPr>
            <p:nvPr/>
          </p:nvSpPr>
          <p:spPr bwMode="auto">
            <a:xfrm>
              <a:off x="3264" y="1392"/>
              <a:ext cx="528" cy="336"/>
            </a:xfrm>
            <a:prstGeom prst="parallelogram">
              <a:avLst>
                <a:gd name="adj" fmla="val 392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
          <p:nvSpPr>
            <p:cNvPr id="91" name="Rectangle 64"/>
            <p:cNvSpPr>
              <a:spLocks noChangeArrowheads="1"/>
            </p:cNvSpPr>
            <p:nvPr/>
          </p:nvSpPr>
          <p:spPr bwMode="auto">
            <a:xfrm>
              <a:off x="2160" y="1008"/>
              <a:ext cx="14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Key-value groups</a:t>
              </a:r>
            </a:p>
          </p:txBody>
        </p:sp>
      </p:grpSp>
      <p:sp>
        <p:nvSpPr>
          <p:cNvPr id="92" name="Rectangle 65"/>
          <p:cNvSpPr>
            <a:spLocks noChangeArrowheads="1"/>
          </p:cNvSpPr>
          <p:nvPr/>
        </p:nvSpPr>
        <p:spPr bwMode="auto">
          <a:xfrm>
            <a:off x="6661150" y="1814513"/>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Output </a:t>
            </a:r>
          </a:p>
          <a:p>
            <a:r>
              <a:rPr lang="en-US"/>
              <a:t>key-value pairs</a:t>
            </a:r>
          </a:p>
        </p:txBody>
      </p:sp>
    </p:spTree>
    <p:extLst>
      <p:ext uri="{BB962C8B-B14F-4D97-AF65-F5344CB8AC3E}">
        <p14:creationId xmlns:p14="http://schemas.microsoft.com/office/powerpoint/2010/main" val="297124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dissolve">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dissolve">
                                      <p:cBhvr>
                                        <p:cTn id="17" dur="500"/>
                                        <p:tgtEl>
                                          <p:spTgt spid="64"/>
                                        </p:tgtEl>
                                      </p:cBhvr>
                                    </p:animEffect>
                                  </p:childTnLst>
                                </p:cTn>
                              </p:par>
                              <p:par>
                                <p:cTn id="18" presetID="9" presetClass="entr" presetSubtype="0" fill="hold" nodeType="with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dissolve">
                                      <p:cBhvr>
                                        <p:cTn id="20" dur="500"/>
                                        <p:tgtEl>
                                          <p:spTgt spid="7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dissolve">
                                      <p:cBhvr>
                                        <p:cTn id="25" dur="500"/>
                                        <p:tgtEl>
                                          <p:spTgt spid="67"/>
                                        </p:tgtEl>
                                      </p:cBhvr>
                                    </p:animEffect>
                                  </p:childTnLst>
                                </p:cTn>
                              </p:par>
                              <p:par>
                                <p:cTn id="26" presetID="1" presetClass="exit" presetSubtype="0" fill="hold" nodeType="withEffect">
                                  <p:stCondLst>
                                    <p:cond delay="0"/>
                                  </p:stCondLst>
                                  <p:childTnLst>
                                    <p:set>
                                      <p:cBhvr>
                                        <p:cTn id="27" dur="1" fill="hold">
                                          <p:stCondLst>
                                            <p:cond delay="0"/>
                                          </p:stCondLst>
                                        </p:cTn>
                                        <p:tgtEl>
                                          <p:spTgt spid="6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dissolve">
                                      <p:cBhvr>
                                        <p:cTn id="32" dur="500"/>
                                        <p:tgtEl>
                                          <p:spTgt spid="7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dissolve">
                                      <p:cBhvr>
                                        <p:cTn id="37" dur="500"/>
                                        <p:tgtEl>
                                          <p:spTgt spid="79"/>
                                        </p:tgtEl>
                                      </p:cBhvr>
                                    </p:animEffect>
                                  </p:childTnLst>
                                </p:cTn>
                              </p:par>
                              <p:par>
                                <p:cTn id="38" presetID="9" presetClass="entr" presetSubtype="0" fill="hold" nodeType="with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dissolve">
                                      <p:cBhvr>
                                        <p:cTn id="40" dur="500"/>
                                        <p:tgtEl>
                                          <p:spTgt spid="7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92"/>
                                        </p:tgtEl>
                                        <p:attrNameLst>
                                          <p:attrName>style.visibility</p:attrName>
                                        </p:attrNameLst>
                                      </p:cBhvr>
                                      <p:to>
                                        <p:strVal val="visible"/>
                                      </p:to>
                                    </p:set>
                                    <p:animEffect transition="in" filter="dissolve">
                                      <p:cBhvr>
                                        <p:cTn id="4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9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1847</Words>
  <Application>Microsoft Office PowerPoint</Application>
  <PresentationFormat>On-screen Show (4:3)</PresentationFormat>
  <Paragraphs>357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1_Office Theme</vt:lpstr>
      <vt:lpstr>MapReduce TG11 BOF  FutureGrid Team (Geoffrey Fox)</vt:lpstr>
      <vt:lpstr>MapReduce@TeraGrid/XSEDE/FutureGrid</vt:lpstr>
      <vt:lpstr>Why MapReduce?</vt:lpstr>
      <vt:lpstr>Application Classification:  MapReduce and MPI</vt:lpstr>
      <vt:lpstr>Microsoft Wants to Make It Easy for Academics to Analyze ‘Big Data’</vt:lpstr>
      <vt:lpstr>MapReduce</vt:lpstr>
      <vt:lpstr>MapReduce: The Map Step</vt:lpstr>
      <vt:lpstr>The Map (Example)</vt:lpstr>
      <vt:lpstr>MapReduce: The Reduce Step</vt:lpstr>
      <vt:lpstr>The Reduce (Example)</vt:lpstr>
      <vt:lpstr>Generalizing Information Retrieval</vt:lpstr>
      <vt:lpstr>MapReduce “File/Data Repository” Parallelism</vt:lpstr>
      <vt:lpstr>High Energy Physics Data Analysis</vt:lpstr>
      <vt:lpstr>SWG Sequence Alignment Performance</vt:lpstr>
      <vt:lpstr>Why Iterative MapReduce? K-Means Clustering</vt:lpstr>
      <vt:lpstr>Usage Statistics from FutureGrid</vt:lpstr>
      <vt:lpstr>Hadoop on FutureGrid</vt:lpstr>
      <vt:lpstr>Many FutureGrid uses of MapReduce demonstrated in various Tutorials</vt:lpstr>
      <vt:lpstr>PowerPoint Presentation</vt:lpstr>
      <vt:lpstr>ADMI Cloudy View on  Computing Workshop June 2011</vt:lpstr>
      <vt:lpstr>ADMI Cloudy View on Computing Workshop Participants</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MapReduce TG11 BOF</dc:title>
  <dc:creator>Geoffrey Fox</dc:creator>
  <cp:lastModifiedBy>Geoffrey Fox</cp:lastModifiedBy>
  <cp:revision>17</cp:revision>
  <dcterms:created xsi:type="dcterms:W3CDTF">2011-07-19T15:00:00Z</dcterms:created>
  <dcterms:modified xsi:type="dcterms:W3CDTF">2011-07-19T22:49:48Z</dcterms:modified>
</cp:coreProperties>
</file>