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71" r:id="rId3"/>
    <p:sldId id="264" r:id="rId4"/>
    <p:sldId id="279" r:id="rId5"/>
    <p:sldId id="257" r:id="rId6"/>
    <p:sldId id="258" r:id="rId7"/>
    <p:sldId id="259" r:id="rId8"/>
    <p:sldId id="260" r:id="rId9"/>
    <p:sldId id="261" r:id="rId10"/>
    <p:sldId id="272" r:id="rId11"/>
    <p:sldId id="273" r:id="rId12"/>
    <p:sldId id="262" r:id="rId13"/>
    <p:sldId id="263" r:id="rId14"/>
    <p:sldId id="265" r:id="rId15"/>
    <p:sldId id="274" r:id="rId16"/>
    <p:sldId id="266" r:id="rId17"/>
    <p:sldId id="267" r:id="rId18"/>
    <p:sldId id="268" r:id="rId19"/>
    <p:sldId id="269" r:id="rId20"/>
    <p:sldId id="270" r:id="rId21"/>
    <p:sldId id="276" r:id="rId22"/>
    <p:sldId id="277" r:id="rId23"/>
    <p:sldId id="278" r:id="rId24"/>
    <p:sldId id="27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2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DCEA4-CF49-0D47-A7F6-0FBA84FF5C6C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B6679-D0BE-0943-BA35-C616DA8BB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78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B6679-D0BE-0943-BA35-C616DA8BB3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627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B6679-D0BE-0943-BA35-C616DA8BB3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89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B6679-D0BE-0943-BA35-C616DA8BB3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74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B6679-D0BE-0943-BA35-C616DA8BB3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054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B6679-D0BE-0943-BA35-C616DA8BB3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44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B6679-D0BE-0943-BA35-C616DA8BB3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788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B6679-D0BE-0943-BA35-C616DA8BB3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391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B6679-D0BE-0943-BA35-C616DA8BB3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822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B6679-D0BE-0943-BA35-C616DA8BB3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277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B6679-D0BE-0943-BA35-C616DA8BB32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592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B6679-D0BE-0943-BA35-C616DA8BB32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3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B6679-D0BE-0943-BA35-C616DA8BB3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983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B6679-D0BE-0943-BA35-C616DA8BB32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873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B6679-D0BE-0943-BA35-C616DA8BB32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346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Times"/>
              <a:cs typeface="Time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5D2E-CCF0-9344-80CF-C5F6D064EFC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18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B6679-D0BE-0943-BA35-C616DA8BB32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993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B6679-D0BE-0943-BA35-C616DA8BB32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44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B6679-D0BE-0943-BA35-C616DA8BB3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8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B6679-D0BE-0943-BA35-C616DA8BB3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09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B6679-D0BE-0943-BA35-C616DA8BB3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59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B6679-D0BE-0943-BA35-C616DA8BB3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26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B6679-D0BE-0943-BA35-C616DA8BB3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08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B6679-D0BE-0943-BA35-C616DA8BB3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25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B6679-D0BE-0943-BA35-C616DA8BB3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74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2287-C87E-1948-94B8-0D25B87279ED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616F-B173-7A47-904E-C32970F1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7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2287-C87E-1948-94B8-0D25B87279ED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616F-B173-7A47-904E-C32970F1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8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2287-C87E-1948-94B8-0D25B87279ED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616F-B173-7A47-904E-C32970F1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7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2287-C87E-1948-94B8-0D25B87279ED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616F-B173-7A47-904E-C32970F1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4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2287-C87E-1948-94B8-0D25B87279ED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616F-B173-7A47-904E-C32970F1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3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2287-C87E-1948-94B8-0D25B87279ED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616F-B173-7A47-904E-C32970F1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3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2287-C87E-1948-94B8-0D25B87279ED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616F-B173-7A47-904E-C32970F1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7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2287-C87E-1948-94B8-0D25B87279ED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616F-B173-7A47-904E-C32970F1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3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2287-C87E-1948-94B8-0D25B87279ED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616F-B173-7A47-904E-C32970F1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2287-C87E-1948-94B8-0D25B87279ED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616F-B173-7A47-904E-C32970F1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4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2287-C87E-1948-94B8-0D25B87279ED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616F-B173-7A47-904E-C32970F1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6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12287-C87E-1948-94B8-0D25B87279ED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6616F-B173-7A47-904E-C32970F1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8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root@149.165.146.207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oot@149.165.146.207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MapReduce on FutureGrid</a:t>
            </a: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Younge</a:t>
            </a:r>
          </a:p>
          <a:p>
            <a:r>
              <a:rPr lang="de-DE" dirty="0" smtClean="0"/>
              <a:t>Jerome Mitchell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187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4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"/>
                <a:cs typeface="Times"/>
              </a:rPr>
              <a:t>Hadoop</a:t>
            </a:r>
            <a:r>
              <a:rPr lang="en-US" dirty="0" smtClean="0">
                <a:latin typeface="Times"/>
                <a:cs typeface="Times"/>
              </a:rPr>
              <a:t> Cluster </a:t>
            </a:r>
            <a:r>
              <a:rPr lang="en-US" dirty="0" err="1" smtClean="0">
                <a:latin typeface="Times"/>
                <a:cs typeface="Times"/>
              </a:rPr>
              <a:t>MapReduce</a:t>
            </a:r>
            <a:r>
              <a:rPr lang="en-US" dirty="0" smtClean="0">
                <a:latin typeface="Times"/>
                <a:cs typeface="Times"/>
              </a:rPr>
              <a:t> Runtime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49" name="Oval 4"/>
          <p:cNvSpPr>
            <a:spLocks noChangeArrowheads="1"/>
          </p:cNvSpPr>
          <p:nvPr/>
        </p:nvSpPr>
        <p:spPr bwMode="auto">
          <a:xfrm>
            <a:off x="3924300" y="1676400"/>
            <a:ext cx="1447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User</a:t>
            </a:r>
          </a:p>
          <a:p>
            <a:pPr algn="ctr"/>
            <a:r>
              <a:rPr lang="en-US" dirty="0"/>
              <a:t>Program</a:t>
            </a:r>
          </a:p>
        </p:txBody>
      </p:sp>
      <p:grpSp>
        <p:nvGrpSpPr>
          <p:cNvPr id="50" name="Group 68"/>
          <p:cNvGrpSpPr>
            <a:grpSpLocks/>
          </p:cNvGrpSpPr>
          <p:nvPr/>
        </p:nvGrpSpPr>
        <p:grpSpPr bwMode="auto">
          <a:xfrm>
            <a:off x="2247900" y="2209800"/>
            <a:ext cx="4648200" cy="3962400"/>
            <a:chOff x="1248" y="1200"/>
            <a:chExt cx="2928" cy="2496"/>
          </a:xfrm>
        </p:grpSpPr>
        <p:sp>
          <p:nvSpPr>
            <p:cNvPr id="51" name="Oval 23"/>
            <p:cNvSpPr>
              <a:spLocks noChangeArrowheads="1"/>
            </p:cNvSpPr>
            <p:nvPr/>
          </p:nvSpPr>
          <p:spPr bwMode="auto">
            <a:xfrm>
              <a:off x="3552" y="3168"/>
              <a:ext cx="624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Worker</a:t>
              </a:r>
            </a:p>
          </p:txBody>
        </p:sp>
        <p:sp>
          <p:nvSpPr>
            <p:cNvPr id="52" name="Oval 24"/>
            <p:cNvSpPr>
              <a:spLocks noChangeArrowheads="1"/>
            </p:cNvSpPr>
            <p:nvPr/>
          </p:nvSpPr>
          <p:spPr bwMode="auto">
            <a:xfrm>
              <a:off x="3552" y="2544"/>
              <a:ext cx="624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Worker</a:t>
              </a:r>
            </a:p>
          </p:txBody>
        </p:sp>
        <p:grpSp>
          <p:nvGrpSpPr>
            <p:cNvPr id="53" name="Group 67"/>
            <p:cNvGrpSpPr>
              <a:grpSpLocks/>
            </p:cNvGrpSpPr>
            <p:nvPr/>
          </p:nvGrpSpPr>
          <p:grpSpPr bwMode="auto">
            <a:xfrm>
              <a:off x="1248" y="1200"/>
              <a:ext cx="2592" cy="2496"/>
              <a:chOff x="1248" y="1200"/>
              <a:chExt cx="2592" cy="2496"/>
            </a:xfrm>
          </p:grpSpPr>
          <p:sp>
            <p:nvSpPr>
              <p:cNvPr id="54" name="Oval 5"/>
              <p:cNvSpPr>
                <a:spLocks noChangeArrowheads="1"/>
              </p:cNvSpPr>
              <p:nvPr/>
            </p:nvSpPr>
            <p:spPr bwMode="auto">
              <a:xfrm>
                <a:off x="2448" y="1728"/>
                <a:ext cx="624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Master</a:t>
                </a:r>
              </a:p>
            </p:txBody>
          </p:sp>
          <p:grpSp>
            <p:nvGrpSpPr>
              <p:cNvPr id="55" name="Group 66"/>
              <p:cNvGrpSpPr>
                <a:grpSpLocks/>
              </p:cNvGrpSpPr>
              <p:nvPr/>
            </p:nvGrpSpPr>
            <p:grpSpPr bwMode="auto">
              <a:xfrm>
                <a:off x="1248" y="1200"/>
                <a:ext cx="2592" cy="2496"/>
                <a:chOff x="1248" y="1200"/>
                <a:chExt cx="2592" cy="2496"/>
              </a:xfrm>
            </p:grpSpPr>
            <p:grpSp>
              <p:nvGrpSpPr>
                <p:cNvPr id="56" name="Group 65"/>
                <p:cNvGrpSpPr>
                  <a:grpSpLocks/>
                </p:cNvGrpSpPr>
                <p:nvPr/>
              </p:nvGrpSpPr>
              <p:grpSpPr bwMode="auto">
                <a:xfrm>
                  <a:off x="1248" y="2352"/>
                  <a:ext cx="624" cy="1344"/>
                  <a:chOff x="1248" y="2352"/>
                  <a:chExt cx="624" cy="1344"/>
                </a:xfrm>
              </p:grpSpPr>
              <p:sp>
                <p:nvSpPr>
                  <p:cNvPr id="64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2352"/>
                    <a:ext cx="624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 dirty="0"/>
                      <a:t>Worker</a:t>
                    </a:r>
                  </a:p>
                </p:txBody>
              </p:sp>
              <p:sp>
                <p:nvSpPr>
                  <p:cNvPr id="65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2880"/>
                    <a:ext cx="624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 dirty="0"/>
                      <a:t>Worker</a:t>
                    </a:r>
                  </a:p>
                </p:txBody>
              </p:sp>
              <p:sp>
                <p:nvSpPr>
                  <p:cNvPr id="66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3408"/>
                    <a:ext cx="624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/>
                      <a:t>Worker</a:t>
                    </a:r>
                  </a:p>
                </p:txBody>
              </p:sp>
            </p:grpSp>
            <p:grpSp>
              <p:nvGrpSpPr>
                <p:cNvPr id="57" name="Group 36"/>
                <p:cNvGrpSpPr>
                  <a:grpSpLocks/>
                </p:cNvGrpSpPr>
                <p:nvPr/>
              </p:nvGrpSpPr>
              <p:grpSpPr bwMode="auto">
                <a:xfrm>
                  <a:off x="1536" y="1200"/>
                  <a:ext cx="2304" cy="1296"/>
                  <a:chOff x="1536" y="1200"/>
                  <a:chExt cx="2304" cy="1296"/>
                </a:xfrm>
              </p:grpSpPr>
              <p:sp>
                <p:nvSpPr>
                  <p:cNvPr id="58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296"/>
                    <a:ext cx="0" cy="43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" name="Lin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1200"/>
                    <a:ext cx="864" cy="115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00"/>
                    <a:ext cx="672" cy="12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28" y="1392"/>
                    <a:ext cx="40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/>
                      <a:t>fork</a:t>
                    </a:r>
                  </a:p>
                </p:txBody>
              </p:sp>
              <p:sp>
                <p:nvSpPr>
                  <p:cNvPr id="62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84" y="1353"/>
                    <a:ext cx="40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fork</a:t>
                    </a:r>
                  </a:p>
                </p:txBody>
              </p:sp>
              <p:sp>
                <p:nvSpPr>
                  <p:cNvPr id="63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2" y="1344"/>
                    <a:ext cx="40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fork</a:t>
                    </a:r>
                  </a:p>
                </p:txBody>
              </p:sp>
            </p:grpSp>
          </p:grpSp>
        </p:grpSp>
      </p:grpSp>
      <p:grpSp>
        <p:nvGrpSpPr>
          <p:cNvPr id="67" name="Group 41"/>
          <p:cNvGrpSpPr>
            <a:grpSpLocks/>
          </p:cNvGrpSpPr>
          <p:nvPr/>
        </p:nvGrpSpPr>
        <p:grpSpPr bwMode="auto">
          <a:xfrm>
            <a:off x="3009900" y="3200400"/>
            <a:ext cx="3429000" cy="1143000"/>
            <a:chOff x="1728" y="1824"/>
            <a:chExt cx="2160" cy="720"/>
          </a:xfrm>
        </p:grpSpPr>
        <p:sp>
          <p:nvSpPr>
            <p:cNvPr id="68" name="Line 37"/>
            <p:cNvSpPr>
              <a:spLocks noChangeShapeType="1"/>
            </p:cNvSpPr>
            <p:nvPr/>
          </p:nvSpPr>
          <p:spPr bwMode="auto">
            <a:xfrm flipH="1">
              <a:off x="1824" y="1920"/>
              <a:ext cx="62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38"/>
            <p:cNvSpPr>
              <a:spLocks noChangeShapeType="1"/>
            </p:cNvSpPr>
            <p:nvPr/>
          </p:nvSpPr>
          <p:spPr bwMode="auto">
            <a:xfrm>
              <a:off x="3072" y="1920"/>
              <a:ext cx="57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 Box 39"/>
            <p:cNvSpPr txBox="1">
              <a:spLocks noChangeArrowheads="1"/>
            </p:cNvSpPr>
            <p:nvPr/>
          </p:nvSpPr>
          <p:spPr bwMode="auto">
            <a:xfrm>
              <a:off x="1728" y="1824"/>
              <a:ext cx="57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assign</a:t>
              </a:r>
            </a:p>
            <a:p>
              <a:r>
                <a:rPr lang="en-US"/>
                <a:t>map</a:t>
              </a:r>
            </a:p>
          </p:txBody>
        </p:sp>
        <p:sp>
          <p:nvSpPr>
            <p:cNvPr id="71" name="Text Box 40"/>
            <p:cNvSpPr txBox="1">
              <a:spLocks noChangeArrowheads="1"/>
            </p:cNvSpPr>
            <p:nvPr/>
          </p:nvSpPr>
          <p:spPr bwMode="auto">
            <a:xfrm>
              <a:off x="3283" y="1892"/>
              <a:ext cx="60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assign</a:t>
              </a:r>
            </a:p>
            <a:p>
              <a:r>
                <a:rPr lang="en-US"/>
                <a:t>reduce</a:t>
              </a:r>
            </a:p>
          </p:txBody>
        </p:sp>
      </p:grpSp>
      <p:grpSp>
        <p:nvGrpSpPr>
          <p:cNvPr id="72" name="Group 59"/>
          <p:cNvGrpSpPr>
            <a:grpSpLocks/>
          </p:cNvGrpSpPr>
          <p:nvPr/>
        </p:nvGrpSpPr>
        <p:grpSpPr bwMode="auto">
          <a:xfrm>
            <a:off x="4838699" y="4267200"/>
            <a:ext cx="2249488" cy="1893888"/>
            <a:chOff x="2880" y="2496"/>
            <a:chExt cx="1417" cy="1193"/>
          </a:xfrm>
        </p:grpSpPr>
        <p:sp>
          <p:nvSpPr>
            <p:cNvPr id="73" name="Line 52"/>
            <p:cNvSpPr>
              <a:spLocks noChangeShapeType="1"/>
            </p:cNvSpPr>
            <p:nvPr/>
          </p:nvSpPr>
          <p:spPr bwMode="auto">
            <a:xfrm>
              <a:off x="2880" y="2496"/>
              <a:ext cx="67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53"/>
            <p:cNvSpPr>
              <a:spLocks noChangeShapeType="1"/>
            </p:cNvSpPr>
            <p:nvPr/>
          </p:nvSpPr>
          <p:spPr bwMode="auto">
            <a:xfrm>
              <a:off x="2880" y="2496"/>
              <a:ext cx="67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54"/>
            <p:cNvSpPr>
              <a:spLocks noChangeShapeType="1"/>
            </p:cNvSpPr>
            <p:nvPr/>
          </p:nvSpPr>
          <p:spPr bwMode="auto">
            <a:xfrm flipV="1">
              <a:off x="2880" y="2688"/>
              <a:ext cx="67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55"/>
            <p:cNvSpPr>
              <a:spLocks noChangeShapeType="1"/>
            </p:cNvSpPr>
            <p:nvPr/>
          </p:nvSpPr>
          <p:spPr bwMode="auto">
            <a:xfrm>
              <a:off x="2880" y="3024"/>
              <a:ext cx="67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56"/>
            <p:cNvSpPr>
              <a:spLocks noChangeShapeType="1"/>
            </p:cNvSpPr>
            <p:nvPr/>
          </p:nvSpPr>
          <p:spPr bwMode="auto">
            <a:xfrm flipV="1">
              <a:off x="2880" y="2736"/>
              <a:ext cx="67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57"/>
            <p:cNvSpPr>
              <a:spLocks noChangeShapeType="1"/>
            </p:cNvSpPr>
            <p:nvPr/>
          </p:nvSpPr>
          <p:spPr bwMode="auto">
            <a:xfrm flipV="1">
              <a:off x="2880" y="3312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Text Box 58"/>
            <p:cNvSpPr txBox="1">
              <a:spLocks noChangeArrowheads="1"/>
            </p:cNvSpPr>
            <p:nvPr/>
          </p:nvSpPr>
          <p:spPr bwMode="auto">
            <a:xfrm>
              <a:off x="2976" y="3456"/>
              <a:ext cx="13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dirty="0"/>
                <a:t>r</a:t>
              </a:r>
              <a:r>
                <a:rPr lang="en-US" dirty="0" smtClean="0"/>
                <a:t>emote read, sort</a:t>
              </a:r>
              <a:endParaRPr lang="en-US" dirty="0"/>
            </a:p>
          </p:txBody>
        </p:sp>
      </p:grpSp>
      <p:grpSp>
        <p:nvGrpSpPr>
          <p:cNvPr id="80" name="Group 63"/>
          <p:cNvGrpSpPr>
            <a:grpSpLocks/>
          </p:cNvGrpSpPr>
          <p:nvPr/>
        </p:nvGrpSpPr>
        <p:grpSpPr bwMode="auto">
          <a:xfrm>
            <a:off x="6896100" y="4191000"/>
            <a:ext cx="1981200" cy="1600200"/>
            <a:chOff x="4176" y="2448"/>
            <a:chExt cx="1248" cy="1008"/>
          </a:xfrm>
        </p:grpSpPr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4848" y="2448"/>
              <a:ext cx="576" cy="38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Output</a:t>
              </a:r>
            </a:p>
            <a:p>
              <a:pPr algn="ctr"/>
              <a:r>
                <a:rPr lang="en-US"/>
                <a:t>File 0</a:t>
              </a:r>
            </a:p>
          </p:txBody>
        </p:sp>
        <p:sp>
          <p:nvSpPr>
            <p:cNvPr id="82" name="Rectangle 28"/>
            <p:cNvSpPr>
              <a:spLocks noChangeArrowheads="1"/>
            </p:cNvSpPr>
            <p:nvPr/>
          </p:nvSpPr>
          <p:spPr bwMode="auto">
            <a:xfrm>
              <a:off x="4848" y="3072"/>
              <a:ext cx="576" cy="38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Output</a:t>
              </a:r>
            </a:p>
            <a:p>
              <a:pPr algn="ctr"/>
              <a:r>
                <a:rPr lang="en-US"/>
                <a:t>File 1</a:t>
              </a:r>
            </a:p>
          </p:txBody>
        </p:sp>
        <p:sp>
          <p:nvSpPr>
            <p:cNvPr id="83" name="Line 60"/>
            <p:cNvSpPr>
              <a:spLocks noChangeShapeType="1"/>
            </p:cNvSpPr>
            <p:nvPr/>
          </p:nvSpPr>
          <p:spPr bwMode="auto">
            <a:xfrm>
              <a:off x="4176" y="26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61"/>
            <p:cNvSpPr>
              <a:spLocks noChangeShapeType="1"/>
            </p:cNvSpPr>
            <p:nvPr/>
          </p:nvSpPr>
          <p:spPr bwMode="auto">
            <a:xfrm>
              <a:off x="4176" y="331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Text Box 62"/>
            <p:cNvSpPr txBox="1">
              <a:spLocks noChangeArrowheads="1"/>
            </p:cNvSpPr>
            <p:nvPr/>
          </p:nvSpPr>
          <p:spPr bwMode="auto">
            <a:xfrm>
              <a:off x="4214" y="2468"/>
              <a:ext cx="4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write</a:t>
              </a:r>
            </a:p>
          </p:txBody>
        </p:sp>
      </p:grpSp>
      <p:grpSp>
        <p:nvGrpSpPr>
          <p:cNvPr id="86" name="Group 70"/>
          <p:cNvGrpSpPr>
            <a:grpSpLocks/>
          </p:cNvGrpSpPr>
          <p:nvPr/>
        </p:nvGrpSpPr>
        <p:grpSpPr bwMode="auto">
          <a:xfrm>
            <a:off x="266700" y="4038600"/>
            <a:ext cx="1423988" cy="1524000"/>
            <a:chOff x="0" y="2352"/>
            <a:chExt cx="897" cy="960"/>
          </a:xfrm>
        </p:grpSpPr>
        <p:grpSp>
          <p:nvGrpSpPr>
            <p:cNvPr id="87" name="Group 64"/>
            <p:cNvGrpSpPr>
              <a:grpSpLocks/>
            </p:cNvGrpSpPr>
            <p:nvPr/>
          </p:nvGrpSpPr>
          <p:grpSpPr bwMode="auto">
            <a:xfrm>
              <a:off x="144" y="2736"/>
              <a:ext cx="528" cy="576"/>
              <a:chOff x="144" y="2736"/>
              <a:chExt cx="528" cy="576"/>
            </a:xfrm>
          </p:grpSpPr>
          <p:sp>
            <p:nvSpPr>
              <p:cNvPr id="89" name="Rectangle 9"/>
              <p:cNvSpPr>
                <a:spLocks noChangeArrowheads="1"/>
              </p:cNvSpPr>
              <p:nvPr/>
            </p:nvSpPr>
            <p:spPr bwMode="auto">
              <a:xfrm>
                <a:off x="144" y="2736"/>
                <a:ext cx="528" cy="192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Split 0</a:t>
                </a:r>
              </a:p>
            </p:txBody>
          </p:sp>
          <p:sp>
            <p:nvSpPr>
              <p:cNvPr id="90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528" cy="192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Split 1</a:t>
                </a:r>
              </a:p>
            </p:txBody>
          </p:sp>
          <p:sp>
            <p:nvSpPr>
              <p:cNvPr id="91" name="Rectangle 11"/>
              <p:cNvSpPr>
                <a:spLocks noChangeArrowheads="1"/>
              </p:cNvSpPr>
              <p:nvPr/>
            </p:nvSpPr>
            <p:spPr bwMode="auto">
              <a:xfrm>
                <a:off x="144" y="3120"/>
                <a:ext cx="528" cy="192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Split 2</a:t>
                </a:r>
              </a:p>
            </p:txBody>
          </p:sp>
        </p:grpSp>
        <p:sp>
          <p:nvSpPr>
            <p:cNvPr id="88" name="Text Box 69"/>
            <p:cNvSpPr txBox="1">
              <a:spLocks noChangeArrowheads="1"/>
            </p:cNvSpPr>
            <p:nvPr/>
          </p:nvSpPr>
          <p:spPr bwMode="auto">
            <a:xfrm>
              <a:off x="0" y="2352"/>
              <a:ext cx="8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Input Data</a:t>
              </a:r>
            </a:p>
          </p:txBody>
        </p:sp>
      </p:grpSp>
      <p:grpSp>
        <p:nvGrpSpPr>
          <p:cNvPr id="92" name="Group 51"/>
          <p:cNvGrpSpPr>
            <a:grpSpLocks/>
          </p:cNvGrpSpPr>
          <p:nvPr/>
        </p:nvGrpSpPr>
        <p:grpSpPr bwMode="auto">
          <a:xfrm>
            <a:off x="3238500" y="4038600"/>
            <a:ext cx="1600200" cy="2133600"/>
            <a:chOff x="1872" y="2352"/>
            <a:chExt cx="1008" cy="1344"/>
          </a:xfrm>
        </p:grpSpPr>
        <p:grpSp>
          <p:nvGrpSpPr>
            <p:cNvPr id="93" name="Group 16"/>
            <p:cNvGrpSpPr>
              <a:grpSpLocks/>
            </p:cNvGrpSpPr>
            <p:nvPr/>
          </p:nvGrpSpPr>
          <p:grpSpPr bwMode="auto">
            <a:xfrm>
              <a:off x="2592" y="2352"/>
              <a:ext cx="288" cy="288"/>
              <a:chOff x="2640" y="2160"/>
              <a:chExt cx="288" cy="288"/>
            </a:xfrm>
          </p:grpSpPr>
          <p:sp>
            <p:nvSpPr>
              <p:cNvPr id="104" name="Rectangle 14"/>
              <p:cNvSpPr>
                <a:spLocks noChangeArrowheads="1"/>
              </p:cNvSpPr>
              <p:nvPr/>
            </p:nvSpPr>
            <p:spPr bwMode="auto">
              <a:xfrm>
                <a:off x="2640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5"/>
              <p:cNvSpPr>
                <a:spLocks noChangeArrowheads="1"/>
              </p:cNvSpPr>
              <p:nvPr/>
            </p:nvSpPr>
            <p:spPr bwMode="auto">
              <a:xfrm>
                <a:off x="2784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" name="Group 17"/>
            <p:cNvGrpSpPr>
              <a:grpSpLocks/>
            </p:cNvGrpSpPr>
            <p:nvPr/>
          </p:nvGrpSpPr>
          <p:grpSpPr bwMode="auto">
            <a:xfrm>
              <a:off x="2592" y="2880"/>
              <a:ext cx="288" cy="288"/>
              <a:chOff x="2640" y="2160"/>
              <a:chExt cx="288" cy="288"/>
            </a:xfrm>
          </p:grpSpPr>
          <p:sp>
            <p:nvSpPr>
              <p:cNvPr id="102" name="Rectangle 18"/>
              <p:cNvSpPr>
                <a:spLocks noChangeArrowheads="1"/>
              </p:cNvSpPr>
              <p:nvPr/>
            </p:nvSpPr>
            <p:spPr bwMode="auto">
              <a:xfrm>
                <a:off x="2640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9"/>
              <p:cNvSpPr>
                <a:spLocks noChangeArrowheads="1"/>
              </p:cNvSpPr>
              <p:nvPr/>
            </p:nvSpPr>
            <p:spPr bwMode="auto">
              <a:xfrm>
                <a:off x="2784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5" name="Group 20"/>
            <p:cNvGrpSpPr>
              <a:grpSpLocks/>
            </p:cNvGrpSpPr>
            <p:nvPr/>
          </p:nvGrpSpPr>
          <p:grpSpPr bwMode="auto">
            <a:xfrm>
              <a:off x="2592" y="3408"/>
              <a:ext cx="288" cy="288"/>
              <a:chOff x="2640" y="2160"/>
              <a:chExt cx="288" cy="288"/>
            </a:xfrm>
          </p:grpSpPr>
          <p:sp>
            <p:nvSpPr>
              <p:cNvPr id="100" name="Rectangle 21"/>
              <p:cNvSpPr>
                <a:spLocks noChangeArrowheads="1"/>
              </p:cNvSpPr>
              <p:nvPr/>
            </p:nvSpPr>
            <p:spPr bwMode="auto">
              <a:xfrm>
                <a:off x="2640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22"/>
              <p:cNvSpPr>
                <a:spLocks noChangeArrowheads="1"/>
              </p:cNvSpPr>
              <p:nvPr/>
            </p:nvSpPr>
            <p:spPr bwMode="auto">
              <a:xfrm>
                <a:off x="2784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1872" y="249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Line 48"/>
            <p:cNvSpPr>
              <a:spLocks noChangeShapeType="1"/>
            </p:cNvSpPr>
            <p:nvPr/>
          </p:nvSpPr>
          <p:spPr bwMode="auto">
            <a:xfrm>
              <a:off x="1872" y="302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49"/>
            <p:cNvSpPr>
              <a:spLocks noChangeShapeType="1"/>
            </p:cNvSpPr>
            <p:nvPr/>
          </p:nvSpPr>
          <p:spPr bwMode="auto">
            <a:xfrm>
              <a:off x="1872" y="355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Text Box 50"/>
            <p:cNvSpPr txBox="1">
              <a:spLocks noChangeArrowheads="1"/>
            </p:cNvSpPr>
            <p:nvPr/>
          </p:nvSpPr>
          <p:spPr bwMode="auto">
            <a:xfrm>
              <a:off x="1970" y="2620"/>
              <a:ext cx="47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local</a:t>
              </a:r>
            </a:p>
            <a:p>
              <a:r>
                <a:rPr lang="en-US"/>
                <a:t>write</a:t>
              </a:r>
            </a:p>
          </p:txBody>
        </p:sp>
      </p:grpSp>
      <p:grpSp>
        <p:nvGrpSpPr>
          <p:cNvPr id="106" name="Group 46"/>
          <p:cNvGrpSpPr>
            <a:grpSpLocks/>
          </p:cNvGrpSpPr>
          <p:nvPr/>
        </p:nvGrpSpPr>
        <p:grpSpPr bwMode="auto">
          <a:xfrm>
            <a:off x="1333500" y="4267200"/>
            <a:ext cx="914400" cy="1676400"/>
            <a:chOff x="672" y="2496"/>
            <a:chExt cx="576" cy="1056"/>
          </a:xfrm>
        </p:grpSpPr>
        <p:sp>
          <p:nvSpPr>
            <p:cNvPr id="107" name="Line 42"/>
            <p:cNvSpPr>
              <a:spLocks noChangeShapeType="1"/>
            </p:cNvSpPr>
            <p:nvPr/>
          </p:nvSpPr>
          <p:spPr bwMode="auto">
            <a:xfrm flipV="1">
              <a:off x="672" y="2496"/>
              <a:ext cx="57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Line 43"/>
            <p:cNvSpPr>
              <a:spLocks noChangeShapeType="1"/>
            </p:cNvSpPr>
            <p:nvPr/>
          </p:nvSpPr>
          <p:spPr bwMode="auto">
            <a:xfrm>
              <a:off x="672" y="302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44"/>
            <p:cNvSpPr>
              <a:spLocks noChangeShapeType="1"/>
            </p:cNvSpPr>
            <p:nvPr/>
          </p:nvSpPr>
          <p:spPr bwMode="auto">
            <a:xfrm>
              <a:off x="672" y="3216"/>
              <a:ext cx="57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Text Box 45"/>
            <p:cNvSpPr txBox="1">
              <a:spLocks noChangeArrowheads="1"/>
            </p:cNvSpPr>
            <p:nvPr/>
          </p:nvSpPr>
          <p:spPr bwMode="auto">
            <a:xfrm>
              <a:off x="672" y="2784"/>
              <a:ext cx="4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read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366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Not Get Confused …</a:t>
            </a:r>
            <a:endParaRPr lang="en-US" dirty="0"/>
          </a:p>
        </p:txBody>
      </p:sp>
      <p:graphicFrame>
        <p:nvGraphicFramePr>
          <p:cNvPr id="5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158771"/>
              </p:ext>
            </p:extLst>
          </p:nvPr>
        </p:nvGraphicFramePr>
        <p:xfrm>
          <a:off x="455612" y="2257933"/>
          <a:ext cx="8231188" cy="3890963"/>
        </p:xfrm>
        <a:graphic>
          <a:graphicData uri="http://schemas.openxmlformats.org/drawingml/2006/table">
            <a:tbl>
              <a:tblPr/>
              <a:tblGrid>
                <a:gridCol w="4116388"/>
                <a:gridCol w="4114800"/>
              </a:tblGrid>
              <a:tr h="6032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/>
                          <a:ea typeface="ＭＳ Ｐゴシック" charset="0"/>
                          <a:cs typeface="Times"/>
                        </a:rPr>
                        <a:t>Google calls it:</a:t>
                      </a:r>
                    </a:p>
                  </a:txBody>
                  <a:tcPr marL="90000" marR="90000" marT="6973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/>
                          <a:ea typeface="ＭＳ Ｐゴシック" charset="0"/>
                          <a:cs typeface="Times"/>
                        </a:rPr>
                        <a:t>Hadoop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/>
                          <a:ea typeface="ＭＳ Ｐゴシック" charset="0"/>
                          <a:cs typeface="Times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/>
                          <a:ea typeface="ＭＳ Ｐゴシック" charset="0"/>
                          <a:cs typeface="Times"/>
                        </a:rPr>
                        <a:t>Equivalent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/>
                          <a:ea typeface="ＭＳ Ｐゴシック" charset="0"/>
                          <a:cs typeface="Times"/>
                        </a:rPr>
                        <a:t>:</a:t>
                      </a:r>
                    </a:p>
                  </a:txBody>
                  <a:tcPr marL="90000" marR="90000" marT="6973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/>
                          <a:ea typeface="ＭＳ Ｐゴシック" charset="0"/>
                          <a:cs typeface="Times"/>
                        </a:rPr>
                        <a:t>MapReduce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/>
                        <a:ea typeface="ＭＳ Ｐゴシック" charset="0"/>
                        <a:cs typeface="Times"/>
                      </a:endParaRPr>
                    </a:p>
                  </a:txBody>
                  <a:tcPr marL="90000" marR="90000" marT="6973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/>
                          <a:ea typeface="ＭＳ Ｐゴシック" charset="0"/>
                          <a:cs typeface="Times"/>
                        </a:rPr>
                        <a:t>Hadoop</a:t>
                      </a:r>
                    </a:p>
                  </a:txBody>
                  <a:tcPr marL="90000" marR="90000" marT="6973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/>
                          <a:ea typeface="ＭＳ Ｐゴシック" charset="0"/>
                          <a:cs typeface="Times"/>
                        </a:rPr>
                        <a:t>GFS</a:t>
                      </a:r>
                    </a:p>
                  </a:txBody>
                  <a:tcPr marL="90000" marR="90000" marT="6973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/>
                          <a:ea typeface="ＭＳ Ｐゴシック" charset="0"/>
                          <a:cs typeface="Times"/>
                        </a:rPr>
                        <a:t>HDFS</a:t>
                      </a:r>
                    </a:p>
                  </a:txBody>
                  <a:tcPr marL="90000" marR="90000" marT="6973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Times"/>
                          <a:ea typeface="ＭＳ Ｐゴシック" charset="0"/>
                          <a:cs typeface="Times"/>
                        </a:rPr>
                        <a:t>Bigtable</a:t>
                      </a:r>
                    </a:p>
                  </a:txBody>
                  <a:tcPr marL="90000" marR="90000" marT="6973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Times"/>
                          <a:ea typeface="ＭＳ Ｐゴシック" charset="0"/>
                          <a:cs typeface="Times"/>
                        </a:rPr>
                        <a:t>HBase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Times"/>
                        <a:ea typeface="ＭＳ Ｐゴシック" charset="0"/>
                        <a:cs typeface="Times"/>
                      </a:endParaRPr>
                    </a:p>
                  </a:txBody>
                  <a:tcPr marL="90000" marR="90000" marT="6973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Times"/>
                          <a:ea typeface="ＭＳ Ｐゴシック" charset="0"/>
                          <a:cs typeface="Times"/>
                        </a:rPr>
                        <a:t>Chubby</a:t>
                      </a:r>
                    </a:p>
                  </a:txBody>
                  <a:tcPr marL="90000" marR="90000" marT="6973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Times"/>
                          <a:ea typeface="ＭＳ Ｐゴシック" charset="0"/>
                          <a:cs typeface="Times"/>
                        </a:rPr>
                        <a:t>Zookeeper</a:t>
                      </a:r>
                    </a:p>
                  </a:txBody>
                  <a:tcPr marL="90000" marR="90000" marT="6973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389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070359"/>
            <a:ext cx="84316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"/>
                <a:cs typeface="Times"/>
              </a:rPr>
              <a:t>[johnny@i136 </a:t>
            </a:r>
            <a:r>
              <a:rPr lang="en-US" dirty="0" err="1">
                <a:latin typeface="Times"/>
                <a:cs typeface="Times"/>
              </a:rPr>
              <a:t>johnny-euca</a:t>
            </a:r>
            <a:r>
              <a:rPr lang="en-US" dirty="0">
                <a:latin typeface="Times"/>
                <a:cs typeface="Times"/>
              </a:rPr>
              <a:t>]$ </a:t>
            </a:r>
            <a:r>
              <a:rPr lang="en-US" dirty="0" err="1">
                <a:latin typeface="Times"/>
                <a:cs typeface="Times"/>
              </a:rPr>
              <a:t>euca</a:t>
            </a:r>
            <a:r>
              <a:rPr lang="en-US" dirty="0">
                <a:latin typeface="Times"/>
                <a:cs typeface="Times"/>
              </a:rPr>
              <a:t>-run-instances -k </a:t>
            </a:r>
            <a:r>
              <a:rPr lang="en-US" dirty="0" err="1">
                <a:latin typeface="Times"/>
                <a:cs typeface="Times"/>
              </a:rPr>
              <a:t>johnny</a:t>
            </a:r>
            <a:r>
              <a:rPr lang="en-US" dirty="0">
                <a:latin typeface="Times"/>
                <a:cs typeface="Times"/>
              </a:rPr>
              <a:t> -t c1.medium </a:t>
            </a:r>
            <a:r>
              <a:rPr lang="en-US" dirty="0" smtClean="0">
                <a:latin typeface="Times"/>
                <a:cs typeface="Times"/>
              </a:rPr>
              <a:t>emi-D778156D</a:t>
            </a:r>
            <a:endParaRPr lang="en-US" dirty="0">
              <a:latin typeface="Times"/>
              <a:cs typeface="Times"/>
            </a:endParaRPr>
          </a:p>
          <a:p>
            <a:r>
              <a:rPr lang="en-US" dirty="0">
                <a:latin typeface="Times"/>
                <a:cs typeface="Times"/>
              </a:rPr>
              <a:t>RESERVATION     r-45F607A9      </a:t>
            </a:r>
            <a:r>
              <a:rPr lang="en-US" dirty="0" err="1">
                <a:latin typeface="Times"/>
                <a:cs typeface="Times"/>
              </a:rPr>
              <a:t>johnny</a:t>
            </a:r>
            <a:r>
              <a:rPr lang="en-US" dirty="0">
                <a:latin typeface="Times"/>
                <a:cs typeface="Times"/>
              </a:rPr>
              <a:t>  </a:t>
            </a:r>
            <a:r>
              <a:rPr lang="en-US" dirty="0" err="1">
                <a:latin typeface="Times"/>
                <a:cs typeface="Times"/>
              </a:rPr>
              <a:t>johnny</a:t>
            </a:r>
            <a:r>
              <a:rPr lang="en-US" dirty="0">
                <a:latin typeface="Times"/>
                <a:cs typeface="Times"/>
              </a:rPr>
              <a:t>-default</a:t>
            </a:r>
          </a:p>
          <a:p>
            <a:r>
              <a:rPr lang="en-US" dirty="0">
                <a:latin typeface="Times"/>
                <a:cs typeface="Times"/>
              </a:rPr>
              <a:t>INSTANCE        i-55CE091E      </a:t>
            </a:r>
            <a:r>
              <a:rPr lang="en-US" dirty="0" smtClean="0">
                <a:latin typeface="Times"/>
                <a:cs typeface="Times"/>
              </a:rPr>
              <a:t>emi-D778156D 0.0.0.0 </a:t>
            </a:r>
            <a:r>
              <a:rPr lang="en-US" dirty="0">
                <a:latin typeface="Times"/>
                <a:cs typeface="Times"/>
              </a:rPr>
              <a:t>0.0.0.0 pending </a:t>
            </a:r>
            <a:r>
              <a:rPr lang="en-US" dirty="0" err="1">
                <a:latin typeface="Times"/>
                <a:cs typeface="Times"/>
              </a:rPr>
              <a:t>johnny</a:t>
            </a:r>
            <a:r>
              <a:rPr lang="en-US" dirty="0">
                <a:latin typeface="Times"/>
                <a:cs typeface="Times"/>
              </a:rPr>
              <a:t>        2011-02-20T03:59:20.572Z        </a:t>
            </a:r>
            <a:r>
              <a:rPr lang="en-US" dirty="0" smtClean="0">
                <a:latin typeface="Times"/>
                <a:cs typeface="Times"/>
              </a:rPr>
              <a:t>eki-78EF12D2      eri</a:t>
            </a:r>
            <a:r>
              <a:rPr lang="en-US" dirty="0">
                <a:latin typeface="Times"/>
                <a:cs typeface="Times"/>
              </a:rPr>
              <a:t>-5BB61255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249378"/>
            <a:ext cx="8000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/>
                <a:cs typeface="Times"/>
              </a:rPr>
              <a:t>S</a:t>
            </a:r>
            <a:r>
              <a:rPr lang="en-US" b="1" dirty="0" smtClean="0">
                <a:latin typeface="Times"/>
                <a:cs typeface="Times"/>
              </a:rPr>
              <a:t>tart </a:t>
            </a:r>
            <a:r>
              <a:rPr lang="en-US" b="1" dirty="0">
                <a:latin typeface="Times"/>
                <a:cs typeface="Times"/>
              </a:rPr>
              <a:t>a Eucalyptus VM. </a:t>
            </a:r>
            <a:r>
              <a:rPr lang="en-US" b="1" dirty="0" smtClean="0">
                <a:latin typeface="Times"/>
                <a:cs typeface="Times"/>
              </a:rPr>
              <a:t>For </a:t>
            </a:r>
            <a:r>
              <a:rPr lang="en-US" b="1" dirty="0" err="1" smtClean="0">
                <a:latin typeface="Times"/>
                <a:cs typeface="Times"/>
              </a:rPr>
              <a:t>Hadoop</a:t>
            </a:r>
            <a:r>
              <a:rPr lang="en-US" b="1" dirty="0" smtClean="0">
                <a:latin typeface="Times"/>
                <a:cs typeface="Times"/>
              </a:rPr>
              <a:t>, </a:t>
            </a:r>
            <a:r>
              <a:rPr lang="en-US" b="1" dirty="0">
                <a:latin typeface="Times"/>
                <a:cs typeface="Times"/>
              </a:rPr>
              <a:t>please use image </a:t>
            </a:r>
            <a:r>
              <a:rPr lang="en-US" b="1" dirty="0" smtClean="0">
                <a:latin typeface="Times"/>
                <a:cs typeface="Times"/>
              </a:rPr>
              <a:t>“emi-D778156D”</a:t>
            </a:r>
            <a:r>
              <a:rPr lang="en-US" b="1" dirty="0">
                <a:latin typeface="Times"/>
                <a:cs typeface="Times"/>
              </a:rPr>
              <a:t>. </a:t>
            </a:r>
          </a:p>
          <a:p>
            <a:r>
              <a:rPr lang="en-US" b="1" dirty="0">
                <a:latin typeface="Times"/>
                <a:cs typeface="Times"/>
              </a:rPr>
              <a:t>command: </a:t>
            </a:r>
            <a:r>
              <a:rPr lang="en-US" b="1" dirty="0" err="1">
                <a:latin typeface="Times"/>
                <a:cs typeface="Times"/>
              </a:rPr>
              <a:t>euca</a:t>
            </a:r>
            <a:r>
              <a:rPr lang="en-US" b="1" dirty="0">
                <a:latin typeface="Times"/>
                <a:cs typeface="Times"/>
              </a:rPr>
              <a:t>-run-instances -k [public key] -t [instance class] [image </a:t>
            </a:r>
            <a:r>
              <a:rPr lang="en-US" b="1" dirty="0" err="1">
                <a:latin typeface="Times"/>
                <a:cs typeface="Times"/>
              </a:rPr>
              <a:t>emi</a:t>
            </a:r>
            <a:r>
              <a:rPr lang="en-US" b="1" dirty="0">
                <a:latin typeface="Times"/>
                <a:cs typeface="Times"/>
              </a:rPr>
              <a:t> #]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2617688"/>
            <a:ext cx="800085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/>
                <a:cs typeface="Times"/>
              </a:rPr>
              <a:t>Please check and wait the instance status become “running”.</a:t>
            </a:r>
          </a:p>
          <a:p>
            <a:r>
              <a:rPr lang="en-US" dirty="0">
                <a:latin typeface="Times"/>
                <a:cs typeface="Times"/>
              </a:rPr>
              <a:t>[johnny@i136 </a:t>
            </a:r>
            <a:r>
              <a:rPr lang="en-US" dirty="0" err="1">
                <a:latin typeface="Times"/>
                <a:cs typeface="Times"/>
              </a:rPr>
              <a:t>johnny-euca</a:t>
            </a:r>
            <a:r>
              <a:rPr lang="en-US" dirty="0">
                <a:latin typeface="Times"/>
                <a:cs typeface="Times"/>
              </a:rPr>
              <a:t>]$ </a:t>
            </a:r>
            <a:r>
              <a:rPr lang="en-US" dirty="0" err="1">
                <a:latin typeface="Times"/>
                <a:cs typeface="Times"/>
              </a:rPr>
              <a:t>euca</a:t>
            </a:r>
            <a:r>
              <a:rPr lang="en-US" dirty="0">
                <a:latin typeface="Times"/>
                <a:cs typeface="Times"/>
              </a:rPr>
              <a:t>-describe-instances</a:t>
            </a:r>
          </a:p>
          <a:p>
            <a:r>
              <a:rPr lang="en-US" dirty="0">
                <a:latin typeface="Times"/>
                <a:cs typeface="Times"/>
              </a:rPr>
              <a:t>RESERVATION     r-442E080F      </a:t>
            </a:r>
            <a:r>
              <a:rPr lang="en-US" dirty="0" err="1">
                <a:latin typeface="Times"/>
                <a:cs typeface="Times"/>
              </a:rPr>
              <a:t>johnny</a:t>
            </a:r>
            <a:r>
              <a:rPr lang="en-US" dirty="0">
                <a:latin typeface="Times"/>
                <a:cs typeface="Times"/>
              </a:rPr>
              <a:t>  default</a:t>
            </a:r>
          </a:p>
          <a:p>
            <a:r>
              <a:rPr lang="en-US" dirty="0">
                <a:latin typeface="Times"/>
                <a:cs typeface="Times"/>
              </a:rPr>
              <a:t>INSTANCE        i-46B007AE      emi-A89A14B0    149.165.146.207 10.0.5.66       running         </a:t>
            </a:r>
            <a:r>
              <a:rPr lang="en-US" dirty="0" err="1">
                <a:latin typeface="Times"/>
                <a:cs typeface="Times"/>
              </a:rPr>
              <a:t>johnny</a:t>
            </a:r>
            <a:r>
              <a:rPr lang="en-US" dirty="0">
                <a:latin typeface="Times"/>
                <a:cs typeface="Times"/>
              </a:rPr>
              <a:t>        0       c1.medium 2011-02-18T22:37:36.772Z        </a:t>
            </a:r>
            <a:r>
              <a:rPr lang="en-US" dirty="0" err="1">
                <a:latin typeface="Times"/>
                <a:cs typeface="Times"/>
              </a:rPr>
              <a:t>india</a:t>
            </a:r>
            <a:r>
              <a:rPr lang="en-US" dirty="0">
                <a:latin typeface="Times"/>
                <a:cs typeface="Times"/>
              </a:rPr>
              <a:t>   eki-78EF12D2    eri-5BB61255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77785" y="183711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458" y="4627160"/>
            <a:ext cx="89155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"/>
                <a:cs typeface="Times"/>
              </a:rPr>
              <a:t>Copy </a:t>
            </a:r>
            <a:r>
              <a:rPr lang="en-US" b="1" dirty="0" err="1" smtClean="0">
                <a:latin typeface="Times"/>
                <a:cs typeface="Times"/>
              </a:rPr>
              <a:t>wordcount</a:t>
            </a:r>
            <a:r>
              <a:rPr lang="en-US" b="1" dirty="0" smtClean="0">
                <a:latin typeface="Times"/>
                <a:cs typeface="Times"/>
              </a:rPr>
              <a:t> assignment onto prepackaged </a:t>
            </a:r>
            <a:r>
              <a:rPr lang="en-US" b="1" dirty="0" err="1" smtClean="0">
                <a:latin typeface="Times"/>
                <a:cs typeface="Times"/>
              </a:rPr>
              <a:t>Hadoop</a:t>
            </a:r>
            <a:r>
              <a:rPr lang="en-US" b="1" dirty="0" smtClean="0">
                <a:latin typeface="Times"/>
                <a:cs typeface="Times"/>
              </a:rPr>
              <a:t> virtual machine </a:t>
            </a:r>
          </a:p>
          <a:p>
            <a:r>
              <a:rPr lang="en-US" dirty="0" smtClean="0">
                <a:latin typeface="Times"/>
                <a:cs typeface="Times"/>
              </a:rPr>
              <a:t>[</a:t>
            </a:r>
            <a:r>
              <a:rPr lang="en-US" dirty="0">
                <a:latin typeface="Times"/>
                <a:cs typeface="Times"/>
              </a:rPr>
              <a:t>johnny@i136 </a:t>
            </a:r>
            <a:r>
              <a:rPr lang="en-US" dirty="0" err="1">
                <a:latin typeface="Times"/>
                <a:cs typeface="Times"/>
              </a:rPr>
              <a:t>johnny-euca</a:t>
            </a:r>
            <a:r>
              <a:rPr lang="en-US" dirty="0">
                <a:latin typeface="Times"/>
                <a:cs typeface="Times"/>
              </a:rPr>
              <a:t>]$ </a:t>
            </a:r>
            <a:r>
              <a:rPr lang="en-US" dirty="0" err="1">
                <a:latin typeface="Times"/>
                <a:cs typeface="Times"/>
              </a:rPr>
              <a:t>scp</a:t>
            </a:r>
            <a:r>
              <a:rPr lang="en-US" dirty="0">
                <a:latin typeface="Times"/>
                <a:cs typeface="Times"/>
              </a:rPr>
              <a:t> -</a:t>
            </a:r>
            <a:r>
              <a:rPr lang="en-US" dirty="0" err="1">
                <a:latin typeface="Times"/>
                <a:cs typeface="Times"/>
              </a:rPr>
              <a:t>i</a:t>
            </a:r>
            <a:r>
              <a:rPr lang="en-US" dirty="0">
                <a:latin typeface="Times"/>
                <a:cs typeface="Times"/>
              </a:rPr>
              <a:t> </a:t>
            </a:r>
            <a:r>
              <a:rPr lang="en-US" dirty="0" err="1">
                <a:latin typeface="Times"/>
                <a:cs typeface="Times"/>
              </a:rPr>
              <a:t>johnny.private</a:t>
            </a:r>
            <a:r>
              <a:rPr lang="en-US" dirty="0">
                <a:latin typeface="Times"/>
                <a:cs typeface="Times"/>
              </a:rPr>
              <a:t> </a:t>
            </a:r>
            <a:r>
              <a:rPr lang="en-US" dirty="0" err="1" smtClean="0">
                <a:latin typeface="Times"/>
                <a:cs typeface="Times"/>
              </a:rPr>
              <a:t>WordCount.zip</a:t>
            </a:r>
            <a:r>
              <a:rPr lang="en-US" dirty="0" smtClean="0">
                <a:latin typeface="Times"/>
                <a:cs typeface="Times"/>
              </a:rPr>
              <a:t>  </a:t>
            </a:r>
            <a:r>
              <a:rPr lang="en-US" u="sng" dirty="0">
                <a:latin typeface="Times"/>
                <a:cs typeface="Times"/>
                <a:hlinkClick r:id="rId3"/>
              </a:rPr>
              <a:t>root@149.165.146.207</a:t>
            </a:r>
            <a:r>
              <a:rPr lang="en-US" dirty="0" smtClean="0">
                <a:latin typeface="Times"/>
                <a:cs typeface="Times"/>
              </a:rPr>
              <a:t>:</a:t>
            </a: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95773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87746"/>
            <a:ext cx="7842128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"/>
                <a:cs typeface="Times"/>
              </a:rPr>
              <a:t>“</a:t>
            </a:r>
            <a:r>
              <a:rPr lang="en-US" b="1" dirty="0">
                <a:latin typeface="Times"/>
                <a:cs typeface="Times"/>
              </a:rPr>
              <a:t>149.165.146.207” is the assigned public IP to your VM. At the end, you can login as root user with your created </a:t>
            </a:r>
            <a:r>
              <a:rPr lang="en-US" b="1" dirty="0" err="1">
                <a:latin typeface="Times"/>
                <a:cs typeface="Times"/>
              </a:rPr>
              <a:t>ssh</a:t>
            </a:r>
            <a:r>
              <a:rPr lang="en-US" b="1" dirty="0">
                <a:latin typeface="Times"/>
                <a:cs typeface="Times"/>
              </a:rPr>
              <a:t> private key (i.e. </a:t>
            </a:r>
            <a:r>
              <a:rPr lang="en-US" b="1" dirty="0" err="1">
                <a:latin typeface="Times"/>
                <a:cs typeface="Times"/>
              </a:rPr>
              <a:t>johnny.private</a:t>
            </a:r>
            <a:r>
              <a:rPr lang="en-US" b="1" dirty="0">
                <a:latin typeface="Times"/>
                <a:cs typeface="Times"/>
              </a:rPr>
              <a:t>). </a:t>
            </a:r>
          </a:p>
          <a:p>
            <a:r>
              <a:rPr lang="en-US" dirty="0">
                <a:latin typeface="Times"/>
                <a:cs typeface="Times"/>
              </a:rPr>
              <a:t>[johnny@i136 </a:t>
            </a:r>
            <a:r>
              <a:rPr lang="en-US" dirty="0" err="1">
                <a:latin typeface="Times"/>
                <a:cs typeface="Times"/>
              </a:rPr>
              <a:t>johnny-euca</a:t>
            </a:r>
            <a:r>
              <a:rPr lang="en-US" dirty="0">
                <a:latin typeface="Times"/>
                <a:cs typeface="Times"/>
              </a:rPr>
              <a:t>]$ </a:t>
            </a:r>
            <a:r>
              <a:rPr lang="en-US" dirty="0" err="1">
                <a:latin typeface="Times"/>
                <a:cs typeface="Times"/>
              </a:rPr>
              <a:t>ssh</a:t>
            </a:r>
            <a:r>
              <a:rPr lang="en-US" dirty="0">
                <a:latin typeface="Times"/>
                <a:cs typeface="Times"/>
              </a:rPr>
              <a:t> -</a:t>
            </a:r>
            <a:r>
              <a:rPr lang="en-US" dirty="0" err="1">
                <a:latin typeface="Times"/>
                <a:cs typeface="Times"/>
              </a:rPr>
              <a:t>i</a:t>
            </a:r>
            <a:r>
              <a:rPr lang="en-US" dirty="0">
                <a:latin typeface="Times"/>
                <a:cs typeface="Times"/>
              </a:rPr>
              <a:t> </a:t>
            </a:r>
            <a:r>
              <a:rPr lang="en-US" dirty="0" err="1">
                <a:latin typeface="Times"/>
                <a:cs typeface="Times"/>
              </a:rPr>
              <a:t>johnny.private</a:t>
            </a:r>
            <a:r>
              <a:rPr lang="en-US" dirty="0">
                <a:latin typeface="Times"/>
                <a:cs typeface="Times"/>
              </a:rPr>
              <a:t> </a:t>
            </a:r>
            <a:r>
              <a:rPr lang="en-US" dirty="0">
                <a:latin typeface="Times"/>
                <a:cs typeface="Times"/>
                <a:hlinkClick r:id="rId3"/>
              </a:rPr>
              <a:t>root@149.165.146.207</a:t>
            </a:r>
            <a:endParaRPr lang="en-US" dirty="0">
              <a:latin typeface="Times"/>
              <a:cs typeface="Times"/>
            </a:endParaRPr>
          </a:p>
          <a:p>
            <a:r>
              <a:rPr lang="en-US" dirty="0">
                <a:latin typeface="Times"/>
                <a:cs typeface="Times"/>
              </a:rPr>
              <a:t> </a:t>
            </a:r>
          </a:p>
          <a:p>
            <a:r>
              <a:rPr lang="en-US" dirty="0">
                <a:latin typeface="Times"/>
                <a:cs typeface="Times"/>
              </a:rPr>
              <a:t>Warning: Permanently added '149.165.146.207' (RSA) to the list of known hosts.</a:t>
            </a:r>
          </a:p>
          <a:p>
            <a:r>
              <a:rPr lang="en-US" dirty="0">
                <a:latin typeface="Times"/>
                <a:cs typeface="Times"/>
              </a:rPr>
              <a:t>Linux </a:t>
            </a:r>
            <a:r>
              <a:rPr lang="en-US" dirty="0" err="1">
                <a:latin typeface="Times"/>
                <a:cs typeface="Times"/>
              </a:rPr>
              <a:t>localhost</a:t>
            </a:r>
            <a:r>
              <a:rPr lang="en-US" dirty="0">
                <a:latin typeface="Times"/>
                <a:cs typeface="Times"/>
              </a:rPr>
              <a:t> 2.6.27.21-0.1-xen #1 SMP 2009-03-31 14:50:44 +0200 x86_64 GNU/Linux</a:t>
            </a:r>
          </a:p>
          <a:p>
            <a:r>
              <a:rPr lang="en-US" dirty="0">
                <a:latin typeface="Times"/>
                <a:cs typeface="Times"/>
              </a:rPr>
              <a:t>Ubuntu 10.04 LTS</a:t>
            </a:r>
          </a:p>
          <a:p>
            <a:r>
              <a:rPr lang="en-US" dirty="0">
                <a:latin typeface="Times"/>
                <a:cs typeface="Times"/>
              </a:rPr>
              <a:t> </a:t>
            </a:r>
          </a:p>
          <a:p>
            <a:r>
              <a:rPr lang="en-US" dirty="0">
                <a:latin typeface="Times"/>
                <a:cs typeface="Times"/>
              </a:rPr>
              <a:t>Welcome to Ubuntu!</a:t>
            </a:r>
          </a:p>
          <a:p>
            <a:r>
              <a:rPr lang="en-US" dirty="0">
                <a:latin typeface="Times"/>
                <a:cs typeface="Times"/>
              </a:rPr>
              <a:t> * Documentation:  https://</a:t>
            </a:r>
            <a:r>
              <a:rPr lang="en-US" dirty="0" err="1">
                <a:latin typeface="Times"/>
                <a:cs typeface="Times"/>
              </a:rPr>
              <a:t>help.ubuntu.com</a:t>
            </a:r>
            <a:r>
              <a:rPr lang="en-US" dirty="0">
                <a:latin typeface="Times"/>
                <a:cs typeface="Times"/>
              </a:rPr>
              <a:t>/</a:t>
            </a:r>
          </a:p>
          <a:p>
            <a:r>
              <a:rPr lang="en-US" dirty="0">
                <a:latin typeface="Times"/>
                <a:cs typeface="Times"/>
              </a:rPr>
              <a:t>The programs included with the Ubuntu system are free software;</a:t>
            </a:r>
          </a:p>
          <a:p>
            <a:r>
              <a:rPr lang="en-US" dirty="0">
                <a:latin typeface="Times"/>
                <a:cs typeface="Times"/>
              </a:rPr>
              <a:t>the exact distribution terms for each program are described in the</a:t>
            </a:r>
          </a:p>
          <a:p>
            <a:r>
              <a:rPr lang="en-US" dirty="0">
                <a:latin typeface="Times"/>
                <a:cs typeface="Times"/>
              </a:rPr>
              <a:t>individual files in /</a:t>
            </a:r>
            <a:r>
              <a:rPr lang="en-US" dirty="0" err="1">
                <a:latin typeface="Times"/>
                <a:cs typeface="Times"/>
              </a:rPr>
              <a:t>usr</a:t>
            </a:r>
            <a:r>
              <a:rPr lang="en-US" dirty="0">
                <a:latin typeface="Times"/>
                <a:cs typeface="Times"/>
              </a:rPr>
              <a:t>/share/doc/*/copyright.</a:t>
            </a:r>
          </a:p>
          <a:p>
            <a:r>
              <a:rPr lang="en-US" dirty="0">
                <a:latin typeface="Times"/>
                <a:cs typeface="Times"/>
              </a:rPr>
              <a:t>Ubuntu comes with ABSOLUTELY NO WARRANTY, to the extent permitted by</a:t>
            </a:r>
          </a:p>
          <a:p>
            <a:r>
              <a:rPr lang="en-US" dirty="0">
                <a:latin typeface="Times"/>
                <a:cs typeface="Times"/>
              </a:rPr>
              <a:t>applicable law.</a:t>
            </a:r>
          </a:p>
          <a:p>
            <a:r>
              <a:rPr lang="en-US" dirty="0" err="1">
                <a:latin typeface="Times"/>
                <a:cs typeface="Times"/>
              </a:rPr>
              <a:t>root@localhost</a:t>
            </a:r>
            <a:r>
              <a:rPr lang="en-US" dirty="0">
                <a:latin typeface="Times"/>
                <a:cs typeface="Times"/>
              </a:rPr>
              <a:t>:~#</a:t>
            </a:r>
          </a:p>
        </p:txBody>
      </p:sp>
    </p:spTree>
    <p:extLst>
      <p:ext uri="{BB962C8B-B14F-4D97-AF65-F5344CB8AC3E}">
        <p14:creationId xmlns:p14="http://schemas.microsoft.com/office/powerpoint/2010/main" val="159123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8730" y="347601"/>
            <a:ext cx="8639464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"/>
                <a:cs typeface="Times"/>
              </a:rPr>
              <a:t>Format </a:t>
            </a:r>
            <a:r>
              <a:rPr lang="en-US" b="1" dirty="0" err="1" smtClean="0">
                <a:latin typeface="Times"/>
                <a:cs typeface="Times"/>
              </a:rPr>
              <a:t>hadoop</a:t>
            </a:r>
            <a:r>
              <a:rPr lang="en-US" b="1" dirty="0" smtClean="0">
                <a:latin typeface="Times"/>
                <a:cs typeface="Times"/>
              </a:rPr>
              <a:t> distributed file system </a:t>
            </a:r>
          </a:p>
          <a:p>
            <a:r>
              <a:rPr lang="nl-NL" dirty="0" err="1" smtClean="0">
                <a:latin typeface="Times"/>
                <a:cs typeface="Times"/>
              </a:rPr>
              <a:t>root@localhost</a:t>
            </a:r>
            <a:r>
              <a:rPr lang="nl-NL" dirty="0" smtClean="0">
                <a:latin typeface="Times"/>
                <a:cs typeface="Times"/>
              </a:rPr>
              <a:t>:~# </a:t>
            </a:r>
            <a:r>
              <a:rPr lang="nl-NL" dirty="0" err="1" smtClean="0">
                <a:latin typeface="Times"/>
                <a:cs typeface="Times"/>
              </a:rPr>
              <a:t>hadoop</a:t>
            </a:r>
            <a:r>
              <a:rPr lang="nl-NL" dirty="0" smtClean="0">
                <a:latin typeface="Times"/>
                <a:cs typeface="Times"/>
              </a:rPr>
              <a:t> </a:t>
            </a:r>
            <a:r>
              <a:rPr lang="nl-NL" dirty="0" err="1" smtClean="0">
                <a:latin typeface="Times"/>
                <a:cs typeface="Times"/>
              </a:rPr>
              <a:t>namenode</a:t>
            </a:r>
            <a:r>
              <a:rPr lang="nl-NL" dirty="0" smtClean="0">
                <a:latin typeface="Times"/>
                <a:cs typeface="Times"/>
              </a:rPr>
              <a:t> -format</a:t>
            </a:r>
          </a:p>
          <a:p>
            <a:r>
              <a:rPr lang="nl-NL" dirty="0" smtClean="0">
                <a:latin typeface="Times"/>
                <a:cs typeface="Times"/>
              </a:rPr>
              <a:t>11/07/14 15:03:51 INFO </a:t>
            </a:r>
            <a:r>
              <a:rPr lang="nl-NL" dirty="0" err="1" smtClean="0">
                <a:latin typeface="Times"/>
                <a:cs typeface="Times"/>
              </a:rPr>
              <a:t>namenode.NameNode</a:t>
            </a:r>
            <a:r>
              <a:rPr lang="nl-NL" dirty="0" smtClean="0">
                <a:latin typeface="Times"/>
                <a:cs typeface="Times"/>
              </a:rPr>
              <a:t>: STARTUP_MSG: </a:t>
            </a:r>
          </a:p>
          <a:p>
            <a:r>
              <a:rPr lang="nl-NL" dirty="0" smtClean="0">
                <a:latin typeface="Times"/>
                <a:cs typeface="Times"/>
              </a:rPr>
              <a:t>/************************************************************</a:t>
            </a:r>
          </a:p>
          <a:p>
            <a:r>
              <a:rPr lang="nl-NL" dirty="0" smtClean="0">
                <a:latin typeface="Times"/>
                <a:cs typeface="Times"/>
              </a:rPr>
              <a:t>STARTUP_MSG: </a:t>
            </a:r>
            <a:r>
              <a:rPr lang="nl-NL" dirty="0" err="1" smtClean="0">
                <a:latin typeface="Times"/>
                <a:cs typeface="Times"/>
              </a:rPr>
              <a:t>Starting</a:t>
            </a:r>
            <a:r>
              <a:rPr lang="nl-NL" dirty="0" smtClean="0">
                <a:latin typeface="Times"/>
                <a:cs typeface="Times"/>
              </a:rPr>
              <a:t> </a:t>
            </a:r>
            <a:r>
              <a:rPr lang="nl-NL" dirty="0" err="1" smtClean="0">
                <a:latin typeface="Times"/>
                <a:cs typeface="Times"/>
              </a:rPr>
              <a:t>NameNode</a:t>
            </a:r>
            <a:endParaRPr lang="nl-NL" dirty="0" smtClean="0">
              <a:latin typeface="Times"/>
              <a:cs typeface="Times"/>
            </a:endParaRPr>
          </a:p>
          <a:p>
            <a:r>
              <a:rPr lang="nl-NL" dirty="0" smtClean="0">
                <a:latin typeface="Times"/>
                <a:cs typeface="Times"/>
              </a:rPr>
              <a:t>STARTUP_MSG:   host = </a:t>
            </a:r>
            <a:r>
              <a:rPr lang="nl-NL" dirty="0" err="1" smtClean="0">
                <a:latin typeface="Times"/>
                <a:cs typeface="Times"/>
              </a:rPr>
              <a:t>localhost</a:t>
            </a:r>
            <a:r>
              <a:rPr lang="nl-NL" dirty="0" smtClean="0">
                <a:latin typeface="Times"/>
                <a:cs typeface="Times"/>
              </a:rPr>
              <a:t>/127.0.0.1</a:t>
            </a:r>
          </a:p>
          <a:p>
            <a:r>
              <a:rPr lang="nl-NL" dirty="0" smtClean="0">
                <a:latin typeface="Times"/>
                <a:cs typeface="Times"/>
              </a:rPr>
              <a:t>STARTUP_MSG:   </a:t>
            </a:r>
            <a:r>
              <a:rPr lang="nl-NL" dirty="0" err="1" smtClean="0">
                <a:latin typeface="Times"/>
                <a:cs typeface="Times"/>
              </a:rPr>
              <a:t>args</a:t>
            </a:r>
            <a:r>
              <a:rPr lang="nl-NL" dirty="0" smtClean="0">
                <a:latin typeface="Times"/>
                <a:cs typeface="Times"/>
              </a:rPr>
              <a:t> = [-format]</a:t>
            </a:r>
          </a:p>
          <a:p>
            <a:r>
              <a:rPr lang="nl-NL" dirty="0" smtClean="0">
                <a:latin typeface="Times"/>
                <a:cs typeface="Times"/>
              </a:rPr>
              <a:t>STARTUP_MSG:   </a:t>
            </a:r>
            <a:r>
              <a:rPr lang="nl-NL" dirty="0" err="1" smtClean="0">
                <a:latin typeface="Times"/>
                <a:cs typeface="Times"/>
              </a:rPr>
              <a:t>version</a:t>
            </a:r>
            <a:r>
              <a:rPr lang="nl-NL" dirty="0" smtClean="0">
                <a:latin typeface="Times"/>
                <a:cs typeface="Times"/>
              </a:rPr>
              <a:t> = 0.20.2</a:t>
            </a:r>
          </a:p>
          <a:p>
            <a:r>
              <a:rPr lang="nl-NL" dirty="0" smtClean="0">
                <a:latin typeface="Times"/>
                <a:cs typeface="Times"/>
              </a:rPr>
              <a:t>STARTUP_MSG:   </a:t>
            </a:r>
            <a:r>
              <a:rPr lang="nl-NL" dirty="0" err="1" smtClean="0">
                <a:latin typeface="Times"/>
                <a:cs typeface="Times"/>
              </a:rPr>
              <a:t>build</a:t>
            </a:r>
            <a:r>
              <a:rPr lang="nl-NL" dirty="0" smtClean="0">
                <a:latin typeface="Times"/>
                <a:cs typeface="Times"/>
              </a:rPr>
              <a:t> = </a:t>
            </a:r>
            <a:r>
              <a:rPr lang="nl-NL" dirty="0" err="1" smtClean="0">
                <a:latin typeface="Times"/>
                <a:cs typeface="Times"/>
              </a:rPr>
              <a:t>https</a:t>
            </a:r>
            <a:r>
              <a:rPr lang="nl-NL" dirty="0" smtClean="0">
                <a:latin typeface="Times"/>
                <a:cs typeface="Times"/>
              </a:rPr>
              <a:t>://</a:t>
            </a:r>
            <a:r>
              <a:rPr lang="nl-NL" dirty="0" err="1" smtClean="0">
                <a:latin typeface="Times"/>
                <a:cs typeface="Times"/>
              </a:rPr>
              <a:t>svn.apache.org</a:t>
            </a:r>
            <a:r>
              <a:rPr lang="nl-NL" dirty="0" smtClean="0">
                <a:latin typeface="Times"/>
                <a:cs typeface="Times"/>
              </a:rPr>
              <a:t>/</a:t>
            </a:r>
            <a:r>
              <a:rPr lang="nl-NL" dirty="0" err="1" smtClean="0">
                <a:latin typeface="Times"/>
                <a:cs typeface="Times"/>
              </a:rPr>
              <a:t>repos</a:t>
            </a:r>
            <a:r>
              <a:rPr lang="nl-NL" dirty="0" smtClean="0">
                <a:latin typeface="Times"/>
                <a:cs typeface="Times"/>
              </a:rPr>
              <a:t>/</a:t>
            </a:r>
            <a:r>
              <a:rPr lang="nl-NL" dirty="0" err="1" smtClean="0">
                <a:latin typeface="Times"/>
                <a:cs typeface="Times"/>
              </a:rPr>
              <a:t>asf</a:t>
            </a:r>
            <a:r>
              <a:rPr lang="nl-NL" dirty="0" smtClean="0">
                <a:latin typeface="Times"/>
                <a:cs typeface="Times"/>
              </a:rPr>
              <a:t>/</a:t>
            </a:r>
            <a:r>
              <a:rPr lang="nl-NL" dirty="0" err="1" smtClean="0">
                <a:latin typeface="Times"/>
                <a:cs typeface="Times"/>
              </a:rPr>
              <a:t>hadoop</a:t>
            </a:r>
            <a:r>
              <a:rPr lang="nl-NL" dirty="0" smtClean="0">
                <a:latin typeface="Times"/>
                <a:cs typeface="Times"/>
              </a:rPr>
              <a:t>/common/branches/branch-0.20 -r 911707; </a:t>
            </a:r>
            <a:r>
              <a:rPr lang="nl-NL" dirty="0" err="1" smtClean="0">
                <a:latin typeface="Times"/>
                <a:cs typeface="Times"/>
              </a:rPr>
              <a:t>compiled</a:t>
            </a:r>
            <a:r>
              <a:rPr lang="nl-NL" dirty="0" smtClean="0">
                <a:latin typeface="Times"/>
                <a:cs typeface="Times"/>
              </a:rPr>
              <a:t> </a:t>
            </a:r>
            <a:r>
              <a:rPr lang="nl-NL" dirty="0" err="1" smtClean="0">
                <a:latin typeface="Times"/>
                <a:cs typeface="Times"/>
              </a:rPr>
              <a:t>by</a:t>
            </a:r>
            <a:r>
              <a:rPr lang="nl-NL" dirty="0" smtClean="0">
                <a:latin typeface="Times"/>
                <a:cs typeface="Times"/>
              </a:rPr>
              <a:t> '</a:t>
            </a:r>
            <a:r>
              <a:rPr lang="nl-NL" dirty="0" err="1" smtClean="0">
                <a:latin typeface="Times"/>
                <a:cs typeface="Times"/>
              </a:rPr>
              <a:t>chrisdo</a:t>
            </a:r>
            <a:r>
              <a:rPr lang="nl-NL" dirty="0" smtClean="0">
                <a:latin typeface="Times"/>
                <a:cs typeface="Times"/>
              </a:rPr>
              <a:t>' on </a:t>
            </a:r>
            <a:r>
              <a:rPr lang="nl-NL" dirty="0" err="1" smtClean="0">
                <a:latin typeface="Times"/>
                <a:cs typeface="Times"/>
              </a:rPr>
              <a:t>Fri</a:t>
            </a:r>
            <a:r>
              <a:rPr lang="nl-NL" dirty="0" smtClean="0">
                <a:latin typeface="Times"/>
                <a:cs typeface="Times"/>
              </a:rPr>
              <a:t> Feb 19 08:07:34 UTC 2010</a:t>
            </a:r>
          </a:p>
          <a:p>
            <a:r>
              <a:rPr lang="nl-NL" dirty="0" smtClean="0">
                <a:latin typeface="Times"/>
                <a:cs typeface="Times"/>
              </a:rPr>
              <a:t>************************************************************/</a:t>
            </a:r>
          </a:p>
          <a:p>
            <a:r>
              <a:rPr lang="nl-NL" dirty="0" smtClean="0">
                <a:latin typeface="Times"/>
                <a:cs typeface="Times"/>
              </a:rPr>
              <a:t>Re-format filesystem in /root/</a:t>
            </a:r>
            <a:r>
              <a:rPr lang="nl-NL" dirty="0" err="1" smtClean="0">
                <a:latin typeface="Times"/>
                <a:cs typeface="Times"/>
              </a:rPr>
              <a:t>hdfs</a:t>
            </a:r>
            <a:r>
              <a:rPr lang="nl-NL" dirty="0" smtClean="0">
                <a:latin typeface="Times"/>
                <a:cs typeface="Times"/>
              </a:rPr>
              <a:t>/name ? (Y or N) Y</a:t>
            </a:r>
          </a:p>
          <a:p>
            <a:r>
              <a:rPr lang="nl-NL" dirty="0" smtClean="0">
                <a:latin typeface="Times"/>
                <a:cs typeface="Times"/>
              </a:rPr>
              <a:t>11/07/14 15:03:56 INFO </a:t>
            </a:r>
            <a:r>
              <a:rPr lang="nl-NL" dirty="0" err="1" smtClean="0">
                <a:latin typeface="Times"/>
                <a:cs typeface="Times"/>
              </a:rPr>
              <a:t>namenode.FSNamesystem</a:t>
            </a:r>
            <a:r>
              <a:rPr lang="nl-NL" dirty="0" smtClean="0">
                <a:latin typeface="Times"/>
                <a:cs typeface="Times"/>
              </a:rPr>
              <a:t>: </a:t>
            </a:r>
            <a:r>
              <a:rPr lang="nl-NL" dirty="0" err="1" smtClean="0">
                <a:latin typeface="Times"/>
                <a:cs typeface="Times"/>
              </a:rPr>
              <a:t>fsOwner</a:t>
            </a:r>
            <a:r>
              <a:rPr lang="nl-NL" dirty="0" smtClean="0">
                <a:latin typeface="Times"/>
                <a:cs typeface="Times"/>
              </a:rPr>
              <a:t>=</a:t>
            </a:r>
            <a:r>
              <a:rPr lang="nl-NL" dirty="0" err="1" smtClean="0">
                <a:latin typeface="Times"/>
                <a:cs typeface="Times"/>
              </a:rPr>
              <a:t>root,root</a:t>
            </a:r>
            <a:endParaRPr lang="nl-NL" dirty="0" smtClean="0">
              <a:latin typeface="Times"/>
              <a:cs typeface="Times"/>
            </a:endParaRPr>
          </a:p>
          <a:p>
            <a:r>
              <a:rPr lang="nl-NL" dirty="0" smtClean="0">
                <a:latin typeface="Times"/>
                <a:cs typeface="Times"/>
              </a:rPr>
              <a:t>11/07/14 15:03:56 INFO </a:t>
            </a:r>
            <a:r>
              <a:rPr lang="nl-NL" dirty="0" err="1" smtClean="0">
                <a:latin typeface="Times"/>
                <a:cs typeface="Times"/>
              </a:rPr>
              <a:t>namenode.FSNamesystem</a:t>
            </a:r>
            <a:r>
              <a:rPr lang="nl-NL" dirty="0" smtClean="0">
                <a:latin typeface="Times"/>
                <a:cs typeface="Times"/>
              </a:rPr>
              <a:t>: </a:t>
            </a:r>
            <a:r>
              <a:rPr lang="nl-NL" dirty="0" err="1" smtClean="0">
                <a:latin typeface="Times"/>
                <a:cs typeface="Times"/>
              </a:rPr>
              <a:t>supergroup</a:t>
            </a:r>
            <a:r>
              <a:rPr lang="nl-NL" dirty="0" smtClean="0">
                <a:latin typeface="Times"/>
                <a:cs typeface="Times"/>
              </a:rPr>
              <a:t>=</a:t>
            </a:r>
            <a:r>
              <a:rPr lang="nl-NL" dirty="0" err="1" smtClean="0">
                <a:latin typeface="Times"/>
                <a:cs typeface="Times"/>
              </a:rPr>
              <a:t>supergroup</a:t>
            </a:r>
            <a:endParaRPr lang="nl-NL" dirty="0" smtClean="0">
              <a:latin typeface="Times"/>
              <a:cs typeface="Times"/>
            </a:endParaRPr>
          </a:p>
          <a:p>
            <a:r>
              <a:rPr lang="nl-NL" dirty="0" smtClean="0">
                <a:latin typeface="Times"/>
                <a:cs typeface="Times"/>
              </a:rPr>
              <a:t>11/07/14 15:03:56 INFO </a:t>
            </a:r>
            <a:r>
              <a:rPr lang="nl-NL" dirty="0" err="1" smtClean="0">
                <a:latin typeface="Times"/>
                <a:cs typeface="Times"/>
              </a:rPr>
              <a:t>namenode.FSNamesystem</a:t>
            </a:r>
            <a:r>
              <a:rPr lang="nl-NL" dirty="0" smtClean="0">
                <a:latin typeface="Times"/>
                <a:cs typeface="Times"/>
              </a:rPr>
              <a:t>: </a:t>
            </a:r>
            <a:r>
              <a:rPr lang="nl-NL" dirty="0" err="1" smtClean="0">
                <a:latin typeface="Times"/>
                <a:cs typeface="Times"/>
              </a:rPr>
              <a:t>isPermissionEnabled</a:t>
            </a:r>
            <a:r>
              <a:rPr lang="nl-NL" dirty="0" smtClean="0">
                <a:latin typeface="Times"/>
                <a:cs typeface="Times"/>
              </a:rPr>
              <a:t>=</a:t>
            </a:r>
            <a:r>
              <a:rPr lang="nl-NL" dirty="0" err="1" smtClean="0">
                <a:latin typeface="Times"/>
                <a:cs typeface="Times"/>
              </a:rPr>
              <a:t>true</a:t>
            </a:r>
            <a:endParaRPr lang="nl-NL" dirty="0" smtClean="0">
              <a:latin typeface="Times"/>
              <a:cs typeface="Times"/>
            </a:endParaRPr>
          </a:p>
          <a:p>
            <a:r>
              <a:rPr lang="nl-NL" dirty="0" smtClean="0">
                <a:latin typeface="Times"/>
                <a:cs typeface="Times"/>
              </a:rPr>
              <a:t>11/07/14 15:03:56 INFO </a:t>
            </a:r>
            <a:r>
              <a:rPr lang="nl-NL" dirty="0" err="1" smtClean="0">
                <a:latin typeface="Times"/>
                <a:cs typeface="Times"/>
              </a:rPr>
              <a:t>common.Storage</a:t>
            </a:r>
            <a:r>
              <a:rPr lang="nl-NL" dirty="0" smtClean="0">
                <a:latin typeface="Times"/>
                <a:cs typeface="Times"/>
              </a:rPr>
              <a:t>: Image file of </a:t>
            </a:r>
            <a:r>
              <a:rPr lang="nl-NL" dirty="0" err="1" smtClean="0">
                <a:latin typeface="Times"/>
                <a:cs typeface="Times"/>
              </a:rPr>
              <a:t>size</a:t>
            </a:r>
            <a:r>
              <a:rPr lang="nl-NL" dirty="0" smtClean="0">
                <a:latin typeface="Times"/>
                <a:cs typeface="Times"/>
              </a:rPr>
              <a:t> 94 </a:t>
            </a:r>
            <a:r>
              <a:rPr lang="nl-NL" dirty="0" err="1" smtClean="0">
                <a:latin typeface="Times"/>
                <a:cs typeface="Times"/>
              </a:rPr>
              <a:t>saved</a:t>
            </a:r>
            <a:r>
              <a:rPr lang="nl-NL" dirty="0" smtClean="0">
                <a:latin typeface="Times"/>
                <a:cs typeface="Times"/>
              </a:rPr>
              <a:t> in 0 </a:t>
            </a:r>
            <a:r>
              <a:rPr lang="nl-NL" dirty="0" err="1" smtClean="0">
                <a:latin typeface="Times"/>
                <a:cs typeface="Times"/>
              </a:rPr>
              <a:t>seconds</a:t>
            </a:r>
            <a:r>
              <a:rPr lang="nl-NL" dirty="0" smtClean="0">
                <a:latin typeface="Times"/>
                <a:cs typeface="Times"/>
              </a:rPr>
              <a:t>.</a:t>
            </a:r>
          </a:p>
          <a:p>
            <a:r>
              <a:rPr lang="nl-NL" dirty="0" smtClean="0">
                <a:latin typeface="Times"/>
                <a:cs typeface="Times"/>
              </a:rPr>
              <a:t>11/07/14 15:03:56 INFO </a:t>
            </a:r>
            <a:r>
              <a:rPr lang="nl-NL" dirty="0" err="1" smtClean="0">
                <a:latin typeface="Times"/>
                <a:cs typeface="Times"/>
              </a:rPr>
              <a:t>common.Storage</a:t>
            </a:r>
            <a:r>
              <a:rPr lang="nl-NL" dirty="0" smtClean="0">
                <a:latin typeface="Times"/>
                <a:cs typeface="Times"/>
              </a:rPr>
              <a:t>: Storage directory /root/</a:t>
            </a:r>
            <a:r>
              <a:rPr lang="nl-NL" dirty="0" err="1" smtClean="0">
                <a:latin typeface="Times"/>
                <a:cs typeface="Times"/>
              </a:rPr>
              <a:t>hdfs</a:t>
            </a:r>
            <a:r>
              <a:rPr lang="nl-NL" dirty="0" smtClean="0">
                <a:latin typeface="Times"/>
                <a:cs typeface="Times"/>
              </a:rPr>
              <a:t>/name has been </a:t>
            </a:r>
            <a:r>
              <a:rPr lang="nl-NL" dirty="0" err="1" smtClean="0">
                <a:latin typeface="Times"/>
                <a:cs typeface="Times"/>
              </a:rPr>
              <a:t>successfully</a:t>
            </a:r>
            <a:r>
              <a:rPr lang="nl-NL" dirty="0" smtClean="0">
                <a:latin typeface="Times"/>
                <a:cs typeface="Times"/>
              </a:rPr>
              <a:t> </a:t>
            </a:r>
            <a:r>
              <a:rPr lang="nl-NL" dirty="0" err="1" smtClean="0">
                <a:latin typeface="Times"/>
                <a:cs typeface="Times"/>
              </a:rPr>
              <a:t>formatted</a:t>
            </a:r>
            <a:r>
              <a:rPr lang="nl-NL" dirty="0" smtClean="0">
                <a:latin typeface="Times"/>
                <a:cs typeface="Times"/>
              </a:rPr>
              <a:t>.</a:t>
            </a:r>
          </a:p>
          <a:p>
            <a:r>
              <a:rPr lang="nl-NL" dirty="0" smtClean="0">
                <a:latin typeface="Times"/>
                <a:cs typeface="Times"/>
              </a:rPr>
              <a:t>11/07/14 15:03:56 INFO </a:t>
            </a:r>
            <a:r>
              <a:rPr lang="nl-NL" dirty="0" err="1" smtClean="0">
                <a:latin typeface="Times"/>
                <a:cs typeface="Times"/>
              </a:rPr>
              <a:t>namenode.NameNode</a:t>
            </a:r>
            <a:r>
              <a:rPr lang="nl-NL" dirty="0" smtClean="0">
                <a:latin typeface="Times"/>
                <a:cs typeface="Times"/>
              </a:rPr>
              <a:t>: SHUTDOWN_MSG: </a:t>
            </a:r>
          </a:p>
          <a:p>
            <a:r>
              <a:rPr lang="nl-NL" dirty="0" smtClean="0">
                <a:latin typeface="Times"/>
                <a:cs typeface="Times"/>
              </a:rPr>
              <a:t>/************************************************************</a:t>
            </a:r>
          </a:p>
          <a:p>
            <a:r>
              <a:rPr lang="nl-NL" dirty="0" smtClean="0">
                <a:latin typeface="Times"/>
                <a:cs typeface="Times"/>
              </a:rPr>
              <a:t>SHUTDOWN_MSG: </a:t>
            </a:r>
            <a:r>
              <a:rPr lang="nl-NL" dirty="0" err="1" smtClean="0">
                <a:latin typeface="Times"/>
                <a:cs typeface="Times"/>
              </a:rPr>
              <a:t>Shutting</a:t>
            </a:r>
            <a:r>
              <a:rPr lang="nl-NL" dirty="0" smtClean="0">
                <a:latin typeface="Times"/>
                <a:cs typeface="Times"/>
              </a:rPr>
              <a:t> down </a:t>
            </a:r>
            <a:r>
              <a:rPr lang="nl-NL" dirty="0" err="1" smtClean="0">
                <a:latin typeface="Times"/>
                <a:cs typeface="Times"/>
              </a:rPr>
              <a:t>NameNode</a:t>
            </a:r>
            <a:r>
              <a:rPr lang="nl-NL" dirty="0" smtClean="0">
                <a:latin typeface="Times"/>
                <a:cs typeface="Times"/>
              </a:rPr>
              <a:t> at </a:t>
            </a:r>
            <a:r>
              <a:rPr lang="nl-NL" dirty="0" err="1" smtClean="0">
                <a:latin typeface="Times"/>
                <a:cs typeface="Times"/>
              </a:rPr>
              <a:t>localhost</a:t>
            </a:r>
            <a:r>
              <a:rPr lang="nl-NL" dirty="0" smtClean="0">
                <a:latin typeface="Times"/>
                <a:cs typeface="Times"/>
              </a:rPr>
              <a:t>/127.0.0.1</a:t>
            </a:r>
          </a:p>
          <a:p>
            <a:r>
              <a:rPr lang="nl-NL" dirty="0" smtClean="0">
                <a:latin typeface="Times"/>
                <a:cs typeface="Times"/>
              </a:rPr>
              <a:t>************************************************************/</a:t>
            </a:r>
            <a:endParaRPr lang="nl-NL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77914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"/>
                <a:cs typeface="Times"/>
              </a:rPr>
              <a:t>Using </a:t>
            </a:r>
            <a:r>
              <a:rPr lang="en-US" dirty="0" err="1" smtClean="0">
                <a:latin typeface="Times"/>
                <a:cs typeface="Times"/>
              </a:rPr>
              <a:t>Hadoop</a:t>
            </a:r>
            <a:r>
              <a:rPr lang="en-US" dirty="0" smtClean="0">
                <a:latin typeface="Times"/>
                <a:cs typeface="Times"/>
              </a:rPr>
              <a:t> Distributed File Systems (HDFS)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CC9900"/>
              </a:buClr>
              <a:buSzPct val="6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latin typeface="Times"/>
                <a:cs typeface="Times"/>
              </a:rPr>
              <a:t>Can access HDFS through various shell commands (see Further Resources slide for link to documentation)</a:t>
            </a:r>
          </a:p>
          <a:p>
            <a:pPr marL="342900" lvl="1" indent="0">
              <a:buClr>
                <a:srgbClr val="3B812F"/>
              </a:buClr>
              <a:buSzPct val="6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err="1" smtClean="0">
                <a:latin typeface="Times"/>
                <a:cs typeface="Times"/>
              </a:rPr>
              <a:t>hadoop</a:t>
            </a:r>
            <a:r>
              <a:rPr lang="en-US" dirty="0" smtClean="0">
                <a:latin typeface="Times"/>
                <a:cs typeface="Times"/>
              </a:rPr>
              <a:t> –put &lt;</a:t>
            </a:r>
            <a:r>
              <a:rPr lang="en-US" dirty="0" err="1" smtClean="0">
                <a:latin typeface="Times"/>
                <a:cs typeface="Times"/>
              </a:rPr>
              <a:t>localsrc</a:t>
            </a:r>
            <a:r>
              <a:rPr lang="en-US" dirty="0" smtClean="0">
                <a:latin typeface="Times"/>
                <a:cs typeface="Times"/>
              </a:rPr>
              <a:t>&gt; … &lt;</a:t>
            </a:r>
            <a:r>
              <a:rPr lang="en-US" dirty="0" err="1" smtClean="0">
                <a:latin typeface="Times"/>
                <a:cs typeface="Times"/>
              </a:rPr>
              <a:t>dst</a:t>
            </a:r>
            <a:r>
              <a:rPr lang="en-US" dirty="0" smtClean="0">
                <a:latin typeface="Times"/>
                <a:cs typeface="Times"/>
              </a:rPr>
              <a:t>&gt;</a:t>
            </a:r>
          </a:p>
          <a:p>
            <a:pPr marL="342900" lvl="1" indent="0">
              <a:buClr>
                <a:srgbClr val="3B812F"/>
              </a:buClr>
              <a:buSzPct val="6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err="1" smtClean="0">
                <a:latin typeface="Times"/>
                <a:cs typeface="Times"/>
              </a:rPr>
              <a:t>hadoop</a:t>
            </a:r>
            <a:r>
              <a:rPr lang="en-US" dirty="0" smtClean="0">
                <a:latin typeface="Times"/>
                <a:cs typeface="Times"/>
              </a:rPr>
              <a:t> –get &lt;</a:t>
            </a:r>
            <a:r>
              <a:rPr lang="en-US" dirty="0" err="1" smtClean="0">
                <a:latin typeface="Times"/>
                <a:cs typeface="Times"/>
              </a:rPr>
              <a:t>src</a:t>
            </a:r>
            <a:r>
              <a:rPr lang="en-US" dirty="0" smtClean="0">
                <a:latin typeface="Times"/>
                <a:cs typeface="Times"/>
              </a:rPr>
              <a:t>&gt; &lt;</a:t>
            </a:r>
            <a:r>
              <a:rPr lang="en-US" dirty="0" err="1" smtClean="0">
                <a:latin typeface="Times"/>
                <a:cs typeface="Times"/>
              </a:rPr>
              <a:t>localdst</a:t>
            </a:r>
            <a:r>
              <a:rPr lang="en-US" dirty="0" smtClean="0">
                <a:latin typeface="Times"/>
                <a:cs typeface="Times"/>
              </a:rPr>
              <a:t>&gt;</a:t>
            </a:r>
          </a:p>
          <a:p>
            <a:pPr marL="342900" lvl="1" indent="0">
              <a:buClr>
                <a:srgbClr val="3B812F"/>
              </a:buClr>
              <a:buSzPct val="6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err="1" smtClean="0">
                <a:latin typeface="Times"/>
                <a:cs typeface="Times"/>
              </a:rPr>
              <a:t>hadoop</a:t>
            </a:r>
            <a:r>
              <a:rPr lang="en-US" dirty="0" smtClean="0">
                <a:latin typeface="Times"/>
                <a:cs typeface="Times"/>
              </a:rPr>
              <a:t> –</a:t>
            </a:r>
            <a:r>
              <a:rPr lang="en-US" dirty="0" err="1" smtClean="0">
                <a:latin typeface="Times"/>
                <a:cs typeface="Times"/>
              </a:rPr>
              <a:t>ls</a:t>
            </a:r>
            <a:endParaRPr lang="en-US" dirty="0" smtClean="0">
              <a:latin typeface="Times"/>
              <a:cs typeface="Times"/>
            </a:endParaRPr>
          </a:p>
          <a:p>
            <a:pPr marL="342900" lvl="1" indent="0">
              <a:buClr>
                <a:srgbClr val="3B812F"/>
              </a:buClr>
              <a:buSzPct val="6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err="1" smtClean="0">
                <a:latin typeface="Times"/>
                <a:cs typeface="Times"/>
              </a:rPr>
              <a:t>hadoop</a:t>
            </a:r>
            <a:r>
              <a:rPr lang="en-US" dirty="0" smtClean="0">
                <a:latin typeface="Times"/>
                <a:cs typeface="Times"/>
              </a:rPr>
              <a:t> –</a:t>
            </a:r>
            <a:r>
              <a:rPr lang="en-US" dirty="0" err="1" smtClean="0">
                <a:latin typeface="Times"/>
                <a:cs typeface="Times"/>
              </a:rPr>
              <a:t>rm</a:t>
            </a:r>
            <a:r>
              <a:rPr lang="en-US" dirty="0" smtClean="0">
                <a:latin typeface="Times"/>
                <a:cs typeface="Times"/>
              </a:rPr>
              <a:t> 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96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4785" y="293631"/>
            <a:ext cx="86621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"/>
                <a:cs typeface="Times"/>
              </a:rPr>
              <a:t>Starts all </a:t>
            </a:r>
            <a:r>
              <a:rPr lang="en-US" sz="2000" b="1" dirty="0" err="1" smtClean="0">
                <a:latin typeface="Times"/>
                <a:cs typeface="Times"/>
              </a:rPr>
              <a:t>Hadoop</a:t>
            </a:r>
            <a:r>
              <a:rPr lang="en-US" sz="2000" b="1" dirty="0" smtClean="0">
                <a:latin typeface="Times"/>
                <a:cs typeface="Times"/>
              </a:rPr>
              <a:t> daemons, the </a:t>
            </a:r>
            <a:r>
              <a:rPr lang="en-US" sz="2000" b="1" dirty="0" err="1" smtClean="0">
                <a:latin typeface="Times"/>
                <a:cs typeface="Times"/>
              </a:rPr>
              <a:t>namenode</a:t>
            </a:r>
            <a:r>
              <a:rPr lang="en-US" sz="2000" b="1" dirty="0" smtClean="0">
                <a:latin typeface="Times"/>
                <a:cs typeface="Times"/>
              </a:rPr>
              <a:t>, </a:t>
            </a:r>
            <a:r>
              <a:rPr lang="en-US" sz="2000" b="1" dirty="0" err="1" smtClean="0">
                <a:latin typeface="Times"/>
                <a:cs typeface="Times"/>
              </a:rPr>
              <a:t>datanodes</a:t>
            </a:r>
            <a:r>
              <a:rPr lang="en-US" sz="2000" b="1" dirty="0" smtClean="0">
                <a:latin typeface="Times"/>
                <a:cs typeface="Times"/>
              </a:rPr>
              <a:t>, the </a:t>
            </a:r>
            <a:r>
              <a:rPr lang="en-US" sz="2000" b="1" dirty="0" err="1" smtClean="0">
                <a:latin typeface="Times"/>
                <a:cs typeface="Times"/>
              </a:rPr>
              <a:t>jobtracker</a:t>
            </a:r>
            <a:r>
              <a:rPr lang="en-US" sz="2000" b="1" dirty="0" smtClean="0">
                <a:latin typeface="Times"/>
                <a:cs typeface="Times"/>
              </a:rPr>
              <a:t> and </a:t>
            </a:r>
            <a:r>
              <a:rPr lang="en-US" sz="2000" b="1" dirty="0" err="1" smtClean="0">
                <a:latin typeface="Times"/>
                <a:cs typeface="Times"/>
              </a:rPr>
              <a:t>tasktrackers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  <a:latin typeface="Times"/>
                <a:cs typeface="Times"/>
              </a:rPr>
              <a:t>root@localhost</a:t>
            </a:r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:~# start-</a:t>
            </a:r>
            <a:r>
              <a:rPr lang="en-US" dirty="0" err="1" smtClean="0">
                <a:solidFill>
                  <a:srgbClr val="FF0000"/>
                </a:solidFill>
                <a:latin typeface="Times"/>
                <a:cs typeface="Times"/>
              </a:rPr>
              <a:t>all.sh</a:t>
            </a:r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 </a:t>
            </a:r>
          </a:p>
          <a:p>
            <a:r>
              <a:rPr lang="en-US" dirty="0" smtClean="0">
                <a:latin typeface="Times"/>
                <a:cs typeface="Times"/>
              </a:rPr>
              <a:t>starting </a:t>
            </a:r>
            <a:r>
              <a:rPr lang="en-US" dirty="0" err="1" smtClean="0">
                <a:latin typeface="Times"/>
                <a:cs typeface="Times"/>
              </a:rPr>
              <a:t>namenode</a:t>
            </a:r>
            <a:r>
              <a:rPr lang="en-US" dirty="0" smtClean="0">
                <a:latin typeface="Times"/>
                <a:cs typeface="Times"/>
              </a:rPr>
              <a:t>, logging to /opt/hadoop-0.20.2/bin/../logs/</a:t>
            </a:r>
            <a:r>
              <a:rPr lang="en-US" dirty="0" err="1" smtClean="0">
                <a:latin typeface="Times"/>
                <a:cs typeface="Times"/>
              </a:rPr>
              <a:t>hadoop</a:t>
            </a:r>
            <a:r>
              <a:rPr lang="en-US" dirty="0" smtClean="0">
                <a:latin typeface="Times"/>
                <a:cs typeface="Times"/>
              </a:rPr>
              <a:t>-root-</a:t>
            </a:r>
            <a:r>
              <a:rPr lang="en-US" dirty="0" err="1" smtClean="0">
                <a:latin typeface="Times"/>
                <a:cs typeface="Times"/>
              </a:rPr>
              <a:t>namenode</a:t>
            </a:r>
            <a:r>
              <a:rPr lang="en-US" dirty="0" smtClean="0">
                <a:latin typeface="Times"/>
                <a:cs typeface="Times"/>
              </a:rPr>
              <a:t>-</a:t>
            </a:r>
            <a:r>
              <a:rPr lang="en-US" dirty="0" err="1" smtClean="0">
                <a:latin typeface="Times"/>
                <a:cs typeface="Times"/>
              </a:rPr>
              <a:t>localhost.out</a:t>
            </a:r>
            <a:endParaRPr lang="en-US" dirty="0" smtClean="0">
              <a:latin typeface="Times"/>
              <a:cs typeface="Times"/>
            </a:endParaRPr>
          </a:p>
          <a:p>
            <a:r>
              <a:rPr lang="en-US" dirty="0" err="1" smtClean="0">
                <a:latin typeface="Times"/>
                <a:cs typeface="Times"/>
              </a:rPr>
              <a:t>localhost</a:t>
            </a:r>
            <a:r>
              <a:rPr lang="en-US" dirty="0" smtClean="0">
                <a:latin typeface="Times"/>
                <a:cs typeface="Times"/>
              </a:rPr>
              <a:t>: Warning: Permanently added '</a:t>
            </a:r>
            <a:r>
              <a:rPr lang="en-US" dirty="0" err="1" smtClean="0">
                <a:latin typeface="Times"/>
                <a:cs typeface="Times"/>
              </a:rPr>
              <a:t>localhost</a:t>
            </a:r>
            <a:r>
              <a:rPr lang="en-US" dirty="0" smtClean="0">
                <a:latin typeface="Times"/>
                <a:cs typeface="Times"/>
              </a:rPr>
              <a:t>' (RSA) to the list of known hosts.</a:t>
            </a:r>
          </a:p>
          <a:p>
            <a:r>
              <a:rPr lang="en-US" dirty="0" err="1" smtClean="0">
                <a:latin typeface="Times"/>
                <a:cs typeface="Times"/>
              </a:rPr>
              <a:t>localhost</a:t>
            </a:r>
            <a:r>
              <a:rPr lang="en-US" dirty="0" smtClean="0">
                <a:latin typeface="Times"/>
                <a:cs typeface="Times"/>
              </a:rPr>
              <a:t>: starting </a:t>
            </a:r>
            <a:r>
              <a:rPr lang="en-US" dirty="0" err="1" smtClean="0">
                <a:latin typeface="Times"/>
                <a:cs typeface="Times"/>
              </a:rPr>
              <a:t>datanode</a:t>
            </a:r>
            <a:r>
              <a:rPr lang="en-US" dirty="0" smtClean="0">
                <a:latin typeface="Times"/>
                <a:cs typeface="Times"/>
              </a:rPr>
              <a:t>, logging to /opt/hadoop-0.20.2/bin/../logs/</a:t>
            </a:r>
            <a:r>
              <a:rPr lang="en-US" dirty="0" err="1" smtClean="0">
                <a:latin typeface="Times"/>
                <a:cs typeface="Times"/>
              </a:rPr>
              <a:t>hadoop</a:t>
            </a:r>
            <a:r>
              <a:rPr lang="en-US" dirty="0" smtClean="0">
                <a:latin typeface="Times"/>
                <a:cs typeface="Times"/>
              </a:rPr>
              <a:t>-root-</a:t>
            </a:r>
            <a:r>
              <a:rPr lang="en-US" dirty="0" err="1" smtClean="0">
                <a:latin typeface="Times"/>
                <a:cs typeface="Times"/>
              </a:rPr>
              <a:t>datanode</a:t>
            </a:r>
            <a:r>
              <a:rPr lang="en-US" dirty="0" smtClean="0">
                <a:latin typeface="Times"/>
                <a:cs typeface="Times"/>
              </a:rPr>
              <a:t>-</a:t>
            </a:r>
            <a:r>
              <a:rPr lang="en-US" dirty="0" err="1" smtClean="0">
                <a:latin typeface="Times"/>
                <a:cs typeface="Times"/>
              </a:rPr>
              <a:t>localhost.out</a:t>
            </a:r>
            <a:endParaRPr lang="en-US" dirty="0" smtClean="0">
              <a:latin typeface="Times"/>
              <a:cs typeface="Times"/>
            </a:endParaRPr>
          </a:p>
          <a:p>
            <a:r>
              <a:rPr lang="en-US" dirty="0" err="1" smtClean="0">
                <a:latin typeface="Times"/>
                <a:cs typeface="Times"/>
              </a:rPr>
              <a:t>localhost</a:t>
            </a:r>
            <a:r>
              <a:rPr lang="en-US" dirty="0" smtClean="0">
                <a:latin typeface="Times"/>
                <a:cs typeface="Times"/>
              </a:rPr>
              <a:t>: starting </a:t>
            </a:r>
            <a:r>
              <a:rPr lang="en-US" dirty="0" err="1" smtClean="0">
                <a:latin typeface="Times"/>
                <a:cs typeface="Times"/>
              </a:rPr>
              <a:t>secondarynamenode</a:t>
            </a:r>
            <a:r>
              <a:rPr lang="en-US" dirty="0" smtClean="0">
                <a:latin typeface="Times"/>
                <a:cs typeface="Times"/>
              </a:rPr>
              <a:t>, logging to /opt/hadoop-0.20.2/bin/../logs/</a:t>
            </a:r>
            <a:r>
              <a:rPr lang="en-US" dirty="0" err="1" smtClean="0">
                <a:latin typeface="Times"/>
                <a:cs typeface="Times"/>
              </a:rPr>
              <a:t>hadoop</a:t>
            </a:r>
            <a:r>
              <a:rPr lang="en-US" dirty="0" smtClean="0">
                <a:latin typeface="Times"/>
                <a:cs typeface="Times"/>
              </a:rPr>
              <a:t>-root-</a:t>
            </a:r>
            <a:r>
              <a:rPr lang="en-US" dirty="0" err="1" smtClean="0">
                <a:latin typeface="Times"/>
                <a:cs typeface="Times"/>
              </a:rPr>
              <a:t>secondarynamenode</a:t>
            </a:r>
            <a:r>
              <a:rPr lang="en-US" dirty="0" smtClean="0">
                <a:latin typeface="Times"/>
                <a:cs typeface="Times"/>
              </a:rPr>
              <a:t>-</a:t>
            </a:r>
            <a:r>
              <a:rPr lang="en-US" dirty="0" err="1" smtClean="0">
                <a:latin typeface="Times"/>
                <a:cs typeface="Times"/>
              </a:rPr>
              <a:t>localhost.out</a:t>
            </a:r>
            <a:endParaRPr lang="en-US" dirty="0" smtClean="0">
              <a:latin typeface="Times"/>
              <a:cs typeface="Times"/>
            </a:endParaRPr>
          </a:p>
          <a:p>
            <a:r>
              <a:rPr lang="en-US" dirty="0" smtClean="0">
                <a:latin typeface="Times"/>
                <a:cs typeface="Times"/>
              </a:rPr>
              <a:t>starting </a:t>
            </a:r>
            <a:r>
              <a:rPr lang="en-US" dirty="0" err="1" smtClean="0">
                <a:latin typeface="Times"/>
                <a:cs typeface="Times"/>
              </a:rPr>
              <a:t>jobtracker</a:t>
            </a:r>
            <a:r>
              <a:rPr lang="en-US" dirty="0" smtClean="0">
                <a:latin typeface="Times"/>
                <a:cs typeface="Times"/>
              </a:rPr>
              <a:t>, logging to /opt/hadoop-0.20.2/bin/../logs/</a:t>
            </a:r>
            <a:r>
              <a:rPr lang="en-US" dirty="0" err="1" smtClean="0">
                <a:latin typeface="Times"/>
                <a:cs typeface="Times"/>
              </a:rPr>
              <a:t>hadoop</a:t>
            </a:r>
            <a:r>
              <a:rPr lang="en-US" dirty="0" smtClean="0">
                <a:latin typeface="Times"/>
                <a:cs typeface="Times"/>
              </a:rPr>
              <a:t>-root-</a:t>
            </a:r>
            <a:r>
              <a:rPr lang="en-US" dirty="0" err="1" smtClean="0">
                <a:latin typeface="Times"/>
                <a:cs typeface="Times"/>
              </a:rPr>
              <a:t>jobtracker</a:t>
            </a:r>
            <a:r>
              <a:rPr lang="en-US" dirty="0" smtClean="0">
                <a:latin typeface="Times"/>
                <a:cs typeface="Times"/>
              </a:rPr>
              <a:t>-</a:t>
            </a:r>
            <a:r>
              <a:rPr lang="en-US" dirty="0" err="1" smtClean="0">
                <a:latin typeface="Times"/>
                <a:cs typeface="Times"/>
              </a:rPr>
              <a:t>localhost.out</a:t>
            </a:r>
            <a:endParaRPr lang="en-US" dirty="0" smtClean="0">
              <a:latin typeface="Times"/>
              <a:cs typeface="Times"/>
            </a:endParaRPr>
          </a:p>
          <a:p>
            <a:r>
              <a:rPr lang="en-US" dirty="0" err="1" smtClean="0">
                <a:latin typeface="Times"/>
                <a:cs typeface="Times"/>
              </a:rPr>
              <a:t>localhost</a:t>
            </a:r>
            <a:r>
              <a:rPr lang="en-US" dirty="0" smtClean="0">
                <a:latin typeface="Times"/>
                <a:cs typeface="Times"/>
              </a:rPr>
              <a:t>: starting </a:t>
            </a:r>
            <a:r>
              <a:rPr lang="en-US" dirty="0" err="1" smtClean="0">
                <a:latin typeface="Times"/>
                <a:cs typeface="Times"/>
              </a:rPr>
              <a:t>tasktracker</a:t>
            </a:r>
            <a:r>
              <a:rPr lang="en-US" dirty="0" smtClean="0">
                <a:latin typeface="Times"/>
                <a:cs typeface="Times"/>
              </a:rPr>
              <a:t>, logging to /opt/hadoop-0.20.2/bin/../logs/</a:t>
            </a:r>
            <a:r>
              <a:rPr lang="en-US" dirty="0" err="1" smtClean="0">
                <a:latin typeface="Times"/>
                <a:cs typeface="Times"/>
              </a:rPr>
              <a:t>hadoop</a:t>
            </a:r>
            <a:r>
              <a:rPr lang="en-US" dirty="0" smtClean="0">
                <a:latin typeface="Times"/>
                <a:cs typeface="Times"/>
              </a:rPr>
              <a:t>-root-</a:t>
            </a:r>
            <a:r>
              <a:rPr lang="en-US" dirty="0" err="1" smtClean="0">
                <a:latin typeface="Times"/>
                <a:cs typeface="Times"/>
              </a:rPr>
              <a:t>tasktracker</a:t>
            </a:r>
            <a:r>
              <a:rPr lang="en-US" dirty="0" smtClean="0">
                <a:latin typeface="Times"/>
                <a:cs typeface="Times"/>
              </a:rPr>
              <a:t>-</a:t>
            </a:r>
            <a:r>
              <a:rPr lang="en-US" dirty="0" err="1" smtClean="0">
                <a:latin typeface="Times"/>
                <a:cs typeface="Times"/>
              </a:rPr>
              <a:t>localhost.out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4784" y="4325504"/>
            <a:ext cx="8253977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"/>
                <a:cs typeface="Times"/>
              </a:rPr>
              <a:t>Validate java processes executing on the master</a:t>
            </a:r>
            <a:endParaRPr lang="pt-BR" sz="2000" b="1" dirty="0" smtClean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pt-BR" dirty="0" err="1" smtClean="0">
                <a:solidFill>
                  <a:srgbClr val="FF0000"/>
                </a:solidFill>
                <a:latin typeface="Times"/>
                <a:cs typeface="Times"/>
              </a:rPr>
              <a:t>root@localhost</a:t>
            </a:r>
            <a:r>
              <a:rPr lang="pt-BR" dirty="0" smtClean="0">
                <a:solidFill>
                  <a:srgbClr val="FF0000"/>
                </a:solidFill>
                <a:latin typeface="Times"/>
                <a:cs typeface="Times"/>
              </a:rPr>
              <a:t>:~# </a:t>
            </a:r>
            <a:r>
              <a:rPr lang="pt-BR" dirty="0" err="1" smtClean="0">
                <a:solidFill>
                  <a:srgbClr val="FF0000"/>
                </a:solidFill>
                <a:latin typeface="Times"/>
                <a:cs typeface="Times"/>
              </a:rPr>
              <a:t>jps</a:t>
            </a:r>
            <a:endParaRPr lang="pt-BR" dirty="0" smtClean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pt-BR" dirty="0" smtClean="0">
                <a:latin typeface="Times"/>
                <a:cs typeface="Times"/>
              </a:rPr>
              <a:t>2522 </a:t>
            </a:r>
            <a:r>
              <a:rPr lang="pt-BR" dirty="0" err="1" smtClean="0">
                <a:latin typeface="Times"/>
                <a:cs typeface="Times"/>
              </a:rPr>
              <a:t>NameNode</a:t>
            </a:r>
            <a:endParaRPr lang="pt-BR" dirty="0" smtClean="0">
              <a:latin typeface="Times"/>
              <a:cs typeface="Times"/>
            </a:endParaRPr>
          </a:p>
          <a:p>
            <a:r>
              <a:rPr lang="pt-BR" dirty="0" smtClean="0">
                <a:latin typeface="Times"/>
                <a:cs typeface="Times"/>
              </a:rPr>
              <a:t>2731 </a:t>
            </a:r>
            <a:r>
              <a:rPr lang="pt-BR" dirty="0" err="1" smtClean="0">
                <a:latin typeface="Times"/>
                <a:cs typeface="Times"/>
              </a:rPr>
              <a:t>SecondaryNameNode</a:t>
            </a:r>
            <a:endParaRPr lang="pt-BR" dirty="0" smtClean="0">
              <a:latin typeface="Times"/>
              <a:cs typeface="Times"/>
            </a:endParaRPr>
          </a:p>
          <a:p>
            <a:r>
              <a:rPr lang="pt-BR" dirty="0" smtClean="0">
                <a:latin typeface="Times"/>
                <a:cs typeface="Times"/>
              </a:rPr>
              <a:t>2622 </a:t>
            </a:r>
            <a:r>
              <a:rPr lang="pt-BR" dirty="0" err="1" smtClean="0">
                <a:latin typeface="Times"/>
                <a:cs typeface="Times"/>
              </a:rPr>
              <a:t>DataNode</a:t>
            </a:r>
            <a:endParaRPr lang="pt-BR" dirty="0" smtClean="0">
              <a:latin typeface="Times"/>
              <a:cs typeface="Times"/>
            </a:endParaRPr>
          </a:p>
          <a:p>
            <a:r>
              <a:rPr lang="pt-BR" dirty="0" smtClean="0">
                <a:latin typeface="Times"/>
                <a:cs typeface="Times"/>
              </a:rPr>
              <a:t>2911 </a:t>
            </a:r>
            <a:r>
              <a:rPr lang="pt-BR" dirty="0" err="1" smtClean="0">
                <a:latin typeface="Times"/>
                <a:cs typeface="Times"/>
              </a:rPr>
              <a:t>TaskTracker</a:t>
            </a:r>
            <a:endParaRPr lang="pt-BR" dirty="0" smtClean="0">
              <a:latin typeface="Times"/>
              <a:cs typeface="Times"/>
            </a:endParaRPr>
          </a:p>
          <a:p>
            <a:r>
              <a:rPr lang="pt-BR" dirty="0" smtClean="0">
                <a:latin typeface="Times"/>
                <a:cs typeface="Times"/>
              </a:rPr>
              <a:t>3093 </a:t>
            </a:r>
            <a:r>
              <a:rPr lang="pt-BR" dirty="0" err="1" smtClean="0">
                <a:latin typeface="Times"/>
                <a:cs typeface="Times"/>
              </a:rPr>
              <a:t>Jps</a:t>
            </a:r>
            <a:endParaRPr lang="pt-BR" dirty="0" smtClean="0">
              <a:latin typeface="Times"/>
              <a:cs typeface="Times"/>
            </a:endParaRPr>
          </a:p>
          <a:p>
            <a:r>
              <a:rPr lang="pt-BR" dirty="0" smtClean="0">
                <a:latin typeface="Times"/>
                <a:cs typeface="Times"/>
              </a:rPr>
              <a:t>2804 </a:t>
            </a:r>
            <a:r>
              <a:rPr lang="pt-BR" dirty="0" err="1" smtClean="0">
                <a:latin typeface="Times"/>
                <a:cs typeface="Times"/>
              </a:rPr>
              <a:t>JobTracker</a:t>
            </a:r>
            <a:endParaRPr lang="pt-BR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90909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94691"/>
            <a:ext cx="9144000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"/>
                <a:cs typeface="Times"/>
              </a:rPr>
              <a:t>Execute </a:t>
            </a:r>
            <a:r>
              <a:rPr lang="en-US" sz="2000" b="1" dirty="0" err="1" smtClean="0">
                <a:latin typeface="Times"/>
                <a:cs typeface="Times"/>
              </a:rPr>
              <a:t>WordCount</a:t>
            </a:r>
            <a:r>
              <a:rPr lang="en-US" sz="2000" b="1" dirty="0" smtClean="0">
                <a:latin typeface="Times"/>
                <a:cs typeface="Times"/>
              </a:rPr>
              <a:t> program</a:t>
            </a:r>
            <a:endParaRPr lang="en-US" sz="2000" b="1" dirty="0" smtClean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Times"/>
                <a:cs typeface="Times"/>
              </a:rPr>
              <a:t>root@localhost</a:t>
            </a:r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:~/</a:t>
            </a:r>
            <a:r>
              <a:rPr lang="en-US" dirty="0" err="1" smtClean="0">
                <a:solidFill>
                  <a:srgbClr val="FF0000"/>
                </a:solidFill>
                <a:latin typeface="Times"/>
                <a:cs typeface="Times"/>
              </a:rPr>
              <a:t>WordCount</a:t>
            </a:r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# </a:t>
            </a:r>
            <a:r>
              <a:rPr lang="en-US" dirty="0" err="1" smtClean="0">
                <a:solidFill>
                  <a:srgbClr val="FF0000"/>
                </a:solidFill>
                <a:latin typeface="Times"/>
                <a:cs typeface="Times"/>
              </a:rPr>
              <a:t>hadoop</a:t>
            </a:r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 jar ~/</a:t>
            </a:r>
            <a:r>
              <a:rPr lang="en-US" dirty="0" err="1" smtClean="0">
                <a:solidFill>
                  <a:srgbClr val="FF0000"/>
                </a:solidFill>
                <a:latin typeface="Times"/>
                <a:cs typeface="Times"/>
              </a:rPr>
              <a:t>WordCount</a:t>
            </a:r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/</a:t>
            </a:r>
            <a:r>
              <a:rPr lang="en-US" dirty="0" err="1" smtClean="0">
                <a:solidFill>
                  <a:srgbClr val="FF0000"/>
                </a:solidFill>
                <a:latin typeface="Times"/>
                <a:cs typeface="Times"/>
              </a:rPr>
              <a:t>wordcount.jar</a:t>
            </a:r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"/>
                <a:cs typeface="Times"/>
              </a:rPr>
              <a:t>WordCount</a:t>
            </a:r>
            <a:r>
              <a:rPr lang="en-US" dirty="0" smtClean="0">
                <a:solidFill>
                  <a:srgbClr val="FF0000"/>
                </a:solidFill>
                <a:latin typeface="Times"/>
                <a:cs typeface="Times"/>
              </a:rPr>
              <a:t> input output</a:t>
            </a:r>
          </a:p>
          <a:p>
            <a:r>
              <a:rPr lang="en-US" dirty="0" smtClean="0">
                <a:latin typeface="Times"/>
                <a:cs typeface="Times"/>
              </a:rPr>
              <a:t>…</a:t>
            </a:r>
          </a:p>
          <a:p>
            <a:r>
              <a:rPr lang="en-US" dirty="0" smtClean="0">
                <a:latin typeface="Times"/>
                <a:cs typeface="Times"/>
              </a:rPr>
              <a:t>11/05/10 15:30:26 INFO </a:t>
            </a:r>
            <a:r>
              <a:rPr lang="en-US" dirty="0" err="1" smtClean="0">
                <a:latin typeface="Times"/>
                <a:cs typeface="Times"/>
              </a:rPr>
              <a:t>mapred.JobClient</a:t>
            </a:r>
            <a:r>
              <a:rPr lang="en-US" dirty="0" smtClean="0">
                <a:latin typeface="Times"/>
                <a:cs typeface="Times"/>
              </a:rPr>
              <a:t>:  map 0% reduce 0%</a:t>
            </a:r>
          </a:p>
          <a:p>
            <a:r>
              <a:rPr lang="en-US" dirty="0" smtClean="0">
                <a:latin typeface="Times"/>
                <a:cs typeface="Times"/>
              </a:rPr>
              <a:t>11/05/10 15:30:38 INFO </a:t>
            </a:r>
            <a:r>
              <a:rPr lang="en-US" dirty="0" err="1" smtClean="0">
                <a:latin typeface="Times"/>
                <a:cs typeface="Times"/>
              </a:rPr>
              <a:t>mapred.JobClient</a:t>
            </a:r>
            <a:r>
              <a:rPr lang="en-US" dirty="0" smtClean="0">
                <a:latin typeface="Times"/>
                <a:cs typeface="Times"/>
              </a:rPr>
              <a:t>:  map 100% reduce 0%</a:t>
            </a:r>
          </a:p>
          <a:p>
            <a:r>
              <a:rPr lang="en-US" dirty="0" smtClean="0">
                <a:latin typeface="Times"/>
                <a:cs typeface="Times"/>
              </a:rPr>
              <a:t>11/05/10 15:30:44 INFO </a:t>
            </a:r>
            <a:r>
              <a:rPr lang="en-US" dirty="0" err="1" smtClean="0">
                <a:latin typeface="Times"/>
                <a:cs typeface="Times"/>
              </a:rPr>
              <a:t>mapred.JobClient</a:t>
            </a:r>
            <a:r>
              <a:rPr lang="en-US" dirty="0" smtClean="0">
                <a:latin typeface="Times"/>
                <a:cs typeface="Times"/>
              </a:rPr>
              <a:t>:  map 100% reduce 100%</a:t>
            </a:r>
          </a:p>
          <a:p>
            <a:r>
              <a:rPr lang="en-US" dirty="0" smtClean="0">
                <a:latin typeface="Times"/>
                <a:cs typeface="Times"/>
              </a:rPr>
              <a:t>…</a:t>
            </a:r>
          </a:p>
          <a:p>
            <a:r>
              <a:rPr lang="en-US" dirty="0" smtClean="0">
                <a:latin typeface="Times"/>
                <a:cs typeface="Times"/>
              </a:rPr>
              <a:t>11/05/10 15:30:46 INFO </a:t>
            </a:r>
            <a:r>
              <a:rPr lang="en-US" dirty="0" err="1" smtClean="0">
                <a:latin typeface="Times"/>
                <a:cs typeface="Times"/>
              </a:rPr>
              <a:t>mapred.JobClient</a:t>
            </a:r>
            <a:r>
              <a:rPr lang="en-US" dirty="0" smtClean="0">
                <a:latin typeface="Times"/>
                <a:cs typeface="Times"/>
              </a:rPr>
              <a:t>:     FILE_BYTES_READ=11334</a:t>
            </a:r>
          </a:p>
          <a:p>
            <a:r>
              <a:rPr lang="en-US" dirty="0" smtClean="0">
                <a:latin typeface="Times"/>
                <a:cs typeface="Times"/>
              </a:rPr>
              <a:t>11/05/10 15:30:46 INFO </a:t>
            </a:r>
            <a:r>
              <a:rPr lang="en-US" dirty="0" err="1" smtClean="0">
                <a:latin typeface="Times"/>
                <a:cs typeface="Times"/>
              </a:rPr>
              <a:t>mapred.JobClient</a:t>
            </a:r>
            <a:r>
              <a:rPr lang="en-US" dirty="0" smtClean="0">
                <a:latin typeface="Times"/>
                <a:cs typeface="Times"/>
              </a:rPr>
              <a:t>:     HDFS_BYTES_READ=1464540</a:t>
            </a:r>
          </a:p>
          <a:p>
            <a:r>
              <a:rPr lang="en-US" dirty="0" smtClean="0">
                <a:latin typeface="Times"/>
                <a:cs typeface="Times"/>
              </a:rPr>
              <a:t>11/05/10 15:30:46 INFO </a:t>
            </a:r>
            <a:r>
              <a:rPr lang="en-US" dirty="0" err="1" smtClean="0">
                <a:latin typeface="Times"/>
                <a:cs typeface="Times"/>
              </a:rPr>
              <a:t>mapred.JobClient</a:t>
            </a:r>
            <a:r>
              <a:rPr lang="en-US" dirty="0" smtClean="0">
                <a:latin typeface="Times"/>
                <a:cs typeface="Times"/>
              </a:rPr>
              <a:t>:     FILE_BYTES_WRITTEN=22700</a:t>
            </a:r>
          </a:p>
          <a:p>
            <a:r>
              <a:rPr lang="en-US" dirty="0" smtClean="0">
                <a:latin typeface="Times"/>
                <a:cs typeface="Times"/>
              </a:rPr>
              <a:t>11/05/10 15:30:46 INFO </a:t>
            </a:r>
            <a:r>
              <a:rPr lang="en-US" dirty="0" err="1" smtClean="0">
                <a:latin typeface="Times"/>
                <a:cs typeface="Times"/>
              </a:rPr>
              <a:t>mapred.JobClient</a:t>
            </a:r>
            <a:r>
              <a:rPr lang="en-US" dirty="0" smtClean="0">
                <a:latin typeface="Times"/>
                <a:cs typeface="Times"/>
              </a:rPr>
              <a:t>:     HDFS_BYTES_WRITTEN=9587</a:t>
            </a:r>
          </a:p>
          <a:p>
            <a:r>
              <a:rPr lang="en-US" dirty="0" smtClean="0">
                <a:latin typeface="Times"/>
                <a:cs typeface="Times"/>
              </a:rPr>
              <a:t>11/05/10 15:30:46 INFO </a:t>
            </a:r>
            <a:r>
              <a:rPr lang="en-US" dirty="0" err="1" smtClean="0">
                <a:latin typeface="Times"/>
                <a:cs typeface="Times"/>
              </a:rPr>
              <a:t>mapred.JobClient</a:t>
            </a:r>
            <a:r>
              <a:rPr lang="en-US" dirty="0" smtClean="0">
                <a:latin typeface="Times"/>
                <a:cs typeface="Times"/>
              </a:rPr>
              <a:t>:   Map-Reduce Framework</a:t>
            </a:r>
          </a:p>
          <a:p>
            <a:r>
              <a:rPr lang="en-US" dirty="0" smtClean="0">
                <a:latin typeface="Times"/>
                <a:cs typeface="Times"/>
              </a:rPr>
              <a:t>11/05/10 15:30:46 INFO </a:t>
            </a:r>
            <a:r>
              <a:rPr lang="en-US" dirty="0" err="1" smtClean="0">
                <a:latin typeface="Times"/>
                <a:cs typeface="Times"/>
              </a:rPr>
              <a:t>mapred.JobClient</a:t>
            </a:r>
            <a:r>
              <a:rPr lang="en-US" dirty="0" smtClean="0">
                <a:latin typeface="Times"/>
                <a:cs typeface="Times"/>
              </a:rPr>
              <a:t>:     Reduce input groups=887</a:t>
            </a:r>
          </a:p>
          <a:p>
            <a:r>
              <a:rPr lang="en-US" dirty="0" smtClean="0">
                <a:latin typeface="Times"/>
                <a:cs typeface="Times"/>
              </a:rPr>
              <a:t>11/05/10 15:30:46 INFO </a:t>
            </a:r>
            <a:r>
              <a:rPr lang="en-US" dirty="0" err="1" smtClean="0">
                <a:latin typeface="Times"/>
                <a:cs typeface="Times"/>
              </a:rPr>
              <a:t>mapred.JobClient</a:t>
            </a:r>
            <a:r>
              <a:rPr lang="en-US" dirty="0" smtClean="0">
                <a:latin typeface="Times"/>
                <a:cs typeface="Times"/>
              </a:rPr>
              <a:t>:     Combine output records=887</a:t>
            </a:r>
          </a:p>
          <a:p>
            <a:r>
              <a:rPr lang="en-US" dirty="0" smtClean="0">
                <a:latin typeface="Times"/>
                <a:cs typeface="Times"/>
              </a:rPr>
              <a:t>11/05/10 15:30:46 INFO </a:t>
            </a:r>
            <a:r>
              <a:rPr lang="en-US" dirty="0" err="1" smtClean="0">
                <a:latin typeface="Times"/>
                <a:cs typeface="Times"/>
              </a:rPr>
              <a:t>mapred.JobClient</a:t>
            </a:r>
            <a:r>
              <a:rPr lang="en-US" dirty="0" smtClean="0">
                <a:latin typeface="Times"/>
                <a:cs typeface="Times"/>
              </a:rPr>
              <a:t>:     Map input records=39600</a:t>
            </a:r>
          </a:p>
          <a:p>
            <a:r>
              <a:rPr lang="en-US" dirty="0" smtClean="0">
                <a:latin typeface="Times"/>
                <a:cs typeface="Times"/>
              </a:rPr>
              <a:t>11/05/10 15:30:46 INFO </a:t>
            </a:r>
            <a:r>
              <a:rPr lang="en-US" dirty="0" err="1" smtClean="0">
                <a:latin typeface="Times"/>
                <a:cs typeface="Times"/>
              </a:rPr>
              <a:t>mapred.JobClient</a:t>
            </a:r>
            <a:r>
              <a:rPr lang="en-US" dirty="0" smtClean="0">
                <a:latin typeface="Times"/>
                <a:cs typeface="Times"/>
              </a:rPr>
              <a:t>:     Reduce shuffle bytes=11334</a:t>
            </a:r>
          </a:p>
          <a:p>
            <a:r>
              <a:rPr lang="en-US" dirty="0" smtClean="0">
                <a:latin typeface="Times"/>
                <a:cs typeface="Times"/>
              </a:rPr>
              <a:t>11/05/10 15:30:46 INFO </a:t>
            </a:r>
            <a:r>
              <a:rPr lang="en-US" dirty="0" err="1" smtClean="0">
                <a:latin typeface="Times"/>
                <a:cs typeface="Times"/>
              </a:rPr>
              <a:t>mapred.JobClient</a:t>
            </a:r>
            <a:r>
              <a:rPr lang="en-US" dirty="0" smtClean="0">
                <a:latin typeface="Times"/>
                <a:cs typeface="Times"/>
              </a:rPr>
              <a:t>:     Reduce output records=887</a:t>
            </a:r>
          </a:p>
          <a:p>
            <a:r>
              <a:rPr lang="en-US" dirty="0" smtClean="0">
                <a:latin typeface="Times"/>
                <a:cs typeface="Times"/>
              </a:rPr>
              <a:t>11/05/10 15:30:46 INFO </a:t>
            </a:r>
            <a:r>
              <a:rPr lang="en-US" dirty="0" err="1" smtClean="0">
                <a:latin typeface="Times"/>
                <a:cs typeface="Times"/>
              </a:rPr>
              <a:t>mapred.JobClient</a:t>
            </a:r>
            <a:r>
              <a:rPr lang="en-US" dirty="0" smtClean="0">
                <a:latin typeface="Times"/>
                <a:cs typeface="Times"/>
              </a:rPr>
              <a:t>:     Spilled Records=1774</a:t>
            </a:r>
          </a:p>
          <a:p>
            <a:r>
              <a:rPr lang="en-US" dirty="0" smtClean="0">
                <a:latin typeface="Times"/>
                <a:cs typeface="Times"/>
              </a:rPr>
              <a:t>11/05/10 15:30:46 INFO </a:t>
            </a:r>
            <a:r>
              <a:rPr lang="en-US" dirty="0" err="1" smtClean="0">
                <a:latin typeface="Times"/>
                <a:cs typeface="Times"/>
              </a:rPr>
              <a:t>mapred.JobClient</a:t>
            </a:r>
            <a:r>
              <a:rPr lang="en-US" dirty="0" smtClean="0">
                <a:latin typeface="Times"/>
                <a:cs typeface="Times"/>
              </a:rPr>
              <a:t>:     Map output bytes=2447412</a:t>
            </a:r>
          </a:p>
          <a:p>
            <a:r>
              <a:rPr lang="en-US" dirty="0" smtClean="0">
                <a:latin typeface="Times"/>
                <a:cs typeface="Times"/>
              </a:rPr>
              <a:t>11/05/10 15:30:46 INFO </a:t>
            </a:r>
            <a:r>
              <a:rPr lang="en-US" dirty="0" err="1" smtClean="0">
                <a:latin typeface="Times"/>
                <a:cs typeface="Times"/>
              </a:rPr>
              <a:t>mapred.JobClient</a:t>
            </a:r>
            <a:r>
              <a:rPr lang="en-US" dirty="0" smtClean="0">
                <a:latin typeface="Times"/>
                <a:cs typeface="Times"/>
              </a:rPr>
              <a:t>:     Combine input records=258720</a:t>
            </a:r>
          </a:p>
          <a:p>
            <a:r>
              <a:rPr lang="en-US" dirty="0" smtClean="0">
                <a:latin typeface="Times"/>
                <a:cs typeface="Times"/>
              </a:rPr>
              <a:t>11/05/10 15:30:46 INFO </a:t>
            </a:r>
            <a:r>
              <a:rPr lang="en-US" dirty="0" err="1" smtClean="0">
                <a:latin typeface="Times"/>
                <a:cs typeface="Times"/>
              </a:rPr>
              <a:t>mapred.JobClient</a:t>
            </a:r>
            <a:r>
              <a:rPr lang="en-US" dirty="0" smtClean="0">
                <a:latin typeface="Times"/>
                <a:cs typeface="Times"/>
              </a:rPr>
              <a:t>:     Map output records=258720</a:t>
            </a:r>
          </a:p>
          <a:p>
            <a:r>
              <a:rPr lang="en-US" dirty="0" smtClean="0">
                <a:latin typeface="Times"/>
                <a:cs typeface="Times"/>
              </a:rPr>
              <a:t>11/05/10 15:30:46 INFO </a:t>
            </a:r>
            <a:r>
              <a:rPr lang="en-US" dirty="0" err="1" smtClean="0">
                <a:latin typeface="Times"/>
                <a:cs typeface="Times"/>
              </a:rPr>
              <a:t>mapred.JobClient</a:t>
            </a:r>
            <a:r>
              <a:rPr lang="en-US" dirty="0" smtClean="0">
                <a:latin typeface="Times"/>
                <a:cs typeface="Times"/>
              </a:rPr>
              <a:t>:     Reduce input records=887</a:t>
            </a: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65423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469" y="1055276"/>
            <a:ext cx="82296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"/>
                <a:cs typeface="Times"/>
              </a:rPr>
              <a:t>Create a directory, upload input file on HDFS and View the contents</a:t>
            </a:r>
            <a:endParaRPr lang="nl-NL" sz="2000" b="1" dirty="0" smtClean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root@localhost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:~/</a:t>
            </a:r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WordCount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# </a:t>
            </a:r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hadoop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 </a:t>
            </a:r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fs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 -</a:t>
            </a:r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mkdir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 input</a:t>
            </a:r>
          </a:p>
          <a:p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root@localhost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:~/</a:t>
            </a:r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WordCount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# </a:t>
            </a:r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hadoop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 </a:t>
            </a:r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fs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 -put ~/</a:t>
            </a:r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WordCount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/</a:t>
            </a:r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input.txt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 input/</a:t>
            </a:r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input.txt</a:t>
            </a:r>
            <a:endParaRPr lang="nl-NL" dirty="0" smtClean="0">
              <a:solidFill>
                <a:srgbClr val="FF0000"/>
              </a:solidFill>
              <a:latin typeface="Times"/>
              <a:cs typeface="Times"/>
            </a:endParaRPr>
          </a:p>
          <a:p>
            <a:endParaRPr lang="nl-NL" dirty="0"/>
          </a:p>
        </p:txBody>
      </p:sp>
      <p:sp>
        <p:nvSpPr>
          <p:cNvPr id="5" name="Rectangle 4"/>
          <p:cNvSpPr/>
          <p:nvPr/>
        </p:nvSpPr>
        <p:spPr>
          <a:xfrm>
            <a:off x="298469" y="2715984"/>
            <a:ext cx="8229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"/>
                <a:cs typeface="Times"/>
              </a:rPr>
              <a:t>View contents on HDFS</a:t>
            </a:r>
            <a:endParaRPr lang="nl-NL" b="1" dirty="0" smtClean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root@localhost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:~/</a:t>
            </a:r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WordCount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# </a:t>
            </a:r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hadoop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 </a:t>
            </a:r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fs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 -</a:t>
            </a:r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ls</a:t>
            </a:r>
            <a:endParaRPr lang="nl-NL" dirty="0" smtClean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nl-NL" dirty="0" smtClean="0">
                <a:latin typeface="Times"/>
                <a:cs typeface="Times"/>
              </a:rPr>
              <a:t>Found 1 items</a:t>
            </a:r>
          </a:p>
          <a:p>
            <a:r>
              <a:rPr lang="nl-NL" dirty="0" err="1" smtClean="0">
                <a:latin typeface="Times"/>
                <a:cs typeface="Times"/>
              </a:rPr>
              <a:t>drwxr</a:t>
            </a:r>
            <a:r>
              <a:rPr lang="nl-NL" dirty="0" smtClean="0">
                <a:latin typeface="Times"/>
                <a:cs typeface="Times"/>
              </a:rPr>
              <a:t>-</a:t>
            </a:r>
            <a:r>
              <a:rPr lang="nl-NL" dirty="0" err="1" smtClean="0">
                <a:latin typeface="Times"/>
                <a:cs typeface="Times"/>
              </a:rPr>
              <a:t>xr</a:t>
            </a:r>
            <a:r>
              <a:rPr lang="nl-NL" dirty="0" smtClean="0">
                <a:latin typeface="Times"/>
                <a:cs typeface="Times"/>
              </a:rPr>
              <a:t>-x   - root </a:t>
            </a:r>
            <a:r>
              <a:rPr lang="nl-NL" dirty="0" err="1" smtClean="0">
                <a:latin typeface="Times"/>
                <a:cs typeface="Times"/>
              </a:rPr>
              <a:t>supergroup</a:t>
            </a:r>
            <a:r>
              <a:rPr lang="nl-NL" dirty="0" smtClean="0">
                <a:latin typeface="Times"/>
                <a:cs typeface="Times"/>
              </a:rPr>
              <a:t>          0 2011-07-14 15:24 /user/root/input</a:t>
            </a:r>
          </a:p>
          <a:p>
            <a:r>
              <a:rPr lang="nl-NL" dirty="0" err="1" smtClean="0">
                <a:latin typeface="Times"/>
                <a:cs typeface="Times"/>
              </a:rPr>
              <a:t>root@localhost</a:t>
            </a:r>
            <a:r>
              <a:rPr lang="nl-NL" dirty="0" smtClean="0">
                <a:latin typeface="Times"/>
                <a:cs typeface="Times"/>
              </a:rPr>
              <a:t>:~/</a:t>
            </a:r>
            <a:r>
              <a:rPr lang="nl-NL" dirty="0" err="1" smtClean="0">
                <a:latin typeface="Times"/>
                <a:cs typeface="Times"/>
              </a:rPr>
              <a:t>WordCount</a:t>
            </a:r>
            <a:r>
              <a:rPr lang="nl-NL" dirty="0" smtClean="0">
                <a:latin typeface="Times"/>
                <a:cs typeface="Times"/>
              </a:rPr>
              <a:t># </a:t>
            </a:r>
            <a:r>
              <a:rPr lang="nl-NL" dirty="0" err="1" smtClean="0">
                <a:latin typeface="Times"/>
                <a:cs typeface="Times"/>
              </a:rPr>
              <a:t>hadoop</a:t>
            </a:r>
            <a:r>
              <a:rPr lang="nl-NL" dirty="0" smtClean="0">
                <a:latin typeface="Times"/>
                <a:cs typeface="Times"/>
              </a:rPr>
              <a:t> </a:t>
            </a:r>
            <a:r>
              <a:rPr lang="nl-NL" dirty="0" err="1" smtClean="0">
                <a:latin typeface="Times"/>
                <a:cs typeface="Times"/>
              </a:rPr>
              <a:t>fs</a:t>
            </a:r>
            <a:r>
              <a:rPr lang="nl-NL" dirty="0" smtClean="0">
                <a:latin typeface="Times"/>
                <a:cs typeface="Times"/>
              </a:rPr>
              <a:t> -</a:t>
            </a:r>
            <a:r>
              <a:rPr lang="nl-NL" dirty="0" err="1" smtClean="0">
                <a:latin typeface="Times"/>
                <a:cs typeface="Times"/>
              </a:rPr>
              <a:t>ls</a:t>
            </a:r>
            <a:r>
              <a:rPr lang="nl-NL" dirty="0" smtClean="0">
                <a:latin typeface="Times"/>
                <a:cs typeface="Times"/>
              </a:rPr>
              <a:t> /user/root/input</a:t>
            </a:r>
          </a:p>
          <a:p>
            <a:r>
              <a:rPr lang="nl-NL" dirty="0" smtClean="0">
                <a:latin typeface="Times"/>
                <a:cs typeface="Times"/>
              </a:rPr>
              <a:t>Found 1 items</a:t>
            </a:r>
          </a:p>
          <a:p>
            <a:r>
              <a:rPr lang="nl-NL" dirty="0" smtClean="0">
                <a:latin typeface="Times"/>
                <a:cs typeface="Times"/>
              </a:rPr>
              <a:t>-</a:t>
            </a:r>
            <a:r>
              <a:rPr lang="nl-NL" dirty="0" err="1" smtClean="0">
                <a:latin typeface="Times"/>
                <a:cs typeface="Times"/>
              </a:rPr>
              <a:t>rw</a:t>
            </a:r>
            <a:r>
              <a:rPr lang="nl-NL" dirty="0" smtClean="0">
                <a:latin typeface="Times"/>
                <a:cs typeface="Times"/>
              </a:rPr>
              <a:t>-r--r--   3 root </a:t>
            </a:r>
            <a:r>
              <a:rPr lang="nl-NL" dirty="0" err="1" smtClean="0">
                <a:latin typeface="Times"/>
                <a:cs typeface="Times"/>
              </a:rPr>
              <a:t>supergroup</a:t>
            </a:r>
            <a:r>
              <a:rPr lang="nl-NL" dirty="0" smtClean="0">
                <a:latin typeface="Times"/>
                <a:cs typeface="Times"/>
              </a:rPr>
              <a:t>    1464540 2011-07-14 15:24 /user/root/input/</a:t>
            </a:r>
            <a:r>
              <a:rPr lang="nl-NL" dirty="0" err="1" smtClean="0">
                <a:latin typeface="Times"/>
                <a:cs typeface="Times"/>
              </a:rPr>
              <a:t>input.txt</a:t>
            </a:r>
            <a:endParaRPr lang="nl-NL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0689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55303"/>
            <a:ext cx="82296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"/>
                <a:cs typeface="Times"/>
              </a:rPr>
              <a:t>View </a:t>
            </a:r>
            <a:r>
              <a:rPr lang="en-US" sz="2000" b="1" dirty="0" err="1" smtClean="0">
                <a:latin typeface="Times"/>
                <a:cs typeface="Times"/>
              </a:rPr>
              <a:t>ouput</a:t>
            </a:r>
            <a:r>
              <a:rPr lang="en-US" sz="2000" b="1" dirty="0" smtClean="0">
                <a:latin typeface="Times"/>
                <a:cs typeface="Times"/>
              </a:rPr>
              <a:t> directory created on HDFS</a:t>
            </a:r>
            <a:endParaRPr lang="nl-NL" sz="2000" b="1" dirty="0" smtClean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root@localhost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:~/</a:t>
            </a:r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WordCount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# </a:t>
            </a:r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hadoop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 </a:t>
            </a:r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fs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 -</a:t>
            </a:r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ls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 </a:t>
            </a:r>
          </a:p>
          <a:p>
            <a:r>
              <a:rPr lang="nl-NL" dirty="0" smtClean="0">
                <a:latin typeface="Times"/>
                <a:cs typeface="Times"/>
              </a:rPr>
              <a:t>Found 2 items</a:t>
            </a:r>
          </a:p>
          <a:p>
            <a:r>
              <a:rPr lang="nl-NL" dirty="0" err="1" smtClean="0">
                <a:latin typeface="Times"/>
                <a:cs typeface="Times"/>
              </a:rPr>
              <a:t>drwxr</a:t>
            </a:r>
            <a:r>
              <a:rPr lang="nl-NL" dirty="0" smtClean="0">
                <a:latin typeface="Times"/>
                <a:cs typeface="Times"/>
              </a:rPr>
              <a:t>-</a:t>
            </a:r>
            <a:r>
              <a:rPr lang="nl-NL" dirty="0" err="1" smtClean="0">
                <a:latin typeface="Times"/>
                <a:cs typeface="Times"/>
              </a:rPr>
              <a:t>xr</a:t>
            </a:r>
            <a:r>
              <a:rPr lang="nl-NL" dirty="0" smtClean="0">
                <a:latin typeface="Times"/>
                <a:cs typeface="Times"/>
              </a:rPr>
              <a:t>-x   - root </a:t>
            </a:r>
            <a:r>
              <a:rPr lang="nl-NL" dirty="0" err="1" smtClean="0">
                <a:latin typeface="Times"/>
                <a:cs typeface="Times"/>
              </a:rPr>
              <a:t>supergroup</a:t>
            </a:r>
            <a:r>
              <a:rPr lang="nl-NL" dirty="0" smtClean="0">
                <a:latin typeface="Times"/>
                <a:cs typeface="Times"/>
              </a:rPr>
              <a:t>          0 2011-07-14 15:24 /user/root/input</a:t>
            </a:r>
          </a:p>
          <a:p>
            <a:r>
              <a:rPr lang="nl-NL" dirty="0" err="1" smtClean="0">
                <a:latin typeface="Times"/>
                <a:cs typeface="Times"/>
              </a:rPr>
              <a:t>drwxr</a:t>
            </a:r>
            <a:r>
              <a:rPr lang="nl-NL" dirty="0" smtClean="0">
                <a:latin typeface="Times"/>
                <a:cs typeface="Times"/>
              </a:rPr>
              <a:t>-</a:t>
            </a:r>
            <a:r>
              <a:rPr lang="nl-NL" dirty="0" err="1" smtClean="0">
                <a:latin typeface="Times"/>
                <a:cs typeface="Times"/>
              </a:rPr>
              <a:t>xr</a:t>
            </a:r>
            <a:r>
              <a:rPr lang="nl-NL" dirty="0" smtClean="0">
                <a:latin typeface="Times"/>
                <a:cs typeface="Times"/>
              </a:rPr>
              <a:t>-x   - root </a:t>
            </a:r>
            <a:r>
              <a:rPr lang="nl-NL" dirty="0" err="1" smtClean="0">
                <a:latin typeface="Times"/>
                <a:cs typeface="Times"/>
              </a:rPr>
              <a:t>supergroup</a:t>
            </a:r>
            <a:r>
              <a:rPr lang="nl-NL" dirty="0" smtClean="0">
                <a:latin typeface="Times"/>
                <a:cs typeface="Times"/>
              </a:rPr>
              <a:t>          0 2011-07-14 15:30 /user/root/output</a:t>
            </a:r>
          </a:p>
          <a:p>
            <a:r>
              <a:rPr lang="nl-NL" dirty="0" err="1" smtClean="0">
                <a:latin typeface="Times"/>
                <a:cs typeface="Times"/>
              </a:rPr>
              <a:t>root@localhost</a:t>
            </a:r>
            <a:r>
              <a:rPr lang="nl-NL" dirty="0" smtClean="0">
                <a:latin typeface="Times"/>
                <a:cs typeface="Times"/>
              </a:rPr>
              <a:t>:~/</a:t>
            </a:r>
            <a:r>
              <a:rPr lang="nl-NL" dirty="0" err="1" smtClean="0">
                <a:latin typeface="Times"/>
                <a:cs typeface="Times"/>
              </a:rPr>
              <a:t>WordCount</a:t>
            </a:r>
            <a:r>
              <a:rPr lang="nl-NL" dirty="0" smtClean="0">
                <a:latin typeface="Times"/>
                <a:cs typeface="Times"/>
              </a:rPr>
              <a:t># </a:t>
            </a:r>
            <a:r>
              <a:rPr lang="nl-NL" dirty="0" err="1" smtClean="0">
                <a:latin typeface="Times"/>
                <a:cs typeface="Times"/>
              </a:rPr>
              <a:t>hadoop</a:t>
            </a:r>
            <a:r>
              <a:rPr lang="nl-NL" dirty="0" smtClean="0">
                <a:latin typeface="Times"/>
                <a:cs typeface="Times"/>
              </a:rPr>
              <a:t> </a:t>
            </a:r>
            <a:r>
              <a:rPr lang="nl-NL" dirty="0" err="1" smtClean="0">
                <a:latin typeface="Times"/>
                <a:cs typeface="Times"/>
              </a:rPr>
              <a:t>fs</a:t>
            </a:r>
            <a:r>
              <a:rPr lang="nl-NL" dirty="0" smtClean="0">
                <a:latin typeface="Times"/>
                <a:cs typeface="Times"/>
              </a:rPr>
              <a:t> -</a:t>
            </a:r>
            <a:r>
              <a:rPr lang="nl-NL" dirty="0" err="1" smtClean="0">
                <a:latin typeface="Times"/>
                <a:cs typeface="Times"/>
              </a:rPr>
              <a:t>ls</a:t>
            </a:r>
            <a:r>
              <a:rPr lang="nl-NL" dirty="0" smtClean="0">
                <a:latin typeface="Times"/>
                <a:cs typeface="Times"/>
              </a:rPr>
              <a:t> /user/root/output</a:t>
            </a:r>
          </a:p>
          <a:p>
            <a:r>
              <a:rPr lang="nl-NL" dirty="0" smtClean="0">
                <a:latin typeface="Times"/>
                <a:cs typeface="Times"/>
              </a:rPr>
              <a:t>Found 2 items</a:t>
            </a:r>
          </a:p>
          <a:p>
            <a:r>
              <a:rPr lang="nl-NL" dirty="0" err="1" smtClean="0">
                <a:latin typeface="Times"/>
                <a:cs typeface="Times"/>
              </a:rPr>
              <a:t>drwxr</a:t>
            </a:r>
            <a:r>
              <a:rPr lang="nl-NL" dirty="0" smtClean="0">
                <a:latin typeface="Times"/>
                <a:cs typeface="Times"/>
              </a:rPr>
              <a:t>-</a:t>
            </a:r>
            <a:r>
              <a:rPr lang="nl-NL" dirty="0" err="1" smtClean="0">
                <a:latin typeface="Times"/>
                <a:cs typeface="Times"/>
              </a:rPr>
              <a:t>xr</a:t>
            </a:r>
            <a:r>
              <a:rPr lang="nl-NL" dirty="0" smtClean="0">
                <a:latin typeface="Times"/>
                <a:cs typeface="Times"/>
              </a:rPr>
              <a:t>-x   - root </a:t>
            </a:r>
            <a:r>
              <a:rPr lang="nl-NL" dirty="0" err="1" smtClean="0">
                <a:latin typeface="Times"/>
                <a:cs typeface="Times"/>
              </a:rPr>
              <a:t>supergroup</a:t>
            </a:r>
            <a:r>
              <a:rPr lang="nl-NL" dirty="0" smtClean="0">
                <a:latin typeface="Times"/>
                <a:cs typeface="Times"/>
              </a:rPr>
              <a:t>          0 2011-07-14 15:30 /user/root/output/_logs</a:t>
            </a:r>
          </a:p>
          <a:p>
            <a:r>
              <a:rPr lang="nl-NL" dirty="0" smtClean="0">
                <a:latin typeface="Times"/>
                <a:cs typeface="Times"/>
              </a:rPr>
              <a:t>-</a:t>
            </a:r>
            <a:r>
              <a:rPr lang="nl-NL" dirty="0" err="1" smtClean="0">
                <a:latin typeface="Times"/>
                <a:cs typeface="Times"/>
              </a:rPr>
              <a:t>rw</a:t>
            </a:r>
            <a:r>
              <a:rPr lang="nl-NL" dirty="0" smtClean="0">
                <a:latin typeface="Times"/>
                <a:cs typeface="Times"/>
              </a:rPr>
              <a:t>-r--r--   3 root </a:t>
            </a:r>
            <a:r>
              <a:rPr lang="nl-NL" dirty="0" err="1" smtClean="0">
                <a:latin typeface="Times"/>
                <a:cs typeface="Times"/>
              </a:rPr>
              <a:t>supergroup</a:t>
            </a:r>
            <a:r>
              <a:rPr lang="nl-NL" dirty="0" smtClean="0">
                <a:latin typeface="Times"/>
                <a:cs typeface="Times"/>
              </a:rPr>
              <a:t>       9587 2011-07-14 15:30 /user/root/output/part-r-00000</a:t>
            </a:r>
            <a:endParaRPr lang="nl-NL" dirty="0">
              <a:latin typeface="Times"/>
              <a:cs typeface="Time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6758" y="3258152"/>
            <a:ext cx="8460042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smtClean="0">
                <a:latin typeface="Times"/>
                <a:cs typeface="Times"/>
              </a:rPr>
              <a:t>Display the </a:t>
            </a:r>
            <a:r>
              <a:rPr lang="nl-NL" b="1" dirty="0" err="1" smtClean="0">
                <a:latin typeface="Times"/>
                <a:cs typeface="Times"/>
              </a:rPr>
              <a:t>results</a:t>
            </a:r>
            <a:endParaRPr lang="nl-NL" b="1" dirty="0" smtClean="0">
              <a:latin typeface="Times"/>
              <a:cs typeface="Times"/>
            </a:endParaRPr>
          </a:p>
          <a:p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root@localhost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:~/</a:t>
            </a:r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WordCount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# </a:t>
            </a:r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hadoop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 </a:t>
            </a:r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fs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 -</a:t>
            </a:r>
            <a:r>
              <a:rPr lang="nl-NL" dirty="0" err="1" smtClean="0">
                <a:solidFill>
                  <a:srgbClr val="FF0000"/>
                </a:solidFill>
                <a:latin typeface="Times"/>
                <a:cs typeface="Times"/>
              </a:rPr>
              <a:t>cat</a:t>
            </a:r>
            <a:r>
              <a:rPr lang="nl-NL" dirty="0" smtClean="0">
                <a:solidFill>
                  <a:srgbClr val="FF0000"/>
                </a:solidFill>
                <a:latin typeface="Times"/>
                <a:cs typeface="Times"/>
              </a:rPr>
              <a:t> /user/root/output/part-r-00000</a:t>
            </a:r>
          </a:p>
          <a:p>
            <a:r>
              <a:rPr lang="nl-NL" dirty="0" smtClean="0">
                <a:latin typeface="Times"/>
                <a:cs typeface="Times"/>
              </a:rPr>
              <a:t>"'E's	132</a:t>
            </a:r>
          </a:p>
          <a:p>
            <a:r>
              <a:rPr lang="nl-NL" dirty="0" smtClean="0">
                <a:latin typeface="Times"/>
                <a:cs typeface="Times"/>
              </a:rPr>
              <a:t>"An'	132</a:t>
            </a:r>
          </a:p>
          <a:p>
            <a:r>
              <a:rPr lang="nl-NL" dirty="0" smtClean="0">
                <a:latin typeface="Times"/>
                <a:cs typeface="Times"/>
              </a:rPr>
              <a:t>"</a:t>
            </a:r>
            <a:r>
              <a:rPr lang="nl-NL" dirty="0" err="1" smtClean="0">
                <a:latin typeface="Times"/>
                <a:cs typeface="Times"/>
              </a:rPr>
              <a:t>And</a:t>
            </a:r>
            <a:r>
              <a:rPr lang="nl-NL" dirty="0" smtClean="0">
                <a:latin typeface="Times"/>
                <a:cs typeface="Times"/>
              </a:rPr>
              <a:t>	396</a:t>
            </a:r>
          </a:p>
          <a:p>
            <a:r>
              <a:rPr lang="nl-NL" dirty="0" smtClean="0">
                <a:latin typeface="Times"/>
                <a:cs typeface="Times"/>
              </a:rPr>
              <a:t>"</a:t>
            </a:r>
            <a:r>
              <a:rPr lang="nl-NL" dirty="0" err="1" smtClean="0">
                <a:latin typeface="Times"/>
                <a:cs typeface="Times"/>
              </a:rPr>
              <a:t>Bring</a:t>
            </a:r>
            <a:r>
              <a:rPr lang="nl-NL" dirty="0" smtClean="0">
                <a:latin typeface="Times"/>
                <a:cs typeface="Times"/>
              </a:rPr>
              <a:t>	132</a:t>
            </a:r>
          </a:p>
          <a:p>
            <a:r>
              <a:rPr lang="nl-NL" dirty="0" smtClean="0">
                <a:latin typeface="Times"/>
                <a:cs typeface="Times"/>
              </a:rPr>
              <a:t>"But	132</a:t>
            </a:r>
          </a:p>
          <a:p>
            <a:r>
              <a:rPr lang="nl-NL" dirty="0" smtClean="0">
                <a:latin typeface="Times"/>
                <a:cs typeface="Times"/>
              </a:rPr>
              <a:t>"</a:t>
            </a:r>
            <a:r>
              <a:rPr lang="nl-NL" dirty="0" err="1" smtClean="0">
                <a:latin typeface="Times"/>
                <a:cs typeface="Times"/>
              </a:rPr>
              <a:t>Did</a:t>
            </a:r>
            <a:r>
              <a:rPr lang="nl-NL" dirty="0" smtClean="0">
                <a:latin typeface="Times"/>
                <a:cs typeface="Times"/>
              </a:rPr>
              <a:t>	132</a:t>
            </a:r>
          </a:p>
          <a:p>
            <a:r>
              <a:rPr lang="en-US" dirty="0" smtClean="0">
                <a:latin typeface="Times"/>
                <a:cs typeface="Times"/>
              </a:rPr>
              <a:t>….</a:t>
            </a:r>
            <a:endParaRPr lang="nl-NL" dirty="0" smtClean="0">
              <a:latin typeface="Times"/>
              <a:cs typeface="Times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324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</p:spPr>
        <p:txBody>
          <a:bodyPr/>
          <a:lstStyle/>
          <a:p>
            <a:r>
              <a:rPr lang="en-US" dirty="0" err="1" smtClean="0"/>
              <a:t>MapReduce</a:t>
            </a: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981200"/>
            <a:ext cx="28575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71713" y="4572000"/>
            <a:ext cx="28575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2082790"/>
            <a:ext cx="2983862" cy="38195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0980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Clean Up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674673"/>
            <a:ext cx="82296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 err="1" smtClean="0">
                <a:latin typeface="Times"/>
                <a:cs typeface="Times"/>
              </a:rPr>
              <a:t>Stops</a:t>
            </a:r>
            <a:r>
              <a:rPr lang="nl-NL" sz="2000" b="1" dirty="0" smtClean="0">
                <a:latin typeface="Times"/>
                <a:cs typeface="Times"/>
              </a:rPr>
              <a:t> </a:t>
            </a:r>
            <a:r>
              <a:rPr lang="nl-NL" sz="2000" b="1" dirty="0" err="1" smtClean="0">
                <a:latin typeface="Times"/>
                <a:cs typeface="Times"/>
              </a:rPr>
              <a:t>all</a:t>
            </a:r>
            <a:r>
              <a:rPr lang="nl-NL" sz="2000" b="1" dirty="0" smtClean="0">
                <a:latin typeface="Times"/>
                <a:cs typeface="Times"/>
              </a:rPr>
              <a:t> </a:t>
            </a:r>
            <a:r>
              <a:rPr lang="nl-NL" sz="2000" b="1" dirty="0" err="1" smtClean="0">
                <a:latin typeface="Times"/>
                <a:cs typeface="Times"/>
              </a:rPr>
              <a:t>Hadoop</a:t>
            </a:r>
            <a:r>
              <a:rPr lang="nl-NL" sz="2000" b="1" dirty="0" smtClean="0">
                <a:latin typeface="Times"/>
                <a:cs typeface="Times"/>
              </a:rPr>
              <a:t> </a:t>
            </a:r>
            <a:r>
              <a:rPr lang="nl-NL" sz="2000" b="1" dirty="0" err="1" smtClean="0">
                <a:latin typeface="Times"/>
                <a:cs typeface="Times"/>
              </a:rPr>
              <a:t>daemons</a:t>
            </a:r>
            <a:endParaRPr lang="pt-BR" sz="2000" b="1" dirty="0" smtClean="0">
              <a:latin typeface="Times"/>
              <a:cs typeface="Times"/>
            </a:endParaRPr>
          </a:p>
          <a:p>
            <a:r>
              <a:rPr lang="pt-BR" dirty="0" err="1" smtClean="0">
                <a:latin typeface="Times"/>
                <a:cs typeface="Times"/>
              </a:rPr>
              <a:t>root@localhost</a:t>
            </a:r>
            <a:r>
              <a:rPr lang="pt-BR" dirty="0" smtClean="0">
                <a:latin typeface="Times"/>
                <a:cs typeface="Times"/>
              </a:rPr>
              <a:t>:~/</a:t>
            </a:r>
            <a:r>
              <a:rPr lang="pt-BR" dirty="0" err="1" smtClean="0">
                <a:latin typeface="Times"/>
                <a:cs typeface="Times"/>
              </a:rPr>
              <a:t>WordCount</a:t>
            </a:r>
            <a:r>
              <a:rPr lang="pt-BR" dirty="0" smtClean="0">
                <a:latin typeface="Times"/>
                <a:cs typeface="Times"/>
              </a:rPr>
              <a:t># stop-</a:t>
            </a:r>
            <a:r>
              <a:rPr lang="pt-BR" dirty="0" err="1" smtClean="0">
                <a:latin typeface="Times"/>
                <a:cs typeface="Times"/>
              </a:rPr>
              <a:t>all.sh</a:t>
            </a:r>
            <a:r>
              <a:rPr lang="pt-BR" dirty="0" smtClean="0">
                <a:latin typeface="Times"/>
                <a:cs typeface="Times"/>
              </a:rPr>
              <a:t> </a:t>
            </a:r>
          </a:p>
          <a:p>
            <a:r>
              <a:rPr lang="pt-BR" dirty="0" err="1" smtClean="0">
                <a:latin typeface="Times"/>
                <a:cs typeface="Times"/>
              </a:rPr>
              <a:t>stopping</a:t>
            </a:r>
            <a:r>
              <a:rPr lang="pt-BR" dirty="0" smtClean="0">
                <a:latin typeface="Times"/>
                <a:cs typeface="Times"/>
              </a:rPr>
              <a:t> </a:t>
            </a:r>
            <a:r>
              <a:rPr lang="pt-BR" dirty="0" err="1" smtClean="0">
                <a:latin typeface="Times"/>
                <a:cs typeface="Times"/>
              </a:rPr>
              <a:t>jobtracker</a:t>
            </a:r>
            <a:endParaRPr lang="pt-BR" dirty="0" smtClean="0">
              <a:latin typeface="Times"/>
              <a:cs typeface="Times"/>
            </a:endParaRPr>
          </a:p>
          <a:p>
            <a:r>
              <a:rPr lang="pt-BR" dirty="0" err="1" smtClean="0">
                <a:latin typeface="Times"/>
                <a:cs typeface="Times"/>
              </a:rPr>
              <a:t>localhost</a:t>
            </a:r>
            <a:r>
              <a:rPr lang="pt-BR" dirty="0" smtClean="0">
                <a:latin typeface="Times"/>
                <a:cs typeface="Times"/>
              </a:rPr>
              <a:t>: </a:t>
            </a:r>
            <a:r>
              <a:rPr lang="pt-BR" dirty="0" err="1" smtClean="0">
                <a:latin typeface="Times"/>
                <a:cs typeface="Times"/>
              </a:rPr>
              <a:t>stopping</a:t>
            </a:r>
            <a:r>
              <a:rPr lang="pt-BR" dirty="0" smtClean="0">
                <a:latin typeface="Times"/>
                <a:cs typeface="Times"/>
              </a:rPr>
              <a:t> </a:t>
            </a:r>
            <a:r>
              <a:rPr lang="pt-BR" dirty="0" err="1" smtClean="0">
                <a:latin typeface="Times"/>
                <a:cs typeface="Times"/>
              </a:rPr>
              <a:t>tasktracker</a:t>
            </a:r>
            <a:endParaRPr lang="pt-BR" dirty="0" smtClean="0">
              <a:latin typeface="Times"/>
              <a:cs typeface="Times"/>
            </a:endParaRPr>
          </a:p>
          <a:p>
            <a:r>
              <a:rPr lang="pt-BR" dirty="0" err="1" smtClean="0">
                <a:latin typeface="Times"/>
                <a:cs typeface="Times"/>
              </a:rPr>
              <a:t>stopping</a:t>
            </a:r>
            <a:r>
              <a:rPr lang="pt-BR" dirty="0" smtClean="0">
                <a:latin typeface="Times"/>
                <a:cs typeface="Times"/>
              </a:rPr>
              <a:t> </a:t>
            </a:r>
            <a:r>
              <a:rPr lang="pt-BR" dirty="0" err="1" smtClean="0">
                <a:latin typeface="Times"/>
                <a:cs typeface="Times"/>
              </a:rPr>
              <a:t>namenode</a:t>
            </a:r>
            <a:endParaRPr lang="pt-BR" dirty="0" smtClean="0">
              <a:latin typeface="Times"/>
              <a:cs typeface="Times"/>
            </a:endParaRPr>
          </a:p>
          <a:p>
            <a:r>
              <a:rPr lang="pt-BR" dirty="0" err="1" smtClean="0">
                <a:latin typeface="Times"/>
                <a:cs typeface="Times"/>
              </a:rPr>
              <a:t>localhost</a:t>
            </a:r>
            <a:r>
              <a:rPr lang="pt-BR" dirty="0" smtClean="0">
                <a:latin typeface="Times"/>
                <a:cs typeface="Times"/>
              </a:rPr>
              <a:t>: </a:t>
            </a:r>
            <a:r>
              <a:rPr lang="pt-BR" dirty="0" err="1" smtClean="0">
                <a:latin typeface="Times"/>
                <a:cs typeface="Times"/>
              </a:rPr>
              <a:t>stopping</a:t>
            </a:r>
            <a:r>
              <a:rPr lang="pt-BR" dirty="0" smtClean="0">
                <a:latin typeface="Times"/>
                <a:cs typeface="Times"/>
              </a:rPr>
              <a:t> </a:t>
            </a:r>
            <a:r>
              <a:rPr lang="pt-BR" dirty="0" err="1" smtClean="0">
                <a:latin typeface="Times"/>
                <a:cs typeface="Times"/>
              </a:rPr>
              <a:t>datanode</a:t>
            </a:r>
            <a:endParaRPr lang="pt-BR" dirty="0" smtClean="0">
              <a:latin typeface="Times"/>
              <a:cs typeface="Times"/>
            </a:endParaRPr>
          </a:p>
          <a:p>
            <a:r>
              <a:rPr lang="pt-BR" dirty="0" err="1" smtClean="0">
                <a:latin typeface="Times"/>
                <a:cs typeface="Times"/>
              </a:rPr>
              <a:t>localhost</a:t>
            </a:r>
            <a:r>
              <a:rPr lang="pt-BR" dirty="0" smtClean="0">
                <a:latin typeface="Times"/>
                <a:cs typeface="Times"/>
              </a:rPr>
              <a:t>: </a:t>
            </a:r>
            <a:r>
              <a:rPr lang="pt-BR" dirty="0" err="1" smtClean="0">
                <a:latin typeface="Times"/>
                <a:cs typeface="Times"/>
              </a:rPr>
              <a:t>stopping</a:t>
            </a:r>
            <a:r>
              <a:rPr lang="pt-BR" dirty="0" smtClean="0">
                <a:latin typeface="Times"/>
                <a:cs typeface="Times"/>
              </a:rPr>
              <a:t> </a:t>
            </a:r>
            <a:r>
              <a:rPr lang="pt-BR" dirty="0" err="1" smtClean="0">
                <a:latin typeface="Times"/>
                <a:cs typeface="Times"/>
              </a:rPr>
              <a:t>secondarynamenode</a:t>
            </a:r>
            <a:endParaRPr lang="pt-BR" dirty="0" smtClean="0">
              <a:latin typeface="Times"/>
              <a:cs typeface="Times"/>
            </a:endParaRPr>
          </a:p>
          <a:p>
            <a:r>
              <a:rPr lang="pt-BR" dirty="0" err="1" smtClean="0">
                <a:latin typeface="Times"/>
                <a:cs typeface="Times"/>
              </a:rPr>
              <a:t>root@localhost</a:t>
            </a:r>
            <a:r>
              <a:rPr lang="pt-BR" dirty="0" smtClean="0">
                <a:latin typeface="Times"/>
                <a:cs typeface="Times"/>
              </a:rPr>
              <a:t>:~/</a:t>
            </a:r>
            <a:r>
              <a:rPr lang="pt-BR" dirty="0" err="1" smtClean="0">
                <a:latin typeface="Times"/>
                <a:cs typeface="Times"/>
              </a:rPr>
              <a:t>WordCount</a:t>
            </a:r>
            <a:r>
              <a:rPr lang="pt-BR" dirty="0" smtClean="0">
                <a:latin typeface="Times"/>
                <a:cs typeface="Times"/>
              </a:rPr>
              <a:t># </a:t>
            </a:r>
            <a:r>
              <a:rPr lang="pt-BR" dirty="0" err="1" smtClean="0">
                <a:latin typeface="Times"/>
                <a:cs typeface="Times"/>
              </a:rPr>
              <a:t>exit</a:t>
            </a:r>
            <a:endParaRPr lang="pt-BR" dirty="0" smtClean="0">
              <a:latin typeface="Times"/>
              <a:cs typeface="Time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199" y="4214759"/>
            <a:ext cx="75473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err="1" smtClean="0">
                <a:latin typeface="Times"/>
                <a:cs typeface="Times"/>
              </a:rPr>
              <a:t>Terminate</a:t>
            </a:r>
            <a:r>
              <a:rPr lang="nl-NL" b="1" dirty="0" smtClean="0">
                <a:latin typeface="Times"/>
                <a:cs typeface="Times"/>
              </a:rPr>
              <a:t> VM</a:t>
            </a:r>
            <a:endParaRPr lang="pt-BR" b="1" dirty="0" smtClean="0">
              <a:latin typeface="Times"/>
              <a:cs typeface="Times"/>
            </a:endParaRPr>
          </a:p>
          <a:p>
            <a:r>
              <a:rPr lang="en-US" dirty="0" smtClean="0">
                <a:latin typeface="Times"/>
                <a:cs typeface="Times"/>
              </a:rPr>
              <a:t>[johnny@i136 ~]$ </a:t>
            </a:r>
            <a:r>
              <a:rPr lang="en-US" dirty="0" err="1" smtClean="0">
                <a:latin typeface="Times"/>
                <a:cs typeface="Times"/>
              </a:rPr>
              <a:t>euca</a:t>
            </a:r>
            <a:r>
              <a:rPr lang="en-US" dirty="0" smtClean="0">
                <a:latin typeface="Times"/>
                <a:cs typeface="Times"/>
              </a:rPr>
              <a:t>-terminate-instances i-39170654</a:t>
            </a:r>
          </a:p>
          <a:p>
            <a:r>
              <a:rPr lang="en-US" dirty="0" smtClean="0">
                <a:latin typeface="Times"/>
                <a:cs typeface="Times"/>
              </a:rPr>
              <a:t>INSTANCE	 i-46B007AE </a:t>
            </a: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6144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/>
                <a:cs typeface="Times"/>
              </a:rPr>
              <a:t>GPU Architecture</a:t>
            </a:r>
            <a:endParaRPr lang="en-US" dirty="0">
              <a:latin typeface="Times"/>
              <a:cs typeface="Time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179" y="1934476"/>
            <a:ext cx="7766204" cy="326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477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"/>
                <a:cs typeface="Times"/>
              </a:rPr>
              <a:t>MapReduce</a:t>
            </a:r>
            <a:r>
              <a:rPr lang="en-US" dirty="0" smtClean="0">
                <a:latin typeface="Times"/>
                <a:cs typeface="Times"/>
              </a:rPr>
              <a:t> GPGPU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900112" y="1843680"/>
            <a:ext cx="7345363" cy="4262828"/>
          </a:xfrm>
        </p:spPr>
        <p:txBody>
          <a:bodyPr>
            <a:normAutofit/>
          </a:bodyPr>
          <a:lstStyle/>
          <a:p>
            <a:r>
              <a:rPr lang="en-US" dirty="0">
                <a:latin typeface="Times"/>
                <a:cs typeface="Times"/>
              </a:rPr>
              <a:t>General Purpose Graphics Processing Unit (GPGPU)</a:t>
            </a:r>
          </a:p>
          <a:p>
            <a:pPr lvl="1"/>
            <a:r>
              <a:rPr lang="en-US" sz="2000" dirty="0">
                <a:latin typeface="Times"/>
                <a:cs typeface="Times"/>
              </a:rPr>
              <a:t>Available as commodity hardware</a:t>
            </a:r>
          </a:p>
          <a:p>
            <a:pPr lvl="1"/>
            <a:r>
              <a:rPr lang="en-US" sz="2000" dirty="0">
                <a:latin typeface="Times"/>
                <a:cs typeface="Times"/>
              </a:rPr>
              <a:t>GPU vs. CPU</a:t>
            </a:r>
          </a:p>
          <a:p>
            <a:pPr lvl="1"/>
            <a:r>
              <a:rPr lang="en-US" sz="2000" dirty="0" smtClean="0">
                <a:latin typeface="Times"/>
                <a:cs typeface="Times"/>
              </a:rPr>
              <a:t>Used </a:t>
            </a:r>
            <a:r>
              <a:rPr lang="en-US" sz="2000" dirty="0">
                <a:latin typeface="Times"/>
                <a:cs typeface="Times"/>
              </a:rPr>
              <a:t>previously for non-graphics computation in various application domains</a:t>
            </a:r>
          </a:p>
          <a:p>
            <a:pPr lvl="1"/>
            <a:r>
              <a:rPr lang="en-US" sz="2000" dirty="0">
                <a:latin typeface="Times"/>
                <a:cs typeface="Times"/>
              </a:rPr>
              <a:t>Architectural details are vendor-specific</a:t>
            </a:r>
          </a:p>
          <a:p>
            <a:pPr lvl="1"/>
            <a:r>
              <a:rPr lang="en-US" sz="2000" dirty="0">
                <a:latin typeface="Times"/>
                <a:cs typeface="Times"/>
              </a:rPr>
              <a:t>Programming interfaces emerging</a:t>
            </a:r>
          </a:p>
          <a:p>
            <a:r>
              <a:rPr lang="en-US" dirty="0">
                <a:latin typeface="Times"/>
                <a:cs typeface="Times"/>
              </a:rPr>
              <a:t>Question</a:t>
            </a:r>
          </a:p>
          <a:p>
            <a:pPr lvl="1"/>
            <a:r>
              <a:rPr lang="en-US" sz="2000" dirty="0">
                <a:latin typeface="Times"/>
                <a:cs typeface="Times"/>
              </a:rPr>
              <a:t>Can </a:t>
            </a:r>
            <a:r>
              <a:rPr lang="en-US" sz="2000" dirty="0" err="1">
                <a:latin typeface="Times"/>
                <a:cs typeface="Times"/>
              </a:rPr>
              <a:t>MapReduce</a:t>
            </a:r>
            <a:r>
              <a:rPr lang="en-US" sz="2000" dirty="0">
                <a:latin typeface="Times"/>
                <a:cs typeface="Times"/>
              </a:rPr>
              <a:t> be implemented efficiently on a </a:t>
            </a:r>
            <a:r>
              <a:rPr lang="en-US" sz="2000" dirty="0" smtClean="0">
                <a:latin typeface="Times"/>
                <a:cs typeface="Times"/>
              </a:rPr>
              <a:t>GPGPU?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5069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"/>
                <a:cs typeface="Times"/>
              </a:rPr>
              <a:t>“MARS” GPU </a:t>
            </a:r>
            <a:r>
              <a:rPr lang="en-US" dirty="0" err="1" smtClean="0">
                <a:latin typeface="Times"/>
                <a:cs typeface="Times"/>
              </a:rPr>
              <a:t>MapReduce</a:t>
            </a:r>
            <a:r>
              <a:rPr lang="en-US" dirty="0" smtClean="0">
                <a:latin typeface="Times"/>
                <a:cs typeface="Times"/>
              </a:rPr>
              <a:t> Runtime</a:t>
            </a:r>
            <a:endParaRPr lang="en-US" dirty="0">
              <a:latin typeface="Times"/>
              <a:cs typeface="Time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624" y="2192677"/>
            <a:ext cx="6508951" cy="343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7471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2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/>
                <a:cs typeface="Times"/>
              </a:rPr>
              <a:t>Motivation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"/>
                <a:cs typeface="Times"/>
              </a:rPr>
              <a:t>Programming model</a:t>
            </a:r>
          </a:p>
          <a:p>
            <a:pPr lvl="1"/>
            <a:r>
              <a:rPr lang="en-US" sz="2400" dirty="0" smtClean="0">
                <a:latin typeface="Times"/>
                <a:cs typeface="Times"/>
              </a:rPr>
              <a:t>Purpose</a:t>
            </a:r>
          </a:p>
          <a:p>
            <a:pPr lvl="2"/>
            <a:r>
              <a:rPr lang="en-US" sz="2000" dirty="0" smtClean="0">
                <a:latin typeface="Times"/>
                <a:cs typeface="Times"/>
              </a:rPr>
              <a:t>Focus developer time/effort on salient (unique, distinguished) application requirements</a:t>
            </a:r>
          </a:p>
          <a:p>
            <a:pPr lvl="2"/>
            <a:r>
              <a:rPr lang="en-US" sz="2000" dirty="0" smtClean="0">
                <a:latin typeface="Times"/>
                <a:cs typeface="Times"/>
              </a:rPr>
              <a:t>Allow common but complex application requirements (e.g., distribution, load balancing, scheduling, failures) to be met by support environment</a:t>
            </a:r>
          </a:p>
          <a:p>
            <a:pPr lvl="2"/>
            <a:r>
              <a:rPr lang="en-US" sz="2000" dirty="0" smtClean="0">
                <a:latin typeface="Times"/>
                <a:cs typeface="Times"/>
              </a:rPr>
              <a:t>Enhance portability via specialized run-time support for different architectures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39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/>
                <a:cs typeface="Times"/>
              </a:rPr>
              <a:t>Motivation 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01867"/>
          </a:xfrm>
        </p:spPr>
        <p:txBody>
          <a:bodyPr/>
          <a:lstStyle/>
          <a:p>
            <a:r>
              <a:rPr lang="en-US" dirty="0" smtClean="0">
                <a:latin typeface="Times"/>
                <a:cs typeface="Times"/>
              </a:rPr>
              <a:t>Application characteristics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Times"/>
                <a:cs typeface="Times"/>
              </a:rPr>
              <a:t>Large/massive amounts of data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Times"/>
                <a:cs typeface="Times"/>
              </a:rPr>
              <a:t>Simple application processing requirements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Times"/>
                <a:cs typeface="Times"/>
              </a:rPr>
              <a:t>Desired portability across variety of execution platforms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385747"/>
              </p:ext>
            </p:extLst>
          </p:nvPr>
        </p:nvGraphicFramePr>
        <p:xfrm>
          <a:off x="839003" y="3831823"/>
          <a:ext cx="696145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486"/>
                <a:gridCol w="2320486"/>
                <a:gridCol w="232048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Cluster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GPGPU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Architecture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SPMD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Granularity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 x 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Sub-array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Bandwidth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GB/sec x 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Failures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Uncommon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904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operations</a:t>
            </a:r>
          </a:p>
          <a:p>
            <a:pPr lvl="1"/>
            <a:r>
              <a:rPr lang="en-US" sz="2000" dirty="0"/>
              <a:t>Map: produce a list of (key, value) pairs from the input structured as a (</a:t>
            </a:r>
            <a:r>
              <a:rPr lang="en-US" sz="2000" dirty="0" smtClean="0"/>
              <a:t>key </a:t>
            </a:r>
            <a:r>
              <a:rPr lang="en-US" sz="2000" dirty="0"/>
              <a:t>value) pair of a different </a:t>
            </a:r>
            <a:r>
              <a:rPr lang="en-US" sz="2000" dirty="0" smtClean="0"/>
              <a:t>type</a:t>
            </a:r>
            <a:endParaRPr lang="en-US" sz="2000" dirty="0"/>
          </a:p>
          <a:p>
            <a:pPr lvl="1" algn="ctr">
              <a:buNone/>
            </a:pPr>
            <a:r>
              <a:rPr lang="en-US" dirty="0"/>
              <a:t>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(k1,v1) </a:t>
            </a:r>
            <a:r>
              <a:rPr lang="en-US" dirty="0">
                <a:sym typeface="Wingdings" pitchFamily="2" charset="2"/>
              </a:rPr>
              <a:t> list (k2, v2)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</a:b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/>
              <a:t>Reduce: produce a list of values from an input that consists of a key and a list of values associated with that </a:t>
            </a:r>
            <a:r>
              <a:rPr lang="en-US" sz="2000" dirty="0" smtClean="0"/>
              <a:t>key</a:t>
            </a:r>
          </a:p>
          <a:p>
            <a:pPr marL="350838" lvl="1" indent="0" algn="ctr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k2, list(v2)) </a:t>
            </a:r>
            <a:r>
              <a:rPr lang="en-US" dirty="0">
                <a:sym typeface="Wingdings" pitchFamily="2" charset="2"/>
              </a:rPr>
              <a:t> list(v2)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00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latin typeface="Times"/>
                <a:cs typeface="Times"/>
              </a:rPr>
              <a:t>MapReduce</a:t>
            </a:r>
            <a:r>
              <a:rPr lang="en-US" sz="4400" dirty="0" smtClean="0">
                <a:latin typeface="Times"/>
                <a:cs typeface="Times"/>
              </a:rPr>
              <a:t>: The Map Step</a:t>
            </a:r>
            <a:endParaRPr lang="en-US" sz="4400" dirty="0">
              <a:latin typeface="Times"/>
              <a:cs typeface="Times"/>
            </a:endParaRPr>
          </a:p>
        </p:txBody>
      </p:sp>
      <p:grpSp>
        <p:nvGrpSpPr>
          <p:cNvPr id="35" name="Group 21"/>
          <p:cNvGrpSpPr>
            <a:grpSpLocks/>
          </p:cNvGrpSpPr>
          <p:nvPr/>
        </p:nvGrpSpPr>
        <p:grpSpPr bwMode="auto">
          <a:xfrm>
            <a:off x="2667000" y="3994150"/>
            <a:ext cx="1219200" cy="381000"/>
            <a:chOff x="240" y="2016"/>
            <a:chExt cx="768" cy="240"/>
          </a:xfrm>
        </p:grpSpPr>
        <p:sp>
          <p:nvSpPr>
            <p:cNvPr id="36" name="Rectangle 4"/>
            <p:cNvSpPr>
              <a:spLocks noChangeArrowheads="1"/>
            </p:cNvSpPr>
            <p:nvPr/>
          </p:nvSpPr>
          <p:spPr bwMode="auto">
            <a:xfrm>
              <a:off x="576" y="2016"/>
              <a:ext cx="43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37" name="AutoShape 5"/>
            <p:cNvSpPr>
              <a:spLocks noChangeArrowheads="1"/>
            </p:cNvSpPr>
            <p:nvPr/>
          </p:nvSpPr>
          <p:spPr bwMode="auto">
            <a:xfrm>
              <a:off x="240" y="2016"/>
              <a:ext cx="288" cy="24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</p:grpSp>
      <p:grpSp>
        <p:nvGrpSpPr>
          <p:cNvPr id="38" name="Group 36"/>
          <p:cNvGrpSpPr>
            <a:grpSpLocks/>
          </p:cNvGrpSpPr>
          <p:nvPr/>
        </p:nvGrpSpPr>
        <p:grpSpPr bwMode="auto">
          <a:xfrm>
            <a:off x="5105400" y="2698750"/>
            <a:ext cx="1676400" cy="1219200"/>
            <a:chOff x="1776" y="1152"/>
            <a:chExt cx="1056" cy="768"/>
          </a:xfrm>
        </p:grpSpPr>
        <p:grpSp>
          <p:nvGrpSpPr>
            <p:cNvPr id="39" name="Group 10"/>
            <p:cNvGrpSpPr>
              <a:grpSpLocks/>
            </p:cNvGrpSpPr>
            <p:nvPr/>
          </p:nvGrpSpPr>
          <p:grpSpPr bwMode="auto">
            <a:xfrm>
              <a:off x="1776" y="1152"/>
              <a:ext cx="1056" cy="336"/>
              <a:chOff x="2256" y="1344"/>
              <a:chExt cx="1056" cy="336"/>
            </a:xfrm>
          </p:grpSpPr>
          <p:sp>
            <p:nvSpPr>
              <p:cNvPr id="43" name="AutoShape 8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432" cy="336"/>
              </a:xfrm>
              <a:prstGeom prst="diamond">
                <a:avLst/>
              </a:prstGeom>
              <a:solidFill>
                <a:srgbClr val="99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k</a:t>
                </a:r>
              </a:p>
            </p:txBody>
          </p:sp>
          <p:sp>
            <p:nvSpPr>
              <p:cNvPr id="44" name="AutoShape 9"/>
              <p:cNvSpPr>
                <a:spLocks noChangeArrowheads="1"/>
              </p:cNvSpPr>
              <p:nvPr/>
            </p:nvSpPr>
            <p:spPr bwMode="auto">
              <a:xfrm>
                <a:off x="2688" y="1344"/>
                <a:ext cx="624" cy="336"/>
              </a:xfrm>
              <a:prstGeom prst="parallelogram">
                <a:avLst>
                  <a:gd name="adj" fmla="val 46429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v</a:t>
                </a:r>
              </a:p>
            </p:txBody>
          </p:sp>
        </p:grpSp>
        <p:grpSp>
          <p:nvGrpSpPr>
            <p:cNvPr id="40" name="Group 11"/>
            <p:cNvGrpSpPr>
              <a:grpSpLocks/>
            </p:cNvGrpSpPr>
            <p:nvPr/>
          </p:nvGrpSpPr>
          <p:grpSpPr bwMode="auto">
            <a:xfrm>
              <a:off x="1776" y="1584"/>
              <a:ext cx="1056" cy="336"/>
              <a:chOff x="2256" y="1344"/>
              <a:chExt cx="1056" cy="336"/>
            </a:xfrm>
          </p:grpSpPr>
          <p:sp>
            <p:nvSpPr>
              <p:cNvPr id="41" name="AutoShape 12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432" cy="336"/>
              </a:xfrm>
              <a:prstGeom prst="diamond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k</a:t>
                </a:r>
              </a:p>
            </p:txBody>
          </p:sp>
          <p:sp>
            <p:nvSpPr>
              <p:cNvPr id="42" name="AutoShape 13"/>
              <p:cNvSpPr>
                <a:spLocks noChangeArrowheads="1"/>
              </p:cNvSpPr>
              <p:nvPr/>
            </p:nvSpPr>
            <p:spPr bwMode="auto">
              <a:xfrm>
                <a:off x="2688" y="1344"/>
                <a:ext cx="624" cy="336"/>
              </a:xfrm>
              <a:prstGeom prst="parallelogram">
                <a:avLst>
                  <a:gd name="adj" fmla="val 46429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v</a:t>
                </a:r>
              </a:p>
            </p:txBody>
          </p:sp>
        </p:grpSp>
      </p:grpSp>
      <p:grpSp>
        <p:nvGrpSpPr>
          <p:cNvPr id="45" name="Group 35"/>
          <p:cNvGrpSpPr>
            <a:grpSpLocks/>
          </p:cNvGrpSpPr>
          <p:nvPr/>
        </p:nvGrpSpPr>
        <p:grpSpPr bwMode="auto">
          <a:xfrm>
            <a:off x="4038600" y="3079750"/>
            <a:ext cx="762000" cy="609600"/>
            <a:chOff x="1104" y="1296"/>
            <a:chExt cx="480" cy="384"/>
          </a:xfrm>
        </p:grpSpPr>
        <p:sp>
          <p:nvSpPr>
            <p:cNvPr id="46" name="AutoShape 19"/>
            <p:cNvSpPr>
              <a:spLocks noChangeArrowheads="1"/>
            </p:cNvSpPr>
            <p:nvPr/>
          </p:nvSpPr>
          <p:spPr bwMode="auto">
            <a:xfrm>
              <a:off x="1152" y="1488"/>
              <a:ext cx="432" cy="192"/>
            </a:xfrm>
            <a:prstGeom prst="rightArrow">
              <a:avLst>
                <a:gd name="adj1" fmla="val 50000"/>
                <a:gd name="adj2" fmla="val 56250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 Box 20"/>
            <p:cNvSpPr txBox="1">
              <a:spLocks noChangeArrowheads="1"/>
            </p:cNvSpPr>
            <p:nvPr/>
          </p:nvSpPr>
          <p:spPr bwMode="auto">
            <a:xfrm>
              <a:off x="1104" y="1296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map</a:t>
              </a:r>
            </a:p>
          </p:txBody>
        </p:sp>
      </p:grpSp>
      <p:grpSp>
        <p:nvGrpSpPr>
          <p:cNvPr id="48" name="Group 25"/>
          <p:cNvGrpSpPr>
            <a:grpSpLocks/>
          </p:cNvGrpSpPr>
          <p:nvPr/>
        </p:nvGrpSpPr>
        <p:grpSpPr bwMode="auto">
          <a:xfrm>
            <a:off x="2667000" y="3308350"/>
            <a:ext cx="1219200" cy="381000"/>
            <a:chOff x="240" y="2016"/>
            <a:chExt cx="768" cy="240"/>
          </a:xfrm>
        </p:grpSpPr>
        <p:sp>
          <p:nvSpPr>
            <p:cNvPr id="49" name="Rectangle 26"/>
            <p:cNvSpPr>
              <a:spLocks noChangeArrowheads="1"/>
            </p:cNvSpPr>
            <p:nvPr/>
          </p:nvSpPr>
          <p:spPr bwMode="auto">
            <a:xfrm>
              <a:off x="576" y="2016"/>
              <a:ext cx="432" cy="2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50" name="AutoShape 27"/>
            <p:cNvSpPr>
              <a:spLocks noChangeArrowheads="1"/>
            </p:cNvSpPr>
            <p:nvPr/>
          </p:nvSpPr>
          <p:spPr bwMode="auto">
            <a:xfrm>
              <a:off x="240" y="2016"/>
              <a:ext cx="288" cy="240"/>
            </a:xfrm>
            <a:prstGeom prst="triangle">
              <a:avLst>
                <a:gd name="adj" fmla="val 50000"/>
              </a:avLst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</p:grpSp>
      <p:grpSp>
        <p:nvGrpSpPr>
          <p:cNvPr id="51" name="Group 28"/>
          <p:cNvGrpSpPr>
            <a:grpSpLocks/>
          </p:cNvGrpSpPr>
          <p:nvPr/>
        </p:nvGrpSpPr>
        <p:grpSpPr bwMode="auto">
          <a:xfrm>
            <a:off x="2590800" y="5441950"/>
            <a:ext cx="1219200" cy="381000"/>
            <a:chOff x="240" y="2016"/>
            <a:chExt cx="768" cy="240"/>
          </a:xfrm>
        </p:grpSpPr>
        <p:sp>
          <p:nvSpPr>
            <p:cNvPr id="52" name="Rectangle 29"/>
            <p:cNvSpPr>
              <a:spLocks noChangeArrowheads="1"/>
            </p:cNvSpPr>
            <p:nvPr/>
          </p:nvSpPr>
          <p:spPr bwMode="auto">
            <a:xfrm>
              <a:off x="576" y="2016"/>
              <a:ext cx="432" cy="24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53" name="AutoShape 30"/>
            <p:cNvSpPr>
              <a:spLocks noChangeArrowheads="1"/>
            </p:cNvSpPr>
            <p:nvPr/>
          </p:nvSpPr>
          <p:spPr bwMode="auto">
            <a:xfrm>
              <a:off x="240" y="2016"/>
              <a:ext cx="288" cy="240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</p:grpSp>
      <p:sp>
        <p:nvSpPr>
          <p:cNvPr id="54" name="Text Box 33"/>
          <p:cNvSpPr txBox="1">
            <a:spLocks noChangeArrowheads="1"/>
          </p:cNvSpPr>
          <p:nvPr/>
        </p:nvSpPr>
        <p:spPr bwMode="auto">
          <a:xfrm>
            <a:off x="2925763" y="4603750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…</a:t>
            </a:r>
          </a:p>
        </p:txBody>
      </p:sp>
      <p:grpSp>
        <p:nvGrpSpPr>
          <p:cNvPr id="55" name="Group 37"/>
          <p:cNvGrpSpPr>
            <a:grpSpLocks/>
          </p:cNvGrpSpPr>
          <p:nvPr/>
        </p:nvGrpSpPr>
        <p:grpSpPr bwMode="auto">
          <a:xfrm>
            <a:off x="5105400" y="4070350"/>
            <a:ext cx="1676400" cy="533400"/>
            <a:chOff x="2256" y="1344"/>
            <a:chExt cx="1056" cy="336"/>
          </a:xfrm>
        </p:grpSpPr>
        <p:sp>
          <p:nvSpPr>
            <p:cNvPr id="56" name="AutoShape 38"/>
            <p:cNvSpPr>
              <a:spLocks noChangeArrowheads="1"/>
            </p:cNvSpPr>
            <p:nvPr/>
          </p:nvSpPr>
          <p:spPr bwMode="auto">
            <a:xfrm>
              <a:off x="2256" y="1344"/>
              <a:ext cx="432" cy="336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57" name="AutoShape 39"/>
            <p:cNvSpPr>
              <a:spLocks noChangeArrowheads="1"/>
            </p:cNvSpPr>
            <p:nvPr/>
          </p:nvSpPr>
          <p:spPr bwMode="auto">
            <a:xfrm>
              <a:off x="2688" y="1344"/>
              <a:ext cx="624" cy="336"/>
            </a:xfrm>
            <a:prstGeom prst="parallelogram">
              <a:avLst>
                <a:gd name="adj" fmla="val 4642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</p:grpSp>
      <p:grpSp>
        <p:nvGrpSpPr>
          <p:cNvPr id="58" name="Group 40"/>
          <p:cNvGrpSpPr>
            <a:grpSpLocks/>
          </p:cNvGrpSpPr>
          <p:nvPr/>
        </p:nvGrpSpPr>
        <p:grpSpPr bwMode="auto">
          <a:xfrm>
            <a:off x="4038600" y="3841750"/>
            <a:ext cx="762000" cy="609600"/>
            <a:chOff x="1104" y="1296"/>
            <a:chExt cx="480" cy="384"/>
          </a:xfrm>
        </p:grpSpPr>
        <p:sp>
          <p:nvSpPr>
            <p:cNvPr id="59" name="AutoShape 41"/>
            <p:cNvSpPr>
              <a:spLocks noChangeArrowheads="1"/>
            </p:cNvSpPr>
            <p:nvPr/>
          </p:nvSpPr>
          <p:spPr bwMode="auto">
            <a:xfrm>
              <a:off x="1152" y="1488"/>
              <a:ext cx="432" cy="192"/>
            </a:xfrm>
            <a:prstGeom prst="rightArrow">
              <a:avLst>
                <a:gd name="adj1" fmla="val 50000"/>
                <a:gd name="adj2" fmla="val 56250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42"/>
            <p:cNvSpPr txBox="1">
              <a:spLocks noChangeArrowheads="1"/>
            </p:cNvSpPr>
            <p:nvPr/>
          </p:nvSpPr>
          <p:spPr bwMode="auto">
            <a:xfrm>
              <a:off x="1104" y="1296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map</a:t>
              </a:r>
            </a:p>
          </p:txBody>
        </p:sp>
      </p:grpSp>
      <p:sp>
        <p:nvSpPr>
          <p:cNvPr id="61" name="Text Box 67"/>
          <p:cNvSpPr txBox="1">
            <a:spLocks noChangeArrowheads="1"/>
          </p:cNvSpPr>
          <p:nvPr/>
        </p:nvSpPr>
        <p:spPr bwMode="auto">
          <a:xfrm>
            <a:off x="2667000" y="2012950"/>
            <a:ext cx="1949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Input</a:t>
            </a:r>
          </a:p>
          <a:p>
            <a:r>
              <a:rPr lang="en-US" dirty="0"/>
              <a:t>key-value pairs</a:t>
            </a:r>
          </a:p>
        </p:txBody>
      </p:sp>
      <p:sp>
        <p:nvSpPr>
          <p:cNvPr id="62" name="Text Box 34"/>
          <p:cNvSpPr txBox="1">
            <a:spLocks noChangeArrowheads="1"/>
          </p:cNvSpPr>
          <p:nvPr/>
        </p:nvSpPr>
        <p:spPr bwMode="auto">
          <a:xfrm>
            <a:off x="5105400" y="2012950"/>
            <a:ext cx="1949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Intermediate</a:t>
            </a:r>
          </a:p>
          <a:p>
            <a:r>
              <a:rPr lang="en-US" dirty="0"/>
              <a:t>key-value pairs</a:t>
            </a:r>
          </a:p>
        </p:txBody>
      </p:sp>
      <p:sp>
        <p:nvSpPr>
          <p:cNvPr id="63" name="Text Box 75"/>
          <p:cNvSpPr txBox="1">
            <a:spLocks noChangeArrowheads="1"/>
          </p:cNvSpPr>
          <p:nvPr/>
        </p:nvSpPr>
        <p:spPr bwMode="auto">
          <a:xfrm>
            <a:off x="5410200" y="4679950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…</a:t>
            </a:r>
          </a:p>
        </p:txBody>
      </p:sp>
      <p:sp>
        <p:nvSpPr>
          <p:cNvPr id="64" name="AutoShape 76"/>
          <p:cNvSpPr>
            <a:spLocks noChangeArrowheads="1"/>
          </p:cNvSpPr>
          <p:nvPr/>
        </p:nvSpPr>
        <p:spPr bwMode="auto">
          <a:xfrm>
            <a:off x="5181600" y="5365750"/>
            <a:ext cx="685800" cy="533400"/>
          </a:xfrm>
          <a:prstGeom prst="diamond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k</a:t>
            </a:r>
          </a:p>
        </p:txBody>
      </p:sp>
      <p:sp>
        <p:nvSpPr>
          <p:cNvPr id="65" name="AutoShape 77"/>
          <p:cNvSpPr>
            <a:spLocks noChangeArrowheads="1"/>
          </p:cNvSpPr>
          <p:nvPr/>
        </p:nvSpPr>
        <p:spPr bwMode="auto">
          <a:xfrm>
            <a:off x="5867400" y="5365750"/>
            <a:ext cx="990600" cy="533400"/>
          </a:xfrm>
          <a:prstGeom prst="parallelogram">
            <a:avLst>
              <a:gd name="adj" fmla="val 464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92586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 animBg="1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Map (Example)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33400" y="2288233"/>
            <a:ext cx="1447800" cy="838200"/>
            <a:chOff x="533400" y="1447800"/>
            <a:chExt cx="1447800" cy="838200"/>
          </a:xfrm>
        </p:grpSpPr>
        <p:sp>
          <p:nvSpPr>
            <p:cNvPr id="5" name="TextBox 4"/>
            <p:cNvSpPr txBox="1"/>
            <p:nvPr/>
          </p:nvSpPr>
          <p:spPr>
            <a:xfrm>
              <a:off x="609600" y="1524000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When in the course of human events it …</a:t>
              </a:r>
              <a:endParaRPr lang="en-US" sz="1200" dirty="0"/>
            </a:p>
          </p:txBody>
        </p:sp>
        <p:sp>
          <p:nvSpPr>
            <p:cNvPr id="6" name="Flowchart: Document 8"/>
            <p:cNvSpPr/>
            <p:nvPr/>
          </p:nvSpPr>
          <p:spPr bwMode="auto">
            <a:xfrm>
              <a:off x="533400" y="1447800"/>
              <a:ext cx="1371600" cy="838200"/>
            </a:xfrm>
            <a:prstGeom prst="flowChartDocumen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33400" y="3278833"/>
            <a:ext cx="1524000" cy="762000"/>
            <a:chOff x="609600" y="2971800"/>
            <a:chExt cx="1524000" cy="762000"/>
          </a:xfrm>
        </p:grpSpPr>
        <p:sp>
          <p:nvSpPr>
            <p:cNvPr id="8" name="TextBox 7"/>
            <p:cNvSpPr txBox="1"/>
            <p:nvPr/>
          </p:nvSpPr>
          <p:spPr>
            <a:xfrm>
              <a:off x="609600" y="30480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It was the best of times and the worst of times… </a:t>
              </a:r>
              <a:endParaRPr lang="en-US" sz="1200" dirty="0"/>
            </a:p>
          </p:txBody>
        </p:sp>
        <p:sp>
          <p:nvSpPr>
            <p:cNvPr id="9" name="Flowchart: Document 9"/>
            <p:cNvSpPr/>
            <p:nvPr/>
          </p:nvSpPr>
          <p:spPr bwMode="auto">
            <a:xfrm>
              <a:off x="609600" y="2971800"/>
              <a:ext cx="1447800" cy="762000"/>
            </a:xfrm>
            <a:prstGeom prst="flowChartDocumen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86100" y="2893368"/>
            <a:ext cx="78418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map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5" idx="3"/>
            <a:endCxn id="10" idx="1"/>
          </p:cNvCxnSpPr>
          <p:nvPr/>
        </p:nvCxnSpPr>
        <p:spPr bwMode="auto">
          <a:xfrm>
            <a:off x="1981200" y="2687599"/>
            <a:ext cx="1104900" cy="4366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8" idx="3"/>
            <a:endCxn id="10" idx="1"/>
          </p:cNvCxnSpPr>
          <p:nvPr/>
        </p:nvCxnSpPr>
        <p:spPr bwMode="auto">
          <a:xfrm flipV="1">
            <a:off x="2057400" y="3124201"/>
            <a:ext cx="1028700" cy="5539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648200" y="3202633"/>
            <a:ext cx="375936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(in,1) (the,1) (of,1) (it,1) (it,1) (was,1) (the,1) (of,1) …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648200" y="2773234"/>
            <a:ext cx="376417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(when,1), (course,1) (human,1) (events,1) (best,1) …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179293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inputs</a:t>
            </a:r>
            <a:endParaRPr lang="en-US" sz="1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971800" y="1792933"/>
            <a:ext cx="1494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tasks (M=3)</a:t>
            </a:r>
            <a:endParaRPr lang="en-US" sz="1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1792933"/>
            <a:ext cx="4012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partitions (intermediate files) (R=2)</a:t>
            </a:r>
            <a:endParaRPr lang="en-US" sz="1800" b="1" dirty="0"/>
          </a:p>
        </p:txBody>
      </p:sp>
      <p:cxnSp>
        <p:nvCxnSpPr>
          <p:cNvPr id="18" name="Straight Arrow Connector 17"/>
          <p:cNvCxnSpPr>
            <a:stCxn id="10" idx="3"/>
            <a:endCxn id="14" idx="1"/>
          </p:cNvCxnSpPr>
          <p:nvPr/>
        </p:nvCxnSpPr>
        <p:spPr bwMode="auto">
          <a:xfrm flipV="1">
            <a:off x="3870289" y="2911734"/>
            <a:ext cx="777911" cy="2124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0" idx="3"/>
            <a:endCxn id="13" idx="1"/>
          </p:cNvCxnSpPr>
          <p:nvPr/>
        </p:nvCxnSpPr>
        <p:spPr bwMode="auto">
          <a:xfrm>
            <a:off x="3870289" y="3124201"/>
            <a:ext cx="777911" cy="2169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457200" y="5412433"/>
            <a:ext cx="7216920" cy="762000"/>
            <a:chOff x="457200" y="5105400"/>
            <a:chExt cx="7216920" cy="76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457200" y="5105400"/>
              <a:ext cx="1600200" cy="762000"/>
              <a:chOff x="457200" y="5105400"/>
              <a:chExt cx="1600200" cy="762000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457200" y="5181600"/>
                <a:ext cx="1600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This paper evaluates the suitability of the … </a:t>
                </a:r>
                <a:endParaRPr lang="en-US" sz="1200" dirty="0"/>
              </a:p>
            </p:txBody>
          </p:sp>
          <p:sp>
            <p:nvSpPr>
              <p:cNvPr id="29" name="Flowchart: Document 17"/>
              <p:cNvSpPr/>
              <p:nvPr/>
            </p:nvSpPr>
            <p:spPr bwMode="auto">
              <a:xfrm>
                <a:off x="457200" y="5105400"/>
                <a:ext cx="1524000" cy="762000"/>
              </a:xfrm>
              <a:prstGeom prst="flowChartDocumen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3086100" y="5255568"/>
              <a:ext cx="784189" cy="461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map</a:t>
              </a:r>
              <a:endParaRPr lang="en-US" dirty="0"/>
            </a:p>
          </p:txBody>
        </p:sp>
        <p:cxnSp>
          <p:nvCxnSpPr>
            <p:cNvPr id="23" name="Straight Arrow Connector 22"/>
            <p:cNvCxnSpPr>
              <a:stCxn id="28" idx="3"/>
              <a:endCxn id="22" idx="1"/>
            </p:cNvCxnSpPr>
            <p:nvPr/>
          </p:nvCxnSpPr>
          <p:spPr bwMode="auto">
            <a:xfrm flipV="1">
              <a:off x="2057400" y="5486401"/>
              <a:ext cx="1028700" cy="1836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4343400" y="5209401"/>
              <a:ext cx="3330720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(this,1) (paper,1) (evaluates,1) (suitability,1) …</a:t>
              </a:r>
              <a:endParaRPr lang="en-US" sz="1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43400" y="5562600"/>
              <a:ext cx="1715534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(the,1) (of,1) (the,1) …</a:t>
              </a:r>
              <a:endParaRPr lang="en-US" sz="1200" dirty="0"/>
            </a:p>
          </p:txBody>
        </p:sp>
        <p:cxnSp>
          <p:nvCxnSpPr>
            <p:cNvPr id="26" name="Straight Arrow Connector 25"/>
            <p:cNvCxnSpPr>
              <a:stCxn id="22" idx="3"/>
              <a:endCxn id="24" idx="1"/>
            </p:cNvCxnSpPr>
            <p:nvPr/>
          </p:nvCxnSpPr>
          <p:spPr bwMode="auto">
            <a:xfrm flipV="1">
              <a:off x="3870289" y="5347901"/>
              <a:ext cx="473111" cy="138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22" idx="3"/>
              <a:endCxn id="25" idx="1"/>
            </p:cNvCxnSpPr>
            <p:nvPr/>
          </p:nvCxnSpPr>
          <p:spPr bwMode="auto">
            <a:xfrm>
              <a:off x="3870289" y="5486401"/>
              <a:ext cx="473111" cy="21469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457200" y="4269433"/>
            <a:ext cx="8119410" cy="886600"/>
            <a:chOff x="457200" y="3809999"/>
            <a:chExt cx="8119410" cy="886600"/>
          </a:xfrm>
        </p:grpSpPr>
        <p:grpSp>
          <p:nvGrpSpPr>
            <p:cNvPr id="31" name="Group 30"/>
            <p:cNvGrpSpPr/>
            <p:nvPr/>
          </p:nvGrpSpPr>
          <p:grpSpPr>
            <a:xfrm>
              <a:off x="457200" y="3809999"/>
              <a:ext cx="1524000" cy="762000"/>
              <a:chOff x="609600" y="2971800"/>
              <a:chExt cx="1524000" cy="762000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609600" y="3048000"/>
                <a:ext cx="1524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Over the past five years, the authors and many… </a:t>
                </a:r>
                <a:endParaRPr lang="en-US" sz="1200" dirty="0"/>
              </a:p>
            </p:txBody>
          </p:sp>
          <p:sp>
            <p:nvSpPr>
              <p:cNvPr id="39" name="Flowchart: Document 14"/>
              <p:cNvSpPr/>
              <p:nvPr/>
            </p:nvSpPr>
            <p:spPr bwMode="auto">
              <a:xfrm>
                <a:off x="609600" y="2971800"/>
                <a:ext cx="1447800" cy="762000"/>
              </a:xfrm>
              <a:prstGeom prst="flowChartDocumen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</p:grpSp>
        <p:cxnSp>
          <p:nvCxnSpPr>
            <p:cNvPr id="32" name="Straight Arrow Connector 31"/>
            <p:cNvCxnSpPr>
              <a:endCxn id="33" idx="1"/>
            </p:cNvCxnSpPr>
            <p:nvPr/>
          </p:nvCxnSpPr>
          <p:spPr bwMode="auto">
            <a:xfrm flipV="1">
              <a:off x="1981200" y="4191000"/>
              <a:ext cx="1066800" cy="1836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3048000" y="3960167"/>
              <a:ext cx="784189" cy="461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map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43400" y="3962400"/>
              <a:ext cx="4233210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(over,1), (past,1) (five,1) (years,1) (authors,1) (many,1) …</a:t>
              </a:r>
              <a:endParaRPr lang="en-US" sz="12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343400" y="4419600"/>
              <a:ext cx="1885453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(the,1), (the,1) (and,1) …</a:t>
              </a:r>
              <a:endParaRPr lang="en-US" sz="1200" dirty="0"/>
            </a:p>
          </p:txBody>
        </p:sp>
        <p:cxnSp>
          <p:nvCxnSpPr>
            <p:cNvPr id="36" name="Straight Arrow Connector 35"/>
            <p:cNvCxnSpPr>
              <a:stCxn id="33" idx="3"/>
            </p:cNvCxnSpPr>
            <p:nvPr/>
          </p:nvCxnSpPr>
          <p:spPr bwMode="auto">
            <a:xfrm flipV="1">
              <a:off x="3832189" y="4024700"/>
              <a:ext cx="511211" cy="1663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7" name="Straight Arrow Connector 36"/>
            <p:cNvCxnSpPr>
              <a:stCxn id="33" idx="3"/>
            </p:cNvCxnSpPr>
            <p:nvPr/>
          </p:nvCxnSpPr>
          <p:spPr bwMode="auto">
            <a:xfrm>
              <a:off x="3832189" y="4191000"/>
              <a:ext cx="511211" cy="2909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75927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latin typeface="Times"/>
                <a:cs typeface="Times"/>
              </a:rPr>
              <a:t>MapReduce</a:t>
            </a:r>
            <a:r>
              <a:rPr lang="en-US" sz="4400" dirty="0" smtClean="0">
                <a:latin typeface="Times"/>
                <a:cs typeface="Times"/>
              </a:rPr>
              <a:t>: The Reduce Step</a:t>
            </a:r>
            <a:endParaRPr lang="en-US" sz="4400" dirty="0">
              <a:latin typeface="Times"/>
              <a:cs typeface="Times"/>
            </a:endParaRPr>
          </a:p>
        </p:txBody>
      </p:sp>
      <p:grpSp>
        <p:nvGrpSpPr>
          <p:cNvPr id="47" name="Group 15"/>
          <p:cNvGrpSpPr>
            <a:grpSpLocks/>
          </p:cNvGrpSpPr>
          <p:nvPr/>
        </p:nvGrpSpPr>
        <p:grpSpPr bwMode="auto">
          <a:xfrm>
            <a:off x="565150" y="1966913"/>
            <a:ext cx="1949450" cy="3733800"/>
            <a:chOff x="3476" y="960"/>
            <a:chExt cx="1228" cy="2352"/>
          </a:xfrm>
        </p:grpSpPr>
        <p:grpSp>
          <p:nvGrpSpPr>
            <p:cNvPr id="48" name="Group 16"/>
            <p:cNvGrpSpPr>
              <a:grpSpLocks/>
            </p:cNvGrpSpPr>
            <p:nvPr/>
          </p:nvGrpSpPr>
          <p:grpSpPr bwMode="auto">
            <a:xfrm>
              <a:off x="3552" y="1392"/>
              <a:ext cx="1104" cy="1920"/>
              <a:chOff x="3552" y="1392"/>
              <a:chExt cx="1104" cy="1920"/>
            </a:xfrm>
          </p:grpSpPr>
          <p:sp>
            <p:nvSpPr>
              <p:cNvPr id="50" name="AutoShape 17"/>
              <p:cNvSpPr>
                <a:spLocks noChangeArrowheads="1"/>
              </p:cNvSpPr>
              <p:nvPr/>
            </p:nvSpPr>
            <p:spPr bwMode="auto">
              <a:xfrm>
                <a:off x="3600" y="2976"/>
                <a:ext cx="432" cy="336"/>
              </a:xfrm>
              <a:prstGeom prst="diamond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k</a:t>
                </a:r>
              </a:p>
            </p:txBody>
          </p:sp>
          <p:sp>
            <p:nvSpPr>
              <p:cNvPr id="51" name="AutoShape 18"/>
              <p:cNvSpPr>
                <a:spLocks noChangeArrowheads="1"/>
              </p:cNvSpPr>
              <p:nvPr/>
            </p:nvSpPr>
            <p:spPr bwMode="auto">
              <a:xfrm>
                <a:off x="4032" y="2976"/>
                <a:ext cx="624" cy="336"/>
              </a:xfrm>
              <a:prstGeom prst="parallelogram">
                <a:avLst>
                  <a:gd name="adj" fmla="val 46429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v</a:t>
                </a:r>
              </a:p>
            </p:txBody>
          </p:sp>
          <p:sp>
            <p:nvSpPr>
              <p:cNvPr id="52" name="Text Box 19"/>
              <p:cNvSpPr txBox="1">
                <a:spLocks noChangeArrowheads="1"/>
              </p:cNvSpPr>
              <p:nvPr/>
            </p:nvSpPr>
            <p:spPr bwMode="auto">
              <a:xfrm>
                <a:off x="3840" y="2592"/>
                <a:ext cx="31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/>
                  <a:t>…</a:t>
                </a:r>
              </a:p>
            </p:txBody>
          </p:sp>
          <p:grpSp>
            <p:nvGrpSpPr>
              <p:cNvPr id="53" name="Group 20"/>
              <p:cNvGrpSpPr>
                <a:grpSpLocks/>
              </p:cNvGrpSpPr>
              <p:nvPr/>
            </p:nvGrpSpPr>
            <p:grpSpPr bwMode="auto">
              <a:xfrm>
                <a:off x="3552" y="1392"/>
                <a:ext cx="1056" cy="336"/>
                <a:chOff x="2256" y="1344"/>
                <a:chExt cx="1056" cy="336"/>
              </a:xfrm>
            </p:grpSpPr>
            <p:sp>
              <p:nvSpPr>
                <p:cNvPr id="59" name="AutoShape 21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432" cy="336"/>
                </a:xfrm>
                <a:prstGeom prst="diamond">
                  <a:avLst/>
                </a:prstGeom>
                <a:solidFill>
                  <a:srgbClr val="99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k</a:t>
                  </a:r>
                </a:p>
              </p:txBody>
            </p:sp>
            <p:sp>
              <p:nvSpPr>
                <p:cNvPr id="60" name="AutoShape 22"/>
                <p:cNvSpPr>
                  <a:spLocks noChangeArrowheads="1"/>
                </p:cNvSpPr>
                <p:nvPr/>
              </p:nvSpPr>
              <p:spPr bwMode="auto">
                <a:xfrm>
                  <a:off x="2688" y="1344"/>
                  <a:ext cx="624" cy="336"/>
                </a:xfrm>
                <a:prstGeom prst="parallelogram">
                  <a:avLst>
                    <a:gd name="adj" fmla="val 4642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v</a:t>
                  </a:r>
                </a:p>
              </p:txBody>
            </p:sp>
          </p:grpSp>
          <p:grpSp>
            <p:nvGrpSpPr>
              <p:cNvPr id="54" name="Group 23"/>
              <p:cNvGrpSpPr>
                <a:grpSpLocks/>
              </p:cNvGrpSpPr>
              <p:nvPr/>
            </p:nvGrpSpPr>
            <p:grpSpPr bwMode="auto">
              <a:xfrm>
                <a:off x="3552" y="1824"/>
                <a:ext cx="1056" cy="336"/>
                <a:chOff x="2256" y="1344"/>
                <a:chExt cx="1056" cy="336"/>
              </a:xfrm>
            </p:grpSpPr>
            <p:sp>
              <p:nvSpPr>
                <p:cNvPr id="57" name="AutoShape 24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432" cy="336"/>
                </a:xfrm>
                <a:prstGeom prst="diamond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k</a:t>
                  </a:r>
                </a:p>
              </p:txBody>
            </p:sp>
            <p:sp>
              <p:nvSpPr>
                <p:cNvPr id="58" name="AutoShape 25"/>
                <p:cNvSpPr>
                  <a:spLocks noChangeArrowheads="1"/>
                </p:cNvSpPr>
                <p:nvPr/>
              </p:nvSpPr>
              <p:spPr bwMode="auto">
                <a:xfrm>
                  <a:off x="2688" y="1344"/>
                  <a:ext cx="624" cy="336"/>
                </a:xfrm>
                <a:prstGeom prst="parallelogram">
                  <a:avLst>
                    <a:gd name="adj" fmla="val 4642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v</a:t>
                  </a:r>
                </a:p>
              </p:txBody>
            </p:sp>
          </p:grpSp>
          <p:sp>
            <p:nvSpPr>
              <p:cNvPr id="55" name="AutoShape 26"/>
              <p:cNvSpPr>
                <a:spLocks noChangeArrowheads="1"/>
              </p:cNvSpPr>
              <p:nvPr/>
            </p:nvSpPr>
            <p:spPr bwMode="auto">
              <a:xfrm>
                <a:off x="3552" y="2256"/>
                <a:ext cx="432" cy="336"/>
              </a:xfrm>
              <a:prstGeom prst="diamond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k</a:t>
                </a:r>
              </a:p>
            </p:txBody>
          </p:sp>
          <p:sp>
            <p:nvSpPr>
              <p:cNvPr id="56" name="AutoShape 27"/>
              <p:cNvSpPr>
                <a:spLocks noChangeArrowheads="1"/>
              </p:cNvSpPr>
              <p:nvPr/>
            </p:nvSpPr>
            <p:spPr bwMode="auto">
              <a:xfrm>
                <a:off x="3984" y="2256"/>
                <a:ext cx="624" cy="336"/>
              </a:xfrm>
              <a:prstGeom prst="parallelogram">
                <a:avLst>
                  <a:gd name="adj" fmla="val 46429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v</a:t>
                </a:r>
              </a:p>
            </p:txBody>
          </p:sp>
        </p:grpSp>
        <p:sp>
          <p:nvSpPr>
            <p:cNvPr id="49" name="Text Box 28"/>
            <p:cNvSpPr txBox="1">
              <a:spLocks noChangeArrowheads="1"/>
            </p:cNvSpPr>
            <p:nvPr/>
          </p:nvSpPr>
          <p:spPr bwMode="auto">
            <a:xfrm>
              <a:off x="3476" y="960"/>
              <a:ext cx="12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Intermediate</a:t>
              </a:r>
            </a:p>
            <a:p>
              <a:r>
                <a:rPr lang="en-US"/>
                <a:t>key-value pairs</a:t>
              </a:r>
            </a:p>
          </p:txBody>
        </p:sp>
      </p:grpSp>
      <p:grpSp>
        <p:nvGrpSpPr>
          <p:cNvPr id="61" name="Group 67"/>
          <p:cNvGrpSpPr>
            <a:grpSpLocks/>
          </p:cNvGrpSpPr>
          <p:nvPr/>
        </p:nvGrpSpPr>
        <p:grpSpPr bwMode="auto">
          <a:xfrm>
            <a:off x="2382838" y="3490913"/>
            <a:ext cx="849312" cy="609600"/>
            <a:chOff x="1529" y="1920"/>
            <a:chExt cx="535" cy="384"/>
          </a:xfrm>
        </p:grpSpPr>
        <p:sp>
          <p:nvSpPr>
            <p:cNvPr id="62" name="AutoShape 29"/>
            <p:cNvSpPr>
              <a:spLocks noChangeArrowheads="1"/>
            </p:cNvSpPr>
            <p:nvPr/>
          </p:nvSpPr>
          <p:spPr bwMode="auto">
            <a:xfrm>
              <a:off x="1584" y="2112"/>
              <a:ext cx="480" cy="192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Text Box 30"/>
            <p:cNvSpPr txBox="1">
              <a:spLocks noChangeArrowheads="1"/>
            </p:cNvSpPr>
            <p:nvPr/>
          </p:nvSpPr>
          <p:spPr bwMode="auto">
            <a:xfrm>
              <a:off x="1529" y="1920"/>
              <a:ext cx="5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group</a:t>
              </a:r>
            </a:p>
          </p:txBody>
        </p:sp>
      </p:grpSp>
      <p:grpSp>
        <p:nvGrpSpPr>
          <p:cNvPr id="64" name="Group 33"/>
          <p:cNvGrpSpPr>
            <a:grpSpLocks/>
          </p:cNvGrpSpPr>
          <p:nvPr/>
        </p:nvGrpSpPr>
        <p:grpSpPr bwMode="auto">
          <a:xfrm>
            <a:off x="5899150" y="2500313"/>
            <a:ext cx="1066800" cy="533400"/>
            <a:chOff x="3456" y="1296"/>
            <a:chExt cx="672" cy="336"/>
          </a:xfrm>
        </p:grpSpPr>
        <p:sp>
          <p:nvSpPr>
            <p:cNvPr id="65" name="AutoShape 31"/>
            <p:cNvSpPr>
              <a:spLocks noChangeArrowheads="1"/>
            </p:cNvSpPr>
            <p:nvPr/>
          </p:nvSpPr>
          <p:spPr bwMode="auto">
            <a:xfrm>
              <a:off x="3504" y="1488"/>
              <a:ext cx="624" cy="144"/>
            </a:xfrm>
            <a:prstGeom prst="rightArrow">
              <a:avLst>
                <a:gd name="adj1" fmla="val 50000"/>
                <a:gd name="adj2" fmla="val 108333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Text Box 32"/>
            <p:cNvSpPr txBox="1">
              <a:spLocks noChangeArrowheads="1"/>
            </p:cNvSpPr>
            <p:nvPr/>
          </p:nvSpPr>
          <p:spPr bwMode="auto">
            <a:xfrm>
              <a:off x="3456" y="1296"/>
              <a:ext cx="6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reduce</a:t>
              </a:r>
            </a:p>
          </p:txBody>
        </p:sp>
      </p:grpSp>
      <p:grpSp>
        <p:nvGrpSpPr>
          <p:cNvPr id="67" name="Group 34"/>
          <p:cNvGrpSpPr>
            <a:grpSpLocks/>
          </p:cNvGrpSpPr>
          <p:nvPr/>
        </p:nvGrpSpPr>
        <p:grpSpPr bwMode="auto">
          <a:xfrm>
            <a:off x="5899150" y="3109913"/>
            <a:ext cx="1066800" cy="533400"/>
            <a:chOff x="3456" y="1296"/>
            <a:chExt cx="672" cy="336"/>
          </a:xfrm>
        </p:grpSpPr>
        <p:sp>
          <p:nvSpPr>
            <p:cNvPr id="68" name="AutoShape 35"/>
            <p:cNvSpPr>
              <a:spLocks noChangeArrowheads="1"/>
            </p:cNvSpPr>
            <p:nvPr/>
          </p:nvSpPr>
          <p:spPr bwMode="auto">
            <a:xfrm>
              <a:off x="3504" y="1488"/>
              <a:ext cx="624" cy="144"/>
            </a:xfrm>
            <a:prstGeom prst="rightArrow">
              <a:avLst>
                <a:gd name="adj1" fmla="val 50000"/>
                <a:gd name="adj2" fmla="val 108333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36"/>
            <p:cNvSpPr txBox="1">
              <a:spLocks noChangeArrowheads="1"/>
            </p:cNvSpPr>
            <p:nvPr/>
          </p:nvSpPr>
          <p:spPr bwMode="auto">
            <a:xfrm>
              <a:off x="3456" y="1296"/>
              <a:ext cx="6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reduce</a:t>
              </a:r>
            </a:p>
          </p:txBody>
        </p:sp>
      </p:grpSp>
      <p:grpSp>
        <p:nvGrpSpPr>
          <p:cNvPr id="70" name="Group 42"/>
          <p:cNvGrpSpPr>
            <a:grpSpLocks/>
          </p:cNvGrpSpPr>
          <p:nvPr/>
        </p:nvGrpSpPr>
        <p:grpSpPr bwMode="auto">
          <a:xfrm>
            <a:off x="7042150" y="2652713"/>
            <a:ext cx="1295400" cy="533400"/>
            <a:chOff x="4464" y="1392"/>
            <a:chExt cx="816" cy="336"/>
          </a:xfrm>
        </p:grpSpPr>
        <p:sp>
          <p:nvSpPr>
            <p:cNvPr id="71" name="AutoShape 37"/>
            <p:cNvSpPr>
              <a:spLocks noChangeArrowheads="1"/>
            </p:cNvSpPr>
            <p:nvPr/>
          </p:nvSpPr>
          <p:spPr bwMode="auto">
            <a:xfrm>
              <a:off x="4464" y="1392"/>
              <a:ext cx="432" cy="336"/>
            </a:xfrm>
            <a:prstGeom prst="diamond">
              <a:avLst/>
            </a:prstGeom>
            <a:solidFill>
              <a:srgbClr val="99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72" name="AutoShape 39"/>
            <p:cNvSpPr>
              <a:spLocks noChangeArrowheads="1"/>
            </p:cNvSpPr>
            <p:nvPr/>
          </p:nvSpPr>
          <p:spPr bwMode="auto">
            <a:xfrm>
              <a:off x="4944" y="1392"/>
              <a:ext cx="336" cy="33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</p:grpSp>
      <p:grpSp>
        <p:nvGrpSpPr>
          <p:cNvPr id="73" name="Group 43"/>
          <p:cNvGrpSpPr>
            <a:grpSpLocks/>
          </p:cNvGrpSpPr>
          <p:nvPr/>
        </p:nvGrpSpPr>
        <p:grpSpPr bwMode="auto">
          <a:xfrm>
            <a:off x="7042150" y="3262313"/>
            <a:ext cx="1295400" cy="533400"/>
            <a:chOff x="4464" y="1392"/>
            <a:chExt cx="816" cy="336"/>
          </a:xfrm>
        </p:grpSpPr>
        <p:sp>
          <p:nvSpPr>
            <p:cNvPr id="74" name="AutoShape 44"/>
            <p:cNvSpPr>
              <a:spLocks noChangeArrowheads="1"/>
            </p:cNvSpPr>
            <p:nvPr/>
          </p:nvSpPr>
          <p:spPr bwMode="auto">
            <a:xfrm>
              <a:off x="4464" y="1392"/>
              <a:ext cx="432" cy="336"/>
            </a:xfrm>
            <a:prstGeom prst="diamond">
              <a:avLst/>
            </a:prstGeom>
            <a:solidFill>
              <a:srgbClr val="99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75" name="AutoShape 45"/>
            <p:cNvSpPr>
              <a:spLocks noChangeArrowheads="1"/>
            </p:cNvSpPr>
            <p:nvPr/>
          </p:nvSpPr>
          <p:spPr bwMode="auto">
            <a:xfrm>
              <a:off x="4944" y="1392"/>
              <a:ext cx="336" cy="33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</p:grpSp>
      <p:grpSp>
        <p:nvGrpSpPr>
          <p:cNvPr id="76" name="Group 46"/>
          <p:cNvGrpSpPr>
            <a:grpSpLocks/>
          </p:cNvGrpSpPr>
          <p:nvPr/>
        </p:nvGrpSpPr>
        <p:grpSpPr bwMode="auto">
          <a:xfrm>
            <a:off x="7118350" y="5243513"/>
            <a:ext cx="1295400" cy="533400"/>
            <a:chOff x="4464" y="1392"/>
            <a:chExt cx="816" cy="336"/>
          </a:xfrm>
        </p:grpSpPr>
        <p:sp>
          <p:nvSpPr>
            <p:cNvPr id="77" name="AutoShape 47"/>
            <p:cNvSpPr>
              <a:spLocks noChangeArrowheads="1"/>
            </p:cNvSpPr>
            <p:nvPr/>
          </p:nvSpPr>
          <p:spPr bwMode="auto">
            <a:xfrm>
              <a:off x="4464" y="1392"/>
              <a:ext cx="432" cy="336"/>
            </a:xfrm>
            <a:prstGeom prst="diamond">
              <a:avLst/>
            </a:prstGeom>
            <a:solidFill>
              <a:srgbClr val="99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78" name="AutoShape 48"/>
            <p:cNvSpPr>
              <a:spLocks noChangeArrowheads="1"/>
            </p:cNvSpPr>
            <p:nvPr/>
          </p:nvSpPr>
          <p:spPr bwMode="auto">
            <a:xfrm>
              <a:off x="4944" y="1392"/>
              <a:ext cx="336" cy="33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</p:grpSp>
      <p:sp>
        <p:nvSpPr>
          <p:cNvPr id="79" name="Text Box 49"/>
          <p:cNvSpPr txBox="1">
            <a:spLocks noChangeArrowheads="1"/>
          </p:cNvSpPr>
          <p:nvPr/>
        </p:nvSpPr>
        <p:spPr bwMode="auto">
          <a:xfrm>
            <a:off x="7529513" y="4405313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…</a:t>
            </a:r>
          </a:p>
        </p:txBody>
      </p:sp>
      <p:grpSp>
        <p:nvGrpSpPr>
          <p:cNvPr id="80" name="Group 66"/>
          <p:cNvGrpSpPr>
            <a:grpSpLocks/>
          </p:cNvGrpSpPr>
          <p:nvPr/>
        </p:nvGrpSpPr>
        <p:grpSpPr bwMode="auto">
          <a:xfrm>
            <a:off x="3232150" y="2043113"/>
            <a:ext cx="2743200" cy="3657600"/>
            <a:chOff x="2064" y="1008"/>
            <a:chExt cx="1728" cy="2304"/>
          </a:xfrm>
        </p:grpSpPr>
        <p:sp>
          <p:nvSpPr>
            <p:cNvPr id="81" name="AutoShape 5"/>
            <p:cNvSpPr>
              <a:spLocks noChangeArrowheads="1"/>
            </p:cNvSpPr>
            <p:nvPr/>
          </p:nvSpPr>
          <p:spPr bwMode="auto">
            <a:xfrm>
              <a:off x="2112" y="2976"/>
              <a:ext cx="432" cy="336"/>
            </a:xfrm>
            <a:prstGeom prst="diamond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82" name="AutoShape 6"/>
            <p:cNvSpPr>
              <a:spLocks noChangeArrowheads="1"/>
            </p:cNvSpPr>
            <p:nvPr/>
          </p:nvSpPr>
          <p:spPr bwMode="auto">
            <a:xfrm>
              <a:off x="2544" y="2976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83" name="Text Box 7"/>
            <p:cNvSpPr txBox="1">
              <a:spLocks noChangeArrowheads="1"/>
            </p:cNvSpPr>
            <p:nvPr/>
          </p:nvSpPr>
          <p:spPr bwMode="auto">
            <a:xfrm>
              <a:off x="2467" y="2496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…</a:t>
              </a:r>
            </a:p>
          </p:txBody>
        </p:sp>
        <p:sp>
          <p:nvSpPr>
            <p:cNvPr id="84" name="AutoShape 8"/>
            <p:cNvSpPr>
              <a:spLocks noChangeArrowheads="1"/>
            </p:cNvSpPr>
            <p:nvPr/>
          </p:nvSpPr>
          <p:spPr bwMode="auto">
            <a:xfrm>
              <a:off x="2064" y="1392"/>
              <a:ext cx="432" cy="336"/>
            </a:xfrm>
            <a:prstGeom prst="diamond">
              <a:avLst/>
            </a:prstGeom>
            <a:solidFill>
              <a:srgbClr val="99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85" name="AutoShape 9"/>
            <p:cNvSpPr>
              <a:spLocks noChangeArrowheads="1"/>
            </p:cNvSpPr>
            <p:nvPr/>
          </p:nvSpPr>
          <p:spPr bwMode="auto">
            <a:xfrm>
              <a:off x="2496" y="1392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86" name="AutoShape 10"/>
            <p:cNvSpPr>
              <a:spLocks noChangeArrowheads="1"/>
            </p:cNvSpPr>
            <p:nvPr/>
          </p:nvSpPr>
          <p:spPr bwMode="auto">
            <a:xfrm>
              <a:off x="2064" y="1824"/>
              <a:ext cx="432" cy="336"/>
            </a:xfrm>
            <a:prstGeom prst="diamond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87" name="AutoShape 11"/>
            <p:cNvSpPr>
              <a:spLocks noChangeArrowheads="1"/>
            </p:cNvSpPr>
            <p:nvPr/>
          </p:nvSpPr>
          <p:spPr bwMode="auto">
            <a:xfrm>
              <a:off x="2496" y="1824"/>
              <a:ext cx="480" cy="336"/>
            </a:xfrm>
            <a:prstGeom prst="parallelogram">
              <a:avLst>
                <a:gd name="adj" fmla="val 3571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88" name="AutoShape 12"/>
            <p:cNvSpPr>
              <a:spLocks noChangeArrowheads="1"/>
            </p:cNvSpPr>
            <p:nvPr/>
          </p:nvSpPr>
          <p:spPr bwMode="auto">
            <a:xfrm>
              <a:off x="2832" y="1824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89" name="AutoShape 13"/>
            <p:cNvSpPr>
              <a:spLocks noChangeArrowheads="1"/>
            </p:cNvSpPr>
            <p:nvPr/>
          </p:nvSpPr>
          <p:spPr bwMode="auto">
            <a:xfrm>
              <a:off x="2880" y="1392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90" name="AutoShape 14"/>
            <p:cNvSpPr>
              <a:spLocks noChangeArrowheads="1"/>
            </p:cNvSpPr>
            <p:nvPr/>
          </p:nvSpPr>
          <p:spPr bwMode="auto">
            <a:xfrm>
              <a:off x="3264" y="1392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91" name="Rectangle 64"/>
            <p:cNvSpPr>
              <a:spLocks noChangeArrowheads="1"/>
            </p:cNvSpPr>
            <p:nvPr/>
          </p:nvSpPr>
          <p:spPr bwMode="auto">
            <a:xfrm>
              <a:off x="2160" y="1008"/>
              <a:ext cx="14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Key-value groups</a:t>
              </a:r>
            </a:p>
          </p:txBody>
        </p:sp>
      </p:grpSp>
      <p:sp>
        <p:nvSpPr>
          <p:cNvPr id="92" name="Rectangle 65"/>
          <p:cNvSpPr>
            <a:spLocks noChangeArrowheads="1"/>
          </p:cNvSpPr>
          <p:nvPr/>
        </p:nvSpPr>
        <p:spPr bwMode="auto">
          <a:xfrm>
            <a:off x="6661150" y="1814513"/>
            <a:ext cx="205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Output </a:t>
            </a:r>
          </a:p>
          <a:p>
            <a:r>
              <a:rPr lang="en-US"/>
              <a:t>key-value pairs</a:t>
            </a:r>
          </a:p>
        </p:txBody>
      </p:sp>
    </p:spTree>
    <p:extLst>
      <p:ext uri="{BB962C8B-B14F-4D97-AF65-F5344CB8AC3E}">
        <p14:creationId xmlns:p14="http://schemas.microsoft.com/office/powerpoint/2010/main" val="172901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Reduce (Example)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56192" y="4360013"/>
            <a:ext cx="112723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reduce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6708" y="2639679"/>
            <a:ext cx="375936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(in,1) (the,1) (of,1) (it,1) (it,1) (was,1) (the,1) (of,1) …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66708" y="3554079"/>
            <a:ext cx="171553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(the,1) (of,1) (the,1) …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410308" y="1849878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 reduce task</a:t>
            </a:r>
            <a:endParaRPr lang="en-US" sz="1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8511" y="1697478"/>
            <a:ext cx="388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partition (intermediate files) (R=2)</a:t>
            </a:r>
            <a:endParaRPr lang="en-US" sz="1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6708" y="3096879"/>
            <a:ext cx="188545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(the,1), (the,1) (and,1) …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870995" y="2531213"/>
            <a:ext cx="69762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92600" y="3445613"/>
            <a:ext cx="325441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(and, (1)) (in,(1)) (it, (1,1)) (the, (1,1,1,1,1,1)) </a:t>
            </a:r>
          </a:p>
          <a:p>
            <a:r>
              <a:rPr lang="en-US" sz="1200" dirty="0" smtClean="0"/>
              <a:t>(of, (1,1,1)) (was,(1))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619608" y="5230479"/>
            <a:ext cx="3200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(and,1) (in,1) (it, 2) (of, 3) (the,6) (was,1)</a:t>
            </a:r>
            <a:endParaRPr lang="en-US" sz="1200" dirty="0"/>
          </a:p>
        </p:txBody>
      </p:sp>
      <p:cxnSp>
        <p:nvCxnSpPr>
          <p:cNvPr id="13" name="Straight Arrow Connector 12"/>
          <p:cNvCxnSpPr>
            <a:stCxn id="5" idx="3"/>
            <a:endCxn id="10" idx="1"/>
          </p:cNvCxnSpPr>
          <p:nvPr/>
        </p:nvCxnSpPr>
        <p:spPr bwMode="auto">
          <a:xfrm flipV="1">
            <a:off x="4226070" y="2762046"/>
            <a:ext cx="1644925" cy="161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9" idx="3"/>
            <a:endCxn id="10" idx="1"/>
          </p:cNvCxnSpPr>
          <p:nvPr/>
        </p:nvCxnSpPr>
        <p:spPr bwMode="auto">
          <a:xfrm flipV="1">
            <a:off x="2352161" y="2762046"/>
            <a:ext cx="3518834" cy="4733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6" idx="3"/>
            <a:endCxn id="10" idx="1"/>
          </p:cNvCxnSpPr>
          <p:nvPr/>
        </p:nvCxnSpPr>
        <p:spPr bwMode="auto">
          <a:xfrm flipV="1">
            <a:off x="2182242" y="2762046"/>
            <a:ext cx="3688753" cy="9305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11" idx="2"/>
            <a:endCxn id="4" idx="0"/>
          </p:cNvCxnSpPr>
          <p:nvPr/>
        </p:nvCxnSpPr>
        <p:spPr bwMode="auto">
          <a:xfrm rot="5400000">
            <a:off x="5993442" y="4133645"/>
            <a:ext cx="452735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4" idx="2"/>
            <a:endCxn id="12" idx="0"/>
          </p:cNvCxnSpPr>
          <p:nvPr/>
        </p:nvCxnSpPr>
        <p:spPr bwMode="auto">
          <a:xfrm rot="5400000">
            <a:off x="6015408" y="5026078"/>
            <a:ext cx="408801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4429108" y="2307078"/>
            <a:ext cx="3657600" cy="3733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6708" y="5659878"/>
            <a:ext cx="3796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Note: only one of the two reduce tasks shown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562708" y="2611878"/>
            <a:ext cx="1327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run-time function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4253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1370</Words>
  <Application>Microsoft Office PowerPoint</Application>
  <PresentationFormat>On-screen Show (4:3)</PresentationFormat>
  <Paragraphs>331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MapReduce on FutureGrid </vt:lpstr>
      <vt:lpstr>MapReduce</vt:lpstr>
      <vt:lpstr>Motivation</vt:lpstr>
      <vt:lpstr>Motivation </vt:lpstr>
      <vt:lpstr>MapReduce Model</vt:lpstr>
      <vt:lpstr>MapReduce: The Map Step</vt:lpstr>
      <vt:lpstr>The Map (Example)</vt:lpstr>
      <vt:lpstr>MapReduce: The Reduce Step</vt:lpstr>
      <vt:lpstr>The Reduce (Example)</vt:lpstr>
      <vt:lpstr>Hadoop Cluster MapReduce Runtime</vt:lpstr>
      <vt:lpstr>Let’s Not Get Confused …</vt:lpstr>
      <vt:lpstr>PowerPoint Presentation</vt:lpstr>
      <vt:lpstr>PowerPoint Presentation</vt:lpstr>
      <vt:lpstr>PowerPoint Presentation</vt:lpstr>
      <vt:lpstr>Using Hadoop Distributed File Systems (HDFS)</vt:lpstr>
      <vt:lpstr>PowerPoint Presentation</vt:lpstr>
      <vt:lpstr>PowerPoint Presentation</vt:lpstr>
      <vt:lpstr>PowerPoint Presentation</vt:lpstr>
      <vt:lpstr>PowerPoint Presentation</vt:lpstr>
      <vt:lpstr>Let’s Clean Up</vt:lpstr>
      <vt:lpstr>GPU Architecture</vt:lpstr>
      <vt:lpstr>MapReduce GPGPU</vt:lpstr>
      <vt:lpstr>“MARS” GPU MapReduce Runtime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TeraGrid ‘11</dc:title>
  <dc:creator>JeMitchell</dc:creator>
  <cp:lastModifiedBy>Geoffrey Fox</cp:lastModifiedBy>
  <cp:revision>15</cp:revision>
  <dcterms:created xsi:type="dcterms:W3CDTF">2011-07-14T14:28:19Z</dcterms:created>
  <dcterms:modified xsi:type="dcterms:W3CDTF">2011-09-11T15:22:41Z</dcterms:modified>
</cp:coreProperties>
</file>