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38"/>
  </p:notesMasterIdLst>
  <p:handoutMasterIdLst>
    <p:handoutMasterId r:id="rId39"/>
  </p:handoutMasterIdLst>
  <p:sldIdLst>
    <p:sldId id="441" r:id="rId2"/>
    <p:sldId id="450" r:id="rId3"/>
    <p:sldId id="347" r:id="rId4"/>
    <p:sldId id="414" r:id="rId5"/>
    <p:sldId id="260" r:id="rId6"/>
    <p:sldId id="447" r:id="rId7"/>
    <p:sldId id="314" r:id="rId8"/>
    <p:sldId id="442" r:id="rId9"/>
    <p:sldId id="432" r:id="rId10"/>
    <p:sldId id="437" r:id="rId11"/>
    <p:sldId id="444" r:id="rId12"/>
    <p:sldId id="416" r:id="rId13"/>
    <p:sldId id="429" r:id="rId14"/>
    <p:sldId id="438" r:id="rId15"/>
    <p:sldId id="446" r:id="rId16"/>
    <p:sldId id="377" r:id="rId17"/>
    <p:sldId id="417" r:id="rId18"/>
    <p:sldId id="410" r:id="rId19"/>
    <p:sldId id="389" r:id="rId20"/>
    <p:sldId id="390" r:id="rId21"/>
    <p:sldId id="391" r:id="rId22"/>
    <p:sldId id="392" r:id="rId23"/>
    <p:sldId id="387" r:id="rId24"/>
    <p:sldId id="418" r:id="rId25"/>
    <p:sldId id="394" r:id="rId26"/>
    <p:sldId id="399" r:id="rId27"/>
    <p:sldId id="398" r:id="rId28"/>
    <p:sldId id="439" r:id="rId29"/>
    <p:sldId id="400" r:id="rId30"/>
    <p:sldId id="401" r:id="rId31"/>
    <p:sldId id="367" r:id="rId32"/>
    <p:sldId id="368" r:id="rId33"/>
    <p:sldId id="451" r:id="rId34"/>
    <p:sldId id="282" r:id="rId35"/>
    <p:sldId id="448" r:id="rId36"/>
    <p:sldId id="449" r:id="rId37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17" autoAdjust="0"/>
    <p:restoredTop sz="55148" autoAdjust="0"/>
  </p:normalViewPr>
  <p:slideViewPr>
    <p:cSldViewPr>
      <p:cViewPr varScale="1">
        <p:scale>
          <a:sx n="60" d="100"/>
          <a:sy n="60" d="100"/>
        </p:scale>
        <p:origin x="-2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284" y="-84"/>
      </p:cViewPr>
      <p:guideLst>
        <p:guide orient="horz" pos="2920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NEW-TESTS\BASELINE_PERFORMANCE_TESTS-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NEW-TESTS\both-distribution-and-fault-tolerance-test-results-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NEW-TESTS\lookaheadcachingresults-updated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NEW-TESTS\lookaheadcachingresults-updated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NEW-TESTS\both-distribution-and-fault-tolerance-test-results-2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NEW-TESTS\both-distribution-and-fault-tolerance-test-results-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UDDI_BASELINE_PERFORMANCE_TESTS-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UDDI_BASELINE_PERFORMANCE_TESTS-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UDDI_BASELINE_PERFORMANCE_TESTS-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UDDI_BASELINE_PERFORMANCE_TESTS-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NEW-TESTS\SCALIBILITY_TEST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NEW-TESTS\contex-size-test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hmet%20S.%20Aktas\Desktop\NEW-TESTS\contex-size-test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/>
              <a:t>Round Trip Chart for </a:t>
            </a:r>
            <a:r>
              <a:rPr lang="en-US" sz="1800" dirty="0" smtClean="0"/>
              <a:t>Publish/Inquire</a:t>
            </a:r>
            <a:r>
              <a:rPr lang="en-US" sz="1800" baseline="0" dirty="0" smtClean="0"/>
              <a:t> o</a:t>
            </a:r>
            <a:r>
              <a:rPr lang="en-US" sz="1800" dirty="0" smtClean="0"/>
              <a:t>perations </a:t>
            </a:r>
            <a:r>
              <a:rPr lang="en-US" sz="1800" dirty="0"/>
              <a:t>for varying backup-interval times </a:t>
            </a:r>
          </a:p>
        </c:rich>
      </c:tx>
      <c:layout>
        <c:manualLayout>
          <c:xMode val="edge"/>
          <c:yMode val="edge"/>
          <c:x val="0.10994313965897416"/>
          <c:y val="1.320876923410767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7056990014044622E-2"/>
          <c:y val="0.13121443658351242"/>
          <c:w val="0.85004663404885206"/>
          <c:h val="0.72745225903739508"/>
        </c:manualLayout>
      </c:layout>
      <c:scatterChart>
        <c:scatterStyle val="lineMarker"/>
        <c:ser>
          <c:idx val="0"/>
          <c:order val="0"/>
          <c:tx>
            <c:v>Average for Publication</c:v>
          </c:tx>
          <c:spPr>
            <a:ln w="28575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'persistency-investigation'!$AV$16:$AZ$16</c:f>
              <c:numCache>
                <c:formatCode>General</c:formatCode>
                <c:ptCount val="5"/>
                <c:pt idx="0">
                  <c:v>10</c:v>
                </c:pt>
                <c:pt idx="1">
                  <c:v>100</c:v>
                </c:pt>
                <c:pt idx="2">
                  <c:v>1000</c:v>
                </c:pt>
                <c:pt idx="3">
                  <c:v>10000</c:v>
                </c:pt>
                <c:pt idx="4">
                  <c:v>100000</c:v>
                </c:pt>
              </c:numCache>
            </c:numRef>
          </c:xVal>
          <c:yVal>
            <c:numRef>
              <c:f>'persistency-investigation'!$AV$17:$AZ$17</c:f>
              <c:numCache>
                <c:formatCode>0.000</c:formatCode>
                <c:ptCount val="5"/>
                <c:pt idx="0" formatCode="General">
                  <c:v>10.23664824120603</c:v>
                </c:pt>
                <c:pt idx="1">
                  <c:v>8.2901507537688452</c:v>
                </c:pt>
                <c:pt idx="2" formatCode="General">
                  <c:v>7.7636231155779134</c:v>
                </c:pt>
                <c:pt idx="3">
                  <c:v>7.4648140703516779</c:v>
                </c:pt>
                <c:pt idx="4">
                  <c:v>7.4639296482412067</c:v>
                </c:pt>
              </c:numCache>
            </c:numRef>
          </c:yVal>
          <c:smooth val="1"/>
        </c:ser>
        <c:ser>
          <c:idx val="2"/>
          <c:order val="1"/>
          <c:tx>
            <c:v>Average for Inquiry</c:v>
          </c:tx>
          <c:spPr>
            <a:ln w="28575" cmpd="sng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'persistency-investigation'!$AV$16:$AZ$16</c:f>
              <c:numCache>
                <c:formatCode>General</c:formatCode>
                <c:ptCount val="5"/>
                <c:pt idx="0">
                  <c:v>10</c:v>
                </c:pt>
                <c:pt idx="1">
                  <c:v>100</c:v>
                </c:pt>
                <c:pt idx="2">
                  <c:v>1000</c:v>
                </c:pt>
                <c:pt idx="3">
                  <c:v>10000</c:v>
                </c:pt>
                <c:pt idx="4">
                  <c:v>100000</c:v>
                </c:pt>
              </c:numCache>
            </c:numRef>
          </c:xVal>
          <c:yVal>
            <c:numRef>
              <c:f>'persistency-investigation'!$AV$20:$AZ$20</c:f>
              <c:numCache>
                <c:formatCode>General</c:formatCode>
                <c:ptCount val="5"/>
                <c:pt idx="0" formatCode="0.000">
                  <c:v>7.2028994974874374</c:v>
                </c:pt>
                <c:pt idx="1">
                  <c:v>6.8560251256281424</c:v>
                </c:pt>
                <c:pt idx="2" formatCode="0.000">
                  <c:v>6.8511306532663285</c:v>
                </c:pt>
                <c:pt idx="3">
                  <c:v>6.8488994974874364</c:v>
                </c:pt>
                <c:pt idx="4">
                  <c:v>6.8121758793968583</c:v>
                </c:pt>
              </c:numCache>
            </c:numRef>
          </c:yVal>
          <c:smooth val="1"/>
        </c:ser>
        <c:axId val="56826496"/>
        <c:axId val="57095296"/>
      </c:scatterChart>
      <c:valAx>
        <c:axId val="56826496"/>
        <c:scaling>
          <c:logBase val="10"/>
          <c:orientation val="minMax"/>
          <c:min val="10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="1" dirty="0"/>
                  <a:t>Backup-time </a:t>
                </a:r>
                <a:r>
                  <a:rPr lang="en-US" sz="1600" b="1" dirty="0" smtClean="0"/>
                  <a:t>interval (</a:t>
                </a:r>
                <a:r>
                  <a:rPr lang="en-US" sz="1600" b="1" dirty="0" err="1" smtClean="0"/>
                  <a:t>msec</a:t>
                </a:r>
                <a:r>
                  <a:rPr lang="en-US" sz="1600" b="1" dirty="0" smtClean="0"/>
                  <a:t>) </a:t>
                </a:r>
                <a:r>
                  <a:rPr lang="en-US" sz="1600" b="1" dirty="0"/>
                  <a:t>(</a:t>
                </a:r>
                <a:r>
                  <a:rPr lang="en-US" sz="1600" b="1" dirty="0" err="1"/>
                  <a:t>logaritmic</a:t>
                </a:r>
                <a:r>
                  <a:rPr lang="en-US" sz="1600" b="1" dirty="0"/>
                  <a:t> scale)</a:t>
                </a:r>
              </a:p>
            </c:rich>
          </c:tx>
          <c:layout>
            <c:manualLayout>
              <c:xMode val="edge"/>
              <c:yMode val="edge"/>
              <c:x val="0.25721531941534825"/>
              <c:y val="0.9349408373133797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095296"/>
        <c:crossesAt val="0"/>
        <c:crossBetween val="midCat"/>
      </c:valAx>
      <c:valAx>
        <c:axId val="57095296"/>
        <c:scaling>
          <c:orientation val="minMax"/>
          <c:max val="12"/>
          <c:min val="1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 </a:t>
                </a:r>
                <a:r>
                  <a:rPr lang="en-US" sz="1800" dirty="0"/>
                  <a:t>Time (</a:t>
                </a:r>
                <a:r>
                  <a:rPr lang="en-US" sz="1800" dirty="0" err="1"/>
                  <a:t>msec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8.7160413466812747E-3"/>
              <c:y val="0.37884018117477936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826496"/>
        <c:crosses val="autoZero"/>
        <c:crossBetween val="midCat"/>
        <c:majorUnit val="1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103473392488565"/>
          <c:y val="0.13139809891687693"/>
          <c:w val="0.28557119545185689"/>
          <c:h val="0.2596445763746817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/>
            </a:pPr>
            <a:r>
              <a:rPr lang="en-US" sz="1600" b="1" dirty="0"/>
              <a:t>Bloomington - Indianapolis Access Distribution Chart</a:t>
            </a:r>
          </a:p>
        </c:rich>
      </c:tx>
      <c:layout>
        <c:manualLayout>
          <c:xMode val="edge"/>
          <c:yMode val="edge"/>
          <c:x val="0.23821656050955414"/>
          <c:y val="1.305483028720628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8556263269639062E-2"/>
          <c:y val="8.6161879895561358E-2"/>
          <c:w val="0.60382165605095783"/>
          <c:h val="0.7355671349904791"/>
        </c:manualLayout>
      </c:layout>
      <c:scatterChart>
        <c:scatterStyle val="lineMarker"/>
        <c:ser>
          <c:idx val="4"/>
          <c:order val="0"/>
          <c:tx>
            <c:v>Average - Two Brokers</c:v>
          </c:tx>
          <c:spPr>
            <a:ln w="1905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yVal>
            <c:numRef>
              <c:f>'compexity-distribution'!$P$6:$P$31</c:f>
              <c:numCache>
                <c:formatCode>General</c:formatCode>
                <c:ptCount val="26"/>
                <c:pt idx="0">
                  <c:v>7.3161431623931739</c:v>
                </c:pt>
                <c:pt idx="1">
                  <c:v>7.2994689507494614</c:v>
                </c:pt>
                <c:pt idx="2">
                  <c:v>7.2707969762418996</c:v>
                </c:pt>
                <c:pt idx="3">
                  <c:v>7.2622472527472475</c:v>
                </c:pt>
                <c:pt idx="4">
                  <c:v>7.2181321160042895</c:v>
                </c:pt>
                <c:pt idx="5">
                  <c:v>7.1917934065934004</c:v>
                </c:pt>
                <c:pt idx="6">
                  <c:v>7.1889967141292397</c:v>
                </c:pt>
                <c:pt idx="7">
                  <c:v>7.1959793253536404</c:v>
                </c:pt>
                <c:pt idx="8">
                  <c:v>7.1611831735889098</c:v>
                </c:pt>
                <c:pt idx="9">
                  <c:v>7.1859371002132075</c:v>
                </c:pt>
                <c:pt idx="10">
                  <c:v>7.1732901098901207</c:v>
                </c:pt>
                <c:pt idx="11">
                  <c:v>7.2284414316702792</c:v>
                </c:pt>
                <c:pt idx="12">
                  <c:v>7.2214983853606158</c:v>
                </c:pt>
                <c:pt idx="13">
                  <c:v>7.2226741935483814</c:v>
                </c:pt>
                <c:pt idx="14">
                  <c:v>7.1802682403433424</c:v>
                </c:pt>
                <c:pt idx="15">
                  <c:v>7.1911829924650075</c:v>
                </c:pt>
                <c:pt idx="16">
                  <c:v>7.182124056094918</c:v>
                </c:pt>
                <c:pt idx="17">
                  <c:v>7.2570761802575099</c:v>
                </c:pt>
                <c:pt idx="18">
                  <c:v>7.2277121374865665</c:v>
                </c:pt>
                <c:pt idx="19">
                  <c:v>7.1814778856526509</c:v>
                </c:pt>
                <c:pt idx="20">
                  <c:v>7.1728574514038801</c:v>
                </c:pt>
                <c:pt idx="21">
                  <c:v>7.1523513215858898</c:v>
                </c:pt>
                <c:pt idx="22">
                  <c:v>7.2649042553191299</c:v>
                </c:pt>
                <c:pt idx="23">
                  <c:v>7.2189110629067068</c:v>
                </c:pt>
                <c:pt idx="24">
                  <c:v>7.1708077753779698</c:v>
                </c:pt>
                <c:pt idx="25">
                  <c:v>7.2558324382384445</c:v>
                </c:pt>
              </c:numCache>
            </c:numRef>
          </c:yVal>
        </c:ser>
        <c:ser>
          <c:idx val="2"/>
          <c:order val="1"/>
          <c:tx>
            <c:v>Average - One Broker</c:v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yVal>
            <c:numRef>
              <c:f>'compexity-distribution'!$J$6:$J$31</c:f>
              <c:numCache>
                <c:formatCode>General</c:formatCode>
                <c:ptCount val="26"/>
                <c:pt idx="0">
                  <c:v>6.0644156949999859</c:v>
                </c:pt>
                <c:pt idx="1">
                  <c:v>6.0620074000000006</c:v>
                </c:pt>
                <c:pt idx="2">
                  <c:v>6.01051099499999</c:v>
                </c:pt>
                <c:pt idx="3">
                  <c:v>5.9712158730000002</c:v>
                </c:pt>
                <c:pt idx="4">
                  <c:v>6.0055440249999945</c:v>
                </c:pt>
                <c:pt idx="5">
                  <c:v>6.0172086409999945</c:v>
                </c:pt>
                <c:pt idx="6">
                  <c:v>6.0465032049999996</c:v>
                </c:pt>
                <c:pt idx="7">
                  <c:v>6.0250658999999889</c:v>
                </c:pt>
                <c:pt idx="8">
                  <c:v>5.986655983000011</c:v>
                </c:pt>
                <c:pt idx="9">
                  <c:v>5.9822359789999897</c:v>
                </c:pt>
                <c:pt idx="10">
                  <c:v>5.998761702000011</c:v>
                </c:pt>
                <c:pt idx="11">
                  <c:v>5.981404167</c:v>
                </c:pt>
                <c:pt idx="12">
                  <c:v>6.0580936170000008</c:v>
                </c:pt>
                <c:pt idx="13">
                  <c:v>6.0236426330000024</c:v>
                </c:pt>
                <c:pt idx="14">
                  <c:v>6.005925610999987</c:v>
                </c:pt>
                <c:pt idx="15">
                  <c:v>6.0394890280000002</c:v>
                </c:pt>
                <c:pt idx="16">
                  <c:v>6.019412564999989</c:v>
                </c:pt>
                <c:pt idx="17">
                  <c:v>5.9536326529999997</c:v>
                </c:pt>
                <c:pt idx="18">
                  <c:v>6.0106779659999985</c:v>
                </c:pt>
                <c:pt idx="19">
                  <c:v>6.0536018910000013</c:v>
                </c:pt>
                <c:pt idx="20">
                  <c:v>6.02612289899999</c:v>
                </c:pt>
                <c:pt idx="21">
                  <c:v>6.0431458549999899</c:v>
                </c:pt>
                <c:pt idx="22">
                  <c:v>6.0385047919999995</c:v>
                </c:pt>
                <c:pt idx="23">
                  <c:v>6.03584647699999</c:v>
                </c:pt>
                <c:pt idx="24">
                  <c:v>6.0232376959999998</c:v>
                </c:pt>
                <c:pt idx="25">
                  <c:v>5.958955789</c:v>
                </c:pt>
              </c:numCache>
            </c:numRef>
          </c:yVal>
        </c:ser>
        <c:ser>
          <c:idx val="0"/>
          <c:order val="2"/>
          <c:tx>
            <c:v>Average - Latency</c:v>
          </c:tx>
          <c:spPr>
            <a:ln w="1905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yVal>
            <c:numRef>
              <c:f>'compexity-distribution'!$D$6:$D$31</c:f>
              <c:numCache>
                <c:formatCode>General</c:formatCode>
                <c:ptCount val="26"/>
                <c:pt idx="0">
                  <c:v>2.5706063829999999</c:v>
                </c:pt>
                <c:pt idx="1">
                  <c:v>2.4963043480000002</c:v>
                </c:pt>
                <c:pt idx="2">
                  <c:v>2.4981956520000002</c:v>
                </c:pt>
                <c:pt idx="3">
                  <c:v>2.4573529409999999</c:v>
                </c:pt>
                <c:pt idx="4">
                  <c:v>2.4714042549999999</c:v>
                </c:pt>
                <c:pt idx="5">
                  <c:v>2.4510111109999997</c:v>
                </c:pt>
                <c:pt idx="6">
                  <c:v>2.4153763439999998</c:v>
                </c:pt>
                <c:pt idx="7">
                  <c:v>2.3848913040000004</c:v>
                </c:pt>
                <c:pt idx="8">
                  <c:v>2.4512164949999948</c:v>
                </c:pt>
                <c:pt idx="9">
                  <c:v>2.413978261</c:v>
                </c:pt>
                <c:pt idx="10">
                  <c:v>2.4100638299999977</c:v>
                </c:pt>
                <c:pt idx="11">
                  <c:v>2.4148510639999987</c:v>
                </c:pt>
                <c:pt idx="12">
                  <c:v>2.4282947370000012</c:v>
                </c:pt>
                <c:pt idx="13">
                  <c:v>2.3972150539999997</c:v>
                </c:pt>
                <c:pt idx="14">
                  <c:v>2.4030549450000001</c:v>
                </c:pt>
                <c:pt idx="15">
                  <c:v>2.4047446809999999</c:v>
                </c:pt>
                <c:pt idx="16">
                  <c:v>2.4123645829999996</c:v>
                </c:pt>
                <c:pt idx="17">
                  <c:v>2.3802903229999997</c:v>
                </c:pt>
                <c:pt idx="18">
                  <c:v>2.3915368420000012</c:v>
                </c:pt>
                <c:pt idx="19">
                  <c:v>2.4016326529999996</c:v>
                </c:pt>
                <c:pt idx="20">
                  <c:v>2.437511905</c:v>
                </c:pt>
                <c:pt idx="21">
                  <c:v>2.404824176</c:v>
                </c:pt>
                <c:pt idx="22">
                  <c:v>2.3662159089999988</c:v>
                </c:pt>
                <c:pt idx="23">
                  <c:v>2.3499347830000001</c:v>
                </c:pt>
                <c:pt idx="24">
                  <c:v>2.3865312500000053</c:v>
                </c:pt>
                <c:pt idx="25">
                  <c:v>2.3771739129999996</c:v>
                </c:pt>
              </c:numCache>
            </c:numRef>
          </c:yVal>
        </c:ser>
        <c:axId val="60061952"/>
        <c:axId val="60072704"/>
      </c:scatterChart>
      <c:valAx>
        <c:axId val="60061952"/>
        <c:scaling>
          <c:orientation val="minMax"/>
          <c:max val="25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Every 1000 observations</a:t>
                </a:r>
              </a:p>
            </c:rich>
          </c:tx>
          <c:layout>
            <c:manualLayout>
              <c:xMode val="edge"/>
              <c:yMode val="edge"/>
              <c:x val="0.26114649681528662"/>
              <c:y val="0.929503916449093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60072704"/>
        <c:crosses val="autoZero"/>
        <c:crossBetween val="midCat"/>
      </c:valAx>
      <c:valAx>
        <c:axId val="600727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Time </a:t>
                </a:r>
                <a:r>
                  <a:rPr lang="en-US" sz="1400" dirty="0"/>
                  <a:t>(ms)</a:t>
                </a:r>
              </a:p>
            </c:rich>
          </c:tx>
          <c:layout>
            <c:manualLayout>
              <c:xMode val="edge"/>
              <c:yMode val="edge"/>
              <c:x val="6.3694267515923934E-3"/>
              <c:y val="0.3211488250652785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6006195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044585987261142"/>
          <c:y val="8.0854562297360544E-2"/>
          <c:w val="0.29426751592356687"/>
          <c:h val="0.4633781071483722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Dynamic Replication Performance Chart - Distribution between Bloomington, IN and Indianapolis, IN</a:t>
            </a:r>
          </a:p>
        </c:rich>
      </c:tx>
      <c:layout>
        <c:manualLayout>
          <c:xMode val="edge"/>
          <c:yMode val="edge"/>
          <c:x val="0.12808286195729121"/>
          <c:y val="1.722391084093212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3587907716786014E-2"/>
          <c:y val="0.1621073961499494"/>
          <c:w val="0.64587509505237306"/>
          <c:h val="0.65653495440729481"/>
        </c:manualLayout>
      </c:layout>
      <c:scatterChart>
        <c:scatterStyle val="lineMarker"/>
        <c:ser>
          <c:idx val="0"/>
          <c:order val="0"/>
          <c:tx>
            <c:strRef>
              <c:f>'updated-results'!$AC$12</c:f>
              <c:strCache>
                <c:ptCount val="1"/>
                <c:pt idx="0">
                  <c:v>Average - Dynamic Replication</c:v>
                </c:pt>
              </c:strCache>
            </c:strRef>
          </c:tx>
          <c:spPr>
            <a:ln w="1905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yVal>
            <c:numRef>
              <c:f>'updated-results'!$Q$12:$Q$36</c:f>
              <c:numCache>
                <c:formatCode>General</c:formatCode>
                <c:ptCount val="25"/>
                <c:pt idx="0">
                  <c:v>6.0043200836819999</c:v>
                </c:pt>
                <c:pt idx="1">
                  <c:v>5.3580222672064002</c:v>
                </c:pt>
                <c:pt idx="2">
                  <c:v>4.5775915492957147</c:v>
                </c:pt>
                <c:pt idx="3">
                  <c:v>3.8041549295774599</c:v>
                </c:pt>
                <c:pt idx="4">
                  <c:v>3.2799758064516098</c:v>
                </c:pt>
                <c:pt idx="5">
                  <c:v>2.5581222444889802</c:v>
                </c:pt>
                <c:pt idx="6">
                  <c:v>2.1237535070140212</c:v>
                </c:pt>
                <c:pt idx="7">
                  <c:v>1.5009216867469672</c:v>
                </c:pt>
                <c:pt idx="8">
                  <c:v>1.2563610547667301</c:v>
                </c:pt>
                <c:pt idx="9">
                  <c:v>6.2302884615384913E-2</c:v>
                </c:pt>
                <c:pt idx="10">
                  <c:v>6.1639269406392555E-2</c:v>
                </c:pt>
                <c:pt idx="11">
                  <c:v>6.6688984881209501E-2</c:v>
                </c:pt>
                <c:pt idx="12">
                  <c:v>7.1359243697478897E-2</c:v>
                </c:pt>
                <c:pt idx="13">
                  <c:v>7.3052742616033714E-2</c:v>
                </c:pt>
                <c:pt idx="14">
                  <c:v>7.249684210526311E-2</c:v>
                </c:pt>
                <c:pt idx="15">
                  <c:v>7.2897703549060514E-2</c:v>
                </c:pt>
                <c:pt idx="16">
                  <c:v>7.3334016393442794E-2</c:v>
                </c:pt>
                <c:pt idx="17">
                  <c:v>7.2391836734693904E-2</c:v>
                </c:pt>
                <c:pt idx="18">
                  <c:v>7.3948453608247408E-2</c:v>
                </c:pt>
                <c:pt idx="19">
                  <c:v>7.2904564315352707E-2</c:v>
                </c:pt>
                <c:pt idx="20">
                  <c:v>7.1647540983606497E-2</c:v>
                </c:pt>
                <c:pt idx="21">
                  <c:v>7.0137931034483611E-2</c:v>
                </c:pt>
                <c:pt idx="22">
                  <c:v>6.7944444444444418E-2</c:v>
                </c:pt>
                <c:pt idx="23">
                  <c:v>7.0197979797979801E-2</c:v>
                </c:pt>
                <c:pt idx="24">
                  <c:v>6.9145194274028599E-2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'updated-results'!$AC$13</c:f>
              <c:strCache>
                <c:ptCount val="1"/>
                <c:pt idx="0">
                  <c:v>STDev - Dynamic Replication</c:v>
                </c:pt>
              </c:strCache>
            </c:strRef>
          </c:tx>
          <c:spPr>
            <a:ln w="1905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yVal>
            <c:numRef>
              <c:f>'updated-results'!$R$12:$R$36</c:f>
              <c:numCache>
                <c:formatCode>General</c:formatCode>
                <c:ptCount val="25"/>
                <c:pt idx="0">
                  <c:v>0.67926010435266349</c:v>
                </c:pt>
                <c:pt idx="1">
                  <c:v>1.7851900204850599</c:v>
                </c:pt>
                <c:pt idx="2">
                  <c:v>2.6563972881686402</c:v>
                </c:pt>
                <c:pt idx="3">
                  <c:v>2.922042993556063</c:v>
                </c:pt>
                <c:pt idx="4">
                  <c:v>3.1556072190032567</c:v>
                </c:pt>
                <c:pt idx="5">
                  <c:v>3.0211691284496003</c:v>
                </c:pt>
                <c:pt idx="6">
                  <c:v>2.9164624410478304</c:v>
                </c:pt>
                <c:pt idx="7">
                  <c:v>2.6064362982726612</c:v>
                </c:pt>
                <c:pt idx="8">
                  <c:v>2.1161583764870997</c:v>
                </c:pt>
                <c:pt idx="9">
                  <c:v>8.0641758052500002E-3</c:v>
                </c:pt>
                <c:pt idx="10">
                  <c:v>6.9659197460886198E-3</c:v>
                </c:pt>
                <c:pt idx="11">
                  <c:v>1.1602471544330785E-2</c:v>
                </c:pt>
                <c:pt idx="12">
                  <c:v>1.0295381624554898E-2</c:v>
                </c:pt>
                <c:pt idx="13">
                  <c:v>1.0732346381240798E-2</c:v>
                </c:pt>
                <c:pt idx="14">
                  <c:v>9.6446072974628767E-3</c:v>
                </c:pt>
                <c:pt idx="15">
                  <c:v>1.1814641249456444E-2</c:v>
                </c:pt>
                <c:pt idx="16">
                  <c:v>9.1344683461532881E-3</c:v>
                </c:pt>
                <c:pt idx="17">
                  <c:v>1.1066333489724798E-2</c:v>
                </c:pt>
                <c:pt idx="18">
                  <c:v>1.0551106571182899E-2</c:v>
                </c:pt>
                <c:pt idx="19">
                  <c:v>1.0491815437850801E-2</c:v>
                </c:pt>
                <c:pt idx="20">
                  <c:v>1.1485494561253801E-2</c:v>
                </c:pt>
                <c:pt idx="21">
                  <c:v>1.1243843906421899E-2</c:v>
                </c:pt>
                <c:pt idx="22">
                  <c:v>9.1224770555407911E-3</c:v>
                </c:pt>
                <c:pt idx="23">
                  <c:v>1.0697780425489099E-2</c:v>
                </c:pt>
                <c:pt idx="24">
                  <c:v>1.0397301352911E-2</c:v>
                </c:pt>
              </c:numCache>
            </c:numRef>
          </c:yVal>
        </c:ser>
        <c:axId val="61388288"/>
        <c:axId val="61394944"/>
      </c:scatterChart>
      <c:valAx>
        <c:axId val="61388288"/>
        <c:scaling>
          <c:orientation val="minMax"/>
          <c:max val="25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Every 100 sec</a:t>
                </a:r>
              </a:p>
            </c:rich>
          </c:tx>
          <c:layout>
            <c:manualLayout>
              <c:xMode val="edge"/>
              <c:yMode val="edge"/>
              <c:x val="0.27804308470987682"/>
              <c:y val="0.9148936170212841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394944"/>
        <c:crosses val="autoZero"/>
        <c:crossBetween val="midCat"/>
      </c:valAx>
      <c:valAx>
        <c:axId val="61394944"/>
        <c:scaling>
          <c:orientation val="minMax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 smtClean="0"/>
                  <a:t>Latency (ms) 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9.9443118536197209E-3"/>
              <c:y val="0.2928064842958544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38828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756714990065142"/>
          <c:y val="0.15704154002026582"/>
          <c:w val="0.25765999460347833"/>
          <c:h val="0.4761904761904769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Dynamic Replication Performance Chart - Distribution between Bloomington, IN and Indianapolis, IN</a:t>
            </a:r>
          </a:p>
        </c:rich>
      </c:tx>
      <c:layout>
        <c:manualLayout>
          <c:xMode val="edge"/>
          <c:yMode val="edge"/>
          <c:x val="0.12808286195729121"/>
          <c:y val="1.722391084093212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3587907716786014E-2"/>
          <c:y val="0.1621073961499494"/>
          <c:w val="0.63245860973822188"/>
          <c:h val="0.65653495440729481"/>
        </c:manualLayout>
      </c:layout>
      <c:scatterChart>
        <c:scatterStyle val="lineMarker"/>
        <c:ser>
          <c:idx val="2"/>
          <c:order val="0"/>
          <c:tx>
            <c:strRef>
              <c:f>'updated-results'!$AC$14</c:f>
              <c:strCache>
                <c:ptCount val="1"/>
                <c:pt idx="0">
                  <c:v>Average  - Distribution </c:v>
                </c:pt>
              </c:strCache>
            </c:strRef>
          </c:tx>
          <c:spPr>
            <a:ln w="1905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yVal>
            <c:numRef>
              <c:f>'updated-results'!$S$12:$S$36</c:f>
              <c:numCache>
                <c:formatCode>General</c:formatCode>
                <c:ptCount val="25"/>
                <c:pt idx="0">
                  <c:v>6.0620074000000006</c:v>
                </c:pt>
                <c:pt idx="1">
                  <c:v>6.0105109949999855</c:v>
                </c:pt>
                <c:pt idx="2">
                  <c:v>5.9712158730000002</c:v>
                </c:pt>
                <c:pt idx="3">
                  <c:v>6.0055440249999945</c:v>
                </c:pt>
                <c:pt idx="4">
                  <c:v>6.0172086409999945</c:v>
                </c:pt>
                <c:pt idx="5">
                  <c:v>6.0465032049999996</c:v>
                </c:pt>
                <c:pt idx="6">
                  <c:v>6.0250658999999755</c:v>
                </c:pt>
                <c:pt idx="7">
                  <c:v>5.9866559830000599</c:v>
                </c:pt>
                <c:pt idx="8">
                  <c:v>5.9822359789999755</c:v>
                </c:pt>
                <c:pt idx="9">
                  <c:v>5.9987617020000599</c:v>
                </c:pt>
                <c:pt idx="10">
                  <c:v>5.981404167</c:v>
                </c:pt>
                <c:pt idx="11">
                  <c:v>6.0394890280000002</c:v>
                </c:pt>
                <c:pt idx="12">
                  <c:v>6.0194125649999846</c:v>
                </c:pt>
                <c:pt idx="13">
                  <c:v>5.9536326529999997</c:v>
                </c:pt>
                <c:pt idx="14">
                  <c:v>6.0106779659999985</c:v>
                </c:pt>
                <c:pt idx="15">
                  <c:v>6.0536018910000013</c:v>
                </c:pt>
                <c:pt idx="16">
                  <c:v>6.0261228989999855</c:v>
                </c:pt>
                <c:pt idx="17">
                  <c:v>6.0431458549999855</c:v>
                </c:pt>
                <c:pt idx="18">
                  <c:v>6.0385047919999995</c:v>
                </c:pt>
                <c:pt idx="19">
                  <c:v>6.0358464769999856</c:v>
                </c:pt>
                <c:pt idx="20">
                  <c:v>6.0232376959999998</c:v>
                </c:pt>
                <c:pt idx="21">
                  <c:v>5.958955789</c:v>
                </c:pt>
                <c:pt idx="22">
                  <c:v>6.0213914893617124</c:v>
                </c:pt>
                <c:pt idx="23">
                  <c:v>6.0694644351464406</c:v>
                </c:pt>
                <c:pt idx="24">
                  <c:v>6.0014748124330097</c:v>
                </c:pt>
              </c:numCache>
            </c:numRef>
          </c:yVal>
        </c:ser>
        <c:ser>
          <c:idx val="3"/>
          <c:order val="1"/>
          <c:tx>
            <c:strRef>
              <c:f>'updated-results'!$AC$15</c:f>
              <c:strCache>
                <c:ptCount val="1"/>
                <c:pt idx="0">
                  <c:v>STDev - Distribution </c:v>
                </c:pt>
              </c:strCache>
            </c:strRef>
          </c:tx>
          <c:spPr>
            <a:ln w="19050">
              <a:solidFill>
                <a:srgbClr val="FF33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yVal>
            <c:numRef>
              <c:f>'updated-results'!$T$12:$T$36</c:f>
              <c:numCache>
                <c:formatCode>General</c:formatCode>
                <c:ptCount val="25"/>
                <c:pt idx="0">
                  <c:v>0.47716592009999997</c:v>
                </c:pt>
                <c:pt idx="1">
                  <c:v>0.47201314319999998</c:v>
                </c:pt>
                <c:pt idx="2">
                  <c:v>0.46239334309999996</c:v>
                </c:pt>
                <c:pt idx="3">
                  <c:v>0.47044806690000385</c:v>
                </c:pt>
                <c:pt idx="4">
                  <c:v>0.46796276620000526</c:v>
                </c:pt>
                <c:pt idx="5">
                  <c:v>0.45244877870000288</c:v>
                </c:pt>
                <c:pt idx="6">
                  <c:v>0.45844222100000032</c:v>
                </c:pt>
                <c:pt idx="7">
                  <c:v>0.44855020550000002</c:v>
                </c:pt>
                <c:pt idx="8">
                  <c:v>0.45581403520000374</c:v>
                </c:pt>
                <c:pt idx="9">
                  <c:v>0.45833793429999997</c:v>
                </c:pt>
                <c:pt idx="10">
                  <c:v>0.46851064269999998</c:v>
                </c:pt>
                <c:pt idx="11">
                  <c:v>0.47306043240000001</c:v>
                </c:pt>
                <c:pt idx="12">
                  <c:v>0.46970471950000031</c:v>
                </c:pt>
                <c:pt idx="13">
                  <c:v>0.44391314949999999</c:v>
                </c:pt>
                <c:pt idx="14">
                  <c:v>0.44556070230000294</c:v>
                </c:pt>
                <c:pt idx="15">
                  <c:v>0.45206828360000323</c:v>
                </c:pt>
                <c:pt idx="16">
                  <c:v>0.47593091310000385</c:v>
                </c:pt>
                <c:pt idx="17">
                  <c:v>0.4716221545</c:v>
                </c:pt>
                <c:pt idx="18">
                  <c:v>0.45062126830000032</c:v>
                </c:pt>
                <c:pt idx="19">
                  <c:v>0.46442948540000334</c:v>
                </c:pt>
                <c:pt idx="20">
                  <c:v>0.46255492170000334</c:v>
                </c:pt>
                <c:pt idx="21">
                  <c:v>0.45306420980000334</c:v>
                </c:pt>
                <c:pt idx="22">
                  <c:v>0.45512209029379302</c:v>
                </c:pt>
                <c:pt idx="23">
                  <c:v>0.45247383516473738</c:v>
                </c:pt>
                <c:pt idx="24">
                  <c:v>0.43566430290566927</c:v>
                </c:pt>
              </c:numCache>
            </c:numRef>
          </c:yVal>
        </c:ser>
        <c:axId val="61682048"/>
        <c:axId val="61684352"/>
      </c:scatterChart>
      <c:valAx>
        <c:axId val="61682048"/>
        <c:scaling>
          <c:orientation val="minMax"/>
          <c:max val="25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Every 100 sec</a:t>
                </a:r>
              </a:p>
            </c:rich>
          </c:tx>
          <c:layout>
            <c:manualLayout>
              <c:xMode val="edge"/>
              <c:yMode val="edge"/>
              <c:x val="0.27804308470987682"/>
              <c:y val="0.9148936170212843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684352"/>
        <c:crosses val="autoZero"/>
        <c:crossBetween val="midCat"/>
      </c:valAx>
      <c:valAx>
        <c:axId val="61684352"/>
        <c:scaling>
          <c:orientation val="minMax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dirty="0" smtClean="0"/>
                  <a:t>Latency (ms) 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9.9443118536197209E-3"/>
              <c:y val="0.292806484295854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68204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400196693790352"/>
          <c:y val="0.15704154002026594"/>
          <c:w val="0.28122526450303476"/>
          <c:h val="0.4032421479229990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5722073202388523E-2"/>
          <c:y val="2.2018348623853826E-2"/>
          <c:w val="0.90713370993460207"/>
          <c:h val="0.60376306775212418"/>
        </c:manualLayout>
      </c:layout>
      <c:barChart>
        <c:barDir val="col"/>
        <c:grouping val="clustered"/>
        <c:ser>
          <c:idx val="0"/>
          <c:order val="0"/>
          <c:tx>
            <c:v>overhead of replica creation when using one intermediary broker</c:v>
          </c:tx>
          <c:spPr>
            <a:solidFill>
              <a:srgbClr val="9999FF"/>
            </a:solidFill>
            <a:ln w="11063">
              <a:solidFill>
                <a:srgbClr val="000000"/>
              </a:solidFill>
              <a:prstDash val="solid"/>
            </a:ln>
          </c:spPr>
          <c:cat>
            <c:strRef>
              <c:f>'compexity-fault-tolerance-upd'!$R$88:$R$90</c:f>
              <c:strCache>
                <c:ptCount val="3"/>
                <c:pt idx="0">
                  <c:v>1 replica creation (Indianapolis)</c:v>
                </c:pt>
                <c:pt idx="1">
                  <c:v>2 replica creation (Indianapolis, IN - Tallahassee, FL)</c:v>
                </c:pt>
                <c:pt idx="2">
                  <c:v>3 replica creation (Indianapolis-IN, Tallahassee-FL, San Diego-CA)</c:v>
                </c:pt>
              </c:strCache>
            </c:strRef>
          </c:cat>
          <c:val>
            <c:numRef>
              <c:f>'compexity-fault-tolerance-upd'!$S$88:$S$90</c:f>
              <c:numCache>
                <c:formatCode>General</c:formatCode>
                <c:ptCount val="3"/>
                <c:pt idx="0">
                  <c:v>4.0238219535371007</c:v>
                </c:pt>
                <c:pt idx="1">
                  <c:v>4.5355626129503124</c:v>
                </c:pt>
                <c:pt idx="2">
                  <c:v>5.1288229311838478</c:v>
                </c:pt>
              </c:numCache>
            </c:numRef>
          </c:val>
        </c:ser>
        <c:ser>
          <c:idx val="1"/>
          <c:order val="1"/>
          <c:tx>
            <c:v>overhead of replica creation when using two intermediary brokers</c:v>
          </c:tx>
          <c:spPr>
            <a:solidFill>
              <a:srgbClr val="993366"/>
            </a:solidFill>
            <a:ln w="11063">
              <a:solidFill>
                <a:srgbClr val="000000"/>
              </a:solidFill>
              <a:prstDash val="solid"/>
            </a:ln>
          </c:spPr>
          <c:cat>
            <c:strRef>
              <c:f>'compexity-fault-tolerance-upd'!$R$88:$R$90</c:f>
              <c:strCache>
                <c:ptCount val="3"/>
                <c:pt idx="0">
                  <c:v>1 replica creation (Indianapolis)</c:v>
                </c:pt>
                <c:pt idx="1">
                  <c:v>2 replica creation (Indianapolis, IN - Tallahassee, FL)</c:v>
                </c:pt>
                <c:pt idx="2">
                  <c:v>3 replica creation (Indianapolis-IN, Tallahassee-FL, San Diego-CA)</c:v>
                </c:pt>
              </c:strCache>
            </c:strRef>
          </c:cat>
          <c:val>
            <c:numRef>
              <c:f>'compexity-fault-tolerance-upd'!$T$88:$T$90</c:f>
              <c:numCache>
                <c:formatCode>General</c:formatCode>
                <c:ptCount val="3"/>
                <c:pt idx="0">
                  <c:v>5.2749848325875206</c:v>
                </c:pt>
                <c:pt idx="1">
                  <c:v>5.6737225544321124</c:v>
                </c:pt>
                <c:pt idx="2">
                  <c:v>6.2389993032602433</c:v>
                </c:pt>
              </c:numCache>
            </c:numRef>
          </c:val>
        </c:ser>
        <c:ser>
          <c:idx val="2"/>
          <c:order val="2"/>
          <c:tx>
            <c:v>end-to-end latency</c:v>
          </c:tx>
          <c:spPr>
            <a:solidFill>
              <a:srgbClr val="FFFFCC"/>
            </a:solidFill>
            <a:ln w="11063">
              <a:solidFill>
                <a:srgbClr val="000000"/>
              </a:solidFill>
              <a:prstDash val="solid"/>
            </a:ln>
          </c:spPr>
          <c:cat>
            <c:strRef>
              <c:f>'compexity-fault-tolerance-upd'!$R$88:$R$90</c:f>
              <c:strCache>
                <c:ptCount val="3"/>
                <c:pt idx="0">
                  <c:v>1 replica creation (Indianapolis)</c:v>
                </c:pt>
                <c:pt idx="1">
                  <c:v>2 replica creation (Indianapolis, IN - Tallahassee, FL)</c:v>
                </c:pt>
                <c:pt idx="2">
                  <c:v>3 replica creation (Indianapolis-IN, Tallahassee-FL, San Diego-CA)</c:v>
                </c:pt>
              </c:strCache>
            </c:strRef>
          </c:cat>
          <c:val>
            <c:numRef>
              <c:f>'compexity-fault-tolerance-upd'!$U$88:$U$90</c:f>
              <c:numCache>
                <c:formatCode>General</c:formatCode>
                <c:ptCount val="3"/>
                <c:pt idx="0">
                  <c:v>2.4279995871481481</c:v>
                </c:pt>
                <c:pt idx="1">
                  <c:v>36.052471421738844</c:v>
                </c:pt>
                <c:pt idx="2">
                  <c:v>65.895985382445858</c:v>
                </c:pt>
              </c:numCache>
            </c:numRef>
          </c:val>
        </c:ser>
        <c:axId val="61846656"/>
        <c:axId val="61848192"/>
      </c:barChart>
      <c:catAx>
        <c:axId val="61846656"/>
        <c:scaling>
          <c:orientation val="minMax"/>
        </c:scaling>
        <c:axPos val="b"/>
        <c:numFmt formatCode="General" sourceLinked="1"/>
        <c:tickLblPos val="nextTo"/>
        <c:spPr>
          <a:ln w="27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848192"/>
        <c:crosses val="autoZero"/>
        <c:auto val="1"/>
        <c:lblAlgn val="ctr"/>
        <c:lblOffset val="100"/>
        <c:tickLblSkip val="1"/>
        <c:tickMarkSkip val="1"/>
      </c:catAx>
      <c:valAx>
        <c:axId val="61848192"/>
        <c:scaling>
          <c:orientation val="minMax"/>
        </c:scaling>
        <c:axPos val="l"/>
        <c:majorGridlines>
          <c:spPr>
            <a:ln w="276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0"/>
                  <a:t>Time (ms)</a:t>
                </a:r>
              </a:p>
            </c:rich>
          </c:tx>
          <c:layout/>
        </c:title>
        <c:numFmt formatCode="General" sourceLinked="1"/>
        <c:tickLblPos val="nextTo"/>
        <c:spPr>
          <a:ln w="27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846656"/>
        <c:crosses val="autoZero"/>
        <c:crossBetween val="between"/>
      </c:valAx>
      <c:spPr>
        <a:noFill/>
        <a:ln w="11063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6687251101955479E-2"/>
          <c:y val="0.80917427162609512"/>
          <c:w val="0.80598550330195629"/>
          <c:h val="0.19082572837390924"/>
        </c:manualLayout>
      </c:layout>
      <c:spPr>
        <a:solidFill>
          <a:srgbClr val="FFFFFF"/>
        </a:solidFill>
        <a:ln w="2766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766">
      <a:solidFill>
        <a:srgbClr val="000000"/>
      </a:solidFill>
      <a:prstDash val="solid"/>
    </a:ln>
  </c:spPr>
  <c:txPr>
    <a:bodyPr/>
    <a:lstStyle/>
    <a:p>
      <a:pPr>
        <a:defRPr sz="98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1 replica creation at remote location: Indianapolis, IN </a:t>
            </a:r>
          </a:p>
        </c:rich>
      </c:tx>
      <c:layout>
        <c:manualLayout>
          <c:xMode val="edge"/>
          <c:yMode val="edge"/>
          <c:x val="0.19284828859994277"/>
          <c:y val="3.16622691292876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747977862920391E-2"/>
          <c:y val="0.13720334299160941"/>
          <c:w val="0.59344482322851999"/>
          <c:h val="0.6816191247861827"/>
        </c:manualLayout>
      </c:layout>
      <c:scatterChart>
        <c:scatterStyle val="lineMarker"/>
        <c:ser>
          <c:idx val="4"/>
          <c:order val="0"/>
          <c:tx>
            <c:v>Average - Two Brokers</c:v>
          </c:tx>
          <c:spPr>
            <a:ln w="1905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yVal>
            <c:numRef>
              <c:f>'compexity-fault-tolerance-upd'!$P$5:$P$29</c:f>
              <c:numCache>
                <c:formatCode>General</c:formatCode>
                <c:ptCount val="25"/>
                <c:pt idx="0">
                  <c:v>7.8304831199068614</c:v>
                </c:pt>
                <c:pt idx="1">
                  <c:v>7.87800447427293</c:v>
                </c:pt>
                <c:pt idx="2">
                  <c:v>7.8119531249999996</c:v>
                </c:pt>
                <c:pt idx="3">
                  <c:v>8.0322629796839706</c:v>
                </c:pt>
                <c:pt idx="4">
                  <c:v>7.86932502831257</c:v>
                </c:pt>
                <c:pt idx="5">
                  <c:v>7.8228449258836896</c:v>
                </c:pt>
                <c:pt idx="6">
                  <c:v>7.8406894977168902</c:v>
                </c:pt>
                <c:pt idx="7">
                  <c:v>7.8511775486826965</c:v>
                </c:pt>
                <c:pt idx="8">
                  <c:v>7.7967448512585795</c:v>
                </c:pt>
                <c:pt idx="9">
                  <c:v>7.8159372146118695</c:v>
                </c:pt>
                <c:pt idx="10">
                  <c:v>7.7889702176403155</c:v>
                </c:pt>
                <c:pt idx="11">
                  <c:v>7.7817399103139024</c:v>
                </c:pt>
                <c:pt idx="12">
                  <c:v>7.7304067599067601</c:v>
                </c:pt>
                <c:pt idx="13">
                  <c:v>7.8005909604519665</c:v>
                </c:pt>
                <c:pt idx="14">
                  <c:v>7.81025791855203</c:v>
                </c:pt>
                <c:pt idx="15">
                  <c:v>7.744112359550547</c:v>
                </c:pt>
                <c:pt idx="16">
                  <c:v>7.7417684210526536</c:v>
                </c:pt>
                <c:pt idx="17">
                  <c:v>7.7738247422680393</c:v>
                </c:pt>
                <c:pt idx="18">
                  <c:v>7.7671409544949945</c:v>
                </c:pt>
                <c:pt idx="19">
                  <c:v>7.8226530386740301</c:v>
                </c:pt>
                <c:pt idx="20">
                  <c:v>7.7909206896551693</c:v>
                </c:pt>
                <c:pt idx="21">
                  <c:v>7.8060906040268403</c:v>
                </c:pt>
                <c:pt idx="22">
                  <c:v>7.7151670506912398</c:v>
                </c:pt>
                <c:pt idx="23">
                  <c:v>7.7225877777777505</c:v>
                </c:pt>
                <c:pt idx="24">
                  <c:v>7.6479297052154145</c:v>
                </c:pt>
              </c:numCache>
            </c:numRef>
          </c:yVal>
        </c:ser>
        <c:ser>
          <c:idx val="2"/>
          <c:order val="1"/>
          <c:tx>
            <c:v>Average - One Broker</c:v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yVal>
            <c:numRef>
              <c:f>'compexity-fault-tolerance-upd'!$J$6:$J$31</c:f>
              <c:numCache>
                <c:formatCode>General</c:formatCode>
                <c:ptCount val="26"/>
                <c:pt idx="0">
                  <c:v>6.7466482593037318</c:v>
                </c:pt>
                <c:pt idx="1">
                  <c:v>6.5179159090908838</c:v>
                </c:pt>
                <c:pt idx="2">
                  <c:v>6.66475598086123</c:v>
                </c:pt>
                <c:pt idx="3">
                  <c:v>6.4695607142857101</c:v>
                </c:pt>
                <c:pt idx="4">
                  <c:v>6.5084368600682359</c:v>
                </c:pt>
                <c:pt idx="5">
                  <c:v>6.427974576271164</c:v>
                </c:pt>
                <c:pt idx="6">
                  <c:v>6.4696816037735907</c:v>
                </c:pt>
                <c:pt idx="7">
                  <c:v>6.4529298454221102</c:v>
                </c:pt>
                <c:pt idx="8">
                  <c:v>6.4537312072892865</c:v>
                </c:pt>
                <c:pt idx="9">
                  <c:v>6.4517410926365848</c:v>
                </c:pt>
                <c:pt idx="10">
                  <c:v>6.4549358533791379</c:v>
                </c:pt>
                <c:pt idx="11">
                  <c:v>6.4182610778443134</c:v>
                </c:pt>
                <c:pt idx="12">
                  <c:v>6.3765438175270095</c:v>
                </c:pt>
                <c:pt idx="13">
                  <c:v>6.4408884934756907</c:v>
                </c:pt>
                <c:pt idx="14">
                  <c:v>6.4262455726092007</c:v>
                </c:pt>
                <c:pt idx="15">
                  <c:v>6.3865959232613907</c:v>
                </c:pt>
                <c:pt idx="16">
                  <c:v>6.4160828331332498</c:v>
                </c:pt>
                <c:pt idx="17">
                  <c:v>6.4065625744934414</c:v>
                </c:pt>
                <c:pt idx="18">
                  <c:v>6.5092316939890829</c:v>
                </c:pt>
                <c:pt idx="19">
                  <c:v>6.4147282608695555</c:v>
                </c:pt>
                <c:pt idx="20">
                  <c:v>6.4113194130925608</c:v>
                </c:pt>
                <c:pt idx="21">
                  <c:v>6.3707734470158304</c:v>
                </c:pt>
                <c:pt idx="22">
                  <c:v>6.3293246135552845</c:v>
                </c:pt>
                <c:pt idx="23">
                  <c:v>6.3069639534883724</c:v>
                </c:pt>
                <c:pt idx="24">
                  <c:v>6.3262753128555085</c:v>
                </c:pt>
                <c:pt idx="25">
                  <c:v>6.2892511682242924</c:v>
                </c:pt>
              </c:numCache>
            </c:numRef>
          </c:yVal>
        </c:ser>
        <c:ser>
          <c:idx val="0"/>
          <c:order val="2"/>
          <c:tx>
            <c:v>Latency</c:v>
          </c:tx>
          <c:spPr>
            <a:ln w="1905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yVal>
            <c:numRef>
              <c:f>'compexity-fault-tolerance-upd'!$D$6:$D$31</c:f>
              <c:numCache>
                <c:formatCode>General</c:formatCode>
                <c:ptCount val="26"/>
                <c:pt idx="0">
                  <c:v>2.5706063829999999</c:v>
                </c:pt>
                <c:pt idx="1">
                  <c:v>2.4963043480000002</c:v>
                </c:pt>
                <c:pt idx="2">
                  <c:v>2.4981956520000002</c:v>
                </c:pt>
                <c:pt idx="3">
                  <c:v>2.4573529409999999</c:v>
                </c:pt>
                <c:pt idx="4">
                  <c:v>2.4714042549999999</c:v>
                </c:pt>
                <c:pt idx="5">
                  <c:v>2.4510111109999997</c:v>
                </c:pt>
                <c:pt idx="6">
                  <c:v>2.4153763439999998</c:v>
                </c:pt>
                <c:pt idx="7">
                  <c:v>2.3848913040000004</c:v>
                </c:pt>
                <c:pt idx="8">
                  <c:v>2.4512164949999948</c:v>
                </c:pt>
                <c:pt idx="9">
                  <c:v>2.413978261</c:v>
                </c:pt>
                <c:pt idx="10">
                  <c:v>2.4100638299999977</c:v>
                </c:pt>
                <c:pt idx="11">
                  <c:v>2.4148510639999987</c:v>
                </c:pt>
                <c:pt idx="12">
                  <c:v>2.4282947370000012</c:v>
                </c:pt>
                <c:pt idx="13">
                  <c:v>2.3972150539999997</c:v>
                </c:pt>
                <c:pt idx="14">
                  <c:v>2.4030549450000001</c:v>
                </c:pt>
                <c:pt idx="15">
                  <c:v>2.4047446809999999</c:v>
                </c:pt>
                <c:pt idx="16">
                  <c:v>2.4123645829999996</c:v>
                </c:pt>
                <c:pt idx="17">
                  <c:v>2.3802903229999997</c:v>
                </c:pt>
                <c:pt idx="18">
                  <c:v>2.3915368420000012</c:v>
                </c:pt>
                <c:pt idx="19">
                  <c:v>2.4016326529999996</c:v>
                </c:pt>
                <c:pt idx="20">
                  <c:v>2.437511905</c:v>
                </c:pt>
                <c:pt idx="21">
                  <c:v>2.404824176</c:v>
                </c:pt>
                <c:pt idx="22">
                  <c:v>2.3662159089999988</c:v>
                </c:pt>
                <c:pt idx="23">
                  <c:v>2.3499347830000001</c:v>
                </c:pt>
                <c:pt idx="24">
                  <c:v>2.3865312500000053</c:v>
                </c:pt>
                <c:pt idx="25">
                  <c:v>2.3771739129999996</c:v>
                </c:pt>
              </c:numCache>
            </c:numRef>
          </c:yVal>
        </c:ser>
        <c:axId val="61799808"/>
        <c:axId val="61814656"/>
      </c:scatterChart>
      <c:valAx>
        <c:axId val="61799808"/>
        <c:scaling>
          <c:orientation val="minMax"/>
          <c:max val="25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/>
                  <a:t>Every 1000 observations</a:t>
                </a:r>
              </a:p>
            </c:rich>
          </c:tx>
          <c:layout>
            <c:manualLayout>
              <c:xMode val="edge"/>
              <c:yMode val="edge"/>
              <c:x val="0.26436808425767289"/>
              <c:y val="0.9340380473549000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814656"/>
        <c:crosses val="autoZero"/>
        <c:crossBetween val="midCat"/>
      </c:valAx>
      <c:valAx>
        <c:axId val="61814656"/>
        <c:scaling>
          <c:orientation val="minMax"/>
          <c:max val="9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 dirty="0" smtClean="0"/>
                  <a:t>Time </a:t>
                </a:r>
                <a:r>
                  <a:rPr lang="en-US" sz="1400" b="0" dirty="0"/>
                  <a:t>(ms)</a:t>
                </a:r>
              </a:p>
            </c:rich>
          </c:tx>
          <c:layout>
            <c:manualLayout>
              <c:xMode val="edge"/>
              <c:yMode val="edge"/>
              <c:x val="1.7028522775649213E-3"/>
              <c:y val="0.3966584256123699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1799808"/>
        <c:crosses val="autoZero"/>
        <c:crossBetween val="midCat"/>
        <c:majorUnit val="1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369599393945668"/>
          <c:y val="0.14951654789853144"/>
          <c:w val="0.28948528943461155"/>
          <c:h val="0.4362365390342046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1490670646872945E-2"/>
          <c:y val="2.2740112994350282E-2"/>
          <c:w val="0.89877322655893965"/>
          <c:h val="0.67587476979742178"/>
        </c:manualLayout>
      </c:layout>
      <c:barChart>
        <c:barDir val="col"/>
        <c:grouping val="clustered"/>
        <c:ser>
          <c:idx val="0"/>
          <c:order val="0"/>
          <c:tx>
            <c:strRef>
              <c:f>'compexity-fault-tolerance-upd'!$S$95</c:f>
              <c:strCache>
                <c:ptCount val="1"/>
                <c:pt idx="0">
                  <c:v>overhead of distribution when using one intermediary broker</c:v>
                </c:pt>
              </c:strCache>
            </c:strRef>
          </c:tx>
          <c:spPr>
            <a:solidFill>
              <a:srgbClr val="9999FF"/>
            </a:solidFill>
            <a:ln w="10810">
              <a:solidFill>
                <a:srgbClr val="000000"/>
              </a:solidFill>
              <a:prstDash val="solid"/>
            </a:ln>
          </c:spPr>
          <c:cat>
            <c:strRef>
              <c:f>'compexity-fault-tolerance-upd'!$R$101:$R$103</c:f>
              <c:strCache>
                <c:ptCount val="3"/>
                <c:pt idx="0">
                  <c:v>bloomington-indianapolis</c:v>
                </c:pt>
                <c:pt idx="1">
                  <c:v>bloomington-tallahassee</c:v>
                </c:pt>
                <c:pt idx="2">
                  <c:v>bloomington-san diego</c:v>
                </c:pt>
              </c:strCache>
            </c:strRef>
          </c:cat>
          <c:val>
            <c:numRef>
              <c:f>'compexity-fault-tolerance-upd'!$S$101:$S$103</c:f>
              <c:numCache>
                <c:formatCode>0.00</c:formatCode>
                <c:ptCount val="3"/>
                <c:pt idx="0">
                  <c:v>3.5948169728846153</c:v>
                </c:pt>
                <c:pt idx="1">
                  <c:v>3.5542914635749057</c:v>
                </c:pt>
                <c:pt idx="2">
                  <c:v>3.6297652496228072</c:v>
                </c:pt>
              </c:numCache>
            </c:numRef>
          </c:val>
        </c:ser>
        <c:ser>
          <c:idx val="1"/>
          <c:order val="1"/>
          <c:tx>
            <c:strRef>
              <c:f>'compexity-fault-tolerance-upd'!$T$95</c:f>
              <c:strCache>
                <c:ptCount val="1"/>
                <c:pt idx="0">
                  <c:v>overhead of distribution when using two intermediary brokers</c:v>
                </c:pt>
              </c:strCache>
            </c:strRef>
          </c:tx>
          <c:spPr>
            <a:solidFill>
              <a:srgbClr val="993366"/>
            </a:solidFill>
            <a:ln w="10810">
              <a:solidFill>
                <a:srgbClr val="000000"/>
              </a:solidFill>
              <a:prstDash val="solid"/>
            </a:ln>
          </c:spPr>
          <c:cat>
            <c:strRef>
              <c:f>'compexity-fault-tolerance-upd'!$R$101:$R$103</c:f>
              <c:strCache>
                <c:ptCount val="3"/>
                <c:pt idx="0">
                  <c:v>bloomington-indianapolis</c:v>
                </c:pt>
                <c:pt idx="1">
                  <c:v>bloomington-tallahassee</c:v>
                </c:pt>
                <c:pt idx="2">
                  <c:v>bloomington-san diego</c:v>
                </c:pt>
              </c:strCache>
            </c:strRef>
          </c:cat>
          <c:val>
            <c:numRef>
              <c:f>'compexity-fault-tolerance-upd'!$T$101:$T$103</c:f>
              <c:numCache>
                <c:formatCode>0.00</c:formatCode>
                <c:ptCount val="3"/>
                <c:pt idx="0">
                  <c:v>4.7929042443698355</c:v>
                </c:pt>
                <c:pt idx="1">
                  <c:v>4.7843408966495105</c:v>
                </c:pt>
                <c:pt idx="2">
                  <c:v>4.9190476730702102</c:v>
                </c:pt>
              </c:numCache>
            </c:numRef>
          </c:val>
        </c:ser>
        <c:ser>
          <c:idx val="2"/>
          <c:order val="2"/>
          <c:tx>
            <c:strRef>
              <c:f>'compexity-fault-tolerance-upd'!$U$95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rgbClr val="FFFFCC"/>
            </a:solidFill>
            <a:ln w="10810">
              <a:solidFill>
                <a:srgbClr val="000000"/>
              </a:solidFill>
              <a:prstDash val="solid"/>
            </a:ln>
          </c:spPr>
          <c:cat>
            <c:strRef>
              <c:f>'compexity-fault-tolerance-upd'!$R$101:$R$103</c:f>
              <c:strCache>
                <c:ptCount val="3"/>
                <c:pt idx="0">
                  <c:v>bloomington-indianapolis</c:v>
                </c:pt>
                <c:pt idx="1">
                  <c:v>bloomington-tallahassee</c:v>
                </c:pt>
                <c:pt idx="2">
                  <c:v>bloomington-san diego</c:v>
                </c:pt>
              </c:strCache>
            </c:strRef>
          </c:cat>
          <c:val>
            <c:numRef>
              <c:f>'compexity-fault-tolerance-upd'!$U$101:$U$103</c:f>
              <c:numCache>
                <c:formatCode>0.00</c:formatCode>
                <c:ptCount val="3"/>
                <c:pt idx="0">
                  <c:v>2.4221760670000001</c:v>
                </c:pt>
                <c:pt idx="1">
                  <c:v>36.052471421738844</c:v>
                </c:pt>
                <c:pt idx="2">
                  <c:v>65.995985382446179</c:v>
                </c:pt>
              </c:numCache>
            </c:numRef>
          </c:val>
        </c:ser>
        <c:axId val="62197760"/>
        <c:axId val="62199296"/>
      </c:barChart>
      <c:catAx>
        <c:axId val="62197760"/>
        <c:scaling>
          <c:orientation val="minMax"/>
        </c:scaling>
        <c:axPos val="b"/>
        <c:numFmt formatCode="General" sourceLinked="1"/>
        <c:tickLblPos val="nextTo"/>
        <c:spPr>
          <a:ln w="27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199296"/>
        <c:crosses val="autoZero"/>
        <c:auto val="1"/>
        <c:lblAlgn val="ctr"/>
        <c:lblOffset val="100"/>
        <c:tickLblSkip val="1"/>
        <c:tickMarkSkip val="1"/>
      </c:catAx>
      <c:valAx>
        <c:axId val="62199296"/>
        <c:scaling>
          <c:orientation val="minMax"/>
        </c:scaling>
        <c:axPos val="l"/>
        <c:majorGridlines>
          <c:spPr>
            <a:ln w="270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(ms)</a:t>
                </a:r>
              </a:p>
            </c:rich>
          </c:tx>
          <c:layout>
            <c:manualLayout>
              <c:xMode val="edge"/>
              <c:yMode val="edge"/>
              <c:x val="1.710177828225529E-3"/>
              <c:y val="0.35861154855643029"/>
            </c:manualLayout>
          </c:layout>
        </c:title>
        <c:numFmt formatCode="0" sourceLinked="0"/>
        <c:tickLblPos val="nextTo"/>
        <c:spPr>
          <a:ln w="27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197760"/>
        <c:crosses val="autoZero"/>
        <c:crossBetween val="between"/>
      </c:valAx>
      <c:spPr>
        <a:noFill/>
        <a:ln w="1081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523096208840724"/>
          <c:y val="0.79852971293386565"/>
          <c:w val="0.72206020171703456"/>
          <c:h val="0.18734578581264999"/>
        </c:manualLayout>
      </c:layout>
      <c:spPr>
        <a:solidFill>
          <a:srgbClr val="FFFFFF"/>
        </a:solidFill>
        <a:ln w="2703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703">
      <a:solidFill>
        <a:srgbClr val="000000"/>
      </a:solidFill>
      <a:prstDash val="solid"/>
    </a:ln>
  </c:spPr>
  <c:txPr>
    <a:bodyPr/>
    <a:lstStyle/>
    <a:p>
      <a:pPr>
        <a:defRPr sz="96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/>
              <a:t>Bloomington - Indianapolis Consistency Enforcement Chart</a:t>
            </a:r>
          </a:p>
        </c:rich>
      </c:tx>
      <c:layout>
        <c:manualLayout>
          <c:xMode val="edge"/>
          <c:yMode val="edge"/>
          <c:x val="9.8812820153207609E-2"/>
          <c:y val="1.649305555555556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5487701441899924E-2"/>
          <c:y val="0.12413221784776902"/>
          <c:w val="0.60729511864453389"/>
          <c:h val="0.70399496937883355"/>
        </c:manualLayout>
      </c:layout>
      <c:scatterChart>
        <c:scatterStyle val="lineMarker"/>
        <c:ser>
          <c:idx val="0"/>
          <c:order val="0"/>
          <c:tx>
            <c:strRef>
              <c:f>'complexity-consistencyenforce'!$V$42</c:f>
              <c:strCache>
                <c:ptCount val="1"/>
                <c:pt idx="0">
                  <c:v>Average - Latency</c:v>
                </c:pt>
              </c:strCache>
            </c:strRef>
          </c:tx>
          <c:spPr>
            <a:ln w="1905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yVal>
            <c:numRef>
              <c:f>'complexity-consistencyenforce'!$D$6:$D$31</c:f>
              <c:numCache>
                <c:formatCode>General</c:formatCode>
                <c:ptCount val="26"/>
                <c:pt idx="0">
                  <c:v>2.5706063829999999</c:v>
                </c:pt>
                <c:pt idx="1">
                  <c:v>2.4963043480000002</c:v>
                </c:pt>
                <c:pt idx="2">
                  <c:v>2.4981956520000002</c:v>
                </c:pt>
                <c:pt idx="3">
                  <c:v>2.4573529409999999</c:v>
                </c:pt>
                <c:pt idx="4">
                  <c:v>2.4714042549999999</c:v>
                </c:pt>
                <c:pt idx="5">
                  <c:v>2.4510111109999997</c:v>
                </c:pt>
                <c:pt idx="6">
                  <c:v>2.4153763439999998</c:v>
                </c:pt>
                <c:pt idx="7">
                  <c:v>2.3848913040000004</c:v>
                </c:pt>
                <c:pt idx="8">
                  <c:v>2.451216494999974</c:v>
                </c:pt>
                <c:pt idx="9">
                  <c:v>2.413978261</c:v>
                </c:pt>
                <c:pt idx="10">
                  <c:v>2.4100638299999977</c:v>
                </c:pt>
                <c:pt idx="11">
                  <c:v>2.4148510639999987</c:v>
                </c:pt>
                <c:pt idx="12">
                  <c:v>2.4282947370000012</c:v>
                </c:pt>
                <c:pt idx="13">
                  <c:v>2.3972150539999997</c:v>
                </c:pt>
                <c:pt idx="14">
                  <c:v>2.4030549450000001</c:v>
                </c:pt>
                <c:pt idx="15">
                  <c:v>2.4047446809999999</c:v>
                </c:pt>
                <c:pt idx="16">
                  <c:v>2.4123645829999996</c:v>
                </c:pt>
                <c:pt idx="17">
                  <c:v>2.3802903229999997</c:v>
                </c:pt>
                <c:pt idx="18">
                  <c:v>2.3915368420000012</c:v>
                </c:pt>
                <c:pt idx="19">
                  <c:v>2.4016326529999996</c:v>
                </c:pt>
                <c:pt idx="20">
                  <c:v>2.437511905</c:v>
                </c:pt>
                <c:pt idx="21">
                  <c:v>2.404824176</c:v>
                </c:pt>
                <c:pt idx="22">
                  <c:v>2.3662159089999988</c:v>
                </c:pt>
                <c:pt idx="23">
                  <c:v>2.3499347830000001</c:v>
                </c:pt>
                <c:pt idx="24">
                  <c:v>2.3865312500000266</c:v>
                </c:pt>
                <c:pt idx="25">
                  <c:v>2.3771739129999996</c:v>
                </c:pt>
              </c:numCache>
            </c:numRef>
          </c:yVal>
        </c:ser>
        <c:ser>
          <c:idx val="2"/>
          <c:order val="1"/>
          <c:tx>
            <c:strRef>
              <c:f>'complexity-consistencyenforce'!$V$44</c:f>
              <c:strCache>
                <c:ptCount val="1"/>
                <c:pt idx="0">
                  <c:v>Average - One Broker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yVal>
            <c:numRef>
              <c:f>'complexity-consistencyenforce'!$J$6:$J$31</c:f>
              <c:numCache>
                <c:formatCode>General</c:formatCode>
                <c:ptCount val="26"/>
                <c:pt idx="0">
                  <c:v>6.5172889137737906</c:v>
                </c:pt>
                <c:pt idx="1">
                  <c:v>6.4249745145630746</c:v>
                </c:pt>
                <c:pt idx="2">
                  <c:v>6.7070108043217145</c:v>
                </c:pt>
                <c:pt idx="3">
                  <c:v>6.5111973840665804</c:v>
                </c:pt>
                <c:pt idx="4">
                  <c:v>6.5648741573033655</c:v>
                </c:pt>
                <c:pt idx="5">
                  <c:v>6.4731778846153833</c:v>
                </c:pt>
                <c:pt idx="6">
                  <c:v>6.5214123831775694</c:v>
                </c:pt>
                <c:pt idx="7">
                  <c:v>6.5023247058823523</c:v>
                </c:pt>
                <c:pt idx="8">
                  <c:v>6.5051060948081334</c:v>
                </c:pt>
                <c:pt idx="9">
                  <c:v>6.5000473372781</c:v>
                </c:pt>
                <c:pt idx="10">
                  <c:v>6.4899849187934855</c:v>
                </c:pt>
                <c:pt idx="11">
                  <c:v>6.4667494033413595</c:v>
                </c:pt>
                <c:pt idx="12">
                  <c:v>6.4273087885985714</c:v>
                </c:pt>
                <c:pt idx="13">
                  <c:v>6.4780620525059724</c:v>
                </c:pt>
                <c:pt idx="14">
                  <c:v>6.459734375</c:v>
                </c:pt>
                <c:pt idx="15">
                  <c:v>6.4455875440657655</c:v>
                </c:pt>
                <c:pt idx="16">
                  <c:v>6.4603925570228</c:v>
                </c:pt>
                <c:pt idx="17">
                  <c:v>6.4497589928057524</c:v>
                </c:pt>
                <c:pt idx="18">
                  <c:v>6.5523358862144345</c:v>
                </c:pt>
                <c:pt idx="19">
                  <c:v>6.4588756038647324</c:v>
                </c:pt>
                <c:pt idx="20">
                  <c:v>6.4570101465614345</c:v>
                </c:pt>
                <c:pt idx="21">
                  <c:v>6.4129054545454345</c:v>
                </c:pt>
                <c:pt idx="22">
                  <c:v>6.3743666666666607</c:v>
                </c:pt>
                <c:pt idx="23">
                  <c:v>6.3507502903600397</c:v>
                </c:pt>
                <c:pt idx="24">
                  <c:v>6.3752967157418547</c:v>
                </c:pt>
                <c:pt idx="25">
                  <c:v>6.3346436915887834</c:v>
                </c:pt>
              </c:numCache>
            </c:numRef>
          </c:yVal>
        </c:ser>
        <c:ser>
          <c:idx val="4"/>
          <c:order val="2"/>
          <c:tx>
            <c:strRef>
              <c:f>'complexity-consistencyenforce'!$V$46</c:f>
              <c:strCache>
                <c:ptCount val="1"/>
                <c:pt idx="0">
                  <c:v>Average - Two Brokers</c:v>
                </c:pt>
              </c:strCache>
            </c:strRef>
          </c:tx>
          <c:spPr>
            <a:ln w="1905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yVal>
            <c:numRef>
              <c:f>'complexity-consistencyenforce'!$P$6:$P$31</c:f>
              <c:numCache>
                <c:formatCode>General</c:formatCode>
                <c:ptCount val="26"/>
                <c:pt idx="0">
                  <c:v>7.8549976717112315</c:v>
                </c:pt>
                <c:pt idx="1">
                  <c:v>7.9287389380530895</c:v>
                </c:pt>
                <c:pt idx="2">
                  <c:v>7.9560588942307824</c:v>
                </c:pt>
                <c:pt idx="3">
                  <c:v>7.7796820809249461</c:v>
                </c:pt>
                <c:pt idx="4">
                  <c:v>7.8148934977578399</c:v>
                </c:pt>
                <c:pt idx="5">
                  <c:v>7.7251474820144024</c:v>
                </c:pt>
                <c:pt idx="6">
                  <c:v>7.7847157652473955</c:v>
                </c:pt>
                <c:pt idx="7">
                  <c:v>7.7454602609727097</c:v>
                </c:pt>
                <c:pt idx="8">
                  <c:v>7.7471865756541485</c:v>
                </c:pt>
                <c:pt idx="9">
                  <c:v>7.7592769409038524</c:v>
                </c:pt>
                <c:pt idx="10">
                  <c:v>7.7512332195676903</c:v>
                </c:pt>
                <c:pt idx="11">
                  <c:v>7.7182804733727801</c:v>
                </c:pt>
                <c:pt idx="12">
                  <c:v>7.7246273849607094</c:v>
                </c:pt>
                <c:pt idx="13">
                  <c:v>7.7297053254437804</c:v>
                </c:pt>
                <c:pt idx="14">
                  <c:v>7.7134696789536434</c:v>
                </c:pt>
                <c:pt idx="15">
                  <c:v>7.7005960419091899</c:v>
                </c:pt>
                <c:pt idx="16">
                  <c:v>7.7186646848989424</c:v>
                </c:pt>
                <c:pt idx="17">
                  <c:v>7.7088655660377245</c:v>
                </c:pt>
                <c:pt idx="18">
                  <c:v>7.8068767720828713</c:v>
                </c:pt>
                <c:pt idx="19">
                  <c:v>7.7098072289156585</c:v>
                </c:pt>
                <c:pt idx="20">
                  <c:v>7.6956225769668745</c:v>
                </c:pt>
                <c:pt idx="21">
                  <c:v>7.6775107655502275</c:v>
                </c:pt>
                <c:pt idx="22">
                  <c:v>7.6326255868544601</c:v>
                </c:pt>
                <c:pt idx="23">
                  <c:v>7.5928924349881814</c:v>
                </c:pt>
                <c:pt idx="24">
                  <c:v>7.6295770528683855</c:v>
                </c:pt>
                <c:pt idx="25">
                  <c:v>7.5979897142857045</c:v>
                </c:pt>
              </c:numCache>
            </c:numRef>
          </c:yVal>
        </c:ser>
        <c:axId val="62516608"/>
        <c:axId val="62399232"/>
      </c:scatterChart>
      <c:valAx>
        <c:axId val="62516608"/>
        <c:scaling>
          <c:orientation val="minMax"/>
          <c:max val="25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/>
                  <a:t>Every 1000 observations</a:t>
                </a:r>
              </a:p>
            </c:rich>
          </c:tx>
          <c:layout>
            <c:manualLayout>
              <c:xMode val="edge"/>
              <c:yMode val="edge"/>
              <c:x val="0.27226503175652367"/>
              <c:y val="0.9348982939632546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399232"/>
        <c:crosses val="autoZero"/>
        <c:crossBetween val="midCat"/>
      </c:valAx>
      <c:valAx>
        <c:axId val="623992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 dirty="0" smtClean="0"/>
                  <a:t>Time </a:t>
                </a:r>
                <a:r>
                  <a:rPr lang="en-US" sz="1400" b="0" dirty="0"/>
                  <a:t>(ms)</a:t>
                </a:r>
              </a:p>
            </c:rich>
          </c:tx>
          <c:layout>
            <c:manualLayout>
              <c:xMode val="edge"/>
              <c:yMode val="edge"/>
              <c:x val="1.2722646310432601E-3"/>
              <c:y val="0.3732647090988683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51660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914414324163653"/>
          <c:y val="0.12760444006999141"/>
          <c:w val="0.30067894184983268"/>
          <c:h val="0.3923630249343842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Round Trip Time Chart for WS-Context Service Metadata</a:t>
            </a:r>
            <a:r>
              <a:rPr lang="en-US" sz="1400" baseline="0"/>
              <a:t> </a:t>
            </a:r>
            <a:r>
              <a:rPr lang="en-US" sz="1400"/>
              <a:t>Publish Request </a:t>
            </a:r>
          </a:p>
        </c:rich>
      </c:tx>
      <c:layout>
        <c:manualLayout>
          <c:xMode val="edge"/>
          <c:yMode val="edge"/>
          <c:x val="9.7578124244412548E-2"/>
          <c:y val="2.804496895515179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5322303389460402E-2"/>
          <c:y val="0.16319205107039694"/>
          <c:w val="0.53991079804798159"/>
          <c:h val="0.67895532990758445"/>
        </c:manualLayout>
      </c:layout>
      <c:lineChart>
        <c:grouping val="standard"/>
        <c:ser>
          <c:idx val="7"/>
          <c:order val="0"/>
          <c:tx>
            <c:v>Average-WSContext - database</c:v>
          </c:tx>
          <c:spPr>
            <a:ln w="28575">
              <a:solidFill>
                <a:srgbClr val="0070C0"/>
              </a:solidFill>
            </a:ln>
          </c:spPr>
          <c:marker>
            <c:symbol val="plus"/>
            <c:size val="5"/>
            <c:spPr>
              <a:solidFill>
                <a:srgbClr val="0070C0"/>
              </a:solidFill>
              <a:ln w="9525" cap="rnd">
                <a:solidFill>
                  <a:srgbClr val="0070C0"/>
                </a:solidFill>
              </a:ln>
            </c:spPr>
          </c:marker>
          <c:val>
            <c:numRef>
              <c:f>'GRAPH -re-re-improved '!$B$46:$F$46</c:f>
              <c:numCache>
                <c:formatCode>0.00</c:formatCode>
                <c:ptCount val="5"/>
                <c:pt idx="0">
                  <c:v>16.192326633165745</c:v>
                </c:pt>
                <c:pt idx="1">
                  <c:v>16.028417085427076</c:v>
                </c:pt>
                <c:pt idx="2">
                  <c:v>16.235512562814069</c:v>
                </c:pt>
                <c:pt idx="3">
                  <c:v>15.915497487437223</c:v>
                </c:pt>
                <c:pt idx="4">
                  <c:v>16.353698492462311</c:v>
                </c:pt>
              </c:numCache>
            </c:numRef>
          </c:val>
        </c:ser>
        <c:ser>
          <c:idx val="6"/>
          <c:order val="1"/>
          <c:tx>
            <c:v>Average-WSContext - memory</c:v>
          </c:tx>
          <c:spPr>
            <a:ln w="28575">
              <a:solidFill>
                <a:srgbClr val="FF0000"/>
              </a:solidFill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'GRAPH -re-re-improved '!$B$32:$F$32</c:f>
              <c:numCache>
                <c:formatCode>0.00</c:formatCode>
                <c:ptCount val="5"/>
                <c:pt idx="0">
                  <c:v>7.4639296482412067</c:v>
                </c:pt>
                <c:pt idx="1">
                  <c:v>7.4648140703517383</c:v>
                </c:pt>
                <c:pt idx="2">
                  <c:v>7.5309045226130698</c:v>
                </c:pt>
                <c:pt idx="3">
                  <c:v>7.5178844221105408</c:v>
                </c:pt>
                <c:pt idx="4">
                  <c:v>7.4803080808080908</c:v>
                </c:pt>
              </c:numCache>
            </c:numRef>
          </c:val>
        </c:ser>
        <c:ser>
          <c:idx val="1"/>
          <c:order val="2"/>
          <c:tx>
            <c:v>Average - echo service</c:v>
          </c:tx>
          <c:spPr>
            <a:ln w="28575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'GRAPH -re-re-improved '!$B$25:$F$25</c:f>
              <c:numCache>
                <c:formatCode>0.00</c:formatCode>
                <c:ptCount val="5"/>
                <c:pt idx="0">
                  <c:v>6.640934673366818</c:v>
                </c:pt>
                <c:pt idx="1">
                  <c:v>6.7601005025125636</c:v>
                </c:pt>
                <c:pt idx="2">
                  <c:v>6.6647386934673367</c:v>
                </c:pt>
                <c:pt idx="3">
                  <c:v>6.6841809045226075</c:v>
                </c:pt>
                <c:pt idx="4">
                  <c:v>6.6667336683417</c:v>
                </c:pt>
              </c:numCache>
            </c:numRef>
          </c:val>
        </c:ser>
        <c:marker val="1"/>
        <c:axId val="57765888"/>
        <c:axId val="57768192"/>
      </c:lineChart>
      <c:catAx>
        <c:axId val="57765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Repeated Test Cases</a:t>
                </a:r>
              </a:p>
            </c:rich>
          </c:tx>
          <c:layout>
            <c:manualLayout>
              <c:xMode val="edge"/>
              <c:yMode val="edge"/>
              <c:x val="0.25766873996056094"/>
              <c:y val="0.9254807692307652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768192"/>
        <c:crosses val="autoZero"/>
        <c:auto val="1"/>
        <c:lblAlgn val="ctr"/>
        <c:lblOffset val="100"/>
        <c:tickLblSkip val="1"/>
        <c:tickMarkSkip val="1"/>
      </c:catAx>
      <c:valAx>
        <c:axId val="57768192"/>
        <c:scaling>
          <c:orientation val="minMax"/>
          <c:max val="18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Time (msec) </a:t>
                </a:r>
              </a:p>
            </c:rich>
          </c:tx>
          <c:layout>
            <c:manualLayout>
              <c:xMode val="edge"/>
              <c:yMode val="edge"/>
              <c:x val="1.2864393588087981E-3"/>
              <c:y val="0.37259613734723934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765888"/>
        <c:crosses val="autoZero"/>
        <c:crossBetween val="between"/>
        <c:maj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2205368609607292"/>
          <c:y val="0.16703183288529719"/>
          <c:w val="0.37030275928453305"/>
          <c:h val="0.31677184419744264"/>
        </c:manualLayout>
      </c:layout>
      <c:spPr>
        <a:solidFill>
          <a:srgbClr val="FFFFFF"/>
        </a:solidFill>
        <a:ln>
          <a:solidFill>
            <a:srgbClr val="8064A2">
              <a:tint val="77000"/>
              <a:shade val="95000"/>
              <a:satMod val="105000"/>
            </a:srgbClr>
          </a:solidFill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Round Trip Time Chart for Hybrid Service Metadata</a:t>
            </a:r>
            <a:r>
              <a:rPr lang="en-US" sz="1400" baseline="0"/>
              <a:t> </a:t>
            </a:r>
            <a:r>
              <a:rPr lang="en-US" sz="1400"/>
              <a:t>Publish Request  (WS-Context</a:t>
            </a:r>
            <a:r>
              <a:rPr lang="en-US" sz="1400" baseline="0"/>
              <a:t> metadata)</a:t>
            </a:r>
            <a:r>
              <a:rPr lang="en-US" sz="1400"/>
              <a:t> </a:t>
            </a:r>
          </a:p>
        </c:rich>
      </c:tx>
      <c:layout>
        <c:manualLayout>
          <c:xMode val="edge"/>
          <c:yMode val="edge"/>
          <c:x val="9.757812424441252E-2"/>
          <c:y val="2.804496895515179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1787005397910228E-2"/>
          <c:y val="0.16319205107039694"/>
          <c:w val="0.56253706355359334"/>
          <c:h val="0.67895532990758423"/>
        </c:manualLayout>
      </c:layout>
      <c:lineChart>
        <c:grouping val="standard"/>
        <c:ser>
          <c:idx val="2"/>
          <c:order val="0"/>
          <c:tx>
            <c:v>Average - Hybrid - database</c:v>
          </c:tx>
          <c:spPr>
            <a:ln>
              <a:solidFill>
                <a:srgbClr val="0070C0"/>
              </a:solidFill>
            </a:ln>
          </c:spPr>
          <c:marker>
            <c:symbol val="triang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'GRAPH -re-re-improved '!$B$53:$F$53</c:f>
              <c:numCache>
                <c:formatCode>0.00</c:formatCode>
                <c:ptCount val="5"/>
                <c:pt idx="0">
                  <c:v>21.726352739725982</c:v>
                </c:pt>
                <c:pt idx="1">
                  <c:v>21.507836711711711</c:v>
                </c:pt>
                <c:pt idx="2">
                  <c:v>21.828504132231402</c:v>
                </c:pt>
                <c:pt idx="3">
                  <c:v>21.653656917885264</c:v>
                </c:pt>
                <c:pt idx="4">
                  <c:v>21.983085812356979</c:v>
                </c:pt>
              </c:numCache>
            </c:numRef>
          </c:val>
        </c:ser>
        <c:ser>
          <c:idx val="0"/>
          <c:order val="1"/>
          <c:tx>
            <c:v>Average - Hybrid - memory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'GRAPH -re-re-improved '!$B$39:$F$39</c:f>
              <c:numCache>
                <c:formatCode>0.00</c:formatCode>
                <c:ptCount val="5"/>
                <c:pt idx="0">
                  <c:v>7.6320477777777755</c:v>
                </c:pt>
                <c:pt idx="1">
                  <c:v>7.6182277456647434</c:v>
                </c:pt>
                <c:pt idx="2">
                  <c:v>7.7722635658914845</c:v>
                </c:pt>
                <c:pt idx="3">
                  <c:v>7.6672852348993255</c:v>
                </c:pt>
                <c:pt idx="4">
                  <c:v>7.7206504629629622</c:v>
                </c:pt>
              </c:numCache>
            </c:numRef>
          </c:val>
        </c:ser>
        <c:ser>
          <c:idx val="1"/>
          <c:order val="2"/>
          <c:tx>
            <c:v>Average - echo service</c:v>
          </c:tx>
          <c:spPr>
            <a:ln w="28575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'GRAPH -re-re-improved '!$B$25:$F$25</c:f>
              <c:numCache>
                <c:formatCode>0.00</c:formatCode>
                <c:ptCount val="5"/>
                <c:pt idx="0">
                  <c:v>6.640934673366818</c:v>
                </c:pt>
                <c:pt idx="1">
                  <c:v>6.7601005025125636</c:v>
                </c:pt>
                <c:pt idx="2">
                  <c:v>6.6647386934673367</c:v>
                </c:pt>
                <c:pt idx="3">
                  <c:v>6.6841809045226075</c:v>
                </c:pt>
                <c:pt idx="4">
                  <c:v>6.6667336683417</c:v>
                </c:pt>
              </c:numCache>
            </c:numRef>
          </c:val>
        </c:ser>
        <c:marker val="1"/>
        <c:axId val="57793920"/>
        <c:axId val="57812864"/>
      </c:lineChart>
      <c:catAx>
        <c:axId val="57793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Repeated Test Cases</a:t>
                </a:r>
              </a:p>
            </c:rich>
          </c:tx>
          <c:layout>
            <c:manualLayout>
              <c:xMode val="edge"/>
              <c:yMode val="edge"/>
              <c:x val="0.25766873996056083"/>
              <c:y val="0.9254807692307656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812864"/>
        <c:crosses val="autoZero"/>
        <c:auto val="1"/>
        <c:lblAlgn val="ctr"/>
        <c:lblOffset val="100"/>
        <c:tickLblSkip val="1"/>
        <c:tickMarkSkip val="1"/>
      </c:catAx>
      <c:valAx>
        <c:axId val="57812864"/>
        <c:scaling>
          <c:orientation val="minMax"/>
          <c:max val="25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Time (msec) </a:t>
                </a:r>
              </a:p>
            </c:rich>
          </c:tx>
          <c:layout>
            <c:manualLayout>
              <c:xMode val="edge"/>
              <c:yMode val="edge"/>
              <c:x val="6.1349693251534047E-3"/>
              <c:y val="0.37259615384615385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7939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114459888899912"/>
          <c:y val="0.16703183288529702"/>
          <c:w val="0.3310142471663729"/>
          <c:h val="0.25327156139380974"/>
        </c:manualLayout>
      </c:layout>
      <c:spPr>
        <a:solidFill>
          <a:srgbClr val="FFFFFF"/>
        </a:solidFill>
        <a:ln>
          <a:solidFill>
            <a:srgbClr val="8064A2">
              <a:tint val="77000"/>
              <a:shade val="95000"/>
              <a:satMod val="105000"/>
            </a:srgbClr>
          </a:solidFill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baseline="0"/>
              <a:t>Round Trip Time Chart for Ext UDDI Service Metadata Publish Request  </a:t>
            </a:r>
            <a:endParaRPr lang="en-US" sz="1400"/>
          </a:p>
        </c:rich>
      </c:tx>
      <c:layout>
        <c:manualLayout>
          <c:xMode val="edge"/>
          <c:yMode val="edge"/>
          <c:x val="7.017066769092889E-2"/>
          <c:y val="1.851851851851858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9572754625183992E-2"/>
          <c:y val="0.14009691096305268"/>
          <c:w val="0.55416221752768713"/>
          <c:h val="0.69323835021878644"/>
        </c:manualLayout>
      </c:layout>
      <c:lineChart>
        <c:grouping val="standard"/>
        <c:ser>
          <c:idx val="9"/>
          <c:order val="0"/>
          <c:tx>
            <c:v>Average-Ext UDDI - database</c:v>
          </c:tx>
          <c:spPr>
            <a:ln w="28575">
              <a:solidFill>
                <a:srgbClr val="0070C0"/>
              </a:solidFill>
            </a:ln>
          </c:spPr>
          <c:marker>
            <c:symbol val="diamond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'GRAPH -re-re-improved '!$B$76:$F$76</c:f>
              <c:numCache>
                <c:formatCode>0.00</c:formatCode>
                <c:ptCount val="5"/>
                <c:pt idx="0">
                  <c:v>18.205084321475624</c:v>
                </c:pt>
                <c:pt idx="1">
                  <c:v>18.882911062906725</c:v>
                </c:pt>
                <c:pt idx="2">
                  <c:v>18.373361547762986</c:v>
                </c:pt>
                <c:pt idx="3">
                  <c:v>18.825793342579679</c:v>
                </c:pt>
                <c:pt idx="4">
                  <c:v>18.31821771217712</c:v>
                </c:pt>
              </c:numCache>
            </c:numRef>
          </c:val>
        </c:ser>
        <c:ser>
          <c:idx val="7"/>
          <c:order val="1"/>
          <c:tx>
            <c:v>Average-Ext UDDI - memory</c:v>
          </c:tx>
          <c:spPr>
            <a:ln w="28575">
              <a:solidFill>
                <a:srgbClr val="FF0000"/>
              </a:solidFill>
            </a:ln>
          </c:spPr>
          <c:marker>
            <c:symbol val="star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'GRAPH -re-re-improved '!$B$61:$F$61</c:f>
              <c:numCache>
                <c:formatCode>0.00</c:formatCode>
                <c:ptCount val="5"/>
                <c:pt idx="0">
                  <c:v>8.0826653116531162</c:v>
                </c:pt>
                <c:pt idx="1">
                  <c:v>7.6121689272503055</c:v>
                </c:pt>
                <c:pt idx="2">
                  <c:v>8.0357269180754223</c:v>
                </c:pt>
                <c:pt idx="3">
                  <c:v>7.8145958986730868</c:v>
                </c:pt>
                <c:pt idx="4">
                  <c:v>7.8531743243243284</c:v>
                </c:pt>
              </c:numCache>
            </c:numRef>
          </c:val>
        </c:ser>
        <c:ser>
          <c:idx val="1"/>
          <c:order val="2"/>
          <c:tx>
            <c:v>Average - echo service</c:v>
          </c:tx>
          <c:spPr>
            <a:ln w="28575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'GRAPH -re-re-improved '!$B$25:$F$25</c:f>
              <c:numCache>
                <c:formatCode>0.00</c:formatCode>
                <c:ptCount val="5"/>
                <c:pt idx="0">
                  <c:v>6.640934673366818</c:v>
                </c:pt>
                <c:pt idx="1">
                  <c:v>6.7601005025125636</c:v>
                </c:pt>
                <c:pt idx="2">
                  <c:v>6.6647386934673367</c:v>
                </c:pt>
                <c:pt idx="3">
                  <c:v>6.6841809045226075</c:v>
                </c:pt>
                <c:pt idx="4">
                  <c:v>6.6667336683417</c:v>
                </c:pt>
              </c:numCache>
            </c:numRef>
          </c:val>
        </c:ser>
        <c:marker val="1"/>
        <c:axId val="57854976"/>
        <c:axId val="57865728"/>
      </c:lineChart>
      <c:catAx>
        <c:axId val="57854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Repeated Test Cases</a:t>
                </a:r>
              </a:p>
            </c:rich>
          </c:tx>
          <c:layout>
            <c:manualLayout>
              <c:xMode val="edge"/>
              <c:yMode val="edge"/>
              <c:x val="0.25552838450476406"/>
              <c:y val="0.9202921373958690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865728"/>
        <c:crossesAt val="0"/>
        <c:auto val="1"/>
        <c:lblAlgn val="ctr"/>
        <c:lblOffset val="100"/>
        <c:tickLblSkip val="1"/>
        <c:tickMarkSkip val="1"/>
      </c:catAx>
      <c:valAx>
        <c:axId val="57865728"/>
        <c:scaling>
          <c:orientation val="minMax"/>
          <c:max val="2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Time (msec) </a:t>
                </a:r>
              </a:p>
            </c:rich>
          </c:tx>
          <c:layout>
            <c:manualLayout>
              <c:xMode val="edge"/>
              <c:yMode val="edge"/>
              <c:x val="6.1425061425061421E-3"/>
              <c:y val="0.3695659781657745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854976"/>
        <c:crosses val="autoZero"/>
        <c:crossBetween val="between"/>
        <c:maj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66614173228391"/>
          <c:y val="0.13763501918029494"/>
          <c:w val="0.34274796747967606"/>
          <c:h val="0.36771030739801697"/>
        </c:manualLayout>
      </c:layout>
      <c:spPr>
        <a:solidFill>
          <a:srgbClr val="FFFFFF"/>
        </a:solidFill>
        <a:ln w="12700">
          <a:solidFill>
            <a:srgbClr val="000000"/>
          </a:solidFill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baseline="0"/>
              <a:t>Round Trip Time Chart for Hybrid Service Metadata Publish Request (UDDI metadata) </a:t>
            </a:r>
            <a:endParaRPr lang="en-US" sz="1400"/>
          </a:p>
        </c:rich>
      </c:tx>
      <c:layout>
        <c:manualLayout>
          <c:xMode val="edge"/>
          <c:yMode val="edge"/>
          <c:x val="7.017066769092889E-2"/>
          <c:y val="1.85185185185185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9572754625183992E-2"/>
          <c:y val="0.14009691096305268"/>
          <c:w val="0.55416221752768713"/>
          <c:h val="0.69323835021878621"/>
        </c:manualLayout>
      </c:layout>
      <c:lineChart>
        <c:grouping val="standard"/>
        <c:ser>
          <c:idx val="8"/>
          <c:order val="0"/>
          <c:tx>
            <c:v>Average - Hybrid - database</c:v>
          </c:tx>
          <c:spPr>
            <a:ln w="28575"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'GRAPH -re-re-improved '!$B$83:$F$83</c:f>
              <c:numCache>
                <c:formatCode>0.00</c:formatCode>
                <c:ptCount val="5"/>
                <c:pt idx="0">
                  <c:v>24.405003378378307</c:v>
                </c:pt>
                <c:pt idx="1">
                  <c:v>24.042646432374777</c:v>
                </c:pt>
                <c:pt idx="2">
                  <c:v>24.43724318429663</c:v>
                </c:pt>
                <c:pt idx="3">
                  <c:v>24.616561581920902</c:v>
                </c:pt>
                <c:pt idx="4">
                  <c:v>24.578359955005624</c:v>
                </c:pt>
              </c:numCache>
            </c:numRef>
          </c:val>
        </c:ser>
        <c:ser>
          <c:idx val="6"/>
          <c:order val="1"/>
          <c:tx>
            <c:v>Average - Hybrid - memory</c:v>
          </c:tx>
          <c:spPr>
            <a:ln w="28575">
              <a:solidFill>
                <a:srgbClr val="FF3300"/>
              </a:solidFill>
            </a:ln>
          </c:spPr>
          <c:marker>
            <c:symbol val="plus"/>
            <c:size val="5"/>
            <c:spPr>
              <a:solidFill>
                <a:srgbClr val="FF3300"/>
              </a:solidFill>
              <a:ln>
                <a:solidFill>
                  <a:srgbClr val="FF3300"/>
                </a:solidFill>
              </a:ln>
            </c:spPr>
          </c:marker>
          <c:val>
            <c:numRef>
              <c:f>'GRAPH -re-re-improved '!$B$68:$F$68</c:f>
              <c:numCache>
                <c:formatCode>0.00</c:formatCode>
                <c:ptCount val="5"/>
                <c:pt idx="0">
                  <c:v>8.2039469525959507</c:v>
                </c:pt>
                <c:pt idx="1">
                  <c:v>8.0825704467353958</c:v>
                </c:pt>
                <c:pt idx="2">
                  <c:v>8.504310722100648</c:v>
                </c:pt>
                <c:pt idx="3">
                  <c:v>7.7893496115427476</c:v>
                </c:pt>
                <c:pt idx="4">
                  <c:v>8.2157102593010247</c:v>
                </c:pt>
              </c:numCache>
            </c:numRef>
          </c:val>
        </c:ser>
        <c:ser>
          <c:idx val="1"/>
          <c:order val="2"/>
          <c:tx>
            <c:v>Average - echo service</c:v>
          </c:tx>
          <c:spPr>
            <a:ln w="28575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'GRAPH -re-re-improved '!$B$25:$F$25</c:f>
              <c:numCache>
                <c:formatCode>0.00</c:formatCode>
                <c:ptCount val="5"/>
                <c:pt idx="0">
                  <c:v>6.640934673366818</c:v>
                </c:pt>
                <c:pt idx="1">
                  <c:v>6.7601005025125636</c:v>
                </c:pt>
                <c:pt idx="2">
                  <c:v>6.6647386934673367</c:v>
                </c:pt>
                <c:pt idx="3">
                  <c:v>6.6841809045226075</c:v>
                </c:pt>
                <c:pt idx="4">
                  <c:v>6.6667336683417</c:v>
                </c:pt>
              </c:numCache>
            </c:numRef>
          </c:val>
        </c:ser>
        <c:marker val="1"/>
        <c:axId val="59062912"/>
        <c:axId val="59085952"/>
      </c:lineChart>
      <c:catAx>
        <c:axId val="59062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Repeated Test Cases</a:t>
                </a:r>
              </a:p>
            </c:rich>
          </c:tx>
          <c:layout>
            <c:manualLayout>
              <c:xMode val="edge"/>
              <c:yMode val="edge"/>
              <c:x val="0.25552838450476395"/>
              <c:y val="0.9202921373958690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85952"/>
        <c:crossesAt val="0"/>
        <c:auto val="1"/>
        <c:lblAlgn val="ctr"/>
        <c:lblOffset val="100"/>
        <c:tickLblSkip val="1"/>
        <c:tickMarkSkip val="1"/>
      </c:catAx>
      <c:valAx>
        <c:axId val="59085952"/>
        <c:scaling>
          <c:orientation val="minMax"/>
          <c:max val="26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Time (msec) </a:t>
                </a:r>
              </a:p>
            </c:rich>
          </c:tx>
          <c:layout>
            <c:manualLayout>
              <c:xMode val="edge"/>
              <c:yMode val="edge"/>
              <c:x val="6.1425061425061421E-3"/>
              <c:y val="0.36956597816577447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62912"/>
        <c:crosses val="autoZero"/>
        <c:crossBetween val="between"/>
        <c:maj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666141732283866"/>
          <c:y val="0.13763501918029494"/>
          <c:w val="0.34274796747967595"/>
          <c:h val="0.34188302733344939"/>
        </c:manualLayout>
      </c:layout>
      <c:spPr>
        <a:solidFill>
          <a:srgbClr val="FFFFFF"/>
        </a:solidFill>
        <a:ln w="12700">
          <a:solidFill>
            <a:srgbClr val="000000"/>
          </a:solidFill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646766169154225"/>
          <c:y val="4.2183673939199508E-2"/>
          <c:w val="0.86205336951605549"/>
          <c:h val="0.81141537518340867"/>
        </c:manualLayout>
      </c:layout>
      <c:scatterChart>
        <c:scatterStyle val="lineMarker"/>
        <c:ser>
          <c:idx val="1"/>
          <c:order val="0"/>
          <c:tx>
            <c:v>inquiry message rate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'GRAPH-RE-UPDATED'!$C$7:$G$7</c:f>
              <c:numCache>
                <c:formatCode>0</c:formatCode>
                <c:ptCount val="5"/>
                <c:pt idx="0">
                  <c:v>166.70757060441454</c:v>
                </c:pt>
                <c:pt idx="1">
                  <c:v>519</c:v>
                </c:pt>
                <c:pt idx="2">
                  <c:v>777.997269650362</c:v>
                </c:pt>
                <c:pt idx="3">
                  <c:v>940</c:v>
                </c:pt>
                <c:pt idx="4">
                  <c:v>941.78035467942493</c:v>
                </c:pt>
              </c:numCache>
            </c:numRef>
          </c:xVal>
          <c:yVal>
            <c:numRef>
              <c:f>'GRAPH-RE-UPDATED'!$C$8:$G$8</c:f>
              <c:numCache>
                <c:formatCode>0.00</c:formatCode>
                <c:ptCount val="5"/>
                <c:pt idx="0">
                  <c:v>5.4451967008247939</c:v>
                </c:pt>
                <c:pt idx="1">
                  <c:v>5.8419999999999996</c:v>
                </c:pt>
                <c:pt idx="2">
                  <c:v>5.88</c:v>
                </c:pt>
                <c:pt idx="3">
                  <c:v>47.053108589141075</c:v>
                </c:pt>
                <c:pt idx="4">
                  <c:v>92.251000000000005</c:v>
                </c:pt>
              </c:numCache>
            </c:numRef>
          </c:yVal>
        </c:ser>
        <c:ser>
          <c:idx val="0"/>
          <c:order val="1"/>
          <c:tx>
            <c:v>publication message rate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'GRAPH-UPDATED'!$C$19:$G$19</c:f>
              <c:numCache>
                <c:formatCode>0</c:formatCode>
                <c:ptCount val="5"/>
                <c:pt idx="0">
                  <c:v>186</c:v>
                </c:pt>
                <c:pt idx="1">
                  <c:v>359</c:v>
                </c:pt>
                <c:pt idx="2">
                  <c:v>469</c:v>
                </c:pt>
                <c:pt idx="3" formatCode="General">
                  <c:v>479</c:v>
                </c:pt>
                <c:pt idx="4">
                  <c:v>480</c:v>
                </c:pt>
              </c:numCache>
            </c:numRef>
          </c:xVal>
          <c:yVal>
            <c:numRef>
              <c:f>'GRAPH-UPDATED'!$C$20:$G$20</c:f>
              <c:numCache>
                <c:formatCode>0.00</c:formatCode>
                <c:ptCount val="5"/>
                <c:pt idx="0">
                  <c:v>5.6459999999999955</c:v>
                </c:pt>
                <c:pt idx="1">
                  <c:v>5.8639999999999946</c:v>
                </c:pt>
                <c:pt idx="2">
                  <c:v>10.692</c:v>
                </c:pt>
                <c:pt idx="3">
                  <c:v>21.358000000000001</c:v>
                </c:pt>
                <c:pt idx="4">
                  <c:v>70.570275447105686</c:v>
                </c:pt>
              </c:numCache>
            </c:numRef>
          </c:yVal>
        </c:ser>
        <c:axId val="56919936"/>
        <c:axId val="56938880"/>
      </c:scatterChart>
      <c:valAx>
        <c:axId val="56919936"/>
        <c:scaling>
          <c:orientation val="minMax"/>
          <c:max val="1000"/>
          <c:min val="100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 dirty="0" smtClean="0"/>
                  <a:t>message </a:t>
                </a:r>
                <a:r>
                  <a:rPr lang="en-US" sz="1400" b="0" dirty="0"/>
                  <a:t>processing</a:t>
                </a:r>
                <a:r>
                  <a:rPr lang="en-US" sz="1400" b="0" baseline="0" dirty="0"/>
                  <a:t> </a:t>
                </a:r>
                <a:r>
                  <a:rPr lang="en-US" sz="1400" b="0" dirty="0"/>
                  <a:t>rate (message/per second)</a:t>
                </a:r>
              </a:p>
            </c:rich>
          </c:tx>
          <c:layout>
            <c:manualLayout>
              <c:xMode val="edge"/>
              <c:yMode val="edge"/>
              <c:x val="0.20443238353686544"/>
              <c:y val="0.93922036595067548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938880"/>
        <c:crosses val="autoZero"/>
        <c:crossBetween val="midCat"/>
      </c:valAx>
      <c:valAx>
        <c:axId val="56938880"/>
        <c:scaling>
          <c:orientation val="minMax"/>
          <c:max val="7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/>
                  <a:t>avg </a:t>
                </a:r>
                <a:r>
                  <a:rPr lang="en-US" sz="1400" b="0" baseline="0"/>
                  <a:t> </a:t>
                </a:r>
                <a:r>
                  <a:rPr lang="en-US" sz="1400" b="0"/>
                  <a:t>time (ms) per message</a:t>
                </a:r>
              </a:p>
            </c:rich>
          </c:tx>
          <c:layout>
            <c:manualLayout>
              <c:xMode val="edge"/>
              <c:yMode val="edge"/>
              <c:x val="1.0402532790592505E-2"/>
              <c:y val="0.21104216388226271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919936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7693351424694708E-2"/>
          <c:y val="4.0839393882447422E-2"/>
          <c:w val="0.35368611488014817"/>
          <c:h val="0.172124105011933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6984024833434287E-2"/>
          <c:y val="5.5317436735502656E-2"/>
          <c:w val="0.58350562875510359"/>
          <c:h val="0.77136383895409466"/>
        </c:manualLayout>
      </c:layout>
      <c:scatterChart>
        <c:scatterStyle val="smoothMarker"/>
        <c:ser>
          <c:idx val="4"/>
          <c:order val="0"/>
          <c:tx>
            <c:v>Average - database access</c:v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'context-size-test-for-pub'!$AN$14:$AW$14</c:f>
              <c:numCache>
                <c:formatCode>0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'context-size-test-for-pub'!$AN$15:$AW$15</c:f>
              <c:numCache>
                <c:formatCode>#,##0.00</c:formatCode>
                <c:ptCount val="10"/>
                <c:pt idx="0">
                  <c:v>16.327904040404075</c:v>
                </c:pt>
                <c:pt idx="1">
                  <c:v>18.779819095477386</c:v>
                </c:pt>
                <c:pt idx="2">
                  <c:v>21.23</c:v>
                </c:pt>
                <c:pt idx="3">
                  <c:v>24.12</c:v>
                </c:pt>
                <c:pt idx="4">
                  <c:v>27.571286432160786</c:v>
                </c:pt>
                <c:pt idx="5">
                  <c:v>29.42518592964824</c:v>
                </c:pt>
                <c:pt idx="6">
                  <c:v>31.97821608040195</c:v>
                </c:pt>
                <c:pt idx="7">
                  <c:v>35.16877386934673</c:v>
                </c:pt>
                <c:pt idx="8">
                  <c:v>37.36518090452261</c:v>
                </c:pt>
                <c:pt idx="9">
                  <c:v>40.505130653266249</c:v>
                </c:pt>
              </c:numCache>
            </c:numRef>
          </c:yVal>
        </c:ser>
        <c:ser>
          <c:idx val="1"/>
          <c:order val="1"/>
          <c:tx>
            <c:v>Average - memory access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'context-size-test-for-pub'!$AN$8:$AW$8</c:f>
              <c:numCache>
                <c:formatCode>0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'context-size-test-for-pub'!$AN$9:$AW$9</c:f>
              <c:numCache>
                <c:formatCode>#,##0.00</c:formatCode>
                <c:ptCount val="10"/>
                <c:pt idx="0">
                  <c:v>9.15</c:v>
                </c:pt>
                <c:pt idx="1">
                  <c:v>11.682708542713568</c:v>
                </c:pt>
                <c:pt idx="2">
                  <c:v>13.498085427135678</c:v>
                </c:pt>
                <c:pt idx="3">
                  <c:v>16.421346733668287</c:v>
                </c:pt>
                <c:pt idx="4">
                  <c:v>18.866703517587883</c:v>
                </c:pt>
                <c:pt idx="5">
                  <c:v>20.727160804020087</c:v>
                </c:pt>
                <c:pt idx="6">
                  <c:v>22.98170854271352</c:v>
                </c:pt>
                <c:pt idx="7">
                  <c:v>25.702065326633164</c:v>
                </c:pt>
                <c:pt idx="8">
                  <c:v>28.288427135678337</c:v>
                </c:pt>
                <c:pt idx="9">
                  <c:v>30.637391959799039</c:v>
                </c:pt>
              </c:numCache>
            </c:numRef>
          </c:yVal>
          <c:smooth val="1"/>
        </c:ser>
        <c:ser>
          <c:idx val="0"/>
          <c:order val="2"/>
          <c:tx>
            <c:v>Average - Echo Service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'context-size-test-for-pub'!$AN$2:$AW$2</c:f>
              <c:numCache>
                <c:formatCode>0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'context-size-test-for-pub'!$AN$3:$AW$3</c:f>
              <c:numCache>
                <c:formatCode>#,##0.00</c:formatCode>
                <c:ptCount val="10"/>
                <c:pt idx="0">
                  <c:v>8.5754020100502775</c:v>
                </c:pt>
                <c:pt idx="1">
                  <c:v>10.778577889447236</c:v>
                </c:pt>
                <c:pt idx="2">
                  <c:v>12.522120603015068</c:v>
                </c:pt>
                <c:pt idx="3">
                  <c:v>15.716889447236181</c:v>
                </c:pt>
                <c:pt idx="4">
                  <c:v>18.168894472361789</c:v>
                </c:pt>
                <c:pt idx="5">
                  <c:v>19.941452261306527</c:v>
                </c:pt>
                <c:pt idx="6">
                  <c:v>22.28724120603011</c:v>
                </c:pt>
                <c:pt idx="7">
                  <c:v>24.854673366834191</c:v>
                </c:pt>
                <c:pt idx="8">
                  <c:v>27.3809648241206</c:v>
                </c:pt>
                <c:pt idx="9">
                  <c:v>29.732969849246228</c:v>
                </c:pt>
              </c:numCache>
            </c:numRef>
          </c:yVal>
          <c:smooth val="1"/>
        </c:ser>
        <c:axId val="59307136"/>
        <c:axId val="59309440"/>
      </c:scatterChart>
      <c:valAx>
        <c:axId val="59307136"/>
        <c:scaling>
          <c:orientation val="minMax"/>
          <c:max val="101"/>
          <c:min val="10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/>
                  <a:t>context payload size (KB)</a:t>
                </a:r>
              </a:p>
            </c:rich>
          </c:tx>
          <c:layout>
            <c:manualLayout>
              <c:xMode val="edge"/>
              <c:yMode val="edge"/>
              <c:x val="0.25162608115787943"/>
              <c:y val="0.92512636687677452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309440"/>
        <c:crosses val="autoZero"/>
        <c:crossBetween val="midCat"/>
        <c:majorUnit val="10"/>
        <c:minorUnit val="10"/>
      </c:valAx>
      <c:valAx>
        <c:axId val="59309440"/>
        <c:scaling>
          <c:orientation val="minMax"/>
          <c:max val="41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 dirty="0" smtClean="0"/>
                  <a:t>time </a:t>
                </a:r>
                <a:r>
                  <a:rPr lang="en-US" sz="1400" b="0" dirty="0"/>
                  <a:t>(milliseconds)</a:t>
                </a:r>
              </a:p>
            </c:rich>
          </c:tx>
          <c:layout>
            <c:manualLayout>
              <c:xMode val="edge"/>
              <c:yMode val="edge"/>
              <c:x val="9.6899606299213018E-3"/>
              <c:y val="0.31679369088297932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307136"/>
        <c:crossesAt val="0.1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7133454472037168"/>
          <c:y val="5.7329520130738582E-2"/>
          <c:w val="0.31741154350898448"/>
          <c:h val="0.3874803149606317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6374293357561069E-2"/>
          <c:y val="4.8528241845664281E-2"/>
          <c:w val="0.61403253078942055"/>
          <c:h val="0.78202068416865567"/>
        </c:manualLayout>
      </c:layout>
      <c:scatterChart>
        <c:scatterStyle val="smoothMarker"/>
        <c:ser>
          <c:idx val="1"/>
          <c:order val="0"/>
          <c:tx>
            <c:v>Average - publish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'logarithmic-scale-test'!$M$14:$M$17</c:f>
              <c:numCache>
                <c:formatCode>0.0</c:formatCode>
                <c:ptCount val="4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</c:numCache>
            </c:numRef>
          </c:xVal>
          <c:yVal>
            <c:numRef>
              <c:f>'logarithmic-scale-test'!$N$9:$Q$9</c:f>
              <c:numCache>
                <c:formatCode>#,##0.00</c:formatCode>
                <c:ptCount val="4"/>
                <c:pt idx="0">
                  <c:v>7.3810402010050264</c:v>
                </c:pt>
                <c:pt idx="1">
                  <c:v>7.4284020100502515</c:v>
                </c:pt>
                <c:pt idx="2">
                  <c:v>8.5754020100502881</c:v>
                </c:pt>
                <c:pt idx="3">
                  <c:v>28.761613065326589</c:v>
                </c:pt>
              </c:numCache>
            </c:numRef>
          </c:yVal>
          <c:smooth val="1"/>
        </c:ser>
        <c:ser>
          <c:idx val="2"/>
          <c:order val="1"/>
          <c:tx>
            <c:v>Average - inquiry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'logarithmic-scale-test'!$N$8:$Q$8</c:f>
              <c:numCache>
                <c:formatCode>0.0</c:formatCode>
                <c:ptCount val="4"/>
                <c:pt idx="0">
                  <c:v>0.1</c:v>
                </c:pt>
                <c:pt idx="1">
                  <c:v>1</c:v>
                </c:pt>
                <c:pt idx="2">
                  <c:v>10</c:v>
                </c:pt>
                <c:pt idx="3">
                  <c:v>100</c:v>
                </c:pt>
              </c:numCache>
            </c:numRef>
          </c:xVal>
          <c:yVal>
            <c:numRef>
              <c:f>'logarithmic-scale-test'!$N$3:$Q$3</c:f>
              <c:numCache>
                <c:formatCode>#,##0.00</c:formatCode>
                <c:ptCount val="4"/>
                <c:pt idx="0">
                  <c:v>7.1795075376884272</c:v>
                </c:pt>
                <c:pt idx="1">
                  <c:v>7.1714974874371924</c:v>
                </c:pt>
                <c:pt idx="2">
                  <c:v>7.4976633165829174</c:v>
                </c:pt>
                <c:pt idx="3">
                  <c:v>15.504698492462312</c:v>
                </c:pt>
              </c:numCache>
            </c:numRef>
          </c:yVal>
          <c:smooth val="1"/>
        </c:ser>
        <c:axId val="59543552"/>
        <c:axId val="59545856"/>
      </c:scatterChart>
      <c:valAx>
        <c:axId val="59543552"/>
        <c:scaling>
          <c:logBase val="10"/>
          <c:orientation val="minMax"/>
          <c:max val="100"/>
          <c:min val="0.1"/>
        </c:scaling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 dirty="0"/>
                  <a:t>context payload size (KB</a:t>
                </a:r>
                <a:r>
                  <a:rPr lang="en-US" sz="1400" b="0" dirty="0" smtClean="0"/>
                  <a:t>) (logarithmic</a:t>
                </a:r>
                <a:r>
                  <a:rPr lang="en-US" sz="1400" b="0" baseline="0" dirty="0" smtClean="0"/>
                  <a:t> scale)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17355390672319806"/>
              <c:y val="0.93993710691823851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545856"/>
        <c:crosses val="autoZero"/>
        <c:crossBetween val="midCat"/>
        <c:majorUnit val="10"/>
        <c:minorUnit val="10"/>
      </c:valAx>
      <c:valAx>
        <c:axId val="59545856"/>
        <c:scaling>
          <c:orientation val="minMax"/>
          <c:max val="3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/>
                  <a:t>time (milliseconds)</a:t>
                </a:r>
              </a:p>
            </c:rich>
          </c:tx>
          <c:layout>
            <c:manualLayout>
              <c:xMode val="edge"/>
              <c:yMode val="edge"/>
              <c:x val="6.0975609756097563E-3"/>
              <c:y val="0.2959427207637233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543552"/>
        <c:crossesAt val="0.1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016298572434167"/>
          <c:y val="4.9323786793953883E-2"/>
          <c:w val="0.27926842071570335"/>
          <c:h val="0.2442322991249013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019116107596388E-2"/>
          <c:y val="3.6032808398950192E-2"/>
          <c:w val="0.90565435681372564"/>
          <c:h val="0.62296462942132269"/>
        </c:manualLayout>
      </c:layout>
      <c:barChart>
        <c:barDir val="col"/>
        <c:grouping val="clustered"/>
        <c:ser>
          <c:idx val="0"/>
          <c:order val="0"/>
          <c:tx>
            <c:strRef>
              <c:f>'compexity-fault-tolerance-upd'!$S$95</c:f>
              <c:strCache>
                <c:ptCount val="1"/>
                <c:pt idx="0">
                  <c:v>overhead of distribution when using one intermediary broker</c:v>
                </c:pt>
              </c:strCache>
            </c:strRef>
          </c:tx>
          <c:spPr>
            <a:solidFill>
              <a:srgbClr val="9999FF"/>
            </a:solidFill>
            <a:ln w="10606">
              <a:solidFill>
                <a:srgbClr val="000000"/>
              </a:solidFill>
              <a:prstDash val="solid"/>
            </a:ln>
          </c:spPr>
          <c:cat>
            <c:strRef>
              <c:f>'compexity-fault-tolerance-upd'!$R$101:$R$103</c:f>
              <c:strCache>
                <c:ptCount val="3"/>
                <c:pt idx="0">
                  <c:v>bloomington-indianapolis</c:v>
                </c:pt>
                <c:pt idx="1">
                  <c:v>bloomington-tallahassee</c:v>
                </c:pt>
                <c:pt idx="2">
                  <c:v>bloomington-san diego</c:v>
                </c:pt>
              </c:strCache>
            </c:strRef>
          </c:cat>
          <c:val>
            <c:numRef>
              <c:f>'compexity-fault-tolerance-upd'!$S$101:$S$103</c:f>
              <c:numCache>
                <c:formatCode>0.00</c:formatCode>
                <c:ptCount val="3"/>
                <c:pt idx="0">
                  <c:v>3.5948169728846153</c:v>
                </c:pt>
                <c:pt idx="1">
                  <c:v>3.5542914635749057</c:v>
                </c:pt>
                <c:pt idx="2">
                  <c:v>3.6297652496228072</c:v>
                </c:pt>
              </c:numCache>
            </c:numRef>
          </c:val>
        </c:ser>
        <c:ser>
          <c:idx val="1"/>
          <c:order val="1"/>
          <c:tx>
            <c:strRef>
              <c:f>'compexity-fault-tolerance-upd'!$T$95</c:f>
              <c:strCache>
                <c:ptCount val="1"/>
                <c:pt idx="0">
                  <c:v>overhead of distribution when using two intermediary brokers</c:v>
                </c:pt>
              </c:strCache>
            </c:strRef>
          </c:tx>
          <c:spPr>
            <a:solidFill>
              <a:srgbClr val="993366"/>
            </a:solidFill>
            <a:ln w="10606">
              <a:solidFill>
                <a:srgbClr val="000000"/>
              </a:solidFill>
              <a:prstDash val="solid"/>
            </a:ln>
          </c:spPr>
          <c:cat>
            <c:strRef>
              <c:f>'compexity-fault-tolerance-upd'!$R$101:$R$103</c:f>
              <c:strCache>
                <c:ptCount val="3"/>
                <c:pt idx="0">
                  <c:v>bloomington-indianapolis</c:v>
                </c:pt>
                <c:pt idx="1">
                  <c:v>bloomington-tallahassee</c:v>
                </c:pt>
                <c:pt idx="2">
                  <c:v>bloomington-san diego</c:v>
                </c:pt>
              </c:strCache>
            </c:strRef>
          </c:cat>
          <c:val>
            <c:numRef>
              <c:f>'compexity-fault-tolerance-upd'!$T$101:$T$103</c:f>
              <c:numCache>
                <c:formatCode>0.00</c:formatCode>
                <c:ptCount val="3"/>
                <c:pt idx="0">
                  <c:v>4.7929042443698355</c:v>
                </c:pt>
                <c:pt idx="1">
                  <c:v>4.7843408966495105</c:v>
                </c:pt>
                <c:pt idx="2">
                  <c:v>4.9190476730702102</c:v>
                </c:pt>
              </c:numCache>
            </c:numRef>
          </c:val>
        </c:ser>
        <c:ser>
          <c:idx val="2"/>
          <c:order val="2"/>
          <c:tx>
            <c:strRef>
              <c:f>'compexity-fault-tolerance-upd'!$U$95</c:f>
              <c:strCache>
                <c:ptCount val="1"/>
                <c:pt idx="0">
                  <c:v>latency</c:v>
                </c:pt>
              </c:strCache>
            </c:strRef>
          </c:tx>
          <c:spPr>
            <a:solidFill>
              <a:srgbClr val="FFFFCC"/>
            </a:solidFill>
            <a:ln w="10606">
              <a:solidFill>
                <a:srgbClr val="000000"/>
              </a:solidFill>
              <a:prstDash val="solid"/>
            </a:ln>
          </c:spPr>
          <c:cat>
            <c:strRef>
              <c:f>'compexity-fault-tolerance-upd'!$R$101:$R$103</c:f>
              <c:strCache>
                <c:ptCount val="3"/>
                <c:pt idx="0">
                  <c:v>bloomington-indianapolis</c:v>
                </c:pt>
                <c:pt idx="1">
                  <c:v>bloomington-tallahassee</c:v>
                </c:pt>
                <c:pt idx="2">
                  <c:v>bloomington-san diego</c:v>
                </c:pt>
              </c:strCache>
            </c:strRef>
          </c:cat>
          <c:val>
            <c:numRef>
              <c:f>'compexity-fault-tolerance-upd'!$U$101:$U$103</c:f>
              <c:numCache>
                <c:formatCode>0.00</c:formatCode>
                <c:ptCount val="3"/>
                <c:pt idx="0">
                  <c:v>2.4221760670000001</c:v>
                </c:pt>
                <c:pt idx="1">
                  <c:v>36.052471421738844</c:v>
                </c:pt>
                <c:pt idx="2">
                  <c:v>65.995985382446179</c:v>
                </c:pt>
              </c:numCache>
            </c:numRef>
          </c:val>
        </c:ser>
        <c:axId val="59932032"/>
        <c:axId val="59954304"/>
      </c:barChart>
      <c:catAx>
        <c:axId val="59932032"/>
        <c:scaling>
          <c:orientation val="minMax"/>
        </c:scaling>
        <c:axPos val="b"/>
        <c:numFmt formatCode="General" sourceLinked="1"/>
        <c:tickLblPos val="nextTo"/>
        <c:spPr>
          <a:ln w="26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954304"/>
        <c:crosses val="autoZero"/>
        <c:auto val="1"/>
        <c:lblAlgn val="ctr"/>
        <c:lblOffset val="100"/>
        <c:tickLblSkip val="1"/>
        <c:tickMarkSkip val="1"/>
      </c:catAx>
      <c:valAx>
        <c:axId val="59954304"/>
        <c:scaling>
          <c:orientation val="minMax"/>
        </c:scaling>
        <c:axPos val="l"/>
        <c:majorGridlines>
          <c:spPr>
            <a:ln w="265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(ms)</a:t>
                </a:r>
              </a:p>
            </c:rich>
          </c:tx>
          <c:layout/>
        </c:title>
        <c:numFmt formatCode="0" sourceLinked="0"/>
        <c:tickLblPos val="nextTo"/>
        <c:spPr>
          <a:ln w="26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932032"/>
        <c:crosses val="autoZero"/>
        <c:crossBetween val="between"/>
      </c:valAx>
      <c:spPr>
        <a:noFill/>
        <a:ln w="10606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4674434481817225"/>
          <c:y val="0.78172200349956855"/>
          <c:w val="0.72206019861552395"/>
          <c:h val="0.20994465761063921"/>
        </c:manualLayout>
      </c:layout>
      <c:spPr>
        <a:solidFill>
          <a:srgbClr val="FFFFFF"/>
        </a:solidFill>
        <a:ln w="2652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2652">
      <a:solidFill>
        <a:srgbClr val="000000"/>
      </a:solidFill>
      <a:prstDash val="solid"/>
    </a:ln>
  </c:spPr>
  <c:txPr>
    <a:bodyPr/>
    <a:lstStyle/>
    <a:p>
      <a:pPr>
        <a:defRPr sz="94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E045FDE-3F63-4C72-8BEC-3C4A0E60A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3D9D814-8A0B-469D-A6CC-DD7112951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0559E-B961-4946-80D8-5FA2BCC0808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9D814-8A0B-469D-A6CC-DD7112951E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9D814-8A0B-469D-A6CC-DD7112951E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2961D-F05C-49E6-B296-2EC7E2B5D0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2961D-F05C-49E6-B296-2EC7E2B5D00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2961D-F05C-49E6-B296-2EC7E2B5D00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CB2AE-5C24-4A89-B373-069F3B950CA2}" type="slidenum">
              <a:rPr lang="it-IT"/>
              <a:pPr/>
              <a:t>15</a:t>
            </a:fld>
            <a:endParaRPr lang="it-IT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63255-9616-4B2C-9ADB-93EED99524C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D7212-48B4-4755-A5FC-124A1F25EBC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88805-4E27-4F06-B3A3-7A41CAD7DF3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77F49-7D20-491D-83FF-A9D45988EF2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9D814-8A0B-469D-A6CC-DD7112951E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62BA1-CA90-4494-97A4-A657899C130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AFFC5-4E97-49C4-A25A-2B3C57B3D96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70EC3-57E8-49A0-BA20-96A60BEE89F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45A43-90E0-4E31-BDE4-93F56BD14E0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86CB4-2934-43A2-935D-43D0DB00597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08873-4CEF-48DD-A1A2-F2A0FBE3B64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F68F7-A638-4A1D-A88B-08A982713A2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C099C-9F62-4768-A2D2-344B5031259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9D814-8A0B-469D-A6CC-DD7112951E0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0F53D-A074-46C5-A19A-E7581318F9A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51F31-384C-4E8B-BF44-EFE97137E7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34735-1B02-420E-8788-30E7A7B9C99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523DE-3144-4106-9025-0B7111D5F1A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68371-56EA-4862-85F0-4510198F744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</a:pPr>
            <a:endParaRPr lang="en-US" sz="90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4E1BD-EA17-476F-9660-59823711451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4E1BD-EA17-476F-9660-59823711451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9D814-8A0B-469D-A6CC-DD7112951E0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9D814-8A0B-469D-A6CC-DD7112951E0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6ECD0-3166-481D-AA44-F8920C366D0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sz="1100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8650B-45F7-48CE-A763-93C266066EC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8650B-45F7-48CE-A763-93C266066EC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sz="12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90124-5775-40AA-A2A5-68EFC7F5146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2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90124-5775-40AA-A2A5-68EFC7F5146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400" b="1" baseline="0" dirty="0" smtClean="0"/>
          </a:p>
          <a:p>
            <a:pPr eaLnBrk="1" hangingPunct="1"/>
            <a:endParaRPr lang="en-US" sz="2400" b="1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D9D814-8A0B-469D-A6CC-DD7112951E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259F-ABD8-4D15-9682-B4AD688EB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070A-9C62-4F34-BE8C-D2815802463A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6B3AA-032D-496A-A0C0-B68496098B18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D716-59AB-4613-AD5A-9AD74244771D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F8D8-B4EE-46D3-BF4B-12BE38B105AF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6914C-42EA-4E0D-A87C-2BFBE2E09829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00088-3453-41B4-88C2-D3E572CB36D1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F639A-80F0-4453-BC0A-11D98A3D44A3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A3616-71C2-4F13-B447-31AE94A7E440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FABC9-1FB1-46FE-A02A-D58F49930BB9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4AB9-0720-4530-9029-2E300D78386B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C5E3B-7056-43D1-AC2D-EA07645A522F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B069A-1DBC-4809-87B5-F3DCBF0A35BA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7737-555C-4FF6-8D42-C2DDA6C76334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701E-3D11-495B-B361-7C6C45B72E8A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70366A98-131D-4CBE-931C-A60247619CA6}" type="slidenum">
              <a:rPr lang="en-US"/>
              <a:pPr>
                <a:defRPr/>
              </a:pPr>
              <a:t>‹#›</a:t>
            </a:fld>
            <a:r>
              <a:rPr lang="en-US"/>
              <a:t> of 34</a:t>
            </a: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PowerPoint_Slide4.sldx"/><Relationship Id="rId4" Type="http://schemas.openxmlformats.org/officeDocument/2006/relationships/package" Target="../embeddings/Microsoft_Office_PowerPoint_Slide3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PowerPoint_Slide5.sl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PowerPoint_Slide6.sl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PowerPoint_Slide7.sl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PowerPoint_Slide8.sldx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Microsoft_Office_PowerPoint_Slide9.sldx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Office_PowerPoint_Slide10.sldx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PowerPoint_Slide2.sldx"/><Relationship Id="rId4" Type="http://schemas.openxmlformats.org/officeDocument/2006/relationships/package" Target="../embeddings/Microsoft_Office_PowerPoint_Slide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2438400"/>
          </a:xfrm>
        </p:spPr>
        <p:txBody>
          <a:bodyPr/>
          <a:lstStyle/>
          <a:p>
            <a:pPr eaLnBrk="1" hangingPunct="1"/>
            <a:r>
              <a:rPr lang="en-US" dirty="0" smtClean="0"/>
              <a:t>Managing Metadata in Service Architectures</a:t>
            </a:r>
            <a:endParaRPr lang="en-US" sz="2000" b="1" dirty="0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28800" y="3429000"/>
            <a:ext cx="55626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latin typeface="Garamond" pitchFamily="18" charset="0"/>
              </a:rPr>
              <a:t>Mehmet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 S. </a:t>
            </a:r>
            <a:r>
              <a:rPr lang="en-US" sz="2800" b="1" dirty="0" err="1">
                <a:solidFill>
                  <a:schemeClr val="tx2"/>
                </a:solidFill>
                <a:latin typeface="Garamond" pitchFamily="18" charset="0"/>
              </a:rPr>
              <a:t>Aktas</a:t>
            </a:r>
            <a:endParaRPr lang="en-US" sz="2800" b="1" dirty="0">
              <a:solidFill>
                <a:schemeClr val="tx2"/>
              </a:solidFill>
              <a:latin typeface="Garamond" pitchFamily="18" charset="0"/>
            </a:endParaRPr>
          </a:p>
          <a:p>
            <a:pPr algn="ctr"/>
            <a:endParaRPr lang="en-US" sz="2800" dirty="0">
              <a:solidFill>
                <a:schemeClr val="tx2"/>
              </a:solidFill>
              <a:latin typeface="Garamond" pitchFamily="18" charset="0"/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Advisor: Prof. Geoffrey C. Fox</a:t>
            </a:r>
          </a:p>
          <a:p>
            <a:pPr algn="ctr"/>
            <a:endParaRPr lang="en-US" sz="2800" b="1" dirty="0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2133600" cy="457200"/>
          </a:xfrm>
        </p:spPr>
        <p:txBody>
          <a:bodyPr/>
          <a:lstStyle/>
          <a:p>
            <a:pPr>
              <a:defRPr/>
            </a:pPr>
            <a:fld id="{F95F639A-80F0-4453-BC0A-11D98A3D44A3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of 34</a:t>
            </a:r>
            <a:endParaRPr lang="en-US" dirty="0"/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0" y="0"/>
          <a:ext cx="9186863" cy="6858000"/>
        </p:xfrm>
        <a:graphic>
          <a:graphicData uri="http://schemas.openxmlformats.org/presentationml/2006/ole">
            <p:oleObj spid="_x0000_s185347" name="Slide" r:id="rId4" imgW="643254" imgH="483116" progId="PowerPoint.Slide.12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 bwMode="auto">
          <a:xfrm>
            <a:off x="1676400" y="457200"/>
            <a:ext cx="5486400" cy="60960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1066800"/>
            <a:ext cx="5486400" cy="91440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001000" y="0"/>
            <a:ext cx="1066800" cy="152400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76400" y="2590800"/>
            <a:ext cx="5486400" cy="99060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676400" y="3581400"/>
            <a:ext cx="5486400" cy="99060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371600" y="4648200"/>
            <a:ext cx="2667000" cy="76200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001000" y="1524000"/>
            <a:ext cx="1066800" cy="167640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419600" y="4648200"/>
            <a:ext cx="2971800" cy="762000"/>
          </a:xfrm>
          <a:prstGeom prst="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159B5-4324-4D3F-A6C7-28EA6BF691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of 34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438400" y="2667000"/>
            <a:ext cx="6934200" cy="2667000"/>
            <a:chOff x="2438400" y="2667000"/>
            <a:chExt cx="6934200" cy="2667000"/>
          </a:xfrm>
        </p:grpSpPr>
        <p:grpSp>
          <p:nvGrpSpPr>
            <p:cNvPr id="48" name="Group 47"/>
            <p:cNvGrpSpPr/>
            <p:nvPr/>
          </p:nvGrpSpPr>
          <p:grpSpPr>
            <a:xfrm>
              <a:off x="2438400" y="2667000"/>
              <a:ext cx="3962400" cy="762000"/>
              <a:chOff x="2438400" y="2590800"/>
              <a:chExt cx="3962400" cy="76200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4495800" y="2590800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/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2514600" y="2667000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2438400" y="3048000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/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2971800" y="2667000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3200400" y="3048000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mtClean="0"/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3581400" y="2667000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3733800" y="3124200"/>
                <a:ext cx="228600" cy="228600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mtClean="0"/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4419600" y="3124200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5029200" y="3124200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mtClean="0"/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5715000" y="2667000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6172200" y="2667000"/>
                <a:ext cx="228600" cy="228600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mtClean="0"/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5486400" y="2971800"/>
                <a:ext cx="228600" cy="228600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6019800" y="3048000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5029200" y="2667000"/>
                <a:ext cx="228600" cy="228600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4038600" y="2590800"/>
                <a:ext cx="228600" cy="228600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7467600" y="3276600"/>
              <a:ext cx="1905000" cy="2057400"/>
              <a:chOff x="-1219200" y="1676400"/>
              <a:chExt cx="1905000" cy="20574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-1219200" y="1676400"/>
                <a:ext cx="1676400" cy="20574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-1143000" y="1828800"/>
                <a:ext cx="1828800" cy="1663244"/>
                <a:chOff x="7467600" y="3429000"/>
                <a:chExt cx="1828800" cy="1663244"/>
              </a:xfrm>
            </p:grpSpPr>
            <p:sp>
              <p:nvSpPr>
                <p:cNvPr id="58" name="Oval 57"/>
                <p:cNvSpPr/>
                <p:nvPr/>
              </p:nvSpPr>
              <p:spPr bwMode="auto">
                <a:xfrm>
                  <a:off x="7467600" y="3581400"/>
                  <a:ext cx="228600" cy="228600"/>
                </a:xfrm>
                <a:prstGeom prst="ellipse">
                  <a:avLst/>
                </a:prstGeom>
                <a:solidFill>
                  <a:srgbClr val="FF33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772400" y="3429000"/>
                  <a:ext cx="129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3300"/>
                      </a:solidFill>
                    </a:rPr>
                    <a:t>UDDI instance</a:t>
                  </a:r>
                  <a:endParaRPr lang="en-US" sz="1400" b="1" dirty="0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7467600" y="4038600"/>
                  <a:ext cx="228600" cy="228600"/>
                </a:xfrm>
                <a:prstGeom prst="ellipse">
                  <a:avLst/>
                </a:prstGeom>
                <a:solidFill>
                  <a:srgbClr val="00B05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772400" y="3886200"/>
                  <a:ext cx="1524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00B050"/>
                      </a:solidFill>
                    </a:rPr>
                    <a:t>WS-Context instance</a:t>
                  </a:r>
                  <a:endParaRPr lang="en-US" sz="14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72400" y="4353580"/>
                  <a:ext cx="152400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C000"/>
                      </a:solidFill>
                    </a:rPr>
                    <a:t>Unified schema instance</a:t>
                  </a:r>
                  <a:endParaRPr lang="en-US" sz="1400" b="1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 bwMode="auto">
                <a:xfrm>
                  <a:off x="7467600" y="4495800"/>
                  <a:ext cx="228600" cy="228600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</p:grpSp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0" y="0"/>
          <a:ext cx="9186863" cy="6858000"/>
        </p:xfrm>
        <a:graphic>
          <a:graphicData uri="http://schemas.openxmlformats.org/presentationml/2006/ole">
            <p:oleObj spid="_x0000_s185355" name="Slide" r:id="rId5" imgW="2342511" imgH="1755610" progId="PowerPoint.Slide.12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F639A-80F0-4453-BC0A-11D98A3D44A3}" type="slidenum">
              <a:rPr lang="en-US" smtClean="0"/>
              <a:pPr>
                <a:defRPr/>
              </a:pPr>
              <a:t>11</a:t>
            </a:fld>
            <a:r>
              <a:rPr lang="en-US" smtClean="0"/>
              <a:t> of 34</a:t>
            </a:r>
            <a:endParaRPr lang="en-US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0" y="0"/>
          <a:ext cx="9199756" cy="6858000"/>
        </p:xfrm>
        <a:graphic>
          <a:graphicData uri="http://schemas.openxmlformats.org/presentationml/2006/ole">
            <p:oleObj spid="_x0000_s292866" name="Slide" r:id="rId4" imgW="1906439" imgH="1431052" progId="PowerPoint.Slide.8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76200"/>
            <a:ext cx="3657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Decentralized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457200"/>
            <a:ext cx="3657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Fault-tolerant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3657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 distribution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3657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Look-ahead caching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3810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Consistency enforced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auto">
          <a:xfrm>
            <a:off x="7010400" y="6477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159B5-4324-4D3F-A6C7-28EA6BF6915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of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3DAB4-0F4F-4E10-9E5E-3041E1241BC5}" type="slidenum">
              <a:rPr lang="en-US" smtClean="0"/>
              <a:pPr/>
              <a:t>12</a:t>
            </a:fld>
            <a:r>
              <a:rPr lang="en-US" dirty="0" smtClean="0"/>
              <a:t> of 34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229600" cy="12652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Support for interaction-independent metadata: </a:t>
            </a:r>
            <a:r>
              <a:rPr lang="en-US" sz="4000" b="1" dirty="0" smtClean="0"/>
              <a:t>Extended UDDI Service </a:t>
            </a:r>
          </a:p>
        </p:txBody>
      </p:sp>
      <p:graphicFrame>
        <p:nvGraphicFramePr>
          <p:cNvPr id="310273" name="Object 1"/>
          <p:cNvGraphicFramePr>
            <a:graphicFrameLocks noChangeAspect="1"/>
          </p:cNvGraphicFramePr>
          <p:nvPr/>
        </p:nvGraphicFramePr>
        <p:xfrm>
          <a:off x="457200" y="1524000"/>
          <a:ext cx="7543800" cy="5105679"/>
        </p:xfrm>
        <a:graphic>
          <a:graphicData uri="http://schemas.openxmlformats.org/presentationml/2006/ole">
            <p:oleObj spid="_x0000_s310273" name="Slide" r:id="rId4" imgW="2712760" imgH="2033115" progId="PowerPoint.Slide.12">
              <p:embed/>
            </p:oleObj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229600" cy="460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supports different types of metadata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Geographical Information System Metadata Catalog (functional metadata)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User-defined metadata ((name, value) pairs)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enables advanced query capabilities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Geo-spatial queries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Metadata oriented queries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Domain independent queries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provides additional capabilities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Up-to-date service registry information (leasing)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Dynamic aggregation of capabilities of services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Ex: geospatial capabilities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229600" cy="12652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Support for interaction-dependent metadata: </a:t>
            </a:r>
            <a:r>
              <a:rPr lang="en-US" sz="4000" b="1" dirty="0" smtClean="0"/>
              <a:t>WS-Context Service</a:t>
            </a: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533400" y="1524000"/>
          <a:ext cx="7543800" cy="5105679"/>
        </p:xfrm>
        <a:graphic>
          <a:graphicData uri="http://schemas.openxmlformats.org/presentationml/2006/ole">
            <p:oleObj spid="_x0000_s308225" name="Slide" r:id="rId4" imgW="1397439" imgH="1048549" progId="PowerPoint.Slide.12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524000"/>
            <a:ext cx="84582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 Manager Service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Data model and communication protocol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Session-related metadata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supports Dynamic Web Service Collections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Support for distributed state based systems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collaboration grids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workflow-style grids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provides various capabilities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Asynchronous communication capability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Up-to-date service registry information (leasing)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4693DAB4-0F4F-4E10-9E5E-3041E1241BC5}" type="slidenum">
              <a:rPr lang="en-US" smtClean="0"/>
              <a:pPr/>
              <a:t>13</a:t>
            </a:fld>
            <a:r>
              <a:rPr lang="en-US" dirty="0" smtClean="0"/>
              <a:t> of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229600" cy="12652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Support for federated service metadata: </a:t>
            </a:r>
            <a:r>
              <a:rPr lang="en-US" sz="4000" b="1" dirty="0" smtClean="0"/>
              <a:t>Unified Information Service</a:t>
            </a:r>
          </a:p>
        </p:txBody>
      </p:sp>
      <p:graphicFrame>
        <p:nvGraphicFramePr>
          <p:cNvPr id="306177" name="Object 1"/>
          <p:cNvGraphicFramePr>
            <a:graphicFrameLocks noChangeAspect="1"/>
          </p:cNvGraphicFramePr>
          <p:nvPr/>
        </p:nvGraphicFramePr>
        <p:xfrm>
          <a:off x="457200" y="1524000"/>
          <a:ext cx="7543800" cy="5105400"/>
        </p:xfrm>
        <a:graphic>
          <a:graphicData uri="http://schemas.openxmlformats.org/presentationml/2006/ole">
            <p:oleObj spid="_x0000_s306177" name="Slide" r:id="rId4" imgW="1188543" imgH="891465" progId="PowerPoint.Slide.12">
              <p:embed/>
            </p:oleObj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229600" cy="487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Federating Grid Information Services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Unified data model and communication protocol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Extended  UDDI, WS-Context and Glue Schemas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 taken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Union of schemas vs. separate schemas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Reuse common concepts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Ex1: business, session, site =&gt; category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Combine disjoined concepts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Ex1: UDDI’s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tModel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enables hybrid query capabilities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“Give me list of services satisfying C:{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a,b,c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..}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QoS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requirements and participating S:{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x,y,z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..} sessions”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4693DAB4-0F4F-4E10-9E5E-3041E1241BC5}" type="slidenum">
              <a:rPr lang="en-US" smtClean="0"/>
              <a:pPr/>
              <a:t>14</a:t>
            </a:fld>
            <a:r>
              <a:rPr lang="en-US" dirty="0" smtClean="0"/>
              <a:t> of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25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5" name="Cloud"/>
          <p:cNvSpPr>
            <a:spLocks noChangeAspect="1" noEditPoints="1" noChangeArrowheads="1"/>
          </p:cNvSpPr>
          <p:nvPr/>
        </p:nvSpPr>
        <p:spPr bwMode="auto">
          <a:xfrm rot="1711748">
            <a:off x="141288" y="1992404"/>
            <a:ext cx="3887787" cy="3746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56" name="Picture 94" descr="BD1818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40760"/>
            <a:ext cx="473850" cy="4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" name="Picture 95" descr="BD1818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593285"/>
            <a:ext cx="473850" cy="4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8" name="Picture 96" descr="BD1818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288235"/>
            <a:ext cx="473850" cy="4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9" name="Picture 97" descr="BD1818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512197"/>
            <a:ext cx="379080" cy="3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0" name="Text Box 164"/>
          <p:cNvSpPr txBox="1">
            <a:spLocks noChangeArrowheads="1"/>
          </p:cNvSpPr>
          <p:nvPr/>
        </p:nvSpPr>
        <p:spPr bwMode="auto">
          <a:xfrm>
            <a:off x="6324600" y="1447800"/>
            <a:ext cx="2541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b="1" dirty="0" smtClean="0"/>
              <a:t>Collaboration Grid</a:t>
            </a:r>
            <a:endParaRPr lang="it-IT" sz="1800" b="1" dirty="0"/>
          </a:p>
        </p:txBody>
      </p:sp>
      <p:cxnSp>
        <p:nvCxnSpPr>
          <p:cNvPr id="261" name="AutoShape 205"/>
          <p:cNvCxnSpPr>
            <a:cxnSpLocks noChangeShapeType="1"/>
          </p:cNvCxnSpPr>
          <p:nvPr/>
        </p:nvCxnSpPr>
        <p:spPr bwMode="auto">
          <a:xfrm>
            <a:off x="2877549" y="2419732"/>
            <a:ext cx="2003582" cy="1282966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cxnSp>
      <p:sp>
        <p:nvSpPr>
          <p:cNvPr id="262" name="Line 206"/>
          <p:cNvSpPr>
            <a:spLocks noChangeShapeType="1"/>
          </p:cNvSpPr>
          <p:nvPr/>
        </p:nvSpPr>
        <p:spPr bwMode="auto">
          <a:xfrm>
            <a:off x="4140200" y="3943997"/>
            <a:ext cx="1081088" cy="0"/>
          </a:xfrm>
          <a:prstGeom prst="line">
            <a:avLst/>
          </a:prstGeom>
          <a:noFill/>
          <a:ln w="53975">
            <a:solidFill>
              <a:srgbClr val="92D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" name="Line 207"/>
          <p:cNvSpPr>
            <a:spLocks noChangeShapeType="1"/>
          </p:cNvSpPr>
          <p:nvPr/>
        </p:nvSpPr>
        <p:spPr bwMode="auto">
          <a:xfrm flipH="1">
            <a:off x="4140200" y="3801122"/>
            <a:ext cx="1006475" cy="0"/>
          </a:xfrm>
          <a:prstGeom prst="line">
            <a:avLst/>
          </a:prstGeom>
          <a:noFill/>
          <a:ln w="539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" name="Cloud"/>
          <p:cNvSpPr>
            <a:spLocks noChangeAspect="1" noEditPoints="1" noChangeArrowheads="1"/>
          </p:cNvSpPr>
          <p:nvPr/>
        </p:nvSpPr>
        <p:spPr bwMode="auto">
          <a:xfrm rot="8050056">
            <a:off x="4957376" y="1919558"/>
            <a:ext cx="4069068" cy="392119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265" name="Group 147"/>
          <p:cNvGrpSpPr>
            <a:grpSpLocks noChangeAspect="1"/>
          </p:cNvGrpSpPr>
          <p:nvPr/>
        </p:nvGrpSpPr>
        <p:grpSpPr bwMode="auto">
          <a:xfrm>
            <a:off x="5486400" y="3778897"/>
            <a:ext cx="381000" cy="381000"/>
            <a:chOff x="2448" y="1968"/>
            <a:chExt cx="480" cy="480"/>
          </a:xfrm>
        </p:grpSpPr>
        <p:sp>
          <p:nvSpPr>
            <p:cNvPr id="266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2448" y="196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49"/>
            <p:cNvSpPr>
              <a:spLocks/>
            </p:cNvSpPr>
            <p:nvPr/>
          </p:nvSpPr>
          <p:spPr bwMode="auto">
            <a:xfrm>
              <a:off x="2458" y="1978"/>
              <a:ext cx="458" cy="458"/>
            </a:xfrm>
            <a:custGeom>
              <a:avLst/>
              <a:gdLst/>
              <a:ahLst/>
              <a:cxnLst>
                <a:cxn ang="0">
                  <a:pos x="446" y="431"/>
                </a:cxn>
                <a:cxn ang="0">
                  <a:pos x="400" y="390"/>
                </a:cxn>
                <a:cxn ang="0">
                  <a:pos x="400" y="279"/>
                </a:cxn>
                <a:cxn ang="0">
                  <a:pos x="328" y="279"/>
                </a:cxn>
                <a:cxn ang="0">
                  <a:pos x="328" y="246"/>
                </a:cxn>
                <a:cxn ang="0">
                  <a:pos x="366" y="246"/>
                </a:cxn>
                <a:cxn ang="0">
                  <a:pos x="366" y="236"/>
                </a:cxn>
                <a:cxn ang="0">
                  <a:pos x="366" y="0"/>
                </a:cxn>
                <a:cxn ang="0">
                  <a:pos x="231" y="0"/>
                </a:cxn>
                <a:cxn ang="0">
                  <a:pos x="91" y="0"/>
                </a:cxn>
                <a:cxn ang="0">
                  <a:pos x="91" y="234"/>
                </a:cxn>
                <a:cxn ang="0">
                  <a:pos x="91" y="246"/>
                </a:cxn>
                <a:cxn ang="0">
                  <a:pos x="130" y="246"/>
                </a:cxn>
                <a:cxn ang="0">
                  <a:pos x="130" y="279"/>
                </a:cxn>
                <a:cxn ang="0">
                  <a:pos x="58" y="279"/>
                </a:cxn>
                <a:cxn ang="0">
                  <a:pos x="58" y="393"/>
                </a:cxn>
                <a:cxn ang="0">
                  <a:pos x="14" y="431"/>
                </a:cxn>
                <a:cxn ang="0">
                  <a:pos x="9" y="434"/>
                </a:cxn>
                <a:cxn ang="0">
                  <a:pos x="4" y="439"/>
                </a:cxn>
                <a:cxn ang="0">
                  <a:pos x="2" y="443"/>
                </a:cxn>
                <a:cxn ang="0">
                  <a:pos x="0" y="448"/>
                </a:cxn>
                <a:cxn ang="0">
                  <a:pos x="0" y="451"/>
                </a:cxn>
                <a:cxn ang="0">
                  <a:pos x="2" y="453"/>
                </a:cxn>
                <a:cxn ang="0">
                  <a:pos x="2" y="456"/>
                </a:cxn>
                <a:cxn ang="0">
                  <a:pos x="4" y="456"/>
                </a:cxn>
                <a:cxn ang="0">
                  <a:pos x="7" y="458"/>
                </a:cxn>
                <a:cxn ang="0">
                  <a:pos x="12" y="458"/>
                </a:cxn>
                <a:cxn ang="0">
                  <a:pos x="14" y="458"/>
                </a:cxn>
                <a:cxn ang="0">
                  <a:pos x="231" y="458"/>
                </a:cxn>
                <a:cxn ang="0">
                  <a:pos x="443" y="458"/>
                </a:cxn>
                <a:cxn ang="0">
                  <a:pos x="448" y="458"/>
                </a:cxn>
                <a:cxn ang="0">
                  <a:pos x="451" y="458"/>
                </a:cxn>
                <a:cxn ang="0">
                  <a:pos x="453" y="456"/>
                </a:cxn>
                <a:cxn ang="0">
                  <a:pos x="456" y="456"/>
                </a:cxn>
                <a:cxn ang="0">
                  <a:pos x="458" y="453"/>
                </a:cxn>
                <a:cxn ang="0">
                  <a:pos x="458" y="451"/>
                </a:cxn>
                <a:cxn ang="0">
                  <a:pos x="458" y="448"/>
                </a:cxn>
                <a:cxn ang="0">
                  <a:pos x="456" y="443"/>
                </a:cxn>
                <a:cxn ang="0">
                  <a:pos x="453" y="439"/>
                </a:cxn>
                <a:cxn ang="0">
                  <a:pos x="451" y="434"/>
                </a:cxn>
                <a:cxn ang="0">
                  <a:pos x="446" y="431"/>
                </a:cxn>
              </a:cxnLst>
              <a:rect l="0" t="0" r="r" b="b"/>
              <a:pathLst>
                <a:path w="458" h="458">
                  <a:moveTo>
                    <a:pt x="446" y="431"/>
                  </a:moveTo>
                  <a:lnTo>
                    <a:pt x="400" y="390"/>
                  </a:lnTo>
                  <a:lnTo>
                    <a:pt x="400" y="279"/>
                  </a:lnTo>
                  <a:lnTo>
                    <a:pt x="328" y="279"/>
                  </a:lnTo>
                  <a:lnTo>
                    <a:pt x="328" y="246"/>
                  </a:lnTo>
                  <a:lnTo>
                    <a:pt x="366" y="246"/>
                  </a:lnTo>
                  <a:lnTo>
                    <a:pt x="366" y="236"/>
                  </a:lnTo>
                  <a:lnTo>
                    <a:pt x="366" y="0"/>
                  </a:lnTo>
                  <a:lnTo>
                    <a:pt x="231" y="0"/>
                  </a:lnTo>
                  <a:lnTo>
                    <a:pt x="91" y="0"/>
                  </a:lnTo>
                  <a:lnTo>
                    <a:pt x="91" y="234"/>
                  </a:lnTo>
                  <a:lnTo>
                    <a:pt x="91" y="246"/>
                  </a:lnTo>
                  <a:lnTo>
                    <a:pt x="130" y="246"/>
                  </a:lnTo>
                  <a:lnTo>
                    <a:pt x="130" y="279"/>
                  </a:lnTo>
                  <a:lnTo>
                    <a:pt x="58" y="279"/>
                  </a:lnTo>
                  <a:lnTo>
                    <a:pt x="58" y="393"/>
                  </a:lnTo>
                  <a:lnTo>
                    <a:pt x="14" y="431"/>
                  </a:lnTo>
                  <a:lnTo>
                    <a:pt x="9" y="434"/>
                  </a:lnTo>
                  <a:lnTo>
                    <a:pt x="4" y="439"/>
                  </a:lnTo>
                  <a:lnTo>
                    <a:pt x="2" y="443"/>
                  </a:lnTo>
                  <a:lnTo>
                    <a:pt x="0" y="448"/>
                  </a:lnTo>
                  <a:lnTo>
                    <a:pt x="0" y="451"/>
                  </a:lnTo>
                  <a:lnTo>
                    <a:pt x="2" y="453"/>
                  </a:lnTo>
                  <a:lnTo>
                    <a:pt x="2" y="456"/>
                  </a:lnTo>
                  <a:lnTo>
                    <a:pt x="4" y="456"/>
                  </a:lnTo>
                  <a:lnTo>
                    <a:pt x="7" y="458"/>
                  </a:lnTo>
                  <a:lnTo>
                    <a:pt x="12" y="458"/>
                  </a:lnTo>
                  <a:lnTo>
                    <a:pt x="14" y="458"/>
                  </a:lnTo>
                  <a:lnTo>
                    <a:pt x="231" y="458"/>
                  </a:lnTo>
                  <a:lnTo>
                    <a:pt x="443" y="458"/>
                  </a:lnTo>
                  <a:lnTo>
                    <a:pt x="448" y="458"/>
                  </a:lnTo>
                  <a:lnTo>
                    <a:pt x="451" y="458"/>
                  </a:lnTo>
                  <a:lnTo>
                    <a:pt x="453" y="456"/>
                  </a:lnTo>
                  <a:lnTo>
                    <a:pt x="456" y="456"/>
                  </a:lnTo>
                  <a:lnTo>
                    <a:pt x="458" y="453"/>
                  </a:lnTo>
                  <a:lnTo>
                    <a:pt x="458" y="451"/>
                  </a:lnTo>
                  <a:lnTo>
                    <a:pt x="458" y="448"/>
                  </a:lnTo>
                  <a:lnTo>
                    <a:pt x="456" y="443"/>
                  </a:lnTo>
                  <a:lnTo>
                    <a:pt x="453" y="439"/>
                  </a:lnTo>
                  <a:lnTo>
                    <a:pt x="451" y="434"/>
                  </a:lnTo>
                  <a:lnTo>
                    <a:pt x="446" y="43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50"/>
            <p:cNvSpPr>
              <a:spLocks/>
            </p:cNvSpPr>
            <p:nvPr/>
          </p:nvSpPr>
          <p:spPr bwMode="auto">
            <a:xfrm>
              <a:off x="2537" y="2359"/>
              <a:ext cx="304" cy="12"/>
            </a:xfrm>
            <a:custGeom>
              <a:avLst/>
              <a:gdLst/>
              <a:ahLst/>
              <a:cxnLst>
                <a:cxn ang="0">
                  <a:pos x="304" y="12"/>
                </a:cxn>
                <a:cxn ang="0">
                  <a:pos x="287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04" y="12"/>
                </a:cxn>
              </a:cxnLst>
              <a:rect l="0" t="0" r="r" b="b"/>
              <a:pathLst>
                <a:path w="304" h="12">
                  <a:moveTo>
                    <a:pt x="304" y="12"/>
                  </a:moveTo>
                  <a:lnTo>
                    <a:pt x="287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04" y="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51"/>
            <p:cNvSpPr>
              <a:spLocks/>
            </p:cNvSpPr>
            <p:nvPr/>
          </p:nvSpPr>
          <p:spPr bwMode="auto">
            <a:xfrm>
              <a:off x="2508" y="2383"/>
              <a:ext cx="357" cy="12"/>
            </a:xfrm>
            <a:custGeom>
              <a:avLst/>
              <a:gdLst/>
              <a:ahLst/>
              <a:cxnLst>
                <a:cxn ang="0">
                  <a:pos x="357" y="12"/>
                </a:cxn>
                <a:cxn ang="0">
                  <a:pos x="343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57" y="12"/>
                </a:cxn>
              </a:cxnLst>
              <a:rect l="0" t="0" r="r" b="b"/>
              <a:pathLst>
                <a:path w="357" h="12">
                  <a:moveTo>
                    <a:pt x="357" y="12"/>
                  </a:moveTo>
                  <a:lnTo>
                    <a:pt x="343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57" y="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52"/>
            <p:cNvSpPr>
              <a:spLocks/>
            </p:cNvSpPr>
            <p:nvPr/>
          </p:nvSpPr>
          <p:spPr bwMode="auto">
            <a:xfrm>
              <a:off x="2482" y="2405"/>
              <a:ext cx="412" cy="14"/>
            </a:xfrm>
            <a:custGeom>
              <a:avLst/>
              <a:gdLst/>
              <a:ahLst/>
              <a:cxnLst>
                <a:cxn ang="0">
                  <a:pos x="412" y="14"/>
                </a:cxn>
                <a:cxn ang="0">
                  <a:pos x="398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412" y="14"/>
                </a:cxn>
              </a:cxnLst>
              <a:rect l="0" t="0" r="r" b="b"/>
              <a:pathLst>
                <a:path w="412" h="14">
                  <a:moveTo>
                    <a:pt x="412" y="14"/>
                  </a:moveTo>
                  <a:lnTo>
                    <a:pt x="398" y="0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12" y="1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53"/>
            <p:cNvSpPr>
              <a:spLocks noEditPoints="1"/>
            </p:cNvSpPr>
            <p:nvPr/>
          </p:nvSpPr>
          <p:spPr bwMode="auto">
            <a:xfrm>
              <a:off x="2516" y="2277"/>
              <a:ext cx="342" cy="94"/>
            </a:xfrm>
            <a:custGeom>
              <a:avLst/>
              <a:gdLst/>
              <a:ahLst/>
              <a:cxnLst>
                <a:cxn ang="0">
                  <a:pos x="342" y="91"/>
                </a:cxn>
                <a:cxn ang="0">
                  <a:pos x="311" y="65"/>
                </a:cxn>
                <a:cxn ang="0">
                  <a:pos x="31" y="65"/>
                </a:cxn>
                <a:cxn ang="0">
                  <a:pos x="0" y="94"/>
                </a:cxn>
                <a:cxn ang="0">
                  <a:pos x="342" y="91"/>
                </a:cxn>
                <a:cxn ang="0">
                  <a:pos x="221" y="0"/>
                </a:cxn>
                <a:cxn ang="0">
                  <a:pos x="221" y="12"/>
                </a:cxn>
                <a:cxn ang="0">
                  <a:pos x="318" y="12"/>
                </a:cxn>
                <a:cxn ang="0">
                  <a:pos x="318" y="0"/>
                </a:cxn>
                <a:cxn ang="0">
                  <a:pos x="221" y="0"/>
                </a:cxn>
              </a:cxnLst>
              <a:rect l="0" t="0" r="r" b="b"/>
              <a:pathLst>
                <a:path w="342" h="94">
                  <a:moveTo>
                    <a:pt x="342" y="91"/>
                  </a:moveTo>
                  <a:lnTo>
                    <a:pt x="311" y="65"/>
                  </a:lnTo>
                  <a:lnTo>
                    <a:pt x="31" y="65"/>
                  </a:lnTo>
                  <a:lnTo>
                    <a:pt x="0" y="94"/>
                  </a:lnTo>
                  <a:lnTo>
                    <a:pt x="342" y="91"/>
                  </a:lnTo>
                  <a:close/>
                  <a:moveTo>
                    <a:pt x="221" y="0"/>
                  </a:moveTo>
                  <a:lnTo>
                    <a:pt x="221" y="12"/>
                  </a:lnTo>
                  <a:lnTo>
                    <a:pt x="318" y="12"/>
                  </a:lnTo>
                  <a:lnTo>
                    <a:pt x="318" y="0"/>
                  </a:lnTo>
                  <a:lnTo>
                    <a:pt x="221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54"/>
            <p:cNvSpPr>
              <a:spLocks noEditPoints="1"/>
            </p:cNvSpPr>
            <p:nvPr/>
          </p:nvSpPr>
          <p:spPr bwMode="auto">
            <a:xfrm>
              <a:off x="2588" y="2019"/>
              <a:ext cx="198" cy="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"/>
                </a:cxn>
                <a:cxn ang="0">
                  <a:pos x="198" y="166"/>
                </a:cxn>
                <a:cxn ang="0">
                  <a:pos x="198" y="0"/>
                </a:cxn>
                <a:cxn ang="0">
                  <a:pos x="0" y="0"/>
                </a:cxn>
                <a:cxn ang="0">
                  <a:pos x="0" y="205"/>
                </a:cxn>
                <a:cxn ang="0">
                  <a:pos x="198" y="205"/>
                </a:cxn>
                <a:cxn ang="0">
                  <a:pos x="198" y="238"/>
                </a:cxn>
                <a:cxn ang="0">
                  <a:pos x="0" y="238"/>
                </a:cxn>
                <a:cxn ang="0">
                  <a:pos x="0" y="205"/>
                </a:cxn>
              </a:cxnLst>
              <a:rect l="0" t="0" r="r" b="b"/>
              <a:pathLst>
                <a:path w="198" h="238">
                  <a:moveTo>
                    <a:pt x="0" y="0"/>
                  </a:moveTo>
                  <a:lnTo>
                    <a:pt x="0" y="166"/>
                  </a:lnTo>
                  <a:lnTo>
                    <a:pt x="198" y="166"/>
                  </a:lnTo>
                  <a:lnTo>
                    <a:pt x="198" y="0"/>
                  </a:lnTo>
                  <a:lnTo>
                    <a:pt x="0" y="0"/>
                  </a:lnTo>
                  <a:close/>
                  <a:moveTo>
                    <a:pt x="0" y="205"/>
                  </a:moveTo>
                  <a:lnTo>
                    <a:pt x="198" y="205"/>
                  </a:lnTo>
                  <a:lnTo>
                    <a:pt x="198" y="238"/>
                  </a:lnTo>
                  <a:lnTo>
                    <a:pt x="0" y="238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55"/>
            <p:cNvSpPr>
              <a:spLocks/>
            </p:cNvSpPr>
            <p:nvPr/>
          </p:nvSpPr>
          <p:spPr bwMode="auto">
            <a:xfrm>
              <a:off x="2458" y="1978"/>
              <a:ext cx="458" cy="458"/>
            </a:xfrm>
            <a:custGeom>
              <a:avLst/>
              <a:gdLst/>
              <a:ahLst/>
              <a:cxnLst>
                <a:cxn ang="0">
                  <a:pos x="446" y="431"/>
                </a:cxn>
                <a:cxn ang="0">
                  <a:pos x="400" y="390"/>
                </a:cxn>
                <a:cxn ang="0">
                  <a:pos x="400" y="279"/>
                </a:cxn>
                <a:cxn ang="0">
                  <a:pos x="328" y="279"/>
                </a:cxn>
                <a:cxn ang="0">
                  <a:pos x="328" y="246"/>
                </a:cxn>
                <a:cxn ang="0">
                  <a:pos x="366" y="246"/>
                </a:cxn>
                <a:cxn ang="0">
                  <a:pos x="366" y="236"/>
                </a:cxn>
                <a:cxn ang="0">
                  <a:pos x="366" y="0"/>
                </a:cxn>
                <a:cxn ang="0">
                  <a:pos x="231" y="0"/>
                </a:cxn>
                <a:cxn ang="0">
                  <a:pos x="91" y="0"/>
                </a:cxn>
                <a:cxn ang="0">
                  <a:pos x="91" y="234"/>
                </a:cxn>
                <a:cxn ang="0">
                  <a:pos x="91" y="246"/>
                </a:cxn>
                <a:cxn ang="0">
                  <a:pos x="130" y="246"/>
                </a:cxn>
                <a:cxn ang="0">
                  <a:pos x="130" y="279"/>
                </a:cxn>
                <a:cxn ang="0">
                  <a:pos x="58" y="279"/>
                </a:cxn>
                <a:cxn ang="0">
                  <a:pos x="58" y="393"/>
                </a:cxn>
                <a:cxn ang="0">
                  <a:pos x="14" y="431"/>
                </a:cxn>
                <a:cxn ang="0">
                  <a:pos x="9" y="434"/>
                </a:cxn>
                <a:cxn ang="0">
                  <a:pos x="4" y="439"/>
                </a:cxn>
                <a:cxn ang="0">
                  <a:pos x="2" y="443"/>
                </a:cxn>
                <a:cxn ang="0">
                  <a:pos x="0" y="448"/>
                </a:cxn>
                <a:cxn ang="0">
                  <a:pos x="0" y="451"/>
                </a:cxn>
                <a:cxn ang="0">
                  <a:pos x="2" y="453"/>
                </a:cxn>
                <a:cxn ang="0">
                  <a:pos x="2" y="456"/>
                </a:cxn>
                <a:cxn ang="0">
                  <a:pos x="4" y="456"/>
                </a:cxn>
                <a:cxn ang="0">
                  <a:pos x="7" y="458"/>
                </a:cxn>
                <a:cxn ang="0">
                  <a:pos x="12" y="458"/>
                </a:cxn>
                <a:cxn ang="0">
                  <a:pos x="14" y="458"/>
                </a:cxn>
                <a:cxn ang="0">
                  <a:pos x="231" y="458"/>
                </a:cxn>
                <a:cxn ang="0">
                  <a:pos x="443" y="458"/>
                </a:cxn>
                <a:cxn ang="0">
                  <a:pos x="448" y="458"/>
                </a:cxn>
                <a:cxn ang="0">
                  <a:pos x="451" y="458"/>
                </a:cxn>
                <a:cxn ang="0">
                  <a:pos x="453" y="456"/>
                </a:cxn>
                <a:cxn ang="0">
                  <a:pos x="456" y="456"/>
                </a:cxn>
                <a:cxn ang="0">
                  <a:pos x="458" y="453"/>
                </a:cxn>
                <a:cxn ang="0">
                  <a:pos x="458" y="451"/>
                </a:cxn>
                <a:cxn ang="0">
                  <a:pos x="458" y="448"/>
                </a:cxn>
                <a:cxn ang="0">
                  <a:pos x="456" y="443"/>
                </a:cxn>
                <a:cxn ang="0">
                  <a:pos x="453" y="439"/>
                </a:cxn>
                <a:cxn ang="0">
                  <a:pos x="451" y="434"/>
                </a:cxn>
                <a:cxn ang="0">
                  <a:pos x="446" y="431"/>
                </a:cxn>
              </a:cxnLst>
              <a:rect l="0" t="0" r="r" b="b"/>
              <a:pathLst>
                <a:path w="458" h="458">
                  <a:moveTo>
                    <a:pt x="446" y="431"/>
                  </a:moveTo>
                  <a:lnTo>
                    <a:pt x="400" y="390"/>
                  </a:lnTo>
                  <a:lnTo>
                    <a:pt x="400" y="279"/>
                  </a:lnTo>
                  <a:lnTo>
                    <a:pt x="328" y="279"/>
                  </a:lnTo>
                  <a:lnTo>
                    <a:pt x="328" y="246"/>
                  </a:lnTo>
                  <a:lnTo>
                    <a:pt x="366" y="246"/>
                  </a:lnTo>
                  <a:lnTo>
                    <a:pt x="366" y="236"/>
                  </a:lnTo>
                  <a:lnTo>
                    <a:pt x="366" y="0"/>
                  </a:lnTo>
                  <a:lnTo>
                    <a:pt x="231" y="0"/>
                  </a:lnTo>
                  <a:lnTo>
                    <a:pt x="91" y="0"/>
                  </a:lnTo>
                  <a:lnTo>
                    <a:pt x="91" y="234"/>
                  </a:lnTo>
                  <a:lnTo>
                    <a:pt x="91" y="246"/>
                  </a:lnTo>
                  <a:lnTo>
                    <a:pt x="130" y="246"/>
                  </a:lnTo>
                  <a:lnTo>
                    <a:pt x="130" y="279"/>
                  </a:lnTo>
                  <a:lnTo>
                    <a:pt x="58" y="279"/>
                  </a:lnTo>
                  <a:lnTo>
                    <a:pt x="58" y="393"/>
                  </a:lnTo>
                  <a:lnTo>
                    <a:pt x="14" y="431"/>
                  </a:lnTo>
                  <a:lnTo>
                    <a:pt x="9" y="434"/>
                  </a:lnTo>
                  <a:lnTo>
                    <a:pt x="4" y="439"/>
                  </a:lnTo>
                  <a:lnTo>
                    <a:pt x="2" y="443"/>
                  </a:lnTo>
                  <a:lnTo>
                    <a:pt x="0" y="448"/>
                  </a:lnTo>
                  <a:lnTo>
                    <a:pt x="0" y="451"/>
                  </a:lnTo>
                  <a:lnTo>
                    <a:pt x="2" y="453"/>
                  </a:lnTo>
                  <a:lnTo>
                    <a:pt x="2" y="456"/>
                  </a:lnTo>
                  <a:lnTo>
                    <a:pt x="4" y="456"/>
                  </a:lnTo>
                  <a:lnTo>
                    <a:pt x="7" y="458"/>
                  </a:lnTo>
                  <a:lnTo>
                    <a:pt x="12" y="458"/>
                  </a:lnTo>
                  <a:lnTo>
                    <a:pt x="14" y="458"/>
                  </a:lnTo>
                  <a:lnTo>
                    <a:pt x="231" y="458"/>
                  </a:lnTo>
                  <a:lnTo>
                    <a:pt x="443" y="458"/>
                  </a:lnTo>
                  <a:lnTo>
                    <a:pt x="448" y="458"/>
                  </a:lnTo>
                  <a:lnTo>
                    <a:pt x="451" y="458"/>
                  </a:lnTo>
                  <a:lnTo>
                    <a:pt x="453" y="456"/>
                  </a:lnTo>
                  <a:lnTo>
                    <a:pt x="456" y="456"/>
                  </a:lnTo>
                  <a:lnTo>
                    <a:pt x="458" y="453"/>
                  </a:lnTo>
                  <a:lnTo>
                    <a:pt x="458" y="451"/>
                  </a:lnTo>
                  <a:lnTo>
                    <a:pt x="458" y="448"/>
                  </a:lnTo>
                  <a:lnTo>
                    <a:pt x="456" y="443"/>
                  </a:lnTo>
                  <a:lnTo>
                    <a:pt x="453" y="439"/>
                  </a:lnTo>
                  <a:lnTo>
                    <a:pt x="451" y="434"/>
                  </a:lnTo>
                  <a:lnTo>
                    <a:pt x="446" y="43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56"/>
            <p:cNvSpPr>
              <a:spLocks/>
            </p:cNvSpPr>
            <p:nvPr/>
          </p:nvSpPr>
          <p:spPr bwMode="auto">
            <a:xfrm>
              <a:off x="2537" y="2359"/>
              <a:ext cx="304" cy="12"/>
            </a:xfrm>
            <a:custGeom>
              <a:avLst/>
              <a:gdLst/>
              <a:ahLst/>
              <a:cxnLst>
                <a:cxn ang="0">
                  <a:pos x="304" y="12"/>
                </a:cxn>
                <a:cxn ang="0">
                  <a:pos x="287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04" y="12"/>
                </a:cxn>
              </a:cxnLst>
              <a:rect l="0" t="0" r="r" b="b"/>
              <a:pathLst>
                <a:path w="304" h="12">
                  <a:moveTo>
                    <a:pt x="304" y="12"/>
                  </a:moveTo>
                  <a:lnTo>
                    <a:pt x="287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04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57"/>
            <p:cNvSpPr>
              <a:spLocks/>
            </p:cNvSpPr>
            <p:nvPr/>
          </p:nvSpPr>
          <p:spPr bwMode="auto">
            <a:xfrm>
              <a:off x="2508" y="2383"/>
              <a:ext cx="357" cy="12"/>
            </a:xfrm>
            <a:custGeom>
              <a:avLst/>
              <a:gdLst/>
              <a:ahLst/>
              <a:cxnLst>
                <a:cxn ang="0">
                  <a:pos x="357" y="12"/>
                </a:cxn>
                <a:cxn ang="0">
                  <a:pos x="343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57" y="12"/>
                </a:cxn>
              </a:cxnLst>
              <a:rect l="0" t="0" r="r" b="b"/>
              <a:pathLst>
                <a:path w="357" h="12">
                  <a:moveTo>
                    <a:pt x="357" y="12"/>
                  </a:moveTo>
                  <a:lnTo>
                    <a:pt x="343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57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58"/>
            <p:cNvSpPr>
              <a:spLocks/>
            </p:cNvSpPr>
            <p:nvPr/>
          </p:nvSpPr>
          <p:spPr bwMode="auto">
            <a:xfrm>
              <a:off x="2482" y="2405"/>
              <a:ext cx="412" cy="14"/>
            </a:xfrm>
            <a:custGeom>
              <a:avLst/>
              <a:gdLst/>
              <a:ahLst/>
              <a:cxnLst>
                <a:cxn ang="0">
                  <a:pos x="412" y="14"/>
                </a:cxn>
                <a:cxn ang="0">
                  <a:pos x="398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412" y="14"/>
                </a:cxn>
              </a:cxnLst>
              <a:rect l="0" t="0" r="r" b="b"/>
              <a:pathLst>
                <a:path w="412" h="14">
                  <a:moveTo>
                    <a:pt x="412" y="14"/>
                  </a:moveTo>
                  <a:lnTo>
                    <a:pt x="398" y="0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12" y="1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59"/>
            <p:cNvSpPr>
              <a:spLocks/>
            </p:cNvSpPr>
            <p:nvPr/>
          </p:nvSpPr>
          <p:spPr bwMode="auto">
            <a:xfrm>
              <a:off x="2516" y="2342"/>
              <a:ext cx="342" cy="29"/>
            </a:xfrm>
            <a:custGeom>
              <a:avLst/>
              <a:gdLst/>
              <a:ahLst/>
              <a:cxnLst>
                <a:cxn ang="0">
                  <a:pos x="342" y="26"/>
                </a:cxn>
                <a:cxn ang="0">
                  <a:pos x="311" y="0"/>
                </a:cxn>
                <a:cxn ang="0">
                  <a:pos x="31" y="0"/>
                </a:cxn>
                <a:cxn ang="0">
                  <a:pos x="0" y="29"/>
                </a:cxn>
              </a:cxnLst>
              <a:rect l="0" t="0" r="r" b="b"/>
              <a:pathLst>
                <a:path w="342" h="29">
                  <a:moveTo>
                    <a:pt x="342" y="26"/>
                  </a:moveTo>
                  <a:lnTo>
                    <a:pt x="311" y="0"/>
                  </a:lnTo>
                  <a:lnTo>
                    <a:pt x="31" y="0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Rectangle 160"/>
            <p:cNvSpPr>
              <a:spLocks noChangeArrowheads="1"/>
            </p:cNvSpPr>
            <p:nvPr/>
          </p:nvSpPr>
          <p:spPr bwMode="auto">
            <a:xfrm>
              <a:off x="2737" y="2277"/>
              <a:ext cx="97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Rectangle 161"/>
            <p:cNvSpPr>
              <a:spLocks noChangeArrowheads="1"/>
            </p:cNvSpPr>
            <p:nvPr/>
          </p:nvSpPr>
          <p:spPr bwMode="auto">
            <a:xfrm>
              <a:off x="2588" y="2019"/>
              <a:ext cx="198" cy="16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Rectangle 162"/>
            <p:cNvSpPr>
              <a:spLocks noChangeArrowheads="1"/>
            </p:cNvSpPr>
            <p:nvPr/>
          </p:nvSpPr>
          <p:spPr bwMode="auto">
            <a:xfrm>
              <a:off x="2588" y="2224"/>
              <a:ext cx="198" cy="3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" name="Text Box 163"/>
          <p:cNvSpPr txBox="1">
            <a:spLocks noChangeArrowheads="1"/>
          </p:cNvSpPr>
          <p:nvPr/>
        </p:nvSpPr>
        <p:spPr bwMode="auto">
          <a:xfrm>
            <a:off x="685800" y="1600200"/>
            <a:ext cx="1699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800" b="1" dirty="0" smtClean="0"/>
              <a:t>Sensor Grid</a:t>
            </a:r>
            <a:endParaRPr lang="it-IT" sz="1800" b="1" dirty="0"/>
          </a:p>
        </p:txBody>
      </p:sp>
      <p:grpSp>
        <p:nvGrpSpPr>
          <p:cNvPr id="282" name="Group 281"/>
          <p:cNvGrpSpPr/>
          <p:nvPr/>
        </p:nvGrpSpPr>
        <p:grpSpPr>
          <a:xfrm>
            <a:off x="6553200" y="3310029"/>
            <a:ext cx="1219200" cy="1524000"/>
            <a:chOff x="6553200" y="3886200"/>
            <a:chExt cx="1219200" cy="1524000"/>
          </a:xfrm>
        </p:grpSpPr>
        <p:grpSp>
          <p:nvGrpSpPr>
            <p:cNvPr id="283" name="Group 168"/>
            <p:cNvGrpSpPr/>
            <p:nvPr/>
          </p:nvGrpSpPr>
          <p:grpSpPr>
            <a:xfrm>
              <a:off x="6553200" y="3886200"/>
              <a:ext cx="1219200" cy="782638"/>
              <a:chOff x="4953000" y="1600200"/>
              <a:chExt cx="1600200" cy="782638"/>
            </a:xfrm>
          </p:grpSpPr>
          <p:sp>
            <p:nvSpPr>
              <p:cNvPr id="288" name="Rectangle 181"/>
              <p:cNvSpPr>
                <a:spLocks noChangeArrowheads="1"/>
              </p:cNvSpPr>
              <p:nvPr/>
            </p:nvSpPr>
            <p:spPr bwMode="auto">
              <a:xfrm>
                <a:off x="4953001" y="1600200"/>
                <a:ext cx="1600199" cy="22860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WSDL</a:t>
                </a:r>
              </a:p>
            </p:txBody>
          </p:sp>
          <p:sp>
            <p:nvSpPr>
              <p:cNvPr id="289" name="Rectangle 182"/>
              <p:cNvSpPr>
                <a:spLocks noChangeArrowheads="1"/>
              </p:cNvSpPr>
              <p:nvPr/>
            </p:nvSpPr>
            <p:spPr bwMode="auto">
              <a:xfrm>
                <a:off x="4953000" y="1828800"/>
                <a:ext cx="1600200" cy="55403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   HYBRID </a:t>
                </a:r>
                <a:endParaRPr lang="en-US" sz="12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  Service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Oval 183"/>
              <p:cNvSpPr>
                <a:spLocks noChangeArrowheads="1"/>
              </p:cNvSpPr>
              <p:nvPr/>
            </p:nvSpPr>
            <p:spPr bwMode="auto">
              <a:xfrm>
                <a:off x="4953000" y="1857375"/>
                <a:ext cx="301625" cy="24606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91" name="Oval 184"/>
              <p:cNvSpPr>
                <a:spLocks noChangeArrowheads="1"/>
              </p:cNvSpPr>
              <p:nvPr/>
            </p:nvSpPr>
            <p:spPr bwMode="auto">
              <a:xfrm>
                <a:off x="4953000" y="2103438"/>
                <a:ext cx="301625" cy="2460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284" name="Group 80"/>
            <p:cNvGrpSpPr>
              <a:grpSpLocks/>
            </p:cNvGrpSpPr>
            <p:nvPr/>
          </p:nvGrpSpPr>
          <p:grpSpPr bwMode="auto">
            <a:xfrm>
              <a:off x="6553200" y="4724402"/>
              <a:ext cx="1219200" cy="685801"/>
              <a:chOff x="4953000" y="2362200"/>
              <a:chExt cx="1219200" cy="838200"/>
            </a:xfrm>
          </p:grpSpPr>
          <p:sp>
            <p:nvSpPr>
              <p:cNvPr id="285" name="AutoShape 217"/>
              <p:cNvSpPr>
                <a:spLocks noChangeArrowheads="1"/>
              </p:cNvSpPr>
              <p:nvPr/>
            </p:nvSpPr>
            <p:spPr bwMode="auto">
              <a:xfrm>
                <a:off x="5029200" y="2819400"/>
                <a:ext cx="1066800" cy="304800"/>
              </a:xfrm>
              <a:prstGeom prst="can">
                <a:avLst>
                  <a:gd name="adj" fmla="val 25000"/>
                </a:avLst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100" b="1" dirty="0">
                    <a:solidFill>
                      <a:schemeClr val="bg1"/>
                    </a:solidFill>
                  </a:rPr>
                  <a:t>Database</a:t>
                </a:r>
              </a:p>
            </p:txBody>
          </p:sp>
          <p:sp>
            <p:nvSpPr>
              <p:cNvPr id="286" name="Rectangle 219"/>
              <p:cNvSpPr>
                <a:spLocks noChangeArrowheads="1"/>
              </p:cNvSpPr>
              <p:nvPr/>
            </p:nvSpPr>
            <p:spPr bwMode="auto">
              <a:xfrm>
                <a:off x="4953000" y="2362200"/>
                <a:ext cx="1219200" cy="838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Rectangle 83"/>
              <p:cNvSpPr>
                <a:spLocks noChangeArrowheads="1"/>
              </p:cNvSpPr>
              <p:nvPr/>
            </p:nvSpPr>
            <p:spPr bwMode="auto">
              <a:xfrm>
                <a:off x="5029200" y="2438400"/>
                <a:ext cx="1066800" cy="30480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WS-Context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2" name="Group 147"/>
          <p:cNvGrpSpPr>
            <a:grpSpLocks noChangeAspect="1"/>
          </p:cNvGrpSpPr>
          <p:nvPr/>
        </p:nvGrpSpPr>
        <p:grpSpPr bwMode="auto">
          <a:xfrm>
            <a:off x="6400800" y="5138829"/>
            <a:ext cx="381000" cy="381000"/>
            <a:chOff x="2448" y="1968"/>
            <a:chExt cx="480" cy="480"/>
          </a:xfrm>
        </p:grpSpPr>
        <p:sp>
          <p:nvSpPr>
            <p:cNvPr id="293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2448" y="196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149"/>
            <p:cNvSpPr>
              <a:spLocks/>
            </p:cNvSpPr>
            <p:nvPr/>
          </p:nvSpPr>
          <p:spPr bwMode="auto">
            <a:xfrm>
              <a:off x="2458" y="1978"/>
              <a:ext cx="458" cy="458"/>
            </a:xfrm>
            <a:custGeom>
              <a:avLst/>
              <a:gdLst/>
              <a:ahLst/>
              <a:cxnLst>
                <a:cxn ang="0">
                  <a:pos x="446" y="431"/>
                </a:cxn>
                <a:cxn ang="0">
                  <a:pos x="400" y="390"/>
                </a:cxn>
                <a:cxn ang="0">
                  <a:pos x="400" y="279"/>
                </a:cxn>
                <a:cxn ang="0">
                  <a:pos x="328" y="279"/>
                </a:cxn>
                <a:cxn ang="0">
                  <a:pos x="328" y="246"/>
                </a:cxn>
                <a:cxn ang="0">
                  <a:pos x="366" y="246"/>
                </a:cxn>
                <a:cxn ang="0">
                  <a:pos x="366" y="236"/>
                </a:cxn>
                <a:cxn ang="0">
                  <a:pos x="366" y="0"/>
                </a:cxn>
                <a:cxn ang="0">
                  <a:pos x="231" y="0"/>
                </a:cxn>
                <a:cxn ang="0">
                  <a:pos x="91" y="0"/>
                </a:cxn>
                <a:cxn ang="0">
                  <a:pos x="91" y="234"/>
                </a:cxn>
                <a:cxn ang="0">
                  <a:pos x="91" y="246"/>
                </a:cxn>
                <a:cxn ang="0">
                  <a:pos x="130" y="246"/>
                </a:cxn>
                <a:cxn ang="0">
                  <a:pos x="130" y="279"/>
                </a:cxn>
                <a:cxn ang="0">
                  <a:pos x="58" y="279"/>
                </a:cxn>
                <a:cxn ang="0">
                  <a:pos x="58" y="393"/>
                </a:cxn>
                <a:cxn ang="0">
                  <a:pos x="14" y="431"/>
                </a:cxn>
                <a:cxn ang="0">
                  <a:pos x="9" y="434"/>
                </a:cxn>
                <a:cxn ang="0">
                  <a:pos x="4" y="439"/>
                </a:cxn>
                <a:cxn ang="0">
                  <a:pos x="2" y="443"/>
                </a:cxn>
                <a:cxn ang="0">
                  <a:pos x="0" y="448"/>
                </a:cxn>
                <a:cxn ang="0">
                  <a:pos x="0" y="451"/>
                </a:cxn>
                <a:cxn ang="0">
                  <a:pos x="2" y="453"/>
                </a:cxn>
                <a:cxn ang="0">
                  <a:pos x="2" y="456"/>
                </a:cxn>
                <a:cxn ang="0">
                  <a:pos x="4" y="456"/>
                </a:cxn>
                <a:cxn ang="0">
                  <a:pos x="7" y="458"/>
                </a:cxn>
                <a:cxn ang="0">
                  <a:pos x="12" y="458"/>
                </a:cxn>
                <a:cxn ang="0">
                  <a:pos x="14" y="458"/>
                </a:cxn>
                <a:cxn ang="0">
                  <a:pos x="231" y="458"/>
                </a:cxn>
                <a:cxn ang="0">
                  <a:pos x="443" y="458"/>
                </a:cxn>
                <a:cxn ang="0">
                  <a:pos x="448" y="458"/>
                </a:cxn>
                <a:cxn ang="0">
                  <a:pos x="451" y="458"/>
                </a:cxn>
                <a:cxn ang="0">
                  <a:pos x="453" y="456"/>
                </a:cxn>
                <a:cxn ang="0">
                  <a:pos x="456" y="456"/>
                </a:cxn>
                <a:cxn ang="0">
                  <a:pos x="458" y="453"/>
                </a:cxn>
                <a:cxn ang="0">
                  <a:pos x="458" y="451"/>
                </a:cxn>
                <a:cxn ang="0">
                  <a:pos x="458" y="448"/>
                </a:cxn>
                <a:cxn ang="0">
                  <a:pos x="456" y="443"/>
                </a:cxn>
                <a:cxn ang="0">
                  <a:pos x="453" y="439"/>
                </a:cxn>
                <a:cxn ang="0">
                  <a:pos x="451" y="434"/>
                </a:cxn>
                <a:cxn ang="0">
                  <a:pos x="446" y="431"/>
                </a:cxn>
              </a:cxnLst>
              <a:rect l="0" t="0" r="r" b="b"/>
              <a:pathLst>
                <a:path w="458" h="458">
                  <a:moveTo>
                    <a:pt x="446" y="431"/>
                  </a:moveTo>
                  <a:lnTo>
                    <a:pt x="400" y="390"/>
                  </a:lnTo>
                  <a:lnTo>
                    <a:pt x="400" y="279"/>
                  </a:lnTo>
                  <a:lnTo>
                    <a:pt x="328" y="279"/>
                  </a:lnTo>
                  <a:lnTo>
                    <a:pt x="328" y="246"/>
                  </a:lnTo>
                  <a:lnTo>
                    <a:pt x="366" y="246"/>
                  </a:lnTo>
                  <a:lnTo>
                    <a:pt x="366" y="236"/>
                  </a:lnTo>
                  <a:lnTo>
                    <a:pt x="366" y="0"/>
                  </a:lnTo>
                  <a:lnTo>
                    <a:pt x="231" y="0"/>
                  </a:lnTo>
                  <a:lnTo>
                    <a:pt x="91" y="0"/>
                  </a:lnTo>
                  <a:lnTo>
                    <a:pt x="91" y="234"/>
                  </a:lnTo>
                  <a:lnTo>
                    <a:pt x="91" y="246"/>
                  </a:lnTo>
                  <a:lnTo>
                    <a:pt x="130" y="246"/>
                  </a:lnTo>
                  <a:lnTo>
                    <a:pt x="130" y="279"/>
                  </a:lnTo>
                  <a:lnTo>
                    <a:pt x="58" y="279"/>
                  </a:lnTo>
                  <a:lnTo>
                    <a:pt x="58" y="393"/>
                  </a:lnTo>
                  <a:lnTo>
                    <a:pt x="14" y="431"/>
                  </a:lnTo>
                  <a:lnTo>
                    <a:pt x="9" y="434"/>
                  </a:lnTo>
                  <a:lnTo>
                    <a:pt x="4" y="439"/>
                  </a:lnTo>
                  <a:lnTo>
                    <a:pt x="2" y="443"/>
                  </a:lnTo>
                  <a:lnTo>
                    <a:pt x="0" y="448"/>
                  </a:lnTo>
                  <a:lnTo>
                    <a:pt x="0" y="451"/>
                  </a:lnTo>
                  <a:lnTo>
                    <a:pt x="2" y="453"/>
                  </a:lnTo>
                  <a:lnTo>
                    <a:pt x="2" y="456"/>
                  </a:lnTo>
                  <a:lnTo>
                    <a:pt x="4" y="456"/>
                  </a:lnTo>
                  <a:lnTo>
                    <a:pt x="7" y="458"/>
                  </a:lnTo>
                  <a:lnTo>
                    <a:pt x="12" y="458"/>
                  </a:lnTo>
                  <a:lnTo>
                    <a:pt x="14" y="458"/>
                  </a:lnTo>
                  <a:lnTo>
                    <a:pt x="231" y="458"/>
                  </a:lnTo>
                  <a:lnTo>
                    <a:pt x="443" y="458"/>
                  </a:lnTo>
                  <a:lnTo>
                    <a:pt x="448" y="458"/>
                  </a:lnTo>
                  <a:lnTo>
                    <a:pt x="451" y="458"/>
                  </a:lnTo>
                  <a:lnTo>
                    <a:pt x="453" y="456"/>
                  </a:lnTo>
                  <a:lnTo>
                    <a:pt x="456" y="456"/>
                  </a:lnTo>
                  <a:lnTo>
                    <a:pt x="458" y="453"/>
                  </a:lnTo>
                  <a:lnTo>
                    <a:pt x="458" y="451"/>
                  </a:lnTo>
                  <a:lnTo>
                    <a:pt x="458" y="448"/>
                  </a:lnTo>
                  <a:lnTo>
                    <a:pt x="456" y="443"/>
                  </a:lnTo>
                  <a:lnTo>
                    <a:pt x="453" y="439"/>
                  </a:lnTo>
                  <a:lnTo>
                    <a:pt x="451" y="434"/>
                  </a:lnTo>
                  <a:lnTo>
                    <a:pt x="446" y="43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150"/>
            <p:cNvSpPr>
              <a:spLocks/>
            </p:cNvSpPr>
            <p:nvPr/>
          </p:nvSpPr>
          <p:spPr bwMode="auto">
            <a:xfrm>
              <a:off x="2537" y="2359"/>
              <a:ext cx="304" cy="12"/>
            </a:xfrm>
            <a:custGeom>
              <a:avLst/>
              <a:gdLst/>
              <a:ahLst/>
              <a:cxnLst>
                <a:cxn ang="0">
                  <a:pos x="304" y="12"/>
                </a:cxn>
                <a:cxn ang="0">
                  <a:pos x="287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04" y="12"/>
                </a:cxn>
              </a:cxnLst>
              <a:rect l="0" t="0" r="r" b="b"/>
              <a:pathLst>
                <a:path w="304" h="12">
                  <a:moveTo>
                    <a:pt x="304" y="12"/>
                  </a:moveTo>
                  <a:lnTo>
                    <a:pt x="287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04" y="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51"/>
            <p:cNvSpPr>
              <a:spLocks/>
            </p:cNvSpPr>
            <p:nvPr/>
          </p:nvSpPr>
          <p:spPr bwMode="auto">
            <a:xfrm>
              <a:off x="2508" y="2383"/>
              <a:ext cx="357" cy="12"/>
            </a:xfrm>
            <a:custGeom>
              <a:avLst/>
              <a:gdLst/>
              <a:ahLst/>
              <a:cxnLst>
                <a:cxn ang="0">
                  <a:pos x="357" y="12"/>
                </a:cxn>
                <a:cxn ang="0">
                  <a:pos x="343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57" y="12"/>
                </a:cxn>
              </a:cxnLst>
              <a:rect l="0" t="0" r="r" b="b"/>
              <a:pathLst>
                <a:path w="357" h="12">
                  <a:moveTo>
                    <a:pt x="357" y="12"/>
                  </a:moveTo>
                  <a:lnTo>
                    <a:pt x="343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57" y="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152"/>
            <p:cNvSpPr>
              <a:spLocks/>
            </p:cNvSpPr>
            <p:nvPr/>
          </p:nvSpPr>
          <p:spPr bwMode="auto">
            <a:xfrm>
              <a:off x="2482" y="2405"/>
              <a:ext cx="412" cy="14"/>
            </a:xfrm>
            <a:custGeom>
              <a:avLst/>
              <a:gdLst/>
              <a:ahLst/>
              <a:cxnLst>
                <a:cxn ang="0">
                  <a:pos x="412" y="14"/>
                </a:cxn>
                <a:cxn ang="0">
                  <a:pos x="398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412" y="14"/>
                </a:cxn>
              </a:cxnLst>
              <a:rect l="0" t="0" r="r" b="b"/>
              <a:pathLst>
                <a:path w="412" h="14">
                  <a:moveTo>
                    <a:pt x="412" y="14"/>
                  </a:moveTo>
                  <a:lnTo>
                    <a:pt x="398" y="0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12" y="1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53"/>
            <p:cNvSpPr>
              <a:spLocks noEditPoints="1"/>
            </p:cNvSpPr>
            <p:nvPr/>
          </p:nvSpPr>
          <p:spPr bwMode="auto">
            <a:xfrm>
              <a:off x="2516" y="2277"/>
              <a:ext cx="342" cy="94"/>
            </a:xfrm>
            <a:custGeom>
              <a:avLst/>
              <a:gdLst/>
              <a:ahLst/>
              <a:cxnLst>
                <a:cxn ang="0">
                  <a:pos x="342" y="91"/>
                </a:cxn>
                <a:cxn ang="0">
                  <a:pos x="311" y="65"/>
                </a:cxn>
                <a:cxn ang="0">
                  <a:pos x="31" y="65"/>
                </a:cxn>
                <a:cxn ang="0">
                  <a:pos x="0" y="94"/>
                </a:cxn>
                <a:cxn ang="0">
                  <a:pos x="342" y="91"/>
                </a:cxn>
                <a:cxn ang="0">
                  <a:pos x="221" y="0"/>
                </a:cxn>
                <a:cxn ang="0">
                  <a:pos x="221" y="12"/>
                </a:cxn>
                <a:cxn ang="0">
                  <a:pos x="318" y="12"/>
                </a:cxn>
                <a:cxn ang="0">
                  <a:pos x="318" y="0"/>
                </a:cxn>
                <a:cxn ang="0">
                  <a:pos x="221" y="0"/>
                </a:cxn>
              </a:cxnLst>
              <a:rect l="0" t="0" r="r" b="b"/>
              <a:pathLst>
                <a:path w="342" h="94">
                  <a:moveTo>
                    <a:pt x="342" y="91"/>
                  </a:moveTo>
                  <a:lnTo>
                    <a:pt x="311" y="65"/>
                  </a:lnTo>
                  <a:lnTo>
                    <a:pt x="31" y="65"/>
                  </a:lnTo>
                  <a:lnTo>
                    <a:pt x="0" y="94"/>
                  </a:lnTo>
                  <a:lnTo>
                    <a:pt x="342" y="91"/>
                  </a:lnTo>
                  <a:close/>
                  <a:moveTo>
                    <a:pt x="221" y="0"/>
                  </a:moveTo>
                  <a:lnTo>
                    <a:pt x="221" y="12"/>
                  </a:lnTo>
                  <a:lnTo>
                    <a:pt x="318" y="12"/>
                  </a:lnTo>
                  <a:lnTo>
                    <a:pt x="318" y="0"/>
                  </a:lnTo>
                  <a:lnTo>
                    <a:pt x="221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154"/>
            <p:cNvSpPr>
              <a:spLocks noEditPoints="1"/>
            </p:cNvSpPr>
            <p:nvPr/>
          </p:nvSpPr>
          <p:spPr bwMode="auto">
            <a:xfrm>
              <a:off x="2588" y="2019"/>
              <a:ext cx="198" cy="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"/>
                </a:cxn>
                <a:cxn ang="0">
                  <a:pos x="198" y="166"/>
                </a:cxn>
                <a:cxn ang="0">
                  <a:pos x="198" y="0"/>
                </a:cxn>
                <a:cxn ang="0">
                  <a:pos x="0" y="0"/>
                </a:cxn>
                <a:cxn ang="0">
                  <a:pos x="0" y="205"/>
                </a:cxn>
                <a:cxn ang="0">
                  <a:pos x="198" y="205"/>
                </a:cxn>
                <a:cxn ang="0">
                  <a:pos x="198" y="238"/>
                </a:cxn>
                <a:cxn ang="0">
                  <a:pos x="0" y="238"/>
                </a:cxn>
                <a:cxn ang="0">
                  <a:pos x="0" y="205"/>
                </a:cxn>
              </a:cxnLst>
              <a:rect l="0" t="0" r="r" b="b"/>
              <a:pathLst>
                <a:path w="198" h="238">
                  <a:moveTo>
                    <a:pt x="0" y="0"/>
                  </a:moveTo>
                  <a:lnTo>
                    <a:pt x="0" y="166"/>
                  </a:lnTo>
                  <a:lnTo>
                    <a:pt x="198" y="166"/>
                  </a:lnTo>
                  <a:lnTo>
                    <a:pt x="198" y="0"/>
                  </a:lnTo>
                  <a:lnTo>
                    <a:pt x="0" y="0"/>
                  </a:lnTo>
                  <a:close/>
                  <a:moveTo>
                    <a:pt x="0" y="205"/>
                  </a:moveTo>
                  <a:lnTo>
                    <a:pt x="198" y="205"/>
                  </a:lnTo>
                  <a:lnTo>
                    <a:pt x="198" y="238"/>
                  </a:lnTo>
                  <a:lnTo>
                    <a:pt x="0" y="238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55"/>
            <p:cNvSpPr>
              <a:spLocks/>
            </p:cNvSpPr>
            <p:nvPr/>
          </p:nvSpPr>
          <p:spPr bwMode="auto">
            <a:xfrm>
              <a:off x="2458" y="1978"/>
              <a:ext cx="458" cy="458"/>
            </a:xfrm>
            <a:custGeom>
              <a:avLst/>
              <a:gdLst/>
              <a:ahLst/>
              <a:cxnLst>
                <a:cxn ang="0">
                  <a:pos x="446" y="431"/>
                </a:cxn>
                <a:cxn ang="0">
                  <a:pos x="400" y="390"/>
                </a:cxn>
                <a:cxn ang="0">
                  <a:pos x="400" y="279"/>
                </a:cxn>
                <a:cxn ang="0">
                  <a:pos x="328" y="279"/>
                </a:cxn>
                <a:cxn ang="0">
                  <a:pos x="328" y="246"/>
                </a:cxn>
                <a:cxn ang="0">
                  <a:pos x="366" y="246"/>
                </a:cxn>
                <a:cxn ang="0">
                  <a:pos x="366" y="236"/>
                </a:cxn>
                <a:cxn ang="0">
                  <a:pos x="366" y="0"/>
                </a:cxn>
                <a:cxn ang="0">
                  <a:pos x="231" y="0"/>
                </a:cxn>
                <a:cxn ang="0">
                  <a:pos x="91" y="0"/>
                </a:cxn>
                <a:cxn ang="0">
                  <a:pos x="91" y="234"/>
                </a:cxn>
                <a:cxn ang="0">
                  <a:pos x="91" y="246"/>
                </a:cxn>
                <a:cxn ang="0">
                  <a:pos x="130" y="246"/>
                </a:cxn>
                <a:cxn ang="0">
                  <a:pos x="130" y="279"/>
                </a:cxn>
                <a:cxn ang="0">
                  <a:pos x="58" y="279"/>
                </a:cxn>
                <a:cxn ang="0">
                  <a:pos x="58" y="393"/>
                </a:cxn>
                <a:cxn ang="0">
                  <a:pos x="14" y="431"/>
                </a:cxn>
                <a:cxn ang="0">
                  <a:pos x="9" y="434"/>
                </a:cxn>
                <a:cxn ang="0">
                  <a:pos x="4" y="439"/>
                </a:cxn>
                <a:cxn ang="0">
                  <a:pos x="2" y="443"/>
                </a:cxn>
                <a:cxn ang="0">
                  <a:pos x="0" y="448"/>
                </a:cxn>
                <a:cxn ang="0">
                  <a:pos x="0" y="451"/>
                </a:cxn>
                <a:cxn ang="0">
                  <a:pos x="2" y="453"/>
                </a:cxn>
                <a:cxn ang="0">
                  <a:pos x="2" y="456"/>
                </a:cxn>
                <a:cxn ang="0">
                  <a:pos x="4" y="456"/>
                </a:cxn>
                <a:cxn ang="0">
                  <a:pos x="7" y="458"/>
                </a:cxn>
                <a:cxn ang="0">
                  <a:pos x="12" y="458"/>
                </a:cxn>
                <a:cxn ang="0">
                  <a:pos x="14" y="458"/>
                </a:cxn>
                <a:cxn ang="0">
                  <a:pos x="231" y="458"/>
                </a:cxn>
                <a:cxn ang="0">
                  <a:pos x="443" y="458"/>
                </a:cxn>
                <a:cxn ang="0">
                  <a:pos x="448" y="458"/>
                </a:cxn>
                <a:cxn ang="0">
                  <a:pos x="451" y="458"/>
                </a:cxn>
                <a:cxn ang="0">
                  <a:pos x="453" y="456"/>
                </a:cxn>
                <a:cxn ang="0">
                  <a:pos x="456" y="456"/>
                </a:cxn>
                <a:cxn ang="0">
                  <a:pos x="458" y="453"/>
                </a:cxn>
                <a:cxn ang="0">
                  <a:pos x="458" y="451"/>
                </a:cxn>
                <a:cxn ang="0">
                  <a:pos x="458" y="448"/>
                </a:cxn>
                <a:cxn ang="0">
                  <a:pos x="456" y="443"/>
                </a:cxn>
                <a:cxn ang="0">
                  <a:pos x="453" y="439"/>
                </a:cxn>
                <a:cxn ang="0">
                  <a:pos x="451" y="434"/>
                </a:cxn>
                <a:cxn ang="0">
                  <a:pos x="446" y="431"/>
                </a:cxn>
              </a:cxnLst>
              <a:rect l="0" t="0" r="r" b="b"/>
              <a:pathLst>
                <a:path w="458" h="458">
                  <a:moveTo>
                    <a:pt x="446" y="431"/>
                  </a:moveTo>
                  <a:lnTo>
                    <a:pt x="400" y="390"/>
                  </a:lnTo>
                  <a:lnTo>
                    <a:pt x="400" y="279"/>
                  </a:lnTo>
                  <a:lnTo>
                    <a:pt x="328" y="279"/>
                  </a:lnTo>
                  <a:lnTo>
                    <a:pt x="328" y="246"/>
                  </a:lnTo>
                  <a:lnTo>
                    <a:pt x="366" y="246"/>
                  </a:lnTo>
                  <a:lnTo>
                    <a:pt x="366" y="236"/>
                  </a:lnTo>
                  <a:lnTo>
                    <a:pt x="366" y="0"/>
                  </a:lnTo>
                  <a:lnTo>
                    <a:pt x="231" y="0"/>
                  </a:lnTo>
                  <a:lnTo>
                    <a:pt x="91" y="0"/>
                  </a:lnTo>
                  <a:lnTo>
                    <a:pt x="91" y="234"/>
                  </a:lnTo>
                  <a:lnTo>
                    <a:pt x="91" y="246"/>
                  </a:lnTo>
                  <a:lnTo>
                    <a:pt x="130" y="246"/>
                  </a:lnTo>
                  <a:lnTo>
                    <a:pt x="130" y="279"/>
                  </a:lnTo>
                  <a:lnTo>
                    <a:pt x="58" y="279"/>
                  </a:lnTo>
                  <a:lnTo>
                    <a:pt x="58" y="393"/>
                  </a:lnTo>
                  <a:lnTo>
                    <a:pt x="14" y="431"/>
                  </a:lnTo>
                  <a:lnTo>
                    <a:pt x="9" y="434"/>
                  </a:lnTo>
                  <a:lnTo>
                    <a:pt x="4" y="439"/>
                  </a:lnTo>
                  <a:lnTo>
                    <a:pt x="2" y="443"/>
                  </a:lnTo>
                  <a:lnTo>
                    <a:pt x="0" y="448"/>
                  </a:lnTo>
                  <a:lnTo>
                    <a:pt x="0" y="451"/>
                  </a:lnTo>
                  <a:lnTo>
                    <a:pt x="2" y="453"/>
                  </a:lnTo>
                  <a:lnTo>
                    <a:pt x="2" y="456"/>
                  </a:lnTo>
                  <a:lnTo>
                    <a:pt x="4" y="456"/>
                  </a:lnTo>
                  <a:lnTo>
                    <a:pt x="7" y="458"/>
                  </a:lnTo>
                  <a:lnTo>
                    <a:pt x="12" y="458"/>
                  </a:lnTo>
                  <a:lnTo>
                    <a:pt x="14" y="458"/>
                  </a:lnTo>
                  <a:lnTo>
                    <a:pt x="231" y="458"/>
                  </a:lnTo>
                  <a:lnTo>
                    <a:pt x="443" y="458"/>
                  </a:lnTo>
                  <a:lnTo>
                    <a:pt x="448" y="458"/>
                  </a:lnTo>
                  <a:lnTo>
                    <a:pt x="451" y="458"/>
                  </a:lnTo>
                  <a:lnTo>
                    <a:pt x="453" y="456"/>
                  </a:lnTo>
                  <a:lnTo>
                    <a:pt x="456" y="456"/>
                  </a:lnTo>
                  <a:lnTo>
                    <a:pt x="458" y="453"/>
                  </a:lnTo>
                  <a:lnTo>
                    <a:pt x="458" y="451"/>
                  </a:lnTo>
                  <a:lnTo>
                    <a:pt x="458" y="448"/>
                  </a:lnTo>
                  <a:lnTo>
                    <a:pt x="456" y="443"/>
                  </a:lnTo>
                  <a:lnTo>
                    <a:pt x="453" y="439"/>
                  </a:lnTo>
                  <a:lnTo>
                    <a:pt x="451" y="434"/>
                  </a:lnTo>
                  <a:lnTo>
                    <a:pt x="446" y="43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156"/>
            <p:cNvSpPr>
              <a:spLocks/>
            </p:cNvSpPr>
            <p:nvPr/>
          </p:nvSpPr>
          <p:spPr bwMode="auto">
            <a:xfrm>
              <a:off x="2537" y="2359"/>
              <a:ext cx="304" cy="12"/>
            </a:xfrm>
            <a:custGeom>
              <a:avLst/>
              <a:gdLst/>
              <a:ahLst/>
              <a:cxnLst>
                <a:cxn ang="0">
                  <a:pos x="304" y="12"/>
                </a:cxn>
                <a:cxn ang="0">
                  <a:pos x="287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04" y="12"/>
                </a:cxn>
              </a:cxnLst>
              <a:rect l="0" t="0" r="r" b="b"/>
              <a:pathLst>
                <a:path w="304" h="12">
                  <a:moveTo>
                    <a:pt x="304" y="12"/>
                  </a:moveTo>
                  <a:lnTo>
                    <a:pt x="287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04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57"/>
            <p:cNvSpPr>
              <a:spLocks/>
            </p:cNvSpPr>
            <p:nvPr/>
          </p:nvSpPr>
          <p:spPr bwMode="auto">
            <a:xfrm>
              <a:off x="2508" y="2383"/>
              <a:ext cx="357" cy="12"/>
            </a:xfrm>
            <a:custGeom>
              <a:avLst/>
              <a:gdLst/>
              <a:ahLst/>
              <a:cxnLst>
                <a:cxn ang="0">
                  <a:pos x="357" y="12"/>
                </a:cxn>
                <a:cxn ang="0">
                  <a:pos x="343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57" y="12"/>
                </a:cxn>
              </a:cxnLst>
              <a:rect l="0" t="0" r="r" b="b"/>
              <a:pathLst>
                <a:path w="357" h="12">
                  <a:moveTo>
                    <a:pt x="357" y="12"/>
                  </a:moveTo>
                  <a:lnTo>
                    <a:pt x="343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57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158"/>
            <p:cNvSpPr>
              <a:spLocks/>
            </p:cNvSpPr>
            <p:nvPr/>
          </p:nvSpPr>
          <p:spPr bwMode="auto">
            <a:xfrm>
              <a:off x="2482" y="2405"/>
              <a:ext cx="412" cy="14"/>
            </a:xfrm>
            <a:custGeom>
              <a:avLst/>
              <a:gdLst/>
              <a:ahLst/>
              <a:cxnLst>
                <a:cxn ang="0">
                  <a:pos x="412" y="14"/>
                </a:cxn>
                <a:cxn ang="0">
                  <a:pos x="398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412" y="14"/>
                </a:cxn>
              </a:cxnLst>
              <a:rect l="0" t="0" r="r" b="b"/>
              <a:pathLst>
                <a:path w="412" h="14">
                  <a:moveTo>
                    <a:pt x="412" y="14"/>
                  </a:moveTo>
                  <a:lnTo>
                    <a:pt x="398" y="0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12" y="1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59"/>
            <p:cNvSpPr>
              <a:spLocks/>
            </p:cNvSpPr>
            <p:nvPr/>
          </p:nvSpPr>
          <p:spPr bwMode="auto">
            <a:xfrm>
              <a:off x="2516" y="2342"/>
              <a:ext cx="342" cy="29"/>
            </a:xfrm>
            <a:custGeom>
              <a:avLst/>
              <a:gdLst/>
              <a:ahLst/>
              <a:cxnLst>
                <a:cxn ang="0">
                  <a:pos x="342" y="26"/>
                </a:cxn>
                <a:cxn ang="0">
                  <a:pos x="311" y="0"/>
                </a:cxn>
                <a:cxn ang="0">
                  <a:pos x="31" y="0"/>
                </a:cxn>
                <a:cxn ang="0">
                  <a:pos x="0" y="29"/>
                </a:cxn>
              </a:cxnLst>
              <a:rect l="0" t="0" r="r" b="b"/>
              <a:pathLst>
                <a:path w="342" h="29">
                  <a:moveTo>
                    <a:pt x="342" y="26"/>
                  </a:moveTo>
                  <a:lnTo>
                    <a:pt x="311" y="0"/>
                  </a:lnTo>
                  <a:lnTo>
                    <a:pt x="31" y="0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Rectangle 160"/>
            <p:cNvSpPr>
              <a:spLocks noChangeArrowheads="1"/>
            </p:cNvSpPr>
            <p:nvPr/>
          </p:nvSpPr>
          <p:spPr bwMode="auto">
            <a:xfrm>
              <a:off x="2737" y="2277"/>
              <a:ext cx="97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Rectangle 161"/>
            <p:cNvSpPr>
              <a:spLocks noChangeArrowheads="1"/>
            </p:cNvSpPr>
            <p:nvPr/>
          </p:nvSpPr>
          <p:spPr bwMode="auto">
            <a:xfrm>
              <a:off x="2588" y="2019"/>
              <a:ext cx="198" cy="16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Rectangle 162"/>
            <p:cNvSpPr>
              <a:spLocks noChangeArrowheads="1"/>
            </p:cNvSpPr>
            <p:nvPr/>
          </p:nvSpPr>
          <p:spPr bwMode="auto">
            <a:xfrm>
              <a:off x="2588" y="2224"/>
              <a:ext cx="198" cy="3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" name="Group 147"/>
          <p:cNvGrpSpPr>
            <a:grpSpLocks noChangeAspect="1"/>
          </p:cNvGrpSpPr>
          <p:nvPr/>
        </p:nvGrpSpPr>
        <p:grpSpPr bwMode="auto">
          <a:xfrm>
            <a:off x="6858000" y="2319429"/>
            <a:ext cx="381000" cy="381000"/>
            <a:chOff x="2448" y="1968"/>
            <a:chExt cx="480" cy="480"/>
          </a:xfrm>
        </p:grpSpPr>
        <p:sp>
          <p:nvSpPr>
            <p:cNvPr id="309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2448" y="196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149"/>
            <p:cNvSpPr>
              <a:spLocks/>
            </p:cNvSpPr>
            <p:nvPr/>
          </p:nvSpPr>
          <p:spPr bwMode="auto">
            <a:xfrm>
              <a:off x="2458" y="1978"/>
              <a:ext cx="458" cy="458"/>
            </a:xfrm>
            <a:custGeom>
              <a:avLst/>
              <a:gdLst/>
              <a:ahLst/>
              <a:cxnLst>
                <a:cxn ang="0">
                  <a:pos x="446" y="431"/>
                </a:cxn>
                <a:cxn ang="0">
                  <a:pos x="400" y="390"/>
                </a:cxn>
                <a:cxn ang="0">
                  <a:pos x="400" y="279"/>
                </a:cxn>
                <a:cxn ang="0">
                  <a:pos x="328" y="279"/>
                </a:cxn>
                <a:cxn ang="0">
                  <a:pos x="328" y="246"/>
                </a:cxn>
                <a:cxn ang="0">
                  <a:pos x="366" y="246"/>
                </a:cxn>
                <a:cxn ang="0">
                  <a:pos x="366" y="236"/>
                </a:cxn>
                <a:cxn ang="0">
                  <a:pos x="366" y="0"/>
                </a:cxn>
                <a:cxn ang="0">
                  <a:pos x="231" y="0"/>
                </a:cxn>
                <a:cxn ang="0">
                  <a:pos x="91" y="0"/>
                </a:cxn>
                <a:cxn ang="0">
                  <a:pos x="91" y="234"/>
                </a:cxn>
                <a:cxn ang="0">
                  <a:pos x="91" y="246"/>
                </a:cxn>
                <a:cxn ang="0">
                  <a:pos x="130" y="246"/>
                </a:cxn>
                <a:cxn ang="0">
                  <a:pos x="130" y="279"/>
                </a:cxn>
                <a:cxn ang="0">
                  <a:pos x="58" y="279"/>
                </a:cxn>
                <a:cxn ang="0">
                  <a:pos x="58" y="393"/>
                </a:cxn>
                <a:cxn ang="0">
                  <a:pos x="14" y="431"/>
                </a:cxn>
                <a:cxn ang="0">
                  <a:pos x="9" y="434"/>
                </a:cxn>
                <a:cxn ang="0">
                  <a:pos x="4" y="439"/>
                </a:cxn>
                <a:cxn ang="0">
                  <a:pos x="2" y="443"/>
                </a:cxn>
                <a:cxn ang="0">
                  <a:pos x="0" y="448"/>
                </a:cxn>
                <a:cxn ang="0">
                  <a:pos x="0" y="451"/>
                </a:cxn>
                <a:cxn ang="0">
                  <a:pos x="2" y="453"/>
                </a:cxn>
                <a:cxn ang="0">
                  <a:pos x="2" y="456"/>
                </a:cxn>
                <a:cxn ang="0">
                  <a:pos x="4" y="456"/>
                </a:cxn>
                <a:cxn ang="0">
                  <a:pos x="7" y="458"/>
                </a:cxn>
                <a:cxn ang="0">
                  <a:pos x="12" y="458"/>
                </a:cxn>
                <a:cxn ang="0">
                  <a:pos x="14" y="458"/>
                </a:cxn>
                <a:cxn ang="0">
                  <a:pos x="231" y="458"/>
                </a:cxn>
                <a:cxn ang="0">
                  <a:pos x="443" y="458"/>
                </a:cxn>
                <a:cxn ang="0">
                  <a:pos x="448" y="458"/>
                </a:cxn>
                <a:cxn ang="0">
                  <a:pos x="451" y="458"/>
                </a:cxn>
                <a:cxn ang="0">
                  <a:pos x="453" y="456"/>
                </a:cxn>
                <a:cxn ang="0">
                  <a:pos x="456" y="456"/>
                </a:cxn>
                <a:cxn ang="0">
                  <a:pos x="458" y="453"/>
                </a:cxn>
                <a:cxn ang="0">
                  <a:pos x="458" y="451"/>
                </a:cxn>
                <a:cxn ang="0">
                  <a:pos x="458" y="448"/>
                </a:cxn>
                <a:cxn ang="0">
                  <a:pos x="456" y="443"/>
                </a:cxn>
                <a:cxn ang="0">
                  <a:pos x="453" y="439"/>
                </a:cxn>
                <a:cxn ang="0">
                  <a:pos x="451" y="434"/>
                </a:cxn>
                <a:cxn ang="0">
                  <a:pos x="446" y="431"/>
                </a:cxn>
              </a:cxnLst>
              <a:rect l="0" t="0" r="r" b="b"/>
              <a:pathLst>
                <a:path w="458" h="458">
                  <a:moveTo>
                    <a:pt x="446" y="431"/>
                  </a:moveTo>
                  <a:lnTo>
                    <a:pt x="400" y="390"/>
                  </a:lnTo>
                  <a:lnTo>
                    <a:pt x="400" y="279"/>
                  </a:lnTo>
                  <a:lnTo>
                    <a:pt x="328" y="279"/>
                  </a:lnTo>
                  <a:lnTo>
                    <a:pt x="328" y="246"/>
                  </a:lnTo>
                  <a:lnTo>
                    <a:pt x="366" y="246"/>
                  </a:lnTo>
                  <a:lnTo>
                    <a:pt x="366" y="236"/>
                  </a:lnTo>
                  <a:lnTo>
                    <a:pt x="366" y="0"/>
                  </a:lnTo>
                  <a:lnTo>
                    <a:pt x="231" y="0"/>
                  </a:lnTo>
                  <a:lnTo>
                    <a:pt x="91" y="0"/>
                  </a:lnTo>
                  <a:lnTo>
                    <a:pt x="91" y="234"/>
                  </a:lnTo>
                  <a:lnTo>
                    <a:pt x="91" y="246"/>
                  </a:lnTo>
                  <a:lnTo>
                    <a:pt x="130" y="246"/>
                  </a:lnTo>
                  <a:lnTo>
                    <a:pt x="130" y="279"/>
                  </a:lnTo>
                  <a:lnTo>
                    <a:pt x="58" y="279"/>
                  </a:lnTo>
                  <a:lnTo>
                    <a:pt x="58" y="393"/>
                  </a:lnTo>
                  <a:lnTo>
                    <a:pt x="14" y="431"/>
                  </a:lnTo>
                  <a:lnTo>
                    <a:pt x="9" y="434"/>
                  </a:lnTo>
                  <a:lnTo>
                    <a:pt x="4" y="439"/>
                  </a:lnTo>
                  <a:lnTo>
                    <a:pt x="2" y="443"/>
                  </a:lnTo>
                  <a:lnTo>
                    <a:pt x="0" y="448"/>
                  </a:lnTo>
                  <a:lnTo>
                    <a:pt x="0" y="451"/>
                  </a:lnTo>
                  <a:lnTo>
                    <a:pt x="2" y="453"/>
                  </a:lnTo>
                  <a:lnTo>
                    <a:pt x="2" y="456"/>
                  </a:lnTo>
                  <a:lnTo>
                    <a:pt x="4" y="456"/>
                  </a:lnTo>
                  <a:lnTo>
                    <a:pt x="7" y="458"/>
                  </a:lnTo>
                  <a:lnTo>
                    <a:pt x="12" y="458"/>
                  </a:lnTo>
                  <a:lnTo>
                    <a:pt x="14" y="458"/>
                  </a:lnTo>
                  <a:lnTo>
                    <a:pt x="231" y="458"/>
                  </a:lnTo>
                  <a:lnTo>
                    <a:pt x="443" y="458"/>
                  </a:lnTo>
                  <a:lnTo>
                    <a:pt x="448" y="458"/>
                  </a:lnTo>
                  <a:lnTo>
                    <a:pt x="451" y="458"/>
                  </a:lnTo>
                  <a:lnTo>
                    <a:pt x="453" y="456"/>
                  </a:lnTo>
                  <a:lnTo>
                    <a:pt x="456" y="456"/>
                  </a:lnTo>
                  <a:lnTo>
                    <a:pt x="458" y="453"/>
                  </a:lnTo>
                  <a:lnTo>
                    <a:pt x="458" y="451"/>
                  </a:lnTo>
                  <a:lnTo>
                    <a:pt x="458" y="448"/>
                  </a:lnTo>
                  <a:lnTo>
                    <a:pt x="456" y="443"/>
                  </a:lnTo>
                  <a:lnTo>
                    <a:pt x="453" y="439"/>
                  </a:lnTo>
                  <a:lnTo>
                    <a:pt x="451" y="434"/>
                  </a:lnTo>
                  <a:lnTo>
                    <a:pt x="446" y="43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150"/>
            <p:cNvSpPr>
              <a:spLocks/>
            </p:cNvSpPr>
            <p:nvPr/>
          </p:nvSpPr>
          <p:spPr bwMode="auto">
            <a:xfrm>
              <a:off x="2537" y="2359"/>
              <a:ext cx="304" cy="12"/>
            </a:xfrm>
            <a:custGeom>
              <a:avLst/>
              <a:gdLst/>
              <a:ahLst/>
              <a:cxnLst>
                <a:cxn ang="0">
                  <a:pos x="304" y="12"/>
                </a:cxn>
                <a:cxn ang="0">
                  <a:pos x="287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04" y="12"/>
                </a:cxn>
              </a:cxnLst>
              <a:rect l="0" t="0" r="r" b="b"/>
              <a:pathLst>
                <a:path w="304" h="12">
                  <a:moveTo>
                    <a:pt x="304" y="12"/>
                  </a:moveTo>
                  <a:lnTo>
                    <a:pt x="287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04" y="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151"/>
            <p:cNvSpPr>
              <a:spLocks/>
            </p:cNvSpPr>
            <p:nvPr/>
          </p:nvSpPr>
          <p:spPr bwMode="auto">
            <a:xfrm>
              <a:off x="2508" y="2383"/>
              <a:ext cx="357" cy="12"/>
            </a:xfrm>
            <a:custGeom>
              <a:avLst/>
              <a:gdLst/>
              <a:ahLst/>
              <a:cxnLst>
                <a:cxn ang="0">
                  <a:pos x="357" y="12"/>
                </a:cxn>
                <a:cxn ang="0">
                  <a:pos x="343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57" y="12"/>
                </a:cxn>
              </a:cxnLst>
              <a:rect l="0" t="0" r="r" b="b"/>
              <a:pathLst>
                <a:path w="357" h="12">
                  <a:moveTo>
                    <a:pt x="357" y="12"/>
                  </a:moveTo>
                  <a:lnTo>
                    <a:pt x="343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57" y="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152"/>
            <p:cNvSpPr>
              <a:spLocks/>
            </p:cNvSpPr>
            <p:nvPr/>
          </p:nvSpPr>
          <p:spPr bwMode="auto">
            <a:xfrm>
              <a:off x="2482" y="2405"/>
              <a:ext cx="412" cy="14"/>
            </a:xfrm>
            <a:custGeom>
              <a:avLst/>
              <a:gdLst/>
              <a:ahLst/>
              <a:cxnLst>
                <a:cxn ang="0">
                  <a:pos x="412" y="14"/>
                </a:cxn>
                <a:cxn ang="0">
                  <a:pos x="398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412" y="14"/>
                </a:cxn>
              </a:cxnLst>
              <a:rect l="0" t="0" r="r" b="b"/>
              <a:pathLst>
                <a:path w="412" h="14">
                  <a:moveTo>
                    <a:pt x="412" y="14"/>
                  </a:moveTo>
                  <a:lnTo>
                    <a:pt x="398" y="0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12" y="1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153"/>
            <p:cNvSpPr>
              <a:spLocks noEditPoints="1"/>
            </p:cNvSpPr>
            <p:nvPr/>
          </p:nvSpPr>
          <p:spPr bwMode="auto">
            <a:xfrm>
              <a:off x="2516" y="2277"/>
              <a:ext cx="342" cy="94"/>
            </a:xfrm>
            <a:custGeom>
              <a:avLst/>
              <a:gdLst/>
              <a:ahLst/>
              <a:cxnLst>
                <a:cxn ang="0">
                  <a:pos x="342" y="91"/>
                </a:cxn>
                <a:cxn ang="0">
                  <a:pos x="311" y="65"/>
                </a:cxn>
                <a:cxn ang="0">
                  <a:pos x="31" y="65"/>
                </a:cxn>
                <a:cxn ang="0">
                  <a:pos x="0" y="94"/>
                </a:cxn>
                <a:cxn ang="0">
                  <a:pos x="342" y="91"/>
                </a:cxn>
                <a:cxn ang="0">
                  <a:pos x="221" y="0"/>
                </a:cxn>
                <a:cxn ang="0">
                  <a:pos x="221" y="12"/>
                </a:cxn>
                <a:cxn ang="0">
                  <a:pos x="318" y="12"/>
                </a:cxn>
                <a:cxn ang="0">
                  <a:pos x="318" y="0"/>
                </a:cxn>
                <a:cxn ang="0">
                  <a:pos x="221" y="0"/>
                </a:cxn>
              </a:cxnLst>
              <a:rect l="0" t="0" r="r" b="b"/>
              <a:pathLst>
                <a:path w="342" h="94">
                  <a:moveTo>
                    <a:pt x="342" y="91"/>
                  </a:moveTo>
                  <a:lnTo>
                    <a:pt x="311" y="65"/>
                  </a:lnTo>
                  <a:lnTo>
                    <a:pt x="31" y="65"/>
                  </a:lnTo>
                  <a:lnTo>
                    <a:pt x="0" y="94"/>
                  </a:lnTo>
                  <a:lnTo>
                    <a:pt x="342" y="91"/>
                  </a:lnTo>
                  <a:close/>
                  <a:moveTo>
                    <a:pt x="221" y="0"/>
                  </a:moveTo>
                  <a:lnTo>
                    <a:pt x="221" y="12"/>
                  </a:lnTo>
                  <a:lnTo>
                    <a:pt x="318" y="12"/>
                  </a:lnTo>
                  <a:lnTo>
                    <a:pt x="318" y="0"/>
                  </a:lnTo>
                  <a:lnTo>
                    <a:pt x="221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154"/>
            <p:cNvSpPr>
              <a:spLocks noEditPoints="1"/>
            </p:cNvSpPr>
            <p:nvPr/>
          </p:nvSpPr>
          <p:spPr bwMode="auto">
            <a:xfrm>
              <a:off x="2588" y="2019"/>
              <a:ext cx="198" cy="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"/>
                </a:cxn>
                <a:cxn ang="0">
                  <a:pos x="198" y="166"/>
                </a:cxn>
                <a:cxn ang="0">
                  <a:pos x="198" y="0"/>
                </a:cxn>
                <a:cxn ang="0">
                  <a:pos x="0" y="0"/>
                </a:cxn>
                <a:cxn ang="0">
                  <a:pos x="0" y="205"/>
                </a:cxn>
                <a:cxn ang="0">
                  <a:pos x="198" y="205"/>
                </a:cxn>
                <a:cxn ang="0">
                  <a:pos x="198" y="238"/>
                </a:cxn>
                <a:cxn ang="0">
                  <a:pos x="0" y="238"/>
                </a:cxn>
                <a:cxn ang="0">
                  <a:pos x="0" y="205"/>
                </a:cxn>
              </a:cxnLst>
              <a:rect l="0" t="0" r="r" b="b"/>
              <a:pathLst>
                <a:path w="198" h="238">
                  <a:moveTo>
                    <a:pt x="0" y="0"/>
                  </a:moveTo>
                  <a:lnTo>
                    <a:pt x="0" y="166"/>
                  </a:lnTo>
                  <a:lnTo>
                    <a:pt x="198" y="166"/>
                  </a:lnTo>
                  <a:lnTo>
                    <a:pt x="198" y="0"/>
                  </a:lnTo>
                  <a:lnTo>
                    <a:pt x="0" y="0"/>
                  </a:lnTo>
                  <a:close/>
                  <a:moveTo>
                    <a:pt x="0" y="205"/>
                  </a:moveTo>
                  <a:lnTo>
                    <a:pt x="198" y="205"/>
                  </a:lnTo>
                  <a:lnTo>
                    <a:pt x="198" y="238"/>
                  </a:lnTo>
                  <a:lnTo>
                    <a:pt x="0" y="238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155"/>
            <p:cNvSpPr>
              <a:spLocks/>
            </p:cNvSpPr>
            <p:nvPr/>
          </p:nvSpPr>
          <p:spPr bwMode="auto">
            <a:xfrm>
              <a:off x="2458" y="1978"/>
              <a:ext cx="458" cy="458"/>
            </a:xfrm>
            <a:custGeom>
              <a:avLst/>
              <a:gdLst/>
              <a:ahLst/>
              <a:cxnLst>
                <a:cxn ang="0">
                  <a:pos x="446" y="431"/>
                </a:cxn>
                <a:cxn ang="0">
                  <a:pos x="400" y="390"/>
                </a:cxn>
                <a:cxn ang="0">
                  <a:pos x="400" y="279"/>
                </a:cxn>
                <a:cxn ang="0">
                  <a:pos x="328" y="279"/>
                </a:cxn>
                <a:cxn ang="0">
                  <a:pos x="328" y="246"/>
                </a:cxn>
                <a:cxn ang="0">
                  <a:pos x="366" y="246"/>
                </a:cxn>
                <a:cxn ang="0">
                  <a:pos x="366" y="236"/>
                </a:cxn>
                <a:cxn ang="0">
                  <a:pos x="366" y="0"/>
                </a:cxn>
                <a:cxn ang="0">
                  <a:pos x="231" y="0"/>
                </a:cxn>
                <a:cxn ang="0">
                  <a:pos x="91" y="0"/>
                </a:cxn>
                <a:cxn ang="0">
                  <a:pos x="91" y="234"/>
                </a:cxn>
                <a:cxn ang="0">
                  <a:pos x="91" y="246"/>
                </a:cxn>
                <a:cxn ang="0">
                  <a:pos x="130" y="246"/>
                </a:cxn>
                <a:cxn ang="0">
                  <a:pos x="130" y="279"/>
                </a:cxn>
                <a:cxn ang="0">
                  <a:pos x="58" y="279"/>
                </a:cxn>
                <a:cxn ang="0">
                  <a:pos x="58" y="393"/>
                </a:cxn>
                <a:cxn ang="0">
                  <a:pos x="14" y="431"/>
                </a:cxn>
                <a:cxn ang="0">
                  <a:pos x="9" y="434"/>
                </a:cxn>
                <a:cxn ang="0">
                  <a:pos x="4" y="439"/>
                </a:cxn>
                <a:cxn ang="0">
                  <a:pos x="2" y="443"/>
                </a:cxn>
                <a:cxn ang="0">
                  <a:pos x="0" y="448"/>
                </a:cxn>
                <a:cxn ang="0">
                  <a:pos x="0" y="451"/>
                </a:cxn>
                <a:cxn ang="0">
                  <a:pos x="2" y="453"/>
                </a:cxn>
                <a:cxn ang="0">
                  <a:pos x="2" y="456"/>
                </a:cxn>
                <a:cxn ang="0">
                  <a:pos x="4" y="456"/>
                </a:cxn>
                <a:cxn ang="0">
                  <a:pos x="7" y="458"/>
                </a:cxn>
                <a:cxn ang="0">
                  <a:pos x="12" y="458"/>
                </a:cxn>
                <a:cxn ang="0">
                  <a:pos x="14" y="458"/>
                </a:cxn>
                <a:cxn ang="0">
                  <a:pos x="231" y="458"/>
                </a:cxn>
                <a:cxn ang="0">
                  <a:pos x="443" y="458"/>
                </a:cxn>
                <a:cxn ang="0">
                  <a:pos x="448" y="458"/>
                </a:cxn>
                <a:cxn ang="0">
                  <a:pos x="451" y="458"/>
                </a:cxn>
                <a:cxn ang="0">
                  <a:pos x="453" y="456"/>
                </a:cxn>
                <a:cxn ang="0">
                  <a:pos x="456" y="456"/>
                </a:cxn>
                <a:cxn ang="0">
                  <a:pos x="458" y="453"/>
                </a:cxn>
                <a:cxn ang="0">
                  <a:pos x="458" y="451"/>
                </a:cxn>
                <a:cxn ang="0">
                  <a:pos x="458" y="448"/>
                </a:cxn>
                <a:cxn ang="0">
                  <a:pos x="456" y="443"/>
                </a:cxn>
                <a:cxn ang="0">
                  <a:pos x="453" y="439"/>
                </a:cxn>
                <a:cxn ang="0">
                  <a:pos x="451" y="434"/>
                </a:cxn>
                <a:cxn ang="0">
                  <a:pos x="446" y="431"/>
                </a:cxn>
              </a:cxnLst>
              <a:rect l="0" t="0" r="r" b="b"/>
              <a:pathLst>
                <a:path w="458" h="458">
                  <a:moveTo>
                    <a:pt x="446" y="431"/>
                  </a:moveTo>
                  <a:lnTo>
                    <a:pt x="400" y="390"/>
                  </a:lnTo>
                  <a:lnTo>
                    <a:pt x="400" y="279"/>
                  </a:lnTo>
                  <a:lnTo>
                    <a:pt x="328" y="279"/>
                  </a:lnTo>
                  <a:lnTo>
                    <a:pt x="328" y="246"/>
                  </a:lnTo>
                  <a:lnTo>
                    <a:pt x="366" y="246"/>
                  </a:lnTo>
                  <a:lnTo>
                    <a:pt x="366" y="236"/>
                  </a:lnTo>
                  <a:lnTo>
                    <a:pt x="366" y="0"/>
                  </a:lnTo>
                  <a:lnTo>
                    <a:pt x="231" y="0"/>
                  </a:lnTo>
                  <a:lnTo>
                    <a:pt x="91" y="0"/>
                  </a:lnTo>
                  <a:lnTo>
                    <a:pt x="91" y="234"/>
                  </a:lnTo>
                  <a:lnTo>
                    <a:pt x="91" y="246"/>
                  </a:lnTo>
                  <a:lnTo>
                    <a:pt x="130" y="246"/>
                  </a:lnTo>
                  <a:lnTo>
                    <a:pt x="130" y="279"/>
                  </a:lnTo>
                  <a:lnTo>
                    <a:pt x="58" y="279"/>
                  </a:lnTo>
                  <a:lnTo>
                    <a:pt x="58" y="393"/>
                  </a:lnTo>
                  <a:lnTo>
                    <a:pt x="14" y="431"/>
                  </a:lnTo>
                  <a:lnTo>
                    <a:pt x="9" y="434"/>
                  </a:lnTo>
                  <a:lnTo>
                    <a:pt x="4" y="439"/>
                  </a:lnTo>
                  <a:lnTo>
                    <a:pt x="2" y="443"/>
                  </a:lnTo>
                  <a:lnTo>
                    <a:pt x="0" y="448"/>
                  </a:lnTo>
                  <a:lnTo>
                    <a:pt x="0" y="451"/>
                  </a:lnTo>
                  <a:lnTo>
                    <a:pt x="2" y="453"/>
                  </a:lnTo>
                  <a:lnTo>
                    <a:pt x="2" y="456"/>
                  </a:lnTo>
                  <a:lnTo>
                    <a:pt x="4" y="456"/>
                  </a:lnTo>
                  <a:lnTo>
                    <a:pt x="7" y="458"/>
                  </a:lnTo>
                  <a:lnTo>
                    <a:pt x="12" y="458"/>
                  </a:lnTo>
                  <a:lnTo>
                    <a:pt x="14" y="458"/>
                  </a:lnTo>
                  <a:lnTo>
                    <a:pt x="231" y="458"/>
                  </a:lnTo>
                  <a:lnTo>
                    <a:pt x="443" y="458"/>
                  </a:lnTo>
                  <a:lnTo>
                    <a:pt x="448" y="458"/>
                  </a:lnTo>
                  <a:lnTo>
                    <a:pt x="451" y="458"/>
                  </a:lnTo>
                  <a:lnTo>
                    <a:pt x="453" y="456"/>
                  </a:lnTo>
                  <a:lnTo>
                    <a:pt x="456" y="456"/>
                  </a:lnTo>
                  <a:lnTo>
                    <a:pt x="458" y="453"/>
                  </a:lnTo>
                  <a:lnTo>
                    <a:pt x="458" y="451"/>
                  </a:lnTo>
                  <a:lnTo>
                    <a:pt x="458" y="448"/>
                  </a:lnTo>
                  <a:lnTo>
                    <a:pt x="456" y="443"/>
                  </a:lnTo>
                  <a:lnTo>
                    <a:pt x="453" y="439"/>
                  </a:lnTo>
                  <a:lnTo>
                    <a:pt x="451" y="434"/>
                  </a:lnTo>
                  <a:lnTo>
                    <a:pt x="446" y="43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156"/>
            <p:cNvSpPr>
              <a:spLocks/>
            </p:cNvSpPr>
            <p:nvPr/>
          </p:nvSpPr>
          <p:spPr bwMode="auto">
            <a:xfrm>
              <a:off x="2537" y="2359"/>
              <a:ext cx="304" cy="12"/>
            </a:xfrm>
            <a:custGeom>
              <a:avLst/>
              <a:gdLst/>
              <a:ahLst/>
              <a:cxnLst>
                <a:cxn ang="0">
                  <a:pos x="304" y="12"/>
                </a:cxn>
                <a:cxn ang="0">
                  <a:pos x="287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04" y="12"/>
                </a:cxn>
              </a:cxnLst>
              <a:rect l="0" t="0" r="r" b="b"/>
              <a:pathLst>
                <a:path w="304" h="12">
                  <a:moveTo>
                    <a:pt x="304" y="12"/>
                  </a:moveTo>
                  <a:lnTo>
                    <a:pt x="287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04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157"/>
            <p:cNvSpPr>
              <a:spLocks/>
            </p:cNvSpPr>
            <p:nvPr/>
          </p:nvSpPr>
          <p:spPr bwMode="auto">
            <a:xfrm>
              <a:off x="2508" y="2383"/>
              <a:ext cx="357" cy="12"/>
            </a:xfrm>
            <a:custGeom>
              <a:avLst/>
              <a:gdLst/>
              <a:ahLst/>
              <a:cxnLst>
                <a:cxn ang="0">
                  <a:pos x="357" y="12"/>
                </a:cxn>
                <a:cxn ang="0">
                  <a:pos x="343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57" y="12"/>
                </a:cxn>
              </a:cxnLst>
              <a:rect l="0" t="0" r="r" b="b"/>
              <a:pathLst>
                <a:path w="357" h="12">
                  <a:moveTo>
                    <a:pt x="357" y="12"/>
                  </a:moveTo>
                  <a:lnTo>
                    <a:pt x="343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57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158"/>
            <p:cNvSpPr>
              <a:spLocks/>
            </p:cNvSpPr>
            <p:nvPr/>
          </p:nvSpPr>
          <p:spPr bwMode="auto">
            <a:xfrm>
              <a:off x="2482" y="2405"/>
              <a:ext cx="412" cy="14"/>
            </a:xfrm>
            <a:custGeom>
              <a:avLst/>
              <a:gdLst/>
              <a:ahLst/>
              <a:cxnLst>
                <a:cxn ang="0">
                  <a:pos x="412" y="14"/>
                </a:cxn>
                <a:cxn ang="0">
                  <a:pos x="398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412" y="14"/>
                </a:cxn>
              </a:cxnLst>
              <a:rect l="0" t="0" r="r" b="b"/>
              <a:pathLst>
                <a:path w="412" h="14">
                  <a:moveTo>
                    <a:pt x="412" y="14"/>
                  </a:moveTo>
                  <a:lnTo>
                    <a:pt x="398" y="0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12" y="1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159"/>
            <p:cNvSpPr>
              <a:spLocks/>
            </p:cNvSpPr>
            <p:nvPr/>
          </p:nvSpPr>
          <p:spPr bwMode="auto">
            <a:xfrm>
              <a:off x="2516" y="2342"/>
              <a:ext cx="342" cy="29"/>
            </a:xfrm>
            <a:custGeom>
              <a:avLst/>
              <a:gdLst/>
              <a:ahLst/>
              <a:cxnLst>
                <a:cxn ang="0">
                  <a:pos x="342" y="26"/>
                </a:cxn>
                <a:cxn ang="0">
                  <a:pos x="311" y="0"/>
                </a:cxn>
                <a:cxn ang="0">
                  <a:pos x="31" y="0"/>
                </a:cxn>
                <a:cxn ang="0">
                  <a:pos x="0" y="29"/>
                </a:cxn>
              </a:cxnLst>
              <a:rect l="0" t="0" r="r" b="b"/>
              <a:pathLst>
                <a:path w="342" h="29">
                  <a:moveTo>
                    <a:pt x="342" y="26"/>
                  </a:moveTo>
                  <a:lnTo>
                    <a:pt x="311" y="0"/>
                  </a:lnTo>
                  <a:lnTo>
                    <a:pt x="31" y="0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Rectangle 160"/>
            <p:cNvSpPr>
              <a:spLocks noChangeArrowheads="1"/>
            </p:cNvSpPr>
            <p:nvPr/>
          </p:nvSpPr>
          <p:spPr bwMode="auto">
            <a:xfrm>
              <a:off x="2737" y="2277"/>
              <a:ext cx="97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Rectangle 161"/>
            <p:cNvSpPr>
              <a:spLocks noChangeArrowheads="1"/>
            </p:cNvSpPr>
            <p:nvPr/>
          </p:nvSpPr>
          <p:spPr bwMode="auto">
            <a:xfrm>
              <a:off x="2588" y="2019"/>
              <a:ext cx="198" cy="16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Rectangle 162"/>
            <p:cNvSpPr>
              <a:spLocks noChangeArrowheads="1"/>
            </p:cNvSpPr>
            <p:nvPr/>
          </p:nvSpPr>
          <p:spPr bwMode="auto">
            <a:xfrm>
              <a:off x="2588" y="2224"/>
              <a:ext cx="198" cy="3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" name="Group 147"/>
          <p:cNvGrpSpPr>
            <a:grpSpLocks noChangeAspect="1"/>
          </p:cNvGrpSpPr>
          <p:nvPr/>
        </p:nvGrpSpPr>
        <p:grpSpPr bwMode="auto">
          <a:xfrm>
            <a:off x="8382000" y="3614829"/>
            <a:ext cx="381000" cy="381000"/>
            <a:chOff x="2448" y="1968"/>
            <a:chExt cx="480" cy="480"/>
          </a:xfrm>
        </p:grpSpPr>
        <p:sp>
          <p:nvSpPr>
            <p:cNvPr id="325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2448" y="196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149"/>
            <p:cNvSpPr>
              <a:spLocks/>
            </p:cNvSpPr>
            <p:nvPr/>
          </p:nvSpPr>
          <p:spPr bwMode="auto">
            <a:xfrm>
              <a:off x="2458" y="1978"/>
              <a:ext cx="458" cy="458"/>
            </a:xfrm>
            <a:custGeom>
              <a:avLst/>
              <a:gdLst/>
              <a:ahLst/>
              <a:cxnLst>
                <a:cxn ang="0">
                  <a:pos x="446" y="431"/>
                </a:cxn>
                <a:cxn ang="0">
                  <a:pos x="400" y="390"/>
                </a:cxn>
                <a:cxn ang="0">
                  <a:pos x="400" y="279"/>
                </a:cxn>
                <a:cxn ang="0">
                  <a:pos x="328" y="279"/>
                </a:cxn>
                <a:cxn ang="0">
                  <a:pos x="328" y="246"/>
                </a:cxn>
                <a:cxn ang="0">
                  <a:pos x="366" y="246"/>
                </a:cxn>
                <a:cxn ang="0">
                  <a:pos x="366" y="236"/>
                </a:cxn>
                <a:cxn ang="0">
                  <a:pos x="366" y="0"/>
                </a:cxn>
                <a:cxn ang="0">
                  <a:pos x="231" y="0"/>
                </a:cxn>
                <a:cxn ang="0">
                  <a:pos x="91" y="0"/>
                </a:cxn>
                <a:cxn ang="0">
                  <a:pos x="91" y="234"/>
                </a:cxn>
                <a:cxn ang="0">
                  <a:pos x="91" y="246"/>
                </a:cxn>
                <a:cxn ang="0">
                  <a:pos x="130" y="246"/>
                </a:cxn>
                <a:cxn ang="0">
                  <a:pos x="130" y="279"/>
                </a:cxn>
                <a:cxn ang="0">
                  <a:pos x="58" y="279"/>
                </a:cxn>
                <a:cxn ang="0">
                  <a:pos x="58" y="393"/>
                </a:cxn>
                <a:cxn ang="0">
                  <a:pos x="14" y="431"/>
                </a:cxn>
                <a:cxn ang="0">
                  <a:pos x="9" y="434"/>
                </a:cxn>
                <a:cxn ang="0">
                  <a:pos x="4" y="439"/>
                </a:cxn>
                <a:cxn ang="0">
                  <a:pos x="2" y="443"/>
                </a:cxn>
                <a:cxn ang="0">
                  <a:pos x="0" y="448"/>
                </a:cxn>
                <a:cxn ang="0">
                  <a:pos x="0" y="451"/>
                </a:cxn>
                <a:cxn ang="0">
                  <a:pos x="2" y="453"/>
                </a:cxn>
                <a:cxn ang="0">
                  <a:pos x="2" y="456"/>
                </a:cxn>
                <a:cxn ang="0">
                  <a:pos x="4" y="456"/>
                </a:cxn>
                <a:cxn ang="0">
                  <a:pos x="7" y="458"/>
                </a:cxn>
                <a:cxn ang="0">
                  <a:pos x="12" y="458"/>
                </a:cxn>
                <a:cxn ang="0">
                  <a:pos x="14" y="458"/>
                </a:cxn>
                <a:cxn ang="0">
                  <a:pos x="231" y="458"/>
                </a:cxn>
                <a:cxn ang="0">
                  <a:pos x="443" y="458"/>
                </a:cxn>
                <a:cxn ang="0">
                  <a:pos x="448" y="458"/>
                </a:cxn>
                <a:cxn ang="0">
                  <a:pos x="451" y="458"/>
                </a:cxn>
                <a:cxn ang="0">
                  <a:pos x="453" y="456"/>
                </a:cxn>
                <a:cxn ang="0">
                  <a:pos x="456" y="456"/>
                </a:cxn>
                <a:cxn ang="0">
                  <a:pos x="458" y="453"/>
                </a:cxn>
                <a:cxn ang="0">
                  <a:pos x="458" y="451"/>
                </a:cxn>
                <a:cxn ang="0">
                  <a:pos x="458" y="448"/>
                </a:cxn>
                <a:cxn ang="0">
                  <a:pos x="456" y="443"/>
                </a:cxn>
                <a:cxn ang="0">
                  <a:pos x="453" y="439"/>
                </a:cxn>
                <a:cxn ang="0">
                  <a:pos x="451" y="434"/>
                </a:cxn>
                <a:cxn ang="0">
                  <a:pos x="446" y="431"/>
                </a:cxn>
              </a:cxnLst>
              <a:rect l="0" t="0" r="r" b="b"/>
              <a:pathLst>
                <a:path w="458" h="458">
                  <a:moveTo>
                    <a:pt x="446" y="431"/>
                  </a:moveTo>
                  <a:lnTo>
                    <a:pt x="400" y="390"/>
                  </a:lnTo>
                  <a:lnTo>
                    <a:pt x="400" y="279"/>
                  </a:lnTo>
                  <a:lnTo>
                    <a:pt x="328" y="279"/>
                  </a:lnTo>
                  <a:lnTo>
                    <a:pt x="328" y="246"/>
                  </a:lnTo>
                  <a:lnTo>
                    <a:pt x="366" y="246"/>
                  </a:lnTo>
                  <a:lnTo>
                    <a:pt x="366" y="236"/>
                  </a:lnTo>
                  <a:lnTo>
                    <a:pt x="366" y="0"/>
                  </a:lnTo>
                  <a:lnTo>
                    <a:pt x="231" y="0"/>
                  </a:lnTo>
                  <a:lnTo>
                    <a:pt x="91" y="0"/>
                  </a:lnTo>
                  <a:lnTo>
                    <a:pt x="91" y="234"/>
                  </a:lnTo>
                  <a:lnTo>
                    <a:pt x="91" y="246"/>
                  </a:lnTo>
                  <a:lnTo>
                    <a:pt x="130" y="246"/>
                  </a:lnTo>
                  <a:lnTo>
                    <a:pt x="130" y="279"/>
                  </a:lnTo>
                  <a:lnTo>
                    <a:pt x="58" y="279"/>
                  </a:lnTo>
                  <a:lnTo>
                    <a:pt x="58" y="393"/>
                  </a:lnTo>
                  <a:lnTo>
                    <a:pt x="14" y="431"/>
                  </a:lnTo>
                  <a:lnTo>
                    <a:pt x="9" y="434"/>
                  </a:lnTo>
                  <a:lnTo>
                    <a:pt x="4" y="439"/>
                  </a:lnTo>
                  <a:lnTo>
                    <a:pt x="2" y="443"/>
                  </a:lnTo>
                  <a:lnTo>
                    <a:pt x="0" y="448"/>
                  </a:lnTo>
                  <a:lnTo>
                    <a:pt x="0" y="451"/>
                  </a:lnTo>
                  <a:lnTo>
                    <a:pt x="2" y="453"/>
                  </a:lnTo>
                  <a:lnTo>
                    <a:pt x="2" y="456"/>
                  </a:lnTo>
                  <a:lnTo>
                    <a:pt x="4" y="456"/>
                  </a:lnTo>
                  <a:lnTo>
                    <a:pt x="7" y="458"/>
                  </a:lnTo>
                  <a:lnTo>
                    <a:pt x="12" y="458"/>
                  </a:lnTo>
                  <a:lnTo>
                    <a:pt x="14" y="458"/>
                  </a:lnTo>
                  <a:lnTo>
                    <a:pt x="231" y="458"/>
                  </a:lnTo>
                  <a:lnTo>
                    <a:pt x="443" y="458"/>
                  </a:lnTo>
                  <a:lnTo>
                    <a:pt x="448" y="458"/>
                  </a:lnTo>
                  <a:lnTo>
                    <a:pt x="451" y="458"/>
                  </a:lnTo>
                  <a:lnTo>
                    <a:pt x="453" y="456"/>
                  </a:lnTo>
                  <a:lnTo>
                    <a:pt x="456" y="456"/>
                  </a:lnTo>
                  <a:lnTo>
                    <a:pt x="458" y="453"/>
                  </a:lnTo>
                  <a:lnTo>
                    <a:pt x="458" y="451"/>
                  </a:lnTo>
                  <a:lnTo>
                    <a:pt x="458" y="448"/>
                  </a:lnTo>
                  <a:lnTo>
                    <a:pt x="456" y="443"/>
                  </a:lnTo>
                  <a:lnTo>
                    <a:pt x="453" y="439"/>
                  </a:lnTo>
                  <a:lnTo>
                    <a:pt x="451" y="434"/>
                  </a:lnTo>
                  <a:lnTo>
                    <a:pt x="446" y="431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150"/>
            <p:cNvSpPr>
              <a:spLocks/>
            </p:cNvSpPr>
            <p:nvPr/>
          </p:nvSpPr>
          <p:spPr bwMode="auto">
            <a:xfrm>
              <a:off x="2537" y="2359"/>
              <a:ext cx="304" cy="12"/>
            </a:xfrm>
            <a:custGeom>
              <a:avLst/>
              <a:gdLst/>
              <a:ahLst/>
              <a:cxnLst>
                <a:cxn ang="0">
                  <a:pos x="304" y="12"/>
                </a:cxn>
                <a:cxn ang="0">
                  <a:pos x="287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04" y="12"/>
                </a:cxn>
              </a:cxnLst>
              <a:rect l="0" t="0" r="r" b="b"/>
              <a:pathLst>
                <a:path w="304" h="12">
                  <a:moveTo>
                    <a:pt x="304" y="12"/>
                  </a:moveTo>
                  <a:lnTo>
                    <a:pt x="287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04" y="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151"/>
            <p:cNvSpPr>
              <a:spLocks/>
            </p:cNvSpPr>
            <p:nvPr/>
          </p:nvSpPr>
          <p:spPr bwMode="auto">
            <a:xfrm>
              <a:off x="2508" y="2383"/>
              <a:ext cx="357" cy="12"/>
            </a:xfrm>
            <a:custGeom>
              <a:avLst/>
              <a:gdLst/>
              <a:ahLst/>
              <a:cxnLst>
                <a:cxn ang="0">
                  <a:pos x="357" y="12"/>
                </a:cxn>
                <a:cxn ang="0">
                  <a:pos x="343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57" y="12"/>
                </a:cxn>
              </a:cxnLst>
              <a:rect l="0" t="0" r="r" b="b"/>
              <a:pathLst>
                <a:path w="357" h="12">
                  <a:moveTo>
                    <a:pt x="357" y="12"/>
                  </a:moveTo>
                  <a:lnTo>
                    <a:pt x="343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57" y="1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152"/>
            <p:cNvSpPr>
              <a:spLocks/>
            </p:cNvSpPr>
            <p:nvPr/>
          </p:nvSpPr>
          <p:spPr bwMode="auto">
            <a:xfrm>
              <a:off x="2482" y="2405"/>
              <a:ext cx="412" cy="14"/>
            </a:xfrm>
            <a:custGeom>
              <a:avLst/>
              <a:gdLst/>
              <a:ahLst/>
              <a:cxnLst>
                <a:cxn ang="0">
                  <a:pos x="412" y="14"/>
                </a:cxn>
                <a:cxn ang="0">
                  <a:pos x="398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412" y="14"/>
                </a:cxn>
              </a:cxnLst>
              <a:rect l="0" t="0" r="r" b="b"/>
              <a:pathLst>
                <a:path w="412" h="14">
                  <a:moveTo>
                    <a:pt x="412" y="14"/>
                  </a:moveTo>
                  <a:lnTo>
                    <a:pt x="398" y="0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12" y="14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153"/>
            <p:cNvSpPr>
              <a:spLocks noEditPoints="1"/>
            </p:cNvSpPr>
            <p:nvPr/>
          </p:nvSpPr>
          <p:spPr bwMode="auto">
            <a:xfrm>
              <a:off x="2516" y="2277"/>
              <a:ext cx="342" cy="94"/>
            </a:xfrm>
            <a:custGeom>
              <a:avLst/>
              <a:gdLst/>
              <a:ahLst/>
              <a:cxnLst>
                <a:cxn ang="0">
                  <a:pos x="342" y="91"/>
                </a:cxn>
                <a:cxn ang="0">
                  <a:pos x="311" y="65"/>
                </a:cxn>
                <a:cxn ang="0">
                  <a:pos x="31" y="65"/>
                </a:cxn>
                <a:cxn ang="0">
                  <a:pos x="0" y="94"/>
                </a:cxn>
                <a:cxn ang="0">
                  <a:pos x="342" y="91"/>
                </a:cxn>
                <a:cxn ang="0">
                  <a:pos x="221" y="0"/>
                </a:cxn>
                <a:cxn ang="0">
                  <a:pos x="221" y="12"/>
                </a:cxn>
                <a:cxn ang="0">
                  <a:pos x="318" y="12"/>
                </a:cxn>
                <a:cxn ang="0">
                  <a:pos x="318" y="0"/>
                </a:cxn>
                <a:cxn ang="0">
                  <a:pos x="221" y="0"/>
                </a:cxn>
              </a:cxnLst>
              <a:rect l="0" t="0" r="r" b="b"/>
              <a:pathLst>
                <a:path w="342" h="94">
                  <a:moveTo>
                    <a:pt x="342" y="91"/>
                  </a:moveTo>
                  <a:lnTo>
                    <a:pt x="311" y="65"/>
                  </a:lnTo>
                  <a:lnTo>
                    <a:pt x="31" y="65"/>
                  </a:lnTo>
                  <a:lnTo>
                    <a:pt x="0" y="94"/>
                  </a:lnTo>
                  <a:lnTo>
                    <a:pt x="342" y="91"/>
                  </a:lnTo>
                  <a:close/>
                  <a:moveTo>
                    <a:pt x="221" y="0"/>
                  </a:moveTo>
                  <a:lnTo>
                    <a:pt x="221" y="12"/>
                  </a:lnTo>
                  <a:lnTo>
                    <a:pt x="318" y="12"/>
                  </a:lnTo>
                  <a:lnTo>
                    <a:pt x="318" y="0"/>
                  </a:lnTo>
                  <a:lnTo>
                    <a:pt x="221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154"/>
            <p:cNvSpPr>
              <a:spLocks noEditPoints="1"/>
            </p:cNvSpPr>
            <p:nvPr/>
          </p:nvSpPr>
          <p:spPr bwMode="auto">
            <a:xfrm>
              <a:off x="2588" y="2019"/>
              <a:ext cx="198" cy="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"/>
                </a:cxn>
                <a:cxn ang="0">
                  <a:pos x="198" y="166"/>
                </a:cxn>
                <a:cxn ang="0">
                  <a:pos x="198" y="0"/>
                </a:cxn>
                <a:cxn ang="0">
                  <a:pos x="0" y="0"/>
                </a:cxn>
                <a:cxn ang="0">
                  <a:pos x="0" y="205"/>
                </a:cxn>
                <a:cxn ang="0">
                  <a:pos x="198" y="205"/>
                </a:cxn>
                <a:cxn ang="0">
                  <a:pos x="198" y="238"/>
                </a:cxn>
                <a:cxn ang="0">
                  <a:pos x="0" y="238"/>
                </a:cxn>
                <a:cxn ang="0">
                  <a:pos x="0" y="205"/>
                </a:cxn>
              </a:cxnLst>
              <a:rect l="0" t="0" r="r" b="b"/>
              <a:pathLst>
                <a:path w="198" h="238">
                  <a:moveTo>
                    <a:pt x="0" y="0"/>
                  </a:moveTo>
                  <a:lnTo>
                    <a:pt x="0" y="166"/>
                  </a:lnTo>
                  <a:lnTo>
                    <a:pt x="198" y="166"/>
                  </a:lnTo>
                  <a:lnTo>
                    <a:pt x="198" y="0"/>
                  </a:lnTo>
                  <a:lnTo>
                    <a:pt x="0" y="0"/>
                  </a:lnTo>
                  <a:close/>
                  <a:moveTo>
                    <a:pt x="0" y="205"/>
                  </a:moveTo>
                  <a:lnTo>
                    <a:pt x="198" y="205"/>
                  </a:lnTo>
                  <a:lnTo>
                    <a:pt x="198" y="238"/>
                  </a:lnTo>
                  <a:lnTo>
                    <a:pt x="0" y="238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155"/>
            <p:cNvSpPr>
              <a:spLocks/>
            </p:cNvSpPr>
            <p:nvPr/>
          </p:nvSpPr>
          <p:spPr bwMode="auto">
            <a:xfrm>
              <a:off x="2458" y="1978"/>
              <a:ext cx="458" cy="458"/>
            </a:xfrm>
            <a:custGeom>
              <a:avLst/>
              <a:gdLst/>
              <a:ahLst/>
              <a:cxnLst>
                <a:cxn ang="0">
                  <a:pos x="446" y="431"/>
                </a:cxn>
                <a:cxn ang="0">
                  <a:pos x="400" y="390"/>
                </a:cxn>
                <a:cxn ang="0">
                  <a:pos x="400" y="279"/>
                </a:cxn>
                <a:cxn ang="0">
                  <a:pos x="328" y="279"/>
                </a:cxn>
                <a:cxn ang="0">
                  <a:pos x="328" y="246"/>
                </a:cxn>
                <a:cxn ang="0">
                  <a:pos x="366" y="246"/>
                </a:cxn>
                <a:cxn ang="0">
                  <a:pos x="366" y="236"/>
                </a:cxn>
                <a:cxn ang="0">
                  <a:pos x="366" y="0"/>
                </a:cxn>
                <a:cxn ang="0">
                  <a:pos x="231" y="0"/>
                </a:cxn>
                <a:cxn ang="0">
                  <a:pos x="91" y="0"/>
                </a:cxn>
                <a:cxn ang="0">
                  <a:pos x="91" y="234"/>
                </a:cxn>
                <a:cxn ang="0">
                  <a:pos x="91" y="246"/>
                </a:cxn>
                <a:cxn ang="0">
                  <a:pos x="130" y="246"/>
                </a:cxn>
                <a:cxn ang="0">
                  <a:pos x="130" y="279"/>
                </a:cxn>
                <a:cxn ang="0">
                  <a:pos x="58" y="279"/>
                </a:cxn>
                <a:cxn ang="0">
                  <a:pos x="58" y="393"/>
                </a:cxn>
                <a:cxn ang="0">
                  <a:pos x="14" y="431"/>
                </a:cxn>
                <a:cxn ang="0">
                  <a:pos x="9" y="434"/>
                </a:cxn>
                <a:cxn ang="0">
                  <a:pos x="4" y="439"/>
                </a:cxn>
                <a:cxn ang="0">
                  <a:pos x="2" y="443"/>
                </a:cxn>
                <a:cxn ang="0">
                  <a:pos x="0" y="448"/>
                </a:cxn>
                <a:cxn ang="0">
                  <a:pos x="0" y="451"/>
                </a:cxn>
                <a:cxn ang="0">
                  <a:pos x="2" y="453"/>
                </a:cxn>
                <a:cxn ang="0">
                  <a:pos x="2" y="456"/>
                </a:cxn>
                <a:cxn ang="0">
                  <a:pos x="4" y="456"/>
                </a:cxn>
                <a:cxn ang="0">
                  <a:pos x="7" y="458"/>
                </a:cxn>
                <a:cxn ang="0">
                  <a:pos x="12" y="458"/>
                </a:cxn>
                <a:cxn ang="0">
                  <a:pos x="14" y="458"/>
                </a:cxn>
                <a:cxn ang="0">
                  <a:pos x="231" y="458"/>
                </a:cxn>
                <a:cxn ang="0">
                  <a:pos x="443" y="458"/>
                </a:cxn>
                <a:cxn ang="0">
                  <a:pos x="448" y="458"/>
                </a:cxn>
                <a:cxn ang="0">
                  <a:pos x="451" y="458"/>
                </a:cxn>
                <a:cxn ang="0">
                  <a:pos x="453" y="456"/>
                </a:cxn>
                <a:cxn ang="0">
                  <a:pos x="456" y="456"/>
                </a:cxn>
                <a:cxn ang="0">
                  <a:pos x="458" y="453"/>
                </a:cxn>
                <a:cxn ang="0">
                  <a:pos x="458" y="451"/>
                </a:cxn>
                <a:cxn ang="0">
                  <a:pos x="458" y="448"/>
                </a:cxn>
                <a:cxn ang="0">
                  <a:pos x="456" y="443"/>
                </a:cxn>
                <a:cxn ang="0">
                  <a:pos x="453" y="439"/>
                </a:cxn>
                <a:cxn ang="0">
                  <a:pos x="451" y="434"/>
                </a:cxn>
                <a:cxn ang="0">
                  <a:pos x="446" y="431"/>
                </a:cxn>
              </a:cxnLst>
              <a:rect l="0" t="0" r="r" b="b"/>
              <a:pathLst>
                <a:path w="458" h="458">
                  <a:moveTo>
                    <a:pt x="446" y="431"/>
                  </a:moveTo>
                  <a:lnTo>
                    <a:pt x="400" y="390"/>
                  </a:lnTo>
                  <a:lnTo>
                    <a:pt x="400" y="279"/>
                  </a:lnTo>
                  <a:lnTo>
                    <a:pt x="328" y="279"/>
                  </a:lnTo>
                  <a:lnTo>
                    <a:pt x="328" y="246"/>
                  </a:lnTo>
                  <a:lnTo>
                    <a:pt x="366" y="246"/>
                  </a:lnTo>
                  <a:lnTo>
                    <a:pt x="366" y="236"/>
                  </a:lnTo>
                  <a:lnTo>
                    <a:pt x="366" y="0"/>
                  </a:lnTo>
                  <a:lnTo>
                    <a:pt x="231" y="0"/>
                  </a:lnTo>
                  <a:lnTo>
                    <a:pt x="91" y="0"/>
                  </a:lnTo>
                  <a:lnTo>
                    <a:pt x="91" y="234"/>
                  </a:lnTo>
                  <a:lnTo>
                    <a:pt x="91" y="246"/>
                  </a:lnTo>
                  <a:lnTo>
                    <a:pt x="130" y="246"/>
                  </a:lnTo>
                  <a:lnTo>
                    <a:pt x="130" y="279"/>
                  </a:lnTo>
                  <a:lnTo>
                    <a:pt x="58" y="279"/>
                  </a:lnTo>
                  <a:lnTo>
                    <a:pt x="58" y="393"/>
                  </a:lnTo>
                  <a:lnTo>
                    <a:pt x="14" y="431"/>
                  </a:lnTo>
                  <a:lnTo>
                    <a:pt x="9" y="434"/>
                  </a:lnTo>
                  <a:lnTo>
                    <a:pt x="4" y="439"/>
                  </a:lnTo>
                  <a:lnTo>
                    <a:pt x="2" y="443"/>
                  </a:lnTo>
                  <a:lnTo>
                    <a:pt x="0" y="448"/>
                  </a:lnTo>
                  <a:lnTo>
                    <a:pt x="0" y="451"/>
                  </a:lnTo>
                  <a:lnTo>
                    <a:pt x="2" y="453"/>
                  </a:lnTo>
                  <a:lnTo>
                    <a:pt x="2" y="456"/>
                  </a:lnTo>
                  <a:lnTo>
                    <a:pt x="4" y="456"/>
                  </a:lnTo>
                  <a:lnTo>
                    <a:pt x="7" y="458"/>
                  </a:lnTo>
                  <a:lnTo>
                    <a:pt x="12" y="458"/>
                  </a:lnTo>
                  <a:lnTo>
                    <a:pt x="14" y="458"/>
                  </a:lnTo>
                  <a:lnTo>
                    <a:pt x="231" y="458"/>
                  </a:lnTo>
                  <a:lnTo>
                    <a:pt x="443" y="458"/>
                  </a:lnTo>
                  <a:lnTo>
                    <a:pt x="448" y="458"/>
                  </a:lnTo>
                  <a:lnTo>
                    <a:pt x="451" y="458"/>
                  </a:lnTo>
                  <a:lnTo>
                    <a:pt x="453" y="456"/>
                  </a:lnTo>
                  <a:lnTo>
                    <a:pt x="456" y="456"/>
                  </a:lnTo>
                  <a:lnTo>
                    <a:pt x="458" y="453"/>
                  </a:lnTo>
                  <a:lnTo>
                    <a:pt x="458" y="451"/>
                  </a:lnTo>
                  <a:lnTo>
                    <a:pt x="458" y="448"/>
                  </a:lnTo>
                  <a:lnTo>
                    <a:pt x="456" y="443"/>
                  </a:lnTo>
                  <a:lnTo>
                    <a:pt x="453" y="439"/>
                  </a:lnTo>
                  <a:lnTo>
                    <a:pt x="451" y="434"/>
                  </a:lnTo>
                  <a:lnTo>
                    <a:pt x="446" y="43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156"/>
            <p:cNvSpPr>
              <a:spLocks/>
            </p:cNvSpPr>
            <p:nvPr/>
          </p:nvSpPr>
          <p:spPr bwMode="auto">
            <a:xfrm>
              <a:off x="2537" y="2359"/>
              <a:ext cx="304" cy="12"/>
            </a:xfrm>
            <a:custGeom>
              <a:avLst/>
              <a:gdLst/>
              <a:ahLst/>
              <a:cxnLst>
                <a:cxn ang="0">
                  <a:pos x="304" y="12"/>
                </a:cxn>
                <a:cxn ang="0">
                  <a:pos x="287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04" y="12"/>
                </a:cxn>
              </a:cxnLst>
              <a:rect l="0" t="0" r="r" b="b"/>
              <a:pathLst>
                <a:path w="304" h="12">
                  <a:moveTo>
                    <a:pt x="304" y="12"/>
                  </a:moveTo>
                  <a:lnTo>
                    <a:pt x="287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04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157"/>
            <p:cNvSpPr>
              <a:spLocks/>
            </p:cNvSpPr>
            <p:nvPr/>
          </p:nvSpPr>
          <p:spPr bwMode="auto">
            <a:xfrm>
              <a:off x="2508" y="2383"/>
              <a:ext cx="357" cy="12"/>
            </a:xfrm>
            <a:custGeom>
              <a:avLst/>
              <a:gdLst/>
              <a:ahLst/>
              <a:cxnLst>
                <a:cxn ang="0">
                  <a:pos x="357" y="12"/>
                </a:cxn>
                <a:cxn ang="0">
                  <a:pos x="343" y="0"/>
                </a:cxn>
                <a:cxn ang="0">
                  <a:pos x="15" y="0"/>
                </a:cxn>
                <a:cxn ang="0">
                  <a:pos x="0" y="12"/>
                </a:cxn>
                <a:cxn ang="0">
                  <a:pos x="357" y="12"/>
                </a:cxn>
              </a:cxnLst>
              <a:rect l="0" t="0" r="r" b="b"/>
              <a:pathLst>
                <a:path w="357" h="12">
                  <a:moveTo>
                    <a:pt x="357" y="12"/>
                  </a:moveTo>
                  <a:lnTo>
                    <a:pt x="343" y="0"/>
                  </a:lnTo>
                  <a:lnTo>
                    <a:pt x="15" y="0"/>
                  </a:lnTo>
                  <a:lnTo>
                    <a:pt x="0" y="12"/>
                  </a:lnTo>
                  <a:lnTo>
                    <a:pt x="357" y="12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158"/>
            <p:cNvSpPr>
              <a:spLocks/>
            </p:cNvSpPr>
            <p:nvPr/>
          </p:nvSpPr>
          <p:spPr bwMode="auto">
            <a:xfrm>
              <a:off x="2482" y="2405"/>
              <a:ext cx="412" cy="14"/>
            </a:xfrm>
            <a:custGeom>
              <a:avLst/>
              <a:gdLst/>
              <a:ahLst/>
              <a:cxnLst>
                <a:cxn ang="0">
                  <a:pos x="412" y="14"/>
                </a:cxn>
                <a:cxn ang="0">
                  <a:pos x="398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412" y="14"/>
                </a:cxn>
              </a:cxnLst>
              <a:rect l="0" t="0" r="r" b="b"/>
              <a:pathLst>
                <a:path w="412" h="14">
                  <a:moveTo>
                    <a:pt x="412" y="14"/>
                  </a:moveTo>
                  <a:lnTo>
                    <a:pt x="398" y="0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412" y="14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59"/>
            <p:cNvSpPr>
              <a:spLocks/>
            </p:cNvSpPr>
            <p:nvPr/>
          </p:nvSpPr>
          <p:spPr bwMode="auto">
            <a:xfrm>
              <a:off x="2516" y="2342"/>
              <a:ext cx="342" cy="29"/>
            </a:xfrm>
            <a:custGeom>
              <a:avLst/>
              <a:gdLst/>
              <a:ahLst/>
              <a:cxnLst>
                <a:cxn ang="0">
                  <a:pos x="342" y="26"/>
                </a:cxn>
                <a:cxn ang="0">
                  <a:pos x="311" y="0"/>
                </a:cxn>
                <a:cxn ang="0">
                  <a:pos x="31" y="0"/>
                </a:cxn>
                <a:cxn ang="0">
                  <a:pos x="0" y="29"/>
                </a:cxn>
              </a:cxnLst>
              <a:rect l="0" t="0" r="r" b="b"/>
              <a:pathLst>
                <a:path w="342" h="29">
                  <a:moveTo>
                    <a:pt x="342" y="26"/>
                  </a:moveTo>
                  <a:lnTo>
                    <a:pt x="311" y="0"/>
                  </a:lnTo>
                  <a:lnTo>
                    <a:pt x="31" y="0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Rectangle 160"/>
            <p:cNvSpPr>
              <a:spLocks noChangeArrowheads="1"/>
            </p:cNvSpPr>
            <p:nvPr/>
          </p:nvSpPr>
          <p:spPr bwMode="auto">
            <a:xfrm>
              <a:off x="2737" y="2277"/>
              <a:ext cx="97" cy="1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Rectangle 161"/>
            <p:cNvSpPr>
              <a:spLocks noChangeArrowheads="1"/>
            </p:cNvSpPr>
            <p:nvPr/>
          </p:nvSpPr>
          <p:spPr bwMode="auto">
            <a:xfrm>
              <a:off x="2588" y="2019"/>
              <a:ext cx="198" cy="16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Rectangle 162"/>
            <p:cNvSpPr>
              <a:spLocks noChangeArrowheads="1"/>
            </p:cNvSpPr>
            <p:nvPr/>
          </p:nvSpPr>
          <p:spPr bwMode="auto">
            <a:xfrm>
              <a:off x="2588" y="2224"/>
              <a:ext cx="198" cy="3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0" name="Group 52"/>
          <p:cNvGrpSpPr>
            <a:grpSpLocks/>
          </p:cNvGrpSpPr>
          <p:nvPr/>
        </p:nvGrpSpPr>
        <p:grpSpPr bwMode="auto">
          <a:xfrm>
            <a:off x="2504584" y="1024029"/>
            <a:ext cx="3743816" cy="2866507"/>
            <a:chOff x="1133034" y="3271763"/>
            <a:chExt cx="3744337" cy="2866694"/>
          </a:xfrm>
        </p:grpSpPr>
        <p:sp>
          <p:nvSpPr>
            <p:cNvPr id="341" name="Oval 203"/>
            <p:cNvSpPr>
              <a:spLocks noChangeArrowheads="1"/>
            </p:cNvSpPr>
            <p:nvPr/>
          </p:nvSpPr>
          <p:spPr bwMode="auto">
            <a:xfrm>
              <a:off x="1752736" y="3271763"/>
              <a:ext cx="3124635" cy="106687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Topic Based </a:t>
              </a:r>
              <a:endParaRPr lang="en-US" sz="1600" b="1" dirty="0" smtClean="0"/>
            </a:p>
            <a:p>
              <a:pPr algn="ctr"/>
              <a:r>
                <a:rPr lang="en-US" sz="1600" b="1" dirty="0" smtClean="0"/>
                <a:t>Publish-Subscribe </a:t>
              </a:r>
              <a:endParaRPr lang="en-US" sz="1600" b="1" dirty="0"/>
            </a:p>
            <a:p>
              <a:pPr algn="ctr"/>
              <a:r>
                <a:rPr lang="en-US" sz="1600" b="1" dirty="0"/>
                <a:t>Messaging System</a:t>
              </a:r>
            </a:p>
          </p:txBody>
        </p:sp>
        <p:sp>
          <p:nvSpPr>
            <p:cNvPr id="342" name="Left-Right Arrow 78"/>
            <p:cNvSpPr>
              <a:spLocks noChangeArrowheads="1"/>
            </p:cNvSpPr>
            <p:nvPr/>
          </p:nvSpPr>
          <p:spPr bwMode="auto">
            <a:xfrm rot="18957035">
              <a:off x="1133034" y="4855837"/>
              <a:ext cx="1781888" cy="184870"/>
            </a:xfrm>
            <a:prstGeom prst="leftRightArrow">
              <a:avLst>
                <a:gd name="adj1" fmla="val 50000"/>
                <a:gd name="adj2" fmla="val 50086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eft-Right Arrow 80"/>
            <p:cNvSpPr>
              <a:spLocks noChangeArrowheads="1"/>
            </p:cNvSpPr>
            <p:nvPr/>
          </p:nvSpPr>
          <p:spPr bwMode="auto">
            <a:xfrm rot="13727910">
              <a:off x="3450821" y="5039700"/>
              <a:ext cx="2030086" cy="167427"/>
            </a:xfrm>
            <a:prstGeom prst="leftRightArrow">
              <a:avLst>
                <a:gd name="adj1" fmla="val 50000"/>
                <a:gd name="adj2" fmla="val 4997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4" name="Rectangle 180"/>
          <p:cNvSpPr>
            <a:spLocks noChangeArrowheads="1"/>
          </p:cNvSpPr>
          <p:nvPr/>
        </p:nvSpPr>
        <p:spPr bwMode="auto">
          <a:xfrm>
            <a:off x="6477001" y="3233829"/>
            <a:ext cx="1371600" cy="167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Rectangle 165"/>
          <p:cNvSpPr>
            <a:spLocks noChangeArrowheads="1"/>
          </p:cNvSpPr>
          <p:nvPr/>
        </p:nvSpPr>
        <p:spPr bwMode="auto">
          <a:xfrm>
            <a:off x="609600" y="609600"/>
            <a:ext cx="1285875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b="1" i="1" dirty="0"/>
              <a:t>Subscriber</a:t>
            </a:r>
          </a:p>
        </p:txBody>
      </p:sp>
      <p:sp>
        <p:nvSpPr>
          <p:cNvPr id="346" name="Rectangle 166"/>
          <p:cNvSpPr>
            <a:spLocks noChangeArrowheads="1"/>
          </p:cNvSpPr>
          <p:nvPr/>
        </p:nvSpPr>
        <p:spPr bwMode="auto">
          <a:xfrm>
            <a:off x="609600" y="1066800"/>
            <a:ext cx="11334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 b="1" i="1" dirty="0"/>
              <a:t>Publisher</a:t>
            </a:r>
          </a:p>
        </p:txBody>
      </p:sp>
      <p:sp>
        <p:nvSpPr>
          <p:cNvPr id="347" name="Oval 167"/>
          <p:cNvSpPr>
            <a:spLocks noChangeArrowheads="1"/>
          </p:cNvSpPr>
          <p:nvPr/>
        </p:nvSpPr>
        <p:spPr bwMode="auto">
          <a:xfrm>
            <a:off x="228600" y="566829"/>
            <a:ext cx="322262" cy="3206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Oval 168"/>
          <p:cNvSpPr>
            <a:spLocks noChangeArrowheads="1"/>
          </p:cNvSpPr>
          <p:nvPr/>
        </p:nvSpPr>
        <p:spPr bwMode="auto">
          <a:xfrm>
            <a:off x="220663" y="1068479"/>
            <a:ext cx="322262" cy="3206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" name="Group 168"/>
          <p:cNvGrpSpPr/>
          <p:nvPr/>
        </p:nvGrpSpPr>
        <p:grpSpPr>
          <a:xfrm>
            <a:off x="1447799" y="2929029"/>
            <a:ext cx="1220411" cy="782638"/>
            <a:chOff x="4953000" y="1600200"/>
            <a:chExt cx="1601790" cy="782638"/>
          </a:xfrm>
        </p:grpSpPr>
        <p:sp>
          <p:nvSpPr>
            <p:cNvPr id="350" name="Rectangle 181"/>
            <p:cNvSpPr>
              <a:spLocks noChangeArrowheads="1"/>
            </p:cNvSpPr>
            <p:nvPr/>
          </p:nvSpPr>
          <p:spPr bwMode="auto">
            <a:xfrm>
              <a:off x="4953001" y="1600200"/>
              <a:ext cx="1600199" cy="2286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WSDL</a:t>
              </a:r>
            </a:p>
          </p:txBody>
        </p:sp>
        <p:sp>
          <p:nvSpPr>
            <p:cNvPr id="351" name="Rectangle 182"/>
            <p:cNvSpPr>
              <a:spLocks noChangeArrowheads="1"/>
            </p:cNvSpPr>
            <p:nvPr/>
          </p:nvSpPr>
          <p:spPr bwMode="auto">
            <a:xfrm>
              <a:off x="4953000" y="1828800"/>
              <a:ext cx="1600200" cy="5540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  HYBRID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  Service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2" name="Oval 183"/>
            <p:cNvSpPr>
              <a:spLocks noChangeArrowheads="1"/>
            </p:cNvSpPr>
            <p:nvPr/>
          </p:nvSpPr>
          <p:spPr bwMode="auto">
            <a:xfrm>
              <a:off x="6253164" y="1857375"/>
              <a:ext cx="301626" cy="246063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3" name="Oval 184"/>
            <p:cNvSpPr>
              <a:spLocks noChangeArrowheads="1"/>
            </p:cNvSpPr>
            <p:nvPr/>
          </p:nvSpPr>
          <p:spPr bwMode="auto">
            <a:xfrm>
              <a:off x="6253164" y="2103438"/>
              <a:ext cx="301626" cy="2460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grpSp>
        <p:nvGrpSpPr>
          <p:cNvPr id="354" name="Group 80"/>
          <p:cNvGrpSpPr>
            <a:grpSpLocks/>
          </p:cNvGrpSpPr>
          <p:nvPr/>
        </p:nvGrpSpPr>
        <p:grpSpPr bwMode="auto">
          <a:xfrm>
            <a:off x="1447800" y="3767231"/>
            <a:ext cx="1219200" cy="685801"/>
            <a:chOff x="4953000" y="2362200"/>
            <a:chExt cx="1219200" cy="838200"/>
          </a:xfrm>
        </p:grpSpPr>
        <p:sp>
          <p:nvSpPr>
            <p:cNvPr id="355" name="AutoShape 217"/>
            <p:cNvSpPr>
              <a:spLocks noChangeArrowheads="1"/>
            </p:cNvSpPr>
            <p:nvPr/>
          </p:nvSpPr>
          <p:spPr bwMode="auto">
            <a:xfrm>
              <a:off x="5029200" y="2819400"/>
              <a:ext cx="1066800" cy="304800"/>
            </a:xfrm>
            <a:prstGeom prst="can">
              <a:avLst>
                <a:gd name="adj" fmla="val 2500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Database</a:t>
              </a:r>
            </a:p>
          </p:txBody>
        </p:sp>
        <p:sp>
          <p:nvSpPr>
            <p:cNvPr id="356" name="Rectangle 219"/>
            <p:cNvSpPr>
              <a:spLocks noChangeArrowheads="1"/>
            </p:cNvSpPr>
            <p:nvPr/>
          </p:nvSpPr>
          <p:spPr bwMode="auto">
            <a:xfrm>
              <a:off x="4953000" y="2362200"/>
              <a:ext cx="1219200" cy="838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Rectangle 83"/>
            <p:cNvSpPr>
              <a:spLocks noChangeArrowheads="1"/>
            </p:cNvSpPr>
            <p:nvPr/>
          </p:nvSpPr>
          <p:spPr bwMode="auto">
            <a:xfrm>
              <a:off x="5029200" y="2438400"/>
              <a:ext cx="1066800" cy="30480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Ext-UDDI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8" name="Rectangle 180"/>
          <p:cNvSpPr>
            <a:spLocks noChangeArrowheads="1"/>
          </p:cNvSpPr>
          <p:nvPr/>
        </p:nvSpPr>
        <p:spPr bwMode="auto">
          <a:xfrm>
            <a:off x="1371600" y="2852829"/>
            <a:ext cx="1371600" cy="1676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Rectangle 22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en-US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Federating Grid Information Services</a:t>
            </a:r>
          </a:p>
        </p:txBody>
      </p:sp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457200"/>
          </a:xfrm>
          <a:noFill/>
        </p:spPr>
        <p:txBody>
          <a:bodyPr/>
          <a:lstStyle/>
          <a:p>
            <a:fld id="{4693DAB4-0F4F-4E10-9E5E-3041E1241BC5}" type="slidenum">
              <a:rPr lang="en-US" smtClean="0"/>
              <a:pPr/>
              <a:t>15</a:t>
            </a:fld>
            <a:r>
              <a:rPr lang="en-US" dirty="0" smtClean="0"/>
              <a:t> of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EC00A8-BFE0-4507-9CAE-4DEAA0F65AD5}" type="slidenum">
              <a:rPr lang="en-US" smtClean="0"/>
              <a:pPr/>
              <a:t>16</a:t>
            </a:fld>
            <a:r>
              <a:rPr lang="en-US" smtClean="0"/>
              <a:t> of 34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941387"/>
          </a:xfrm>
        </p:spPr>
        <p:txBody>
          <a:bodyPr/>
          <a:lstStyle/>
          <a:p>
            <a:pPr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Features of the Distributed System</a:t>
            </a:r>
            <a:endParaRPr lang="en-US" sz="3600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924800" y="60960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81000" y="14478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400" b="1" dirty="0" smtClean="0"/>
              <a:t>Cache Strategy</a:t>
            </a:r>
            <a:endParaRPr lang="en-US" sz="2400" b="1" dirty="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Memory-in storage</a:t>
            </a: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400" b="1" dirty="0" smtClean="0"/>
              <a:t>Access Distribution </a:t>
            </a:r>
            <a:endParaRPr lang="en-US" sz="2400" b="1" dirty="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Redirecting client request to an appropriate replica </a:t>
            </a:r>
            <a:r>
              <a:rPr lang="en-US" sz="2400" dirty="0" smtClean="0"/>
              <a:t>server</a:t>
            </a:r>
            <a:endParaRPr lang="en-US" sz="2000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400" b="1" dirty="0" smtClean="0"/>
              <a:t>Look-ahead caching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/>
              <a:t>Moving/replicating metadata to where they wanted</a:t>
            </a: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400" b="1" dirty="0" smtClean="0"/>
              <a:t>Replica Content Placement</a:t>
            </a:r>
            <a:endParaRPr lang="en-US" sz="2400" b="1" dirty="0"/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Replicating data on an appropriate replica </a:t>
            </a:r>
            <a:r>
              <a:rPr lang="en-US" sz="2400" dirty="0" smtClean="0"/>
              <a:t>server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400" b="1" dirty="0" smtClean="0"/>
              <a:t>Consistency </a:t>
            </a:r>
            <a:r>
              <a:rPr lang="en-US" sz="2400" b="1" dirty="0"/>
              <a:t>enforcement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400" dirty="0"/>
              <a:t>Ensuring all replicas of a data to be the same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858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3DAB4-0F4F-4E10-9E5E-3041E1241BC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of 34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0A0B4-AEE6-4F69-B77D-EC7D3E0FE53E}" type="slidenum">
              <a:rPr lang="en-US" smtClean="0"/>
              <a:pPr/>
              <a:t>17</a:t>
            </a:fld>
            <a:r>
              <a:rPr lang="en-US" smtClean="0"/>
              <a:t> of 34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Tuple Spaces &amp; </a:t>
            </a:r>
            <a:br>
              <a:rPr lang="en-US" sz="4000" dirty="0" smtClean="0"/>
            </a:br>
            <a:r>
              <a:rPr lang="en-US" sz="4000" dirty="0" smtClean="0"/>
              <a:t>Publish-Subscribe Paradigms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Publish-Subscribe paradigm</a:t>
            </a:r>
          </a:p>
          <a:p>
            <a:pPr lvl="1" eaLnBrk="1" hangingPunct="1"/>
            <a:r>
              <a:rPr lang="en-US" sz="2000" dirty="0" smtClean="0"/>
              <a:t>Message based asynchronous communication</a:t>
            </a:r>
          </a:p>
          <a:p>
            <a:pPr lvl="1" eaLnBrk="1" hangingPunct="1"/>
            <a:r>
              <a:rPr lang="en-US" sz="2000" dirty="0" smtClean="0"/>
              <a:t>Participants are decoupled both in space and in time </a:t>
            </a:r>
          </a:p>
          <a:p>
            <a:pPr lvl="1" eaLnBrk="1" hangingPunct="1"/>
            <a:r>
              <a:rPr lang="en-US" sz="2000" dirty="0" smtClean="0"/>
              <a:t>Open source NaradaBrokering software</a:t>
            </a:r>
          </a:p>
          <a:p>
            <a:pPr lvl="2" eaLnBrk="1" hangingPunct="1"/>
            <a:r>
              <a:rPr lang="en-US" dirty="0" smtClean="0"/>
              <a:t>topic based publish/subscribe messaging system</a:t>
            </a:r>
          </a:p>
          <a:p>
            <a:pPr lvl="2" eaLnBrk="1" hangingPunct="1"/>
            <a:endParaRPr lang="en-US" sz="1600" dirty="0" smtClean="0"/>
          </a:p>
          <a:p>
            <a:pPr eaLnBrk="1" hangingPunct="1"/>
            <a:r>
              <a:rPr lang="en-US" sz="2400" b="1" dirty="0" smtClean="0"/>
              <a:t>Tuple Spaces paradigm [Gelernter-99]</a:t>
            </a:r>
          </a:p>
          <a:p>
            <a:pPr lvl="1" eaLnBrk="1" hangingPunct="1"/>
            <a:r>
              <a:rPr lang="en-US" sz="2000" dirty="0" smtClean="0"/>
              <a:t>a data-centric asynchronous communication paradigm</a:t>
            </a:r>
          </a:p>
          <a:p>
            <a:pPr lvl="1" eaLnBrk="1" hangingPunct="1"/>
            <a:r>
              <a:rPr lang="en-US" sz="2000" dirty="0" smtClean="0"/>
              <a:t>communication units are tuples (data structure)</a:t>
            </a:r>
          </a:p>
          <a:p>
            <a:pPr lvl="1" eaLnBrk="1" hangingPunct="1"/>
            <a:r>
              <a:rPr lang="en-US" sz="2000" dirty="0" smtClean="0"/>
              <a:t>JavaSpaces [Sun Microsystems]- object oriented implementation specification</a:t>
            </a:r>
          </a:p>
          <a:p>
            <a:pPr lvl="2" eaLnBrk="1" hangingPunct="1">
              <a:buNone/>
            </a:pPr>
            <a:endParaRPr lang="en-US" sz="16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30BABC-70A8-4189-BFD0-938CF8DCDF61}" type="slidenum">
              <a:rPr lang="en-US" smtClean="0"/>
              <a:pPr/>
              <a:t>18</a:t>
            </a:fld>
            <a:r>
              <a:rPr lang="en-US" dirty="0" smtClean="0"/>
              <a:t> of 34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Caching Strategy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Light-weight implementation of JavaSpaces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+mn-ea"/>
                <a:cs typeface="+mn-cs"/>
              </a:rPr>
              <a:t>Data sharing, associative lookup, and persistency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Integrated caching capability for all types of service metadata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+mn-ea"/>
                <a:cs typeface="+mn-cs"/>
              </a:rPr>
              <a:t>Ex: UDDI-type, WS-Context-type, Unified Schema-type metadata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+mn-ea"/>
                <a:cs typeface="+mn-cs"/>
              </a:rPr>
              <a:t>We assume that today’s servers are capable of holding such small size metadata in cache.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All metadata accesses happen in memory</a:t>
            </a:r>
            <a:endParaRPr lang="en-US" sz="3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Persistency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+mn-ea"/>
                <a:cs typeface="+mn-cs"/>
              </a:rPr>
              <a:t>All metadata is backed-up into appropriate Information Service back-end every so often for persistency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/>
              <a:t>Persistency investigation</a:t>
            </a:r>
          </a:p>
        </p:txBody>
      </p:sp>
      <p:graphicFrame>
        <p:nvGraphicFramePr>
          <p:cNvPr id="27" name="Chart 26"/>
          <p:cNvGraphicFramePr>
            <a:graphicFrameLocks/>
          </p:cNvGraphicFramePr>
          <p:nvPr/>
        </p:nvGraphicFramePr>
        <p:xfrm>
          <a:off x="457200" y="14478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992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9921" name="Slide" r:id="rId5" imgW="2764624" imgH="2072655" progId="PowerPoint.Slide.12">
              <p:embed/>
            </p:oleObj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6781800" y="6477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30BABC-70A8-4189-BFD0-938CF8DCDF6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of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Research Issues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Performance Evaluation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Contribution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F639A-80F0-4453-BC0A-11D98A3D44A3}" type="slidenum">
              <a:rPr lang="en-US" smtClean="0"/>
              <a:pPr>
                <a:defRPr/>
              </a:pPr>
              <a:t>2</a:t>
            </a:fld>
            <a:r>
              <a:rPr lang="en-US" smtClean="0"/>
              <a:t> of 34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51D9F0-7DA3-4052-B3AD-ADD3A5C93E9D}" type="slidenum">
              <a:rPr lang="en-US" smtClean="0"/>
              <a:pPr/>
              <a:t>20</a:t>
            </a:fld>
            <a:r>
              <a:rPr lang="en-US" smtClean="0"/>
              <a:t> of 34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Performance investigation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762000" y="1600200"/>
          <a:ext cx="7858124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762000" y="1600200"/>
          <a:ext cx="7858124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762000" y="1600200"/>
          <a:ext cx="78486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762000" y="1600200"/>
          <a:ext cx="78486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FDC6B6-4291-4079-B63A-8D73A6D5CD41}" type="slidenum">
              <a:rPr lang="en-US" smtClean="0"/>
              <a:pPr/>
              <a:t>21</a:t>
            </a:fld>
            <a:r>
              <a:rPr lang="en-US" dirty="0" smtClean="0"/>
              <a:t> of 34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835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Message rate scalability investigation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19200" y="1600200"/>
          <a:ext cx="7019925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0" y="0"/>
          <a:ext cx="9163050" cy="6858000"/>
        </p:xfrm>
        <a:graphic>
          <a:graphicData uri="http://schemas.openxmlformats.org/presentationml/2006/ole">
            <p:oleObj spid="_x0000_s205826" name="Slide" r:id="rId5" imgW="1865293" imgH="1399024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CA7290-459C-44E9-8D31-F46E5629A225}" type="slidenum">
              <a:rPr lang="en-US" smtClean="0"/>
              <a:pPr/>
              <a:t>22</a:t>
            </a:fld>
            <a:r>
              <a:rPr lang="en-US" smtClean="0"/>
              <a:t> of 34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5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Message size scalability investigation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762000" y="1600200"/>
          <a:ext cx="7924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762000" y="1600200"/>
          <a:ext cx="7924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4978" name="Object 2"/>
          <p:cNvGraphicFramePr>
            <a:graphicFrameLocks noChangeAspect="1"/>
          </p:cNvGraphicFramePr>
          <p:nvPr/>
        </p:nvGraphicFramePr>
        <p:xfrm>
          <a:off x="0" y="0"/>
          <a:ext cx="9163050" cy="6858000"/>
        </p:xfrm>
        <a:graphic>
          <a:graphicData uri="http://schemas.openxmlformats.org/presentationml/2006/ole">
            <p:oleObj spid="_x0000_s254978" name="Slide" r:id="rId6" imgW="2502424" imgH="1876030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950F9-84AA-4DC5-894F-9577F6F506A8}" type="slidenum">
              <a:rPr lang="en-US" smtClean="0"/>
              <a:pPr/>
              <a:t>23</a:t>
            </a:fld>
            <a:r>
              <a:rPr lang="en-US" smtClean="0"/>
              <a:t> of 34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Access</a:t>
            </a:r>
            <a:r>
              <a:rPr lang="en-US" sz="4000" dirty="0" smtClean="0"/>
              <a:t> </a:t>
            </a:r>
            <a:r>
              <a:rPr lang="en-US" sz="4000" b="1" dirty="0" smtClean="0"/>
              <a:t>Distribution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Look-ahead Caching</a:t>
            </a:r>
            <a:r>
              <a:rPr lang="en-US" sz="4000" dirty="0" smtClean="0"/>
              <a:t>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Broadcast-based request dissemination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Pub-sub system for message broadcast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Broadcast requests </a:t>
            </a:r>
            <a:r>
              <a:rPr lang="en-US" u="sng" dirty="0" smtClean="0"/>
              <a:t>only</a:t>
            </a:r>
            <a:r>
              <a:rPr lang="en-US" dirty="0" smtClean="0"/>
              <a:t> to those servers that can answer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No need to keep track of metadata locations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marL="285750" indent="-285750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n"/>
            </a:pPr>
            <a:r>
              <a:rPr lang="en-US" sz="2400" b="1" dirty="0" smtClean="0"/>
              <a:t>Dynamic migration/replication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[Rabinovich et al, 1999]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Popular copies are moved/replicated where they wanted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Autonomous decisions, self-awareness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88F469-22FA-497D-ABD7-AA6624B772D8}" type="slidenum">
              <a:rPr lang="en-US" smtClean="0"/>
              <a:pPr/>
              <a:t>24</a:t>
            </a:fld>
            <a:r>
              <a:rPr lang="en-US" smtClean="0"/>
              <a:t> of 34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Access Distribution Experiment</a:t>
            </a:r>
            <a:br>
              <a:rPr lang="en-US" sz="4000" smtClean="0"/>
            </a:br>
            <a:r>
              <a:rPr lang="en-US" sz="4000" smtClean="0"/>
              <a:t>Test Methodology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00200" y="1833563"/>
          <a:ext cx="5867400" cy="4414837"/>
        </p:xfrm>
        <a:graphic>
          <a:graphicData uri="http://schemas.openxmlformats.org/presentationml/2006/ole">
            <p:oleObj spid="_x0000_s4098" name="Slide" r:id="rId4" imgW="2141194" imgH="1604709" progId="PowerPoint.Slide.8">
              <p:embed/>
            </p:oleObj>
          </a:graphicData>
        </a:graphic>
      </p:graphicFrame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31242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T1</a:t>
            </a: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41910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T2</a:t>
            </a: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54102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T3</a:t>
            </a:r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2743200" y="1447800"/>
            <a:ext cx="3200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Time = T1 + T2 + T3</a:t>
            </a:r>
          </a:p>
        </p:txBody>
      </p:sp>
      <p:graphicFrame>
        <p:nvGraphicFramePr>
          <p:cNvPr id="670731" name="Group 11"/>
          <p:cNvGraphicFramePr>
            <a:graphicFrameLocks noGrp="1"/>
          </p:cNvGraphicFramePr>
          <p:nvPr>
            <p:ph idx="1"/>
          </p:nvPr>
        </p:nvGraphicFramePr>
        <p:xfrm>
          <a:off x="5257800" y="5943600"/>
          <a:ext cx="3886200" cy="88392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</a:tblGrid>
              <a:tr h="227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Simulation parameters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Backup 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every 10 seconds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Message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2.7 Kbytes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Distribution experiment result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33400" y="52578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/>
              <a:t>Overhead of access distribution is only few milliseconds.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/>
              <a:t>Continuous </a:t>
            </a:r>
            <a:r>
              <a:rPr lang="en-US" sz="2000" dirty="0"/>
              <a:t>access distribution operation does not degrade the performance.</a:t>
            </a:r>
          </a:p>
        </p:txBody>
      </p:sp>
      <p:graphicFrame>
        <p:nvGraphicFramePr>
          <p:cNvPr id="11" name="Object 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33400" y="609600"/>
          <a:ext cx="82391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2777" name="Rectangle 9"/>
          <p:cNvSpPr>
            <a:spLocks noChangeArrowheads="1"/>
          </p:cNvSpPr>
          <p:nvPr/>
        </p:nvSpPr>
        <p:spPr bwMode="auto">
          <a:xfrm>
            <a:off x="533400" y="5257800"/>
            <a:ext cx="82296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/>
              <a:t>The overhead </a:t>
            </a:r>
            <a:r>
              <a:rPr lang="en-US" sz="2000" dirty="0"/>
              <a:t>of distribution </a:t>
            </a:r>
            <a:r>
              <a:rPr lang="en-US" sz="2000" dirty="0" smtClean="0"/>
              <a:t>remains </a:t>
            </a:r>
            <a:r>
              <a:rPr lang="en-US" sz="2000" dirty="0"/>
              <a:t>the same regardless of the network distances between </a:t>
            </a:r>
            <a:r>
              <a:rPr lang="en-US" sz="2000" dirty="0" smtClean="0"/>
              <a:t>nodes.</a:t>
            </a:r>
            <a:endParaRPr lang="en-US" sz="2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838200" y="1143000"/>
          <a:ext cx="747712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2133600" cy="457200"/>
          </a:xfrm>
          <a:noFill/>
        </p:spPr>
        <p:txBody>
          <a:bodyPr/>
          <a:lstStyle/>
          <a:p>
            <a:fld id="{BDE95860-4BD7-4526-B9C4-09A569EDB14D}" type="slidenum">
              <a:rPr lang="en-US" smtClean="0"/>
              <a:pPr/>
              <a:t>25</a:t>
            </a:fld>
            <a:r>
              <a:rPr lang="en-US" dirty="0" smtClean="0"/>
              <a:t> of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672777" grpId="0" animBg="1"/>
      <p:bldGraphic spid="1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B6C78D-5469-4EDD-AF84-CCAA838299FA}" type="slidenum">
              <a:rPr lang="en-US" smtClean="0"/>
              <a:pPr/>
              <a:t>26</a:t>
            </a:fld>
            <a:r>
              <a:rPr lang="en-US" smtClean="0"/>
              <a:t> of 34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752600" y="1143000"/>
          <a:ext cx="6096000" cy="4559300"/>
        </p:xfrm>
        <a:graphic>
          <a:graphicData uri="http://schemas.openxmlformats.org/presentationml/2006/ole">
            <p:oleObj spid="_x0000_s6146" name="Slide" r:id="rId4" imgW="2673257" imgH="2005706" progId="PowerPoint.Slide.8">
              <p:embed/>
            </p:oleObj>
          </a:graphicData>
        </a:graphic>
      </p:graphicFrame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33528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T1</a:t>
            </a: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44958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T2</a:t>
            </a:r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5638800" y="175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T3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2971800" y="1295400"/>
            <a:ext cx="3200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Time = T1 + T2 + </a:t>
            </a:r>
            <a:r>
              <a:rPr lang="en-US" dirty="0" smtClean="0"/>
              <a:t>T3</a:t>
            </a:r>
            <a:endParaRPr lang="en-US" dirty="0"/>
          </a:p>
        </p:txBody>
      </p:sp>
      <p:graphicFrame>
        <p:nvGraphicFramePr>
          <p:cNvPr id="681004" name="Group 44"/>
          <p:cNvGraphicFramePr>
            <a:graphicFrameLocks noGrp="1"/>
          </p:cNvGraphicFramePr>
          <p:nvPr>
            <p:ph sz="half" idx="2"/>
          </p:nvPr>
        </p:nvGraphicFramePr>
        <p:xfrm>
          <a:off x="2590800" y="5257800"/>
          <a:ext cx="6477000" cy="1524000"/>
        </p:xfrm>
        <a:graphic>
          <a:graphicData uri="http://schemas.openxmlformats.org/drawingml/2006/table">
            <a:tbl>
              <a:tblPr/>
              <a:tblGrid>
                <a:gridCol w="2653229"/>
                <a:gridCol w="3823771"/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Simulation parameters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message size / message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 Kbytes  /  10 msg/sec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replication decision 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every 100 seconds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deletion / replication threshold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0.03 request/second and 0.18 request/second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registry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 metadata in Indianapolis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77" name="Rectangle 29"/>
          <p:cNvSpPr>
            <a:spLocks noChangeArrowheads="1"/>
          </p:cNvSpPr>
          <p:nvPr/>
        </p:nvSpPr>
        <p:spPr bwMode="auto">
          <a:xfrm>
            <a:off x="457200" y="1524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dirty="0">
                <a:solidFill>
                  <a:schemeClr val="tx2"/>
                </a:solidFill>
                <a:latin typeface="Garamond" pitchFamily="18" charset="0"/>
              </a:rPr>
              <a:t>Dynamic Replication Performance</a:t>
            </a:r>
            <a:br>
              <a:rPr lang="en-US" sz="4000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en-US" sz="4000" dirty="0">
                <a:solidFill>
                  <a:schemeClr val="tx2"/>
                </a:solidFill>
                <a:latin typeface="Garamond" pitchFamily="18" charset="0"/>
              </a:rPr>
              <a:t>Test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FD914-C300-4A85-A61C-1A0A983CD015}" type="slidenum">
              <a:rPr lang="en-US" smtClean="0"/>
              <a:pPr/>
              <a:t>27</a:t>
            </a:fld>
            <a:r>
              <a:rPr lang="en-US" dirty="0" smtClean="0"/>
              <a:t> of 34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4419600"/>
            <a:ext cx="8153400" cy="1676400"/>
          </a:xfrm>
          <a:noFill/>
        </p:spPr>
        <p:txBody>
          <a:bodyPr/>
          <a:lstStyle/>
          <a:p>
            <a:pPr marL="533400" indent="-533400" eaLnBrk="1" hangingPunct="1"/>
            <a:r>
              <a:rPr lang="en-US" sz="2400" dirty="0" smtClean="0"/>
              <a:t>The decrease in average latency shows that the algorithm manages to move replica copies to where they wanted.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" y="914400"/>
          <a:ext cx="8153400" cy="313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57200" y="914400"/>
          <a:ext cx="8153400" cy="313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Graphic spid="5" grpId="0">
        <p:bldAsOne/>
      </p:bldGraphic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txBody>
          <a:bodyPr/>
          <a:lstStyle/>
          <a:p>
            <a:r>
              <a:rPr lang="en-US" b="1" dirty="0" smtClean="0"/>
              <a:t>Replica content placement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Consistency enforcement</a:t>
            </a:r>
            <a:endParaRPr lang="en-US" b="1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33400" y="15240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lang="en-US" sz="2200" kern="0" dirty="0" smtClean="0">
                <a:latin typeface="+mn-lt"/>
              </a:rPr>
              <a:t>Replica-content placement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2000" kern="0" dirty="0" smtClean="0"/>
              <a:t>Each node keeps information about other servers 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2000" kern="0" dirty="0" smtClean="0"/>
              <a:t>Selection of Replica Server(s)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Selection policy based on a) geographical (proximity) and b) </a:t>
            </a:r>
            <a:r>
              <a:rPr lang="en-US" sz="2000" kern="0" dirty="0" smtClean="0">
                <a:latin typeface="+mn-lt"/>
              </a:rPr>
              <a:t>topical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number of topics) information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 smtClean="0">
              <a:latin typeface="+mn-lt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2200" kern="0" dirty="0" smtClean="0">
                <a:latin typeface="+mn-lt"/>
              </a:rPr>
              <a:t>Consistency Enforcement - Primary-copy approach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2000" kern="0" dirty="0" smtClean="0"/>
              <a:t>Update distribution: updates labeled with synchronized timestamps reflected (unicast) to primary-copy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2000" kern="0" dirty="0" smtClean="0"/>
              <a:t>Update propagation: primary-copy pushes (broadcast)  updates </a:t>
            </a:r>
            <a:r>
              <a:rPr lang="en-US" sz="2000" u="sng" kern="0" dirty="0" smtClean="0"/>
              <a:t>only</a:t>
            </a:r>
            <a:r>
              <a:rPr lang="en-US" sz="2000" kern="0" dirty="0" smtClean="0"/>
              <a:t> to those replica servers holding the context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 smtClean="0"/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752600" y="60960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Hybrid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Service 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2286000" y="5257800"/>
            <a:ext cx="228600" cy="762000"/>
          </a:xfrm>
          <a:prstGeom prst="downArrow">
            <a:avLst/>
          </a:prstGeom>
          <a:solidFill>
            <a:srgbClr val="FF33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/>
          </a:p>
        </p:txBody>
      </p:sp>
      <p:sp>
        <p:nvSpPr>
          <p:cNvPr id="18" name="Down Arrow 17"/>
          <p:cNvSpPr/>
          <p:nvPr/>
        </p:nvSpPr>
        <p:spPr bwMode="auto">
          <a:xfrm>
            <a:off x="3886200" y="5638800"/>
            <a:ext cx="228600" cy="381000"/>
          </a:xfrm>
          <a:prstGeom prst="downArrow">
            <a:avLst/>
          </a:prstGeom>
          <a:solidFill>
            <a:srgbClr val="FF33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5486400" y="5638800"/>
            <a:ext cx="228600" cy="381000"/>
          </a:xfrm>
          <a:prstGeom prst="downArrow">
            <a:avLst/>
          </a:prstGeom>
          <a:solidFill>
            <a:srgbClr val="FF33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" name="Down Arrow 19"/>
          <p:cNvSpPr/>
          <p:nvPr/>
        </p:nvSpPr>
        <p:spPr bwMode="auto">
          <a:xfrm>
            <a:off x="7162800" y="5562600"/>
            <a:ext cx="228600" cy="457200"/>
          </a:xfrm>
          <a:prstGeom prst="downArrow">
            <a:avLst/>
          </a:prstGeom>
          <a:solidFill>
            <a:srgbClr val="FF33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/>
          </a:p>
        </p:txBody>
      </p:sp>
      <p:sp>
        <p:nvSpPr>
          <p:cNvPr id="25" name="Rectangle 24"/>
          <p:cNvSpPr/>
          <p:nvPr/>
        </p:nvSpPr>
        <p:spPr bwMode="auto">
          <a:xfrm>
            <a:off x="2438400" y="5562600"/>
            <a:ext cx="4876800" cy="76200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" name="Rectangle 26"/>
          <p:cNvSpPr/>
          <p:nvPr/>
        </p:nvSpPr>
        <p:spPr bwMode="auto">
          <a:xfrm>
            <a:off x="3352800" y="60960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Hybrid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Service 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953000" y="60960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Hybrid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Service 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553200" y="6096000"/>
            <a:ext cx="13716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Hybrid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Service 4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752600" y="6096000"/>
            <a:ext cx="1371600" cy="533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Hybrid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Service 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57200"/>
          </a:xfrm>
          <a:noFill/>
        </p:spPr>
        <p:txBody>
          <a:bodyPr/>
          <a:lstStyle/>
          <a:p>
            <a:fld id="{AB1FD914-C300-4A85-A61C-1A0A983CD015}" type="slidenum">
              <a:rPr lang="en-US" smtClean="0"/>
              <a:pPr/>
              <a:t>28</a:t>
            </a:fld>
            <a:r>
              <a:rPr lang="en-US" dirty="0" smtClean="0"/>
              <a:t> of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5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67E208-1D96-4BB8-A8CF-4B715634ACFD}" type="slidenum">
              <a:rPr lang="en-US" smtClean="0"/>
              <a:pPr/>
              <a:t>29</a:t>
            </a:fld>
            <a:r>
              <a:rPr lang="en-US" smtClean="0"/>
              <a:t> of 34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398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Fault-tolerance experiment </a:t>
            </a:r>
            <a:br>
              <a:rPr lang="en-US" sz="4000" dirty="0" smtClean="0"/>
            </a:br>
            <a:r>
              <a:rPr lang="en-US" sz="4000" dirty="0" smtClean="0"/>
              <a:t>Testing Setup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524000" y="1491762"/>
          <a:ext cx="6172200" cy="4909038"/>
        </p:xfrm>
        <a:graphic>
          <a:graphicData uri="http://schemas.openxmlformats.org/presentationml/2006/ole">
            <p:oleObj spid="_x0000_s7170" name="Slide" r:id="rId4" imgW="1667202" imgH="1249848" progId="PowerPoint.Slide.8">
              <p:embed/>
            </p:oleObj>
          </a:graphicData>
        </a:graphic>
      </p:graphicFrame>
      <p:graphicFrame>
        <p:nvGraphicFramePr>
          <p:cNvPr id="683013" name="Group 5"/>
          <p:cNvGraphicFramePr>
            <a:graphicFrameLocks noGrp="1"/>
          </p:cNvGraphicFramePr>
          <p:nvPr>
            <p:ph sz="half" idx="2"/>
          </p:nvPr>
        </p:nvGraphicFramePr>
        <p:xfrm>
          <a:off x="304800" y="5974080"/>
          <a:ext cx="4038600" cy="883920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Simulation parameters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Backup 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every 10 seconds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Message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2.7 Kbytes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52800" y="1339362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T1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419600" y="1339362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T2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562600" y="1339362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4200" y="958362"/>
            <a:ext cx="3200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Time = T1 + T2 + T3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41687-E7AB-4ADE-83D0-F45172CE2C49}" type="slidenum">
              <a:rPr lang="en-US" smtClean="0"/>
              <a:pPr/>
              <a:t>3</a:t>
            </a:fld>
            <a:r>
              <a:rPr lang="en-US" smtClean="0"/>
              <a:t> of 34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 as Service Metadata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interaction-independent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slowly varying, quasi-static service metadata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interaction-dependent 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dynamically generated metadata as result of interaction of services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information associated to a single service, or a session (service activity) or both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 Grid/Web Service Collections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300" kern="0" dirty="0" smtClean="0"/>
              <a:t>loosely assembled collections of services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assembled to support a specific task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generate metadata and have limited life-time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F59353-FD40-4103-BB2E-0A666CCBD9DB}" type="slidenum">
              <a:rPr lang="en-US" smtClean="0"/>
              <a:pPr/>
              <a:t>30</a:t>
            </a:fld>
            <a:r>
              <a:rPr lang="en-US" smtClean="0"/>
              <a:t> of 34</a:t>
            </a: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76200"/>
            <a:ext cx="8229600" cy="712788"/>
          </a:xfrm>
        </p:spPr>
        <p:txBody>
          <a:bodyPr/>
          <a:lstStyle/>
          <a:p>
            <a:pPr eaLnBrk="1" hangingPunct="1"/>
            <a:r>
              <a:rPr lang="en-US" sz="4000" smtClean="0"/>
              <a:t>Fault-tolerance experiment result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048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/>
              <a:t>Overhead of replica creation is only few milliseconds.</a:t>
            </a:r>
            <a:endParaRPr lang="en-US" sz="2000" dirty="0"/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/>
              <a:t>Continuous replica creation operation </a:t>
            </a:r>
            <a:r>
              <a:rPr lang="en-US" sz="2000" dirty="0"/>
              <a:t>does not degrade the performance.</a:t>
            </a:r>
          </a:p>
        </p:txBody>
      </p:sp>
      <p:graphicFrame>
        <p:nvGraphicFramePr>
          <p:cNvPr id="10" name="Object 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57200" y="762000"/>
          <a:ext cx="808672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5067" name="Rectangle 11"/>
          <p:cNvSpPr>
            <a:spLocks noChangeArrowheads="1"/>
          </p:cNvSpPr>
          <p:nvPr/>
        </p:nvSpPr>
        <p:spPr bwMode="auto">
          <a:xfrm>
            <a:off x="304800" y="5334000"/>
            <a:ext cx="8458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/>
              <a:t>Overhead </a:t>
            </a:r>
            <a:r>
              <a:rPr lang="en-US" sz="2000" dirty="0"/>
              <a:t>of replica creation increases in the order of </a:t>
            </a:r>
            <a:r>
              <a:rPr lang="en-US" sz="2000" dirty="0" smtClean="0"/>
              <a:t>milliseconds as the </a:t>
            </a:r>
            <a:r>
              <a:rPr lang="en-US" sz="2000" dirty="0"/>
              <a:t>fault-tolerance level increase.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762000" y="1219200"/>
          <a:ext cx="7458075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685067" grpId="0" animBg="1"/>
      <p:bldGraphic spid="1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111CFA-9432-450C-8046-F9D7F0B10C90}" type="slidenum">
              <a:rPr lang="en-US" smtClean="0"/>
              <a:pPr/>
              <a:t>31</a:t>
            </a:fld>
            <a:r>
              <a:rPr lang="en-US" smtClean="0"/>
              <a:t> of 34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Consistency Enforcement Experiment</a:t>
            </a:r>
            <a:br>
              <a:rPr lang="en-US" sz="4000" smtClean="0"/>
            </a:br>
            <a:r>
              <a:rPr lang="en-US" sz="4000" smtClean="0"/>
              <a:t>Test Methodology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1600200" y="1681162"/>
          <a:ext cx="5867400" cy="4414838"/>
        </p:xfrm>
        <a:graphic>
          <a:graphicData uri="http://schemas.openxmlformats.org/presentationml/2006/ole">
            <p:oleObj spid="_x0000_s9218" name="Slide" r:id="rId4" imgW="3471711" imgH="2603058" progId="PowerPoint.Slide.8">
              <p:embed/>
            </p:oleObj>
          </a:graphicData>
        </a:graphic>
      </p:graphicFrame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3124200" y="1757362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T1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343400" y="1757362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T2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410200" y="1757362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T3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95600" y="1452562"/>
            <a:ext cx="3200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Time = T1 + T2 + T3</a:t>
            </a:r>
          </a:p>
        </p:txBody>
      </p:sp>
      <p:graphicFrame>
        <p:nvGraphicFramePr>
          <p:cNvPr id="611357" name="Group 29"/>
          <p:cNvGraphicFramePr>
            <a:graphicFrameLocks noGrp="1"/>
          </p:cNvGraphicFramePr>
          <p:nvPr>
            <p:ph idx="1"/>
          </p:nvPr>
        </p:nvGraphicFramePr>
        <p:xfrm>
          <a:off x="4876800" y="5900738"/>
          <a:ext cx="3962400" cy="883920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</a:tblGrid>
              <a:tr h="2508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Simulation parameters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Backup 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every 10 seconds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Message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2.7 Kbytes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C9CDBF-E703-457B-BA73-E2358F435CFD}" type="slidenum">
              <a:rPr lang="en-US" smtClean="0"/>
              <a:pPr/>
              <a:t>32</a:t>
            </a:fld>
            <a:r>
              <a:rPr lang="en-US" smtClean="0"/>
              <a:t> of 34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6200"/>
            <a:ext cx="8229600" cy="636588"/>
          </a:xfrm>
        </p:spPr>
        <p:txBody>
          <a:bodyPr/>
          <a:lstStyle/>
          <a:p>
            <a:pPr eaLnBrk="1" hangingPunct="1"/>
            <a:r>
              <a:rPr lang="en-US" sz="4000" smtClean="0"/>
              <a:t>Consistency Enforcement Test Result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09600" y="5181600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/>
              <a:t>Overhead of consistency enforcement is few milliseconds.</a:t>
            </a:r>
            <a:endParaRPr lang="en-US" sz="2000" dirty="0"/>
          </a:p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/>
              <a:t>Continuous </a:t>
            </a:r>
            <a:r>
              <a:rPr lang="en-US" sz="2000" dirty="0"/>
              <a:t>operation does not degrade the performance.</a:t>
            </a:r>
          </a:p>
        </p:txBody>
      </p:sp>
      <p:sp>
        <p:nvSpPr>
          <p:cNvPr id="613397" name="Rectangle 21"/>
          <p:cNvSpPr>
            <a:spLocks noChangeArrowheads="1"/>
          </p:cNvSpPr>
          <p:nvPr/>
        </p:nvSpPr>
        <p:spPr bwMode="auto">
          <a:xfrm>
            <a:off x="609600" y="5181600"/>
            <a:ext cx="84582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/>
              <a:t>The cost of consistency enforcement remains </a:t>
            </a:r>
            <a:r>
              <a:rPr lang="en-US" sz="2000" dirty="0"/>
              <a:t>the same regardless of distribution of the network nodes.</a:t>
            </a:r>
          </a:p>
        </p:txBody>
      </p:sp>
      <p:graphicFrame>
        <p:nvGraphicFramePr>
          <p:cNvPr id="11" name="Object 2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57200" y="914400"/>
          <a:ext cx="839152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762000" y="1295400"/>
          <a:ext cx="74866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97" grpId="0" animBg="1"/>
      <p:bldGraphic spid="11" grpId="0">
        <p:bldAsOne/>
      </p:bldGraphic>
      <p:bldGraphic spid="1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Conclusions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D1E39ADE-4A17-482D-BF62-B36681F62954}" type="slidenum">
              <a:rPr lang="en-US" smtClean="0"/>
              <a:pPr/>
              <a:t>33</a:t>
            </a:fld>
            <a:r>
              <a:rPr lang="en-US" dirty="0" smtClean="0"/>
              <a:t> of 34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2743200"/>
            <a:ext cx="83820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 </a:t>
            </a:r>
            <a:r>
              <a:rPr lang="en-US" sz="2000" b="1" kern="0" dirty="0" smtClean="0">
                <a:latin typeface="+mn-lt"/>
              </a:rPr>
              <a:t>decentralized metadata strategies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TupleSpaces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&amp; Pub-Sub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communication paradigms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kern="0" baseline="0" dirty="0" smtClean="0">
                <a:latin typeface="+mn-lt"/>
              </a:rPr>
              <a:t>Distribution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Replication for fault-tolerance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kern="0" baseline="0" dirty="0" smtClean="0">
                <a:latin typeface="+mn-lt"/>
              </a:rPr>
              <a:t>Replication</a:t>
            </a:r>
            <a:r>
              <a:rPr lang="en-US" kern="0" dirty="0" smtClean="0">
                <a:latin typeface="+mn-lt"/>
              </a:rPr>
              <a:t> for performance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Consistency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Enforcement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82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 centralized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metadata management strategies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TupleSpaces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Paradigm based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memory-in storage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Contributions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D1E39ADE-4A17-482D-BF62-B36681F62954}" type="slidenum">
              <a:rPr lang="en-US" smtClean="0"/>
              <a:pPr/>
              <a:t>34</a:t>
            </a:fld>
            <a:r>
              <a:rPr lang="en-US" dirty="0" smtClean="0"/>
              <a:t> of 34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2057400"/>
            <a:ext cx="83820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Federated Grid Information Service Architecture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Unified data model and communication protocol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Support for both interaction independent and conversation-based service metadata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Support for greater interoperability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8382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Unified Grid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Information Service Architecture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Flexible</a:t>
            </a:r>
            <a:r>
              <a:rPr lang="en-US" kern="0" dirty="0" smtClean="0">
                <a:latin typeface="+mn-lt"/>
              </a:rPr>
              <a:t> and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extendable architecture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Support for High Performance and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Fault-tolerance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kern="0" baseline="0" dirty="0" smtClean="0">
                <a:latin typeface="+mn-lt"/>
              </a:rPr>
              <a:t>Uniform</a:t>
            </a:r>
            <a:r>
              <a:rPr lang="en-US" kern="0" dirty="0" smtClean="0">
                <a:latin typeface="+mn-lt"/>
              </a:rPr>
              <a:t> access to all kinds of service metadata</a:t>
            </a: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3429000"/>
            <a:ext cx="83820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Efficient decentralized metadata systems can be built by integrating TupleSpaces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ublish-Subscribe paradigms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Fault-tolerance, distribution and consistency can be succeeded with few milliseconds system processing overhead.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Self-awareness can be achieved in decentralized metadata management.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5181600"/>
            <a:ext cx="83820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b="1" kern="0" dirty="0" smtClean="0">
                <a:latin typeface="+mn-lt"/>
              </a:rPr>
              <a:t>Communication among services can be achieved with efficient mediator metadata strategies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kern="0" dirty="0" smtClean="0">
                <a:latin typeface="+mn-lt"/>
              </a:rPr>
              <a:t>A metadata management approach for Dynamic Web/Grid Service Collections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kern="0" dirty="0" smtClean="0">
                <a:latin typeface="+mn-lt"/>
              </a:rPr>
              <a:t>Collective operations such as queries on subsets of all available  metadata in service conversation.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F639A-80F0-4453-BC0A-11D98A3D44A3}" type="slidenum">
              <a:rPr lang="en-US" smtClean="0"/>
              <a:pPr>
                <a:defRPr/>
              </a:pPr>
              <a:t>35</a:t>
            </a:fld>
            <a:r>
              <a:rPr lang="en-US" smtClean="0"/>
              <a:t> of 34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52400"/>
          <a:ext cx="84582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614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3300"/>
                          </a:solidFill>
                        </a:rPr>
                        <a:t>Information Service</a:t>
                      </a:r>
                      <a:endParaRPr lang="en-US" sz="18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3300"/>
                          </a:solidFill>
                        </a:rPr>
                        <a:t>Usage Cases</a:t>
                      </a:r>
                      <a:endParaRPr lang="en-US" sz="1800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3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WS-Context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 SOAP transfer in Mobile Computing (Sangyoon Oh Thesis)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4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WS-Context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Extended UDDI</a:t>
                      </a:r>
                    </a:p>
                    <a:p>
                      <a:pPr marL="0" algn="l" defTabSz="914400" rtl="0" eaLnBrk="1" latinLnBrk="0" hangingPunct="1"/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Geographical Information Service &amp;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Sensor Grids (Galip Aydin’s Thesis)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5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WS-Context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Session Metadata Management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Hasan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Bulut’s Thesis)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2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WS-Context</a:t>
                      </a:r>
                    </a:p>
                    <a:p>
                      <a:pPr marL="0" algn="l" defTabSz="914400" rtl="0" eaLnBrk="1" latinLnBrk="0" hangingPunct="1"/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Fault-Tolerant Registry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Harshawardhan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Gadgil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’ s Thesis)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3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WS-Context</a:t>
                      </a:r>
                    </a:p>
                    <a:p>
                      <a:pPr marL="0" algn="l" defTabSz="914400" rtl="0" eaLnBrk="1" latinLnBrk="0" hangingPunct="1"/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VLab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Project – Univ. of </a:t>
                      </a:r>
                      <a:r>
                        <a:rPr lang="en-US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Minesota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Florida State University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3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Extended UDDI</a:t>
                      </a:r>
                    </a:p>
                    <a:p>
                      <a:pPr marL="0" algn="l" defTabSz="914400" rtl="0" eaLnBrk="1" latinLnBrk="0" hangingPunct="1"/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Chemical Informatics and </a:t>
                      </a:r>
                      <a:r>
                        <a:rPr lang="en-US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Cyberinfrastructure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Collaboratory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36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WS-Context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Extended UDDI</a:t>
                      </a:r>
                    </a:p>
                    <a:p>
                      <a:pPr marL="0" algn="l" defTabSz="914400" rtl="0" eaLnBrk="1" latinLnBrk="0" hangingPunct="1"/>
                      <a:endParaRPr 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Pattern Informatics – UC – Davis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IEISS - LANL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2400" b="1" dirty="0" smtClean="0"/>
              <a:t>Selected Publication List  focusing on a) Metadata,                b) Information Services,  and c) Metadata Discovery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F639A-80F0-4453-BC0A-11D98A3D44A3}" type="slidenum">
              <a:rPr lang="en-US" smtClean="0"/>
              <a:pPr>
                <a:defRPr/>
              </a:pPr>
              <a:t>36</a:t>
            </a:fld>
            <a:r>
              <a:rPr lang="en-US" dirty="0" smtClean="0"/>
              <a:t> of 34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838200"/>
            <a:ext cx="8305800" cy="571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Mehmet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Geoffrey Fox, Marlon Pierce,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Services for Dynamically Assembled Semantic Grids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[SKG-05, 2005]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Mehmet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Geoffrey Fox, Marlon Pierce,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Managing Dynamic Metadata as Context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[ICCSE, 2005]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Mehmet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Service Information Systems and Applications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[GGF-16, 2006]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Mehmet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Geoffrey C. Fox, Marlon Pierce,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Fault Tolerant High Performance Information Services for Dynamic Collections of Grid and Web Services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[FGCS Journal, 2006]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Mehmet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Sangyoon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Oh, Geoffrey C. Fox, Marlon Pierce,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XML Metadata Services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[SKG-2006, Concurrency and Computation: Practice and Experience Journal-2007]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Mehmet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Marlon Pierce, and Geoffrey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C.Fox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Designing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Ontologies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Distributed Resource Discovery Services for an Earthquake Simulation Grid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 GGF11, 2004]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Mehmet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Aktas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Pierce, G. Fox, and D.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Leake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Web based Conversational Case-Based Recommender System for Ontology aided Metadata Discovery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[GRID Workshop -2004] 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1600" kern="0" dirty="0" err="1" smtClean="0"/>
              <a:t>Sangyoon</a:t>
            </a:r>
            <a:r>
              <a:rPr lang="en-US" sz="1600" kern="0" dirty="0" smtClean="0"/>
              <a:t> Oh, </a:t>
            </a:r>
            <a:r>
              <a:rPr lang="en-US" sz="1600" kern="0" dirty="0" err="1" smtClean="0"/>
              <a:t>Mehmet</a:t>
            </a:r>
            <a:r>
              <a:rPr lang="en-US" sz="1600" kern="0" dirty="0" smtClean="0"/>
              <a:t> S. </a:t>
            </a:r>
            <a:r>
              <a:rPr lang="en-US" sz="1600" kern="0" dirty="0" err="1" smtClean="0"/>
              <a:t>Aktas</a:t>
            </a:r>
            <a:r>
              <a:rPr lang="en-US" sz="1600" kern="0" dirty="0" smtClean="0"/>
              <a:t>, Geoffrey C. Fox, Marlon Pierce, </a:t>
            </a:r>
            <a:r>
              <a:rPr lang="en-US" sz="1600" b="1" kern="0" dirty="0" smtClean="0">
                <a:latin typeface="+mn-lt"/>
              </a:rPr>
              <a:t>Architecture for High-Performance Web Service Communications Using an Information Service</a:t>
            </a:r>
            <a:r>
              <a:rPr lang="en-US" sz="1600" kern="0" dirty="0" smtClean="0">
                <a:latin typeface="+mn-lt"/>
              </a:rPr>
              <a:t>  [WSEAS Journal -2006]</a:t>
            </a:r>
          </a:p>
          <a:p>
            <a:pPr marL="342900" lvl="0" indent="-342900"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en-US" sz="1600" kern="0" dirty="0" smtClean="0"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10EA05-81B0-43AA-99A6-27A86E793734}" type="slidenum">
              <a:rPr lang="en-US" smtClean="0"/>
              <a:pPr/>
              <a:t>4</a:t>
            </a:fld>
            <a:r>
              <a:rPr lang="en-US" smtClean="0"/>
              <a:t> of 34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Motivating Cases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Multimedia Collaboration Grids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latin typeface="+mn-lt"/>
              </a:rPr>
              <a:t>Global Multimedia Collaboration System- Global MMCS  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latin typeface="+mn-lt"/>
              </a:rPr>
              <a:t>widely distributed services, 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latin typeface="+mn-lt"/>
              </a:rPr>
              <a:t>session service metadata, session metadata, stream-specific </a:t>
            </a:r>
            <a:r>
              <a:rPr lang="en-US" sz="2200" kern="0" dirty="0" smtClean="0"/>
              <a:t>metadata 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kern="0" dirty="0" smtClean="0">
                <a:latin typeface="+mn-lt"/>
              </a:rPr>
              <a:t>mostly read-only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Workflow-style applications in Geographical Information System/Sensor Grids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Pattern Informatics (PI) – UC Davis, </a:t>
            </a:r>
            <a:r>
              <a:rPr lang="en-US" sz="2000" dirty="0" smtClean="0"/>
              <a:t>Interdependent Energy Infrastructure Simulation System (IEISS) – LANL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widely distributed services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conversation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metadata, transient</a:t>
            </a: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multiple writers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7A647-92DE-44A0-80CC-8C0446C1EF42}" type="slidenum">
              <a:rPr lang="en-US" smtClean="0"/>
              <a:pPr/>
              <a:t>5</a:t>
            </a:fld>
            <a:r>
              <a:rPr lang="en-US" smtClean="0"/>
              <a:t> of 34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127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Problems with Grid Information Services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77200" cy="480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b="1" dirty="0" smtClean="0"/>
              <a:t>Standardization and Unification Issues</a:t>
            </a:r>
          </a:p>
          <a:p>
            <a:pPr lvl="1" eaLnBrk="1" hangingPunct="1"/>
            <a:r>
              <a:rPr lang="en-US" sz="2000" dirty="0" smtClean="0"/>
              <a:t>Customized Grid Information Services</a:t>
            </a:r>
          </a:p>
          <a:p>
            <a:pPr lvl="1" eaLnBrk="1" hangingPunct="1"/>
            <a:r>
              <a:rPr lang="en-US" sz="2000" dirty="0" smtClean="0"/>
              <a:t>Differences in application requirements</a:t>
            </a:r>
          </a:p>
          <a:p>
            <a:pPr lvl="1" eaLnBrk="1" hangingPunct="1"/>
            <a:r>
              <a:rPr lang="en-US" sz="2000" dirty="0" smtClean="0"/>
              <a:t>Thick clients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b="1" dirty="0" smtClean="0"/>
              <a:t>Performance and Centralization Issues</a:t>
            </a:r>
          </a:p>
          <a:p>
            <a:pPr lvl="1" eaLnBrk="1" hangingPunct="1"/>
            <a:r>
              <a:rPr lang="en-US" sz="2000" dirty="0" smtClean="0"/>
              <a:t>Low performance </a:t>
            </a:r>
          </a:p>
          <a:p>
            <a:pPr lvl="1" eaLnBrk="1" hangingPunct="1"/>
            <a:r>
              <a:rPr lang="en-US" sz="2000" dirty="0" smtClean="0"/>
              <a:t>Low fault tolerance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b="1" dirty="0" smtClean="0"/>
              <a:t>Dynamic Metadata Management Issues</a:t>
            </a:r>
          </a:p>
          <a:p>
            <a:pPr lvl="1" eaLnBrk="1" hangingPunct="1"/>
            <a:r>
              <a:rPr lang="en-US" sz="2000" dirty="0" smtClean="0"/>
              <a:t>Point-to-point service communication approaches </a:t>
            </a:r>
          </a:p>
          <a:p>
            <a:pPr lvl="1" eaLnBrk="1" hangingPunct="1"/>
            <a:endParaRPr lang="en-US" sz="2000" b="1" dirty="0" smtClean="0"/>
          </a:p>
          <a:p>
            <a:pPr lvl="1" eaLnBrk="1" hangingPunct="1">
              <a:buNone/>
            </a:pPr>
            <a:endParaRPr lang="en-US" sz="20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7A647-92DE-44A0-80CC-8C0446C1EF42}" type="slidenum">
              <a:rPr lang="en-US" smtClean="0"/>
              <a:pPr/>
              <a:t>6</a:t>
            </a:fld>
            <a:r>
              <a:rPr lang="en-US" smtClean="0"/>
              <a:t> of 34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127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Requirements for Grid Information Services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77200" cy="480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b="1" dirty="0" smtClean="0"/>
              <a:t>Greater Interoperability</a:t>
            </a:r>
          </a:p>
          <a:p>
            <a:pPr lvl="1" eaLnBrk="1" hangingPunct="1"/>
            <a:r>
              <a:rPr lang="en-US" sz="2000" dirty="0" smtClean="0"/>
              <a:t>Unified platform for communication</a:t>
            </a:r>
          </a:p>
          <a:p>
            <a:pPr lvl="1" eaLnBrk="1" hangingPunct="1"/>
            <a:r>
              <a:rPr lang="en-US" sz="2000" dirty="0" smtClean="0"/>
              <a:t>Shared communication protocol</a:t>
            </a:r>
          </a:p>
          <a:p>
            <a:pPr lvl="1" eaLnBrk="1" hangingPunct="1"/>
            <a:r>
              <a:rPr lang="en-US" sz="2000" dirty="0" smtClean="0"/>
              <a:t>Thin clients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b="1" dirty="0" smtClean="0"/>
              <a:t>Greater Capabilities</a:t>
            </a:r>
          </a:p>
          <a:p>
            <a:pPr lvl="1" eaLnBrk="1" hangingPunct="1"/>
            <a:r>
              <a:rPr lang="en-US" sz="2000" dirty="0" smtClean="0"/>
              <a:t>High Performance</a:t>
            </a:r>
          </a:p>
          <a:p>
            <a:pPr lvl="1" eaLnBrk="1" hangingPunct="1"/>
            <a:r>
              <a:rPr lang="en-US" sz="2000" dirty="0" smtClean="0"/>
              <a:t>Fault-tolerant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b="1" dirty="0" smtClean="0"/>
              <a:t>Dynamic Grid/Web Service Collections</a:t>
            </a:r>
          </a:p>
          <a:p>
            <a:pPr lvl="1" eaLnBrk="1" hangingPunct="1"/>
            <a:r>
              <a:rPr lang="en-US" sz="2000" dirty="0" smtClean="0"/>
              <a:t>Distributed state management</a:t>
            </a:r>
          </a:p>
          <a:p>
            <a:pPr lvl="1" eaLnBrk="1" hangingPunct="1"/>
            <a:r>
              <a:rPr lang="en-US" sz="2000" dirty="0" smtClean="0"/>
              <a:t>Collaboration session management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2159B5-4324-4D3F-A6C7-28EA6BF69151}" type="slidenum">
              <a:rPr lang="en-US" smtClean="0"/>
              <a:pPr/>
              <a:t>7</a:t>
            </a:fld>
            <a:r>
              <a:rPr lang="en-US" smtClean="0"/>
              <a:t> of 34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Issues I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Unification of Grid Information Services</a:t>
            </a:r>
          </a:p>
          <a:p>
            <a:pPr lvl="1" eaLnBrk="1" hangingPunct="1"/>
            <a:r>
              <a:rPr lang="en-US" sz="2000" dirty="0" smtClean="0"/>
              <a:t>How to combine different information services?</a:t>
            </a:r>
          </a:p>
          <a:p>
            <a:pPr eaLnBrk="1" hangingPunct="1"/>
            <a:r>
              <a:rPr lang="en-US" sz="2400" b="1" dirty="0" smtClean="0"/>
              <a:t>Federation of Grid Information Services</a:t>
            </a:r>
          </a:p>
          <a:p>
            <a:pPr lvl="1" eaLnBrk="1" hangingPunct="1"/>
            <a:r>
              <a:rPr lang="en-US" sz="2000" dirty="0" smtClean="0"/>
              <a:t>What is a common data model and communication protocol?</a:t>
            </a:r>
          </a:p>
          <a:p>
            <a:pPr eaLnBrk="1" hangingPunct="1"/>
            <a:r>
              <a:rPr lang="en-US" sz="2400" b="1" dirty="0" smtClean="0"/>
              <a:t>Flexibility and extensibility</a:t>
            </a:r>
          </a:p>
          <a:p>
            <a:pPr lvl="1" eaLnBrk="1" hangingPunct="1"/>
            <a:r>
              <a:rPr lang="en-US" sz="2000" dirty="0" smtClean="0"/>
              <a:t>Accommodating broad range of application domains </a:t>
            </a:r>
          </a:p>
          <a:p>
            <a:pPr lvl="2" eaLnBrk="1" hangingPunct="1"/>
            <a:r>
              <a:rPr lang="en-US" dirty="0" smtClean="0"/>
              <a:t>read-dominated, read/write dominated </a:t>
            </a:r>
          </a:p>
          <a:p>
            <a:pPr lvl="1" eaLnBrk="1" hangingPunct="1"/>
            <a:r>
              <a:rPr lang="en-US" sz="2000" dirty="0" smtClean="0"/>
              <a:t>Ability to add/support more information services</a:t>
            </a:r>
          </a:p>
          <a:p>
            <a:pPr eaLnBrk="1" hangingPunct="1"/>
            <a:r>
              <a:rPr lang="en-US" sz="2400" b="1" dirty="0" smtClean="0"/>
              <a:t>Interoperability</a:t>
            </a:r>
          </a:p>
          <a:p>
            <a:pPr lvl="1" eaLnBrk="1" hangingPunct="1"/>
            <a:r>
              <a:rPr lang="en-US" sz="2000" dirty="0" smtClean="0"/>
              <a:t>Being compatible with wide range of applications</a:t>
            </a:r>
            <a:endParaRPr lang="en-US" sz="20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2159B5-4324-4D3F-A6C7-28EA6BF69151}" type="slidenum">
              <a:rPr lang="en-US" smtClean="0"/>
              <a:pPr/>
              <a:t>8</a:t>
            </a:fld>
            <a:r>
              <a:rPr lang="en-US" dirty="0" smtClean="0"/>
              <a:t> of 34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Research Issues II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Efficient centralized metadata management strategies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high performance and persistency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Efficient decentralized metadata management strategies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Efficient request distribution strategies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Adaptation to instantaneous client-demand changes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Fault-tolerance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Efficient replica-content creation strategies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Consistency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How to provide consistency across the copies of the same data?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228600" y="798513"/>
          <a:ext cx="8229600" cy="6059487"/>
        </p:xfrm>
        <a:graphic>
          <a:graphicData uri="http://schemas.openxmlformats.org/presentationml/2006/ole">
            <p:oleObj spid="_x0000_s181253" name="Slide" r:id="rId4" imgW="3192860" imgH="2394373" progId="PowerPoint.Slide.12">
              <p:embed/>
            </p:oleObj>
          </a:graphicData>
        </a:graphic>
      </p:graphicFrame>
      <p:graphicFrame>
        <p:nvGraphicFramePr>
          <p:cNvPr id="181256" name="Object 8"/>
          <p:cNvGraphicFramePr>
            <a:graphicFrameLocks noChangeAspect="1"/>
          </p:cNvGraphicFramePr>
          <p:nvPr/>
        </p:nvGraphicFramePr>
        <p:xfrm>
          <a:off x="228600" y="798512"/>
          <a:ext cx="8229600" cy="6059488"/>
        </p:xfrm>
        <a:graphic>
          <a:graphicData uri="http://schemas.openxmlformats.org/presentationml/2006/ole">
            <p:oleObj spid="_x0000_s181256" name="Slide" r:id="rId5" imgW="3192860" imgH="2394373" progId="PowerPoint.Slide.12">
              <p:embed/>
            </p:oleObj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34000" y="1371600"/>
            <a:ext cx="3657600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Unification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kern="0" dirty="0" smtClean="0">
                <a:latin typeface="+mn-lt"/>
              </a:rPr>
              <a:t>Uniform Access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en-US" sz="2000" b="1" kern="0" dirty="0" smtClean="0"/>
              <a:t>Extensibility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lang="en-US" sz="2400" b="1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Interoperability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kern="0" dirty="0" smtClean="0">
                <a:latin typeface="+mn-lt"/>
              </a:rPr>
              <a:t>Extended UDDI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WS-Context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Federation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kern="0" dirty="0" smtClean="0">
                <a:latin typeface="+mn-lt"/>
              </a:rPr>
              <a:t>Unified Schema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Query/Publish XML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API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-76200"/>
            <a:ext cx="8915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Hybrid Grid Information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1E2159B5-4324-4D3F-A6C7-28EA6BF69151}" type="slidenum">
              <a:rPr lang="en-US" smtClean="0"/>
              <a:pPr/>
              <a:t>9</a:t>
            </a:fld>
            <a:r>
              <a:rPr lang="en-US" dirty="0" smtClean="0"/>
              <a:t> of 34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35354</TotalTime>
  <Words>1779</Words>
  <Application>Microsoft PowerPoint</Application>
  <PresentationFormat>On-screen Show (4:3)</PresentationFormat>
  <Paragraphs>457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Level</vt:lpstr>
      <vt:lpstr>Slide</vt:lpstr>
      <vt:lpstr>Managing Metadata in Service Architectures</vt:lpstr>
      <vt:lpstr>Outline</vt:lpstr>
      <vt:lpstr>Context as Service Metadata</vt:lpstr>
      <vt:lpstr>Motivating Cases</vt:lpstr>
      <vt:lpstr>Problems with Grid Information Services</vt:lpstr>
      <vt:lpstr>Requirements for Grid Information Services</vt:lpstr>
      <vt:lpstr>Research Issues I</vt:lpstr>
      <vt:lpstr>Research Issues II</vt:lpstr>
      <vt:lpstr>Slide 9</vt:lpstr>
      <vt:lpstr>Slide 10</vt:lpstr>
      <vt:lpstr>Slide 11</vt:lpstr>
      <vt:lpstr>Support for interaction-independent metadata: Extended UDDI Service </vt:lpstr>
      <vt:lpstr>Support for interaction-dependent metadata: WS-Context Service</vt:lpstr>
      <vt:lpstr>Support for federated service metadata: Unified Information Service</vt:lpstr>
      <vt:lpstr>Slide 15</vt:lpstr>
      <vt:lpstr> Features of the Distributed System</vt:lpstr>
      <vt:lpstr>Tuple Spaces &amp;  Publish-Subscribe Paradigms</vt:lpstr>
      <vt:lpstr>Caching Strategy</vt:lpstr>
      <vt:lpstr> Persistency investigation</vt:lpstr>
      <vt:lpstr> Performance investigation</vt:lpstr>
      <vt:lpstr> Message rate scalability investigation</vt:lpstr>
      <vt:lpstr>Message size scalability investigation</vt:lpstr>
      <vt:lpstr>Access Distribution Look-ahead Caching </vt:lpstr>
      <vt:lpstr>Access Distribution Experiment Test Methodology</vt:lpstr>
      <vt:lpstr>Distribution experiment result</vt:lpstr>
      <vt:lpstr>Slide 26</vt:lpstr>
      <vt:lpstr>Slide 27</vt:lpstr>
      <vt:lpstr>Replica content placement Consistency enforcement</vt:lpstr>
      <vt:lpstr>Fault-tolerance experiment  Testing Setup</vt:lpstr>
      <vt:lpstr>Fault-tolerance experiment result</vt:lpstr>
      <vt:lpstr>Consistency Enforcement Experiment Test Methodology</vt:lpstr>
      <vt:lpstr>Consistency Enforcement Test Result</vt:lpstr>
      <vt:lpstr> Conclusions</vt:lpstr>
      <vt:lpstr> Contributions</vt:lpstr>
      <vt:lpstr>Slide 35</vt:lpstr>
      <vt:lpstr>Selected Publication List  focusing on a) Metadata,                b) Information Services,  and c) Metadata Discovery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Dynamic Metadata and Context   Mehmet S. Aktas                  &lt;maktas@cs.indiana.edu&gt;</dc:title>
  <dc:creator>Mehmet S. Aktas</dc:creator>
  <cp:lastModifiedBy>Mehmet S. Aktas</cp:lastModifiedBy>
  <cp:revision>876</cp:revision>
  <cp:lastPrinted>1601-01-01T00:00:00Z</cp:lastPrinted>
  <dcterms:created xsi:type="dcterms:W3CDTF">2005-03-18T08:31:11Z</dcterms:created>
  <dcterms:modified xsi:type="dcterms:W3CDTF">2007-03-28T16:57:19Z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