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7"/>
  </p:notesMasterIdLst>
  <p:handoutMasterIdLst>
    <p:handoutMasterId r:id="rId38"/>
  </p:handoutMasterIdLst>
  <p:sldIdLst>
    <p:sldId id="258" r:id="rId2"/>
    <p:sldId id="347" r:id="rId3"/>
    <p:sldId id="414" r:id="rId4"/>
    <p:sldId id="419" r:id="rId5"/>
    <p:sldId id="350" r:id="rId6"/>
    <p:sldId id="260" r:id="rId7"/>
    <p:sldId id="314" r:id="rId8"/>
    <p:sldId id="315" r:id="rId9"/>
    <p:sldId id="408" r:id="rId10"/>
    <p:sldId id="379" r:id="rId11"/>
    <p:sldId id="403" r:id="rId12"/>
    <p:sldId id="377" r:id="rId13"/>
    <p:sldId id="416" r:id="rId14"/>
    <p:sldId id="411" r:id="rId15"/>
    <p:sldId id="417" r:id="rId16"/>
    <p:sldId id="410" r:id="rId17"/>
    <p:sldId id="388" r:id="rId18"/>
    <p:sldId id="389" r:id="rId19"/>
    <p:sldId id="390" r:id="rId20"/>
    <p:sldId id="391" r:id="rId21"/>
    <p:sldId id="392" r:id="rId22"/>
    <p:sldId id="387" r:id="rId23"/>
    <p:sldId id="418" r:id="rId24"/>
    <p:sldId id="394" r:id="rId25"/>
    <p:sldId id="397" r:id="rId26"/>
    <p:sldId id="399" r:id="rId27"/>
    <p:sldId id="398" r:id="rId28"/>
    <p:sldId id="396" r:id="rId29"/>
    <p:sldId id="400" r:id="rId30"/>
    <p:sldId id="401" r:id="rId31"/>
    <p:sldId id="407" r:id="rId32"/>
    <p:sldId id="367" r:id="rId33"/>
    <p:sldId id="368" r:id="rId34"/>
    <p:sldId id="415" r:id="rId35"/>
    <p:sldId id="282" r:id="rId36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07" autoAdjust="0"/>
    <p:restoredTop sz="62485" autoAdjust="0"/>
  </p:normalViewPr>
  <p:slideViewPr>
    <p:cSldViewPr>
      <p:cViewPr varScale="1">
        <p:scale>
          <a:sx n="69" d="100"/>
          <a:sy n="69" d="100"/>
        </p:scale>
        <p:origin x="-23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284" y="-84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ASELINE_PERFORMANCE_TESTS-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lookaheadcachingresults-updated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ASELINE_PERFORMANCE_TESTS-fina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ASELINE_PERFORMANCE_TESTS-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SCALIBILITY_TEST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contex-size-tes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contex-size-tes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hmet%20S.%20Aktas\Desktop\NEW-TESTS\both-distribution-and-fault-tolerance-test-results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3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Round Trip Chart for WS-Context Standard Operations for varying backup-interval times </a:t>
            </a:r>
          </a:p>
        </c:rich>
      </c:tx>
      <c:layout>
        <c:manualLayout>
          <c:xMode val="edge"/>
          <c:yMode val="edge"/>
          <c:x val="0.10994313965897416"/>
          <c:y val="1.320876923410740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056990014042971E-2"/>
          <c:y val="0.13121443658351079"/>
          <c:w val="0.85004663404884395"/>
          <c:h val="0.72745225903739508"/>
        </c:manualLayout>
      </c:layout>
      <c:scatterChart>
        <c:scatterStyle val="lineMarker"/>
        <c:ser>
          <c:idx val="0"/>
          <c:order val="0"/>
          <c:tx>
            <c:v>Average for Publication</c:v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'persistency-investigation'!$AV$16:$AZ$16</c:f>
              <c:numCache>
                <c:formatCode>General</c:formatCode>
                <c:ptCount val="5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</c:numCache>
            </c:numRef>
          </c:xVal>
          <c:yVal>
            <c:numRef>
              <c:f>'persistency-investigation'!$AV$17:$AZ$17</c:f>
              <c:numCache>
                <c:formatCode>0.000</c:formatCode>
                <c:ptCount val="5"/>
                <c:pt idx="0" formatCode="General">
                  <c:v>10.23664824120603</c:v>
                </c:pt>
                <c:pt idx="1">
                  <c:v>8.2901507537688452</c:v>
                </c:pt>
                <c:pt idx="2" formatCode="General">
                  <c:v>7.7636231155778948</c:v>
                </c:pt>
                <c:pt idx="3">
                  <c:v>7.4648140703517472</c:v>
                </c:pt>
                <c:pt idx="4">
                  <c:v>7.4639296482412067</c:v>
                </c:pt>
              </c:numCache>
            </c:numRef>
          </c:yVal>
          <c:smooth val="1"/>
        </c:ser>
        <c:ser>
          <c:idx val="1"/>
          <c:order val="1"/>
          <c:tx>
            <c:v>STDev for Publication</c:v>
          </c:tx>
          <c:spPr>
            <a:ln w="19050" cmpd="sng">
              <a:solidFill>
                <a:srgbClr val="4D2403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accent6">
                  <a:lumMod val="50000"/>
                </a:schemeClr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'persistency-investigation'!$AV$16:$AZ$16</c:f>
              <c:numCache>
                <c:formatCode>General</c:formatCode>
                <c:ptCount val="5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</c:numCache>
            </c:numRef>
          </c:xVal>
          <c:yVal>
            <c:numRef>
              <c:f>'persistency-investigation'!$AV$18:$AZ$18</c:f>
              <c:numCache>
                <c:formatCode>0.000</c:formatCode>
                <c:ptCount val="5"/>
                <c:pt idx="0" formatCode="General">
                  <c:v>3.5711636782784084</c:v>
                </c:pt>
                <c:pt idx="1">
                  <c:v>3.1313687599022653</c:v>
                </c:pt>
                <c:pt idx="2" formatCode="General">
                  <c:v>2.4799059697703427</c:v>
                </c:pt>
                <c:pt idx="3">
                  <c:v>1.9369375079490858</c:v>
                </c:pt>
                <c:pt idx="4">
                  <c:v>1.8151679653686001</c:v>
                </c:pt>
              </c:numCache>
            </c:numRef>
          </c:yVal>
          <c:smooth val="1"/>
        </c:ser>
        <c:ser>
          <c:idx val="2"/>
          <c:order val="2"/>
          <c:tx>
            <c:v>Average for Inquiry</c:v>
          </c:tx>
          <c:spPr>
            <a:ln w="19050" cmpd="sng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'persistency-investigation'!$AV$16:$AZ$16</c:f>
              <c:numCache>
                <c:formatCode>General</c:formatCode>
                <c:ptCount val="5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</c:numCache>
            </c:numRef>
          </c:xVal>
          <c:yVal>
            <c:numRef>
              <c:f>'persistency-investigation'!$AV$20:$AZ$20</c:f>
              <c:numCache>
                <c:formatCode>General</c:formatCode>
                <c:ptCount val="5"/>
                <c:pt idx="0" formatCode="0.000">
                  <c:v>7.2028994974874374</c:v>
                </c:pt>
                <c:pt idx="1">
                  <c:v>6.8560251256281424</c:v>
                </c:pt>
                <c:pt idx="2" formatCode="0.000">
                  <c:v>6.8511306532663285</c:v>
                </c:pt>
                <c:pt idx="3">
                  <c:v>6.8488994974874364</c:v>
                </c:pt>
                <c:pt idx="4">
                  <c:v>6.8121758793969684</c:v>
                </c:pt>
              </c:numCache>
            </c:numRef>
          </c:yVal>
          <c:smooth val="1"/>
        </c:ser>
        <c:ser>
          <c:idx val="3"/>
          <c:order val="3"/>
          <c:tx>
            <c:v>STDev for Inquiry</c:v>
          </c:tx>
          <c:spPr>
            <a:ln w="19050" cmpd="sng">
              <a:solidFill>
                <a:srgbClr val="025A0C"/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'persistency-investigation'!$AV$16:$AZ$16</c:f>
              <c:numCache>
                <c:formatCode>General</c:formatCode>
                <c:ptCount val="5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</c:numCache>
            </c:numRef>
          </c:xVal>
          <c:yVal>
            <c:numRef>
              <c:f>'persistency-investigation'!$AV$21:$AZ$21</c:f>
              <c:numCache>
                <c:formatCode>General</c:formatCode>
                <c:ptCount val="5"/>
                <c:pt idx="0" formatCode="0.000">
                  <c:v>1.8004295923809281</c:v>
                </c:pt>
                <c:pt idx="1">
                  <c:v>1.7066885724126428</c:v>
                </c:pt>
                <c:pt idx="2" formatCode="0.000">
                  <c:v>1.7011418841814001</c:v>
                </c:pt>
                <c:pt idx="3">
                  <c:v>1.7101550995730515</c:v>
                </c:pt>
                <c:pt idx="4">
                  <c:v>1.6000810819799749</c:v>
                </c:pt>
              </c:numCache>
            </c:numRef>
          </c:yVal>
          <c:smooth val="1"/>
        </c:ser>
        <c:axId val="65517440"/>
        <c:axId val="65528192"/>
      </c:scatterChart>
      <c:valAx>
        <c:axId val="65517440"/>
        <c:scaling>
          <c:logBase val="10"/>
          <c:orientation val="minMax"/>
          <c:min val="10"/>
        </c:scaling>
        <c:axPos val="b"/>
        <c:title>
          <c:tx>
            <c:rich>
              <a:bodyPr/>
              <a:lstStyle/>
              <a:p>
                <a:pPr>
                  <a:defRPr sz="13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1"/>
                  <a:t>Backup-time interval (logaritmic scale)</a:t>
                </a:r>
              </a:p>
            </c:rich>
          </c:tx>
          <c:layout>
            <c:manualLayout>
              <c:xMode val="edge"/>
              <c:yMode val="edge"/>
              <c:x val="0.31226113705359626"/>
              <c:y val="0.9404054111011832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28192"/>
        <c:crossesAt val="0"/>
        <c:crossBetween val="midCat"/>
      </c:valAx>
      <c:valAx>
        <c:axId val="65528192"/>
        <c:scaling>
          <c:orientation val="minMax"/>
          <c:max val="12"/>
          <c:min val="1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3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 </a:t>
                </a:r>
                <a:r>
                  <a:rPr lang="en-US" dirty="0"/>
                  <a:t>Time (</a:t>
                </a:r>
                <a:r>
                  <a:rPr lang="en-US" dirty="0" err="1"/>
                  <a:t>msec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8.7160413466812418E-3"/>
              <c:y val="0.3788401811747731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17440"/>
        <c:crosses val="autoZero"/>
        <c:crossBetween val="midCat"/>
        <c:majorUnit val="1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103473392487488"/>
          <c:y val="0.13139809891687693"/>
          <c:w val="0.28557119545185417"/>
          <c:h val="0.2596445763746779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Bloomington - San Diego Distribution Chart</a:t>
            </a:r>
          </a:p>
        </c:rich>
      </c:tx>
      <c:layout>
        <c:manualLayout>
          <c:xMode val="edge"/>
          <c:yMode val="edge"/>
          <c:x val="0.24285118009416562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1762697396500212E-2"/>
          <c:y val="0.12719298245614041"/>
          <c:w val="0.59069609256589484"/>
          <c:h val="0.7000000000000004"/>
        </c:manualLayout>
      </c:layout>
      <c:scatterChart>
        <c:scatterStyle val="lineMarker"/>
        <c:ser>
          <c:idx val="0"/>
          <c:order val="0"/>
          <c:tx>
            <c:strRef>
              <c:f>'sandiego-distribution-updated'!$S$37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'sandiego-distribution-updated'!$D$3:$D$31</c:f>
              <c:numCache>
                <c:formatCode>General</c:formatCode>
                <c:ptCount val="29"/>
                <c:pt idx="0">
                  <c:v>65.922254980079629</c:v>
                </c:pt>
                <c:pt idx="1">
                  <c:v>65.934126482213458</c:v>
                </c:pt>
                <c:pt idx="2">
                  <c:v>65.88077669902907</c:v>
                </c:pt>
                <c:pt idx="3">
                  <c:v>66.0478605577689</c:v>
                </c:pt>
                <c:pt idx="4">
                  <c:v>65.930765690376546</c:v>
                </c:pt>
                <c:pt idx="5">
                  <c:v>65.911565957446797</c:v>
                </c:pt>
                <c:pt idx="6">
                  <c:v>65.831711711711677</c:v>
                </c:pt>
                <c:pt idx="7">
                  <c:v>65.873835555555445</c:v>
                </c:pt>
                <c:pt idx="8">
                  <c:v>65.882746724890765</c:v>
                </c:pt>
                <c:pt idx="9">
                  <c:v>65.916892561983403</c:v>
                </c:pt>
                <c:pt idx="10">
                  <c:v>65.878328888888845</c:v>
                </c:pt>
                <c:pt idx="11">
                  <c:v>65.828314009661739</c:v>
                </c:pt>
                <c:pt idx="12">
                  <c:v>65.940549407114631</c:v>
                </c:pt>
                <c:pt idx="13">
                  <c:v>65.7389595959595</c:v>
                </c:pt>
                <c:pt idx="14">
                  <c:v>65.903194214875995</c:v>
                </c:pt>
                <c:pt idx="15">
                  <c:v>65.949250000000035</c:v>
                </c:pt>
                <c:pt idx="16">
                  <c:v>65.948765182186179</c:v>
                </c:pt>
                <c:pt idx="17">
                  <c:v>65.916793522267227</c:v>
                </c:pt>
                <c:pt idx="18">
                  <c:v>65.886403433476389</c:v>
                </c:pt>
                <c:pt idx="19">
                  <c:v>65.889074999999963</c:v>
                </c:pt>
                <c:pt idx="20">
                  <c:v>65.906210743801594</c:v>
                </c:pt>
                <c:pt idx="21">
                  <c:v>65.827391705069061</c:v>
                </c:pt>
                <c:pt idx="22">
                  <c:v>65.843443946188302</c:v>
                </c:pt>
                <c:pt idx="23">
                  <c:v>65.895632911392383</c:v>
                </c:pt>
                <c:pt idx="24">
                  <c:v>65.816188073394471</c:v>
                </c:pt>
                <c:pt idx="25">
                  <c:v>65.974093749999994</c:v>
                </c:pt>
                <c:pt idx="26">
                  <c:v>65.973988095237999</c:v>
                </c:pt>
                <c:pt idx="27">
                  <c:v>65.89935714285707</c:v>
                </c:pt>
                <c:pt idx="28">
                  <c:v>65.835099547511277</c:v>
                </c:pt>
              </c:numCache>
            </c:numRef>
          </c:yVal>
        </c:ser>
        <c:ser>
          <c:idx val="1"/>
          <c:order val="1"/>
          <c:tx>
            <c:strRef>
              <c:f>'sandiego-distribution-updated'!$S$38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'sandiego-distribution-updated'!$E$3:$E$31</c:f>
              <c:numCache>
                <c:formatCode>General</c:formatCode>
                <c:ptCount val="29"/>
                <c:pt idx="0">
                  <c:v>0.29820972272060298</c:v>
                </c:pt>
                <c:pt idx="1">
                  <c:v>0.33062988198195625</c:v>
                </c:pt>
                <c:pt idx="2">
                  <c:v>0.203096609573542</c:v>
                </c:pt>
                <c:pt idx="3">
                  <c:v>0.39714610973556025</c:v>
                </c:pt>
                <c:pt idx="4">
                  <c:v>0.29475158946165408</c:v>
                </c:pt>
                <c:pt idx="5">
                  <c:v>0.28786040752553715</c:v>
                </c:pt>
                <c:pt idx="6">
                  <c:v>0.20196094723016506</c:v>
                </c:pt>
                <c:pt idx="7">
                  <c:v>0.23785149662014798</c:v>
                </c:pt>
                <c:pt idx="8">
                  <c:v>0.23842168626752405</c:v>
                </c:pt>
                <c:pt idx="9">
                  <c:v>0.29659684700615202</c:v>
                </c:pt>
                <c:pt idx="10">
                  <c:v>0.23848176463514301</c:v>
                </c:pt>
                <c:pt idx="11">
                  <c:v>0.19492356716360795</c:v>
                </c:pt>
                <c:pt idx="12">
                  <c:v>0.3143555553954463</c:v>
                </c:pt>
                <c:pt idx="13">
                  <c:v>0.113821029628197</c:v>
                </c:pt>
                <c:pt idx="14">
                  <c:v>0.28582937393441332</c:v>
                </c:pt>
                <c:pt idx="15">
                  <c:v>0.3246024184747871</c:v>
                </c:pt>
                <c:pt idx="16">
                  <c:v>0.31740310845096514</c:v>
                </c:pt>
                <c:pt idx="17">
                  <c:v>0.28483016241487308</c:v>
                </c:pt>
                <c:pt idx="18">
                  <c:v>0.24738602458622413</c:v>
                </c:pt>
                <c:pt idx="19">
                  <c:v>0.26763642866730786</c:v>
                </c:pt>
                <c:pt idx="20">
                  <c:v>0.25741127667852987</c:v>
                </c:pt>
                <c:pt idx="21">
                  <c:v>0.18820447539977805</c:v>
                </c:pt>
                <c:pt idx="22">
                  <c:v>0.192857449214934</c:v>
                </c:pt>
                <c:pt idx="23">
                  <c:v>0.27387306121269422</c:v>
                </c:pt>
                <c:pt idx="24">
                  <c:v>0.178621930228302</c:v>
                </c:pt>
                <c:pt idx="25">
                  <c:v>0.34939681216768614</c:v>
                </c:pt>
                <c:pt idx="26">
                  <c:v>0.38167332856539599</c:v>
                </c:pt>
                <c:pt idx="27">
                  <c:v>0.25675855642797085</c:v>
                </c:pt>
                <c:pt idx="28">
                  <c:v>0.19366625239822999</c:v>
                </c:pt>
              </c:numCache>
            </c:numRef>
          </c:yVal>
        </c:ser>
        <c:ser>
          <c:idx val="2"/>
          <c:order val="2"/>
          <c:tx>
            <c:strRef>
              <c:f>'sandiego-distribution-updated'!$S$39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'sandiego-distribution-updated'!$J$3:$J$31</c:f>
              <c:numCache>
                <c:formatCode>General</c:formatCode>
                <c:ptCount val="29"/>
                <c:pt idx="0">
                  <c:v>70.840140450000007</c:v>
                </c:pt>
                <c:pt idx="1">
                  <c:v>70.353927659999982</c:v>
                </c:pt>
                <c:pt idx="2">
                  <c:v>70.596036340000012</c:v>
                </c:pt>
                <c:pt idx="3">
                  <c:v>70.653295060000005</c:v>
                </c:pt>
                <c:pt idx="4">
                  <c:v>70.928565169999999</c:v>
                </c:pt>
                <c:pt idx="5">
                  <c:v>71.378383529999965</c:v>
                </c:pt>
                <c:pt idx="6">
                  <c:v>70.176886859999925</c:v>
                </c:pt>
                <c:pt idx="7">
                  <c:v>70.191862920000005</c:v>
                </c:pt>
                <c:pt idx="8">
                  <c:v>70.013832519999937</c:v>
                </c:pt>
                <c:pt idx="9">
                  <c:v>70.335601490000002</c:v>
                </c:pt>
                <c:pt idx="10">
                  <c:v>70.256997849999976</c:v>
                </c:pt>
                <c:pt idx="11">
                  <c:v>69.905685939999998</c:v>
                </c:pt>
                <c:pt idx="12">
                  <c:v>70.202026050000001</c:v>
                </c:pt>
                <c:pt idx="13">
                  <c:v>70.691054950000023</c:v>
                </c:pt>
                <c:pt idx="14">
                  <c:v>70.590582680000026</c:v>
                </c:pt>
                <c:pt idx="15">
                  <c:v>70.564416670000028</c:v>
                </c:pt>
                <c:pt idx="16">
                  <c:v>70.484899220000031</c:v>
                </c:pt>
                <c:pt idx="17">
                  <c:v>70.441232090000028</c:v>
                </c:pt>
                <c:pt idx="18">
                  <c:v>70.346947010000008</c:v>
                </c:pt>
                <c:pt idx="19">
                  <c:v>70.156949189999978</c:v>
                </c:pt>
                <c:pt idx="20">
                  <c:v>70.26145185999998</c:v>
                </c:pt>
                <c:pt idx="21">
                  <c:v>70.163141529999962</c:v>
                </c:pt>
                <c:pt idx="22">
                  <c:v>70.145711290000008</c:v>
                </c:pt>
                <c:pt idx="23">
                  <c:v>70.176845709999938</c:v>
                </c:pt>
                <c:pt idx="24">
                  <c:v>70.176886859999925</c:v>
                </c:pt>
                <c:pt idx="25">
                  <c:v>70.191862920000005</c:v>
                </c:pt>
                <c:pt idx="26">
                  <c:v>70.013832519999937</c:v>
                </c:pt>
                <c:pt idx="27">
                  <c:v>69.905685939999998</c:v>
                </c:pt>
                <c:pt idx="28">
                  <c:v>70.202026050000001</c:v>
                </c:pt>
              </c:numCache>
            </c:numRef>
          </c:yVal>
        </c:ser>
        <c:ser>
          <c:idx val="3"/>
          <c:order val="3"/>
          <c:tx>
            <c:strRef>
              <c:f>'sandiego-distribution-updated'!$S$40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'sandiego-distribution-updated'!$K$3:$K$31</c:f>
              <c:numCache>
                <c:formatCode>General</c:formatCode>
                <c:ptCount val="29"/>
                <c:pt idx="0">
                  <c:v>0.89528490879999978</c:v>
                </c:pt>
                <c:pt idx="1">
                  <c:v>0.49570073730000025</c:v>
                </c:pt>
                <c:pt idx="2">
                  <c:v>0.70985400030000023</c:v>
                </c:pt>
                <c:pt idx="3">
                  <c:v>0.79454282899999973</c:v>
                </c:pt>
                <c:pt idx="4">
                  <c:v>0.86372887590000025</c:v>
                </c:pt>
                <c:pt idx="5">
                  <c:v>1.4131393449999994</c:v>
                </c:pt>
                <c:pt idx="6">
                  <c:v>0.6340237309000003</c:v>
                </c:pt>
                <c:pt idx="7">
                  <c:v>0.66530532690000022</c:v>
                </c:pt>
                <c:pt idx="8">
                  <c:v>0.49611326130000022</c:v>
                </c:pt>
                <c:pt idx="9">
                  <c:v>1.405659247999999</c:v>
                </c:pt>
                <c:pt idx="10">
                  <c:v>1.3585510679999999</c:v>
                </c:pt>
                <c:pt idx="11">
                  <c:v>0.3764802293000003</c:v>
                </c:pt>
                <c:pt idx="12">
                  <c:v>0.66486331300000012</c:v>
                </c:pt>
                <c:pt idx="13">
                  <c:v>0.9038709452</c:v>
                </c:pt>
                <c:pt idx="14">
                  <c:v>0.80342188930000003</c:v>
                </c:pt>
                <c:pt idx="15">
                  <c:v>0.85167323460000044</c:v>
                </c:pt>
                <c:pt idx="16">
                  <c:v>0.77262402100000016</c:v>
                </c:pt>
                <c:pt idx="17">
                  <c:v>0.76345341880000028</c:v>
                </c:pt>
                <c:pt idx="18">
                  <c:v>0.67365589990000041</c:v>
                </c:pt>
                <c:pt idx="19">
                  <c:v>0.57533283429999993</c:v>
                </c:pt>
                <c:pt idx="20">
                  <c:v>0.65426542870000004</c:v>
                </c:pt>
                <c:pt idx="21">
                  <c:v>0.55840193910000002</c:v>
                </c:pt>
                <c:pt idx="22">
                  <c:v>0.56262930280000023</c:v>
                </c:pt>
                <c:pt idx="23">
                  <c:v>0.59146520999999963</c:v>
                </c:pt>
                <c:pt idx="24">
                  <c:v>0.6340237309000003</c:v>
                </c:pt>
                <c:pt idx="25">
                  <c:v>0.66530532690000022</c:v>
                </c:pt>
                <c:pt idx="26">
                  <c:v>0.49611326130000022</c:v>
                </c:pt>
                <c:pt idx="27">
                  <c:v>0.3764802293000003</c:v>
                </c:pt>
                <c:pt idx="28">
                  <c:v>0.66486331300000012</c:v>
                </c:pt>
              </c:numCache>
            </c:numRef>
          </c:yVal>
        </c:ser>
        <c:ser>
          <c:idx val="4"/>
          <c:order val="4"/>
          <c:tx>
            <c:strRef>
              <c:f>'sandiego-distribution-updated'!$S$41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'sandiego-distribution-updated'!$P$3:$P$31</c:f>
              <c:numCache>
                <c:formatCode>General</c:formatCode>
                <c:ptCount val="29"/>
                <c:pt idx="0">
                  <c:v>72.976523809523798</c:v>
                </c:pt>
                <c:pt idx="1">
                  <c:v>72.6433745856353</c:v>
                </c:pt>
                <c:pt idx="2">
                  <c:v>72.486323399558501</c:v>
                </c:pt>
                <c:pt idx="3">
                  <c:v>72.459429661941158</c:v>
                </c:pt>
                <c:pt idx="4">
                  <c:v>72.386405257393179</c:v>
                </c:pt>
                <c:pt idx="5">
                  <c:v>72.335105736782864</c:v>
                </c:pt>
                <c:pt idx="6">
                  <c:v>72.179303743315501</c:v>
                </c:pt>
                <c:pt idx="7">
                  <c:v>72.061862637362623</c:v>
                </c:pt>
                <c:pt idx="8">
                  <c:v>72.066212053571377</c:v>
                </c:pt>
                <c:pt idx="9">
                  <c:v>71.983425364758702</c:v>
                </c:pt>
                <c:pt idx="10">
                  <c:v>72.092213203463203</c:v>
                </c:pt>
                <c:pt idx="11">
                  <c:v>71.960812297734577</c:v>
                </c:pt>
                <c:pt idx="12">
                  <c:v>72.042384532760366</c:v>
                </c:pt>
                <c:pt idx="13">
                  <c:v>71.981651795429798</c:v>
                </c:pt>
                <c:pt idx="14">
                  <c:v>71.920050167223977</c:v>
                </c:pt>
                <c:pt idx="15">
                  <c:v>71.987810989010967</c:v>
                </c:pt>
                <c:pt idx="16">
                  <c:v>71.978147345612101</c:v>
                </c:pt>
                <c:pt idx="17">
                  <c:v>71.987252491694292</c:v>
                </c:pt>
                <c:pt idx="18">
                  <c:v>71.950116997792406</c:v>
                </c:pt>
                <c:pt idx="19">
                  <c:v>71.946742888402582</c:v>
                </c:pt>
                <c:pt idx="20">
                  <c:v>71.98068364030334</c:v>
                </c:pt>
                <c:pt idx="21">
                  <c:v>71.934804444444396</c:v>
                </c:pt>
                <c:pt idx="22">
                  <c:v>72.0692529348986</c:v>
                </c:pt>
                <c:pt idx="23">
                  <c:v>72.171367663344398</c:v>
                </c:pt>
                <c:pt idx="24">
                  <c:v>72.275154101995483</c:v>
                </c:pt>
                <c:pt idx="25">
                  <c:v>72.004723009814597</c:v>
                </c:pt>
                <c:pt idx="26">
                  <c:v>71.682930386740267</c:v>
                </c:pt>
                <c:pt idx="27">
                  <c:v>71.594307262569771</c:v>
                </c:pt>
                <c:pt idx="28">
                  <c:v>71.597586206896509</c:v>
                </c:pt>
              </c:numCache>
            </c:numRef>
          </c:yVal>
        </c:ser>
        <c:ser>
          <c:idx val="5"/>
          <c:order val="5"/>
          <c:tx>
            <c:strRef>
              <c:f>'sandiego-distribution-updated'!$S$42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'sandiego-distribution-updated'!$Q$3:$Q$31</c:f>
              <c:numCache>
                <c:formatCode>General</c:formatCode>
                <c:ptCount val="29"/>
                <c:pt idx="0">
                  <c:v>0.90580489695653821</c:v>
                </c:pt>
                <c:pt idx="1">
                  <c:v>0.78398721517441095</c:v>
                </c:pt>
                <c:pt idx="2">
                  <c:v>0.74361704503178494</c:v>
                </c:pt>
                <c:pt idx="3">
                  <c:v>0.75758004225907516</c:v>
                </c:pt>
                <c:pt idx="4">
                  <c:v>0.76448705143673701</c:v>
                </c:pt>
                <c:pt idx="5">
                  <c:v>0.78976930294245196</c:v>
                </c:pt>
                <c:pt idx="6">
                  <c:v>0.82931837012879728</c:v>
                </c:pt>
                <c:pt idx="7">
                  <c:v>0.74282306764371553</c:v>
                </c:pt>
                <c:pt idx="8">
                  <c:v>0.74812271698951915</c:v>
                </c:pt>
                <c:pt idx="9">
                  <c:v>0.73197222715990695</c:v>
                </c:pt>
                <c:pt idx="10">
                  <c:v>0.8037435818681703</c:v>
                </c:pt>
                <c:pt idx="11">
                  <c:v>0.71300428279106909</c:v>
                </c:pt>
                <c:pt idx="12">
                  <c:v>0.74752211197364582</c:v>
                </c:pt>
                <c:pt idx="13">
                  <c:v>0.70467572586367722</c:v>
                </c:pt>
                <c:pt idx="14">
                  <c:v>0.67546646311489023</c:v>
                </c:pt>
                <c:pt idx="15">
                  <c:v>0.70913558489677808</c:v>
                </c:pt>
                <c:pt idx="16">
                  <c:v>0.72677437738221395</c:v>
                </c:pt>
                <c:pt idx="17">
                  <c:v>0.71760535234939637</c:v>
                </c:pt>
                <c:pt idx="18">
                  <c:v>0.6881515167848562</c:v>
                </c:pt>
                <c:pt idx="19">
                  <c:v>0.68971933795314222</c:v>
                </c:pt>
                <c:pt idx="20">
                  <c:v>0.72953159698607328</c:v>
                </c:pt>
                <c:pt idx="21">
                  <c:v>0.68136288337833006</c:v>
                </c:pt>
                <c:pt idx="22">
                  <c:v>0.81383445644310859</c:v>
                </c:pt>
                <c:pt idx="23">
                  <c:v>0.76245634525592487</c:v>
                </c:pt>
                <c:pt idx="24">
                  <c:v>0.78802759968724478</c:v>
                </c:pt>
                <c:pt idx="25">
                  <c:v>0.77616076028923497</c:v>
                </c:pt>
                <c:pt idx="26">
                  <c:v>0.72604432308688138</c:v>
                </c:pt>
                <c:pt idx="27">
                  <c:v>0.66871985160903336</c:v>
                </c:pt>
                <c:pt idx="28">
                  <c:v>0.67561546144769313</c:v>
                </c:pt>
              </c:numCache>
            </c:numRef>
          </c:yVal>
        </c:ser>
        <c:axId val="67132032"/>
        <c:axId val="67142784"/>
      </c:scatterChart>
      <c:valAx>
        <c:axId val="67132032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6632535849792144"/>
              <c:y val="0.9289473684210525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42784"/>
        <c:crosses val="autoZero"/>
        <c:crossBetween val="midCat"/>
      </c:valAx>
      <c:valAx>
        <c:axId val="6714278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</a:t>
                </a:r>
                <a:r>
                  <a:rPr lang="en-US" sz="1400" b="0" dirty="0"/>
                  <a:t>(ms)</a:t>
                </a:r>
              </a:p>
            </c:rich>
          </c:tx>
          <c:layout>
            <c:manualLayout>
              <c:xMode val="edge"/>
              <c:yMode val="edge"/>
              <c:x val="2.560819462227915E-3"/>
              <c:y val="0.3956140350877194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320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843403537425951"/>
          <c:y val="0.12894736842105278"/>
          <c:w val="0.30516458810126357"/>
          <c:h val="0.6973684210526311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/>
              <a:t>Dynamic Replication Performance Chart - Distribution between Bloomington, IN and Indianapolis, IN</a:t>
            </a:r>
          </a:p>
        </c:rich>
      </c:tx>
      <c:layout>
        <c:manualLayout>
          <c:xMode val="edge"/>
          <c:yMode val="edge"/>
          <c:x val="0.12808286195729121"/>
          <c:y val="1.722391084093212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3587907716786014E-2"/>
          <c:y val="0.1621073961499494"/>
          <c:w val="0.65791604808348902"/>
          <c:h val="0.65653495440729481"/>
        </c:manualLayout>
      </c:layout>
      <c:scatterChart>
        <c:scatterStyle val="lineMarker"/>
        <c:ser>
          <c:idx val="0"/>
          <c:order val="0"/>
          <c:tx>
            <c:strRef>
              <c:f>'updated-results'!$AC$12</c:f>
              <c:strCache>
                <c:ptCount val="1"/>
                <c:pt idx="0">
                  <c:v>Average - Dynamic Replication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'updated-results'!$Q$12:$Q$36</c:f>
              <c:numCache>
                <c:formatCode>General</c:formatCode>
                <c:ptCount val="25"/>
                <c:pt idx="0">
                  <c:v>6.0043200836819999</c:v>
                </c:pt>
                <c:pt idx="1">
                  <c:v>5.3580222672064677</c:v>
                </c:pt>
                <c:pt idx="2">
                  <c:v>4.5775915492957679</c:v>
                </c:pt>
                <c:pt idx="3">
                  <c:v>3.8041549295774599</c:v>
                </c:pt>
                <c:pt idx="4">
                  <c:v>3.2799758064516098</c:v>
                </c:pt>
                <c:pt idx="5">
                  <c:v>2.5581222444889709</c:v>
                </c:pt>
                <c:pt idx="6">
                  <c:v>2.1237535070140212</c:v>
                </c:pt>
                <c:pt idx="7">
                  <c:v>1.5009216867469795</c:v>
                </c:pt>
                <c:pt idx="8">
                  <c:v>1.2563610547667301</c:v>
                </c:pt>
                <c:pt idx="9">
                  <c:v>6.2302884615384621E-2</c:v>
                </c:pt>
                <c:pt idx="10">
                  <c:v>6.1639269406392576E-2</c:v>
                </c:pt>
                <c:pt idx="11">
                  <c:v>6.6688984881209501E-2</c:v>
                </c:pt>
                <c:pt idx="12">
                  <c:v>7.1359243697478897E-2</c:v>
                </c:pt>
                <c:pt idx="13">
                  <c:v>7.3052742616033714E-2</c:v>
                </c:pt>
                <c:pt idx="14">
                  <c:v>7.249684210526311E-2</c:v>
                </c:pt>
                <c:pt idx="15">
                  <c:v>7.2897703549060514E-2</c:v>
                </c:pt>
                <c:pt idx="16">
                  <c:v>7.3334016393442628E-2</c:v>
                </c:pt>
                <c:pt idx="17">
                  <c:v>7.2391836734693821E-2</c:v>
                </c:pt>
                <c:pt idx="18">
                  <c:v>7.3948453608247408E-2</c:v>
                </c:pt>
                <c:pt idx="19">
                  <c:v>7.2904564315352707E-2</c:v>
                </c:pt>
                <c:pt idx="20">
                  <c:v>7.1647540983606497E-2</c:v>
                </c:pt>
                <c:pt idx="21">
                  <c:v>7.0137931034482737E-2</c:v>
                </c:pt>
                <c:pt idx="22">
                  <c:v>6.7944444444444418E-2</c:v>
                </c:pt>
                <c:pt idx="23">
                  <c:v>7.0197979797979801E-2</c:v>
                </c:pt>
                <c:pt idx="24">
                  <c:v>6.9145194274028599E-2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'updated-results'!$AC$13</c:f>
              <c:strCache>
                <c:ptCount val="1"/>
                <c:pt idx="0">
                  <c:v>STDev - Dynamic Replication</c:v>
                </c:pt>
              </c:strCache>
            </c:strRef>
          </c:tx>
          <c:spPr>
            <a:ln w="190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'updated-results'!$R$12:$R$36</c:f>
              <c:numCache>
                <c:formatCode>General</c:formatCode>
                <c:ptCount val="25"/>
                <c:pt idx="0">
                  <c:v>0.67926010435266382</c:v>
                </c:pt>
                <c:pt idx="1">
                  <c:v>1.7851900204850599</c:v>
                </c:pt>
                <c:pt idx="2">
                  <c:v>2.6563972881686402</c:v>
                </c:pt>
                <c:pt idx="3">
                  <c:v>2.9220429935561079</c:v>
                </c:pt>
                <c:pt idx="4">
                  <c:v>3.1556072190032687</c:v>
                </c:pt>
                <c:pt idx="5">
                  <c:v>3.0211691284496003</c:v>
                </c:pt>
                <c:pt idx="6">
                  <c:v>2.9164624410478583</c:v>
                </c:pt>
                <c:pt idx="7">
                  <c:v>2.606436298272651</c:v>
                </c:pt>
                <c:pt idx="8">
                  <c:v>2.1161583764870997</c:v>
                </c:pt>
                <c:pt idx="9">
                  <c:v>8.0641758052500002E-3</c:v>
                </c:pt>
                <c:pt idx="10">
                  <c:v>6.9659197460886198E-3</c:v>
                </c:pt>
                <c:pt idx="11">
                  <c:v>1.1602471544330513E-2</c:v>
                </c:pt>
                <c:pt idx="12">
                  <c:v>1.0295381624554898E-2</c:v>
                </c:pt>
                <c:pt idx="13">
                  <c:v>1.0732346381240798E-2</c:v>
                </c:pt>
                <c:pt idx="14">
                  <c:v>9.6446072974628733E-3</c:v>
                </c:pt>
                <c:pt idx="15">
                  <c:v>1.1814641249456305E-2</c:v>
                </c:pt>
                <c:pt idx="16">
                  <c:v>9.1344683461532881E-3</c:v>
                </c:pt>
                <c:pt idx="17">
                  <c:v>1.1066333489724798E-2</c:v>
                </c:pt>
                <c:pt idx="18">
                  <c:v>1.0551106571182899E-2</c:v>
                </c:pt>
                <c:pt idx="19">
                  <c:v>1.0491815437850801E-2</c:v>
                </c:pt>
                <c:pt idx="20">
                  <c:v>1.1485494561253801E-2</c:v>
                </c:pt>
                <c:pt idx="21">
                  <c:v>1.1243843906421899E-2</c:v>
                </c:pt>
                <c:pt idx="22">
                  <c:v>9.1224770555406766E-3</c:v>
                </c:pt>
                <c:pt idx="23">
                  <c:v>1.0697780425489099E-2</c:v>
                </c:pt>
                <c:pt idx="24">
                  <c:v>1.0397301352911E-2</c:v>
                </c:pt>
              </c:numCache>
            </c:numRef>
          </c:yVal>
        </c:ser>
        <c:ser>
          <c:idx val="2"/>
          <c:order val="2"/>
          <c:tx>
            <c:strRef>
              <c:f>'updated-results'!$AC$14</c:f>
              <c:strCache>
                <c:ptCount val="1"/>
                <c:pt idx="0">
                  <c:v>Average  - Distribution </c:v>
                </c:pt>
              </c:strCache>
            </c:strRef>
          </c:tx>
          <c:spPr>
            <a:ln w="1905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yVal>
            <c:numRef>
              <c:f>'updated-results'!$S$12:$S$36</c:f>
              <c:numCache>
                <c:formatCode>General</c:formatCode>
                <c:ptCount val="25"/>
                <c:pt idx="0">
                  <c:v>6.0620074000000006</c:v>
                </c:pt>
                <c:pt idx="1">
                  <c:v>6.010510994999998</c:v>
                </c:pt>
                <c:pt idx="2">
                  <c:v>5.9712158730000002</c:v>
                </c:pt>
                <c:pt idx="3">
                  <c:v>6.0055440249999981</c:v>
                </c:pt>
                <c:pt idx="4">
                  <c:v>6.0172086409999981</c:v>
                </c:pt>
                <c:pt idx="5">
                  <c:v>6.0465032049999996</c:v>
                </c:pt>
                <c:pt idx="6">
                  <c:v>6.0250658999999978</c:v>
                </c:pt>
                <c:pt idx="7">
                  <c:v>5.9866559830000012</c:v>
                </c:pt>
                <c:pt idx="8">
                  <c:v>5.9822359789999986</c:v>
                </c:pt>
                <c:pt idx="9">
                  <c:v>5.9987617020000013</c:v>
                </c:pt>
                <c:pt idx="10">
                  <c:v>5.981404167</c:v>
                </c:pt>
                <c:pt idx="11">
                  <c:v>6.0394890280000002</c:v>
                </c:pt>
                <c:pt idx="12">
                  <c:v>6.0194125649999979</c:v>
                </c:pt>
                <c:pt idx="13">
                  <c:v>5.9536326529999997</c:v>
                </c:pt>
                <c:pt idx="14">
                  <c:v>6.0106779659999985</c:v>
                </c:pt>
                <c:pt idx="15">
                  <c:v>6.0536018910000013</c:v>
                </c:pt>
                <c:pt idx="16">
                  <c:v>6.026122898999998</c:v>
                </c:pt>
                <c:pt idx="17">
                  <c:v>6.0431458549999979</c:v>
                </c:pt>
                <c:pt idx="18">
                  <c:v>6.0385047919999995</c:v>
                </c:pt>
                <c:pt idx="19">
                  <c:v>6.035846476999998</c:v>
                </c:pt>
                <c:pt idx="20">
                  <c:v>6.0232376959999998</c:v>
                </c:pt>
                <c:pt idx="21">
                  <c:v>5.958955789</c:v>
                </c:pt>
                <c:pt idx="22">
                  <c:v>6.0213914893617018</c:v>
                </c:pt>
                <c:pt idx="23">
                  <c:v>6.0694644351464406</c:v>
                </c:pt>
                <c:pt idx="24">
                  <c:v>6.0014748124330097</c:v>
                </c:pt>
              </c:numCache>
            </c:numRef>
          </c:yVal>
        </c:ser>
        <c:ser>
          <c:idx val="3"/>
          <c:order val="3"/>
          <c:tx>
            <c:strRef>
              <c:f>'updated-results'!$AC$15</c:f>
              <c:strCache>
                <c:ptCount val="1"/>
                <c:pt idx="0">
                  <c:v>STDev - Distribution </c:v>
                </c:pt>
              </c:strCache>
            </c:strRef>
          </c:tx>
          <c:spPr>
            <a:ln w="1905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'updated-results'!$T$12:$T$36</c:f>
              <c:numCache>
                <c:formatCode>General</c:formatCode>
                <c:ptCount val="25"/>
                <c:pt idx="0">
                  <c:v>0.47716592009999997</c:v>
                </c:pt>
                <c:pt idx="1">
                  <c:v>0.47201314319999998</c:v>
                </c:pt>
                <c:pt idx="2">
                  <c:v>0.46239334309999996</c:v>
                </c:pt>
                <c:pt idx="3">
                  <c:v>0.47044806690000013</c:v>
                </c:pt>
                <c:pt idx="4">
                  <c:v>0.46796276620000021</c:v>
                </c:pt>
                <c:pt idx="5">
                  <c:v>0.45244877870000011</c:v>
                </c:pt>
                <c:pt idx="6">
                  <c:v>0.45844222100000015</c:v>
                </c:pt>
                <c:pt idx="7">
                  <c:v>0.44855020550000002</c:v>
                </c:pt>
                <c:pt idx="8">
                  <c:v>0.45581403520000008</c:v>
                </c:pt>
                <c:pt idx="9">
                  <c:v>0.45833793429999997</c:v>
                </c:pt>
                <c:pt idx="10">
                  <c:v>0.46851064269999998</c:v>
                </c:pt>
                <c:pt idx="11">
                  <c:v>0.47306043240000001</c:v>
                </c:pt>
                <c:pt idx="12">
                  <c:v>0.46970471950000015</c:v>
                </c:pt>
                <c:pt idx="13">
                  <c:v>0.44391314949999999</c:v>
                </c:pt>
                <c:pt idx="14">
                  <c:v>0.44556070230000011</c:v>
                </c:pt>
                <c:pt idx="15">
                  <c:v>0.45206828360000006</c:v>
                </c:pt>
                <c:pt idx="16">
                  <c:v>0.47593091310000013</c:v>
                </c:pt>
                <c:pt idx="17">
                  <c:v>0.4716221545</c:v>
                </c:pt>
                <c:pt idx="18">
                  <c:v>0.4506212683000001</c:v>
                </c:pt>
                <c:pt idx="19">
                  <c:v>0.46442948540000012</c:v>
                </c:pt>
                <c:pt idx="20">
                  <c:v>0.46255492170000012</c:v>
                </c:pt>
                <c:pt idx="21">
                  <c:v>0.45306420980000012</c:v>
                </c:pt>
                <c:pt idx="22">
                  <c:v>0.45512209029379302</c:v>
                </c:pt>
                <c:pt idx="23">
                  <c:v>0.4524738351647371</c:v>
                </c:pt>
                <c:pt idx="24">
                  <c:v>0.43566430290566421</c:v>
                </c:pt>
              </c:numCache>
            </c:numRef>
          </c:yVal>
        </c:ser>
        <c:axId val="66542976"/>
        <c:axId val="66578304"/>
      </c:scatterChart>
      <c:valAx>
        <c:axId val="66542976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Every 100 sec</a:t>
                </a:r>
              </a:p>
            </c:rich>
          </c:tx>
          <c:layout>
            <c:manualLayout>
              <c:xMode val="edge"/>
              <c:yMode val="edge"/>
              <c:x val="0.27804308470987682"/>
              <c:y val="0.9148936170212771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78304"/>
        <c:crosses val="autoZero"/>
        <c:crossBetween val="midCat"/>
      </c:valAx>
      <c:valAx>
        <c:axId val="66578304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Latency (ms) 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9.9443118536197261E-3"/>
              <c:y val="0.292806484295846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4297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26415850763286"/>
          <c:y val="0.15704154002026358"/>
          <c:w val="0.25258564636461045"/>
          <c:h val="0.6666666666666666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722073202388232E-2"/>
          <c:y val="2.2018348623853282E-2"/>
          <c:w val="0.90713370993460907"/>
          <c:h val="0.60376306775212418"/>
        </c:manualLayout>
      </c:layout>
      <c:barChart>
        <c:barDir val="col"/>
        <c:grouping val="clustered"/>
        <c:ser>
          <c:idx val="0"/>
          <c:order val="0"/>
          <c:tx>
            <c:v>overhead of replica creation when using one intermediary broker</c:v>
          </c:tx>
          <c:spPr>
            <a:solidFill>
              <a:srgbClr val="9999FF"/>
            </a:solidFill>
            <a:ln w="11063">
              <a:solidFill>
                <a:srgbClr val="000000"/>
              </a:solidFill>
              <a:prstDash val="solid"/>
            </a:ln>
          </c:spPr>
          <c:cat>
            <c:strRef>
              <c:f>'compexity-fault-tolerance-upd'!$R$88:$R$90</c:f>
              <c:strCache>
                <c:ptCount val="3"/>
                <c:pt idx="0">
                  <c:v>1 replica creation (Indianapolis)</c:v>
                </c:pt>
                <c:pt idx="1">
                  <c:v>2 replica creation (Indianapolis, IN - Tallahassee, FL)</c:v>
                </c:pt>
                <c:pt idx="2">
                  <c:v>3 replica creation (Indianapolis-IN, Tallahassee-FL, San Diego-CA)</c:v>
                </c:pt>
              </c:strCache>
            </c:strRef>
          </c:cat>
          <c:val>
            <c:numRef>
              <c:f>'compexity-fault-tolerance-upd'!$S$88:$S$90</c:f>
              <c:numCache>
                <c:formatCode>General</c:formatCode>
                <c:ptCount val="3"/>
                <c:pt idx="0">
                  <c:v>4.0238219535371007</c:v>
                </c:pt>
                <c:pt idx="1">
                  <c:v>4.5355626129503106</c:v>
                </c:pt>
                <c:pt idx="2">
                  <c:v>5.1288229311838478</c:v>
                </c:pt>
              </c:numCache>
            </c:numRef>
          </c:val>
        </c:ser>
        <c:ser>
          <c:idx val="1"/>
          <c:order val="1"/>
          <c:tx>
            <c:v>overhead of replica creation when using two intermediary brokers</c:v>
          </c:tx>
          <c:spPr>
            <a:solidFill>
              <a:srgbClr val="993366"/>
            </a:solidFill>
            <a:ln w="11063">
              <a:solidFill>
                <a:srgbClr val="000000"/>
              </a:solidFill>
              <a:prstDash val="solid"/>
            </a:ln>
          </c:spPr>
          <c:cat>
            <c:strRef>
              <c:f>'compexity-fault-tolerance-upd'!$R$88:$R$90</c:f>
              <c:strCache>
                <c:ptCount val="3"/>
                <c:pt idx="0">
                  <c:v>1 replica creation (Indianapolis)</c:v>
                </c:pt>
                <c:pt idx="1">
                  <c:v>2 replica creation (Indianapolis, IN - Tallahassee, FL)</c:v>
                </c:pt>
                <c:pt idx="2">
                  <c:v>3 replica creation (Indianapolis-IN, Tallahassee-FL, San Diego-CA)</c:v>
                </c:pt>
              </c:strCache>
            </c:strRef>
          </c:cat>
          <c:val>
            <c:numRef>
              <c:f>'compexity-fault-tolerance-upd'!$T$88:$T$90</c:f>
              <c:numCache>
                <c:formatCode>General</c:formatCode>
                <c:ptCount val="3"/>
                <c:pt idx="0">
                  <c:v>5.2749848325875872</c:v>
                </c:pt>
                <c:pt idx="1">
                  <c:v>5.6737225544321124</c:v>
                </c:pt>
                <c:pt idx="2">
                  <c:v>6.2389993032602433</c:v>
                </c:pt>
              </c:numCache>
            </c:numRef>
          </c:val>
        </c:ser>
        <c:ser>
          <c:idx val="2"/>
          <c:order val="2"/>
          <c:tx>
            <c:v>end-to-end latency</c:v>
          </c:tx>
          <c:spPr>
            <a:solidFill>
              <a:srgbClr val="FFFFCC"/>
            </a:solidFill>
            <a:ln w="11063">
              <a:solidFill>
                <a:srgbClr val="000000"/>
              </a:solidFill>
              <a:prstDash val="solid"/>
            </a:ln>
          </c:spPr>
          <c:cat>
            <c:strRef>
              <c:f>'compexity-fault-tolerance-upd'!$R$88:$R$90</c:f>
              <c:strCache>
                <c:ptCount val="3"/>
                <c:pt idx="0">
                  <c:v>1 replica creation (Indianapolis)</c:v>
                </c:pt>
                <c:pt idx="1">
                  <c:v>2 replica creation (Indianapolis, IN - Tallahassee, FL)</c:v>
                </c:pt>
                <c:pt idx="2">
                  <c:v>3 replica creation (Indianapolis-IN, Tallahassee-FL, San Diego-CA)</c:v>
                </c:pt>
              </c:strCache>
            </c:strRef>
          </c:cat>
          <c:val>
            <c:numRef>
              <c:f>'compexity-fault-tolerance-upd'!$U$88:$U$90</c:f>
              <c:numCache>
                <c:formatCode>General</c:formatCode>
                <c:ptCount val="3"/>
                <c:pt idx="0">
                  <c:v>2.4279995871481481</c:v>
                </c:pt>
                <c:pt idx="1">
                  <c:v>36.05247142173917</c:v>
                </c:pt>
                <c:pt idx="2">
                  <c:v>65.895985382446113</c:v>
                </c:pt>
              </c:numCache>
            </c:numRef>
          </c:val>
        </c:ser>
        <c:axId val="67236224"/>
        <c:axId val="67237760"/>
      </c:barChart>
      <c:catAx>
        <c:axId val="67236224"/>
        <c:scaling>
          <c:orientation val="minMax"/>
        </c:scaling>
        <c:axPos val="b"/>
        <c:numFmt formatCode="General" sourceLinked="1"/>
        <c:tickLblPos val="nextTo"/>
        <c:spPr>
          <a:ln w="27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37760"/>
        <c:crosses val="autoZero"/>
        <c:auto val="1"/>
        <c:lblAlgn val="ctr"/>
        <c:lblOffset val="100"/>
        <c:tickLblSkip val="1"/>
        <c:tickMarkSkip val="1"/>
      </c:catAx>
      <c:valAx>
        <c:axId val="67237760"/>
        <c:scaling>
          <c:orientation val="minMax"/>
        </c:scaling>
        <c:axPos val="l"/>
        <c:majorGridlines>
          <c:spPr>
            <a:ln w="2766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0"/>
                  <a:t>Time (ms)</a:t>
                </a:r>
              </a:p>
            </c:rich>
          </c:tx>
          <c:layout/>
        </c:title>
        <c:numFmt formatCode="General" sourceLinked="1"/>
        <c:tickLblPos val="nextTo"/>
        <c:spPr>
          <a:ln w="27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36224"/>
        <c:crosses val="autoZero"/>
        <c:crossBetween val="between"/>
      </c:valAx>
      <c:spPr>
        <a:noFill/>
        <a:ln w="11063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6687251101955479E-2"/>
          <c:y val="0.80917427162608901"/>
          <c:w val="0.80598550330195629"/>
          <c:h val="0.19082572837391112"/>
        </c:manualLayout>
      </c:layout>
      <c:spPr>
        <a:solidFill>
          <a:srgbClr val="FFFFFF"/>
        </a:solidFill>
        <a:ln w="2766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2766">
      <a:solidFill>
        <a:srgbClr val="000000"/>
      </a:solidFill>
      <a:prstDash val="solid"/>
    </a:ln>
  </c:spPr>
  <c:txPr>
    <a:bodyPr/>
    <a:lstStyle/>
    <a:p>
      <a:pPr>
        <a:defRPr sz="98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1 replica creation at remote location: Indianapolis, IN </a:t>
            </a:r>
          </a:p>
        </c:rich>
      </c:tx>
      <c:layout>
        <c:manualLayout>
          <c:xMode val="edge"/>
          <c:yMode val="edge"/>
          <c:x val="0.19284828859994052"/>
          <c:y val="3.16622691292876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747977862920391E-2"/>
          <c:y val="0.13720334299160913"/>
          <c:w val="0.59344482322851455"/>
          <c:h val="0.6816191247861827"/>
        </c:manualLayout>
      </c:layout>
      <c:scatterChart>
        <c:scatterStyle val="lineMarker"/>
        <c:ser>
          <c:idx val="0"/>
          <c:order val="0"/>
          <c:tx>
            <c:strRef>
              <c:f>'compexity-fault-tolerance-upd'!$W$32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'compexity-fault-tolerance-upd'!$D$6:$D$31</c:f>
              <c:numCache>
                <c:formatCode>General</c:formatCode>
                <c:ptCount val="26"/>
                <c:pt idx="0">
                  <c:v>2.5706063829999999</c:v>
                </c:pt>
                <c:pt idx="1">
                  <c:v>2.4963043480000002</c:v>
                </c:pt>
                <c:pt idx="2">
                  <c:v>2.4981956520000002</c:v>
                </c:pt>
                <c:pt idx="3">
                  <c:v>2.4573529409999999</c:v>
                </c:pt>
                <c:pt idx="4">
                  <c:v>2.4714042549999999</c:v>
                </c:pt>
                <c:pt idx="5">
                  <c:v>2.4510111109999997</c:v>
                </c:pt>
                <c:pt idx="6">
                  <c:v>2.4153763439999998</c:v>
                </c:pt>
                <c:pt idx="7">
                  <c:v>2.3848913040000004</c:v>
                </c:pt>
                <c:pt idx="8">
                  <c:v>2.4512164949999988</c:v>
                </c:pt>
                <c:pt idx="9">
                  <c:v>2.413978261</c:v>
                </c:pt>
                <c:pt idx="10">
                  <c:v>2.410063829999999</c:v>
                </c:pt>
                <c:pt idx="11">
                  <c:v>2.4148510639999992</c:v>
                </c:pt>
                <c:pt idx="12">
                  <c:v>2.4282947370000012</c:v>
                </c:pt>
                <c:pt idx="13">
                  <c:v>2.3972150539999997</c:v>
                </c:pt>
                <c:pt idx="14">
                  <c:v>2.4030549450000001</c:v>
                </c:pt>
                <c:pt idx="15">
                  <c:v>2.4047446809999999</c:v>
                </c:pt>
                <c:pt idx="16">
                  <c:v>2.4123645829999996</c:v>
                </c:pt>
                <c:pt idx="17">
                  <c:v>2.3802903230000001</c:v>
                </c:pt>
                <c:pt idx="18">
                  <c:v>2.3915368420000007</c:v>
                </c:pt>
                <c:pt idx="19">
                  <c:v>2.4016326529999996</c:v>
                </c:pt>
                <c:pt idx="20">
                  <c:v>2.437511905</c:v>
                </c:pt>
                <c:pt idx="21">
                  <c:v>2.404824176</c:v>
                </c:pt>
                <c:pt idx="22">
                  <c:v>2.3662159089999988</c:v>
                </c:pt>
                <c:pt idx="23">
                  <c:v>2.3499347830000001</c:v>
                </c:pt>
                <c:pt idx="24">
                  <c:v>2.3865312500000009</c:v>
                </c:pt>
                <c:pt idx="25">
                  <c:v>2.3771739129999996</c:v>
                </c:pt>
              </c:numCache>
            </c:numRef>
          </c:yVal>
        </c:ser>
        <c:ser>
          <c:idx val="1"/>
          <c:order val="1"/>
          <c:tx>
            <c:strRef>
              <c:f>'compexity-fault-tolerance-upd'!$W$33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'compexity-fault-tolerance-upd'!$E$6:$E$31</c:f>
              <c:numCache>
                <c:formatCode>General</c:formatCode>
                <c:ptCount val="26"/>
                <c:pt idx="0">
                  <c:v>0.15359184970000006</c:v>
                </c:pt>
                <c:pt idx="1">
                  <c:v>0.11476480859999999</c:v>
                </c:pt>
                <c:pt idx="2">
                  <c:v>0.11749325340000005</c:v>
                </c:pt>
                <c:pt idx="3">
                  <c:v>9.6186290709999997E-2</c:v>
                </c:pt>
                <c:pt idx="4">
                  <c:v>0.12320699600000003</c:v>
                </c:pt>
                <c:pt idx="5">
                  <c:v>0.11719497769999999</c:v>
                </c:pt>
                <c:pt idx="6">
                  <c:v>0.1123608235</c:v>
                </c:pt>
                <c:pt idx="7">
                  <c:v>0.10023932419999998</c:v>
                </c:pt>
                <c:pt idx="8">
                  <c:v>0.1417761753</c:v>
                </c:pt>
                <c:pt idx="9">
                  <c:v>0.11020779360000001</c:v>
                </c:pt>
                <c:pt idx="10">
                  <c:v>0.11509582810000002</c:v>
                </c:pt>
                <c:pt idx="11">
                  <c:v>0.11413470230000003</c:v>
                </c:pt>
                <c:pt idx="12">
                  <c:v>0.12728481</c:v>
                </c:pt>
                <c:pt idx="13">
                  <c:v>0.11094728959999997</c:v>
                </c:pt>
                <c:pt idx="14">
                  <c:v>0.10564062380000003</c:v>
                </c:pt>
                <c:pt idx="15">
                  <c:v>0.11766609730000002</c:v>
                </c:pt>
                <c:pt idx="16">
                  <c:v>0.11248093359999997</c:v>
                </c:pt>
                <c:pt idx="17">
                  <c:v>0.1011196644</c:v>
                </c:pt>
                <c:pt idx="18">
                  <c:v>0.1114112385</c:v>
                </c:pt>
                <c:pt idx="19">
                  <c:v>0.110865516</c:v>
                </c:pt>
                <c:pt idx="20">
                  <c:v>9.4277914480000002E-2</c:v>
                </c:pt>
                <c:pt idx="21">
                  <c:v>0.10902217850000004</c:v>
                </c:pt>
                <c:pt idx="22">
                  <c:v>0.1040001601</c:v>
                </c:pt>
                <c:pt idx="23">
                  <c:v>0.10019012740000004</c:v>
                </c:pt>
                <c:pt idx="24">
                  <c:v>0.10965889249999998</c:v>
                </c:pt>
                <c:pt idx="25">
                  <c:v>0.10971918290000003</c:v>
                </c:pt>
              </c:numCache>
            </c:numRef>
          </c:yVal>
        </c:ser>
        <c:ser>
          <c:idx val="2"/>
          <c:order val="2"/>
          <c:tx>
            <c:strRef>
              <c:f>'compexity-fault-tolerance-upd'!$W$34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'compexity-fault-tolerance-upd'!$J$6:$J$31</c:f>
              <c:numCache>
                <c:formatCode>General</c:formatCode>
                <c:ptCount val="26"/>
                <c:pt idx="0">
                  <c:v>6.746648259303722</c:v>
                </c:pt>
                <c:pt idx="1">
                  <c:v>6.5179159090908962</c:v>
                </c:pt>
                <c:pt idx="2">
                  <c:v>6.664755980861238</c:v>
                </c:pt>
                <c:pt idx="3">
                  <c:v>6.4695607142857101</c:v>
                </c:pt>
                <c:pt idx="4">
                  <c:v>6.5084368600682465</c:v>
                </c:pt>
                <c:pt idx="5">
                  <c:v>6.4279745762711764</c:v>
                </c:pt>
                <c:pt idx="6">
                  <c:v>6.4696816037735818</c:v>
                </c:pt>
                <c:pt idx="7">
                  <c:v>6.4529298454221102</c:v>
                </c:pt>
                <c:pt idx="8">
                  <c:v>6.4537312072892883</c:v>
                </c:pt>
                <c:pt idx="9">
                  <c:v>6.4517410926365732</c:v>
                </c:pt>
                <c:pt idx="10">
                  <c:v>6.4549358533791477</c:v>
                </c:pt>
                <c:pt idx="11">
                  <c:v>6.4182610778443125</c:v>
                </c:pt>
                <c:pt idx="12">
                  <c:v>6.3765438175270095</c:v>
                </c:pt>
                <c:pt idx="13">
                  <c:v>6.4408884934756818</c:v>
                </c:pt>
                <c:pt idx="14">
                  <c:v>6.4262455726092007</c:v>
                </c:pt>
                <c:pt idx="15">
                  <c:v>6.3865959232613907</c:v>
                </c:pt>
                <c:pt idx="16">
                  <c:v>6.4160828331332498</c:v>
                </c:pt>
                <c:pt idx="17">
                  <c:v>6.4065625744934414</c:v>
                </c:pt>
                <c:pt idx="18">
                  <c:v>6.5092316939890722</c:v>
                </c:pt>
                <c:pt idx="19">
                  <c:v>6.4147282608695582</c:v>
                </c:pt>
                <c:pt idx="20">
                  <c:v>6.4113194130925519</c:v>
                </c:pt>
                <c:pt idx="21">
                  <c:v>6.3707734470158304</c:v>
                </c:pt>
                <c:pt idx="22">
                  <c:v>6.3293246135552881</c:v>
                </c:pt>
                <c:pt idx="23">
                  <c:v>6.3069639534883715</c:v>
                </c:pt>
                <c:pt idx="24">
                  <c:v>6.3262753128555085</c:v>
                </c:pt>
                <c:pt idx="25">
                  <c:v>6.2892511682242924</c:v>
                </c:pt>
              </c:numCache>
            </c:numRef>
          </c:yVal>
        </c:ser>
        <c:ser>
          <c:idx val="3"/>
          <c:order val="3"/>
          <c:tx>
            <c:strRef>
              <c:f>'compexity-fault-tolerance-upd'!$W$35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'compexity-fault-tolerance-upd'!$K$6:$K$31</c:f>
              <c:numCache>
                <c:formatCode>General</c:formatCode>
                <c:ptCount val="26"/>
                <c:pt idx="0">
                  <c:v>0.28384700972153193</c:v>
                </c:pt>
                <c:pt idx="1">
                  <c:v>0.34587902522111602</c:v>
                </c:pt>
                <c:pt idx="2">
                  <c:v>0.27439843560598698</c:v>
                </c:pt>
                <c:pt idx="3">
                  <c:v>0.27367042745756215</c:v>
                </c:pt>
                <c:pt idx="4">
                  <c:v>0.32846205829942321</c:v>
                </c:pt>
                <c:pt idx="5">
                  <c:v>0.23564704079979204</c:v>
                </c:pt>
                <c:pt idx="6">
                  <c:v>0.27479089405966411</c:v>
                </c:pt>
                <c:pt idx="7">
                  <c:v>0.27964086845554414</c:v>
                </c:pt>
                <c:pt idx="8">
                  <c:v>0.27955307336280727</c:v>
                </c:pt>
                <c:pt idx="9">
                  <c:v>0.26167672906265627</c:v>
                </c:pt>
                <c:pt idx="10">
                  <c:v>0.30587183711953114</c:v>
                </c:pt>
                <c:pt idx="11">
                  <c:v>0.26527630743548597</c:v>
                </c:pt>
                <c:pt idx="12">
                  <c:v>0.25886407428440122</c:v>
                </c:pt>
                <c:pt idx="13">
                  <c:v>0.26229844092578586</c:v>
                </c:pt>
                <c:pt idx="14">
                  <c:v>0.26174720927135786</c:v>
                </c:pt>
                <c:pt idx="15">
                  <c:v>0.26951033545995012</c:v>
                </c:pt>
                <c:pt idx="16">
                  <c:v>0.25380598398269721</c:v>
                </c:pt>
                <c:pt idx="17">
                  <c:v>0.24573860334759207</c:v>
                </c:pt>
                <c:pt idx="18">
                  <c:v>0.344036616545292</c:v>
                </c:pt>
                <c:pt idx="19">
                  <c:v>0.25964632222804196</c:v>
                </c:pt>
                <c:pt idx="20">
                  <c:v>0.30848000714656715</c:v>
                </c:pt>
                <c:pt idx="21">
                  <c:v>0.23642524178398505</c:v>
                </c:pt>
                <c:pt idx="22">
                  <c:v>0.27092359312196912</c:v>
                </c:pt>
                <c:pt idx="23">
                  <c:v>0.27113516358015405</c:v>
                </c:pt>
                <c:pt idx="24">
                  <c:v>0.30091406944786236</c:v>
                </c:pt>
                <c:pt idx="25">
                  <c:v>0.28765953519007098</c:v>
                </c:pt>
              </c:numCache>
            </c:numRef>
          </c:yVal>
        </c:ser>
        <c:ser>
          <c:idx val="4"/>
          <c:order val="4"/>
          <c:tx>
            <c:strRef>
              <c:f>'compexity-fault-tolerance-upd'!$W$36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'compexity-fault-tolerance-upd'!$P$5:$P$29</c:f>
              <c:numCache>
                <c:formatCode>General</c:formatCode>
                <c:ptCount val="25"/>
                <c:pt idx="0">
                  <c:v>7.8304831199068614</c:v>
                </c:pt>
                <c:pt idx="1">
                  <c:v>7.87800447427293</c:v>
                </c:pt>
                <c:pt idx="2">
                  <c:v>7.8119531249999996</c:v>
                </c:pt>
                <c:pt idx="3">
                  <c:v>8.0322629796839706</c:v>
                </c:pt>
                <c:pt idx="4">
                  <c:v>7.86932502831257</c:v>
                </c:pt>
                <c:pt idx="5">
                  <c:v>7.8228449258836896</c:v>
                </c:pt>
                <c:pt idx="6">
                  <c:v>7.8406894977168902</c:v>
                </c:pt>
                <c:pt idx="7">
                  <c:v>7.8511775486826982</c:v>
                </c:pt>
                <c:pt idx="8">
                  <c:v>7.7967448512585795</c:v>
                </c:pt>
                <c:pt idx="9">
                  <c:v>7.8159372146118695</c:v>
                </c:pt>
                <c:pt idx="10">
                  <c:v>7.7889702176403182</c:v>
                </c:pt>
                <c:pt idx="11">
                  <c:v>7.7817399103139016</c:v>
                </c:pt>
                <c:pt idx="12">
                  <c:v>7.7304067599067601</c:v>
                </c:pt>
                <c:pt idx="13">
                  <c:v>7.8005909604519683</c:v>
                </c:pt>
                <c:pt idx="14">
                  <c:v>7.81025791855203</c:v>
                </c:pt>
                <c:pt idx="15">
                  <c:v>7.7441123595505568</c:v>
                </c:pt>
                <c:pt idx="16">
                  <c:v>7.741768421052635</c:v>
                </c:pt>
                <c:pt idx="17">
                  <c:v>7.7738247422680393</c:v>
                </c:pt>
                <c:pt idx="18">
                  <c:v>7.7671409544949981</c:v>
                </c:pt>
                <c:pt idx="19">
                  <c:v>7.8226530386740301</c:v>
                </c:pt>
                <c:pt idx="20">
                  <c:v>7.7909206896551693</c:v>
                </c:pt>
                <c:pt idx="21">
                  <c:v>7.8060906040268403</c:v>
                </c:pt>
                <c:pt idx="22">
                  <c:v>7.7151670506912398</c:v>
                </c:pt>
                <c:pt idx="23">
                  <c:v>7.7225877777777656</c:v>
                </c:pt>
                <c:pt idx="24">
                  <c:v>7.647929705215418</c:v>
                </c:pt>
              </c:numCache>
            </c:numRef>
          </c:yVal>
        </c:ser>
        <c:ser>
          <c:idx val="5"/>
          <c:order val="5"/>
          <c:tx>
            <c:strRef>
              <c:f>'compexity-fault-tolerance-upd'!$W$37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'compexity-fault-tolerance-upd'!$Q$4:$Q$29</c:f>
              <c:numCache>
                <c:formatCode>General</c:formatCode>
                <c:ptCount val="26"/>
                <c:pt idx="0">
                  <c:v>0.41680531100425422</c:v>
                </c:pt>
                <c:pt idx="1">
                  <c:v>0.33694997398892923</c:v>
                </c:pt>
                <c:pt idx="2">
                  <c:v>0.38872922143149996</c:v>
                </c:pt>
                <c:pt idx="3">
                  <c:v>0.39861029544240523</c:v>
                </c:pt>
                <c:pt idx="4">
                  <c:v>0.43525039189516712</c:v>
                </c:pt>
                <c:pt idx="5">
                  <c:v>0.36490295003507711</c:v>
                </c:pt>
                <c:pt idx="6">
                  <c:v>0.35035490634419814</c:v>
                </c:pt>
                <c:pt idx="7">
                  <c:v>0.36305781915498714</c:v>
                </c:pt>
                <c:pt idx="8">
                  <c:v>0.36380849175036123</c:v>
                </c:pt>
                <c:pt idx="9">
                  <c:v>0.37243273507519514</c:v>
                </c:pt>
                <c:pt idx="10">
                  <c:v>0.37630261006164123</c:v>
                </c:pt>
                <c:pt idx="11">
                  <c:v>0.35005169543792497</c:v>
                </c:pt>
                <c:pt idx="12">
                  <c:v>0.37683574712777412</c:v>
                </c:pt>
                <c:pt idx="13">
                  <c:v>0.33554922156708011</c:v>
                </c:pt>
                <c:pt idx="14">
                  <c:v>0.36928036585496532</c:v>
                </c:pt>
                <c:pt idx="15">
                  <c:v>0.37657264228862614</c:v>
                </c:pt>
                <c:pt idx="16">
                  <c:v>0.38264661609042011</c:v>
                </c:pt>
                <c:pt idx="17">
                  <c:v>0.34654292688289312</c:v>
                </c:pt>
                <c:pt idx="18">
                  <c:v>0.36821629031228115</c:v>
                </c:pt>
                <c:pt idx="19">
                  <c:v>0.39442827132555536</c:v>
                </c:pt>
                <c:pt idx="20">
                  <c:v>0.40297879379160123</c:v>
                </c:pt>
                <c:pt idx="21">
                  <c:v>0.34616321394346811</c:v>
                </c:pt>
                <c:pt idx="22">
                  <c:v>0.37218008449936513</c:v>
                </c:pt>
                <c:pt idx="23">
                  <c:v>0.34379625141737385</c:v>
                </c:pt>
                <c:pt idx="24">
                  <c:v>0.38485642421386423</c:v>
                </c:pt>
                <c:pt idx="25">
                  <c:v>0.39253713235103399</c:v>
                </c:pt>
              </c:numCache>
            </c:numRef>
          </c:yVal>
        </c:ser>
        <c:axId val="67445888"/>
        <c:axId val="67448192"/>
      </c:scatterChart>
      <c:valAx>
        <c:axId val="67445888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6436808425766745"/>
              <c:y val="0.9340380473548990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48192"/>
        <c:crosses val="autoZero"/>
        <c:crossBetween val="midCat"/>
      </c:valAx>
      <c:valAx>
        <c:axId val="67448192"/>
        <c:scaling>
          <c:orientation val="minMax"/>
          <c:max val="9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</a:t>
                </a:r>
                <a:r>
                  <a:rPr lang="en-US" sz="1400" b="0" dirty="0"/>
                  <a:t>(ms)</a:t>
                </a:r>
              </a:p>
            </c:rich>
          </c:tx>
          <c:layout>
            <c:manualLayout>
              <c:xMode val="edge"/>
              <c:yMode val="edge"/>
              <c:x val="1.7028522775649213E-3"/>
              <c:y val="0.3966584256123659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45888"/>
        <c:crosses val="autoZero"/>
        <c:crossBetween val="midCat"/>
        <c:majorUnit val="1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39131076048447"/>
          <c:y val="0.15303457780178531"/>
          <c:w val="0.28948528943460655"/>
          <c:h val="0.6684265126489805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b="1" dirty="0"/>
              <a:t>3 replica creation at remote locations: San </a:t>
            </a:r>
            <a:r>
              <a:rPr lang="en-US" sz="1600" b="1" dirty="0" smtClean="0"/>
              <a:t>Diego, Indianapolis</a:t>
            </a:r>
            <a:r>
              <a:rPr lang="en-US" sz="1600" b="1" baseline="0" dirty="0" smtClean="0"/>
              <a:t> and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Tallahase</a:t>
            </a:r>
            <a:r>
              <a:rPr lang="en-US" sz="1600" b="1" dirty="0" smtClean="0"/>
              <a:t> </a:t>
            </a:r>
            <a:r>
              <a:rPr lang="en-US" sz="1600" b="1" dirty="0"/>
              <a:t>- Fault Tolerance Chart</a:t>
            </a:r>
          </a:p>
        </c:rich>
      </c:tx>
      <c:layout>
        <c:manualLayout>
          <c:xMode val="edge"/>
          <c:yMode val="edge"/>
          <c:x val="0.12905996365838882"/>
          <c:y val="1.58730158730158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8889023487448704E-2"/>
          <c:y val="0.1640215877707191"/>
          <c:w val="0.60683827983040584"/>
          <c:h val="0.67019594772875668"/>
        </c:manualLayout>
      </c:layout>
      <c:scatterChart>
        <c:scatterStyle val="lineMarker"/>
        <c:ser>
          <c:idx val="0"/>
          <c:order val="0"/>
          <c:tx>
            <c:strRef>
              <c:f>'indy-vlab-sd-fault-tolerance'!$AB$41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'indy-vlab-sd-fault-tolerance'!$D$3:$D$31</c:f>
              <c:numCache>
                <c:formatCode>General</c:formatCode>
                <c:ptCount val="29"/>
                <c:pt idx="0">
                  <c:v>65.922254980079629</c:v>
                </c:pt>
                <c:pt idx="1">
                  <c:v>65.934126482213458</c:v>
                </c:pt>
                <c:pt idx="2">
                  <c:v>65.88077669902907</c:v>
                </c:pt>
                <c:pt idx="3">
                  <c:v>66.0478605577689</c:v>
                </c:pt>
                <c:pt idx="4">
                  <c:v>65.930765690376546</c:v>
                </c:pt>
                <c:pt idx="5">
                  <c:v>65.911565957446797</c:v>
                </c:pt>
                <c:pt idx="6">
                  <c:v>65.831711711711677</c:v>
                </c:pt>
                <c:pt idx="7">
                  <c:v>65.873835555555445</c:v>
                </c:pt>
                <c:pt idx="8">
                  <c:v>65.882746724890765</c:v>
                </c:pt>
                <c:pt idx="9">
                  <c:v>65.916892561983403</c:v>
                </c:pt>
                <c:pt idx="10">
                  <c:v>65.878328888888845</c:v>
                </c:pt>
                <c:pt idx="11">
                  <c:v>65.828314009661739</c:v>
                </c:pt>
                <c:pt idx="12">
                  <c:v>65.940549407114631</c:v>
                </c:pt>
                <c:pt idx="13">
                  <c:v>65.7389595959595</c:v>
                </c:pt>
                <c:pt idx="14">
                  <c:v>65.903194214875995</c:v>
                </c:pt>
                <c:pt idx="15">
                  <c:v>65.949250000000035</c:v>
                </c:pt>
                <c:pt idx="16">
                  <c:v>65.948765182186179</c:v>
                </c:pt>
                <c:pt idx="17">
                  <c:v>65.916793522267227</c:v>
                </c:pt>
                <c:pt idx="18">
                  <c:v>65.886403433476389</c:v>
                </c:pt>
                <c:pt idx="19">
                  <c:v>65.889074999999963</c:v>
                </c:pt>
                <c:pt idx="20">
                  <c:v>65.906210743801594</c:v>
                </c:pt>
                <c:pt idx="21">
                  <c:v>65.827391705069061</c:v>
                </c:pt>
                <c:pt idx="22">
                  <c:v>65.843443946188302</c:v>
                </c:pt>
                <c:pt idx="23">
                  <c:v>65.895632911392383</c:v>
                </c:pt>
                <c:pt idx="24">
                  <c:v>65.816188073394471</c:v>
                </c:pt>
                <c:pt idx="25">
                  <c:v>65.974093749999994</c:v>
                </c:pt>
                <c:pt idx="26">
                  <c:v>65.973988095237999</c:v>
                </c:pt>
                <c:pt idx="27">
                  <c:v>65.89935714285707</c:v>
                </c:pt>
                <c:pt idx="28">
                  <c:v>65.835099547511277</c:v>
                </c:pt>
              </c:numCache>
            </c:numRef>
          </c:yVal>
        </c:ser>
        <c:ser>
          <c:idx val="1"/>
          <c:order val="1"/>
          <c:tx>
            <c:strRef>
              <c:f>'indy-vlab-sd-fault-tolerance'!$AB$42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'indy-vlab-sd-fault-tolerance'!$E$3:$E$31</c:f>
              <c:numCache>
                <c:formatCode>General</c:formatCode>
                <c:ptCount val="29"/>
                <c:pt idx="0">
                  <c:v>0.29820972272060298</c:v>
                </c:pt>
                <c:pt idx="1">
                  <c:v>0.33062988198195625</c:v>
                </c:pt>
                <c:pt idx="2">
                  <c:v>0.203096609573542</c:v>
                </c:pt>
                <c:pt idx="3">
                  <c:v>0.39714610973556025</c:v>
                </c:pt>
                <c:pt idx="4">
                  <c:v>0.29475158946165408</c:v>
                </c:pt>
                <c:pt idx="5">
                  <c:v>0.28786040752553715</c:v>
                </c:pt>
                <c:pt idx="6">
                  <c:v>0.20196094723016506</c:v>
                </c:pt>
                <c:pt idx="7">
                  <c:v>0.23785149662014798</c:v>
                </c:pt>
                <c:pt idx="8">
                  <c:v>0.23842168626752405</c:v>
                </c:pt>
                <c:pt idx="9">
                  <c:v>0.29659684700615202</c:v>
                </c:pt>
                <c:pt idx="10">
                  <c:v>0.23848176463514301</c:v>
                </c:pt>
                <c:pt idx="11">
                  <c:v>0.19492356716360795</c:v>
                </c:pt>
                <c:pt idx="12">
                  <c:v>0.3143555553954463</c:v>
                </c:pt>
                <c:pt idx="13">
                  <c:v>0.113821029628197</c:v>
                </c:pt>
                <c:pt idx="14">
                  <c:v>0.28582937393441332</c:v>
                </c:pt>
                <c:pt idx="15">
                  <c:v>0.3246024184747871</c:v>
                </c:pt>
                <c:pt idx="16">
                  <c:v>0.31740310845096514</c:v>
                </c:pt>
                <c:pt idx="17">
                  <c:v>0.28483016241487308</c:v>
                </c:pt>
                <c:pt idx="18">
                  <c:v>0.24738602458622413</c:v>
                </c:pt>
                <c:pt idx="19">
                  <c:v>0.26763642866730786</c:v>
                </c:pt>
                <c:pt idx="20">
                  <c:v>0.25741127667852987</c:v>
                </c:pt>
                <c:pt idx="21">
                  <c:v>0.18820447539977805</c:v>
                </c:pt>
                <c:pt idx="22">
                  <c:v>0.192857449214934</c:v>
                </c:pt>
                <c:pt idx="23">
                  <c:v>0.27387306121269422</c:v>
                </c:pt>
                <c:pt idx="24">
                  <c:v>0.178621930228302</c:v>
                </c:pt>
                <c:pt idx="25">
                  <c:v>0.34939681216768614</c:v>
                </c:pt>
                <c:pt idx="26">
                  <c:v>0.38167332856539599</c:v>
                </c:pt>
                <c:pt idx="27">
                  <c:v>0.25675855642797085</c:v>
                </c:pt>
                <c:pt idx="28">
                  <c:v>0.19366625239822999</c:v>
                </c:pt>
              </c:numCache>
            </c:numRef>
          </c:yVal>
        </c:ser>
        <c:ser>
          <c:idx val="2"/>
          <c:order val="2"/>
          <c:tx>
            <c:strRef>
              <c:f>'indy-vlab-sd-fault-tolerance'!$AB$43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'indy-vlab-sd-fault-tolerance'!$J$3:$J$31</c:f>
              <c:numCache>
                <c:formatCode>General</c:formatCode>
                <c:ptCount val="29"/>
                <c:pt idx="0">
                  <c:v>72.602328915662554</c:v>
                </c:pt>
                <c:pt idx="1">
                  <c:v>72.326297460701298</c:v>
                </c:pt>
                <c:pt idx="2">
                  <c:v>72.16504534313718</c:v>
                </c:pt>
                <c:pt idx="3">
                  <c:v>72.144580143540608</c:v>
                </c:pt>
                <c:pt idx="4">
                  <c:v>71.990665204678336</c:v>
                </c:pt>
                <c:pt idx="5">
                  <c:v>71.968640625000035</c:v>
                </c:pt>
                <c:pt idx="6">
                  <c:v>71.698175516224026</c:v>
                </c:pt>
                <c:pt idx="7">
                  <c:v>71.700818045112726</c:v>
                </c:pt>
                <c:pt idx="8">
                  <c:v>71.764697089947063</c:v>
                </c:pt>
                <c:pt idx="9">
                  <c:v>71.676335755813838</c:v>
                </c:pt>
                <c:pt idx="10">
                  <c:v>71.673350927246688</c:v>
                </c:pt>
                <c:pt idx="11">
                  <c:v>71.663755917159634</c:v>
                </c:pt>
                <c:pt idx="12">
                  <c:v>71.681852899575588</c:v>
                </c:pt>
                <c:pt idx="13">
                  <c:v>71.664355322338778</c:v>
                </c:pt>
                <c:pt idx="14">
                  <c:v>71.741202842377234</c:v>
                </c:pt>
                <c:pt idx="15">
                  <c:v>71.650440233236068</c:v>
                </c:pt>
                <c:pt idx="16">
                  <c:v>71.685234957019972</c:v>
                </c:pt>
                <c:pt idx="17">
                  <c:v>71.652413352272688</c:v>
                </c:pt>
                <c:pt idx="18">
                  <c:v>71.700572637517581</c:v>
                </c:pt>
                <c:pt idx="19">
                  <c:v>71.658307246376765</c:v>
                </c:pt>
                <c:pt idx="20">
                  <c:v>71.817619402985031</c:v>
                </c:pt>
                <c:pt idx="21">
                  <c:v>71.678550377833645</c:v>
                </c:pt>
                <c:pt idx="22">
                  <c:v>71.634300751879678</c:v>
                </c:pt>
                <c:pt idx="23">
                  <c:v>71.838545058139488</c:v>
                </c:pt>
                <c:pt idx="24">
                  <c:v>71.572731321838944</c:v>
                </c:pt>
                <c:pt idx="25">
                  <c:v>73.281510822510782</c:v>
                </c:pt>
                <c:pt idx="26">
                  <c:v>72.479577702702684</c:v>
                </c:pt>
                <c:pt idx="27">
                  <c:v>72.405519251925128</c:v>
                </c:pt>
                <c:pt idx="28">
                  <c:v>72.302015970515882</c:v>
                </c:pt>
              </c:numCache>
            </c:numRef>
          </c:yVal>
        </c:ser>
        <c:ser>
          <c:idx val="3"/>
          <c:order val="3"/>
          <c:tx>
            <c:strRef>
              <c:f>'indy-vlab-sd-fault-tolerance'!$AB$44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'indy-vlab-sd-fault-tolerance'!$K$3:$K$31</c:f>
              <c:numCache>
                <c:formatCode>General</c:formatCode>
                <c:ptCount val="29"/>
                <c:pt idx="0">
                  <c:v>0.45658449198203022</c:v>
                </c:pt>
                <c:pt idx="1">
                  <c:v>0.38909487820188421</c:v>
                </c:pt>
                <c:pt idx="2">
                  <c:v>0.36975921749575402</c:v>
                </c:pt>
                <c:pt idx="3">
                  <c:v>0.39419870613261226</c:v>
                </c:pt>
                <c:pt idx="4">
                  <c:v>0.20674007535606204</c:v>
                </c:pt>
                <c:pt idx="5">
                  <c:v>0.32778699083276236</c:v>
                </c:pt>
                <c:pt idx="6">
                  <c:v>0.19169525187568701</c:v>
                </c:pt>
                <c:pt idx="7">
                  <c:v>0.19680553128345493</c:v>
                </c:pt>
                <c:pt idx="8">
                  <c:v>0.26775401292087014</c:v>
                </c:pt>
                <c:pt idx="9">
                  <c:v>0.20564689512283904</c:v>
                </c:pt>
                <c:pt idx="10">
                  <c:v>0.204475718683861</c:v>
                </c:pt>
                <c:pt idx="11">
                  <c:v>0.18812701275441004</c:v>
                </c:pt>
                <c:pt idx="12">
                  <c:v>0.21517868818549407</c:v>
                </c:pt>
                <c:pt idx="13">
                  <c:v>0.20524994207461006</c:v>
                </c:pt>
                <c:pt idx="14">
                  <c:v>0.30659671999417315</c:v>
                </c:pt>
                <c:pt idx="15">
                  <c:v>0.21800466428266407</c:v>
                </c:pt>
                <c:pt idx="16">
                  <c:v>0.24356130290770905</c:v>
                </c:pt>
                <c:pt idx="17">
                  <c:v>0.23404467821424793</c:v>
                </c:pt>
                <c:pt idx="18">
                  <c:v>0.2335342481723951</c:v>
                </c:pt>
                <c:pt idx="19">
                  <c:v>0.21489678510694704</c:v>
                </c:pt>
                <c:pt idx="20">
                  <c:v>0.48467790908725222</c:v>
                </c:pt>
                <c:pt idx="21">
                  <c:v>0.36924552859103388</c:v>
                </c:pt>
                <c:pt idx="22">
                  <c:v>0.20352507116522306</c:v>
                </c:pt>
                <c:pt idx="23">
                  <c:v>0.37169052919760315</c:v>
                </c:pt>
                <c:pt idx="24">
                  <c:v>0.24858569952903006</c:v>
                </c:pt>
                <c:pt idx="25">
                  <c:v>1.7434291699804298</c:v>
                </c:pt>
                <c:pt idx="26">
                  <c:v>0.75250651181584371</c:v>
                </c:pt>
                <c:pt idx="27">
                  <c:v>0.79299895208631621</c:v>
                </c:pt>
                <c:pt idx="28">
                  <c:v>0.84718990146361228</c:v>
                </c:pt>
              </c:numCache>
            </c:numRef>
          </c:yVal>
        </c:ser>
        <c:ser>
          <c:idx val="4"/>
          <c:order val="4"/>
          <c:tx>
            <c:strRef>
              <c:f>'indy-vlab-sd-fault-tolerance'!$AB$45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'indy-vlab-sd-fault-tolerance'!$P$3:$P$31</c:f>
              <c:numCache>
                <c:formatCode>General</c:formatCode>
                <c:ptCount val="29"/>
                <c:pt idx="0">
                  <c:v>73.959097954790082</c:v>
                </c:pt>
                <c:pt idx="1">
                  <c:v>73.548743756786067</c:v>
                </c:pt>
                <c:pt idx="2">
                  <c:v>73.674679916317999</c:v>
                </c:pt>
                <c:pt idx="3">
                  <c:v>73.454554817275692</c:v>
                </c:pt>
                <c:pt idx="4">
                  <c:v>73.545523758099293</c:v>
                </c:pt>
                <c:pt idx="5">
                  <c:v>73.621825854700788</c:v>
                </c:pt>
                <c:pt idx="6">
                  <c:v>73.195931794333589</c:v>
                </c:pt>
                <c:pt idx="7">
                  <c:v>73.160955961331894</c:v>
                </c:pt>
                <c:pt idx="8">
                  <c:v>72.935627695800221</c:v>
                </c:pt>
                <c:pt idx="9">
                  <c:v>72.886393906419954</c:v>
                </c:pt>
                <c:pt idx="10">
                  <c:v>72.760049559471298</c:v>
                </c:pt>
                <c:pt idx="11">
                  <c:v>73.063409782608701</c:v>
                </c:pt>
                <c:pt idx="12">
                  <c:v>73.056426264800805</c:v>
                </c:pt>
                <c:pt idx="13">
                  <c:v>72.864958705357097</c:v>
                </c:pt>
                <c:pt idx="14">
                  <c:v>72.921935377875101</c:v>
                </c:pt>
                <c:pt idx="15">
                  <c:v>72.871958934517181</c:v>
                </c:pt>
                <c:pt idx="16">
                  <c:v>72.981630718954179</c:v>
                </c:pt>
                <c:pt idx="17">
                  <c:v>73.010239823982403</c:v>
                </c:pt>
                <c:pt idx="18">
                  <c:v>73.292606060606005</c:v>
                </c:pt>
                <c:pt idx="19">
                  <c:v>72.725097813578742</c:v>
                </c:pt>
                <c:pt idx="20">
                  <c:v>72.776001400560176</c:v>
                </c:pt>
                <c:pt idx="21">
                  <c:v>72.802894977168862</c:v>
                </c:pt>
                <c:pt idx="22">
                  <c:v>73.072597872340339</c:v>
                </c:pt>
                <c:pt idx="23">
                  <c:v>72.913298458149697</c:v>
                </c:pt>
                <c:pt idx="24">
                  <c:v>72.80196018202497</c:v>
                </c:pt>
                <c:pt idx="25">
                  <c:v>72.676129330253971</c:v>
                </c:pt>
                <c:pt idx="26">
                  <c:v>72.831911864406678</c:v>
                </c:pt>
                <c:pt idx="27">
                  <c:v>72.813680272108783</c:v>
                </c:pt>
                <c:pt idx="28">
                  <c:v>72.664433070866082</c:v>
                </c:pt>
              </c:numCache>
            </c:numRef>
          </c:yVal>
        </c:ser>
        <c:ser>
          <c:idx val="5"/>
          <c:order val="5"/>
          <c:tx>
            <c:strRef>
              <c:f>'indy-vlab-sd-fault-tolerance'!$AB$46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'indy-vlab-sd-fault-tolerance'!$Q$3:$Q$31</c:f>
              <c:numCache>
                <c:formatCode>General</c:formatCode>
                <c:ptCount val="29"/>
                <c:pt idx="0">
                  <c:v>0.91562329797777231</c:v>
                </c:pt>
                <c:pt idx="1">
                  <c:v>0.7949114987152871</c:v>
                </c:pt>
                <c:pt idx="2">
                  <c:v>0.86666405869452845</c:v>
                </c:pt>
                <c:pt idx="3">
                  <c:v>0.76910023958698925</c:v>
                </c:pt>
                <c:pt idx="4">
                  <c:v>0.83845139682651992</c:v>
                </c:pt>
                <c:pt idx="5">
                  <c:v>0.91069258395750796</c:v>
                </c:pt>
                <c:pt idx="6">
                  <c:v>0.81535884027238203</c:v>
                </c:pt>
                <c:pt idx="7">
                  <c:v>0.86793757715832331</c:v>
                </c:pt>
                <c:pt idx="8">
                  <c:v>0.74518903328147246</c:v>
                </c:pt>
                <c:pt idx="9">
                  <c:v>0.79020164093713008</c:v>
                </c:pt>
                <c:pt idx="10">
                  <c:v>0.69664612569297202</c:v>
                </c:pt>
                <c:pt idx="11">
                  <c:v>0.88452487415866199</c:v>
                </c:pt>
                <c:pt idx="12">
                  <c:v>0.88619110329025297</c:v>
                </c:pt>
                <c:pt idx="13">
                  <c:v>0.79021031036408018</c:v>
                </c:pt>
                <c:pt idx="14">
                  <c:v>0.81545978257888641</c:v>
                </c:pt>
                <c:pt idx="15">
                  <c:v>0.78822706928663278</c:v>
                </c:pt>
                <c:pt idx="16">
                  <c:v>0.86013711075975197</c:v>
                </c:pt>
                <c:pt idx="17">
                  <c:v>0.85274388796189138</c:v>
                </c:pt>
                <c:pt idx="18">
                  <c:v>1.0677635278370199</c:v>
                </c:pt>
                <c:pt idx="19">
                  <c:v>0.68468444637856751</c:v>
                </c:pt>
                <c:pt idx="20">
                  <c:v>0.76084631865781815</c:v>
                </c:pt>
                <c:pt idx="21">
                  <c:v>0.7585687593566478</c:v>
                </c:pt>
                <c:pt idx="22">
                  <c:v>0.95634128191394197</c:v>
                </c:pt>
                <c:pt idx="23">
                  <c:v>0.85245930243791801</c:v>
                </c:pt>
                <c:pt idx="24">
                  <c:v>0.74809751688404724</c:v>
                </c:pt>
                <c:pt idx="25">
                  <c:v>0.67132407473004529</c:v>
                </c:pt>
                <c:pt idx="26">
                  <c:v>0.76685816908953019</c:v>
                </c:pt>
                <c:pt idx="27">
                  <c:v>0.76201569710187944</c:v>
                </c:pt>
                <c:pt idx="28">
                  <c:v>0.68979918433982923</c:v>
                </c:pt>
              </c:numCache>
            </c:numRef>
          </c:yVal>
        </c:ser>
        <c:axId val="67501056"/>
        <c:axId val="67503616"/>
      </c:scatterChart>
      <c:valAx>
        <c:axId val="67501056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5256437176122232"/>
              <c:y val="0.928573928258967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67503616"/>
        <c:crosses val="autoZero"/>
        <c:crossBetween val="midCat"/>
      </c:valAx>
      <c:valAx>
        <c:axId val="675036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Time </a:t>
                </a:r>
                <a:r>
                  <a:rPr lang="en-US" sz="1400" dirty="0"/>
                  <a:t>(ms)</a:t>
                </a:r>
              </a:p>
            </c:rich>
          </c:tx>
          <c:layout>
            <c:manualLayout>
              <c:xMode val="edge"/>
              <c:yMode val="edge"/>
              <c:x val="1.2820512820512821E-3"/>
              <c:y val="0.3783079892791181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6750105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341961101016215"/>
          <c:y val="0.15873071421627863"/>
          <c:w val="0.28846194225721788"/>
          <c:h val="0.6587318251885191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dirty="0"/>
              <a:t>2 replica creation at remote locations: Indianapolis, </a:t>
            </a:r>
            <a:r>
              <a:rPr lang="en-US" sz="1600" dirty="0" err="1"/>
              <a:t>Tallahase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sz="1600" baseline="0" dirty="0" smtClean="0"/>
              <a:t> </a:t>
            </a:r>
            <a:r>
              <a:rPr lang="en-US" sz="1600" dirty="0" smtClean="0"/>
              <a:t>Fault </a:t>
            </a:r>
            <a:r>
              <a:rPr lang="en-US" sz="1600" dirty="0"/>
              <a:t>Tolerance Chart </a:t>
            </a:r>
          </a:p>
        </c:rich>
      </c:tx>
      <c:layout>
        <c:manualLayout>
          <c:xMode val="edge"/>
          <c:yMode val="edge"/>
          <c:x val="0.14212561457986769"/>
          <c:y val="1.05540897097625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328638497652594"/>
          <c:y val="0.16358860125922614"/>
          <c:w val="0.59283010878441689"/>
          <c:h val="0.66051094536665722"/>
        </c:manualLayout>
      </c:layout>
      <c:scatterChart>
        <c:scatterStyle val="lineMarker"/>
        <c:ser>
          <c:idx val="0"/>
          <c:order val="0"/>
          <c:tx>
            <c:strRef>
              <c:f>'indy-vlab-fault-tolerance'!$V$42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'indy-vlab-fault-tolerance'!$D$3:$D$31</c:f>
              <c:numCache>
                <c:formatCode>General</c:formatCode>
                <c:ptCount val="29"/>
                <c:pt idx="0">
                  <c:v>36.164802325581412</c:v>
                </c:pt>
                <c:pt idx="1">
                  <c:v>36.100170731707301</c:v>
                </c:pt>
                <c:pt idx="2">
                  <c:v>36.095705882352917</c:v>
                </c:pt>
                <c:pt idx="3">
                  <c:v>36.073139534883715</c:v>
                </c:pt>
                <c:pt idx="4">
                  <c:v>36.052433333333298</c:v>
                </c:pt>
                <c:pt idx="5">
                  <c:v>36.130631578947295</c:v>
                </c:pt>
                <c:pt idx="6">
                  <c:v>36.507488888888801</c:v>
                </c:pt>
                <c:pt idx="7">
                  <c:v>36.443195402298798</c:v>
                </c:pt>
                <c:pt idx="8">
                  <c:v>36.146453608247384</c:v>
                </c:pt>
                <c:pt idx="9">
                  <c:v>35.979056818181817</c:v>
                </c:pt>
                <c:pt idx="10">
                  <c:v>35.981065934065903</c:v>
                </c:pt>
                <c:pt idx="11">
                  <c:v>35.942022222222199</c:v>
                </c:pt>
                <c:pt idx="12">
                  <c:v>35.920847826086899</c:v>
                </c:pt>
                <c:pt idx="13">
                  <c:v>36.126106382978747</c:v>
                </c:pt>
                <c:pt idx="14">
                  <c:v>35.9492023809523</c:v>
                </c:pt>
                <c:pt idx="15">
                  <c:v>35.963329787233995</c:v>
                </c:pt>
                <c:pt idx="16">
                  <c:v>35.975892473118186</c:v>
                </c:pt>
                <c:pt idx="17">
                  <c:v>35.954263736263684</c:v>
                </c:pt>
                <c:pt idx="18">
                  <c:v>35.915149425287289</c:v>
                </c:pt>
                <c:pt idx="19">
                  <c:v>35.936670329670299</c:v>
                </c:pt>
                <c:pt idx="20">
                  <c:v>35.935916666666586</c:v>
                </c:pt>
                <c:pt idx="21">
                  <c:v>35.92028723404249</c:v>
                </c:pt>
                <c:pt idx="22">
                  <c:v>35.934393617021193</c:v>
                </c:pt>
                <c:pt idx="23">
                  <c:v>35.910706521739094</c:v>
                </c:pt>
                <c:pt idx="24">
                  <c:v>35.896881720430095</c:v>
                </c:pt>
                <c:pt idx="25">
                  <c:v>35.9151515151515</c:v>
                </c:pt>
                <c:pt idx="26">
                  <c:v>36.200020408163198</c:v>
                </c:pt>
                <c:pt idx="27">
                  <c:v>36.262674418604597</c:v>
                </c:pt>
                <c:pt idx="28">
                  <c:v>36.188010526315715</c:v>
                </c:pt>
              </c:numCache>
            </c:numRef>
          </c:yVal>
        </c:ser>
        <c:ser>
          <c:idx val="1"/>
          <c:order val="1"/>
          <c:tx>
            <c:strRef>
              <c:f>'indy-vlab-fault-tolerance'!$V$43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'indy-vlab-fault-tolerance'!$E$3:$E$31</c:f>
              <c:numCache>
                <c:formatCode>General</c:formatCode>
                <c:ptCount val="29"/>
                <c:pt idx="0">
                  <c:v>0.10658802711346001</c:v>
                </c:pt>
                <c:pt idx="1">
                  <c:v>9.8117440953232965E-2</c:v>
                </c:pt>
                <c:pt idx="2">
                  <c:v>0.116631983640178</c:v>
                </c:pt>
                <c:pt idx="3">
                  <c:v>0.102443116243426</c:v>
                </c:pt>
                <c:pt idx="4">
                  <c:v>0.100973358373007</c:v>
                </c:pt>
                <c:pt idx="5">
                  <c:v>0.21498095178517207</c:v>
                </c:pt>
                <c:pt idx="6">
                  <c:v>0.16028179149280705</c:v>
                </c:pt>
                <c:pt idx="7">
                  <c:v>0.11297569599517099</c:v>
                </c:pt>
                <c:pt idx="8">
                  <c:v>0.23276441150418406</c:v>
                </c:pt>
                <c:pt idx="9">
                  <c:v>9.5811159808151664E-2</c:v>
                </c:pt>
                <c:pt idx="10">
                  <c:v>0.10282539701388199</c:v>
                </c:pt>
                <c:pt idx="11">
                  <c:v>9.758867794176708E-2</c:v>
                </c:pt>
                <c:pt idx="12">
                  <c:v>9.3641933734113045E-2</c:v>
                </c:pt>
                <c:pt idx="13">
                  <c:v>0.2558476305662139</c:v>
                </c:pt>
                <c:pt idx="14">
                  <c:v>8.9339717116764486E-2</c:v>
                </c:pt>
                <c:pt idx="15">
                  <c:v>0.10484749685997793</c:v>
                </c:pt>
                <c:pt idx="16">
                  <c:v>0.10922637664856404</c:v>
                </c:pt>
                <c:pt idx="17">
                  <c:v>0.11193240372503099</c:v>
                </c:pt>
                <c:pt idx="18">
                  <c:v>8.1386035133690027E-2</c:v>
                </c:pt>
                <c:pt idx="19">
                  <c:v>9.9035241196148038E-2</c:v>
                </c:pt>
                <c:pt idx="20">
                  <c:v>0.133582749175157</c:v>
                </c:pt>
                <c:pt idx="21">
                  <c:v>0.10650777369179798</c:v>
                </c:pt>
                <c:pt idx="22">
                  <c:v>0.11655809554140401</c:v>
                </c:pt>
                <c:pt idx="23">
                  <c:v>0.11026447108372003</c:v>
                </c:pt>
                <c:pt idx="24">
                  <c:v>0.13586381044381202</c:v>
                </c:pt>
                <c:pt idx="25">
                  <c:v>0.14480538407768304</c:v>
                </c:pt>
                <c:pt idx="26">
                  <c:v>0.20572541902453501</c:v>
                </c:pt>
                <c:pt idx="27">
                  <c:v>0.10408700454121904</c:v>
                </c:pt>
                <c:pt idx="28">
                  <c:v>0.18684089799776707</c:v>
                </c:pt>
              </c:numCache>
            </c:numRef>
          </c:yVal>
        </c:ser>
        <c:ser>
          <c:idx val="2"/>
          <c:order val="2"/>
          <c:tx>
            <c:strRef>
              <c:f>'indy-vlab-fault-tolerance'!$V$44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'indy-vlab-fault-tolerance'!$J$3:$J$31</c:f>
              <c:numCache>
                <c:formatCode>General</c:formatCode>
                <c:ptCount val="29"/>
                <c:pt idx="0">
                  <c:v>41.175394093686286</c:v>
                </c:pt>
                <c:pt idx="1">
                  <c:v>41.050435793730998</c:v>
                </c:pt>
                <c:pt idx="2">
                  <c:v>41.3605386178861</c:v>
                </c:pt>
                <c:pt idx="3">
                  <c:v>41.039324924318812</c:v>
                </c:pt>
                <c:pt idx="4">
                  <c:v>41.281567103935394</c:v>
                </c:pt>
                <c:pt idx="5">
                  <c:v>41.272049345417912</c:v>
                </c:pt>
                <c:pt idx="6">
                  <c:v>41.213899295065396</c:v>
                </c:pt>
                <c:pt idx="7">
                  <c:v>41.041429006085096</c:v>
                </c:pt>
                <c:pt idx="8">
                  <c:v>40.903746177369996</c:v>
                </c:pt>
                <c:pt idx="9">
                  <c:v>41.224798590130916</c:v>
                </c:pt>
                <c:pt idx="10">
                  <c:v>41.132649746192811</c:v>
                </c:pt>
                <c:pt idx="11">
                  <c:v>41.208404040404012</c:v>
                </c:pt>
                <c:pt idx="12">
                  <c:v>40.865182002022202</c:v>
                </c:pt>
                <c:pt idx="13">
                  <c:v>41.807696078431285</c:v>
                </c:pt>
                <c:pt idx="14">
                  <c:v>40.801866392600175</c:v>
                </c:pt>
                <c:pt idx="15">
                  <c:v>41.230193711967502</c:v>
                </c:pt>
                <c:pt idx="16">
                  <c:v>41.084282208588903</c:v>
                </c:pt>
                <c:pt idx="17">
                  <c:v>41.152349272349198</c:v>
                </c:pt>
                <c:pt idx="18">
                  <c:v>41.152883435582794</c:v>
                </c:pt>
                <c:pt idx="19">
                  <c:v>41.175695208970417</c:v>
                </c:pt>
                <c:pt idx="20">
                  <c:v>41.281015306122413</c:v>
                </c:pt>
                <c:pt idx="21">
                  <c:v>41.354799385875097</c:v>
                </c:pt>
                <c:pt idx="22">
                  <c:v>40.990260824742194</c:v>
                </c:pt>
                <c:pt idx="23">
                  <c:v>41.008902922755723</c:v>
                </c:pt>
                <c:pt idx="24">
                  <c:v>41.310424769703076</c:v>
                </c:pt>
                <c:pt idx="25">
                  <c:v>41.089277892561903</c:v>
                </c:pt>
                <c:pt idx="26">
                  <c:v>41.227976697061813</c:v>
                </c:pt>
                <c:pt idx="27">
                  <c:v>41.255944162436485</c:v>
                </c:pt>
                <c:pt idx="28">
                  <c:v>0</c:v>
                </c:pt>
              </c:numCache>
            </c:numRef>
          </c:yVal>
        </c:ser>
        <c:ser>
          <c:idx val="3"/>
          <c:order val="3"/>
          <c:tx>
            <c:strRef>
              <c:f>'indy-vlab-fault-tolerance'!$V$45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'indy-vlab-fault-tolerance'!$K$3:$K$31</c:f>
              <c:numCache>
                <c:formatCode>General</c:formatCode>
                <c:ptCount val="29"/>
                <c:pt idx="0">
                  <c:v>2.352846670336568</c:v>
                </c:pt>
                <c:pt idx="1">
                  <c:v>2.1976169880778498</c:v>
                </c:pt>
                <c:pt idx="2">
                  <c:v>2.2234242350769811</c:v>
                </c:pt>
                <c:pt idx="3">
                  <c:v>2.2297943478517217</c:v>
                </c:pt>
                <c:pt idx="4">
                  <c:v>2.0852026472476108</c:v>
                </c:pt>
                <c:pt idx="5">
                  <c:v>2.1974554673141093</c:v>
                </c:pt>
                <c:pt idx="6">
                  <c:v>2.2024199877290198</c:v>
                </c:pt>
                <c:pt idx="7">
                  <c:v>2.150904761472312</c:v>
                </c:pt>
                <c:pt idx="8">
                  <c:v>2.0367125847441687</c:v>
                </c:pt>
                <c:pt idx="9">
                  <c:v>2.2860512691008599</c:v>
                </c:pt>
                <c:pt idx="10">
                  <c:v>2.1872834773590002</c:v>
                </c:pt>
                <c:pt idx="11">
                  <c:v>2.2264660609835603</c:v>
                </c:pt>
                <c:pt idx="12">
                  <c:v>2.0836481489306502</c:v>
                </c:pt>
                <c:pt idx="13">
                  <c:v>2.5296130764354396</c:v>
                </c:pt>
                <c:pt idx="14">
                  <c:v>2.6692919027274016</c:v>
                </c:pt>
                <c:pt idx="15">
                  <c:v>2.1977544224785102</c:v>
                </c:pt>
                <c:pt idx="16">
                  <c:v>2.2936040427063618</c:v>
                </c:pt>
                <c:pt idx="17">
                  <c:v>2.1788584746356583</c:v>
                </c:pt>
                <c:pt idx="18">
                  <c:v>2.5565419715535391</c:v>
                </c:pt>
                <c:pt idx="19">
                  <c:v>2.3686587442693199</c:v>
                </c:pt>
                <c:pt idx="20">
                  <c:v>2.3015338946899999</c:v>
                </c:pt>
                <c:pt idx="21">
                  <c:v>2.261497664639911</c:v>
                </c:pt>
                <c:pt idx="22">
                  <c:v>2.3511273516211499</c:v>
                </c:pt>
                <c:pt idx="23">
                  <c:v>2.2161015385646601</c:v>
                </c:pt>
                <c:pt idx="24">
                  <c:v>2.2452020324954902</c:v>
                </c:pt>
                <c:pt idx="25">
                  <c:v>2.1139389593197704</c:v>
                </c:pt>
                <c:pt idx="26">
                  <c:v>2.2953684600975399</c:v>
                </c:pt>
                <c:pt idx="27">
                  <c:v>2.3316644295701878</c:v>
                </c:pt>
                <c:pt idx="28">
                  <c:v>0</c:v>
                </c:pt>
              </c:numCache>
            </c:numRef>
          </c:yVal>
        </c:ser>
        <c:ser>
          <c:idx val="4"/>
          <c:order val="4"/>
          <c:tx>
            <c:strRef>
              <c:f>'indy-vlab-fault-tolerance'!$V$46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'indy-vlab-fault-tolerance'!$P$3:$P$31</c:f>
              <c:numCache>
                <c:formatCode>General</c:formatCode>
                <c:ptCount val="29"/>
                <c:pt idx="0">
                  <c:v>43.173458038422602</c:v>
                </c:pt>
                <c:pt idx="1">
                  <c:v>42.720644964394701</c:v>
                </c:pt>
                <c:pt idx="2">
                  <c:v>42.719780341023011</c:v>
                </c:pt>
                <c:pt idx="3">
                  <c:v>42.662596579476812</c:v>
                </c:pt>
                <c:pt idx="4">
                  <c:v>42.652991927346086</c:v>
                </c:pt>
                <c:pt idx="5">
                  <c:v>42.579640529531495</c:v>
                </c:pt>
                <c:pt idx="6">
                  <c:v>41.934900809716574</c:v>
                </c:pt>
                <c:pt idx="7">
                  <c:v>42.116396149949303</c:v>
                </c:pt>
                <c:pt idx="8">
                  <c:v>41.7513851699279</c:v>
                </c:pt>
                <c:pt idx="9">
                  <c:v>42.031450761421297</c:v>
                </c:pt>
                <c:pt idx="10">
                  <c:v>42.002363269424812</c:v>
                </c:pt>
                <c:pt idx="11">
                  <c:v>42.070409321175212</c:v>
                </c:pt>
                <c:pt idx="12">
                  <c:v>41.930869341563685</c:v>
                </c:pt>
                <c:pt idx="13">
                  <c:v>42.293792756539226</c:v>
                </c:pt>
                <c:pt idx="14">
                  <c:v>42.111389282103097</c:v>
                </c:pt>
                <c:pt idx="15">
                  <c:v>42.076967806840997</c:v>
                </c:pt>
                <c:pt idx="16">
                  <c:v>42.398436363636286</c:v>
                </c:pt>
                <c:pt idx="17">
                  <c:v>42.372294058408798</c:v>
                </c:pt>
                <c:pt idx="18">
                  <c:v>42.409956696878112</c:v>
                </c:pt>
                <c:pt idx="19">
                  <c:v>42.293207070706998</c:v>
                </c:pt>
                <c:pt idx="20">
                  <c:v>42.137171457905495</c:v>
                </c:pt>
                <c:pt idx="21">
                  <c:v>42.099542651592998</c:v>
                </c:pt>
                <c:pt idx="22">
                  <c:v>42.083479591836671</c:v>
                </c:pt>
                <c:pt idx="23">
                  <c:v>42.028802469135812</c:v>
                </c:pt>
                <c:pt idx="24">
                  <c:v>42.057588294651801</c:v>
                </c:pt>
                <c:pt idx="25">
                  <c:v>42.045941056910486</c:v>
                </c:pt>
                <c:pt idx="26">
                  <c:v>42.020421971252475</c:v>
                </c:pt>
                <c:pt idx="27">
                  <c:v>41.951172239108402</c:v>
                </c:pt>
                <c:pt idx="28">
                  <c:v>41.832574338085514</c:v>
                </c:pt>
              </c:numCache>
            </c:numRef>
          </c:yVal>
        </c:ser>
        <c:ser>
          <c:idx val="5"/>
          <c:order val="5"/>
          <c:tx>
            <c:strRef>
              <c:f>'indy-vlab-fault-tolerance'!$V$47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'indy-vlab-fault-tolerance'!$Q$3:$Q$31</c:f>
              <c:numCache>
                <c:formatCode>General</c:formatCode>
                <c:ptCount val="29"/>
                <c:pt idx="0">
                  <c:v>2.9976871691147289</c:v>
                </c:pt>
                <c:pt idx="1">
                  <c:v>2.7411467713885402</c:v>
                </c:pt>
                <c:pt idx="2">
                  <c:v>2.8914810911532287</c:v>
                </c:pt>
                <c:pt idx="3">
                  <c:v>2.8686768228972599</c:v>
                </c:pt>
                <c:pt idx="4">
                  <c:v>2.8042449776872598</c:v>
                </c:pt>
                <c:pt idx="5">
                  <c:v>2.6193512020694709</c:v>
                </c:pt>
                <c:pt idx="6">
                  <c:v>2.6147369077087399</c:v>
                </c:pt>
                <c:pt idx="7">
                  <c:v>2.7275300959003115</c:v>
                </c:pt>
                <c:pt idx="8">
                  <c:v>2.5162738410681289</c:v>
                </c:pt>
                <c:pt idx="9">
                  <c:v>2.4286687983283102</c:v>
                </c:pt>
                <c:pt idx="10">
                  <c:v>2.3668193777497892</c:v>
                </c:pt>
                <c:pt idx="11">
                  <c:v>2.5314163712152591</c:v>
                </c:pt>
                <c:pt idx="12">
                  <c:v>2.2139469725182988</c:v>
                </c:pt>
                <c:pt idx="13">
                  <c:v>3.0732790052674002</c:v>
                </c:pt>
                <c:pt idx="14">
                  <c:v>2.7203966282336909</c:v>
                </c:pt>
                <c:pt idx="15">
                  <c:v>2.7902724074405101</c:v>
                </c:pt>
                <c:pt idx="16">
                  <c:v>2.7220673653767298</c:v>
                </c:pt>
                <c:pt idx="17">
                  <c:v>2.7568203345504489</c:v>
                </c:pt>
                <c:pt idx="18">
                  <c:v>2.82582564853268</c:v>
                </c:pt>
                <c:pt idx="19">
                  <c:v>2.3903285965204102</c:v>
                </c:pt>
                <c:pt idx="20">
                  <c:v>2.1655610122569411</c:v>
                </c:pt>
                <c:pt idx="21">
                  <c:v>2.125034716124051</c:v>
                </c:pt>
                <c:pt idx="22">
                  <c:v>2.1406419026676109</c:v>
                </c:pt>
                <c:pt idx="23">
                  <c:v>2.1114097330547583</c:v>
                </c:pt>
                <c:pt idx="24">
                  <c:v>2.1928886336566182</c:v>
                </c:pt>
                <c:pt idx="25">
                  <c:v>2.175174170498849</c:v>
                </c:pt>
                <c:pt idx="26">
                  <c:v>2.1534817381812608</c:v>
                </c:pt>
                <c:pt idx="27">
                  <c:v>2.2685893336221201</c:v>
                </c:pt>
                <c:pt idx="28">
                  <c:v>2.2607293470256118</c:v>
                </c:pt>
              </c:numCache>
            </c:numRef>
          </c:yVal>
        </c:ser>
        <c:axId val="67769472"/>
        <c:axId val="67771776"/>
      </c:scatterChart>
      <c:valAx>
        <c:axId val="67769472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599233098423519"/>
              <c:y val="0.926122480072576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71776"/>
        <c:crosses val="autoZero"/>
        <c:crossBetween val="midCat"/>
      </c:valAx>
      <c:valAx>
        <c:axId val="67771776"/>
        <c:scaling>
          <c:orientation val="minMax"/>
          <c:max val="45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(ms)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1.4084507042253521E-2"/>
              <c:y val="0.4001764555156199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94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337214890392175"/>
          <c:y val="0.17941980207619193"/>
          <c:w val="0.29150688430271476"/>
          <c:h val="0.6103790192452861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1490670646872945E-2"/>
          <c:y val="2.2740112994350282E-2"/>
          <c:w val="0.89877322655893965"/>
          <c:h val="0.67587476979742178"/>
        </c:manualLayout>
      </c:layout>
      <c:barChart>
        <c:barDir val="col"/>
        <c:grouping val="clustered"/>
        <c:ser>
          <c:idx val="0"/>
          <c:order val="0"/>
          <c:tx>
            <c:strRef>
              <c:f>'compexity-fault-tolerance-upd'!$S$95</c:f>
              <c:strCache>
                <c:ptCount val="1"/>
                <c:pt idx="0">
                  <c:v>overhead of distribution when using one intermediary broker</c:v>
                </c:pt>
              </c:strCache>
            </c:strRef>
          </c:tx>
          <c:spPr>
            <a:solidFill>
              <a:srgbClr val="9999FF"/>
            </a:solidFill>
            <a:ln w="10810">
              <a:solidFill>
                <a:srgbClr val="000000"/>
              </a:solidFill>
              <a:prstDash val="solid"/>
            </a:ln>
          </c:spPr>
          <c:cat>
            <c:strRef>
              <c:f>'compexity-fault-tolerance-upd'!$R$101:$R$103</c:f>
              <c:strCache>
                <c:ptCount val="3"/>
                <c:pt idx="0">
                  <c:v>bloomington-indianapolis</c:v>
                </c:pt>
                <c:pt idx="1">
                  <c:v>bloomington-tallahassee</c:v>
                </c:pt>
                <c:pt idx="2">
                  <c:v>bloomington-san diego</c:v>
                </c:pt>
              </c:strCache>
            </c:strRef>
          </c:cat>
          <c:val>
            <c:numRef>
              <c:f>'compexity-fault-tolerance-upd'!$S$101:$S$103</c:f>
              <c:numCache>
                <c:formatCode>0.00</c:formatCode>
                <c:ptCount val="3"/>
                <c:pt idx="0">
                  <c:v>3.5948169728846153</c:v>
                </c:pt>
                <c:pt idx="1">
                  <c:v>3.5542914635749057</c:v>
                </c:pt>
                <c:pt idx="2">
                  <c:v>3.6297652496228072</c:v>
                </c:pt>
              </c:numCache>
            </c:numRef>
          </c:val>
        </c:ser>
        <c:ser>
          <c:idx val="1"/>
          <c:order val="1"/>
          <c:tx>
            <c:strRef>
              <c:f>'compexity-fault-tolerance-upd'!$T$95</c:f>
              <c:strCache>
                <c:ptCount val="1"/>
                <c:pt idx="0">
                  <c:v>overhead of distribution when using two intermediary brokers</c:v>
                </c:pt>
              </c:strCache>
            </c:strRef>
          </c:tx>
          <c:spPr>
            <a:solidFill>
              <a:srgbClr val="993366"/>
            </a:solidFill>
            <a:ln w="10810">
              <a:solidFill>
                <a:srgbClr val="000000"/>
              </a:solidFill>
              <a:prstDash val="solid"/>
            </a:ln>
          </c:spPr>
          <c:cat>
            <c:strRef>
              <c:f>'compexity-fault-tolerance-upd'!$R$101:$R$103</c:f>
              <c:strCache>
                <c:ptCount val="3"/>
                <c:pt idx="0">
                  <c:v>bloomington-indianapolis</c:v>
                </c:pt>
                <c:pt idx="1">
                  <c:v>bloomington-tallahassee</c:v>
                </c:pt>
                <c:pt idx="2">
                  <c:v>bloomington-san diego</c:v>
                </c:pt>
              </c:strCache>
            </c:strRef>
          </c:cat>
          <c:val>
            <c:numRef>
              <c:f>'compexity-fault-tolerance-upd'!$T$101:$T$103</c:f>
              <c:numCache>
                <c:formatCode>0.00</c:formatCode>
                <c:ptCount val="3"/>
                <c:pt idx="0">
                  <c:v>4.7929042443698417</c:v>
                </c:pt>
                <c:pt idx="1">
                  <c:v>4.7843408966495105</c:v>
                </c:pt>
                <c:pt idx="2">
                  <c:v>4.9190476730702102</c:v>
                </c:pt>
              </c:numCache>
            </c:numRef>
          </c:val>
        </c:ser>
        <c:ser>
          <c:idx val="2"/>
          <c:order val="2"/>
          <c:tx>
            <c:strRef>
              <c:f>'compexity-fault-tolerance-upd'!$U$95</c:f>
              <c:strCache>
                <c:ptCount val="1"/>
                <c:pt idx="0">
                  <c:v>latency</c:v>
                </c:pt>
              </c:strCache>
            </c:strRef>
          </c:tx>
          <c:spPr>
            <a:solidFill>
              <a:srgbClr val="FFFFCC"/>
            </a:solidFill>
            <a:ln w="10810">
              <a:solidFill>
                <a:srgbClr val="000000"/>
              </a:solidFill>
              <a:prstDash val="solid"/>
            </a:ln>
          </c:spPr>
          <c:cat>
            <c:strRef>
              <c:f>'compexity-fault-tolerance-upd'!$R$101:$R$103</c:f>
              <c:strCache>
                <c:ptCount val="3"/>
                <c:pt idx="0">
                  <c:v>bloomington-indianapolis</c:v>
                </c:pt>
                <c:pt idx="1">
                  <c:v>bloomington-tallahassee</c:v>
                </c:pt>
                <c:pt idx="2">
                  <c:v>bloomington-san diego</c:v>
                </c:pt>
              </c:strCache>
            </c:strRef>
          </c:cat>
          <c:val>
            <c:numRef>
              <c:f>'compexity-fault-tolerance-upd'!$U$101:$U$103</c:f>
              <c:numCache>
                <c:formatCode>0.00</c:formatCode>
                <c:ptCount val="3"/>
                <c:pt idx="0">
                  <c:v>2.4221760670000001</c:v>
                </c:pt>
                <c:pt idx="1">
                  <c:v>36.05247142173917</c:v>
                </c:pt>
                <c:pt idx="2">
                  <c:v>65.995985382446179</c:v>
                </c:pt>
              </c:numCache>
            </c:numRef>
          </c:val>
        </c:ser>
        <c:axId val="67906176"/>
        <c:axId val="67916160"/>
      </c:barChart>
      <c:catAx>
        <c:axId val="67906176"/>
        <c:scaling>
          <c:orientation val="minMax"/>
        </c:scaling>
        <c:axPos val="b"/>
        <c:numFmt formatCode="General" sourceLinked="1"/>
        <c:tickLblPos val="nextTo"/>
        <c:spPr>
          <a:ln w="27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16160"/>
        <c:crosses val="autoZero"/>
        <c:auto val="1"/>
        <c:lblAlgn val="ctr"/>
        <c:lblOffset val="100"/>
        <c:tickLblSkip val="1"/>
        <c:tickMarkSkip val="1"/>
      </c:catAx>
      <c:valAx>
        <c:axId val="67916160"/>
        <c:scaling>
          <c:orientation val="minMax"/>
        </c:scaling>
        <c:axPos val="l"/>
        <c:majorGridlines>
          <c:spPr>
            <a:ln w="270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 (ms)</a:t>
                </a:r>
              </a:p>
            </c:rich>
          </c:tx>
          <c:layout>
            <c:manualLayout>
              <c:xMode val="edge"/>
              <c:yMode val="edge"/>
              <c:x val="1.7101778282255025E-3"/>
              <c:y val="0.35861154855643035"/>
            </c:manualLayout>
          </c:layout>
        </c:title>
        <c:numFmt formatCode="0" sourceLinked="0"/>
        <c:tickLblPos val="nextTo"/>
        <c:spPr>
          <a:ln w="27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06176"/>
        <c:crosses val="autoZero"/>
        <c:crossBetween val="between"/>
      </c:valAx>
      <c:spPr>
        <a:noFill/>
        <a:ln w="1081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523096208840722"/>
          <c:y val="0.79852971293386565"/>
          <c:w val="0.72206020171703544"/>
          <c:h val="0.18734578581264777"/>
        </c:manualLayout>
      </c:layout>
      <c:spPr>
        <a:solidFill>
          <a:srgbClr val="FFFFFF"/>
        </a:solidFill>
        <a:ln w="2703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2703">
      <a:solidFill>
        <a:srgbClr val="000000"/>
      </a:solidFill>
      <a:prstDash val="solid"/>
    </a:ln>
  </c:spPr>
  <c:txPr>
    <a:bodyPr/>
    <a:lstStyle/>
    <a:p>
      <a:pPr>
        <a:defRPr sz="96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Bloomington - Indianapolis Consistency Enforcement Chart</a:t>
            </a:r>
          </a:p>
        </c:rich>
      </c:tx>
      <c:layout>
        <c:manualLayout>
          <c:xMode val="edge"/>
          <c:yMode val="edge"/>
          <c:x val="9.8812820153206152E-2"/>
          <c:y val="1.649305555555556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5487701441899924E-2"/>
          <c:y val="0.12413221784776902"/>
          <c:w val="0.60729511864452157"/>
          <c:h val="0.70399496937882811"/>
        </c:manualLayout>
      </c:layout>
      <c:scatterChart>
        <c:scatterStyle val="lineMarker"/>
        <c:ser>
          <c:idx val="0"/>
          <c:order val="0"/>
          <c:tx>
            <c:strRef>
              <c:f>'complexity-consistencyenforce'!$V$42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'complexity-consistencyenforce'!$D$6:$D$31</c:f>
              <c:numCache>
                <c:formatCode>General</c:formatCode>
                <c:ptCount val="26"/>
                <c:pt idx="0">
                  <c:v>2.5706063829999999</c:v>
                </c:pt>
                <c:pt idx="1">
                  <c:v>2.4963043480000002</c:v>
                </c:pt>
                <c:pt idx="2">
                  <c:v>2.4981956520000002</c:v>
                </c:pt>
                <c:pt idx="3">
                  <c:v>2.4573529409999999</c:v>
                </c:pt>
                <c:pt idx="4">
                  <c:v>2.4714042549999999</c:v>
                </c:pt>
                <c:pt idx="5">
                  <c:v>2.4510111109999997</c:v>
                </c:pt>
                <c:pt idx="6">
                  <c:v>2.4153763439999998</c:v>
                </c:pt>
                <c:pt idx="7">
                  <c:v>2.3848913040000004</c:v>
                </c:pt>
                <c:pt idx="8">
                  <c:v>2.4512164949999988</c:v>
                </c:pt>
                <c:pt idx="9">
                  <c:v>2.413978261</c:v>
                </c:pt>
                <c:pt idx="10">
                  <c:v>2.410063829999999</c:v>
                </c:pt>
                <c:pt idx="11">
                  <c:v>2.4148510639999992</c:v>
                </c:pt>
                <c:pt idx="12">
                  <c:v>2.4282947370000012</c:v>
                </c:pt>
                <c:pt idx="13">
                  <c:v>2.3972150539999997</c:v>
                </c:pt>
                <c:pt idx="14">
                  <c:v>2.4030549450000001</c:v>
                </c:pt>
                <c:pt idx="15">
                  <c:v>2.4047446809999999</c:v>
                </c:pt>
                <c:pt idx="16">
                  <c:v>2.4123645829999996</c:v>
                </c:pt>
                <c:pt idx="17">
                  <c:v>2.3802903230000001</c:v>
                </c:pt>
                <c:pt idx="18">
                  <c:v>2.3915368420000007</c:v>
                </c:pt>
                <c:pt idx="19">
                  <c:v>2.4016326529999996</c:v>
                </c:pt>
                <c:pt idx="20">
                  <c:v>2.437511905</c:v>
                </c:pt>
                <c:pt idx="21">
                  <c:v>2.404824176</c:v>
                </c:pt>
                <c:pt idx="22">
                  <c:v>2.3662159089999988</c:v>
                </c:pt>
                <c:pt idx="23">
                  <c:v>2.3499347830000001</c:v>
                </c:pt>
                <c:pt idx="24">
                  <c:v>2.3865312500000009</c:v>
                </c:pt>
                <c:pt idx="25">
                  <c:v>2.3771739129999996</c:v>
                </c:pt>
              </c:numCache>
            </c:numRef>
          </c:yVal>
        </c:ser>
        <c:ser>
          <c:idx val="1"/>
          <c:order val="1"/>
          <c:tx>
            <c:strRef>
              <c:f>'complexity-consistencyenforce'!$V$43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'complexity-consistencyenforce'!$E$6:$E$31</c:f>
              <c:numCache>
                <c:formatCode>General</c:formatCode>
                <c:ptCount val="26"/>
                <c:pt idx="0">
                  <c:v>0.15359184970000006</c:v>
                </c:pt>
                <c:pt idx="1">
                  <c:v>0.11476480859999999</c:v>
                </c:pt>
                <c:pt idx="2">
                  <c:v>0.11749325340000005</c:v>
                </c:pt>
                <c:pt idx="3">
                  <c:v>9.6186290709999997E-2</c:v>
                </c:pt>
                <c:pt idx="4">
                  <c:v>0.12320699600000003</c:v>
                </c:pt>
                <c:pt idx="5">
                  <c:v>0.11719497769999999</c:v>
                </c:pt>
                <c:pt idx="6">
                  <c:v>0.1123608235</c:v>
                </c:pt>
                <c:pt idx="7">
                  <c:v>0.10023932419999998</c:v>
                </c:pt>
                <c:pt idx="8">
                  <c:v>0.1417761753</c:v>
                </c:pt>
                <c:pt idx="9">
                  <c:v>0.11020779360000001</c:v>
                </c:pt>
                <c:pt idx="10">
                  <c:v>0.11509582810000002</c:v>
                </c:pt>
                <c:pt idx="11">
                  <c:v>0.11413470230000003</c:v>
                </c:pt>
                <c:pt idx="12">
                  <c:v>0.12728481</c:v>
                </c:pt>
                <c:pt idx="13">
                  <c:v>0.11094728959999997</c:v>
                </c:pt>
                <c:pt idx="14">
                  <c:v>0.10564062380000003</c:v>
                </c:pt>
                <c:pt idx="15">
                  <c:v>0.11766609730000002</c:v>
                </c:pt>
                <c:pt idx="16">
                  <c:v>0.11248093359999997</c:v>
                </c:pt>
                <c:pt idx="17">
                  <c:v>0.1011196644</c:v>
                </c:pt>
                <c:pt idx="18">
                  <c:v>0.1114112385</c:v>
                </c:pt>
                <c:pt idx="19">
                  <c:v>0.110865516</c:v>
                </c:pt>
                <c:pt idx="20">
                  <c:v>9.4277914480000002E-2</c:v>
                </c:pt>
                <c:pt idx="21">
                  <c:v>0.10902217850000004</c:v>
                </c:pt>
                <c:pt idx="22">
                  <c:v>0.1040001601</c:v>
                </c:pt>
                <c:pt idx="23">
                  <c:v>0.10019012740000004</c:v>
                </c:pt>
                <c:pt idx="24">
                  <c:v>0.10965889249999998</c:v>
                </c:pt>
                <c:pt idx="25">
                  <c:v>0.10971918290000003</c:v>
                </c:pt>
              </c:numCache>
            </c:numRef>
          </c:yVal>
        </c:ser>
        <c:ser>
          <c:idx val="2"/>
          <c:order val="2"/>
          <c:tx>
            <c:strRef>
              <c:f>'complexity-consistencyenforce'!$V$44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'complexity-consistencyenforce'!$J$6:$J$31</c:f>
              <c:numCache>
                <c:formatCode>General</c:formatCode>
                <c:ptCount val="26"/>
                <c:pt idx="0">
                  <c:v>6.5172889137737906</c:v>
                </c:pt>
                <c:pt idx="1">
                  <c:v>6.4249745145630968</c:v>
                </c:pt>
                <c:pt idx="2">
                  <c:v>6.707010804321718</c:v>
                </c:pt>
                <c:pt idx="3">
                  <c:v>6.5111973840665804</c:v>
                </c:pt>
                <c:pt idx="4">
                  <c:v>6.5648741573033682</c:v>
                </c:pt>
                <c:pt idx="5">
                  <c:v>6.4731778846153816</c:v>
                </c:pt>
                <c:pt idx="6">
                  <c:v>6.5214123831775694</c:v>
                </c:pt>
                <c:pt idx="7">
                  <c:v>6.5023247058823515</c:v>
                </c:pt>
                <c:pt idx="8">
                  <c:v>6.5051060948081219</c:v>
                </c:pt>
                <c:pt idx="9">
                  <c:v>6.5000473372781</c:v>
                </c:pt>
                <c:pt idx="10">
                  <c:v>6.4899849187934979</c:v>
                </c:pt>
                <c:pt idx="11">
                  <c:v>6.4667494033412831</c:v>
                </c:pt>
                <c:pt idx="12">
                  <c:v>6.4273087885985714</c:v>
                </c:pt>
                <c:pt idx="13">
                  <c:v>6.4780620525059618</c:v>
                </c:pt>
                <c:pt idx="14">
                  <c:v>6.459734375</c:v>
                </c:pt>
                <c:pt idx="15">
                  <c:v>6.4455875440657975</c:v>
                </c:pt>
                <c:pt idx="16">
                  <c:v>6.4603925570228</c:v>
                </c:pt>
                <c:pt idx="17">
                  <c:v>6.4497589928057515</c:v>
                </c:pt>
                <c:pt idx="18">
                  <c:v>6.5523358862144381</c:v>
                </c:pt>
                <c:pt idx="19">
                  <c:v>6.4588756038647315</c:v>
                </c:pt>
                <c:pt idx="20">
                  <c:v>6.457010146561438</c:v>
                </c:pt>
                <c:pt idx="21">
                  <c:v>6.4129054545454487</c:v>
                </c:pt>
                <c:pt idx="22">
                  <c:v>6.3743666666666607</c:v>
                </c:pt>
                <c:pt idx="23">
                  <c:v>6.3507502903600397</c:v>
                </c:pt>
                <c:pt idx="24">
                  <c:v>6.3752967157417917</c:v>
                </c:pt>
                <c:pt idx="25">
                  <c:v>6.3346436915887816</c:v>
                </c:pt>
              </c:numCache>
            </c:numRef>
          </c:yVal>
        </c:ser>
        <c:ser>
          <c:idx val="3"/>
          <c:order val="3"/>
          <c:tx>
            <c:strRef>
              <c:f>'complexity-consistencyenforce'!$V$45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'complexity-consistencyenforce'!$K$6:$K$31</c:f>
              <c:numCache>
                <c:formatCode>General</c:formatCode>
                <c:ptCount val="26"/>
                <c:pt idx="0">
                  <c:v>0.36309808780547026</c:v>
                </c:pt>
                <c:pt idx="1">
                  <c:v>0.27967737545898802</c:v>
                </c:pt>
                <c:pt idx="2">
                  <c:v>0.31417337528647427</c:v>
                </c:pt>
                <c:pt idx="3">
                  <c:v>0.277767432769636</c:v>
                </c:pt>
                <c:pt idx="4">
                  <c:v>0.34412656575330425</c:v>
                </c:pt>
                <c:pt idx="5">
                  <c:v>0.24541981437221913</c:v>
                </c:pt>
                <c:pt idx="6">
                  <c:v>0.28534756774778508</c:v>
                </c:pt>
                <c:pt idx="7">
                  <c:v>0.29186633188915623</c:v>
                </c:pt>
                <c:pt idx="8">
                  <c:v>0.28839822598929427</c:v>
                </c:pt>
                <c:pt idx="9">
                  <c:v>0.26705590790338302</c:v>
                </c:pt>
                <c:pt idx="10">
                  <c:v>0.29805352434211801</c:v>
                </c:pt>
                <c:pt idx="11">
                  <c:v>0.26958716031519708</c:v>
                </c:pt>
                <c:pt idx="12">
                  <c:v>0.271893540129308</c:v>
                </c:pt>
                <c:pt idx="13">
                  <c:v>0.2600484211258951</c:v>
                </c:pt>
                <c:pt idx="14">
                  <c:v>0.25415585082084496</c:v>
                </c:pt>
                <c:pt idx="15">
                  <c:v>0.28563366548156</c:v>
                </c:pt>
                <c:pt idx="16">
                  <c:v>0.25588243956400714</c:v>
                </c:pt>
                <c:pt idx="17">
                  <c:v>0.24594336731254704</c:v>
                </c:pt>
                <c:pt idx="18">
                  <c:v>0.34780360732655913</c:v>
                </c:pt>
                <c:pt idx="19">
                  <c:v>0.26220318553456101</c:v>
                </c:pt>
                <c:pt idx="20">
                  <c:v>0.313287125008398</c:v>
                </c:pt>
                <c:pt idx="21">
                  <c:v>0.24146703886065704</c:v>
                </c:pt>
                <c:pt idx="22">
                  <c:v>0.27303778453516203</c:v>
                </c:pt>
                <c:pt idx="23">
                  <c:v>0.27610794845584702</c:v>
                </c:pt>
                <c:pt idx="24">
                  <c:v>0.30835063062435025</c:v>
                </c:pt>
                <c:pt idx="25">
                  <c:v>0.29001643092378598</c:v>
                </c:pt>
              </c:numCache>
            </c:numRef>
          </c:yVal>
        </c:ser>
        <c:ser>
          <c:idx val="4"/>
          <c:order val="4"/>
          <c:tx>
            <c:strRef>
              <c:f>'complexity-consistencyenforce'!$V$46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'complexity-consistencyenforce'!$P$6:$P$31</c:f>
              <c:numCache>
                <c:formatCode>General</c:formatCode>
                <c:ptCount val="26"/>
                <c:pt idx="0">
                  <c:v>7.8549976717112866</c:v>
                </c:pt>
                <c:pt idx="1">
                  <c:v>7.9287389380530895</c:v>
                </c:pt>
                <c:pt idx="2">
                  <c:v>7.956058894230762</c:v>
                </c:pt>
                <c:pt idx="3">
                  <c:v>7.7796820809248537</c:v>
                </c:pt>
                <c:pt idx="4">
                  <c:v>7.8148934977578399</c:v>
                </c:pt>
                <c:pt idx="5">
                  <c:v>7.7251474820143819</c:v>
                </c:pt>
                <c:pt idx="6">
                  <c:v>7.7847157652474079</c:v>
                </c:pt>
                <c:pt idx="7">
                  <c:v>7.7454602609727097</c:v>
                </c:pt>
                <c:pt idx="8">
                  <c:v>7.7471865756541485</c:v>
                </c:pt>
                <c:pt idx="9">
                  <c:v>7.7592769409038231</c:v>
                </c:pt>
                <c:pt idx="10">
                  <c:v>7.7512332195676903</c:v>
                </c:pt>
                <c:pt idx="11">
                  <c:v>7.7182804733727801</c:v>
                </c:pt>
                <c:pt idx="12">
                  <c:v>7.7246273849607094</c:v>
                </c:pt>
                <c:pt idx="13">
                  <c:v>7.7297053254437804</c:v>
                </c:pt>
                <c:pt idx="14">
                  <c:v>7.7134696789536221</c:v>
                </c:pt>
                <c:pt idx="15">
                  <c:v>7.7005960419091899</c:v>
                </c:pt>
                <c:pt idx="16">
                  <c:v>7.718664684898922</c:v>
                </c:pt>
                <c:pt idx="17">
                  <c:v>7.7088655660377281</c:v>
                </c:pt>
                <c:pt idx="18">
                  <c:v>7.8068767720828713</c:v>
                </c:pt>
                <c:pt idx="19">
                  <c:v>7.7098072289156585</c:v>
                </c:pt>
                <c:pt idx="20">
                  <c:v>7.6956225769669278</c:v>
                </c:pt>
                <c:pt idx="21">
                  <c:v>7.6775107655502284</c:v>
                </c:pt>
                <c:pt idx="22">
                  <c:v>7.6326255868544601</c:v>
                </c:pt>
                <c:pt idx="23">
                  <c:v>7.5928924349881814</c:v>
                </c:pt>
                <c:pt idx="24">
                  <c:v>7.6295770528683882</c:v>
                </c:pt>
                <c:pt idx="25">
                  <c:v>7.597989714285708</c:v>
                </c:pt>
              </c:numCache>
            </c:numRef>
          </c:yVal>
        </c:ser>
        <c:ser>
          <c:idx val="5"/>
          <c:order val="5"/>
          <c:tx>
            <c:strRef>
              <c:f>'complexity-consistencyenforce'!$V$47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'complexity-consistencyenforce'!$Q$6:$Q$31</c:f>
              <c:numCache>
                <c:formatCode>General</c:formatCode>
                <c:ptCount val="26"/>
                <c:pt idx="0">
                  <c:v>0.32061830925209622</c:v>
                </c:pt>
                <c:pt idx="1">
                  <c:v>0.37757439461056913</c:v>
                </c:pt>
                <c:pt idx="2">
                  <c:v>0.3203643836075023</c:v>
                </c:pt>
                <c:pt idx="3">
                  <c:v>0.30621736328790722</c:v>
                </c:pt>
                <c:pt idx="4">
                  <c:v>0.3482674270811919</c:v>
                </c:pt>
                <c:pt idx="5">
                  <c:v>0.24592613707699615</c:v>
                </c:pt>
                <c:pt idx="6">
                  <c:v>0.30549525174874997</c:v>
                </c:pt>
                <c:pt idx="7">
                  <c:v>0.29020162009764011</c:v>
                </c:pt>
                <c:pt idx="8">
                  <c:v>0.28538180755580522</c:v>
                </c:pt>
                <c:pt idx="9">
                  <c:v>0.29126884753476012</c:v>
                </c:pt>
                <c:pt idx="10">
                  <c:v>0.31683535384558298</c:v>
                </c:pt>
                <c:pt idx="11">
                  <c:v>0.28626296309108906</c:v>
                </c:pt>
                <c:pt idx="12">
                  <c:v>0.32414721702553695</c:v>
                </c:pt>
                <c:pt idx="13">
                  <c:v>0.2738511712808443</c:v>
                </c:pt>
                <c:pt idx="14">
                  <c:v>0.26258001382982821</c:v>
                </c:pt>
                <c:pt idx="15">
                  <c:v>0.30088940581178614</c:v>
                </c:pt>
                <c:pt idx="16">
                  <c:v>0.26895819165532298</c:v>
                </c:pt>
                <c:pt idx="17">
                  <c:v>0.26212747485718396</c:v>
                </c:pt>
                <c:pt idx="18">
                  <c:v>0.35161181744856301</c:v>
                </c:pt>
                <c:pt idx="19">
                  <c:v>0.27231765660652585</c:v>
                </c:pt>
                <c:pt idx="20">
                  <c:v>0.30960519135268022</c:v>
                </c:pt>
                <c:pt idx="21">
                  <c:v>0.25866075371556901</c:v>
                </c:pt>
                <c:pt idx="22">
                  <c:v>0.29011225908225213</c:v>
                </c:pt>
                <c:pt idx="23">
                  <c:v>0.26777033171405112</c:v>
                </c:pt>
                <c:pt idx="24">
                  <c:v>0.31663382055567402</c:v>
                </c:pt>
                <c:pt idx="25">
                  <c:v>0.31255218494698711</c:v>
                </c:pt>
              </c:numCache>
            </c:numRef>
          </c:yVal>
        </c:ser>
        <c:axId val="67890560"/>
        <c:axId val="68040576"/>
      </c:scatterChart>
      <c:valAx>
        <c:axId val="67890560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7226503175652639"/>
              <c:y val="0.934898293963254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40576"/>
        <c:crosses val="autoZero"/>
        <c:crossBetween val="midCat"/>
      </c:valAx>
      <c:valAx>
        <c:axId val="680405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</a:t>
                </a:r>
                <a:r>
                  <a:rPr lang="en-US" sz="1400" b="0" dirty="0"/>
                  <a:t>(ms)</a:t>
                </a:r>
              </a:p>
            </c:rich>
          </c:tx>
          <c:layout>
            <c:manualLayout>
              <c:xMode val="edge"/>
              <c:yMode val="edge"/>
              <c:x val="1.2722646310432575E-3"/>
              <c:y val="0.373264709098862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056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744779040024551"/>
          <c:y val="0.14843777340332476"/>
          <c:w val="0.30067894184982652"/>
          <c:h val="0.5868074693788277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Bloomington, IN - Tallahassee, Florida Consistency Enforcement Chart</a:t>
            </a:r>
          </a:p>
        </c:rich>
      </c:tx>
      <c:layout>
        <c:manualLayout>
          <c:xMode val="edge"/>
          <c:yMode val="edge"/>
          <c:x val="0.15345268542199508"/>
          <c:y val="1.04712041884816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415174765558401E-2"/>
          <c:y val="0.15794093801102119"/>
          <c:w val="0.60826939471440755"/>
          <c:h val="0.67015789256709501"/>
        </c:manualLayout>
      </c:layout>
      <c:scatterChart>
        <c:scatterStyle val="lineMarker"/>
        <c:ser>
          <c:idx val="0"/>
          <c:order val="0"/>
          <c:tx>
            <c:strRef>
              <c:f>'florida-consistencyenforce'!$U$38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'florida-consistencyenforce'!$D$3:$D$31</c:f>
              <c:numCache>
                <c:formatCode>General</c:formatCode>
                <c:ptCount val="29"/>
                <c:pt idx="0">
                  <c:v>36.164802325581412</c:v>
                </c:pt>
                <c:pt idx="1">
                  <c:v>36.100170731707301</c:v>
                </c:pt>
                <c:pt idx="2">
                  <c:v>36.095705882352917</c:v>
                </c:pt>
                <c:pt idx="3">
                  <c:v>36.073139534883715</c:v>
                </c:pt>
                <c:pt idx="4">
                  <c:v>36.052433333333298</c:v>
                </c:pt>
                <c:pt idx="5">
                  <c:v>36.130631578947295</c:v>
                </c:pt>
                <c:pt idx="6">
                  <c:v>36.507488888888801</c:v>
                </c:pt>
                <c:pt idx="7">
                  <c:v>36.443195402298798</c:v>
                </c:pt>
                <c:pt idx="8">
                  <c:v>36.146453608247384</c:v>
                </c:pt>
                <c:pt idx="9">
                  <c:v>35.979056818181817</c:v>
                </c:pt>
                <c:pt idx="10">
                  <c:v>35.981065934065903</c:v>
                </c:pt>
                <c:pt idx="11">
                  <c:v>35.942022222222199</c:v>
                </c:pt>
                <c:pt idx="12">
                  <c:v>35.920847826086899</c:v>
                </c:pt>
                <c:pt idx="13">
                  <c:v>36.126106382978747</c:v>
                </c:pt>
                <c:pt idx="14">
                  <c:v>35.9492023809523</c:v>
                </c:pt>
                <c:pt idx="15">
                  <c:v>35.963329787233995</c:v>
                </c:pt>
                <c:pt idx="16">
                  <c:v>35.975892473118186</c:v>
                </c:pt>
                <c:pt idx="17">
                  <c:v>35.954263736263684</c:v>
                </c:pt>
                <c:pt idx="18">
                  <c:v>35.915149425287289</c:v>
                </c:pt>
                <c:pt idx="19">
                  <c:v>35.936670329670299</c:v>
                </c:pt>
                <c:pt idx="20">
                  <c:v>35.935916666666586</c:v>
                </c:pt>
                <c:pt idx="21">
                  <c:v>35.92028723404249</c:v>
                </c:pt>
                <c:pt idx="22">
                  <c:v>35.934393617021193</c:v>
                </c:pt>
                <c:pt idx="23">
                  <c:v>35.910706521739094</c:v>
                </c:pt>
                <c:pt idx="24">
                  <c:v>35.896881720430095</c:v>
                </c:pt>
                <c:pt idx="25">
                  <c:v>35.9151515151515</c:v>
                </c:pt>
                <c:pt idx="26">
                  <c:v>36.200020408163198</c:v>
                </c:pt>
                <c:pt idx="27">
                  <c:v>36.262674418604597</c:v>
                </c:pt>
                <c:pt idx="28">
                  <c:v>36.188010526315715</c:v>
                </c:pt>
              </c:numCache>
            </c:numRef>
          </c:yVal>
        </c:ser>
        <c:ser>
          <c:idx val="1"/>
          <c:order val="1"/>
          <c:tx>
            <c:strRef>
              <c:f>'florida-consistencyenforce'!$U$39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'florida-consistencyenforce'!$E$3:$E$31</c:f>
              <c:numCache>
                <c:formatCode>General</c:formatCode>
                <c:ptCount val="29"/>
                <c:pt idx="0">
                  <c:v>0.10658802711346001</c:v>
                </c:pt>
                <c:pt idx="1">
                  <c:v>9.8117440953232965E-2</c:v>
                </c:pt>
                <c:pt idx="2">
                  <c:v>0.116631983640178</c:v>
                </c:pt>
                <c:pt idx="3">
                  <c:v>0.102443116243426</c:v>
                </c:pt>
                <c:pt idx="4">
                  <c:v>0.100973358373007</c:v>
                </c:pt>
                <c:pt idx="5">
                  <c:v>0.21498095178517207</c:v>
                </c:pt>
                <c:pt idx="6">
                  <c:v>0.16028179149280705</c:v>
                </c:pt>
                <c:pt idx="7">
                  <c:v>0.11297569599517099</c:v>
                </c:pt>
                <c:pt idx="8">
                  <c:v>0.23276441150418406</c:v>
                </c:pt>
                <c:pt idx="9">
                  <c:v>9.5811159808151664E-2</c:v>
                </c:pt>
                <c:pt idx="10">
                  <c:v>0.10282539701388199</c:v>
                </c:pt>
                <c:pt idx="11">
                  <c:v>9.758867794176708E-2</c:v>
                </c:pt>
                <c:pt idx="12">
                  <c:v>9.3641933734113045E-2</c:v>
                </c:pt>
                <c:pt idx="13">
                  <c:v>0.2558476305662139</c:v>
                </c:pt>
                <c:pt idx="14">
                  <c:v>8.9339717116764486E-2</c:v>
                </c:pt>
                <c:pt idx="15">
                  <c:v>0.10484749685997793</c:v>
                </c:pt>
                <c:pt idx="16">
                  <c:v>0.10922637664856404</c:v>
                </c:pt>
                <c:pt idx="17">
                  <c:v>0.11193240372503099</c:v>
                </c:pt>
                <c:pt idx="18">
                  <c:v>8.1386035133690027E-2</c:v>
                </c:pt>
                <c:pt idx="19">
                  <c:v>9.9035241196148038E-2</c:v>
                </c:pt>
                <c:pt idx="20">
                  <c:v>0.133582749175157</c:v>
                </c:pt>
                <c:pt idx="21">
                  <c:v>0.10650777369179798</c:v>
                </c:pt>
                <c:pt idx="22">
                  <c:v>0.11655809554140401</c:v>
                </c:pt>
                <c:pt idx="23">
                  <c:v>0.11026447108372003</c:v>
                </c:pt>
                <c:pt idx="24">
                  <c:v>0.13586381044381202</c:v>
                </c:pt>
                <c:pt idx="25">
                  <c:v>0.14480538407768304</c:v>
                </c:pt>
                <c:pt idx="26">
                  <c:v>0.20572541902453501</c:v>
                </c:pt>
                <c:pt idx="27">
                  <c:v>0.10408700454121904</c:v>
                </c:pt>
                <c:pt idx="28">
                  <c:v>0.18684089799776707</c:v>
                </c:pt>
              </c:numCache>
            </c:numRef>
          </c:yVal>
        </c:ser>
        <c:ser>
          <c:idx val="2"/>
          <c:order val="2"/>
          <c:tx>
            <c:strRef>
              <c:f>'florida-consistencyenforce'!$U$40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'florida-consistencyenforce'!$J$3:$J$31</c:f>
              <c:numCache>
                <c:formatCode>General</c:formatCode>
                <c:ptCount val="29"/>
                <c:pt idx="0">
                  <c:v>39.936284848484803</c:v>
                </c:pt>
                <c:pt idx="1">
                  <c:v>39.855182730923715</c:v>
                </c:pt>
                <c:pt idx="2">
                  <c:v>39.99271871871872</c:v>
                </c:pt>
                <c:pt idx="3">
                  <c:v>39.971994994994901</c:v>
                </c:pt>
                <c:pt idx="4">
                  <c:v>39.986433734939716</c:v>
                </c:pt>
                <c:pt idx="5">
                  <c:v>39.940667670682664</c:v>
                </c:pt>
                <c:pt idx="6">
                  <c:v>39.908666666666562</c:v>
                </c:pt>
                <c:pt idx="7">
                  <c:v>39.897025100401599</c:v>
                </c:pt>
                <c:pt idx="8">
                  <c:v>39.937385469222974</c:v>
                </c:pt>
                <c:pt idx="9">
                  <c:v>39.901677031093172</c:v>
                </c:pt>
                <c:pt idx="10">
                  <c:v>39.94369648241198</c:v>
                </c:pt>
                <c:pt idx="11">
                  <c:v>39.903268537074105</c:v>
                </c:pt>
                <c:pt idx="12">
                  <c:v>39.950914486921505</c:v>
                </c:pt>
                <c:pt idx="13">
                  <c:v>40.00801201201201</c:v>
                </c:pt>
                <c:pt idx="14">
                  <c:v>39.992864729458901</c:v>
                </c:pt>
                <c:pt idx="15">
                  <c:v>39.8924258324924</c:v>
                </c:pt>
                <c:pt idx="16">
                  <c:v>39.894955867602796</c:v>
                </c:pt>
                <c:pt idx="17">
                  <c:v>39.859304304304295</c:v>
                </c:pt>
                <c:pt idx="18">
                  <c:v>39.741325910931117</c:v>
                </c:pt>
                <c:pt idx="19">
                  <c:v>39.828331658291397</c:v>
                </c:pt>
                <c:pt idx="20">
                  <c:v>39.852274647887285</c:v>
                </c:pt>
                <c:pt idx="21">
                  <c:v>39.747522750252685</c:v>
                </c:pt>
                <c:pt idx="22">
                  <c:v>39.942297786720296</c:v>
                </c:pt>
                <c:pt idx="23">
                  <c:v>39.828702020202002</c:v>
                </c:pt>
                <c:pt idx="24">
                  <c:v>39.792702512562819</c:v>
                </c:pt>
                <c:pt idx="25">
                  <c:v>39.842782258064496</c:v>
                </c:pt>
                <c:pt idx="26">
                  <c:v>39.857932663316461</c:v>
                </c:pt>
                <c:pt idx="27">
                  <c:v>39.724208080808012</c:v>
                </c:pt>
                <c:pt idx="28">
                  <c:v>39.573596907216384</c:v>
                </c:pt>
              </c:numCache>
            </c:numRef>
          </c:yVal>
        </c:ser>
        <c:ser>
          <c:idx val="3"/>
          <c:order val="3"/>
          <c:tx>
            <c:strRef>
              <c:f>'florida-consistencyenforce'!$U$41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'florida-consistencyenforce'!$K$3:$K$31</c:f>
              <c:numCache>
                <c:formatCode>General</c:formatCode>
                <c:ptCount val="29"/>
                <c:pt idx="0">
                  <c:v>2.296708481283749</c:v>
                </c:pt>
                <c:pt idx="1">
                  <c:v>2.2534140518752612</c:v>
                </c:pt>
                <c:pt idx="2">
                  <c:v>2.3544827470108798</c:v>
                </c:pt>
                <c:pt idx="3">
                  <c:v>2.3156923554620197</c:v>
                </c:pt>
                <c:pt idx="4">
                  <c:v>2.3053966463739108</c:v>
                </c:pt>
                <c:pt idx="5">
                  <c:v>2.2480926135268398</c:v>
                </c:pt>
                <c:pt idx="6">
                  <c:v>2.2705330353590099</c:v>
                </c:pt>
                <c:pt idx="7">
                  <c:v>2.27405098884608</c:v>
                </c:pt>
                <c:pt idx="8">
                  <c:v>2.2945585620545201</c:v>
                </c:pt>
                <c:pt idx="9">
                  <c:v>2.2583762323473318</c:v>
                </c:pt>
                <c:pt idx="10">
                  <c:v>2.2862565341574301</c:v>
                </c:pt>
                <c:pt idx="11">
                  <c:v>2.2829829648258597</c:v>
                </c:pt>
                <c:pt idx="12">
                  <c:v>2.2881922027285611</c:v>
                </c:pt>
                <c:pt idx="13">
                  <c:v>2.3262108338546881</c:v>
                </c:pt>
                <c:pt idx="14">
                  <c:v>2.3124592086160103</c:v>
                </c:pt>
                <c:pt idx="15">
                  <c:v>2.2866078233215701</c:v>
                </c:pt>
                <c:pt idx="16">
                  <c:v>2.21684421626213</c:v>
                </c:pt>
                <c:pt idx="17">
                  <c:v>2.2684179671389413</c:v>
                </c:pt>
                <c:pt idx="18">
                  <c:v>2.1668417370755502</c:v>
                </c:pt>
                <c:pt idx="19">
                  <c:v>2.2226173100184199</c:v>
                </c:pt>
                <c:pt idx="20">
                  <c:v>2.24625776025362</c:v>
                </c:pt>
                <c:pt idx="21">
                  <c:v>2.2322834723097089</c:v>
                </c:pt>
                <c:pt idx="22">
                  <c:v>2.2889227939693311</c:v>
                </c:pt>
                <c:pt idx="23">
                  <c:v>2.2471406829197602</c:v>
                </c:pt>
                <c:pt idx="24">
                  <c:v>2.2324242175866309</c:v>
                </c:pt>
                <c:pt idx="25">
                  <c:v>2.2355767085804112</c:v>
                </c:pt>
                <c:pt idx="26">
                  <c:v>2.2856433386065111</c:v>
                </c:pt>
                <c:pt idx="27">
                  <c:v>2.1946238445678801</c:v>
                </c:pt>
                <c:pt idx="28">
                  <c:v>2.0130824152320992</c:v>
                </c:pt>
              </c:numCache>
            </c:numRef>
          </c:yVal>
        </c:ser>
        <c:ser>
          <c:idx val="4"/>
          <c:order val="4"/>
          <c:tx>
            <c:strRef>
              <c:f>'florida-consistencyenforce'!$U$42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'florida-consistencyenforce'!$P$3:$P$31</c:f>
              <c:numCache>
                <c:formatCode>General</c:formatCode>
                <c:ptCount val="29"/>
                <c:pt idx="0">
                  <c:v>41.140734611503504</c:v>
                </c:pt>
                <c:pt idx="1">
                  <c:v>41.056601405622359</c:v>
                </c:pt>
                <c:pt idx="2">
                  <c:v>41.194780780780697</c:v>
                </c:pt>
                <c:pt idx="3">
                  <c:v>41.170192192192111</c:v>
                </c:pt>
                <c:pt idx="4">
                  <c:v>41.183011044176716</c:v>
                </c:pt>
                <c:pt idx="5">
                  <c:v>41.136763052208799</c:v>
                </c:pt>
                <c:pt idx="6">
                  <c:v>41.106448795180711</c:v>
                </c:pt>
                <c:pt idx="7">
                  <c:v>41.100314944834516</c:v>
                </c:pt>
                <c:pt idx="8">
                  <c:v>41.137820383451</c:v>
                </c:pt>
                <c:pt idx="9">
                  <c:v>41.100118355065213</c:v>
                </c:pt>
                <c:pt idx="10">
                  <c:v>41.142149748743698</c:v>
                </c:pt>
                <c:pt idx="11">
                  <c:v>41.102976953907813</c:v>
                </c:pt>
                <c:pt idx="12">
                  <c:v>41.156571859296371</c:v>
                </c:pt>
                <c:pt idx="13">
                  <c:v>41.208476476476399</c:v>
                </c:pt>
                <c:pt idx="14">
                  <c:v>41.194002004008013</c:v>
                </c:pt>
                <c:pt idx="15">
                  <c:v>41.092317860746697</c:v>
                </c:pt>
                <c:pt idx="16">
                  <c:v>41.096743486973914</c:v>
                </c:pt>
                <c:pt idx="17">
                  <c:v>41.058810810810812</c:v>
                </c:pt>
                <c:pt idx="18">
                  <c:v>40.930168356997903</c:v>
                </c:pt>
                <c:pt idx="19">
                  <c:v>41.031874497991886</c:v>
                </c:pt>
                <c:pt idx="20">
                  <c:v>41.051943661971805</c:v>
                </c:pt>
                <c:pt idx="21">
                  <c:v>40.948111223458014</c:v>
                </c:pt>
                <c:pt idx="22">
                  <c:v>41.143795774647799</c:v>
                </c:pt>
                <c:pt idx="23">
                  <c:v>41.038891129032194</c:v>
                </c:pt>
                <c:pt idx="24">
                  <c:v>40.989751758793894</c:v>
                </c:pt>
                <c:pt idx="25">
                  <c:v>41.039525201612904</c:v>
                </c:pt>
                <c:pt idx="26">
                  <c:v>41.056784924623095</c:v>
                </c:pt>
                <c:pt idx="27">
                  <c:v>40.938348439073501</c:v>
                </c:pt>
                <c:pt idx="28">
                  <c:v>40.7618181818181</c:v>
                </c:pt>
              </c:numCache>
            </c:numRef>
          </c:yVal>
        </c:ser>
        <c:ser>
          <c:idx val="5"/>
          <c:order val="5"/>
          <c:tx>
            <c:strRef>
              <c:f>'florida-consistencyenforce'!$U$43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'florida-consistencyenforce'!$Q$3:$Q$31</c:f>
              <c:numCache>
                <c:formatCode>General</c:formatCode>
                <c:ptCount val="29"/>
                <c:pt idx="0">
                  <c:v>2.3058020693531183</c:v>
                </c:pt>
                <c:pt idx="1">
                  <c:v>2.2554126754188881</c:v>
                </c:pt>
                <c:pt idx="2">
                  <c:v>2.3535033863093697</c:v>
                </c:pt>
                <c:pt idx="3">
                  <c:v>2.31568621760719</c:v>
                </c:pt>
                <c:pt idx="4">
                  <c:v>2.309444600481239</c:v>
                </c:pt>
                <c:pt idx="5">
                  <c:v>2.2474793232916301</c:v>
                </c:pt>
                <c:pt idx="6">
                  <c:v>2.2705680449221601</c:v>
                </c:pt>
                <c:pt idx="7">
                  <c:v>2.2814542412520611</c:v>
                </c:pt>
                <c:pt idx="8">
                  <c:v>2.2955179156431398</c:v>
                </c:pt>
                <c:pt idx="9">
                  <c:v>2.259790652962121</c:v>
                </c:pt>
                <c:pt idx="10">
                  <c:v>2.2886302271417609</c:v>
                </c:pt>
                <c:pt idx="11">
                  <c:v>2.2860265520461209</c:v>
                </c:pt>
                <c:pt idx="12">
                  <c:v>2.2940074539558197</c:v>
                </c:pt>
                <c:pt idx="13">
                  <c:v>2.328168275325829</c:v>
                </c:pt>
                <c:pt idx="14">
                  <c:v>2.3122757737253687</c:v>
                </c:pt>
                <c:pt idx="15">
                  <c:v>2.2892556597353102</c:v>
                </c:pt>
                <c:pt idx="16">
                  <c:v>2.2251263149955602</c:v>
                </c:pt>
                <c:pt idx="17">
                  <c:v>2.2682187438125916</c:v>
                </c:pt>
                <c:pt idx="18">
                  <c:v>2.1592561729350397</c:v>
                </c:pt>
                <c:pt idx="19">
                  <c:v>2.2298604380494598</c:v>
                </c:pt>
                <c:pt idx="20">
                  <c:v>2.2464765462732399</c:v>
                </c:pt>
                <c:pt idx="21">
                  <c:v>2.234791980955531</c:v>
                </c:pt>
                <c:pt idx="22">
                  <c:v>2.2912001695752493</c:v>
                </c:pt>
                <c:pt idx="23">
                  <c:v>2.2603332479455021</c:v>
                </c:pt>
                <c:pt idx="24">
                  <c:v>2.2316325740041787</c:v>
                </c:pt>
                <c:pt idx="25">
                  <c:v>2.2358659396011982</c:v>
                </c:pt>
                <c:pt idx="26">
                  <c:v>2.2831687954386202</c:v>
                </c:pt>
                <c:pt idx="27">
                  <c:v>2.2131168744191498</c:v>
                </c:pt>
                <c:pt idx="28">
                  <c:v>2.0029265537535599</c:v>
                </c:pt>
              </c:numCache>
            </c:numRef>
          </c:yVal>
        </c:ser>
        <c:axId val="68077056"/>
        <c:axId val="68231168"/>
      </c:scatterChart>
      <c:valAx>
        <c:axId val="68077056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6854219948849106"/>
              <c:y val="0.929320471066771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1168"/>
        <c:crosses val="autoZero"/>
        <c:crossBetween val="midCat"/>
      </c:valAx>
      <c:valAx>
        <c:axId val="682311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</a:t>
                </a:r>
                <a:r>
                  <a:rPr lang="en-US" sz="1400" b="0" dirty="0"/>
                  <a:t>(ms)</a:t>
                </a:r>
              </a:p>
            </c:rich>
          </c:tx>
          <c:layout>
            <c:manualLayout>
              <c:xMode val="edge"/>
              <c:yMode val="edge"/>
              <c:x val="0"/>
              <c:y val="0.352531090681727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7705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479965899403306"/>
          <c:y val="0.15008753486965964"/>
          <c:w val="0.28985507246376818"/>
          <c:h val="0.5541020461447554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Bloomington - San Diego Consistency Enforcement Chart</a:t>
            </a:r>
          </a:p>
        </c:rich>
      </c:tx>
      <c:layout>
        <c:manualLayout>
          <c:xMode val="edge"/>
          <c:yMode val="edge"/>
          <c:x val="8.8348405873081542E-2"/>
          <c:y val="3.157894736842108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519419547588554E-2"/>
          <c:y val="0.14824561403508771"/>
          <c:w val="0.60093937041480594"/>
          <c:h val="0.66842105263157958"/>
        </c:manualLayout>
      </c:layout>
      <c:scatterChart>
        <c:scatterStyle val="lineMarker"/>
        <c:ser>
          <c:idx val="0"/>
          <c:order val="0"/>
          <c:tx>
            <c:strRef>
              <c:f>'sandiego-consistency-enforce'!$T$38</c:f>
              <c:strCache>
                <c:ptCount val="1"/>
                <c:pt idx="0">
                  <c:v>Average - Latency</c:v>
                </c:pt>
              </c:strCache>
            </c:strRef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'sandiego-consistency-enforce'!$D$3:$D$31</c:f>
              <c:numCache>
                <c:formatCode>General</c:formatCode>
                <c:ptCount val="29"/>
                <c:pt idx="0">
                  <c:v>65.922254980079629</c:v>
                </c:pt>
                <c:pt idx="1">
                  <c:v>65.934126482213458</c:v>
                </c:pt>
                <c:pt idx="2">
                  <c:v>65.88077669902907</c:v>
                </c:pt>
                <c:pt idx="3">
                  <c:v>66.0478605577689</c:v>
                </c:pt>
                <c:pt idx="4">
                  <c:v>65.930765690376546</c:v>
                </c:pt>
                <c:pt idx="5">
                  <c:v>65.911565957446797</c:v>
                </c:pt>
                <c:pt idx="6">
                  <c:v>65.831711711711677</c:v>
                </c:pt>
                <c:pt idx="7">
                  <c:v>65.873835555555445</c:v>
                </c:pt>
                <c:pt idx="8">
                  <c:v>65.882746724890765</c:v>
                </c:pt>
                <c:pt idx="9">
                  <c:v>65.916892561983403</c:v>
                </c:pt>
                <c:pt idx="10">
                  <c:v>65.878328888888845</c:v>
                </c:pt>
                <c:pt idx="11">
                  <c:v>65.828314009661739</c:v>
                </c:pt>
                <c:pt idx="12">
                  <c:v>65.940549407114631</c:v>
                </c:pt>
                <c:pt idx="13">
                  <c:v>65.7389595959595</c:v>
                </c:pt>
                <c:pt idx="14">
                  <c:v>65.903194214875995</c:v>
                </c:pt>
                <c:pt idx="15">
                  <c:v>65.949250000000035</c:v>
                </c:pt>
                <c:pt idx="16">
                  <c:v>65.948765182186179</c:v>
                </c:pt>
                <c:pt idx="17">
                  <c:v>65.916793522267227</c:v>
                </c:pt>
                <c:pt idx="18">
                  <c:v>65.886403433476389</c:v>
                </c:pt>
                <c:pt idx="19">
                  <c:v>65.889074999999963</c:v>
                </c:pt>
                <c:pt idx="20">
                  <c:v>65.906210743801594</c:v>
                </c:pt>
                <c:pt idx="21">
                  <c:v>65.827391705069061</c:v>
                </c:pt>
                <c:pt idx="22">
                  <c:v>65.843443946188302</c:v>
                </c:pt>
                <c:pt idx="23">
                  <c:v>65.895632911392383</c:v>
                </c:pt>
                <c:pt idx="24">
                  <c:v>65.816188073394471</c:v>
                </c:pt>
                <c:pt idx="25">
                  <c:v>65.974093749999994</c:v>
                </c:pt>
                <c:pt idx="26">
                  <c:v>65.973988095237999</c:v>
                </c:pt>
                <c:pt idx="27">
                  <c:v>65.89935714285707</c:v>
                </c:pt>
                <c:pt idx="28">
                  <c:v>65.835099547511277</c:v>
                </c:pt>
              </c:numCache>
            </c:numRef>
          </c:yVal>
        </c:ser>
        <c:ser>
          <c:idx val="1"/>
          <c:order val="1"/>
          <c:tx>
            <c:strRef>
              <c:f>'sandiego-consistency-enforce'!$T$39</c:f>
              <c:strCache>
                <c:ptCount val="1"/>
                <c:pt idx="0">
                  <c:v>STDev - Latency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'sandiego-consistency-enforce'!$E$3:$E$31</c:f>
              <c:numCache>
                <c:formatCode>General</c:formatCode>
                <c:ptCount val="29"/>
                <c:pt idx="0">
                  <c:v>0.29820972272060298</c:v>
                </c:pt>
                <c:pt idx="1">
                  <c:v>0.33062988198195625</c:v>
                </c:pt>
                <c:pt idx="2">
                  <c:v>0.203096609573542</c:v>
                </c:pt>
                <c:pt idx="3">
                  <c:v>0.39714610973556025</c:v>
                </c:pt>
                <c:pt idx="4">
                  <c:v>0.29475158946165408</c:v>
                </c:pt>
                <c:pt idx="5">
                  <c:v>0.28786040752553715</c:v>
                </c:pt>
                <c:pt idx="6">
                  <c:v>0.20196094723016506</c:v>
                </c:pt>
                <c:pt idx="7">
                  <c:v>0.23785149662014798</c:v>
                </c:pt>
                <c:pt idx="8">
                  <c:v>0.23842168626752405</c:v>
                </c:pt>
                <c:pt idx="9">
                  <c:v>0.29659684700615202</c:v>
                </c:pt>
                <c:pt idx="10">
                  <c:v>0.23848176463514301</c:v>
                </c:pt>
                <c:pt idx="11">
                  <c:v>0.19492356716360795</c:v>
                </c:pt>
                <c:pt idx="12">
                  <c:v>0.3143555553954463</c:v>
                </c:pt>
                <c:pt idx="13">
                  <c:v>0.113821029628197</c:v>
                </c:pt>
                <c:pt idx="14">
                  <c:v>0.28582937393441332</c:v>
                </c:pt>
                <c:pt idx="15">
                  <c:v>0.3246024184747871</c:v>
                </c:pt>
                <c:pt idx="16">
                  <c:v>0.31740310845096514</c:v>
                </c:pt>
                <c:pt idx="17">
                  <c:v>0.28483016241487308</c:v>
                </c:pt>
                <c:pt idx="18">
                  <c:v>0.24738602458622413</c:v>
                </c:pt>
                <c:pt idx="19">
                  <c:v>0.26763642866730786</c:v>
                </c:pt>
                <c:pt idx="20">
                  <c:v>0.25741127667852987</c:v>
                </c:pt>
                <c:pt idx="21">
                  <c:v>0.18820447539977805</c:v>
                </c:pt>
                <c:pt idx="22">
                  <c:v>0.192857449214934</c:v>
                </c:pt>
                <c:pt idx="23">
                  <c:v>0.27387306121269422</c:v>
                </c:pt>
                <c:pt idx="24">
                  <c:v>0.178621930228302</c:v>
                </c:pt>
                <c:pt idx="25">
                  <c:v>0.34939681216768614</c:v>
                </c:pt>
                <c:pt idx="26">
                  <c:v>0.38167332856539599</c:v>
                </c:pt>
                <c:pt idx="27">
                  <c:v>0.25675855642797085</c:v>
                </c:pt>
                <c:pt idx="28">
                  <c:v>0.19366625239822999</c:v>
                </c:pt>
              </c:numCache>
            </c:numRef>
          </c:yVal>
        </c:ser>
        <c:ser>
          <c:idx val="2"/>
          <c:order val="2"/>
          <c:tx>
            <c:strRef>
              <c:f>'sandiego-consistency-enforce'!$T$40</c:f>
              <c:strCache>
                <c:ptCount val="1"/>
                <c:pt idx="0">
                  <c:v>Average - One Broker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'sandiego-consistency-enforce'!$J$3:$J$31</c:f>
              <c:numCache>
                <c:formatCode>General</c:formatCode>
                <c:ptCount val="29"/>
                <c:pt idx="0">
                  <c:v>71.214476404494278</c:v>
                </c:pt>
                <c:pt idx="1">
                  <c:v>70.736437578814588</c:v>
                </c:pt>
                <c:pt idx="2">
                  <c:v>70.966184488836646</c:v>
                </c:pt>
                <c:pt idx="3">
                  <c:v>71.027694603903527</c:v>
                </c:pt>
                <c:pt idx="4">
                  <c:v>71.302131460674076</c:v>
                </c:pt>
                <c:pt idx="5">
                  <c:v>71.15270422535211</c:v>
                </c:pt>
                <c:pt idx="6">
                  <c:v>71.019992497320402</c:v>
                </c:pt>
                <c:pt idx="7">
                  <c:v>71.374291799787002</c:v>
                </c:pt>
                <c:pt idx="8">
                  <c:v>70.580957356076667</c:v>
                </c:pt>
                <c:pt idx="9">
                  <c:v>71.206420212765863</c:v>
                </c:pt>
                <c:pt idx="10">
                  <c:v>70.931715053763398</c:v>
                </c:pt>
                <c:pt idx="11">
                  <c:v>71.066286160249703</c:v>
                </c:pt>
                <c:pt idx="12">
                  <c:v>70.658733195449742</c:v>
                </c:pt>
                <c:pt idx="13">
                  <c:v>71.063196919691862</c:v>
                </c:pt>
                <c:pt idx="14">
                  <c:v>70.966057367828981</c:v>
                </c:pt>
                <c:pt idx="15">
                  <c:v>70.938416666666598</c:v>
                </c:pt>
                <c:pt idx="16">
                  <c:v>70.859482834994324</c:v>
                </c:pt>
                <c:pt idx="17">
                  <c:v>70.813855460385426</c:v>
                </c:pt>
                <c:pt idx="18">
                  <c:v>70.717450847457599</c:v>
                </c:pt>
                <c:pt idx="19">
                  <c:v>70.53130946882213</c:v>
                </c:pt>
                <c:pt idx="20">
                  <c:v>70.634665936473098</c:v>
                </c:pt>
                <c:pt idx="21">
                  <c:v>70.537636890951163</c:v>
                </c:pt>
                <c:pt idx="22">
                  <c:v>70.529202546296176</c:v>
                </c:pt>
                <c:pt idx="23">
                  <c:v>70.554518518518478</c:v>
                </c:pt>
                <c:pt idx="24">
                  <c:v>70.546658256880676</c:v>
                </c:pt>
                <c:pt idx="25">
                  <c:v>70.565780898876355</c:v>
                </c:pt>
                <c:pt idx="26">
                  <c:v>70.387373786407679</c:v>
                </c:pt>
                <c:pt idx="27">
                  <c:v>71.280612352168177</c:v>
                </c:pt>
                <c:pt idx="28">
                  <c:v>70.576159682899203</c:v>
                </c:pt>
              </c:numCache>
            </c:numRef>
          </c:yVal>
        </c:ser>
        <c:ser>
          <c:idx val="3"/>
          <c:order val="3"/>
          <c:tx>
            <c:strRef>
              <c:f>'sandiego-consistency-enforce'!$T$41</c:f>
              <c:strCache>
                <c:ptCount val="1"/>
                <c:pt idx="0">
                  <c:v>STDev - One Broker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'sandiego-consistency-enforce'!$K$3:$K$31</c:f>
              <c:numCache>
                <c:formatCode>General</c:formatCode>
                <c:ptCount val="29"/>
                <c:pt idx="0">
                  <c:v>0.8950528096506648</c:v>
                </c:pt>
                <c:pt idx="1">
                  <c:v>0.50456496057954181</c:v>
                </c:pt>
                <c:pt idx="2">
                  <c:v>0.70575803721976038</c:v>
                </c:pt>
                <c:pt idx="3">
                  <c:v>0.79451196815753578</c:v>
                </c:pt>
                <c:pt idx="4">
                  <c:v>0.86356087923634983</c:v>
                </c:pt>
                <c:pt idx="5">
                  <c:v>1.4135475349915205</c:v>
                </c:pt>
                <c:pt idx="6">
                  <c:v>1.5733800214836005</c:v>
                </c:pt>
                <c:pt idx="7">
                  <c:v>1.4387921944214099</c:v>
                </c:pt>
                <c:pt idx="8">
                  <c:v>1.5160413408497999</c:v>
                </c:pt>
                <c:pt idx="9">
                  <c:v>1.40149754950683</c:v>
                </c:pt>
                <c:pt idx="10">
                  <c:v>1.3588851282209005</c:v>
                </c:pt>
                <c:pt idx="11">
                  <c:v>1.67178437178224</c:v>
                </c:pt>
                <c:pt idx="12">
                  <c:v>1.6856229673194598</c:v>
                </c:pt>
                <c:pt idx="13">
                  <c:v>0.90134848179228977</c:v>
                </c:pt>
                <c:pt idx="14">
                  <c:v>0.80278377155208602</c:v>
                </c:pt>
                <c:pt idx="15">
                  <c:v>0.85158510578682878</c:v>
                </c:pt>
                <c:pt idx="16">
                  <c:v>0.77254794947589422</c:v>
                </c:pt>
                <c:pt idx="17">
                  <c:v>0.76186638987458</c:v>
                </c:pt>
                <c:pt idx="18">
                  <c:v>0.66908422008403023</c:v>
                </c:pt>
                <c:pt idx="19">
                  <c:v>0.57656337159012172</c:v>
                </c:pt>
                <c:pt idx="20">
                  <c:v>0.65190219902603597</c:v>
                </c:pt>
                <c:pt idx="21">
                  <c:v>0.55902291288247419</c:v>
                </c:pt>
                <c:pt idx="22">
                  <c:v>0.57138120711181295</c:v>
                </c:pt>
                <c:pt idx="23">
                  <c:v>0.59545560782055396</c:v>
                </c:pt>
                <c:pt idx="24">
                  <c:v>0.62854125592714005</c:v>
                </c:pt>
                <c:pt idx="25">
                  <c:v>0.66480907742073936</c:v>
                </c:pt>
                <c:pt idx="26">
                  <c:v>0.49606382226888412</c:v>
                </c:pt>
                <c:pt idx="27">
                  <c:v>0.37617430982662525</c:v>
                </c:pt>
                <c:pt idx="28">
                  <c:v>0.66530389837543413</c:v>
                </c:pt>
              </c:numCache>
            </c:numRef>
          </c:yVal>
        </c:ser>
        <c:ser>
          <c:idx val="4"/>
          <c:order val="4"/>
          <c:tx>
            <c:strRef>
              <c:f>'sandiego-consistency-enforce'!$T$42</c:f>
              <c:strCache>
                <c:ptCount val="1"/>
                <c:pt idx="0">
                  <c:v>Average - Two Brokers</c:v>
                </c:pt>
              </c:strCache>
            </c:strRef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'sandiego-consistency-enforce'!$P$3:$P$31</c:f>
              <c:numCache>
                <c:formatCode>General</c:formatCode>
                <c:ptCount val="29"/>
                <c:pt idx="0">
                  <c:v>73.349656699889195</c:v>
                </c:pt>
                <c:pt idx="1">
                  <c:v>73.017686187845328</c:v>
                </c:pt>
                <c:pt idx="2">
                  <c:v>72.831483183856477</c:v>
                </c:pt>
                <c:pt idx="3">
                  <c:v>72.832965103598553</c:v>
                </c:pt>
                <c:pt idx="4">
                  <c:v>72.759872946330688</c:v>
                </c:pt>
                <c:pt idx="5">
                  <c:v>72.709301462317228</c:v>
                </c:pt>
                <c:pt idx="6">
                  <c:v>72.551124197002096</c:v>
                </c:pt>
                <c:pt idx="7">
                  <c:v>72.43776070252467</c:v>
                </c:pt>
                <c:pt idx="8">
                  <c:v>72.443318485523292</c:v>
                </c:pt>
                <c:pt idx="9">
                  <c:v>72.356581369248005</c:v>
                </c:pt>
                <c:pt idx="10">
                  <c:v>72.457116304347835</c:v>
                </c:pt>
                <c:pt idx="11">
                  <c:v>72.33654741379307</c:v>
                </c:pt>
                <c:pt idx="12">
                  <c:v>72.41660042964557</c:v>
                </c:pt>
                <c:pt idx="13">
                  <c:v>72.352409586056538</c:v>
                </c:pt>
                <c:pt idx="14">
                  <c:v>72.295863028953207</c:v>
                </c:pt>
                <c:pt idx="15">
                  <c:v>72.358981298129748</c:v>
                </c:pt>
                <c:pt idx="16">
                  <c:v>72.351388949079009</c:v>
                </c:pt>
                <c:pt idx="17">
                  <c:v>72.359396895787071</c:v>
                </c:pt>
                <c:pt idx="18">
                  <c:v>72.323637969094889</c:v>
                </c:pt>
                <c:pt idx="19">
                  <c:v>72.318807228915603</c:v>
                </c:pt>
                <c:pt idx="20">
                  <c:v>72.352105206073688</c:v>
                </c:pt>
                <c:pt idx="21">
                  <c:v>72.307166852057762</c:v>
                </c:pt>
                <c:pt idx="22">
                  <c:v>72.444366737739799</c:v>
                </c:pt>
                <c:pt idx="23">
                  <c:v>72.544734219269102</c:v>
                </c:pt>
                <c:pt idx="24">
                  <c:v>72.656308287292788</c:v>
                </c:pt>
                <c:pt idx="25">
                  <c:v>72.378222464558277</c:v>
                </c:pt>
                <c:pt idx="26">
                  <c:v>72.2565270718232</c:v>
                </c:pt>
                <c:pt idx="27">
                  <c:v>72.179400665926678</c:v>
                </c:pt>
                <c:pt idx="28">
                  <c:v>72.168966592427566</c:v>
                </c:pt>
              </c:numCache>
            </c:numRef>
          </c:yVal>
        </c:ser>
        <c:ser>
          <c:idx val="5"/>
          <c:order val="5"/>
          <c:tx>
            <c:strRef>
              <c:f>'sandiego-consistency-enforce'!$T$43</c:f>
              <c:strCache>
                <c:ptCount val="1"/>
                <c:pt idx="0">
                  <c:v>STDev - Two Brokers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'sandiego-consistency-enforce'!$Q$3:$Q$31</c:f>
              <c:numCache>
                <c:formatCode>General</c:formatCode>
                <c:ptCount val="29"/>
                <c:pt idx="0">
                  <c:v>0.9061107696102767</c:v>
                </c:pt>
                <c:pt idx="1">
                  <c:v>0.78418709733416703</c:v>
                </c:pt>
                <c:pt idx="2">
                  <c:v>0.71324601148068323</c:v>
                </c:pt>
                <c:pt idx="3">
                  <c:v>0.75744698957243872</c:v>
                </c:pt>
                <c:pt idx="4">
                  <c:v>0.7649730310446432</c:v>
                </c:pt>
                <c:pt idx="5">
                  <c:v>0.78977774214717922</c:v>
                </c:pt>
                <c:pt idx="6">
                  <c:v>0.82714846079675597</c:v>
                </c:pt>
                <c:pt idx="7">
                  <c:v>0.74508143948497441</c:v>
                </c:pt>
                <c:pt idx="8">
                  <c:v>0.75319318818046199</c:v>
                </c:pt>
                <c:pt idx="9">
                  <c:v>0.73143406535866906</c:v>
                </c:pt>
                <c:pt idx="10">
                  <c:v>0.7948265395830092</c:v>
                </c:pt>
                <c:pt idx="11">
                  <c:v>0.71563174760557346</c:v>
                </c:pt>
                <c:pt idx="12">
                  <c:v>0.74703367038439428</c:v>
                </c:pt>
                <c:pt idx="13">
                  <c:v>0.70319908186882718</c:v>
                </c:pt>
                <c:pt idx="14">
                  <c:v>0.67793698972912397</c:v>
                </c:pt>
                <c:pt idx="15">
                  <c:v>0.70672595823722995</c:v>
                </c:pt>
                <c:pt idx="16">
                  <c:v>0.727256490965976</c:v>
                </c:pt>
                <c:pt idx="17">
                  <c:v>0.715953724587434</c:v>
                </c:pt>
                <c:pt idx="18">
                  <c:v>0.68799951918737412</c:v>
                </c:pt>
                <c:pt idx="19">
                  <c:v>0.68809447668993329</c:v>
                </c:pt>
                <c:pt idx="20">
                  <c:v>0.72775169877174195</c:v>
                </c:pt>
                <c:pt idx="21">
                  <c:v>0.67971531523762718</c:v>
                </c:pt>
                <c:pt idx="22">
                  <c:v>0.81622367809389629</c:v>
                </c:pt>
                <c:pt idx="23">
                  <c:v>0.76267615551805423</c:v>
                </c:pt>
                <c:pt idx="24">
                  <c:v>0.79486036160798579</c:v>
                </c:pt>
                <c:pt idx="25">
                  <c:v>0.77646966202486922</c:v>
                </c:pt>
                <c:pt idx="26">
                  <c:v>0.72640721044298595</c:v>
                </c:pt>
                <c:pt idx="27">
                  <c:v>0.68084895564255621</c:v>
                </c:pt>
                <c:pt idx="28">
                  <c:v>0.67390704032097026</c:v>
                </c:pt>
              </c:numCache>
            </c:numRef>
          </c:yVal>
        </c:ser>
        <c:axId val="68268032"/>
        <c:axId val="68270336"/>
      </c:scatterChart>
      <c:valAx>
        <c:axId val="68268032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6632535849792144"/>
              <c:y val="0.9289473684210525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70336"/>
        <c:crosses val="autoZero"/>
        <c:crossBetween val="midCat"/>
      </c:valAx>
      <c:valAx>
        <c:axId val="6827033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</a:t>
                </a:r>
                <a:r>
                  <a:rPr lang="en-US" sz="1400" b="0" dirty="0"/>
                  <a:t>(ms)</a:t>
                </a:r>
              </a:p>
            </c:rich>
          </c:tx>
          <c:layout>
            <c:manualLayout>
              <c:xMode val="edge"/>
              <c:yMode val="edge"/>
              <c:x val="8.5360648740930554E-4"/>
              <c:y val="0.3605263157894741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680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672682239944161"/>
          <c:y val="0.14649122807017551"/>
          <c:w val="0.30687166664986393"/>
          <c:h val="0.669298245614035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Round Trip Time Chart for WS-Context Publication Requests </a:t>
            </a:r>
          </a:p>
        </c:rich>
      </c:tx>
      <c:layout>
        <c:manualLayout>
          <c:xMode val="edge"/>
          <c:yMode val="edge"/>
          <c:x val="8.8752556237218866E-2"/>
          <c:y val="8.81410256410257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0388548057259765E-2"/>
          <c:y val="9.2147435897435917E-2"/>
          <c:w val="0.61390593047034814"/>
          <c:h val="0.75641025641025661"/>
        </c:manualLayout>
      </c:layout>
      <c:lineChart>
        <c:grouping val="standard"/>
        <c:ser>
          <c:idx val="1"/>
          <c:order val="0"/>
          <c:tx>
            <c:v>Average - Echo service</c:v>
          </c:tx>
          <c:spPr>
            <a:ln w="190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'GRAPH -re-improved'!$B$31:$F$31</c:f>
              <c:numCache>
                <c:formatCode>General</c:formatCode>
                <c:ptCount val="5"/>
                <c:pt idx="0">
                  <c:v>6.6409346733668277</c:v>
                </c:pt>
                <c:pt idx="1">
                  <c:v>6.7601005025125636</c:v>
                </c:pt>
                <c:pt idx="2">
                  <c:v>6.6647386934673367</c:v>
                </c:pt>
                <c:pt idx="3">
                  <c:v>6.684180904522611</c:v>
                </c:pt>
                <c:pt idx="4">
                  <c:v>6.666733668341708</c:v>
                </c:pt>
              </c:numCache>
            </c:numRef>
          </c:val>
        </c:ser>
        <c:ser>
          <c:idx val="0"/>
          <c:order val="1"/>
          <c:tx>
            <c:v>Average - memory access</c:v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'GRAPH -re-improved'!$B$26:$F$26</c:f>
              <c:numCache>
                <c:formatCode>General</c:formatCode>
                <c:ptCount val="5"/>
                <c:pt idx="0">
                  <c:v>7.4639296482412067</c:v>
                </c:pt>
                <c:pt idx="1">
                  <c:v>7.4648140703517551</c:v>
                </c:pt>
                <c:pt idx="2">
                  <c:v>7.5309045226130698</c:v>
                </c:pt>
                <c:pt idx="3">
                  <c:v>7.5178844221105496</c:v>
                </c:pt>
                <c:pt idx="4">
                  <c:v>7.480308080808082</c:v>
                </c:pt>
              </c:numCache>
            </c:numRef>
          </c:val>
        </c:ser>
        <c:ser>
          <c:idx val="2"/>
          <c:order val="2"/>
          <c:tx>
            <c:v>Average - dabase access</c:v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'GRAPH -re-improved'!$B$36:$F$36</c:f>
              <c:numCache>
                <c:formatCode>General</c:formatCode>
                <c:ptCount val="5"/>
                <c:pt idx="0">
                  <c:v>16.192326633165813</c:v>
                </c:pt>
                <c:pt idx="1">
                  <c:v>16.028417085427122</c:v>
                </c:pt>
                <c:pt idx="2">
                  <c:v>16.235512562814069</c:v>
                </c:pt>
                <c:pt idx="3">
                  <c:v>15.915497487437204</c:v>
                </c:pt>
                <c:pt idx="4">
                  <c:v>16.353698492462311</c:v>
                </c:pt>
              </c:numCache>
            </c:numRef>
          </c:val>
        </c:ser>
        <c:ser>
          <c:idx val="3"/>
          <c:order val="3"/>
          <c:tx>
            <c:v>STDev - Echo service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'GRAPH -re-improved'!$B$32:$F$32</c:f>
              <c:numCache>
                <c:formatCode>General</c:formatCode>
                <c:ptCount val="5"/>
                <c:pt idx="0">
                  <c:v>1.4023687575222534</c:v>
                </c:pt>
                <c:pt idx="1">
                  <c:v>1.5537764551815412</c:v>
                </c:pt>
                <c:pt idx="2">
                  <c:v>1.7714712603718792</c:v>
                </c:pt>
                <c:pt idx="3">
                  <c:v>1.3899667489072747</c:v>
                </c:pt>
                <c:pt idx="4">
                  <c:v>1.7811647376502258</c:v>
                </c:pt>
              </c:numCache>
            </c:numRef>
          </c:val>
        </c:ser>
        <c:ser>
          <c:idx val="4"/>
          <c:order val="4"/>
          <c:tx>
            <c:v>STDev - database access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val>
            <c:numRef>
              <c:f>'GRAPH -re-improved'!$B$37:$F$37</c:f>
              <c:numCache>
                <c:formatCode>General</c:formatCode>
                <c:ptCount val="5"/>
                <c:pt idx="0">
                  <c:v>2.0567702492206901</c:v>
                </c:pt>
                <c:pt idx="1">
                  <c:v>2.1949834084896889</c:v>
                </c:pt>
                <c:pt idx="2">
                  <c:v>1.801150493320544</c:v>
                </c:pt>
                <c:pt idx="3">
                  <c:v>1.9558664898207503</c:v>
                </c:pt>
                <c:pt idx="4">
                  <c:v>1.8233124173493502</c:v>
                </c:pt>
              </c:numCache>
            </c:numRef>
          </c:val>
        </c:ser>
        <c:ser>
          <c:idx val="5"/>
          <c:order val="5"/>
          <c:tx>
            <c:v>STDev - memory access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'GRAPH -re-improved'!$B$27:$F$27</c:f>
              <c:numCache>
                <c:formatCode>General</c:formatCode>
                <c:ptCount val="5"/>
                <c:pt idx="0">
                  <c:v>1.8151679653686001</c:v>
                </c:pt>
                <c:pt idx="1">
                  <c:v>1.9369375079490867</c:v>
                </c:pt>
                <c:pt idx="2">
                  <c:v>1.7134303875145414</c:v>
                </c:pt>
                <c:pt idx="3">
                  <c:v>1.7103021859842107</c:v>
                </c:pt>
                <c:pt idx="4">
                  <c:v>1.7692807368883605</c:v>
                </c:pt>
              </c:numCache>
            </c:numRef>
          </c:val>
        </c:ser>
        <c:marker val="1"/>
        <c:axId val="66036096"/>
        <c:axId val="66038400"/>
      </c:lineChart>
      <c:catAx>
        <c:axId val="66036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Repeated Test Cases</a:t>
                </a:r>
              </a:p>
            </c:rich>
          </c:tx>
          <c:layout>
            <c:manualLayout>
              <c:xMode val="edge"/>
              <c:yMode val="edge"/>
              <c:x val="0.31983640081799614"/>
              <c:y val="0.931891025641026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38400"/>
        <c:crosses val="autoZero"/>
        <c:auto val="1"/>
        <c:lblAlgn val="ctr"/>
        <c:lblOffset val="100"/>
        <c:tickLblSkip val="1"/>
        <c:tickMarkSkip val="1"/>
      </c:catAx>
      <c:valAx>
        <c:axId val="66038400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Time (msec) </a:t>
                </a:r>
              </a:p>
            </c:rich>
          </c:tx>
          <c:layout>
            <c:manualLayout>
              <c:xMode val="edge"/>
              <c:yMode val="edge"/>
              <c:x val="6.1349693251533813E-3"/>
              <c:y val="0.3701923076923078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3609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838445807770967"/>
          <c:y val="0.16586538461538475"/>
          <c:w val="0.28179959100204521"/>
          <c:h val="0.6201923076923077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0445014976465529E-2"/>
          <c:y val="5.7259828052762377E-2"/>
          <c:w val="0.72352561398575244"/>
          <c:h val="0.79959259887964573"/>
        </c:manualLayout>
      </c:layout>
      <c:barChart>
        <c:barDir val="col"/>
        <c:grouping val="clustered"/>
        <c:ser>
          <c:idx val="0"/>
          <c:order val="0"/>
          <c:tx>
            <c:v>One Broker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'compexity-fault-tolerance-upd'!$X$101:$X$103</c:f>
              <c:strCache>
                <c:ptCount val="3"/>
                <c:pt idx="0">
                  <c:v>distribution</c:v>
                </c:pt>
                <c:pt idx="1">
                  <c:v>consistency enforcement</c:v>
                </c:pt>
                <c:pt idx="2">
                  <c:v>fault tolerance (3 replica creation)</c:v>
                </c:pt>
              </c:strCache>
            </c:strRef>
          </c:cat>
          <c:val>
            <c:numRef>
              <c:f>'compexity-fault-tolerance-upd'!$Y$101:$Y$103</c:f>
              <c:numCache>
                <c:formatCode>0.00</c:formatCode>
                <c:ptCount val="3"/>
                <c:pt idx="0">
                  <c:v>3.5948169728846153</c:v>
                </c:pt>
                <c:pt idx="1">
                  <c:v>4.0478692125179636</c:v>
                </c:pt>
                <c:pt idx="2">
                  <c:v>5.1288229311838478</c:v>
                </c:pt>
              </c:numCache>
            </c:numRef>
          </c:val>
        </c:ser>
        <c:ser>
          <c:idx val="1"/>
          <c:order val="1"/>
          <c:tx>
            <c:v>Two Brokers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'compexity-fault-tolerance-upd'!$X$101:$X$103</c:f>
              <c:strCache>
                <c:ptCount val="3"/>
                <c:pt idx="0">
                  <c:v>distribution</c:v>
                </c:pt>
                <c:pt idx="1">
                  <c:v>consistency enforcement</c:v>
                </c:pt>
                <c:pt idx="2">
                  <c:v>fault tolerance (3 replica creation)</c:v>
                </c:pt>
              </c:strCache>
            </c:strRef>
          </c:cat>
          <c:val>
            <c:numRef>
              <c:f>'compexity-fault-tolerance-upd'!$Z$101:$Z$103</c:f>
              <c:numCache>
                <c:formatCode>0.00</c:formatCode>
                <c:ptCount val="3"/>
                <c:pt idx="0">
                  <c:v>4.7929042443698391</c:v>
                </c:pt>
                <c:pt idx="1">
                  <c:v>5.3164586489664254</c:v>
                </c:pt>
                <c:pt idx="2">
                  <c:v>6.2389993032602433</c:v>
                </c:pt>
              </c:numCache>
            </c:numRef>
          </c:val>
        </c:ser>
        <c:axId val="68353408"/>
        <c:axId val="68371584"/>
      </c:barChart>
      <c:catAx>
        <c:axId val="68353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71584"/>
        <c:crosses val="autoZero"/>
        <c:auto val="1"/>
        <c:lblAlgn val="ctr"/>
        <c:lblOffset val="100"/>
        <c:tickLblSkip val="1"/>
        <c:tickMarkSkip val="1"/>
      </c:catAx>
      <c:valAx>
        <c:axId val="6837158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Time scale (ms)</a:t>
                </a:r>
              </a:p>
            </c:rich>
          </c:tx>
          <c:layout/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5340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65089520060063"/>
          <c:y val="0.40695377794641935"/>
          <c:w val="0.17907960723659538"/>
          <c:h val="0.2487681331354258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Round Trip Time Chart for WS-Context Inquiry Requests </a:t>
            </a:r>
          </a:p>
        </c:rich>
      </c:tx>
      <c:layout>
        <c:manualLayout>
          <c:xMode val="edge"/>
          <c:yMode val="edge"/>
          <c:x val="0.17731380629018423"/>
          <c:y val="8.8566827697262682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4938619890814545E-2"/>
          <c:y val="9.5008305121280293E-2"/>
          <c:w val="0.62940251633165023"/>
          <c:h val="0.75120925101753633"/>
        </c:manualLayout>
      </c:layout>
      <c:lineChart>
        <c:grouping val="standard"/>
        <c:ser>
          <c:idx val="1"/>
          <c:order val="0"/>
          <c:tx>
            <c:v>Average - Echo service</c:v>
          </c:tx>
          <c:spPr>
            <a:ln w="190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'GRAPH -re-improved'!$B$31:$F$31</c:f>
              <c:numCache>
                <c:formatCode>General</c:formatCode>
                <c:ptCount val="5"/>
                <c:pt idx="0">
                  <c:v>6.6409346733668277</c:v>
                </c:pt>
                <c:pt idx="1">
                  <c:v>6.7601005025125636</c:v>
                </c:pt>
                <c:pt idx="2">
                  <c:v>6.6647386934673367</c:v>
                </c:pt>
                <c:pt idx="3">
                  <c:v>6.684180904522611</c:v>
                </c:pt>
                <c:pt idx="4">
                  <c:v>6.666733668341708</c:v>
                </c:pt>
              </c:numCache>
            </c:numRef>
          </c:val>
        </c:ser>
        <c:ser>
          <c:idx val="0"/>
          <c:order val="1"/>
          <c:tx>
            <c:v>Average - memory access</c:v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'GRAPH -re-improved'!$J$26:$N$26</c:f>
              <c:numCache>
                <c:formatCode>General</c:formatCode>
                <c:ptCount val="5"/>
                <c:pt idx="0">
                  <c:v>6.9234974874371877</c:v>
                </c:pt>
                <c:pt idx="1">
                  <c:v>6.9037788944723655</c:v>
                </c:pt>
                <c:pt idx="2">
                  <c:v>6.8655276381909518</c:v>
                </c:pt>
                <c:pt idx="3">
                  <c:v>6.9012261306532698</c:v>
                </c:pt>
                <c:pt idx="4">
                  <c:v>6.9321155778894434</c:v>
                </c:pt>
              </c:numCache>
            </c:numRef>
          </c:val>
        </c:ser>
        <c:ser>
          <c:idx val="2"/>
          <c:order val="2"/>
          <c:tx>
            <c:v>Average - dabase access</c:v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'GRAPH -re-improved'!$J$36:$N$36</c:f>
              <c:numCache>
                <c:formatCode>0.000</c:formatCode>
                <c:ptCount val="5"/>
                <c:pt idx="0">
                  <c:v>13.732939698492462</c:v>
                </c:pt>
                <c:pt idx="1">
                  <c:v>14.047949748743719</c:v>
                </c:pt>
                <c:pt idx="2">
                  <c:v>13.7093969849246</c:v>
                </c:pt>
                <c:pt idx="3">
                  <c:v>13.956407035175884</c:v>
                </c:pt>
                <c:pt idx="4">
                  <c:v>13.677442211055281</c:v>
                </c:pt>
              </c:numCache>
            </c:numRef>
          </c:val>
        </c:ser>
        <c:ser>
          <c:idx val="3"/>
          <c:order val="3"/>
          <c:tx>
            <c:v>STDev - Echo Service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'GRAPH -re-improved'!$B$32:$F$32</c:f>
              <c:numCache>
                <c:formatCode>General</c:formatCode>
                <c:ptCount val="5"/>
                <c:pt idx="0">
                  <c:v>1.4023687575222534</c:v>
                </c:pt>
                <c:pt idx="1">
                  <c:v>1.5537764551815412</c:v>
                </c:pt>
                <c:pt idx="2">
                  <c:v>1.7714712603718792</c:v>
                </c:pt>
                <c:pt idx="3">
                  <c:v>1.3899667489072747</c:v>
                </c:pt>
                <c:pt idx="4">
                  <c:v>1.7811647376502258</c:v>
                </c:pt>
              </c:numCache>
            </c:numRef>
          </c:val>
        </c:ser>
        <c:ser>
          <c:idx val="4"/>
          <c:order val="4"/>
          <c:tx>
            <c:v>STDev - memory access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val>
            <c:numRef>
              <c:f>'GRAPH -re-improved'!$J$27:$N$27</c:f>
              <c:numCache>
                <c:formatCode>General</c:formatCode>
                <c:ptCount val="5"/>
                <c:pt idx="0">
                  <c:v>1.7017617011849548</c:v>
                </c:pt>
                <c:pt idx="1">
                  <c:v>1.6621500288909565</c:v>
                </c:pt>
                <c:pt idx="2">
                  <c:v>1.6435448932570913</c:v>
                </c:pt>
                <c:pt idx="3">
                  <c:v>1.7923601854720104</c:v>
                </c:pt>
                <c:pt idx="4">
                  <c:v>1.6183957019809621</c:v>
                </c:pt>
              </c:numCache>
            </c:numRef>
          </c:val>
        </c:ser>
        <c:ser>
          <c:idx val="5"/>
          <c:order val="5"/>
          <c:tx>
            <c:v>STDev - database access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'GRAPH -re-improved'!$J$37:$N$37</c:f>
              <c:numCache>
                <c:formatCode>0.000</c:formatCode>
                <c:ptCount val="5"/>
                <c:pt idx="0">
                  <c:v>2.0835842191679164</c:v>
                </c:pt>
                <c:pt idx="1">
                  <c:v>1.6886732516971492</c:v>
                </c:pt>
                <c:pt idx="2">
                  <c:v>1.9684796004954235</c:v>
                </c:pt>
                <c:pt idx="3">
                  <c:v>1.6646614938302529</c:v>
                </c:pt>
                <c:pt idx="4">
                  <c:v>2.0817235005530099</c:v>
                </c:pt>
              </c:numCache>
            </c:numRef>
          </c:val>
        </c:ser>
        <c:marker val="1"/>
        <c:axId val="66091264"/>
        <c:axId val="66102016"/>
      </c:lineChart>
      <c:catAx>
        <c:axId val="66091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Repeated Test Cases</a:t>
                </a:r>
              </a:p>
            </c:rich>
          </c:tx>
          <c:layout>
            <c:manualLayout>
              <c:xMode val="edge"/>
              <c:yMode val="edge"/>
              <c:x val="0.25880438778076603"/>
              <c:y val="0.9363951969771896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02016"/>
        <c:crossesAt val="0"/>
        <c:auto val="1"/>
        <c:lblAlgn val="ctr"/>
        <c:lblOffset val="100"/>
        <c:tickLblSkip val="1"/>
        <c:tickMarkSkip val="1"/>
      </c:catAx>
      <c:valAx>
        <c:axId val="66102016"/>
        <c:scaling>
          <c:orientation val="minMax"/>
          <c:max val="16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Time (msec) </a:t>
                </a:r>
              </a:p>
            </c:rich>
          </c:tx>
          <c:layout>
            <c:manualLayout>
              <c:xMode val="edge"/>
              <c:yMode val="edge"/>
              <c:x val="1.2285012285012293E-3"/>
              <c:y val="0.3671505192285749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91264"/>
        <c:crosses val="autoZero"/>
        <c:crossBetween val="between"/>
        <c:majorUnit val="2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393159086072477"/>
          <c:y val="0.13446080109551523"/>
          <c:w val="0.28992654787930416"/>
          <c:h val="0.69887481456122413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646766169154225"/>
          <c:y val="4.2183673939198738E-2"/>
          <c:w val="0.86205336951605549"/>
          <c:h val="0.81141537518340867"/>
        </c:manualLayout>
      </c:layout>
      <c:scatterChart>
        <c:scatterStyle val="lineMarker"/>
        <c:ser>
          <c:idx val="1"/>
          <c:order val="0"/>
          <c:tx>
            <c:v>inquiry message rate</c:v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'GRAPH-RE-UPDATED'!$C$7:$G$7</c:f>
              <c:numCache>
                <c:formatCode>0</c:formatCode>
                <c:ptCount val="5"/>
                <c:pt idx="0">
                  <c:v>166.70757060441593</c:v>
                </c:pt>
                <c:pt idx="1">
                  <c:v>519</c:v>
                </c:pt>
                <c:pt idx="2">
                  <c:v>777.997269650362</c:v>
                </c:pt>
                <c:pt idx="3">
                  <c:v>940</c:v>
                </c:pt>
                <c:pt idx="4">
                  <c:v>941.78035467941811</c:v>
                </c:pt>
              </c:numCache>
            </c:numRef>
          </c:xVal>
          <c:yVal>
            <c:numRef>
              <c:f>'GRAPH-RE-UPDATED'!$C$8:$G$8</c:f>
              <c:numCache>
                <c:formatCode>0.00</c:formatCode>
                <c:ptCount val="5"/>
                <c:pt idx="0">
                  <c:v>5.4451967008247939</c:v>
                </c:pt>
                <c:pt idx="1">
                  <c:v>5.8419999999999996</c:v>
                </c:pt>
                <c:pt idx="2">
                  <c:v>5.88</c:v>
                </c:pt>
                <c:pt idx="3">
                  <c:v>47.053108589141075</c:v>
                </c:pt>
                <c:pt idx="4">
                  <c:v>92.251000000000005</c:v>
                </c:pt>
              </c:numCache>
            </c:numRef>
          </c:yVal>
        </c:ser>
        <c:ser>
          <c:idx val="0"/>
          <c:order val="1"/>
          <c:tx>
            <c:v>publication message rate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'GRAPH-UPDATED'!$C$19:$G$19</c:f>
              <c:numCache>
                <c:formatCode>0</c:formatCode>
                <c:ptCount val="5"/>
                <c:pt idx="0">
                  <c:v>186</c:v>
                </c:pt>
                <c:pt idx="1">
                  <c:v>359</c:v>
                </c:pt>
                <c:pt idx="2">
                  <c:v>469</c:v>
                </c:pt>
                <c:pt idx="3" formatCode="General">
                  <c:v>479</c:v>
                </c:pt>
                <c:pt idx="4">
                  <c:v>480</c:v>
                </c:pt>
              </c:numCache>
            </c:numRef>
          </c:xVal>
          <c:yVal>
            <c:numRef>
              <c:f>'GRAPH-UPDATED'!$C$20:$G$20</c:f>
              <c:numCache>
                <c:formatCode>0.00</c:formatCode>
                <c:ptCount val="5"/>
                <c:pt idx="0">
                  <c:v>5.6459999999999981</c:v>
                </c:pt>
                <c:pt idx="1">
                  <c:v>5.8639999999999981</c:v>
                </c:pt>
                <c:pt idx="2">
                  <c:v>10.692</c:v>
                </c:pt>
                <c:pt idx="3">
                  <c:v>21.358000000000001</c:v>
                </c:pt>
                <c:pt idx="4">
                  <c:v>70.570275447105686</c:v>
                </c:pt>
              </c:numCache>
            </c:numRef>
          </c:yVal>
        </c:ser>
        <c:axId val="66154496"/>
        <c:axId val="66156800"/>
      </c:scatterChart>
      <c:valAx>
        <c:axId val="66154496"/>
        <c:scaling>
          <c:orientation val="minMax"/>
          <c:max val="1000"/>
          <c:min val="100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message </a:t>
                </a:r>
                <a:r>
                  <a:rPr lang="en-US" sz="1400" b="0" dirty="0"/>
                  <a:t>processing</a:t>
                </a:r>
                <a:r>
                  <a:rPr lang="en-US" sz="1400" b="0" baseline="0" dirty="0"/>
                  <a:t> </a:t>
                </a:r>
                <a:r>
                  <a:rPr lang="en-US" sz="1400" b="0" dirty="0"/>
                  <a:t>rate (message/per second)</a:t>
                </a:r>
              </a:p>
            </c:rich>
          </c:tx>
          <c:layout>
            <c:manualLayout>
              <c:xMode val="edge"/>
              <c:yMode val="edge"/>
              <c:x val="0.20443238353686147"/>
              <c:y val="0.93922036595067571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56800"/>
        <c:crosses val="autoZero"/>
        <c:crossBetween val="midCat"/>
      </c:valAx>
      <c:valAx>
        <c:axId val="66156800"/>
        <c:scaling>
          <c:orientation val="minMax"/>
          <c:max val="7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avg </a:t>
                </a:r>
                <a:r>
                  <a:rPr lang="en-US" sz="1400" b="0" baseline="0"/>
                  <a:t> </a:t>
                </a:r>
                <a:r>
                  <a:rPr lang="en-US" sz="1400" b="0"/>
                  <a:t>time (ms) per message</a:t>
                </a:r>
              </a:p>
            </c:rich>
          </c:tx>
          <c:layout>
            <c:manualLayout>
              <c:xMode val="edge"/>
              <c:yMode val="edge"/>
              <c:x val="1.0402532790592502E-2"/>
              <c:y val="0.2110421638822594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5449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7693351424694708E-2"/>
          <c:y val="4.0839393882447325E-2"/>
          <c:w val="0.35368611488014512"/>
          <c:h val="0.172124105011933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Round Trip Time Chart for WS-Context Publication Operation</a:t>
            </a:r>
          </a:p>
        </c:rich>
      </c:tx>
      <c:layout>
        <c:manualLayout>
          <c:xMode val="edge"/>
          <c:yMode val="edge"/>
          <c:x val="0.12560983089381128"/>
          <c:y val="3.125000000000001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8617886178861877E-2"/>
          <c:y val="0.1153846153846154"/>
          <c:w val="0.60609794507393888"/>
          <c:h val="0.73317307692307776"/>
        </c:manualLayout>
      </c:layout>
      <c:scatterChart>
        <c:scatterStyle val="smoothMarker"/>
        <c:ser>
          <c:idx val="0"/>
          <c:order val="0"/>
          <c:tx>
            <c:v>Average -  Echo Service</c:v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'context-size-test-for-pub'!$AN$2:$AW$2</c:f>
              <c:numCache>
                <c:formatCode>0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xVal>
          <c:yVal>
            <c:numRef>
              <c:f>'context-size-test-for-pub'!$AN$3:$AW$3</c:f>
              <c:numCache>
                <c:formatCode>#,##0.00</c:formatCode>
                <c:ptCount val="10"/>
                <c:pt idx="0">
                  <c:v>8.5754020100502544</c:v>
                </c:pt>
                <c:pt idx="1">
                  <c:v>10.778577889447236</c:v>
                </c:pt>
                <c:pt idx="2">
                  <c:v>12.522120603015072</c:v>
                </c:pt>
                <c:pt idx="3">
                  <c:v>15.716889447236181</c:v>
                </c:pt>
                <c:pt idx="4">
                  <c:v>18.168894472361799</c:v>
                </c:pt>
                <c:pt idx="5">
                  <c:v>19.941452261306527</c:v>
                </c:pt>
                <c:pt idx="6">
                  <c:v>22.287241206030142</c:v>
                </c:pt>
                <c:pt idx="7">
                  <c:v>24.854673366834177</c:v>
                </c:pt>
                <c:pt idx="8">
                  <c:v>27.3809648241206</c:v>
                </c:pt>
                <c:pt idx="9">
                  <c:v>29.732969849246228</c:v>
                </c:pt>
              </c:numCache>
            </c:numRef>
          </c:yVal>
          <c:smooth val="1"/>
        </c:ser>
        <c:ser>
          <c:idx val="2"/>
          <c:order val="1"/>
          <c:tx>
            <c:v>STDev - Echo Service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'context-size-test-for-pub'!$AN$2:$AW$2</c:f>
              <c:numCache>
                <c:formatCode>0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xVal>
          <c:yVal>
            <c:numRef>
              <c:f>'context-size-test-for-pub'!$AO$4:$AW$4</c:f>
              <c:numCache>
                <c:formatCode>#,##0.00</c:formatCode>
                <c:ptCount val="9"/>
                <c:pt idx="0">
                  <c:v>1.6608537030524377</c:v>
                </c:pt>
                <c:pt idx="1">
                  <c:v>1.7224062026117957</c:v>
                </c:pt>
                <c:pt idx="2">
                  <c:v>1.6652295646150062</c:v>
                </c:pt>
                <c:pt idx="3">
                  <c:v>1.7261804609475728</c:v>
                </c:pt>
                <c:pt idx="4">
                  <c:v>1.4054877173848181</c:v>
                </c:pt>
                <c:pt idx="5">
                  <c:v>1.7558845743657165</c:v>
                </c:pt>
                <c:pt idx="6">
                  <c:v>1.8258525610218717</c:v>
                </c:pt>
                <c:pt idx="7">
                  <c:v>1.8256406302658648</c:v>
                </c:pt>
                <c:pt idx="8">
                  <c:v>1.9404589036261715</c:v>
                </c:pt>
              </c:numCache>
            </c:numRef>
          </c:yVal>
          <c:smooth val="1"/>
        </c:ser>
        <c:ser>
          <c:idx val="1"/>
          <c:order val="2"/>
          <c:tx>
            <c:v>Average - memory access</c:v>
          </c:tx>
          <c:spPr>
            <a:ln w="190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'context-size-test-for-pub'!$AN$8:$AW$8</c:f>
              <c:numCache>
                <c:formatCode>0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xVal>
          <c:yVal>
            <c:numRef>
              <c:f>'context-size-test-for-pub'!$AN$9:$AW$9</c:f>
              <c:numCache>
                <c:formatCode>#,##0.00</c:formatCode>
                <c:ptCount val="10"/>
                <c:pt idx="0">
                  <c:v>8.9251055276381948</c:v>
                </c:pt>
                <c:pt idx="1">
                  <c:v>11.682708542713568</c:v>
                </c:pt>
                <c:pt idx="2">
                  <c:v>13.498085427135678</c:v>
                </c:pt>
                <c:pt idx="3">
                  <c:v>16.421346733668329</c:v>
                </c:pt>
                <c:pt idx="4">
                  <c:v>18.866703517587926</c:v>
                </c:pt>
                <c:pt idx="5">
                  <c:v>20.727160804020091</c:v>
                </c:pt>
                <c:pt idx="6">
                  <c:v>22.981708542713562</c:v>
                </c:pt>
                <c:pt idx="7">
                  <c:v>25.702065326633164</c:v>
                </c:pt>
                <c:pt idx="8">
                  <c:v>28.288427135678379</c:v>
                </c:pt>
                <c:pt idx="9">
                  <c:v>30.637391959799004</c:v>
                </c:pt>
              </c:numCache>
            </c:numRef>
          </c:yVal>
          <c:smooth val="1"/>
        </c:ser>
        <c:ser>
          <c:idx val="3"/>
          <c:order val="3"/>
          <c:tx>
            <c:v>STDev - memory access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'context-size-test-for-pub'!$AN$8:$AW$8</c:f>
              <c:numCache>
                <c:formatCode>0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xVal>
          <c:yVal>
            <c:numRef>
              <c:f>'context-size-test-for-pub'!$AN$10:$AW$10</c:f>
              <c:numCache>
                <c:formatCode>#,##0.00</c:formatCode>
                <c:ptCount val="10"/>
                <c:pt idx="0">
                  <c:v>1.6769044635031447</c:v>
                </c:pt>
                <c:pt idx="1">
                  <c:v>1.6698355739163535</c:v>
                </c:pt>
                <c:pt idx="2">
                  <c:v>1.7351254016156883</c:v>
                </c:pt>
                <c:pt idx="3">
                  <c:v>1.6697882722423438</c:v>
                </c:pt>
                <c:pt idx="4">
                  <c:v>1.7454327059059456</c:v>
                </c:pt>
                <c:pt idx="5">
                  <c:v>1.402210183336982</c:v>
                </c:pt>
                <c:pt idx="6">
                  <c:v>1.7624367072172658</c:v>
                </c:pt>
                <c:pt idx="7">
                  <c:v>1.830461119459331</c:v>
                </c:pt>
                <c:pt idx="8">
                  <c:v>1.8378820467167765</c:v>
                </c:pt>
                <c:pt idx="9">
                  <c:v>1.9324984997800501</c:v>
                </c:pt>
              </c:numCache>
            </c:numRef>
          </c:yVal>
          <c:smooth val="1"/>
        </c:ser>
        <c:ser>
          <c:idx val="4"/>
          <c:order val="4"/>
          <c:tx>
            <c:v>Average - database access</c:v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'context-size-test-for-pub'!$AN$14:$AW$14</c:f>
              <c:numCache>
                <c:formatCode>0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xVal>
          <c:yVal>
            <c:numRef>
              <c:f>'context-size-test-for-pub'!$AN$15:$AW$15</c:f>
              <c:numCache>
                <c:formatCode>#,##0.00</c:formatCode>
                <c:ptCount val="10"/>
                <c:pt idx="0">
                  <c:v>16.327904040404047</c:v>
                </c:pt>
                <c:pt idx="1">
                  <c:v>18.779819095477386</c:v>
                </c:pt>
                <c:pt idx="2">
                  <c:v>21.23</c:v>
                </c:pt>
                <c:pt idx="3">
                  <c:v>24.12</c:v>
                </c:pt>
                <c:pt idx="4">
                  <c:v>27.571286432160797</c:v>
                </c:pt>
                <c:pt idx="5">
                  <c:v>29.42518592964824</c:v>
                </c:pt>
                <c:pt idx="6">
                  <c:v>31.978216080402003</c:v>
                </c:pt>
                <c:pt idx="7">
                  <c:v>35.16877386934673</c:v>
                </c:pt>
                <c:pt idx="8">
                  <c:v>37.36518090452261</c:v>
                </c:pt>
                <c:pt idx="9">
                  <c:v>40.505130653266313</c:v>
                </c:pt>
              </c:numCache>
            </c:numRef>
          </c:yVal>
        </c:ser>
        <c:ser>
          <c:idx val="5"/>
          <c:order val="5"/>
          <c:tx>
            <c:v>STDev - database access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'context-size-test-for-pub'!$AN$14:$AW$14</c:f>
              <c:numCache>
                <c:formatCode>0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xVal>
          <c:yVal>
            <c:numRef>
              <c:f>'context-size-test-for-pub'!$AN$16:$AW$16</c:f>
              <c:numCache>
                <c:formatCode>#,##0.00</c:formatCode>
                <c:ptCount val="10"/>
                <c:pt idx="0">
                  <c:v>1.7911633476467532</c:v>
                </c:pt>
                <c:pt idx="1">
                  <c:v>1.8580169774037094</c:v>
                </c:pt>
                <c:pt idx="2">
                  <c:v>1.7586844453239681</c:v>
                </c:pt>
                <c:pt idx="3">
                  <c:v>1.6200188698979607</c:v>
                </c:pt>
                <c:pt idx="4">
                  <c:v>1.6502706093877277</c:v>
                </c:pt>
                <c:pt idx="5">
                  <c:v>1.6840304468933052</c:v>
                </c:pt>
                <c:pt idx="6">
                  <c:v>1.7198388398020619</c:v>
                </c:pt>
                <c:pt idx="7">
                  <c:v>2.0503741132198909</c:v>
                </c:pt>
                <c:pt idx="8">
                  <c:v>1.5777639136157906</c:v>
                </c:pt>
                <c:pt idx="9">
                  <c:v>2.4184719637426486</c:v>
                </c:pt>
              </c:numCache>
            </c:numRef>
          </c:yVal>
          <c:smooth val="1"/>
        </c:ser>
        <c:axId val="66331008"/>
        <c:axId val="66333312"/>
      </c:scatterChart>
      <c:valAx>
        <c:axId val="66331008"/>
        <c:scaling>
          <c:orientation val="minMax"/>
          <c:max val="101"/>
          <c:min val="10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context payload size (KB)</a:t>
                </a:r>
              </a:p>
            </c:rich>
          </c:tx>
          <c:layout>
            <c:manualLayout>
              <c:xMode val="edge"/>
              <c:yMode val="edge"/>
              <c:x val="0.27804890852058128"/>
              <c:y val="0.93349358974358976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3312"/>
        <c:crosses val="autoZero"/>
        <c:crossBetween val="midCat"/>
        <c:majorUnit val="10"/>
        <c:minorUnit val="10"/>
      </c:valAx>
      <c:valAx>
        <c:axId val="66333312"/>
        <c:scaling>
          <c:orientation val="minMax"/>
          <c:max val="41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time </a:t>
                </a:r>
                <a:r>
                  <a:rPr lang="en-US" sz="1400" b="0" dirty="0"/>
                  <a:t>(milliseconds)</a:t>
                </a:r>
              </a:p>
            </c:rich>
          </c:tx>
          <c:layout>
            <c:manualLayout>
              <c:xMode val="edge"/>
              <c:yMode val="edge"/>
              <c:x val="6.0975609756097563E-3"/>
              <c:y val="0.31490384615384637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1008"/>
        <c:crossesAt val="0.1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4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715485564304525"/>
          <c:y val="0.10657051282051287"/>
          <c:w val="0.29065053453684142"/>
          <c:h val="0.739583333333333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Round Trip Time Chart for WS-Context Standard Operations</a:t>
            </a:r>
          </a:p>
        </c:rich>
      </c:tx>
      <c:layout>
        <c:manualLayout>
          <c:xMode val="edge"/>
          <c:yMode val="edge"/>
          <c:x val="9.146354266692272E-2"/>
          <c:y val="3.10262529832935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902494940033748E-2"/>
          <c:y val="0.16706443914081162"/>
          <c:w val="0.61504103450483427"/>
          <c:h val="0.69689737470167079"/>
        </c:manualLayout>
      </c:layout>
      <c:scatterChart>
        <c:scatterStyle val="smoothMarker"/>
        <c:ser>
          <c:idx val="1"/>
          <c:order val="0"/>
          <c:tx>
            <c:v>Average - publication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'logarithmic-scale-test'!$M$14:$M$17</c:f>
              <c:numCache>
                <c:formatCode>0.0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100</c:v>
                </c:pt>
              </c:numCache>
            </c:numRef>
          </c:xVal>
          <c:yVal>
            <c:numRef>
              <c:f>'logarithmic-scale-test'!$N$9:$Q$9</c:f>
              <c:numCache>
                <c:formatCode>#,##0.00</c:formatCode>
                <c:ptCount val="4"/>
                <c:pt idx="0">
                  <c:v>7.3810402010050264</c:v>
                </c:pt>
                <c:pt idx="1">
                  <c:v>7.4284020100502515</c:v>
                </c:pt>
                <c:pt idx="2">
                  <c:v>8.5754020100502544</c:v>
                </c:pt>
                <c:pt idx="3">
                  <c:v>28.761613065326625</c:v>
                </c:pt>
              </c:numCache>
            </c:numRef>
          </c:yVal>
          <c:smooth val="1"/>
        </c:ser>
        <c:ser>
          <c:idx val="2"/>
          <c:order val="1"/>
          <c:tx>
            <c:v>STDev -publication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'logarithmic-scale-test'!$N$8:$Q$8</c:f>
              <c:numCache>
                <c:formatCode>0.0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100</c:v>
                </c:pt>
              </c:numCache>
            </c:numRef>
          </c:xVal>
          <c:yVal>
            <c:numRef>
              <c:f>'logarithmic-scale-test'!$N$10:$Q$10</c:f>
              <c:numCache>
                <c:formatCode>#,##0.00</c:formatCode>
                <c:ptCount val="4"/>
                <c:pt idx="0">
                  <c:v>1.6997744616854147</c:v>
                </c:pt>
                <c:pt idx="1">
                  <c:v>1.7465243809718969</c:v>
                </c:pt>
                <c:pt idx="2">
                  <c:v>1.6724470395794173</c:v>
                </c:pt>
                <c:pt idx="3">
                  <c:v>1.7462577031145754</c:v>
                </c:pt>
              </c:numCache>
            </c:numRef>
          </c:yVal>
          <c:smooth val="1"/>
        </c:ser>
        <c:ser>
          <c:idx val="0"/>
          <c:order val="2"/>
          <c:tx>
            <c:v>Average - inquiry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'logarithmic-scale-test'!$M$14:$M$17</c:f>
              <c:numCache>
                <c:formatCode>0.0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100</c:v>
                </c:pt>
              </c:numCache>
            </c:numRef>
          </c:xVal>
          <c:yVal>
            <c:numRef>
              <c:f>'logarithmic-scale-test'!$N$3:$Q$3</c:f>
              <c:numCache>
                <c:formatCode>#,##0.00</c:formatCode>
                <c:ptCount val="4"/>
                <c:pt idx="0">
                  <c:v>7.1795075376884396</c:v>
                </c:pt>
                <c:pt idx="1">
                  <c:v>7.1714974874371871</c:v>
                </c:pt>
                <c:pt idx="2">
                  <c:v>7.4976633165829165</c:v>
                </c:pt>
                <c:pt idx="3">
                  <c:v>15.504698492462312</c:v>
                </c:pt>
              </c:numCache>
            </c:numRef>
          </c:yVal>
          <c:smooth val="1"/>
        </c:ser>
        <c:ser>
          <c:idx val="3"/>
          <c:order val="3"/>
          <c:tx>
            <c:v>STDev - Inquiry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'logarithmic-scale-test'!$N$8:$Q$8</c:f>
              <c:numCache>
                <c:formatCode>0.0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100</c:v>
                </c:pt>
              </c:numCache>
            </c:numRef>
          </c:xVal>
          <c:yVal>
            <c:numRef>
              <c:f>'logarithmic-scale-test'!$N$4:$Q$4</c:f>
              <c:numCache>
                <c:formatCode>#,##0.00</c:formatCode>
                <c:ptCount val="4"/>
                <c:pt idx="0">
                  <c:v>1.3378599557900412</c:v>
                </c:pt>
                <c:pt idx="1">
                  <c:v>1.7335325173269798</c:v>
                </c:pt>
                <c:pt idx="2">
                  <c:v>1.7923297186665199</c:v>
                </c:pt>
                <c:pt idx="3">
                  <c:v>1.7680518696250338</c:v>
                </c:pt>
              </c:numCache>
            </c:numRef>
          </c:yVal>
          <c:smooth val="1"/>
        </c:ser>
        <c:axId val="66376832"/>
        <c:axId val="66379136"/>
      </c:scatterChart>
      <c:valAx>
        <c:axId val="66376832"/>
        <c:scaling>
          <c:logBase val="10"/>
          <c:orientation val="minMax"/>
          <c:max val="100"/>
          <c:min val="0.1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context payload size (KB) (logarithmic scale)</a:t>
                </a:r>
              </a:p>
            </c:rich>
          </c:tx>
          <c:layout>
            <c:manualLayout>
              <c:xMode val="edge"/>
              <c:yMode val="edge"/>
              <c:x val="0.19105703860188211"/>
              <c:y val="0.93715194908512334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79136"/>
        <c:crosses val="autoZero"/>
        <c:crossBetween val="midCat"/>
        <c:majorUnit val="10"/>
        <c:minorUnit val="10"/>
      </c:valAx>
      <c:valAx>
        <c:axId val="66379136"/>
        <c:scaling>
          <c:orientation val="minMax"/>
          <c:max val="3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/>
                  <a:t>avg round trip time (milliseconds)</a:t>
                </a:r>
              </a:p>
            </c:rich>
          </c:tx>
          <c:layout>
            <c:manualLayout>
              <c:xMode val="edge"/>
              <c:yMode val="edge"/>
              <c:x val="1.7073170731707336E-2"/>
              <c:y val="0.18854415274463027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76832"/>
        <c:crossesAt val="0.1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504103450483425"/>
          <c:y val="0.15990453460620543"/>
          <c:w val="0.27764240445554056"/>
          <c:h val="0.5147175815433567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2019116107596388E-2"/>
          <c:y val="3.603280839895015E-2"/>
          <c:w val="0.90565435681372564"/>
          <c:h val="0.62296462942132258"/>
        </c:manualLayout>
      </c:layout>
      <c:barChart>
        <c:barDir val="col"/>
        <c:grouping val="clustered"/>
        <c:ser>
          <c:idx val="0"/>
          <c:order val="0"/>
          <c:tx>
            <c:strRef>
              <c:f>'compexity-fault-tolerance-upd'!$S$95</c:f>
              <c:strCache>
                <c:ptCount val="1"/>
                <c:pt idx="0">
                  <c:v>overhead of distribution when using one intermediary broker</c:v>
                </c:pt>
              </c:strCache>
            </c:strRef>
          </c:tx>
          <c:spPr>
            <a:solidFill>
              <a:srgbClr val="9999FF"/>
            </a:solidFill>
            <a:ln w="10606">
              <a:solidFill>
                <a:srgbClr val="000000"/>
              </a:solidFill>
              <a:prstDash val="solid"/>
            </a:ln>
          </c:spPr>
          <c:cat>
            <c:strRef>
              <c:f>'compexity-fault-tolerance-upd'!$R$101:$R$103</c:f>
              <c:strCache>
                <c:ptCount val="3"/>
                <c:pt idx="0">
                  <c:v>bloomington-indianapolis</c:v>
                </c:pt>
                <c:pt idx="1">
                  <c:v>bloomington-tallahassee</c:v>
                </c:pt>
                <c:pt idx="2">
                  <c:v>bloomington-san diego</c:v>
                </c:pt>
              </c:strCache>
            </c:strRef>
          </c:cat>
          <c:val>
            <c:numRef>
              <c:f>'compexity-fault-tolerance-upd'!$S$101:$S$103</c:f>
              <c:numCache>
                <c:formatCode>0.00</c:formatCode>
                <c:ptCount val="3"/>
                <c:pt idx="0">
                  <c:v>3.5948169728846153</c:v>
                </c:pt>
                <c:pt idx="1">
                  <c:v>3.5542914635749057</c:v>
                </c:pt>
                <c:pt idx="2">
                  <c:v>3.6297652496228072</c:v>
                </c:pt>
              </c:numCache>
            </c:numRef>
          </c:val>
        </c:ser>
        <c:ser>
          <c:idx val="1"/>
          <c:order val="1"/>
          <c:tx>
            <c:strRef>
              <c:f>'compexity-fault-tolerance-upd'!$T$95</c:f>
              <c:strCache>
                <c:ptCount val="1"/>
                <c:pt idx="0">
                  <c:v>overhead of distribution when using two intermediary brokers</c:v>
                </c:pt>
              </c:strCache>
            </c:strRef>
          </c:tx>
          <c:spPr>
            <a:solidFill>
              <a:srgbClr val="993366"/>
            </a:solidFill>
            <a:ln w="10606">
              <a:solidFill>
                <a:srgbClr val="000000"/>
              </a:solidFill>
              <a:prstDash val="solid"/>
            </a:ln>
          </c:spPr>
          <c:cat>
            <c:strRef>
              <c:f>'compexity-fault-tolerance-upd'!$R$101:$R$103</c:f>
              <c:strCache>
                <c:ptCount val="3"/>
                <c:pt idx="0">
                  <c:v>bloomington-indianapolis</c:v>
                </c:pt>
                <c:pt idx="1">
                  <c:v>bloomington-tallahassee</c:v>
                </c:pt>
                <c:pt idx="2">
                  <c:v>bloomington-san diego</c:v>
                </c:pt>
              </c:strCache>
            </c:strRef>
          </c:cat>
          <c:val>
            <c:numRef>
              <c:f>'compexity-fault-tolerance-upd'!$T$101:$T$103</c:f>
              <c:numCache>
                <c:formatCode>0.00</c:formatCode>
                <c:ptCount val="3"/>
                <c:pt idx="0">
                  <c:v>4.7929042443698417</c:v>
                </c:pt>
                <c:pt idx="1">
                  <c:v>4.7843408966495105</c:v>
                </c:pt>
                <c:pt idx="2">
                  <c:v>4.9190476730702102</c:v>
                </c:pt>
              </c:numCache>
            </c:numRef>
          </c:val>
        </c:ser>
        <c:ser>
          <c:idx val="2"/>
          <c:order val="2"/>
          <c:tx>
            <c:strRef>
              <c:f>'compexity-fault-tolerance-upd'!$U$95</c:f>
              <c:strCache>
                <c:ptCount val="1"/>
                <c:pt idx="0">
                  <c:v>latency</c:v>
                </c:pt>
              </c:strCache>
            </c:strRef>
          </c:tx>
          <c:spPr>
            <a:solidFill>
              <a:srgbClr val="FFFFCC"/>
            </a:solidFill>
            <a:ln w="10606">
              <a:solidFill>
                <a:srgbClr val="000000"/>
              </a:solidFill>
              <a:prstDash val="solid"/>
            </a:ln>
          </c:spPr>
          <c:cat>
            <c:strRef>
              <c:f>'compexity-fault-tolerance-upd'!$R$101:$R$103</c:f>
              <c:strCache>
                <c:ptCount val="3"/>
                <c:pt idx="0">
                  <c:v>bloomington-indianapolis</c:v>
                </c:pt>
                <c:pt idx="1">
                  <c:v>bloomington-tallahassee</c:v>
                </c:pt>
                <c:pt idx="2">
                  <c:v>bloomington-san diego</c:v>
                </c:pt>
              </c:strCache>
            </c:strRef>
          </c:cat>
          <c:val>
            <c:numRef>
              <c:f>'compexity-fault-tolerance-upd'!$U$101:$U$103</c:f>
              <c:numCache>
                <c:formatCode>0.00</c:formatCode>
                <c:ptCount val="3"/>
                <c:pt idx="0">
                  <c:v>2.4221760670000001</c:v>
                </c:pt>
                <c:pt idx="1">
                  <c:v>36.05247142173917</c:v>
                </c:pt>
                <c:pt idx="2">
                  <c:v>65.995985382446179</c:v>
                </c:pt>
              </c:numCache>
            </c:numRef>
          </c:val>
        </c:ser>
        <c:axId val="66663936"/>
        <c:axId val="66665472"/>
      </c:barChart>
      <c:catAx>
        <c:axId val="66663936"/>
        <c:scaling>
          <c:orientation val="minMax"/>
        </c:scaling>
        <c:axPos val="b"/>
        <c:numFmt formatCode="General" sourceLinked="1"/>
        <c:tickLblPos val="nextTo"/>
        <c:spPr>
          <a:ln w="26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65472"/>
        <c:crosses val="autoZero"/>
        <c:auto val="1"/>
        <c:lblAlgn val="ctr"/>
        <c:lblOffset val="100"/>
        <c:tickLblSkip val="1"/>
        <c:tickMarkSkip val="1"/>
      </c:catAx>
      <c:valAx>
        <c:axId val="66665472"/>
        <c:scaling>
          <c:orientation val="minMax"/>
        </c:scaling>
        <c:axPos val="l"/>
        <c:majorGridlines>
          <c:spPr>
            <a:ln w="265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 (ms)</a:t>
                </a:r>
              </a:p>
            </c:rich>
          </c:tx>
          <c:layout/>
        </c:title>
        <c:numFmt formatCode="0" sourceLinked="0"/>
        <c:tickLblPos val="nextTo"/>
        <c:spPr>
          <a:ln w="26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63936"/>
        <c:crosses val="autoZero"/>
        <c:crossBetween val="between"/>
      </c:valAx>
      <c:spPr>
        <a:noFill/>
        <a:ln w="10606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67443448181695"/>
          <c:y val="0.78172200349956289"/>
          <c:w val="0.72206019861552395"/>
          <c:h val="0.20994465761063921"/>
        </c:manualLayout>
      </c:layout>
      <c:spPr>
        <a:solidFill>
          <a:srgbClr val="FFFFFF"/>
        </a:solidFill>
        <a:ln w="2652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2652">
      <a:solidFill>
        <a:srgbClr val="000000"/>
      </a:solidFill>
      <a:prstDash val="solid"/>
    </a:ln>
  </c:spPr>
  <c:txPr>
    <a:bodyPr/>
    <a:lstStyle/>
    <a:p>
      <a:pPr>
        <a:defRPr sz="94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Bloomington - Indianapolis Access Distribution Chart</a:t>
            </a:r>
          </a:p>
        </c:rich>
      </c:tx>
      <c:layout>
        <c:manualLayout>
          <c:xMode val="edge"/>
          <c:yMode val="edge"/>
          <c:x val="0.23821656050955414"/>
          <c:y val="1.305483028720627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56263269639062E-2"/>
          <c:y val="8.6161879895561358E-2"/>
          <c:w val="0.6140127388535036"/>
          <c:h val="0.7355671349904791"/>
        </c:manualLayout>
      </c:layout>
      <c:scatterChart>
        <c:scatterStyle val="lineMarker"/>
        <c:ser>
          <c:idx val="0"/>
          <c:order val="0"/>
          <c:tx>
            <c:v>Average - Latency</c:v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'compexity-distribution'!$D$6:$D$31</c:f>
              <c:numCache>
                <c:formatCode>General</c:formatCode>
                <c:ptCount val="26"/>
                <c:pt idx="0">
                  <c:v>2.5706063829999999</c:v>
                </c:pt>
                <c:pt idx="1">
                  <c:v>2.4963043480000002</c:v>
                </c:pt>
                <c:pt idx="2">
                  <c:v>2.4981956520000002</c:v>
                </c:pt>
                <c:pt idx="3">
                  <c:v>2.4573529409999999</c:v>
                </c:pt>
                <c:pt idx="4">
                  <c:v>2.4714042549999999</c:v>
                </c:pt>
                <c:pt idx="5">
                  <c:v>2.4510111109999997</c:v>
                </c:pt>
                <c:pt idx="6">
                  <c:v>2.4153763439999998</c:v>
                </c:pt>
                <c:pt idx="7">
                  <c:v>2.3848913040000004</c:v>
                </c:pt>
                <c:pt idx="8">
                  <c:v>2.4512164949999988</c:v>
                </c:pt>
                <c:pt idx="9">
                  <c:v>2.413978261</c:v>
                </c:pt>
                <c:pt idx="10">
                  <c:v>2.410063829999999</c:v>
                </c:pt>
                <c:pt idx="11">
                  <c:v>2.4148510639999992</c:v>
                </c:pt>
                <c:pt idx="12">
                  <c:v>2.4282947370000012</c:v>
                </c:pt>
                <c:pt idx="13">
                  <c:v>2.3972150539999997</c:v>
                </c:pt>
                <c:pt idx="14">
                  <c:v>2.4030549450000001</c:v>
                </c:pt>
                <c:pt idx="15">
                  <c:v>2.4047446809999999</c:v>
                </c:pt>
                <c:pt idx="16">
                  <c:v>2.4123645829999996</c:v>
                </c:pt>
                <c:pt idx="17">
                  <c:v>2.3802903230000001</c:v>
                </c:pt>
                <c:pt idx="18">
                  <c:v>2.3915368420000007</c:v>
                </c:pt>
                <c:pt idx="19">
                  <c:v>2.4016326529999996</c:v>
                </c:pt>
                <c:pt idx="20">
                  <c:v>2.437511905</c:v>
                </c:pt>
                <c:pt idx="21">
                  <c:v>2.404824176</c:v>
                </c:pt>
                <c:pt idx="22">
                  <c:v>2.3662159089999988</c:v>
                </c:pt>
                <c:pt idx="23">
                  <c:v>2.3499347830000001</c:v>
                </c:pt>
                <c:pt idx="24">
                  <c:v>2.3865312500000009</c:v>
                </c:pt>
                <c:pt idx="25">
                  <c:v>2.3771739129999996</c:v>
                </c:pt>
              </c:numCache>
            </c:numRef>
          </c:yVal>
        </c:ser>
        <c:ser>
          <c:idx val="1"/>
          <c:order val="1"/>
          <c:tx>
            <c:v>STDev - Latency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'compexity-distribution'!$E$6:$E$31</c:f>
              <c:numCache>
                <c:formatCode>General</c:formatCode>
                <c:ptCount val="26"/>
                <c:pt idx="0">
                  <c:v>0.15359184970000006</c:v>
                </c:pt>
                <c:pt idx="1">
                  <c:v>0.11476480859999999</c:v>
                </c:pt>
                <c:pt idx="2">
                  <c:v>0.11749325340000005</c:v>
                </c:pt>
                <c:pt idx="3">
                  <c:v>9.6186290709999997E-2</c:v>
                </c:pt>
                <c:pt idx="4">
                  <c:v>0.12320699600000003</c:v>
                </c:pt>
                <c:pt idx="5">
                  <c:v>0.11719497769999999</c:v>
                </c:pt>
                <c:pt idx="6">
                  <c:v>0.1123608235</c:v>
                </c:pt>
                <c:pt idx="7">
                  <c:v>0.10023932419999998</c:v>
                </c:pt>
                <c:pt idx="8">
                  <c:v>0.1417761753</c:v>
                </c:pt>
                <c:pt idx="9">
                  <c:v>0.11020779360000001</c:v>
                </c:pt>
                <c:pt idx="10">
                  <c:v>0.11509582810000002</c:v>
                </c:pt>
                <c:pt idx="11">
                  <c:v>0.11413470230000003</c:v>
                </c:pt>
                <c:pt idx="12">
                  <c:v>0.12728481</c:v>
                </c:pt>
                <c:pt idx="13">
                  <c:v>0.11094728959999997</c:v>
                </c:pt>
                <c:pt idx="14">
                  <c:v>0.10564062380000003</c:v>
                </c:pt>
                <c:pt idx="15">
                  <c:v>0.11766609730000002</c:v>
                </c:pt>
                <c:pt idx="16">
                  <c:v>0.11248093359999997</c:v>
                </c:pt>
                <c:pt idx="17">
                  <c:v>0.1011196644</c:v>
                </c:pt>
                <c:pt idx="18">
                  <c:v>0.1114112385</c:v>
                </c:pt>
                <c:pt idx="19">
                  <c:v>0.110865516</c:v>
                </c:pt>
                <c:pt idx="20">
                  <c:v>9.4277914480000002E-2</c:v>
                </c:pt>
                <c:pt idx="21">
                  <c:v>0.10902217850000004</c:v>
                </c:pt>
                <c:pt idx="22">
                  <c:v>0.1040001601</c:v>
                </c:pt>
                <c:pt idx="23">
                  <c:v>0.10019012740000004</c:v>
                </c:pt>
                <c:pt idx="24">
                  <c:v>0.10965889249999998</c:v>
                </c:pt>
                <c:pt idx="25">
                  <c:v>0.10971918290000003</c:v>
                </c:pt>
              </c:numCache>
            </c:numRef>
          </c:yVal>
        </c:ser>
        <c:ser>
          <c:idx val="2"/>
          <c:order val="2"/>
          <c:tx>
            <c:v>Average - One Broker</c:v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'compexity-distribution'!$J$6:$J$31</c:f>
              <c:numCache>
                <c:formatCode>General</c:formatCode>
                <c:ptCount val="26"/>
                <c:pt idx="0">
                  <c:v>6.0644156949999974</c:v>
                </c:pt>
                <c:pt idx="1">
                  <c:v>6.0620074000000006</c:v>
                </c:pt>
                <c:pt idx="2">
                  <c:v>6.010510994999998</c:v>
                </c:pt>
                <c:pt idx="3">
                  <c:v>5.9712158730000002</c:v>
                </c:pt>
                <c:pt idx="4">
                  <c:v>6.0055440249999981</c:v>
                </c:pt>
                <c:pt idx="5">
                  <c:v>6.0172086409999981</c:v>
                </c:pt>
                <c:pt idx="6">
                  <c:v>6.0465032049999996</c:v>
                </c:pt>
                <c:pt idx="7">
                  <c:v>6.0250658999999978</c:v>
                </c:pt>
                <c:pt idx="8">
                  <c:v>5.9866559830000012</c:v>
                </c:pt>
                <c:pt idx="9">
                  <c:v>5.9822359789999986</c:v>
                </c:pt>
                <c:pt idx="10">
                  <c:v>5.9987617020000013</c:v>
                </c:pt>
                <c:pt idx="11">
                  <c:v>5.981404167</c:v>
                </c:pt>
                <c:pt idx="12">
                  <c:v>6.0580936170000008</c:v>
                </c:pt>
                <c:pt idx="13">
                  <c:v>6.0236426330000024</c:v>
                </c:pt>
                <c:pt idx="14">
                  <c:v>6.0059256109999968</c:v>
                </c:pt>
                <c:pt idx="15">
                  <c:v>6.0394890280000002</c:v>
                </c:pt>
                <c:pt idx="16">
                  <c:v>6.0194125649999979</c:v>
                </c:pt>
                <c:pt idx="17">
                  <c:v>5.9536326529999997</c:v>
                </c:pt>
                <c:pt idx="18">
                  <c:v>6.0106779659999985</c:v>
                </c:pt>
                <c:pt idx="19">
                  <c:v>6.0536018910000013</c:v>
                </c:pt>
                <c:pt idx="20">
                  <c:v>6.026122898999998</c:v>
                </c:pt>
                <c:pt idx="21">
                  <c:v>6.0431458549999979</c:v>
                </c:pt>
                <c:pt idx="22">
                  <c:v>6.0385047919999995</c:v>
                </c:pt>
                <c:pt idx="23">
                  <c:v>6.035846476999998</c:v>
                </c:pt>
                <c:pt idx="24">
                  <c:v>6.0232376959999998</c:v>
                </c:pt>
                <c:pt idx="25">
                  <c:v>5.958955789</c:v>
                </c:pt>
              </c:numCache>
            </c:numRef>
          </c:yVal>
        </c:ser>
        <c:ser>
          <c:idx val="3"/>
          <c:order val="3"/>
          <c:tx>
            <c:v>STDev - One Broker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'compexity-distribution'!$K$6:$K$31</c:f>
              <c:numCache>
                <c:formatCode>General</c:formatCode>
                <c:ptCount val="26"/>
                <c:pt idx="0">
                  <c:v>0.4542939379</c:v>
                </c:pt>
                <c:pt idx="1">
                  <c:v>0.47716592009999997</c:v>
                </c:pt>
                <c:pt idx="2">
                  <c:v>0.47201314319999998</c:v>
                </c:pt>
                <c:pt idx="3">
                  <c:v>0.46239334309999996</c:v>
                </c:pt>
                <c:pt idx="4">
                  <c:v>0.47044806690000013</c:v>
                </c:pt>
                <c:pt idx="5">
                  <c:v>0.46796276620000021</c:v>
                </c:pt>
                <c:pt idx="6">
                  <c:v>0.45244877870000011</c:v>
                </c:pt>
                <c:pt idx="7">
                  <c:v>0.45844222100000015</c:v>
                </c:pt>
                <c:pt idx="8">
                  <c:v>0.44855020550000002</c:v>
                </c:pt>
                <c:pt idx="9">
                  <c:v>0.45581403520000008</c:v>
                </c:pt>
                <c:pt idx="10">
                  <c:v>0.45833793429999997</c:v>
                </c:pt>
                <c:pt idx="11">
                  <c:v>0.46851064269999998</c:v>
                </c:pt>
                <c:pt idx="12">
                  <c:v>0.43795793170000014</c:v>
                </c:pt>
                <c:pt idx="13">
                  <c:v>0.47944871560000013</c:v>
                </c:pt>
                <c:pt idx="14">
                  <c:v>0.44713185589999999</c:v>
                </c:pt>
                <c:pt idx="15">
                  <c:v>0.47306043240000001</c:v>
                </c:pt>
                <c:pt idx="16">
                  <c:v>0.46970471950000015</c:v>
                </c:pt>
                <c:pt idx="17">
                  <c:v>0.44391314949999999</c:v>
                </c:pt>
                <c:pt idx="18">
                  <c:v>0.44556070230000011</c:v>
                </c:pt>
                <c:pt idx="19">
                  <c:v>0.45206828360000006</c:v>
                </c:pt>
                <c:pt idx="20">
                  <c:v>0.47593091310000013</c:v>
                </c:pt>
                <c:pt idx="21">
                  <c:v>0.4716221545</c:v>
                </c:pt>
                <c:pt idx="22">
                  <c:v>0.4506212683000001</c:v>
                </c:pt>
                <c:pt idx="23">
                  <c:v>0.46442948540000012</c:v>
                </c:pt>
                <c:pt idx="24">
                  <c:v>0.46255492170000012</c:v>
                </c:pt>
                <c:pt idx="25">
                  <c:v>0.45306420980000012</c:v>
                </c:pt>
              </c:numCache>
            </c:numRef>
          </c:yVal>
        </c:ser>
        <c:ser>
          <c:idx val="4"/>
          <c:order val="4"/>
          <c:tx>
            <c:v>Average - Two Brokers</c:v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'compexity-distribution'!$P$6:$P$31</c:f>
              <c:numCache>
                <c:formatCode>General</c:formatCode>
                <c:ptCount val="26"/>
                <c:pt idx="0">
                  <c:v>7.3161431623931632</c:v>
                </c:pt>
                <c:pt idx="1">
                  <c:v>7.2994689507494614</c:v>
                </c:pt>
                <c:pt idx="2">
                  <c:v>7.2707969762418996</c:v>
                </c:pt>
                <c:pt idx="3">
                  <c:v>7.2622472527472484</c:v>
                </c:pt>
                <c:pt idx="4">
                  <c:v>7.2181321160042895</c:v>
                </c:pt>
                <c:pt idx="5">
                  <c:v>7.1917934065934004</c:v>
                </c:pt>
                <c:pt idx="6">
                  <c:v>7.1889967141292397</c:v>
                </c:pt>
                <c:pt idx="7">
                  <c:v>7.1959793253536404</c:v>
                </c:pt>
                <c:pt idx="8">
                  <c:v>7.1611831735889186</c:v>
                </c:pt>
                <c:pt idx="9">
                  <c:v>7.1859371002132084</c:v>
                </c:pt>
                <c:pt idx="10">
                  <c:v>7.1732901098901118</c:v>
                </c:pt>
                <c:pt idx="11">
                  <c:v>7.2284414316702792</c:v>
                </c:pt>
                <c:pt idx="12">
                  <c:v>7.2214983853606025</c:v>
                </c:pt>
                <c:pt idx="13">
                  <c:v>7.2226741935483814</c:v>
                </c:pt>
                <c:pt idx="14">
                  <c:v>7.1802682403433415</c:v>
                </c:pt>
                <c:pt idx="15">
                  <c:v>7.1911829924650084</c:v>
                </c:pt>
                <c:pt idx="16">
                  <c:v>7.1821240560949278</c:v>
                </c:pt>
                <c:pt idx="17">
                  <c:v>7.2570761802575099</c:v>
                </c:pt>
                <c:pt idx="18">
                  <c:v>7.2277121374865683</c:v>
                </c:pt>
                <c:pt idx="19">
                  <c:v>7.181477885652642</c:v>
                </c:pt>
                <c:pt idx="20">
                  <c:v>7.1728574514038801</c:v>
                </c:pt>
                <c:pt idx="21">
                  <c:v>7.1523513215858987</c:v>
                </c:pt>
                <c:pt idx="22">
                  <c:v>7.2649042553191387</c:v>
                </c:pt>
                <c:pt idx="23">
                  <c:v>7.2189110629067175</c:v>
                </c:pt>
                <c:pt idx="24">
                  <c:v>7.1708077753779698</c:v>
                </c:pt>
                <c:pt idx="25">
                  <c:v>7.255832438238448</c:v>
                </c:pt>
              </c:numCache>
            </c:numRef>
          </c:yVal>
        </c:ser>
        <c:ser>
          <c:idx val="5"/>
          <c:order val="5"/>
          <c:tx>
            <c:v>STDev - Two Brokers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'compexity-distribution'!$Q$6:$Q$31</c:f>
              <c:numCache>
                <c:formatCode>General</c:formatCode>
                <c:ptCount val="26"/>
                <c:pt idx="0">
                  <c:v>0.4781445520317979</c:v>
                </c:pt>
                <c:pt idx="1">
                  <c:v>0.47900240496812002</c:v>
                </c:pt>
                <c:pt idx="2">
                  <c:v>0.47511586732653011</c:v>
                </c:pt>
                <c:pt idx="3">
                  <c:v>0.46490107227844207</c:v>
                </c:pt>
                <c:pt idx="4">
                  <c:v>0.47772081281822998</c:v>
                </c:pt>
                <c:pt idx="5">
                  <c:v>0.45095581312477007</c:v>
                </c:pt>
                <c:pt idx="6">
                  <c:v>0.45071643868759204</c:v>
                </c:pt>
                <c:pt idx="7">
                  <c:v>0.46164045914049595</c:v>
                </c:pt>
                <c:pt idx="8">
                  <c:v>0.482715100582778</c:v>
                </c:pt>
                <c:pt idx="9">
                  <c:v>0.46855087721035321</c:v>
                </c:pt>
                <c:pt idx="10">
                  <c:v>0.44463132576739689</c:v>
                </c:pt>
                <c:pt idx="11">
                  <c:v>0.475683234933794</c:v>
                </c:pt>
                <c:pt idx="12">
                  <c:v>0.45367814364966613</c:v>
                </c:pt>
                <c:pt idx="13">
                  <c:v>0.45218856898061127</c:v>
                </c:pt>
                <c:pt idx="14">
                  <c:v>0.4761857932676033</c:v>
                </c:pt>
                <c:pt idx="15">
                  <c:v>0.47263359597751708</c:v>
                </c:pt>
                <c:pt idx="16">
                  <c:v>0.46155698179578714</c:v>
                </c:pt>
                <c:pt idx="17">
                  <c:v>0.47393727529525126</c:v>
                </c:pt>
                <c:pt idx="18">
                  <c:v>0.47978235976846412</c:v>
                </c:pt>
                <c:pt idx="19">
                  <c:v>0.47290880505796823</c:v>
                </c:pt>
                <c:pt idx="20">
                  <c:v>0.47724584087334104</c:v>
                </c:pt>
                <c:pt idx="21">
                  <c:v>0.44190866583471422</c:v>
                </c:pt>
                <c:pt idx="22">
                  <c:v>0.49290560500478325</c:v>
                </c:pt>
                <c:pt idx="23">
                  <c:v>0.46729708702608003</c:v>
                </c:pt>
                <c:pt idx="24">
                  <c:v>0.46040474764971412</c:v>
                </c:pt>
                <c:pt idx="25">
                  <c:v>0.49675669155286023</c:v>
                </c:pt>
              </c:numCache>
            </c:numRef>
          </c:yVal>
        </c:ser>
        <c:axId val="66615936"/>
        <c:axId val="66673280"/>
      </c:scatterChart>
      <c:valAx>
        <c:axId val="66615936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6114649681528662"/>
              <c:y val="0.929503916449086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66673280"/>
        <c:crosses val="autoZero"/>
        <c:crossBetween val="midCat"/>
      </c:valAx>
      <c:valAx>
        <c:axId val="666732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Time </a:t>
                </a:r>
                <a:r>
                  <a:rPr lang="en-US" sz="1400" dirty="0"/>
                  <a:t>(ms)</a:t>
                </a:r>
              </a:p>
            </c:rich>
          </c:tx>
          <c:layout>
            <c:manualLayout>
              <c:xMode val="edge"/>
              <c:yMode val="edge"/>
              <c:x val="6.3694267515923605E-3"/>
              <c:y val="0.321148825065274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6661593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063694267515964"/>
          <c:y val="0.1462140992167103"/>
          <c:w val="0.29426751592356687"/>
          <c:h val="0.6039009829653645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dirty="0"/>
              <a:t>Bloomington, IN - Tallahassee, Florida Distribution Chart</a:t>
            </a:r>
          </a:p>
        </c:rich>
      </c:tx>
      <c:layout>
        <c:manualLayout>
          <c:xMode val="edge"/>
          <c:yMode val="edge"/>
          <c:x val="0.14023870417732334"/>
          <c:y val="3.141361256544506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055413469735714E-2"/>
          <c:y val="0.11605612125709419"/>
          <c:w val="0.58439897698209731"/>
          <c:h val="0.70506190652870004"/>
        </c:manualLayout>
      </c:layout>
      <c:scatterChart>
        <c:scatterStyle val="lineMarker"/>
        <c:ser>
          <c:idx val="0"/>
          <c:order val="0"/>
          <c:tx>
            <c:v>Average - Latency</c:v>
          </c:tx>
          <c:spPr>
            <a:ln w="190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'florida-distribution'!$D$3:$D$31</c:f>
              <c:numCache>
                <c:formatCode>General</c:formatCode>
                <c:ptCount val="29"/>
                <c:pt idx="0">
                  <c:v>36.164802325581412</c:v>
                </c:pt>
                <c:pt idx="1">
                  <c:v>36.100170731707301</c:v>
                </c:pt>
                <c:pt idx="2">
                  <c:v>36.095705882352917</c:v>
                </c:pt>
                <c:pt idx="3">
                  <c:v>36.073139534883715</c:v>
                </c:pt>
                <c:pt idx="4">
                  <c:v>36.052433333333298</c:v>
                </c:pt>
                <c:pt idx="5">
                  <c:v>36.130631578947295</c:v>
                </c:pt>
                <c:pt idx="6">
                  <c:v>36.507488888888801</c:v>
                </c:pt>
                <c:pt idx="7">
                  <c:v>36.443195402298798</c:v>
                </c:pt>
                <c:pt idx="8">
                  <c:v>36.146453608247384</c:v>
                </c:pt>
                <c:pt idx="9">
                  <c:v>35.979056818181817</c:v>
                </c:pt>
                <c:pt idx="10">
                  <c:v>35.981065934065903</c:v>
                </c:pt>
                <c:pt idx="11">
                  <c:v>35.942022222222199</c:v>
                </c:pt>
                <c:pt idx="12">
                  <c:v>35.920847826086899</c:v>
                </c:pt>
                <c:pt idx="13">
                  <c:v>36.126106382978747</c:v>
                </c:pt>
                <c:pt idx="14">
                  <c:v>35.9492023809523</c:v>
                </c:pt>
                <c:pt idx="15">
                  <c:v>35.963329787233995</c:v>
                </c:pt>
                <c:pt idx="16">
                  <c:v>35.975892473118186</c:v>
                </c:pt>
                <c:pt idx="17">
                  <c:v>35.954263736263684</c:v>
                </c:pt>
                <c:pt idx="18">
                  <c:v>35.915149425287289</c:v>
                </c:pt>
                <c:pt idx="19">
                  <c:v>35.936670329670299</c:v>
                </c:pt>
                <c:pt idx="20">
                  <c:v>35.935916666666586</c:v>
                </c:pt>
                <c:pt idx="21">
                  <c:v>35.92028723404249</c:v>
                </c:pt>
                <c:pt idx="22">
                  <c:v>35.934393617021193</c:v>
                </c:pt>
                <c:pt idx="23">
                  <c:v>35.910706521739094</c:v>
                </c:pt>
                <c:pt idx="24">
                  <c:v>35.896881720430095</c:v>
                </c:pt>
                <c:pt idx="25">
                  <c:v>35.9151515151515</c:v>
                </c:pt>
                <c:pt idx="26">
                  <c:v>36.200020408163198</c:v>
                </c:pt>
                <c:pt idx="27">
                  <c:v>36.262674418604597</c:v>
                </c:pt>
                <c:pt idx="28">
                  <c:v>36.188010526315715</c:v>
                </c:pt>
              </c:numCache>
            </c:numRef>
          </c:yVal>
        </c:ser>
        <c:ser>
          <c:idx val="1"/>
          <c:order val="1"/>
          <c:tx>
            <c:v>STDev - Latency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yVal>
            <c:numRef>
              <c:f>'florida-distribution'!$E$3:$E$31</c:f>
              <c:numCache>
                <c:formatCode>General</c:formatCode>
                <c:ptCount val="29"/>
                <c:pt idx="0">
                  <c:v>0.10658802711346001</c:v>
                </c:pt>
                <c:pt idx="1">
                  <c:v>9.8117440953232965E-2</c:v>
                </c:pt>
                <c:pt idx="2">
                  <c:v>0.116631983640178</c:v>
                </c:pt>
                <c:pt idx="3">
                  <c:v>0.102443116243426</c:v>
                </c:pt>
                <c:pt idx="4">
                  <c:v>0.100973358373007</c:v>
                </c:pt>
                <c:pt idx="5">
                  <c:v>0.21498095178517207</c:v>
                </c:pt>
                <c:pt idx="6">
                  <c:v>0.16028179149280705</c:v>
                </c:pt>
                <c:pt idx="7">
                  <c:v>0.11297569599517099</c:v>
                </c:pt>
                <c:pt idx="8">
                  <c:v>0.23276441150418406</c:v>
                </c:pt>
                <c:pt idx="9">
                  <c:v>9.5811159808151664E-2</c:v>
                </c:pt>
                <c:pt idx="10">
                  <c:v>0.10282539701388199</c:v>
                </c:pt>
                <c:pt idx="11">
                  <c:v>9.758867794176708E-2</c:v>
                </c:pt>
                <c:pt idx="12">
                  <c:v>9.3641933734113045E-2</c:v>
                </c:pt>
                <c:pt idx="13">
                  <c:v>0.2558476305662139</c:v>
                </c:pt>
                <c:pt idx="14">
                  <c:v>8.9339717116764486E-2</c:v>
                </c:pt>
                <c:pt idx="15">
                  <c:v>0.10484749685997793</c:v>
                </c:pt>
                <c:pt idx="16">
                  <c:v>0.10922637664856404</c:v>
                </c:pt>
                <c:pt idx="17">
                  <c:v>0.11193240372503099</c:v>
                </c:pt>
                <c:pt idx="18">
                  <c:v>8.1386035133690027E-2</c:v>
                </c:pt>
                <c:pt idx="19">
                  <c:v>9.9035241196148038E-2</c:v>
                </c:pt>
                <c:pt idx="20">
                  <c:v>0.133582749175157</c:v>
                </c:pt>
                <c:pt idx="21">
                  <c:v>0.10650777369179798</c:v>
                </c:pt>
                <c:pt idx="22">
                  <c:v>0.11655809554140401</c:v>
                </c:pt>
                <c:pt idx="23">
                  <c:v>0.11026447108372003</c:v>
                </c:pt>
                <c:pt idx="24">
                  <c:v>0.13586381044381202</c:v>
                </c:pt>
                <c:pt idx="25">
                  <c:v>0.14480538407768304</c:v>
                </c:pt>
                <c:pt idx="26">
                  <c:v>0.20572541902453501</c:v>
                </c:pt>
                <c:pt idx="27">
                  <c:v>0.10408700454121904</c:v>
                </c:pt>
                <c:pt idx="28">
                  <c:v>0.18684089799776707</c:v>
                </c:pt>
              </c:numCache>
            </c:numRef>
          </c:yVal>
        </c:ser>
        <c:ser>
          <c:idx val="2"/>
          <c:order val="2"/>
          <c:tx>
            <c:v>Average - One Broker</c:v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yVal>
            <c:numRef>
              <c:f>'florida-distribution'!$J$3:$J$31</c:f>
              <c:numCache>
                <c:formatCode>General</c:formatCode>
                <c:ptCount val="29"/>
                <c:pt idx="0">
                  <c:v>39.467876892028201</c:v>
                </c:pt>
                <c:pt idx="1">
                  <c:v>39.385498495486374</c:v>
                </c:pt>
                <c:pt idx="2">
                  <c:v>39.518512512512501</c:v>
                </c:pt>
                <c:pt idx="3">
                  <c:v>39.499609609609585</c:v>
                </c:pt>
                <c:pt idx="4">
                  <c:v>39.512255020080303</c:v>
                </c:pt>
                <c:pt idx="5">
                  <c:v>39.467138554216795</c:v>
                </c:pt>
                <c:pt idx="6">
                  <c:v>39.435861445783083</c:v>
                </c:pt>
                <c:pt idx="7">
                  <c:v>39.423662650602374</c:v>
                </c:pt>
                <c:pt idx="8">
                  <c:v>39.462394550958599</c:v>
                </c:pt>
                <c:pt idx="9">
                  <c:v>39.427762286860506</c:v>
                </c:pt>
                <c:pt idx="10">
                  <c:v>39.469330653266283</c:v>
                </c:pt>
                <c:pt idx="11">
                  <c:v>39.428592184368718</c:v>
                </c:pt>
                <c:pt idx="12">
                  <c:v>39.477543259557294</c:v>
                </c:pt>
                <c:pt idx="13">
                  <c:v>39.534046046046001</c:v>
                </c:pt>
                <c:pt idx="14">
                  <c:v>39.519476953907798</c:v>
                </c:pt>
                <c:pt idx="15">
                  <c:v>39.416096871846577</c:v>
                </c:pt>
                <c:pt idx="16">
                  <c:v>39.420960882647904</c:v>
                </c:pt>
                <c:pt idx="17">
                  <c:v>39.385203203203183</c:v>
                </c:pt>
                <c:pt idx="18">
                  <c:v>39.268038461538403</c:v>
                </c:pt>
                <c:pt idx="19">
                  <c:v>39.360615461847274</c:v>
                </c:pt>
                <c:pt idx="20">
                  <c:v>39.378351106639812</c:v>
                </c:pt>
                <c:pt idx="21">
                  <c:v>39.272110212335626</c:v>
                </c:pt>
                <c:pt idx="22">
                  <c:v>39.468357142857116</c:v>
                </c:pt>
                <c:pt idx="23">
                  <c:v>39.362560040363199</c:v>
                </c:pt>
                <c:pt idx="24">
                  <c:v>39.319273366834096</c:v>
                </c:pt>
                <c:pt idx="25">
                  <c:v>39.366729838709603</c:v>
                </c:pt>
                <c:pt idx="26">
                  <c:v>39.3839356783919</c:v>
                </c:pt>
                <c:pt idx="27">
                  <c:v>39.248919191919114</c:v>
                </c:pt>
                <c:pt idx="28">
                  <c:v>39.115411099691585</c:v>
                </c:pt>
              </c:numCache>
            </c:numRef>
          </c:yVal>
        </c:ser>
        <c:ser>
          <c:idx val="3"/>
          <c:order val="3"/>
          <c:tx>
            <c:v>STDev - One Broker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yVal>
            <c:numRef>
              <c:f>'florida-distribution'!$K$3:$K$31</c:f>
              <c:numCache>
                <c:formatCode>General</c:formatCode>
                <c:ptCount val="29"/>
                <c:pt idx="0">
                  <c:v>2.3026299594775597</c:v>
                </c:pt>
                <c:pt idx="1">
                  <c:v>2.2607624773877499</c:v>
                </c:pt>
                <c:pt idx="2">
                  <c:v>2.3544335123170099</c:v>
                </c:pt>
                <c:pt idx="3">
                  <c:v>2.3141036106426398</c:v>
                </c:pt>
                <c:pt idx="4">
                  <c:v>2.3053057088554012</c:v>
                </c:pt>
                <c:pt idx="5">
                  <c:v>2.2493623227873609</c:v>
                </c:pt>
                <c:pt idx="6">
                  <c:v>2.2714624405819199</c:v>
                </c:pt>
                <c:pt idx="7">
                  <c:v>2.2743065148011401</c:v>
                </c:pt>
                <c:pt idx="8">
                  <c:v>2.2948007885922896</c:v>
                </c:pt>
                <c:pt idx="9">
                  <c:v>2.2598702286777002</c:v>
                </c:pt>
                <c:pt idx="10">
                  <c:v>2.2840928420010318</c:v>
                </c:pt>
                <c:pt idx="11">
                  <c:v>2.2840008021038511</c:v>
                </c:pt>
                <c:pt idx="12">
                  <c:v>2.28720201205478</c:v>
                </c:pt>
                <c:pt idx="13">
                  <c:v>2.3267612304507992</c:v>
                </c:pt>
                <c:pt idx="14">
                  <c:v>2.312081963509919</c:v>
                </c:pt>
                <c:pt idx="15">
                  <c:v>2.2865953546394802</c:v>
                </c:pt>
                <c:pt idx="16">
                  <c:v>2.2157228523686001</c:v>
                </c:pt>
                <c:pt idx="17">
                  <c:v>2.2666933447619408</c:v>
                </c:pt>
                <c:pt idx="18">
                  <c:v>2.167807686276451</c:v>
                </c:pt>
                <c:pt idx="19">
                  <c:v>2.2286495114635199</c:v>
                </c:pt>
                <c:pt idx="20">
                  <c:v>2.2470402317460607</c:v>
                </c:pt>
                <c:pt idx="21">
                  <c:v>2.2324648577480004</c:v>
                </c:pt>
                <c:pt idx="22">
                  <c:v>2.2913252888381299</c:v>
                </c:pt>
                <c:pt idx="23">
                  <c:v>2.252918626482789</c:v>
                </c:pt>
                <c:pt idx="24">
                  <c:v>2.2315732136074602</c:v>
                </c:pt>
                <c:pt idx="25">
                  <c:v>2.2341648612494809</c:v>
                </c:pt>
                <c:pt idx="26">
                  <c:v>2.2846867195134899</c:v>
                </c:pt>
                <c:pt idx="27">
                  <c:v>2.19672731567417</c:v>
                </c:pt>
                <c:pt idx="28">
                  <c:v>2.0278707587916518</c:v>
                </c:pt>
              </c:numCache>
            </c:numRef>
          </c:yVal>
        </c:ser>
        <c:ser>
          <c:idx val="4"/>
          <c:order val="4"/>
          <c:tx>
            <c:v>Average - Two Brokers</c:v>
          </c:tx>
          <c:spPr>
            <a:ln w="1905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yVal>
            <c:numRef>
              <c:f>'florida-distribution'!$P$3:$P$31</c:f>
              <c:numCache>
                <c:formatCode>General</c:formatCode>
                <c:ptCount val="29"/>
                <c:pt idx="0">
                  <c:v>40.714277894736796</c:v>
                </c:pt>
                <c:pt idx="1">
                  <c:v>40.536670157067995</c:v>
                </c:pt>
                <c:pt idx="2">
                  <c:v>40.200028138528118</c:v>
                </c:pt>
                <c:pt idx="3">
                  <c:v>40.248588362068915</c:v>
                </c:pt>
                <c:pt idx="4">
                  <c:v>40.297284199363673</c:v>
                </c:pt>
                <c:pt idx="5">
                  <c:v>40.335804646251304</c:v>
                </c:pt>
                <c:pt idx="6">
                  <c:v>40.381493723849275</c:v>
                </c:pt>
                <c:pt idx="7">
                  <c:v>40.363198347107414</c:v>
                </c:pt>
                <c:pt idx="8">
                  <c:v>40.402292834890915</c:v>
                </c:pt>
                <c:pt idx="9">
                  <c:v>40.383625128733186</c:v>
                </c:pt>
                <c:pt idx="10">
                  <c:v>40.374507128309496</c:v>
                </c:pt>
                <c:pt idx="11">
                  <c:v>40.459571140262284</c:v>
                </c:pt>
                <c:pt idx="12">
                  <c:v>40.345860772357689</c:v>
                </c:pt>
                <c:pt idx="13">
                  <c:v>40.352654749744573</c:v>
                </c:pt>
                <c:pt idx="14">
                  <c:v>40.446146586345286</c:v>
                </c:pt>
                <c:pt idx="15">
                  <c:v>40.516700302724502</c:v>
                </c:pt>
                <c:pt idx="16">
                  <c:v>40.572148335015115</c:v>
                </c:pt>
                <c:pt idx="17">
                  <c:v>40.414287909835984</c:v>
                </c:pt>
                <c:pt idx="18">
                  <c:v>40.399195367573007</c:v>
                </c:pt>
                <c:pt idx="19">
                  <c:v>40.402718940936829</c:v>
                </c:pt>
                <c:pt idx="20">
                  <c:v>40.551895537525297</c:v>
                </c:pt>
                <c:pt idx="21">
                  <c:v>40.462946830265814</c:v>
                </c:pt>
                <c:pt idx="22">
                  <c:v>40.596497971602375</c:v>
                </c:pt>
                <c:pt idx="23">
                  <c:v>40.6090555555555</c:v>
                </c:pt>
                <c:pt idx="24">
                  <c:v>40.463691206543906</c:v>
                </c:pt>
                <c:pt idx="25">
                  <c:v>40.749976313079316</c:v>
                </c:pt>
                <c:pt idx="26">
                  <c:v>40.559942424242372</c:v>
                </c:pt>
                <c:pt idx="27">
                  <c:v>40.442751274209911</c:v>
                </c:pt>
                <c:pt idx="28">
                  <c:v>40.083745454545394</c:v>
                </c:pt>
              </c:numCache>
            </c:numRef>
          </c:yVal>
        </c:ser>
        <c:ser>
          <c:idx val="5"/>
          <c:order val="5"/>
          <c:tx>
            <c:v>STDev - Two Brokers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yVal>
            <c:numRef>
              <c:f>'florida-distribution'!$Q$3:$Q$31</c:f>
              <c:numCache>
                <c:formatCode>General</c:formatCode>
                <c:ptCount val="29"/>
                <c:pt idx="0">
                  <c:v>1.9106820712739305</c:v>
                </c:pt>
                <c:pt idx="1">
                  <c:v>1.6742658408909501</c:v>
                </c:pt>
                <c:pt idx="2">
                  <c:v>1.4662551888162705</c:v>
                </c:pt>
                <c:pt idx="3">
                  <c:v>1.7062958413231899</c:v>
                </c:pt>
                <c:pt idx="4">
                  <c:v>1.7620428695506705</c:v>
                </c:pt>
                <c:pt idx="5">
                  <c:v>1.6536378044250304</c:v>
                </c:pt>
                <c:pt idx="6">
                  <c:v>1.66637219180949</c:v>
                </c:pt>
                <c:pt idx="7">
                  <c:v>1.99429849573486</c:v>
                </c:pt>
                <c:pt idx="8">
                  <c:v>2.5025308323705509</c:v>
                </c:pt>
                <c:pt idx="9">
                  <c:v>1.9656005612898901</c:v>
                </c:pt>
                <c:pt idx="10">
                  <c:v>1.77640504681985</c:v>
                </c:pt>
                <c:pt idx="11">
                  <c:v>1.9337548983267301</c:v>
                </c:pt>
                <c:pt idx="12">
                  <c:v>1.9529628965252401</c:v>
                </c:pt>
                <c:pt idx="13">
                  <c:v>1.9815965174527799</c:v>
                </c:pt>
                <c:pt idx="14">
                  <c:v>2.0139405905112797</c:v>
                </c:pt>
                <c:pt idx="15">
                  <c:v>2.0078231822804802</c:v>
                </c:pt>
                <c:pt idx="16">
                  <c:v>2.0224046086791798</c:v>
                </c:pt>
                <c:pt idx="17">
                  <c:v>2.002128213855249</c:v>
                </c:pt>
                <c:pt idx="18">
                  <c:v>1.9631254094131001</c:v>
                </c:pt>
                <c:pt idx="19">
                  <c:v>1.9704670641745405</c:v>
                </c:pt>
                <c:pt idx="20">
                  <c:v>2.1529734891340588</c:v>
                </c:pt>
                <c:pt idx="21">
                  <c:v>2.4614196087861702</c:v>
                </c:pt>
                <c:pt idx="22">
                  <c:v>2.5572174440866502</c:v>
                </c:pt>
                <c:pt idx="23">
                  <c:v>2.7353001025676509</c:v>
                </c:pt>
                <c:pt idx="24">
                  <c:v>2.1589011678520809</c:v>
                </c:pt>
                <c:pt idx="25">
                  <c:v>2.212935525415169</c:v>
                </c:pt>
                <c:pt idx="26">
                  <c:v>2.63579783101512</c:v>
                </c:pt>
                <c:pt idx="27">
                  <c:v>2.477294339434609</c:v>
                </c:pt>
                <c:pt idx="28">
                  <c:v>1.8730532595993299</c:v>
                </c:pt>
              </c:numCache>
            </c:numRef>
          </c:yVal>
        </c:ser>
        <c:axId val="66793856"/>
        <c:axId val="66796160"/>
      </c:scatterChart>
      <c:valAx>
        <c:axId val="66793856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Every 1000 observations</a:t>
                </a:r>
              </a:p>
            </c:rich>
          </c:tx>
          <c:layout>
            <c:manualLayout>
              <c:xMode val="edge"/>
              <c:yMode val="edge"/>
              <c:x val="0.26854219948849106"/>
              <c:y val="0.929320471066771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96160"/>
        <c:crosses val="autoZero"/>
        <c:crossBetween val="midCat"/>
      </c:valAx>
      <c:valAx>
        <c:axId val="667961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 smtClean="0"/>
                  <a:t> </a:t>
                </a:r>
                <a:r>
                  <a:rPr lang="en-US" sz="1400" b="0" dirty="0"/>
                  <a:t>Time (ms)</a:t>
                </a:r>
              </a:p>
            </c:rich>
          </c:tx>
          <c:layout>
            <c:manualLayout>
              <c:xMode val="edge"/>
              <c:yMode val="edge"/>
              <c:x val="1.0230179028133007E-2"/>
              <c:y val="0.2582902529853922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9385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627450980392157"/>
          <c:y val="0.14659713347349929"/>
          <c:w val="0.30349531116794587"/>
          <c:h val="0.5994772642948424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E045FDE-3F63-4C72-8BEC-3C4A0E60A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3D9D814-8A0B-469D-A6CC-DD7112951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0559E-B961-4946-80D8-5FA2BCC080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30F20-7365-43A5-A875-3C5E8083F46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5500" cy="347662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AB55A-7931-4DC8-B05F-E9E5F4AEEB6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63255-9616-4B2C-9ADB-93EED99524C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2961D-F05C-49E6-B296-2EC7E2B5D00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4C14B-B594-43EA-BA81-EA155B1A01E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D7212-48B4-4755-A5FC-124A1F25EBC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88805-4E27-4F06-B3A3-7A41CAD7DF3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9C60C-C3E8-420B-B337-40CDEBB02AD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3725"/>
            <a:ext cx="5584825" cy="41703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77F49-7D20-491D-83FF-A9D45988EF2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62BA1-CA90-4494-97A4-A657899C13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51F31-384C-4E8B-BF44-EFE97137E7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AFFC5-4E97-49C4-A25A-2B3C57B3D96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70EC3-57E8-49A0-BA20-96A60BEE89F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45A43-90E0-4E31-BDE4-93F56BD14E0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86CB4-2934-43A2-935D-43D0DB00597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08873-4CEF-48DD-A1A2-F2A0FBE3B64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1EFFE-046B-4A1F-A891-944E4AB51C0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F68F7-A638-4A1D-A88B-08A982713A2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C099C-9F62-4768-A2D2-344B5031259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A772F-6A64-4A71-AC8A-4FD88528CA1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70F53D-A074-46C5-A19A-E7581318F9A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6ECD0-3166-481D-AA44-F8920C366D0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34735-1B02-420E-8788-30E7A7B9C99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7457-AB52-47A4-91DA-3102E824E4A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523DE-3144-4106-9025-0B7111D5F1A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68371-56EA-4862-85F0-4510198F744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lnSpc>
                <a:spcPct val="9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D966F-6B30-4BD8-ABE8-CF78F176D64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4E1BD-EA17-476F-9660-59823711451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B983F-6CEA-4453-B687-81BC4FE71C3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FCC11-05C1-44EF-AA58-14A4B2B8E4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8650B-45F7-48CE-A763-93C266066E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algn="just"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90124-5775-40AA-A2A5-68EFC7F5146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AFC1A-3A49-4BC7-99EB-0467DDC97D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ABC14-9E4F-454A-B923-02C510BEF0E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259F-ABD8-4D15-9682-B4AD688E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D070A-9C62-4F34-BE8C-D2815802463A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6B3AA-032D-496A-A0C0-B68496098B18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8D716-59AB-4613-AD5A-9AD74244771D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F8D8-B4EE-46D3-BF4B-12BE38B105AF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914C-42EA-4E0D-A87C-2BFBE2E09829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00088-3453-41B4-88C2-D3E572CB36D1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639A-80F0-4453-BC0A-11D98A3D44A3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3616-71C2-4F13-B447-31AE94A7E440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ABC9-1FB1-46FE-A02A-D58F49930BB9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74AB9-0720-4530-9029-2E300D78386B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C5E3B-7056-43D1-AC2D-EA07645A522F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B069A-1DBC-4809-87B5-F3DCBF0A35BA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7737-555C-4FF6-8D42-C2DDA6C76334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8701E-3D11-495B-B361-7C6C45B72E8A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0366A98-131D-4CBE-931C-A60247619CA6}" type="slidenum">
              <a:rPr lang="en-US"/>
              <a:pPr>
                <a:defRPr/>
              </a:pPr>
              <a:t>‹#›</a:t>
            </a:fld>
            <a:r>
              <a:rPr lang="en-US"/>
              <a:t> of 34</a:t>
            </a:r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2438400"/>
          </a:xfrm>
        </p:spPr>
        <p:txBody>
          <a:bodyPr/>
          <a:lstStyle/>
          <a:p>
            <a:pPr eaLnBrk="1" hangingPunct="1"/>
            <a:r>
              <a:rPr lang="en-US" smtClean="0"/>
              <a:t>Managing Dynamic Metadata and Context</a:t>
            </a:r>
            <a:br>
              <a:rPr lang="en-US" smtClean="0"/>
            </a:br>
            <a:endParaRPr lang="en-US" sz="2000" b="1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28800" y="3429000"/>
            <a:ext cx="55626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Garamond" pitchFamily="18" charset="0"/>
              </a:rPr>
              <a:t>Mehmet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 S. </a:t>
            </a:r>
            <a:r>
              <a:rPr lang="en-US" sz="2800" b="1" dirty="0" err="1">
                <a:solidFill>
                  <a:schemeClr val="tx2"/>
                </a:solidFill>
                <a:latin typeface="Garamond" pitchFamily="18" charset="0"/>
              </a:rPr>
              <a:t>Aktas</a:t>
            </a:r>
            <a:endParaRPr lang="en-US" sz="2800" b="1" dirty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endParaRPr lang="en-US" sz="2800" dirty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Advisor: Prof. Geoffrey C. Fox</a:t>
            </a:r>
          </a:p>
          <a:p>
            <a:pPr algn="ctr"/>
            <a:endParaRPr lang="en-US" sz="2800" b="1" dirty="0">
              <a:solidFill>
                <a:schemeClr val="tx2"/>
              </a:solidFill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F59F5A-FEE0-41E2-BE52-04900A11C707}" type="slidenum">
              <a:rPr lang="en-US" smtClean="0"/>
              <a:pPr/>
              <a:t>10</a:t>
            </a:fld>
            <a:r>
              <a:rPr lang="en-US" smtClean="0"/>
              <a:t> of 34</a:t>
            </a:r>
          </a:p>
        </p:txBody>
      </p:sp>
      <p:sp>
        <p:nvSpPr>
          <p:cNvPr id="22531" name="Rectangle 146"/>
          <p:cNvSpPr>
            <a:spLocks noChangeArrowheads="1"/>
          </p:cNvSpPr>
          <p:nvPr/>
        </p:nvSpPr>
        <p:spPr bwMode="auto">
          <a:xfrm>
            <a:off x="7924800" y="61722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151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223"/>
          <p:cNvSpPr>
            <a:spLocks noChangeArrowheads="1"/>
          </p:cNvSpPr>
          <p:nvPr/>
        </p:nvSpPr>
        <p:spPr bwMode="auto">
          <a:xfrm>
            <a:off x="152400" y="62484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Distributed 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HYBRID Grid Information Services</a:t>
            </a:r>
            <a:endParaRPr lang="en-US" sz="28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2541" name="Rectangle 74"/>
          <p:cNvSpPr>
            <a:spLocks noChangeArrowheads="1"/>
          </p:cNvSpPr>
          <p:nvPr/>
        </p:nvSpPr>
        <p:spPr bwMode="auto">
          <a:xfrm>
            <a:off x="381000" y="12954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65"/>
          <p:cNvSpPr>
            <a:spLocks noChangeArrowheads="1"/>
          </p:cNvSpPr>
          <p:nvPr/>
        </p:nvSpPr>
        <p:spPr bwMode="auto">
          <a:xfrm>
            <a:off x="542925" y="2141538"/>
            <a:ext cx="11334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i="1">
                <a:latin typeface="Arial" pitchFamily="34" charset="0"/>
              </a:rPr>
              <a:t>Subscriber</a:t>
            </a:r>
          </a:p>
        </p:txBody>
      </p:sp>
      <p:sp>
        <p:nvSpPr>
          <p:cNvPr id="22550" name="Rectangle 166"/>
          <p:cNvSpPr>
            <a:spLocks noChangeArrowheads="1"/>
          </p:cNvSpPr>
          <p:nvPr/>
        </p:nvSpPr>
        <p:spPr bwMode="auto">
          <a:xfrm>
            <a:off x="542925" y="2622550"/>
            <a:ext cx="11334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i="1" dirty="0">
                <a:latin typeface="Arial" pitchFamily="34" charset="0"/>
              </a:rPr>
              <a:t>Publisher</a:t>
            </a:r>
          </a:p>
        </p:txBody>
      </p:sp>
      <p:sp>
        <p:nvSpPr>
          <p:cNvPr id="22551" name="Oval 167"/>
          <p:cNvSpPr>
            <a:spLocks noChangeArrowheads="1"/>
          </p:cNvSpPr>
          <p:nvPr/>
        </p:nvSpPr>
        <p:spPr bwMode="auto">
          <a:xfrm>
            <a:off x="220663" y="2095500"/>
            <a:ext cx="322263" cy="3206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168"/>
          <p:cNvSpPr>
            <a:spLocks noChangeArrowheads="1"/>
          </p:cNvSpPr>
          <p:nvPr/>
        </p:nvSpPr>
        <p:spPr bwMode="auto">
          <a:xfrm>
            <a:off x="220663" y="2559050"/>
            <a:ext cx="322263" cy="320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08"/>
          <p:cNvSpPr>
            <a:spLocks noChangeArrowheads="1"/>
          </p:cNvSpPr>
          <p:nvPr/>
        </p:nvSpPr>
        <p:spPr bwMode="auto">
          <a:xfrm>
            <a:off x="741362" y="5924550"/>
            <a:ext cx="1697038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i="1" dirty="0">
                <a:latin typeface="Arial" pitchFamily="34" charset="0"/>
              </a:rPr>
              <a:t>Replica Server-2</a:t>
            </a:r>
          </a:p>
        </p:txBody>
      </p:sp>
      <p:sp>
        <p:nvSpPr>
          <p:cNvPr id="22557" name="Rectangle 209"/>
          <p:cNvSpPr>
            <a:spLocks noChangeArrowheads="1"/>
          </p:cNvSpPr>
          <p:nvPr/>
        </p:nvSpPr>
        <p:spPr bwMode="auto">
          <a:xfrm>
            <a:off x="5454650" y="5924550"/>
            <a:ext cx="186055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i="1" dirty="0">
                <a:latin typeface="Arial" pitchFamily="34" charset="0"/>
              </a:rPr>
              <a:t>Replica Server-N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762000" y="2305604"/>
            <a:ext cx="5153170" cy="2137809"/>
            <a:chOff x="762000" y="2305604"/>
            <a:chExt cx="5153170" cy="2137809"/>
          </a:xfrm>
        </p:grpSpPr>
        <p:sp>
          <p:nvSpPr>
            <p:cNvPr id="22562" name="Oval 203"/>
            <p:cNvSpPr>
              <a:spLocks noChangeArrowheads="1"/>
            </p:cNvSpPr>
            <p:nvPr/>
          </p:nvSpPr>
          <p:spPr bwMode="auto">
            <a:xfrm>
              <a:off x="762000" y="3048000"/>
              <a:ext cx="4267200" cy="71437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>
                  <a:latin typeface="Arial" pitchFamily="34" charset="0"/>
                </a:rPr>
                <a:t>Topic Based Publish-Subscribe </a:t>
              </a:r>
            </a:p>
            <a:p>
              <a:pPr algn="ctr" eaLnBrk="1" hangingPunct="1"/>
              <a:r>
                <a:rPr lang="en-US" sz="1600" b="1" dirty="0">
                  <a:latin typeface="Arial" pitchFamily="34" charset="0"/>
                </a:rPr>
                <a:t>Messaging System</a:t>
              </a:r>
            </a:p>
          </p:txBody>
        </p:sp>
        <p:sp>
          <p:nvSpPr>
            <p:cNvPr id="22536" name="Left-Right Arrow 78"/>
            <p:cNvSpPr>
              <a:spLocks noChangeArrowheads="1"/>
            </p:cNvSpPr>
            <p:nvPr/>
          </p:nvSpPr>
          <p:spPr bwMode="auto">
            <a:xfrm rot="19600449">
              <a:off x="2802987" y="2305604"/>
              <a:ext cx="2458325" cy="156131"/>
            </a:xfrm>
            <a:prstGeom prst="leftRightArrow">
              <a:avLst>
                <a:gd name="adj1" fmla="val 50000"/>
                <a:gd name="adj2" fmla="val 5010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Left-Right Arrow 79"/>
            <p:cNvSpPr>
              <a:spLocks noChangeArrowheads="1"/>
            </p:cNvSpPr>
            <p:nvPr/>
          </p:nvSpPr>
          <p:spPr bwMode="auto">
            <a:xfrm rot="-3232096">
              <a:off x="1030287" y="3960813"/>
              <a:ext cx="823913" cy="141288"/>
            </a:xfrm>
            <a:prstGeom prst="leftRightArrow">
              <a:avLst>
                <a:gd name="adj1" fmla="val 50000"/>
                <a:gd name="adj2" fmla="val 4975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eft-Right Arrow 80"/>
            <p:cNvSpPr>
              <a:spLocks noChangeArrowheads="1"/>
            </p:cNvSpPr>
            <p:nvPr/>
          </p:nvSpPr>
          <p:spPr bwMode="auto">
            <a:xfrm rot="12069274" flipV="1">
              <a:off x="4076545" y="3984942"/>
              <a:ext cx="1838625" cy="131326"/>
            </a:xfrm>
            <a:prstGeom prst="leftRightArrow">
              <a:avLst>
                <a:gd name="adj1" fmla="val 50000"/>
                <a:gd name="adj2" fmla="val 4998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eft-Right Arrow 81"/>
            <p:cNvSpPr>
              <a:spLocks noChangeArrowheads="1"/>
            </p:cNvSpPr>
            <p:nvPr/>
          </p:nvSpPr>
          <p:spPr bwMode="auto">
            <a:xfrm rot="-5400000">
              <a:off x="2446337" y="3894138"/>
              <a:ext cx="441325" cy="152400"/>
            </a:xfrm>
            <a:prstGeom prst="leftRightArrow">
              <a:avLst>
                <a:gd name="adj1" fmla="val 50000"/>
                <a:gd name="adj2" fmla="val 4992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eft-Right Arrow 82"/>
            <p:cNvSpPr>
              <a:spLocks noChangeArrowheads="1"/>
            </p:cNvSpPr>
            <p:nvPr/>
          </p:nvSpPr>
          <p:spPr bwMode="auto">
            <a:xfrm rot="-5400000">
              <a:off x="3055937" y="3878263"/>
              <a:ext cx="441325" cy="152400"/>
            </a:xfrm>
            <a:prstGeom prst="leftRightArrow">
              <a:avLst>
                <a:gd name="adj1" fmla="val 50000"/>
                <a:gd name="adj2" fmla="val 4992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849812" y="104775"/>
            <a:ext cx="3962400" cy="3416300"/>
            <a:chOff x="4849812" y="104775"/>
            <a:chExt cx="3962400" cy="3416300"/>
          </a:xfrm>
        </p:grpSpPr>
        <p:sp>
          <p:nvSpPr>
            <p:cNvPr id="22542" name="Text Box 153"/>
            <p:cNvSpPr txBox="1">
              <a:spLocks noChangeArrowheads="1"/>
            </p:cNvSpPr>
            <p:nvPr/>
          </p:nvSpPr>
          <p:spPr bwMode="auto">
            <a:xfrm>
              <a:off x="6424613" y="714375"/>
              <a:ext cx="11350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HTTP(S)</a:t>
              </a:r>
            </a:p>
          </p:txBody>
        </p:sp>
        <p:grpSp>
          <p:nvGrpSpPr>
            <p:cNvPr id="22543" name="Group 154"/>
            <p:cNvGrpSpPr>
              <a:grpSpLocks/>
            </p:cNvGrpSpPr>
            <p:nvPr/>
          </p:nvGrpSpPr>
          <p:grpSpPr bwMode="auto">
            <a:xfrm>
              <a:off x="5372100" y="104775"/>
              <a:ext cx="1374775" cy="641350"/>
              <a:chOff x="192" y="96"/>
              <a:chExt cx="816" cy="384"/>
            </a:xfrm>
          </p:grpSpPr>
          <p:sp>
            <p:nvSpPr>
              <p:cNvPr id="22601" name="Rectangle 155"/>
              <p:cNvSpPr>
                <a:spLocks noChangeArrowheads="1"/>
              </p:cNvSpPr>
              <p:nvPr/>
            </p:nvSpPr>
            <p:spPr bwMode="auto">
              <a:xfrm>
                <a:off x="192" y="288"/>
                <a:ext cx="816" cy="19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>
                    <a:latin typeface="Arial" pitchFamily="34" charset="0"/>
                  </a:rPr>
                  <a:t>WSDL</a:t>
                </a:r>
              </a:p>
            </p:txBody>
          </p:sp>
          <p:sp>
            <p:nvSpPr>
              <p:cNvPr id="22602" name="Rectangle 156"/>
              <p:cNvSpPr>
                <a:spLocks noChangeArrowheads="1"/>
              </p:cNvSpPr>
              <p:nvPr/>
            </p:nvSpPr>
            <p:spPr bwMode="auto">
              <a:xfrm>
                <a:off x="192" y="96"/>
                <a:ext cx="816" cy="19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>
                    <a:latin typeface="Arial" pitchFamily="34" charset="0"/>
                  </a:rPr>
                  <a:t>Client</a:t>
                </a:r>
              </a:p>
            </p:txBody>
          </p:sp>
        </p:grpSp>
        <p:grpSp>
          <p:nvGrpSpPr>
            <p:cNvPr id="22544" name="Group 157"/>
            <p:cNvGrpSpPr>
              <a:grpSpLocks/>
            </p:cNvGrpSpPr>
            <p:nvPr/>
          </p:nvGrpSpPr>
          <p:grpSpPr bwMode="auto">
            <a:xfrm>
              <a:off x="7312025" y="104775"/>
              <a:ext cx="1374775" cy="641350"/>
              <a:chOff x="192" y="96"/>
              <a:chExt cx="816" cy="384"/>
            </a:xfrm>
          </p:grpSpPr>
          <p:sp>
            <p:nvSpPr>
              <p:cNvPr id="22599" name="Rectangle 158"/>
              <p:cNvSpPr>
                <a:spLocks noChangeArrowheads="1"/>
              </p:cNvSpPr>
              <p:nvPr/>
            </p:nvSpPr>
            <p:spPr bwMode="auto">
              <a:xfrm>
                <a:off x="192" y="288"/>
                <a:ext cx="816" cy="19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>
                    <a:latin typeface="Arial" pitchFamily="34" charset="0"/>
                  </a:rPr>
                  <a:t>WSDL</a:t>
                </a:r>
              </a:p>
            </p:txBody>
          </p:sp>
          <p:sp>
            <p:nvSpPr>
              <p:cNvPr id="22600" name="Rectangle 159"/>
              <p:cNvSpPr>
                <a:spLocks noChangeArrowheads="1"/>
              </p:cNvSpPr>
              <p:nvPr/>
            </p:nvSpPr>
            <p:spPr bwMode="auto">
              <a:xfrm>
                <a:off x="192" y="96"/>
                <a:ext cx="816" cy="19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>
                    <a:latin typeface="Arial" pitchFamily="34" charset="0"/>
                  </a:rPr>
                  <a:t>Client</a:t>
                </a:r>
              </a:p>
            </p:txBody>
          </p:sp>
        </p:grpSp>
        <p:sp>
          <p:nvSpPr>
            <p:cNvPr id="22545" name="Line 160"/>
            <p:cNvSpPr>
              <a:spLocks noChangeShapeType="1"/>
            </p:cNvSpPr>
            <p:nvPr/>
          </p:nvSpPr>
          <p:spPr bwMode="auto">
            <a:xfrm flipV="1">
              <a:off x="7312025" y="746125"/>
              <a:ext cx="647700" cy="320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61"/>
            <p:cNvSpPr>
              <a:spLocks noChangeShapeType="1"/>
            </p:cNvSpPr>
            <p:nvPr/>
          </p:nvSpPr>
          <p:spPr bwMode="auto">
            <a:xfrm flipH="1" flipV="1">
              <a:off x="5940425" y="746125"/>
              <a:ext cx="484188" cy="320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212"/>
            <p:cNvSpPr>
              <a:spLocks noChangeArrowheads="1"/>
            </p:cNvSpPr>
            <p:nvPr/>
          </p:nvSpPr>
          <p:spPr bwMode="auto">
            <a:xfrm>
              <a:off x="5049837" y="1089211"/>
              <a:ext cx="2009775" cy="237126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 dirty="0"/>
                <a:t>WSDL</a:t>
              </a:r>
            </a:p>
          </p:txBody>
        </p:sp>
        <p:sp>
          <p:nvSpPr>
            <p:cNvPr id="22572" name="Rectangle 213"/>
            <p:cNvSpPr>
              <a:spLocks noChangeArrowheads="1"/>
            </p:cNvSpPr>
            <p:nvPr/>
          </p:nvSpPr>
          <p:spPr bwMode="auto">
            <a:xfrm>
              <a:off x="6983412" y="1089211"/>
              <a:ext cx="1752600" cy="27537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 dirty="0"/>
                <a:t>WSDL</a:t>
              </a:r>
            </a:p>
          </p:txBody>
        </p:sp>
        <p:sp>
          <p:nvSpPr>
            <p:cNvPr id="22573" name="Rectangle 214"/>
            <p:cNvSpPr>
              <a:spLocks noChangeArrowheads="1"/>
            </p:cNvSpPr>
            <p:nvPr/>
          </p:nvSpPr>
          <p:spPr bwMode="auto">
            <a:xfrm>
              <a:off x="5049837" y="1326337"/>
              <a:ext cx="3457575" cy="82994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   HYBRID </a:t>
              </a:r>
            </a:p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   Grid Information Service</a:t>
              </a:r>
            </a:p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(GIS)</a:t>
              </a:r>
              <a:endParaRPr lang="en-US" sz="1600" b="1" dirty="0">
                <a:latin typeface="Arial" pitchFamily="34" charset="0"/>
              </a:endParaRPr>
            </a:p>
          </p:txBody>
        </p:sp>
        <p:sp>
          <p:nvSpPr>
            <p:cNvPr id="22574" name="Oval 215"/>
            <p:cNvSpPr>
              <a:spLocks noChangeArrowheads="1"/>
            </p:cNvSpPr>
            <p:nvPr/>
          </p:nvSpPr>
          <p:spPr bwMode="auto">
            <a:xfrm>
              <a:off x="5049837" y="1418128"/>
              <a:ext cx="400050" cy="3690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Oval 216"/>
            <p:cNvSpPr>
              <a:spLocks noChangeArrowheads="1"/>
            </p:cNvSpPr>
            <p:nvPr/>
          </p:nvSpPr>
          <p:spPr bwMode="auto">
            <a:xfrm>
              <a:off x="5049837" y="1787204"/>
              <a:ext cx="400050" cy="3690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AutoShape 217"/>
            <p:cNvSpPr>
              <a:spLocks noChangeArrowheads="1"/>
            </p:cNvSpPr>
            <p:nvPr/>
          </p:nvSpPr>
          <p:spPr bwMode="auto">
            <a:xfrm>
              <a:off x="5029200" y="2438399"/>
              <a:ext cx="1066800" cy="685801"/>
            </a:xfrm>
            <a:prstGeom prst="can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Extended </a:t>
              </a:r>
            </a:p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UDDI</a:t>
              </a:r>
              <a:endParaRPr lang="en-US" sz="1600" b="1" dirty="0">
                <a:latin typeface="Arial" pitchFamily="34" charset="0"/>
              </a:endParaRPr>
            </a:p>
          </p:txBody>
        </p:sp>
        <p:sp>
          <p:nvSpPr>
            <p:cNvPr id="22577" name="Rectangle 218"/>
            <p:cNvSpPr>
              <a:spLocks noChangeArrowheads="1"/>
            </p:cNvSpPr>
            <p:nvPr/>
          </p:nvSpPr>
          <p:spPr bwMode="auto">
            <a:xfrm rot="5400000">
              <a:off x="8170229" y="1590333"/>
              <a:ext cx="829942" cy="30003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 dirty="0"/>
                <a:t>WSDL</a:t>
              </a:r>
            </a:p>
          </p:txBody>
        </p:sp>
        <p:sp>
          <p:nvSpPr>
            <p:cNvPr id="22578" name="Rectangle 219"/>
            <p:cNvSpPr>
              <a:spLocks noChangeArrowheads="1"/>
            </p:cNvSpPr>
            <p:nvPr/>
          </p:nvSpPr>
          <p:spPr bwMode="auto">
            <a:xfrm>
              <a:off x="4849812" y="957262"/>
              <a:ext cx="3962400" cy="224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Line 220"/>
            <p:cNvSpPr>
              <a:spLocks noChangeShapeType="1"/>
            </p:cNvSpPr>
            <p:nvPr/>
          </p:nvSpPr>
          <p:spPr bwMode="auto">
            <a:xfrm flipV="1">
              <a:off x="5535612" y="2156279"/>
              <a:ext cx="0" cy="277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Text Box 221"/>
            <p:cNvSpPr txBox="1">
              <a:spLocks noChangeArrowheads="1"/>
            </p:cNvSpPr>
            <p:nvPr/>
          </p:nvSpPr>
          <p:spPr bwMode="auto">
            <a:xfrm>
              <a:off x="5715000" y="2185391"/>
              <a:ext cx="712788" cy="405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dirty="0">
                  <a:latin typeface="Arial" pitchFamily="34" charset="0"/>
                </a:rPr>
                <a:t>JDBC</a:t>
              </a:r>
            </a:p>
          </p:txBody>
        </p:sp>
        <p:sp>
          <p:nvSpPr>
            <p:cNvPr id="22560" name="Rectangle 222"/>
            <p:cNvSpPr>
              <a:spLocks noChangeArrowheads="1"/>
            </p:cNvSpPr>
            <p:nvPr/>
          </p:nvSpPr>
          <p:spPr bwMode="auto">
            <a:xfrm>
              <a:off x="5562600" y="3276600"/>
              <a:ext cx="2586038" cy="2444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1" i="1" dirty="0">
                  <a:latin typeface="Arial" pitchFamily="34" charset="0"/>
                </a:rPr>
                <a:t>Replica Server-1</a:t>
              </a:r>
            </a:p>
          </p:txBody>
        </p:sp>
        <p:sp>
          <p:nvSpPr>
            <p:cNvPr id="22535" name="Rectangle 219"/>
            <p:cNvSpPr>
              <a:spLocks noChangeArrowheads="1"/>
            </p:cNvSpPr>
            <p:nvPr/>
          </p:nvSpPr>
          <p:spPr bwMode="auto">
            <a:xfrm>
              <a:off x="5010150" y="1371600"/>
              <a:ext cx="4572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AutoShape 217"/>
            <p:cNvSpPr>
              <a:spLocks noChangeArrowheads="1"/>
            </p:cNvSpPr>
            <p:nvPr/>
          </p:nvSpPr>
          <p:spPr bwMode="auto">
            <a:xfrm>
              <a:off x="6172200" y="2438400"/>
              <a:ext cx="1143000" cy="685800"/>
            </a:xfrm>
            <a:prstGeom prst="can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WS</a:t>
              </a:r>
            </a:p>
            <a:p>
              <a:pPr algn="ctr" eaLnBrk="1" hangingPunct="1"/>
              <a:r>
                <a:rPr lang="en-US" sz="1600" b="1" dirty="0" smtClean="0">
                  <a:latin typeface="Arial" pitchFamily="34" charset="0"/>
                </a:rPr>
                <a:t>Context</a:t>
              </a:r>
              <a:endParaRPr lang="en-US" sz="1600" b="1" dirty="0">
                <a:latin typeface="Arial" pitchFamily="34" charset="0"/>
              </a:endParaRPr>
            </a:p>
          </p:txBody>
        </p:sp>
        <p:sp>
          <p:nvSpPr>
            <p:cNvPr id="81" name="Oval 200"/>
            <p:cNvSpPr>
              <a:spLocks noChangeArrowheads="1"/>
            </p:cNvSpPr>
            <p:nvPr/>
          </p:nvSpPr>
          <p:spPr bwMode="auto">
            <a:xfrm>
              <a:off x="7448550" y="2655887"/>
              <a:ext cx="323850" cy="239713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200"/>
            <p:cNvSpPr>
              <a:spLocks noChangeArrowheads="1"/>
            </p:cNvSpPr>
            <p:nvPr/>
          </p:nvSpPr>
          <p:spPr bwMode="auto">
            <a:xfrm>
              <a:off x="7905750" y="2655887"/>
              <a:ext cx="323850" cy="239713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200"/>
            <p:cNvSpPr>
              <a:spLocks noChangeArrowheads="1"/>
            </p:cNvSpPr>
            <p:nvPr/>
          </p:nvSpPr>
          <p:spPr bwMode="auto">
            <a:xfrm>
              <a:off x="8362950" y="2655887"/>
              <a:ext cx="323850" cy="239713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20"/>
            <p:cNvSpPr>
              <a:spLocks noChangeShapeType="1"/>
            </p:cNvSpPr>
            <p:nvPr/>
          </p:nvSpPr>
          <p:spPr bwMode="auto">
            <a:xfrm flipV="1">
              <a:off x="6781800" y="2161115"/>
              <a:ext cx="0" cy="277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220"/>
            <p:cNvSpPr>
              <a:spLocks noChangeShapeType="1"/>
            </p:cNvSpPr>
            <p:nvPr/>
          </p:nvSpPr>
          <p:spPr bwMode="auto">
            <a:xfrm flipV="1">
              <a:off x="7620000" y="2161115"/>
              <a:ext cx="0" cy="277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220"/>
            <p:cNvSpPr>
              <a:spLocks noChangeShapeType="1"/>
            </p:cNvSpPr>
            <p:nvPr/>
          </p:nvSpPr>
          <p:spPr bwMode="auto">
            <a:xfrm flipV="1">
              <a:off x="8077200" y="2133600"/>
              <a:ext cx="0" cy="277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20"/>
            <p:cNvSpPr>
              <a:spLocks noChangeShapeType="1"/>
            </p:cNvSpPr>
            <p:nvPr/>
          </p:nvSpPr>
          <p:spPr bwMode="auto">
            <a:xfrm flipV="1">
              <a:off x="8534400" y="2133600"/>
              <a:ext cx="0" cy="277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92075" y="4002088"/>
            <a:ext cx="7680325" cy="2322513"/>
            <a:chOff x="92075" y="4002088"/>
            <a:chExt cx="7680325" cy="23225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3238500" y="4883150"/>
              <a:ext cx="1333500" cy="239713"/>
              <a:chOff x="3238500" y="4883150"/>
              <a:chExt cx="1333500" cy="239713"/>
            </a:xfrm>
          </p:grpSpPr>
          <p:sp>
            <p:nvSpPr>
              <p:cNvPr id="22582" name="Oval 199"/>
              <p:cNvSpPr>
                <a:spLocks noChangeArrowheads="1"/>
              </p:cNvSpPr>
              <p:nvPr/>
            </p:nvSpPr>
            <p:spPr bwMode="auto">
              <a:xfrm>
                <a:off x="3238500" y="4883150"/>
                <a:ext cx="322263" cy="239713"/>
              </a:xfrm>
              <a:prstGeom prst="ellipse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Oval 200"/>
              <p:cNvSpPr>
                <a:spLocks noChangeArrowheads="1"/>
              </p:cNvSpPr>
              <p:nvPr/>
            </p:nvSpPr>
            <p:spPr bwMode="auto">
              <a:xfrm>
                <a:off x="3743325" y="4883150"/>
                <a:ext cx="323850" cy="239713"/>
              </a:xfrm>
              <a:prstGeom prst="ellipse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4" name="Oval 201"/>
              <p:cNvSpPr>
                <a:spLocks noChangeArrowheads="1"/>
              </p:cNvSpPr>
              <p:nvPr/>
            </p:nvSpPr>
            <p:spPr bwMode="auto">
              <a:xfrm>
                <a:off x="4248150" y="4883150"/>
                <a:ext cx="323850" cy="239713"/>
              </a:xfrm>
              <a:prstGeom prst="ellipse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8" name="Rectangle 210"/>
            <p:cNvSpPr>
              <a:spLocks noChangeArrowheads="1"/>
            </p:cNvSpPr>
            <p:nvPr/>
          </p:nvSpPr>
          <p:spPr bwMode="auto">
            <a:xfrm>
              <a:off x="92075" y="4002088"/>
              <a:ext cx="7680325" cy="23225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173038" y="4241800"/>
              <a:ext cx="2798762" cy="1601788"/>
              <a:chOff x="173038" y="4241800"/>
              <a:chExt cx="2798762" cy="1601788"/>
            </a:xfrm>
          </p:grpSpPr>
          <p:sp>
            <p:nvSpPr>
              <p:cNvPr id="22585" name="AutoShape 178"/>
              <p:cNvSpPr>
                <a:spLocks noChangeArrowheads="1"/>
              </p:cNvSpPr>
              <p:nvPr/>
            </p:nvSpPr>
            <p:spPr bwMode="auto">
              <a:xfrm>
                <a:off x="228601" y="5181600"/>
                <a:ext cx="838199" cy="614363"/>
              </a:xfrm>
              <a:prstGeom prst="can">
                <a:avLst>
                  <a:gd name="adj" fmla="val 25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Extended</a:t>
                </a:r>
              </a:p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UDDI</a:t>
                </a:r>
                <a:endParaRPr lang="en-US" sz="1400" b="1" dirty="0">
                  <a:latin typeface="Arial" pitchFamily="34" charset="0"/>
                </a:endParaRPr>
              </a:p>
            </p:txBody>
          </p:sp>
          <p:sp>
            <p:nvSpPr>
              <p:cNvPr id="22587" name="Rectangle 180"/>
              <p:cNvSpPr>
                <a:spLocks noChangeArrowheads="1"/>
              </p:cNvSpPr>
              <p:nvPr/>
            </p:nvSpPr>
            <p:spPr bwMode="auto">
              <a:xfrm>
                <a:off x="173038" y="4241800"/>
                <a:ext cx="2798762" cy="16017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8" name="Rectangle 181"/>
              <p:cNvSpPr>
                <a:spLocks noChangeArrowheads="1"/>
              </p:cNvSpPr>
              <p:nvPr/>
            </p:nvSpPr>
            <p:spPr bwMode="auto">
              <a:xfrm>
                <a:off x="249238" y="4365625"/>
                <a:ext cx="2646362" cy="206375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latin typeface="Arial" pitchFamily="34" charset="0"/>
                  </a:rPr>
                  <a:t>WSDL</a:t>
                </a:r>
              </a:p>
            </p:txBody>
          </p:sp>
          <p:sp>
            <p:nvSpPr>
              <p:cNvPr id="22589" name="Rectangle 182"/>
              <p:cNvSpPr>
                <a:spLocks noChangeArrowheads="1"/>
              </p:cNvSpPr>
              <p:nvPr/>
            </p:nvSpPr>
            <p:spPr bwMode="auto">
              <a:xfrm>
                <a:off x="249238" y="4549775"/>
                <a:ext cx="2646362" cy="55403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 dirty="0">
                    <a:latin typeface="Arial" pitchFamily="34" charset="0"/>
                  </a:rPr>
                  <a:t>   </a:t>
                </a:r>
                <a:r>
                  <a:rPr lang="en-US" sz="1600" b="1" dirty="0" smtClean="0">
                    <a:latin typeface="Arial" pitchFamily="34" charset="0"/>
                  </a:rPr>
                  <a:t>HYBRID GIS</a:t>
                </a:r>
                <a:endParaRPr lang="en-US" sz="1600" b="1" dirty="0">
                  <a:latin typeface="Arial" pitchFamily="34" charset="0"/>
                </a:endParaRPr>
              </a:p>
            </p:txBody>
          </p:sp>
          <p:sp>
            <p:nvSpPr>
              <p:cNvPr id="22590" name="Oval 183"/>
              <p:cNvSpPr>
                <a:spLocks noChangeArrowheads="1"/>
              </p:cNvSpPr>
              <p:nvPr/>
            </p:nvSpPr>
            <p:spPr bwMode="auto">
              <a:xfrm>
                <a:off x="249238" y="4611688"/>
                <a:ext cx="301625" cy="246063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1" name="Oval 184"/>
              <p:cNvSpPr>
                <a:spLocks noChangeArrowheads="1"/>
              </p:cNvSpPr>
              <p:nvPr/>
            </p:nvSpPr>
            <p:spPr bwMode="auto">
              <a:xfrm>
                <a:off x="249238" y="4857750"/>
                <a:ext cx="301625" cy="2460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utoShape 178"/>
              <p:cNvSpPr>
                <a:spLocks noChangeArrowheads="1"/>
              </p:cNvSpPr>
              <p:nvPr/>
            </p:nvSpPr>
            <p:spPr bwMode="auto">
              <a:xfrm>
                <a:off x="1143000" y="5181600"/>
                <a:ext cx="838200" cy="609600"/>
              </a:xfrm>
              <a:prstGeom prst="can">
                <a:avLst>
                  <a:gd name="adj" fmla="val 25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WS</a:t>
                </a:r>
              </a:p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Context</a:t>
                </a:r>
                <a:endParaRPr lang="en-US" sz="1400" b="1" dirty="0">
                  <a:latin typeface="Arial" pitchFamily="34" charset="0"/>
                </a:endParaRPr>
              </a:p>
            </p:txBody>
          </p:sp>
          <p:sp>
            <p:nvSpPr>
              <p:cNvPr id="96" name="Oval 199"/>
              <p:cNvSpPr>
                <a:spLocks noChangeArrowheads="1"/>
              </p:cNvSpPr>
              <p:nvPr/>
            </p:nvSpPr>
            <p:spPr bwMode="auto">
              <a:xfrm>
                <a:off x="2133600" y="5399087"/>
                <a:ext cx="322263" cy="239713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200"/>
              <p:cNvSpPr>
                <a:spLocks noChangeArrowheads="1"/>
              </p:cNvSpPr>
              <p:nvPr/>
            </p:nvSpPr>
            <p:spPr bwMode="auto">
              <a:xfrm>
                <a:off x="2532063" y="5399087"/>
                <a:ext cx="323850" cy="239713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897438" y="4265612"/>
              <a:ext cx="2798762" cy="1601788"/>
              <a:chOff x="173038" y="4241800"/>
              <a:chExt cx="2798762" cy="1601788"/>
            </a:xfrm>
          </p:grpSpPr>
          <p:sp>
            <p:nvSpPr>
              <p:cNvPr id="103" name="AutoShape 178"/>
              <p:cNvSpPr>
                <a:spLocks noChangeArrowheads="1"/>
              </p:cNvSpPr>
              <p:nvPr/>
            </p:nvSpPr>
            <p:spPr bwMode="auto">
              <a:xfrm>
                <a:off x="228601" y="5181600"/>
                <a:ext cx="838199" cy="614363"/>
              </a:xfrm>
              <a:prstGeom prst="can">
                <a:avLst>
                  <a:gd name="adj" fmla="val 25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Extended</a:t>
                </a:r>
              </a:p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UDDI</a:t>
                </a:r>
                <a:endParaRPr lang="en-US" sz="1400" b="1" dirty="0">
                  <a:latin typeface="Arial" pitchFamily="34" charset="0"/>
                </a:endParaRPr>
              </a:p>
            </p:txBody>
          </p:sp>
          <p:sp>
            <p:nvSpPr>
              <p:cNvPr id="104" name="Rectangle 180"/>
              <p:cNvSpPr>
                <a:spLocks noChangeArrowheads="1"/>
              </p:cNvSpPr>
              <p:nvPr/>
            </p:nvSpPr>
            <p:spPr bwMode="auto">
              <a:xfrm>
                <a:off x="173038" y="4241800"/>
                <a:ext cx="2798762" cy="16017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81"/>
              <p:cNvSpPr>
                <a:spLocks noChangeArrowheads="1"/>
              </p:cNvSpPr>
              <p:nvPr/>
            </p:nvSpPr>
            <p:spPr bwMode="auto">
              <a:xfrm>
                <a:off x="249238" y="4365625"/>
                <a:ext cx="2646362" cy="206375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latin typeface="Arial" pitchFamily="34" charset="0"/>
                  </a:rPr>
                  <a:t>WSDL</a:t>
                </a:r>
              </a:p>
            </p:txBody>
          </p:sp>
          <p:sp>
            <p:nvSpPr>
              <p:cNvPr id="106" name="Rectangle 182"/>
              <p:cNvSpPr>
                <a:spLocks noChangeArrowheads="1"/>
              </p:cNvSpPr>
              <p:nvPr/>
            </p:nvSpPr>
            <p:spPr bwMode="auto">
              <a:xfrm>
                <a:off x="249238" y="4549775"/>
                <a:ext cx="2646362" cy="55403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b="1" dirty="0">
                    <a:latin typeface="Arial" pitchFamily="34" charset="0"/>
                  </a:rPr>
                  <a:t>   </a:t>
                </a:r>
                <a:r>
                  <a:rPr lang="en-US" sz="1600" b="1" dirty="0" smtClean="0">
                    <a:latin typeface="Arial" pitchFamily="34" charset="0"/>
                  </a:rPr>
                  <a:t>HYBRID GIS</a:t>
                </a:r>
                <a:endParaRPr lang="en-US" sz="1600" b="1" dirty="0">
                  <a:latin typeface="Arial" pitchFamily="34" charset="0"/>
                </a:endParaRPr>
              </a:p>
            </p:txBody>
          </p:sp>
          <p:sp>
            <p:nvSpPr>
              <p:cNvPr id="107" name="Oval 183"/>
              <p:cNvSpPr>
                <a:spLocks noChangeArrowheads="1"/>
              </p:cNvSpPr>
              <p:nvPr/>
            </p:nvSpPr>
            <p:spPr bwMode="auto">
              <a:xfrm>
                <a:off x="249238" y="4611688"/>
                <a:ext cx="301625" cy="246063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184"/>
              <p:cNvSpPr>
                <a:spLocks noChangeArrowheads="1"/>
              </p:cNvSpPr>
              <p:nvPr/>
            </p:nvSpPr>
            <p:spPr bwMode="auto">
              <a:xfrm>
                <a:off x="249238" y="4857750"/>
                <a:ext cx="301625" cy="2460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AutoShape 178"/>
              <p:cNvSpPr>
                <a:spLocks noChangeArrowheads="1"/>
              </p:cNvSpPr>
              <p:nvPr/>
            </p:nvSpPr>
            <p:spPr bwMode="auto">
              <a:xfrm>
                <a:off x="1143000" y="5181600"/>
                <a:ext cx="838200" cy="609600"/>
              </a:xfrm>
              <a:prstGeom prst="can">
                <a:avLst>
                  <a:gd name="adj" fmla="val 25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WS</a:t>
                </a:r>
              </a:p>
              <a:p>
                <a:pPr algn="ctr" eaLnBrk="1" hangingPunct="1"/>
                <a:r>
                  <a:rPr lang="en-US" sz="1400" b="1" dirty="0" smtClean="0">
                    <a:latin typeface="Arial" pitchFamily="34" charset="0"/>
                  </a:rPr>
                  <a:t>Context</a:t>
                </a:r>
                <a:endParaRPr lang="en-US" sz="1400" b="1" dirty="0">
                  <a:latin typeface="Arial" pitchFamily="34" charset="0"/>
                </a:endParaRPr>
              </a:p>
            </p:txBody>
          </p:sp>
          <p:sp>
            <p:nvSpPr>
              <p:cNvPr id="110" name="Oval 199"/>
              <p:cNvSpPr>
                <a:spLocks noChangeArrowheads="1"/>
              </p:cNvSpPr>
              <p:nvPr/>
            </p:nvSpPr>
            <p:spPr bwMode="auto">
              <a:xfrm>
                <a:off x="2133600" y="5399087"/>
                <a:ext cx="322263" cy="239713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Oval 200"/>
              <p:cNvSpPr>
                <a:spLocks noChangeArrowheads="1"/>
              </p:cNvSpPr>
              <p:nvPr/>
            </p:nvSpPr>
            <p:spPr bwMode="auto">
              <a:xfrm>
                <a:off x="2532063" y="5399087"/>
                <a:ext cx="323850" cy="239713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F92A42-E312-4F8A-9B12-58D72054F46C}" type="slidenum">
              <a:rPr lang="en-US" smtClean="0"/>
              <a:pPr/>
              <a:t>11</a:t>
            </a:fld>
            <a:r>
              <a:rPr lang="en-US" smtClean="0"/>
              <a:t> of 34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3" name="Rectangle 143"/>
          <p:cNvSpPr>
            <a:spLocks noChangeArrowheads="1"/>
          </p:cNvSpPr>
          <p:nvPr/>
        </p:nvSpPr>
        <p:spPr bwMode="auto">
          <a:xfrm>
            <a:off x="3276600" y="4724400"/>
            <a:ext cx="56943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Detailed architecture of the system</a:t>
            </a:r>
            <a:endParaRPr lang="en-US" sz="3200" dirty="0"/>
          </a:p>
        </p:txBody>
      </p:sp>
      <p:sp>
        <p:nvSpPr>
          <p:cNvPr id="23576" name="Freeform 10"/>
          <p:cNvSpPr>
            <a:spLocks noEditPoints="1"/>
          </p:cNvSpPr>
          <p:nvPr/>
        </p:nvSpPr>
        <p:spPr bwMode="auto">
          <a:xfrm>
            <a:off x="1828800" y="4419600"/>
            <a:ext cx="417513" cy="965201"/>
          </a:xfrm>
          <a:custGeom>
            <a:avLst/>
            <a:gdLst>
              <a:gd name="T0" fmla="*/ 182 w 1039"/>
              <a:gd name="T1" fmla="*/ 532 h 3278"/>
              <a:gd name="T2" fmla="*/ 30 w 1039"/>
              <a:gd name="T3" fmla="*/ 11 h 3278"/>
              <a:gd name="T4" fmla="*/ 35 w 1039"/>
              <a:gd name="T5" fmla="*/ 5 h 3278"/>
              <a:gd name="T6" fmla="*/ 43 w 1039"/>
              <a:gd name="T7" fmla="*/ 9 h 3278"/>
              <a:gd name="T8" fmla="*/ 195 w 1039"/>
              <a:gd name="T9" fmla="*/ 530 h 3278"/>
              <a:gd name="T10" fmla="*/ 190 w 1039"/>
              <a:gd name="T11" fmla="*/ 536 h 3278"/>
              <a:gd name="T12" fmla="*/ 182 w 1039"/>
              <a:gd name="T13" fmla="*/ 532 h 3278"/>
              <a:gd name="T14" fmla="*/ 224 w 1039"/>
              <a:gd name="T15" fmla="*/ 464 h 3278"/>
              <a:gd name="T16" fmla="*/ 191 w 1039"/>
              <a:gd name="T17" fmla="*/ 541 h 3278"/>
              <a:gd name="T18" fmla="*/ 119 w 1039"/>
              <a:gd name="T19" fmla="*/ 481 h 3278"/>
              <a:gd name="T20" fmla="*/ 120 w 1039"/>
              <a:gd name="T21" fmla="*/ 474 h 3278"/>
              <a:gd name="T22" fmla="*/ 129 w 1039"/>
              <a:gd name="T23" fmla="*/ 474 h 3278"/>
              <a:gd name="T24" fmla="*/ 194 w 1039"/>
              <a:gd name="T25" fmla="*/ 527 h 3278"/>
              <a:gd name="T26" fmla="*/ 182 w 1039"/>
              <a:gd name="T27" fmla="*/ 529 h 3278"/>
              <a:gd name="T28" fmla="*/ 211 w 1039"/>
              <a:gd name="T29" fmla="*/ 461 h 3278"/>
              <a:gd name="T30" fmla="*/ 219 w 1039"/>
              <a:gd name="T31" fmla="*/ 457 h 3278"/>
              <a:gd name="T32" fmla="*/ 224 w 1039"/>
              <a:gd name="T33" fmla="*/ 464 h 3278"/>
              <a:gd name="T34" fmla="*/ 1 w 1039"/>
              <a:gd name="T35" fmla="*/ 77 h 3278"/>
              <a:gd name="T36" fmla="*/ 34 w 1039"/>
              <a:gd name="T37" fmla="*/ 0 h 3278"/>
              <a:gd name="T38" fmla="*/ 106 w 1039"/>
              <a:gd name="T39" fmla="*/ 60 h 3278"/>
              <a:gd name="T40" fmla="*/ 106 w 1039"/>
              <a:gd name="T41" fmla="*/ 67 h 3278"/>
              <a:gd name="T42" fmla="*/ 96 w 1039"/>
              <a:gd name="T43" fmla="*/ 67 h 3278"/>
              <a:gd name="T44" fmla="*/ 32 w 1039"/>
              <a:gd name="T45" fmla="*/ 14 h 3278"/>
              <a:gd name="T46" fmla="*/ 43 w 1039"/>
              <a:gd name="T47" fmla="*/ 12 h 3278"/>
              <a:gd name="T48" fmla="*/ 14 w 1039"/>
              <a:gd name="T49" fmla="*/ 81 h 3278"/>
              <a:gd name="T50" fmla="*/ 6 w 1039"/>
              <a:gd name="T51" fmla="*/ 84 h 3278"/>
              <a:gd name="T52" fmla="*/ 1 w 1039"/>
              <a:gd name="T53" fmla="*/ 77 h 327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39"/>
              <a:gd name="T82" fmla="*/ 0 h 3278"/>
              <a:gd name="T83" fmla="*/ 1039 w 1039"/>
              <a:gd name="T84" fmla="*/ 3278 h 327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39" h="3278">
                <a:moveTo>
                  <a:pt x="840" y="3224"/>
                </a:moveTo>
                <a:lnTo>
                  <a:pt x="138" y="68"/>
                </a:lnTo>
                <a:cubicBezTo>
                  <a:pt x="135" y="51"/>
                  <a:pt x="145" y="34"/>
                  <a:pt x="162" y="31"/>
                </a:cubicBezTo>
                <a:cubicBezTo>
                  <a:pt x="179" y="27"/>
                  <a:pt x="196" y="38"/>
                  <a:pt x="200" y="55"/>
                </a:cubicBezTo>
                <a:lnTo>
                  <a:pt x="901" y="3210"/>
                </a:lnTo>
                <a:cubicBezTo>
                  <a:pt x="905" y="3227"/>
                  <a:pt x="894" y="3244"/>
                  <a:pt x="877" y="3248"/>
                </a:cubicBezTo>
                <a:cubicBezTo>
                  <a:pt x="860" y="3252"/>
                  <a:pt x="843" y="3241"/>
                  <a:pt x="840" y="3224"/>
                </a:cubicBezTo>
                <a:close/>
                <a:moveTo>
                  <a:pt x="1034" y="2810"/>
                </a:moveTo>
                <a:lnTo>
                  <a:pt x="884" y="3278"/>
                </a:lnTo>
                <a:lnTo>
                  <a:pt x="550" y="2917"/>
                </a:lnTo>
                <a:cubicBezTo>
                  <a:pt x="538" y="2905"/>
                  <a:pt x="539" y="2885"/>
                  <a:pt x="552" y="2873"/>
                </a:cubicBezTo>
                <a:cubicBezTo>
                  <a:pt x="565" y="2861"/>
                  <a:pt x="584" y="2862"/>
                  <a:pt x="596" y="2875"/>
                </a:cubicBezTo>
                <a:lnTo>
                  <a:pt x="894" y="3196"/>
                </a:lnTo>
                <a:lnTo>
                  <a:pt x="840" y="3207"/>
                </a:lnTo>
                <a:lnTo>
                  <a:pt x="974" y="2791"/>
                </a:lnTo>
                <a:cubicBezTo>
                  <a:pt x="979" y="2774"/>
                  <a:pt x="997" y="2765"/>
                  <a:pt x="1013" y="2770"/>
                </a:cubicBezTo>
                <a:cubicBezTo>
                  <a:pt x="1030" y="2775"/>
                  <a:pt x="1039" y="2793"/>
                  <a:pt x="1034" y="2810"/>
                </a:cubicBezTo>
                <a:close/>
                <a:moveTo>
                  <a:pt x="6" y="469"/>
                </a:moveTo>
                <a:lnTo>
                  <a:pt x="155" y="0"/>
                </a:lnTo>
                <a:lnTo>
                  <a:pt x="489" y="361"/>
                </a:lnTo>
                <a:cubicBezTo>
                  <a:pt x="501" y="374"/>
                  <a:pt x="500" y="394"/>
                  <a:pt x="488" y="406"/>
                </a:cubicBezTo>
                <a:cubicBezTo>
                  <a:pt x="475" y="417"/>
                  <a:pt x="455" y="417"/>
                  <a:pt x="443" y="404"/>
                </a:cubicBezTo>
                <a:lnTo>
                  <a:pt x="146" y="83"/>
                </a:lnTo>
                <a:lnTo>
                  <a:pt x="199" y="71"/>
                </a:lnTo>
                <a:lnTo>
                  <a:pt x="66" y="488"/>
                </a:lnTo>
                <a:cubicBezTo>
                  <a:pt x="61" y="504"/>
                  <a:pt x="43" y="514"/>
                  <a:pt x="26" y="508"/>
                </a:cubicBezTo>
                <a:cubicBezTo>
                  <a:pt x="10" y="503"/>
                  <a:pt x="0" y="485"/>
                  <a:pt x="6" y="469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0" name="Group 199"/>
          <p:cNvGrpSpPr/>
          <p:nvPr/>
        </p:nvGrpSpPr>
        <p:grpSpPr>
          <a:xfrm>
            <a:off x="1158875" y="5402263"/>
            <a:ext cx="2078038" cy="693738"/>
            <a:chOff x="1158875" y="5630863"/>
            <a:chExt cx="2078038" cy="693738"/>
          </a:xfrm>
        </p:grpSpPr>
        <p:grpSp>
          <p:nvGrpSpPr>
            <p:cNvPr id="23583" name="Group 25"/>
            <p:cNvGrpSpPr>
              <a:grpSpLocks/>
            </p:cNvGrpSpPr>
            <p:nvPr/>
          </p:nvGrpSpPr>
          <p:grpSpPr bwMode="auto">
            <a:xfrm>
              <a:off x="1158875" y="5903913"/>
              <a:ext cx="2078038" cy="420688"/>
              <a:chOff x="1653" y="3236"/>
              <a:chExt cx="774" cy="205"/>
            </a:xfrm>
          </p:grpSpPr>
          <p:sp>
            <p:nvSpPr>
              <p:cNvPr id="23699" name="Rectangle 23"/>
              <p:cNvSpPr>
                <a:spLocks noChangeArrowheads="1"/>
              </p:cNvSpPr>
              <p:nvPr/>
            </p:nvSpPr>
            <p:spPr bwMode="auto">
              <a:xfrm>
                <a:off x="1653" y="3236"/>
                <a:ext cx="774" cy="205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00" name="Rectangle 24"/>
              <p:cNvSpPr>
                <a:spLocks noChangeArrowheads="1"/>
              </p:cNvSpPr>
              <p:nvPr/>
            </p:nvSpPr>
            <p:spPr bwMode="auto">
              <a:xfrm>
                <a:off x="1653" y="3236"/>
                <a:ext cx="774" cy="205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4" name="Rectangle 26"/>
            <p:cNvSpPr>
              <a:spLocks noChangeArrowheads="1"/>
            </p:cNvSpPr>
            <p:nvPr/>
          </p:nvSpPr>
          <p:spPr bwMode="auto">
            <a:xfrm>
              <a:off x="1828800" y="6019800"/>
              <a:ext cx="7413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Client</a:t>
              </a:r>
            </a:p>
          </p:txBody>
        </p:sp>
        <p:grpSp>
          <p:nvGrpSpPr>
            <p:cNvPr id="23585" name="Group 29"/>
            <p:cNvGrpSpPr>
              <a:grpSpLocks/>
            </p:cNvGrpSpPr>
            <p:nvPr/>
          </p:nvGrpSpPr>
          <p:grpSpPr bwMode="auto">
            <a:xfrm>
              <a:off x="1158875" y="5630863"/>
              <a:ext cx="2078038" cy="296863"/>
              <a:chOff x="1653" y="3103"/>
              <a:chExt cx="774" cy="145"/>
            </a:xfrm>
          </p:grpSpPr>
          <p:sp>
            <p:nvSpPr>
              <p:cNvPr id="23697" name="Rectangle 27"/>
              <p:cNvSpPr>
                <a:spLocks noChangeArrowheads="1"/>
              </p:cNvSpPr>
              <p:nvPr/>
            </p:nvSpPr>
            <p:spPr bwMode="auto">
              <a:xfrm>
                <a:off x="1653" y="3103"/>
                <a:ext cx="774" cy="145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8" name="Rectangle 28"/>
              <p:cNvSpPr>
                <a:spLocks noChangeArrowheads="1"/>
              </p:cNvSpPr>
              <p:nvPr/>
            </p:nvSpPr>
            <p:spPr bwMode="auto">
              <a:xfrm>
                <a:off x="1653" y="3103"/>
                <a:ext cx="774" cy="145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30"/>
            <p:cNvSpPr>
              <a:spLocks noChangeArrowheads="1"/>
            </p:cNvSpPr>
            <p:nvPr/>
          </p:nvSpPr>
          <p:spPr bwMode="auto">
            <a:xfrm>
              <a:off x="1843088" y="5653088"/>
              <a:ext cx="755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WSDL</a:t>
              </a:r>
            </a:p>
          </p:txBody>
        </p:sp>
      </p:grpSp>
      <p:sp>
        <p:nvSpPr>
          <p:cNvPr id="23587" name="Rectangle 32"/>
          <p:cNvSpPr>
            <a:spLocks noChangeArrowheads="1"/>
          </p:cNvSpPr>
          <p:nvPr/>
        </p:nvSpPr>
        <p:spPr bwMode="auto">
          <a:xfrm>
            <a:off x="2133600" y="480060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HTTP(S)</a:t>
            </a:r>
            <a:endParaRPr lang="en-US" sz="1600"/>
          </a:p>
        </p:txBody>
      </p:sp>
      <p:sp>
        <p:nvSpPr>
          <p:cNvPr id="168" name="Rectangle 167"/>
          <p:cNvSpPr/>
          <p:nvPr/>
        </p:nvSpPr>
        <p:spPr bwMode="auto">
          <a:xfrm>
            <a:off x="2133600" y="609600"/>
            <a:ext cx="5334000" cy="9906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8" name="Oval 199"/>
          <p:cNvSpPr>
            <a:spLocks noChangeArrowheads="1"/>
          </p:cNvSpPr>
          <p:nvPr/>
        </p:nvSpPr>
        <p:spPr bwMode="auto">
          <a:xfrm>
            <a:off x="5286375" y="914400"/>
            <a:ext cx="322263" cy="239713"/>
          </a:xfrm>
          <a:prstGeom prst="ellipse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Oval 200"/>
          <p:cNvSpPr>
            <a:spLocks noChangeArrowheads="1"/>
          </p:cNvSpPr>
          <p:nvPr/>
        </p:nvSpPr>
        <p:spPr bwMode="auto">
          <a:xfrm>
            <a:off x="5934075" y="990600"/>
            <a:ext cx="323850" cy="239713"/>
          </a:xfrm>
          <a:prstGeom prst="ellipse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Oval 201"/>
          <p:cNvSpPr>
            <a:spLocks noChangeArrowheads="1"/>
          </p:cNvSpPr>
          <p:nvPr/>
        </p:nvSpPr>
        <p:spPr bwMode="auto">
          <a:xfrm>
            <a:off x="6438900" y="990600"/>
            <a:ext cx="323850" cy="239713"/>
          </a:xfrm>
          <a:prstGeom prst="ellipse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Flowchart: Magnetic Disk 194"/>
          <p:cNvSpPr/>
          <p:nvPr/>
        </p:nvSpPr>
        <p:spPr bwMode="auto">
          <a:xfrm>
            <a:off x="4114800" y="762000"/>
            <a:ext cx="1600200" cy="685800"/>
          </a:xfrm>
          <a:prstGeom prst="flowChartMagneticDisk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 Ext-UDDI</a:t>
            </a:r>
          </a:p>
        </p:txBody>
      </p:sp>
      <p:sp>
        <p:nvSpPr>
          <p:cNvPr id="196" name="Flowchart: Magnetic Disk 195"/>
          <p:cNvSpPr/>
          <p:nvPr/>
        </p:nvSpPr>
        <p:spPr bwMode="auto">
          <a:xfrm>
            <a:off x="2286000" y="762000"/>
            <a:ext cx="1676400" cy="685800"/>
          </a:xfrm>
          <a:prstGeom prst="flowChartMagneticDisk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/>
              <a:t> WS-Context</a:t>
            </a:r>
          </a:p>
        </p:txBody>
      </p:sp>
      <p:grpSp>
        <p:nvGrpSpPr>
          <p:cNvPr id="23589" name="Group 51"/>
          <p:cNvGrpSpPr>
            <a:grpSpLocks/>
          </p:cNvGrpSpPr>
          <p:nvPr/>
        </p:nvGrpSpPr>
        <p:grpSpPr bwMode="auto">
          <a:xfrm>
            <a:off x="838200" y="1752601"/>
            <a:ext cx="7696200" cy="2667102"/>
            <a:chOff x="1363" y="1982"/>
            <a:chExt cx="3094" cy="1101"/>
          </a:xfrm>
        </p:grpSpPr>
        <p:sp>
          <p:nvSpPr>
            <p:cNvPr id="23695" name="Freeform 49"/>
            <p:cNvSpPr>
              <a:spLocks/>
            </p:cNvSpPr>
            <p:nvPr/>
          </p:nvSpPr>
          <p:spPr bwMode="auto">
            <a:xfrm>
              <a:off x="1363" y="1982"/>
              <a:ext cx="3094" cy="1101"/>
            </a:xfrm>
            <a:custGeom>
              <a:avLst/>
              <a:gdLst>
                <a:gd name="T0" fmla="*/ 173 w 3094"/>
                <a:gd name="T1" fmla="*/ 1207 h 1207"/>
                <a:gd name="T2" fmla="*/ 2921 w 3094"/>
                <a:gd name="T3" fmla="*/ 1207 h 1207"/>
                <a:gd name="T4" fmla="*/ 2955 w 3094"/>
                <a:gd name="T5" fmla="*/ 1203 h 1207"/>
                <a:gd name="T6" fmla="*/ 2985 w 3094"/>
                <a:gd name="T7" fmla="*/ 1195 h 1207"/>
                <a:gd name="T8" fmla="*/ 3017 w 3094"/>
                <a:gd name="T9" fmla="*/ 1181 h 1207"/>
                <a:gd name="T10" fmla="*/ 3042 w 3094"/>
                <a:gd name="T11" fmla="*/ 1161 h 1207"/>
                <a:gd name="T12" fmla="*/ 3065 w 3094"/>
                <a:gd name="T13" fmla="*/ 1139 h 1207"/>
                <a:gd name="T14" fmla="*/ 3080 w 3094"/>
                <a:gd name="T15" fmla="*/ 1113 h 1207"/>
                <a:gd name="T16" fmla="*/ 3089 w 3094"/>
                <a:gd name="T17" fmla="*/ 1083 h 1207"/>
                <a:gd name="T18" fmla="*/ 3094 w 3094"/>
                <a:gd name="T19" fmla="*/ 1055 h 1207"/>
                <a:gd name="T20" fmla="*/ 3094 w 3094"/>
                <a:gd name="T21" fmla="*/ 153 h 1207"/>
                <a:gd name="T22" fmla="*/ 3089 w 3094"/>
                <a:gd name="T23" fmla="*/ 122 h 1207"/>
                <a:gd name="T24" fmla="*/ 3080 w 3094"/>
                <a:gd name="T25" fmla="*/ 93 h 1207"/>
                <a:gd name="T26" fmla="*/ 3065 w 3094"/>
                <a:gd name="T27" fmla="*/ 68 h 1207"/>
                <a:gd name="T28" fmla="*/ 3042 w 3094"/>
                <a:gd name="T29" fmla="*/ 45 h 1207"/>
                <a:gd name="T30" fmla="*/ 3017 w 3094"/>
                <a:gd name="T31" fmla="*/ 26 h 1207"/>
                <a:gd name="T32" fmla="*/ 2985 w 3094"/>
                <a:gd name="T33" fmla="*/ 11 h 1207"/>
                <a:gd name="T34" fmla="*/ 2955 w 3094"/>
                <a:gd name="T35" fmla="*/ 3 h 1207"/>
                <a:gd name="T36" fmla="*/ 2921 w 3094"/>
                <a:gd name="T37" fmla="*/ 0 h 1207"/>
                <a:gd name="T38" fmla="*/ 173 w 3094"/>
                <a:gd name="T39" fmla="*/ 0 h 1207"/>
                <a:gd name="T40" fmla="*/ 138 w 3094"/>
                <a:gd name="T41" fmla="*/ 3 h 1207"/>
                <a:gd name="T42" fmla="*/ 107 w 3094"/>
                <a:gd name="T43" fmla="*/ 11 h 1207"/>
                <a:gd name="T44" fmla="*/ 77 w 3094"/>
                <a:gd name="T45" fmla="*/ 26 h 1207"/>
                <a:gd name="T46" fmla="*/ 51 w 3094"/>
                <a:gd name="T47" fmla="*/ 45 h 1207"/>
                <a:gd name="T48" fmla="*/ 29 w 3094"/>
                <a:gd name="T49" fmla="*/ 68 h 1207"/>
                <a:gd name="T50" fmla="*/ 14 w 3094"/>
                <a:gd name="T51" fmla="*/ 93 h 1207"/>
                <a:gd name="T52" fmla="*/ 3 w 3094"/>
                <a:gd name="T53" fmla="*/ 122 h 1207"/>
                <a:gd name="T54" fmla="*/ 0 w 3094"/>
                <a:gd name="T55" fmla="*/ 153 h 1207"/>
                <a:gd name="T56" fmla="*/ 0 w 3094"/>
                <a:gd name="T57" fmla="*/ 1055 h 1207"/>
                <a:gd name="T58" fmla="*/ 3 w 3094"/>
                <a:gd name="T59" fmla="*/ 1083 h 1207"/>
                <a:gd name="T60" fmla="*/ 14 w 3094"/>
                <a:gd name="T61" fmla="*/ 1113 h 1207"/>
                <a:gd name="T62" fmla="*/ 29 w 3094"/>
                <a:gd name="T63" fmla="*/ 1139 h 1207"/>
                <a:gd name="T64" fmla="*/ 51 w 3094"/>
                <a:gd name="T65" fmla="*/ 1161 h 1207"/>
                <a:gd name="T66" fmla="*/ 77 w 3094"/>
                <a:gd name="T67" fmla="*/ 1181 h 1207"/>
                <a:gd name="T68" fmla="*/ 107 w 3094"/>
                <a:gd name="T69" fmla="*/ 1195 h 1207"/>
                <a:gd name="T70" fmla="*/ 138 w 3094"/>
                <a:gd name="T71" fmla="*/ 1203 h 1207"/>
                <a:gd name="T72" fmla="*/ 173 w 3094"/>
                <a:gd name="T73" fmla="*/ 1207 h 120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94"/>
                <a:gd name="T112" fmla="*/ 0 h 1207"/>
                <a:gd name="T113" fmla="*/ 3094 w 3094"/>
                <a:gd name="T114" fmla="*/ 1207 h 120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94" h="1207">
                  <a:moveTo>
                    <a:pt x="173" y="1207"/>
                  </a:moveTo>
                  <a:lnTo>
                    <a:pt x="2921" y="1207"/>
                  </a:lnTo>
                  <a:lnTo>
                    <a:pt x="2955" y="1203"/>
                  </a:lnTo>
                  <a:lnTo>
                    <a:pt x="2985" y="1195"/>
                  </a:lnTo>
                  <a:lnTo>
                    <a:pt x="3017" y="1181"/>
                  </a:lnTo>
                  <a:lnTo>
                    <a:pt x="3042" y="1161"/>
                  </a:lnTo>
                  <a:lnTo>
                    <a:pt x="3065" y="1139"/>
                  </a:lnTo>
                  <a:lnTo>
                    <a:pt x="3080" y="1113"/>
                  </a:lnTo>
                  <a:lnTo>
                    <a:pt x="3089" y="1083"/>
                  </a:lnTo>
                  <a:lnTo>
                    <a:pt x="3094" y="1055"/>
                  </a:lnTo>
                  <a:lnTo>
                    <a:pt x="3094" y="153"/>
                  </a:lnTo>
                  <a:lnTo>
                    <a:pt x="3089" y="122"/>
                  </a:lnTo>
                  <a:lnTo>
                    <a:pt x="3080" y="93"/>
                  </a:lnTo>
                  <a:lnTo>
                    <a:pt x="3065" y="68"/>
                  </a:lnTo>
                  <a:lnTo>
                    <a:pt x="3042" y="45"/>
                  </a:lnTo>
                  <a:lnTo>
                    <a:pt x="3017" y="26"/>
                  </a:lnTo>
                  <a:lnTo>
                    <a:pt x="2985" y="11"/>
                  </a:lnTo>
                  <a:lnTo>
                    <a:pt x="2955" y="3"/>
                  </a:lnTo>
                  <a:lnTo>
                    <a:pt x="2921" y="0"/>
                  </a:lnTo>
                  <a:lnTo>
                    <a:pt x="173" y="0"/>
                  </a:lnTo>
                  <a:lnTo>
                    <a:pt x="138" y="3"/>
                  </a:lnTo>
                  <a:lnTo>
                    <a:pt x="107" y="11"/>
                  </a:lnTo>
                  <a:lnTo>
                    <a:pt x="77" y="26"/>
                  </a:lnTo>
                  <a:lnTo>
                    <a:pt x="51" y="45"/>
                  </a:lnTo>
                  <a:lnTo>
                    <a:pt x="29" y="68"/>
                  </a:lnTo>
                  <a:lnTo>
                    <a:pt x="14" y="93"/>
                  </a:lnTo>
                  <a:lnTo>
                    <a:pt x="3" y="122"/>
                  </a:lnTo>
                  <a:lnTo>
                    <a:pt x="0" y="153"/>
                  </a:lnTo>
                  <a:lnTo>
                    <a:pt x="0" y="1055"/>
                  </a:lnTo>
                  <a:lnTo>
                    <a:pt x="3" y="1083"/>
                  </a:lnTo>
                  <a:lnTo>
                    <a:pt x="14" y="1113"/>
                  </a:lnTo>
                  <a:lnTo>
                    <a:pt x="29" y="1139"/>
                  </a:lnTo>
                  <a:lnTo>
                    <a:pt x="51" y="1161"/>
                  </a:lnTo>
                  <a:lnTo>
                    <a:pt x="77" y="1181"/>
                  </a:lnTo>
                  <a:lnTo>
                    <a:pt x="107" y="1195"/>
                  </a:lnTo>
                  <a:lnTo>
                    <a:pt x="138" y="1203"/>
                  </a:lnTo>
                  <a:lnTo>
                    <a:pt x="173" y="1207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6" name="Freeform 50"/>
            <p:cNvSpPr>
              <a:spLocks/>
            </p:cNvSpPr>
            <p:nvPr/>
          </p:nvSpPr>
          <p:spPr bwMode="auto">
            <a:xfrm>
              <a:off x="1363" y="1985"/>
              <a:ext cx="3094" cy="1098"/>
            </a:xfrm>
            <a:custGeom>
              <a:avLst/>
              <a:gdLst>
                <a:gd name="T0" fmla="*/ 173 w 3094"/>
                <a:gd name="T1" fmla="*/ 1207 h 1207"/>
                <a:gd name="T2" fmla="*/ 2921 w 3094"/>
                <a:gd name="T3" fmla="*/ 1207 h 1207"/>
                <a:gd name="T4" fmla="*/ 2955 w 3094"/>
                <a:gd name="T5" fmla="*/ 1203 h 1207"/>
                <a:gd name="T6" fmla="*/ 2985 w 3094"/>
                <a:gd name="T7" fmla="*/ 1195 h 1207"/>
                <a:gd name="T8" fmla="*/ 3017 w 3094"/>
                <a:gd name="T9" fmla="*/ 1181 h 1207"/>
                <a:gd name="T10" fmla="*/ 3042 w 3094"/>
                <a:gd name="T11" fmla="*/ 1161 h 1207"/>
                <a:gd name="T12" fmla="*/ 3065 w 3094"/>
                <a:gd name="T13" fmla="*/ 1139 h 1207"/>
                <a:gd name="T14" fmla="*/ 3080 w 3094"/>
                <a:gd name="T15" fmla="*/ 1113 h 1207"/>
                <a:gd name="T16" fmla="*/ 3089 w 3094"/>
                <a:gd name="T17" fmla="*/ 1083 h 1207"/>
                <a:gd name="T18" fmla="*/ 3094 w 3094"/>
                <a:gd name="T19" fmla="*/ 1055 h 1207"/>
                <a:gd name="T20" fmla="*/ 3094 w 3094"/>
                <a:gd name="T21" fmla="*/ 153 h 1207"/>
                <a:gd name="T22" fmla="*/ 3089 w 3094"/>
                <a:gd name="T23" fmla="*/ 122 h 1207"/>
                <a:gd name="T24" fmla="*/ 3080 w 3094"/>
                <a:gd name="T25" fmla="*/ 93 h 1207"/>
                <a:gd name="T26" fmla="*/ 3065 w 3094"/>
                <a:gd name="T27" fmla="*/ 68 h 1207"/>
                <a:gd name="T28" fmla="*/ 3042 w 3094"/>
                <a:gd name="T29" fmla="*/ 45 h 1207"/>
                <a:gd name="T30" fmla="*/ 3017 w 3094"/>
                <a:gd name="T31" fmla="*/ 26 h 1207"/>
                <a:gd name="T32" fmla="*/ 2985 w 3094"/>
                <a:gd name="T33" fmla="*/ 11 h 1207"/>
                <a:gd name="T34" fmla="*/ 2955 w 3094"/>
                <a:gd name="T35" fmla="*/ 3 h 1207"/>
                <a:gd name="T36" fmla="*/ 2921 w 3094"/>
                <a:gd name="T37" fmla="*/ 0 h 1207"/>
                <a:gd name="T38" fmla="*/ 173 w 3094"/>
                <a:gd name="T39" fmla="*/ 0 h 1207"/>
                <a:gd name="T40" fmla="*/ 138 w 3094"/>
                <a:gd name="T41" fmla="*/ 3 h 1207"/>
                <a:gd name="T42" fmla="*/ 107 w 3094"/>
                <a:gd name="T43" fmla="*/ 11 h 1207"/>
                <a:gd name="T44" fmla="*/ 77 w 3094"/>
                <a:gd name="T45" fmla="*/ 26 h 1207"/>
                <a:gd name="T46" fmla="*/ 51 w 3094"/>
                <a:gd name="T47" fmla="*/ 45 h 1207"/>
                <a:gd name="T48" fmla="*/ 29 w 3094"/>
                <a:gd name="T49" fmla="*/ 68 h 1207"/>
                <a:gd name="T50" fmla="*/ 14 w 3094"/>
                <a:gd name="T51" fmla="*/ 93 h 1207"/>
                <a:gd name="T52" fmla="*/ 3 w 3094"/>
                <a:gd name="T53" fmla="*/ 122 h 1207"/>
                <a:gd name="T54" fmla="*/ 0 w 3094"/>
                <a:gd name="T55" fmla="*/ 153 h 1207"/>
                <a:gd name="T56" fmla="*/ 0 w 3094"/>
                <a:gd name="T57" fmla="*/ 1055 h 1207"/>
                <a:gd name="T58" fmla="*/ 3 w 3094"/>
                <a:gd name="T59" fmla="*/ 1083 h 1207"/>
                <a:gd name="T60" fmla="*/ 14 w 3094"/>
                <a:gd name="T61" fmla="*/ 1113 h 1207"/>
                <a:gd name="T62" fmla="*/ 29 w 3094"/>
                <a:gd name="T63" fmla="*/ 1139 h 1207"/>
                <a:gd name="T64" fmla="*/ 51 w 3094"/>
                <a:gd name="T65" fmla="*/ 1161 h 1207"/>
                <a:gd name="T66" fmla="*/ 77 w 3094"/>
                <a:gd name="T67" fmla="*/ 1181 h 1207"/>
                <a:gd name="T68" fmla="*/ 107 w 3094"/>
                <a:gd name="T69" fmla="*/ 1195 h 1207"/>
                <a:gd name="T70" fmla="*/ 138 w 3094"/>
                <a:gd name="T71" fmla="*/ 1203 h 1207"/>
                <a:gd name="T72" fmla="*/ 173 w 3094"/>
                <a:gd name="T73" fmla="*/ 1207 h 120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94"/>
                <a:gd name="T112" fmla="*/ 0 h 1207"/>
                <a:gd name="T113" fmla="*/ 3094 w 3094"/>
                <a:gd name="T114" fmla="*/ 1207 h 120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94" h="1207">
                  <a:moveTo>
                    <a:pt x="173" y="1207"/>
                  </a:moveTo>
                  <a:lnTo>
                    <a:pt x="2921" y="1207"/>
                  </a:lnTo>
                  <a:lnTo>
                    <a:pt x="2955" y="1203"/>
                  </a:lnTo>
                  <a:lnTo>
                    <a:pt x="2985" y="1195"/>
                  </a:lnTo>
                  <a:lnTo>
                    <a:pt x="3017" y="1181"/>
                  </a:lnTo>
                  <a:lnTo>
                    <a:pt x="3042" y="1161"/>
                  </a:lnTo>
                  <a:lnTo>
                    <a:pt x="3065" y="1139"/>
                  </a:lnTo>
                  <a:lnTo>
                    <a:pt x="3080" y="1113"/>
                  </a:lnTo>
                  <a:lnTo>
                    <a:pt x="3089" y="1083"/>
                  </a:lnTo>
                  <a:lnTo>
                    <a:pt x="3094" y="1055"/>
                  </a:lnTo>
                  <a:lnTo>
                    <a:pt x="3094" y="153"/>
                  </a:lnTo>
                  <a:lnTo>
                    <a:pt x="3089" y="122"/>
                  </a:lnTo>
                  <a:lnTo>
                    <a:pt x="3080" y="93"/>
                  </a:lnTo>
                  <a:lnTo>
                    <a:pt x="3065" y="68"/>
                  </a:lnTo>
                  <a:lnTo>
                    <a:pt x="3042" y="45"/>
                  </a:lnTo>
                  <a:lnTo>
                    <a:pt x="3017" y="26"/>
                  </a:lnTo>
                  <a:lnTo>
                    <a:pt x="2985" y="11"/>
                  </a:lnTo>
                  <a:lnTo>
                    <a:pt x="2955" y="3"/>
                  </a:lnTo>
                  <a:lnTo>
                    <a:pt x="2921" y="0"/>
                  </a:lnTo>
                  <a:lnTo>
                    <a:pt x="173" y="0"/>
                  </a:lnTo>
                  <a:lnTo>
                    <a:pt x="138" y="3"/>
                  </a:lnTo>
                  <a:lnTo>
                    <a:pt x="107" y="11"/>
                  </a:lnTo>
                  <a:lnTo>
                    <a:pt x="77" y="26"/>
                  </a:lnTo>
                  <a:lnTo>
                    <a:pt x="51" y="45"/>
                  </a:lnTo>
                  <a:lnTo>
                    <a:pt x="29" y="68"/>
                  </a:lnTo>
                  <a:lnTo>
                    <a:pt x="14" y="93"/>
                  </a:lnTo>
                  <a:lnTo>
                    <a:pt x="3" y="122"/>
                  </a:lnTo>
                  <a:lnTo>
                    <a:pt x="0" y="153"/>
                  </a:lnTo>
                  <a:lnTo>
                    <a:pt x="0" y="1055"/>
                  </a:lnTo>
                  <a:lnTo>
                    <a:pt x="3" y="1083"/>
                  </a:lnTo>
                  <a:lnTo>
                    <a:pt x="14" y="1113"/>
                  </a:lnTo>
                  <a:lnTo>
                    <a:pt x="29" y="1139"/>
                  </a:lnTo>
                  <a:lnTo>
                    <a:pt x="51" y="1161"/>
                  </a:lnTo>
                  <a:lnTo>
                    <a:pt x="77" y="1181"/>
                  </a:lnTo>
                  <a:lnTo>
                    <a:pt x="107" y="1195"/>
                  </a:lnTo>
                  <a:lnTo>
                    <a:pt x="138" y="1203"/>
                  </a:lnTo>
                  <a:lnTo>
                    <a:pt x="173" y="1207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3590" name="Freeform 52"/>
          <p:cNvSpPr>
            <a:spLocks noEditPoints="1"/>
          </p:cNvSpPr>
          <p:nvPr/>
        </p:nvSpPr>
        <p:spPr bwMode="auto">
          <a:xfrm rot="2233698">
            <a:off x="2590800" y="3361559"/>
            <a:ext cx="777875" cy="237316"/>
          </a:xfrm>
          <a:custGeom>
            <a:avLst/>
            <a:gdLst>
              <a:gd name="T0" fmla="*/ 11 w 2219"/>
              <a:gd name="T1" fmla="*/ 110 h 935"/>
              <a:gd name="T2" fmla="*/ 475 w 2219"/>
              <a:gd name="T3" fmla="*/ 14 h 935"/>
              <a:gd name="T4" fmla="*/ 483 w 2219"/>
              <a:gd name="T5" fmla="*/ 17 h 935"/>
              <a:gd name="T6" fmla="*/ 479 w 2219"/>
              <a:gd name="T7" fmla="*/ 22 h 935"/>
              <a:gd name="T8" fmla="*/ 15 w 2219"/>
              <a:gd name="T9" fmla="*/ 118 h 935"/>
              <a:gd name="T10" fmla="*/ 7 w 2219"/>
              <a:gd name="T11" fmla="*/ 115 h 935"/>
              <a:gd name="T12" fmla="*/ 11 w 2219"/>
              <a:gd name="T13" fmla="*/ 110 h 935"/>
              <a:gd name="T14" fmla="*/ 106 w 2219"/>
              <a:gd name="T15" fmla="*/ 131 h 935"/>
              <a:gd name="T16" fmla="*/ 0 w 2219"/>
              <a:gd name="T17" fmla="*/ 117 h 935"/>
              <a:gd name="T18" fmla="*/ 72 w 2219"/>
              <a:gd name="T19" fmla="*/ 65 h 935"/>
              <a:gd name="T20" fmla="*/ 82 w 2219"/>
              <a:gd name="T21" fmla="*/ 65 h 935"/>
              <a:gd name="T22" fmla="*/ 83 w 2219"/>
              <a:gd name="T23" fmla="*/ 71 h 935"/>
              <a:gd name="T24" fmla="*/ 18 w 2219"/>
              <a:gd name="T25" fmla="*/ 117 h 935"/>
              <a:gd name="T26" fmla="*/ 15 w 2219"/>
              <a:gd name="T27" fmla="*/ 110 h 935"/>
              <a:gd name="T28" fmla="*/ 109 w 2219"/>
              <a:gd name="T29" fmla="*/ 123 h 935"/>
              <a:gd name="T30" fmla="*/ 114 w 2219"/>
              <a:gd name="T31" fmla="*/ 128 h 935"/>
              <a:gd name="T32" fmla="*/ 106 w 2219"/>
              <a:gd name="T33" fmla="*/ 131 h 935"/>
              <a:gd name="T34" fmla="*/ 384 w 2219"/>
              <a:gd name="T35" fmla="*/ 1 h 935"/>
              <a:gd name="T36" fmla="*/ 490 w 2219"/>
              <a:gd name="T37" fmla="*/ 15 h 935"/>
              <a:gd name="T38" fmla="*/ 418 w 2219"/>
              <a:gd name="T39" fmla="*/ 67 h 935"/>
              <a:gd name="T40" fmla="*/ 408 w 2219"/>
              <a:gd name="T41" fmla="*/ 67 h 935"/>
              <a:gd name="T42" fmla="*/ 407 w 2219"/>
              <a:gd name="T43" fmla="*/ 61 h 935"/>
              <a:gd name="T44" fmla="*/ 472 w 2219"/>
              <a:gd name="T45" fmla="*/ 15 h 935"/>
              <a:gd name="T46" fmla="*/ 475 w 2219"/>
              <a:gd name="T47" fmla="*/ 22 h 935"/>
              <a:gd name="T48" fmla="*/ 381 w 2219"/>
              <a:gd name="T49" fmla="*/ 9 h 935"/>
              <a:gd name="T50" fmla="*/ 376 w 2219"/>
              <a:gd name="T51" fmla="*/ 4 h 935"/>
              <a:gd name="T52" fmla="*/ 384 w 2219"/>
              <a:gd name="T53" fmla="*/ 1 h 9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19"/>
              <a:gd name="T82" fmla="*/ 0 h 935"/>
              <a:gd name="T83" fmla="*/ 2219 w 2219"/>
              <a:gd name="T84" fmla="*/ 935 h 9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19" h="935">
                <a:moveTo>
                  <a:pt x="50" y="777"/>
                </a:moveTo>
                <a:lnTo>
                  <a:pt x="2150" y="99"/>
                </a:lnTo>
                <a:cubicBezTo>
                  <a:pt x="2166" y="93"/>
                  <a:pt x="2184" y="102"/>
                  <a:pt x="2189" y="119"/>
                </a:cubicBezTo>
                <a:cubicBezTo>
                  <a:pt x="2195" y="135"/>
                  <a:pt x="2186" y="153"/>
                  <a:pt x="2169" y="159"/>
                </a:cubicBezTo>
                <a:lnTo>
                  <a:pt x="70" y="837"/>
                </a:lnTo>
                <a:cubicBezTo>
                  <a:pt x="53" y="842"/>
                  <a:pt x="35" y="833"/>
                  <a:pt x="30" y="817"/>
                </a:cubicBezTo>
                <a:cubicBezTo>
                  <a:pt x="25" y="800"/>
                  <a:pt x="34" y="782"/>
                  <a:pt x="50" y="777"/>
                </a:cubicBezTo>
                <a:close/>
                <a:moveTo>
                  <a:pt x="481" y="931"/>
                </a:moveTo>
                <a:lnTo>
                  <a:pt x="0" y="826"/>
                </a:lnTo>
                <a:lnTo>
                  <a:pt x="328" y="460"/>
                </a:lnTo>
                <a:cubicBezTo>
                  <a:pt x="340" y="447"/>
                  <a:pt x="360" y="446"/>
                  <a:pt x="373" y="457"/>
                </a:cubicBezTo>
                <a:cubicBezTo>
                  <a:pt x="386" y="469"/>
                  <a:pt x="387" y="489"/>
                  <a:pt x="375" y="502"/>
                </a:cubicBezTo>
                <a:lnTo>
                  <a:pt x="83" y="828"/>
                </a:lnTo>
                <a:lnTo>
                  <a:pt x="67" y="776"/>
                </a:lnTo>
                <a:lnTo>
                  <a:pt x="494" y="870"/>
                </a:lnTo>
                <a:cubicBezTo>
                  <a:pt x="511" y="874"/>
                  <a:pt x="522" y="890"/>
                  <a:pt x="518" y="907"/>
                </a:cubicBezTo>
                <a:cubicBezTo>
                  <a:pt x="514" y="924"/>
                  <a:pt x="498" y="935"/>
                  <a:pt x="481" y="931"/>
                </a:cubicBezTo>
                <a:close/>
                <a:moveTo>
                  <a:pt x="1739" y="4"/>
                </a:moveTo>
                <a:lnTo>
                  <a:pt x="2219" y="109"/>
                </a:lnTo>
                <a:lnTo>
                  <a:pt x="1891" y="476"/>
                </a:lnTo>
                <a:cubicBezTo>
                  <a:pt x="1879" y="489"/>
                  <a:pt x="1859" y="490"/>
                  <a:pt x="1846" y="478"/>
                </a:cubicBezTo>
                <a:cubicBezTo>
                  <a:pt x="1833" y="467"/>
                  <a:pt x="1832" y="447"/>
                  <a:pt x="1844" y="434"/>
                </a:cubicBezTo>
                <a:lnTo>
                  <a:pt x="2136" y="108"/>
                </a:lnTo>
                <a:lnTo>
                  <a:pt x="2153" y="159"/>
                </a:lnTo>
                <a:lnTo>
                  <a:pt x="1725" y="66"/>
                </a:lnTo>
                <a:cubicBezTo>
                  <a:pt x="1708" y="62"/>
                  <a:pt x="1697" y="45"/>
                  <a:pt x="1701" y="28"/>
                </a:cubicBezTo>
                <a:cubicBezTo>
                  <a:pt x="1705" y="11"/>
                  <a:pt x="1722" y="0"/>
                  <a:pt x="1739" y="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91" name="Group 154"/>
          <p:cNvGrpSpPr>
            <a:grpSpLocks/>
          </p:cNvGrpSpPr>
          <p:nvPr/>
        </p:nvGrpSpPr>
        <p:grpSpPr bwMode="auto">
          <a:xfrm>
            <a:off x="5100638" y="2323481"/>
            <a:ext cx="1379538" cy="366762"/>
            <a:chOff x="3213" y="1632"/>
            <a:chExt cx="869" cy="204"/>
          </a:xfrm>
        </p:grpSpPr>
        <p:grpSp>
          <p:nvGrpSpPr>
            <p:cNvPr id="23691" name="Group 59"/>
            <p:cNvGrpSpPr>
              <a:grpSpLocks/>
            </p:cNvGrpSpPr>
            <p:nvPr/>
          </p:nvGrpSpPr>
          <p:grpSpPr bwMode="auto">
            <a:xfrm>
              <a:off x="3213" y="1640"/>
              <a:ext cx="869" cy="196"/>
              <a:chOff x="3121" y="1593"/>
              <a:chExt cx="514" cy="151"/>
            </a:xfrm>
          </p:grpSpPr>
          <p:sp>
            <p:nvSpPr>
              <p:cNvPr id="23693" name="Rectangle 57"/>
              <p:cNvSpPr>
                <a:spLocks noChangeArrowheads="1"/>
              </p:cNvSpPr>
              <p:nvPr/>
            </p:nvSpPr>
            <p:spPr bwMode="auto">
              <a:xfrm>
                <a:off x="3121" y="1593"/>
                <a:ext cx="514" cy="1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4" name="Rectangle 58"/>
              <p:cNvSpPr>
                <a:spLocks noChangeArrowheads="1"/>
              </p:cNvSpPr>
              <p:nvPr/>
            </p:nvSpPr>
            <p:spPr bwMode="auto">
              <a:xfrm>
                <a:off x="3121" y="1593"/>
                <a:ext cx="514" cy="151"/>
              </a:xfrm>
              <a:prstGeom prst="rect">
                <a:avLst/>
              </a:prstGeom>
              <a:noFill/>
              <a:ln w="317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2" name="Rectangle 60"/>
            <p:cNvSpPr>
              <a:spLocks noChangeArrowheads="1"/>
            </p:cNvSpPr>
            <p:nvPr/>
          </p:nvSpPr>
          <p:spPr bwMode="auto">
            <a:xfrm>
              <a:off x="3264" y="1632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</a:rPr>
                <a:t>Access</a:t>
              </a:r>
              <a:endParaRPr lang="en-US" sz="2000" b="1" i="1">
                <a:latin typeface="Times New Roman" pitchFamily="18" charset="0"/>
              </a:endParaRPr>
            </a:p>
          </p:txBody>
        </p:sp>
      </p:grpSp>
      <p:grpSp>
        <p:nvGrpSpPr>
          <p:cNvPr id="23594" name="Group 164"/>
          <p:cNvGrpSpPr>
            <a:grpSpLocks/>
          </p:cNvGrpSpPr>
          <p:nvPr/>
        </p:nvGrpSpPr>
        <p:grpSpPr bwMode="auto">
          <a:xfrm>
            <a:off x="1143000" y="3972123"/>
            <a:ext cx="1524001" cy="444071"/>
            <a:chOff x="720" y="2645"/>
            <a:chExt cx="960" cy="247"/>
          </a:xfrm>
        </p:grpSpPr>
        <p:grpSp>
          <p:nvGrpSpPr>
            <p:cNvPr id="23681" name="Group 70"/>
            <p:cNvGrpSpPr>
              <a:grpSpLocks/>
            </p:cNvGrpSpPr>
            <p:nvPr/>
          </p:nvGrpSpPr>
          <p:grpSpPr bwMode="auto">
            <a:xfrm>
              <a:off x="720" y="2645"/>
              <a:ext cx="960" cy="247"/>
              <a:chOff x="1648" y="2339"/>
              <a:chExt cx="568" cy="188"/>
            </a:xfrm>
          </p:grpSpPr>
          <p:sp>
            <p:nvSpPr>
              <p:cNvPr id="23683" name="Rectangle 68"/>
              <p:cNvSpPr>
                <a:spLocks noChangeArrowheads="1"/>
              </p:cNvSpPr>
              <p:nvPr/>
            </p:nvSpPr>
            <p:spPr bwMode="auto">
              <a:xfrm>
                <a:off x="1648" y="2365"/>
                <a:ext cx="568" cy="161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" name="Rectangle 69"/>
              <p:cNvSpPr>
                <a:spLocks noChangeArrowheads="1"/>
              </p:cNvSpPr>
              <p:nvPr/>
            </p:nvSpPr>
            <p:spPr bwMode="auto">
              <a:xfrm>
                <a:off x="1648" y="2339"/>
                <a:ext cx="562" cy="18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2" name="Rectangle 71"/>
            <p:cNvSpPr>
              <a:spLocks noChangeArrowheads="1"/>
            </p:cNvSpPr>
            <p:nvPr/>
          </p:nvSpPr>
          <p:spPr bwMode="auto">
            <a:xfrm>
              <a:off x="901" y="2697"/>
              <a:ext cx="5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 WSDL</a:t>
              </a:r>
              <a:endParaRPr lang="en-US" dirty="0"/>
            </a:p>
          </p:txBody>
        </p:sp>
      </p:grpSp>
      <p:grpSp>
        <p:nvGrpSpPr>
          <p:cNvPr id="23595" name="Group 161"/>
          <p:cNvGrpSpPr>
            <a:grpSpLocks/>
          </p:cNvGrpSpPr>
          <p:nvPr/>
        </p:nvGrpSpPr>
        <p:grpSpPr bwMode="auto">
          <a:xfrm>
            <a:off x="1676400" y="2057400"/>
            <a:ext cx="2930525" cy="2223945"/>
            <a:chOff x="1056" y="1484"/>
            <a:chExt cx="1846" cy="1237"/>
          </a:xfrm>
        </p:grpSpPr>
        <p:grpSp>
          <p:nvGrpSpPr>
            <p:cNvPr id="23633" name="Group 160"/>
            <p:cNvGrpSpPr>
              <a:grpSpLocks/>
            </p:cNvGrpSpPr>
            <p:nvPr/>
          </p:nvGrpSpPr>
          <p:grpSpPr bwMode="auto">
            <a:xfrm>
              <a:off x="1056" y="1484"/>
              <a:ext cx="1585" cy="211"/>
              <a:chOff x="1056" y="1484"/>
              <a:chExt cx="1585" cy="211"/>
            </a:xfrm>
          </p:grpSpPr>
          <p:grpSp>
            <p:nvGrpSpPr>
              <p:cNvPr id="23677" name="Group 115"/>
              <p:cNvGrpSpPr>
                <a:grpSpLocks/>
              </p:cNvGrpSpPr>
              <p:nvPr/>
            </p:nvGrpSpPr>
            <p:grpSpPr bwMode="auto">
              <a:xfrm>
                <a:off x="1056" y="1484"/>
                <a:ext cx="1585" cy="211"/>
                <a:chOff x="1848" y="1503"/>
                <a:chExt cx="937" cy="163"/>
              </a:xfrm>
            </p:grpSpPr>
            <p:sp>
              <p:nvSpPr>
                <p:cNvPr id="2367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848" y="1503"/>
                  <a:ext cx="936" cy="1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0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48" y="1504"/>
                  <a:ext cx="937" cy="148"/>
                </a:xfrm>
                <a:prstGeom prst="rect">
                  <a:avLst/>
                </a:prstGeom>
                <a:noFill/>
                <a:ln w="317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678" name="Rectangle 116"/>
              <p:cNvSpPr>
                <a:spLocks noChangeArrowheads="1"/>
              </p:cNvSpPr>
              <p:nvPr/>
            </p:nvSpPr>
            <p:spPr bwMode="auto">
              <a:xfrm>
                <a:off x="1152" y="1484"/>
                <a:ext cx="144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     JDBC Handlers</a:t>
                </a:r>
                <a:endParaRPr lang="en-US" sz="2000" b="1" i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3634" name="Group 158"/>
            <p:cNvGrpSpPr>
              <a:grpSpLocks/>
            </p:cNvGrpSpPr>
            <p:nvPr/>
          </p:nvGrpSpPr>
          <p:grpSpPr bwMode="auto">
            <a:xfrm>
              <a:off x="2120" y="2064"/>
              <a:ext cx="782" cy="657"/>
              <a:chOff x="2120" y="2064"/>
              <a:chExt cx="782" cy="657"/>
            </a:xfrm>
          </p:grpSpPr>
          <p:grpSp>
            <p:nvGrpSpPr>
              <p:cNvPr id="23635" name="Group 74"/>
              <p:cNvGrpSpPr>
                <a:grpSpLocks/>
              </p:cNvGrpSpPr>
              <p:nvPr/>
            </p:nvGrpSpPr>
            <p:grpSpPr bwMode="auto">
              <a:xfrm>
                <a:off x="2120" y="2064"/>
                <a:ext cx="782" cy="657"/>
                <a:chOff x="2475" y="1956"/>
                <a:chExt cx="462" cy="472"/>
              </a:xfrm>
            </p:grpSpPr>
            <p:sp>
              <p:nvSpPr>
                <p:cNvPr id="23675" name="Rectangle 72"/>
                <p:cNvSpPr>
                  <a:spLocks noChangeArrowheads="1"/>
                </p:cNvSpPr>
                <p:nvPr/>
              </p:nvSpPr>
              <p:spPr bwMode="auto">
                <a:xfrm>
                  <a:off x="2475" y="1956"/>
                  <a:ext cx="462" cy="4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6" name="Rectangle 73"/>
                <p:cNvSpPr>
                  <a:spLocks noChangeArrowheads="1"/>
                </p:cNvSpPr>
                <p:nvPr/>
              </p:nvSpPr>
              <p:spPr bwMode="auto">
                <a:xfrm>
                  <a:off x="2475" y="1956"/>
                  <a:ext cx="462" cy="472"/>
                </a:xfrm>
                <a:prstGeom prst="rect">
                  <a:avLst/>
                </a:prstGeom>
                <a:noFill/>
                <a:ln w="317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36" name="Group 112"/>
              <p:cNvGrpSpPr>
                <a:grpSpLocks/>
              </p:cNvGrpSpPr>
              <p:nvPr/>
            </p:nvGrpSpPr>
            <p:grpSpPr bwMode="auto">
              <a:xfrm>
                <a:off x="2206" y="2283"/>
                <a:ext cx="610" cy="375"/>
                <a:chOff x="2526" y="2090"/>
                <a:chExt cx="360" cy="289"/>
              </a:xfrm>
            </p:grpSpPr>
            <p:grpSp>
              <p:nvGrpSpPr>
                <p:cNvPr id="23638" name="Group 77"/>
                <p:cNvGrpSpPr>
                  <a:grpSpLocks/>
                </p:cNvGrpSpPr>
                <p:nvPr/>
              </p:nvGrpSpPr>
              <p:grpSpPr bwMode="auto">
                <a:xfrm>
                  <a:off x="2559" y="2105"/>
                  <a:ext cx="134" cy="87"/>
                  <a:chOff x="2559" y="2105"/>
                  <a:chExt cx="134" cy="87"/>
                </a:xfrm>
              </p:grpSpPr>
              <p:sp>
                <p:nvSpPr>
                  <p:cNvPr id="23673" name="Freeform 75"/>
                  <p:cNvSpPr>
                    <a:spLocks/>
                  </p:cNvSpPr>
                  <p:nvPr/>
                </p:nvSpPr>
                <p:spPr bwMode="auto">
                  <a:xfrm>
                    <a:off x="2559" y="2105"/>
                    <a:ext cx="134" cy="87"/>
                  </a:xfrm>
                  <a:custGeom>
                    <a:avLst/>
                    <a:gdLst>
                      <a:gd name="T0" fmla="*/ 0 w 134"/>
                      <a:gd name="T1" fmla="*/ 43 h 87"/>
                      <a:gd name="T2" fmla="*/ 1 w 134"/>
                      <a:gd name="T3" fmla="*/ 33 h 87"/>
                      <a:gd name="T4" fmla="*/ 7 w 134"/>
                      <a:gd name="T5" fmla="*/ 24 h 87"/>
                      <a:gd name="T6" fmla="*/ 16 w 134"/>
                      <a:gd name="T7" fmla="*/ 14 h 87"/>
                      <a:gd name="T8" fmla="*/ 29 w 134"/>
                      <a:gd name="T9" fmla="*/ 7 h 87"/>
                      <a:gd name="T10" fmla="*/ 43 w 134"/>
                      <a:gd name="T11" fmla="*/ 2 h 87"/>
                      <a:gd name="T12" fmla="*/ 59 w 134"/>
                      <a:gd name="T13" fmla="*/ 0 h 87"/>
                      <a:gd name="T14" fmla="*/ 75 w 134"/>
                      <a:gd name="T15" fmla="*/ 0 h 87"/>
                      <a:gd name="T16" fmla="*/ 90 w 134"/>
                      <a:gd name="T17" fmla="*/ 2 h 87"/>
                      <a:gd name="T18" fmla="*/ 105 w 134"/>
                      <a:gd name="T19" fmla="*/ 7 h 87"/>
                      <a:gd name="T20" fmla="*/ 117 w 134"/>
                      <a:gd name="T21" fmla="*/ 14 h 87"/>
                      <a:gd name="T22" fmla="*/ 127 w 134"/>
                      <a:gd name="T23" fmla="*/ 24 h 87"/>
                      <a:gd name="T24" fmla="*/ 133 w 134"/>
                      <a:gd name="T25" fmla="*/ 33 h 87"/>
                      <a:gd name="T26" fmla="*/ 134 w 134"/>
                      <a:gd name="T27" fmla="*/ 43 h 87"/>
                      <a:gd name="T28" fmla="*/ 133 w 134"/>
                      <a:gd name="T29" fmla="*/ 54 h 87"/>
                      <a:gd name="T30" fmla="*/ 127 w 134"/>
                      <a:gd name="T31" fmla="*/ 64 h 87"/>
                      <a:gd name="T32" fmla="*/ 117 w 134"/>
                      <a:gd name="T33" fmla="*/ 73 h 87"/>
                      <a:gd name="T34" fmla="*/ 105 w 134"/>
                      <a:gd name="T35" fmla="*/ 80 h 87"/>
                      <a:gd name="T36" fmla="*/ 90 w 134"/>
                      <a:gd name="T37" fmla="*/ 84 h 87"/>
                      <a:gd name="T38" fmla="*/ 75 w 134"/>
                      <a:gd name="T39" fmla="*/ 87 h 87"/>
                      <a:gd name="T40" fmla="*/ 59 w 134"/>
                      <a:gd name="T41" fmla="*/ 87 h 87"/>
                      <a:gd name="T42" fmla="*/ 43 w 134"/>
                      <a:gd name="T43" fmla="*/ 84 h 87"/>
                      <a:gd name="T44" fmla="*/ 29 w 134"/>
                      <a:gd name="T45" fmla="*/ 80 h 87"/>
                      <a:gd name="T46" fmla="*/ 16 w 134"/>
                      <a:gd name="T47" fmla="*/ 73 h 87"/>
                      <a:gd name="T48" fmla="*/ 7 w 134"/>
                      <a:gd name="T49" fmla="*/ 64 h 87"/>
                      <a:gd name="T50" fmla="*/ 1 w 134"/>
                      <a:gd name="T51" fmla="*/ 54 h 87"/>
                      <a:gd name="T52" fmla="*/ 0 w 134"/>
                      <a:gd name="T53" fmla="*/ 43 h 87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34"/>
                      <a:gd name="T82" fmla="*/ 0 h 87"/>
                      <a:gd name="T83" fmla="*/ 134 w 134"/>
                      <a:gd name="T84" fmla="*/ 87 h 87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34" h="87">
                        <a:moveTo>
                          <a:pt x="0" y="43"/>
                        </a:moveTo>
                        <a:lnTo>
                          <a:pt x="1" y="33"/>
                        </a:lnTo>
                        <a:lnTo>
                          <a:pt x="7" y="24"/>
                        </a:lnTo>
                        <a:lnTo>
                          <a:pt x="16" y="14"/>
                        </a:lnTo>
                        <a:lnTo>
                          <a:pt x="29" y="7"/>
                        </a:lnTo>
                        <a:lnTo>
                          <a:pt x="43" y="2"/>
                        </a:lnTo>
                        <a:lnTo>
                          <a:pt x="59" y="0"/>
                        </a:lnTo>
                        <a:lnTo>
                          <a:pt x="75" y="0"/>
                        </a:lnTo>
                        <a:lnTo>
                          <a:pt x="90" y="2"/>
                        </a:lnTo>
                        <a:lnTo>
                          <a:pt x="105" y="7"/>
                        </a:lnTo>
                        <a:lnTo>
                          <a:pt x="117" y="14"/>
                        </a:lnTo>
                        <a:lnTo>
                          <a:pt x="127" y="24"/>
                        </a:lnTo>
                        <a:lnTo>
                          <a:pt x="133" y="33"/>
                        </a:lnTo>
                        <a:lnTo>
                          <a:pt x="134" y="43"/>
                        </a:lnTo>
                        <a:lnTo>
                          <a:pt x="133" y="54"/>
                        </a:lnTo>
                        <a:lnTo>
                          <a:pt x="127" y="64"/>
                        </a:lnTo>
                        <a:lnTo>
                          <a:pt x="117" y="73"/>
                        </a:lnTo>
                        <a:lnTo>
                          <a:pt x="105" y="80"/>
                        </a:lnTo>
                        <a:lnTo>
                          <a:pt x="90" y="84"/>
                        </a:lnTo>
                        <a:lnTo>
                          <a:pt x="75" y="87"/>
                        </a:lnTo>
                        <a:lnTo>
                          <a:pt x="59" y="87"/>
                        </a:lnTo>
                        <a:lnTo>
                          <a:pt x="43" y="84"/>
                        </a:lnTo>
                        <a:lnTo>
                          <a:pt x="29" y="80"/>
                        </a:lnTo>
                        <a:lnTo>
                          <a:pt x="16" y="73"/>
                        </a:lnTo>
                        <a:lnTo>
                          <a:pt x="7" y="64"/>
                        </a:lnTo>
                        <a:lnTo>
                          <a:pt x="1" y="54"/>
                        </a:lnTo>
                        <a:lnTo>
                          <a:pt x="0" y="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74" name="Freeform 76"/>
                  <p:cNvSpPr>
                    <a:spLocks/>
                  </p:cNvSpPr>
                  <p:nvPr/>
                </p:nvSpPr>
                <p:spPr bwMode="auto">
                  <a:xfrm>
                    <a:off x="2559" y="2105"/>
                    <a:ext cx="134" cy="87"/>
                  </a:xfrm>
                  <a:custGeom>
                    <a:avLst/>
                    <a:gdLst>
                      <a:gd name="T0" fmla="*/ 0 w 134"/>
                      <a:gd name="T1" fmla="*/ 43 h 87"/>
                      <a:gd name="T2" fmla="*/ 1 w 134"/>
                      <a:gd name="T3" fmla="*/ 33 h 87"/>
                      <a:gd name="T4" fmla="*/ 7 w 134"/>
                      <a:gd name="T5" fmla="*/ 24 h 87"/>
                      <a:gd name="T6" fmla="*/ 16 w 134"/>
                      <a:gd name="T7" fmla="*/ 14 h 87"/>
                      <a:gd name="T8" fmla="*/ 29 w 134"/>
                      <a:gd name="T9" fmla="*/ 7 h 87"/>
                      <a:gd name="T10" fmla="*/ 43 w 134"/>
                      <a:gd name="T11" fmla="*/ 2 h 87"/>
                      <a:gd name="T12" fmla="*/ 59 w 134"/>
                      <a:gd name="T13" fmla="*/ 0 h 87"/>
                      <a:gd name="T14" fmla="*/ 75 w 134"/>
                      <a:gd name="T15" fmla="*/ 0 h 87"/>
                      <a:gd name="T16" fmla="*/ 90 w 134"/>
                      <a:gd name="T17" fmla="*/ 2 h 87"/>
                      <a:gd name="T18" fmla="*/ 105 w 134"/>
                      <a:gd name="T19" fmla="*/ 7 h 87"/>
                      <a:gd name="T20" fmla="*/ 117 w 134"/>
                      <a:gd name="T21" fmla="*/ 14 h 87"/>
                      <a:gd name="T22" fmla="*/ 127 w 134"/>
                      <a:gd name="T23" fmla="*/ 24 h 87"/>
                      <a:gd name="T24" fmla="*/ 133 w 134"/>
                      <a:gd name="T25" fmla="*/ 33 h 87"/>
                      <a:gd name="T26" fmla="*/ 134 w 134"/>
                      <a:gd name="T27" fmla="*/ 43 h 87"/>
                      <a:gd name="T28" fmla="*/ 133 w 134"/>
                      <a:gd name="T29" fmla="*/ 54 h 87"/>
                      <a:gd name="T30" fmla="*/ 127 w 134"/>
                      <a:gd name="T31" fmla="*/ 64 h 87"/>
                      <a:gd name="T32" fmla="*/ 117 w 134"/>
                      <a:gd name="T33" fmla="*/ 73 h 87"/>
                      <a:gd name="T34" fmla="*/ 105 w 134"/>
                      <a:gd name="T35" fmla="*/ 80 h 87"/>
                      <a:gd name="T36" fmla="*/ 90 w 134"/>
                      <a:gd name="T37" fmla="*/ 84 h 87"/>
                      <a:gd name="T38" fmla="*/ 75 w 134"/>
                      <a:gd name="T39" fmla="*/ 87 h 87"/>
                      <a:gd name="T40" fmla="*/ 59 w 134"/>
                      <a:gd name="T41" fmla="*/ 87 h 87"/>
                      <a:gd name="T42" fmla="*/ 43 w 134"/>
                      <a:gd name="T43" fmla="*/ 84 h 87"/>
                      <a:gd name="T44" fmla="*/ 29 w 134"/>
                      <a:gd name="T45" fmla="*/ 80 h 87"/>
                      <a:gd name="T46" fmla="*/ 16 w 134"/>
                      <a:gd name="T47" fmla="*/ 73 h 87"/>
                      <a:gd name="T48" fmla="*/ 7 w 134"/>
                      <a:gd name="T49" fmla="*/ 64 h 87"/>
                      <a:gd name="T50" fmla="*/ 1 w 134"/>
                      <a:gd name="T51" fmla="*/ 54 h 87"/>
                      <a:gd name="T52" fmla="*/ 0 w 134"/>
                      <a:gd name="T53" fmla="*/ 43 h 87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34"/>
                      <a:gd name="T82" fmla="*/ 0 h 87"/>
                      <a:gd name="T83" fmla="*/ 134 w 134"/>
                      <a:gd name="T84" fmla="*/ 87 h 87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34" h="87">
                        <a:moveTo>
                          <a:pt x="0" y="43"/>
                        </a:moveTo>
                        <a:lnTo>
                          <a:pt x="1" y="33"/>
                        </a:lnTo>
                        <a:lnTo>
                          <a:pt x="7" y="24"/>
                        </a:lnTo>
                        <a:lnTo>
                          <a:pt x="16" y="14"/>
                        </a:lnTo>
                        <a:lnTo>
                          <a:pt x="29" y="7"/>
                        </a:lnTo>
                        <a:lnTo>
                          <a:pt x="43" y="2"/>
                        </a:lnTo>
                        <a:lnTo>
                          <a:pt x="59" y="0"/>
                        </a:lnTo>
                        <a:lnTo>
                          <a:pt x="75" y="0"/>
                        </a:lnTo>
                        <a:lnTo>
                          <a:pt x="90" y="2"/>
                        </a:lnTo>
                        <a:lnTo>
                          <a:pt x="105" y="7"/>
                        </a:lnTo>
                        <a:lnTo>
                          <a:pt x="117" y="14"/>
                        </a:lnTo>
                        <a:lnTo>
                          <a:pt x="127" y="24"/>
                        </a:lnTo>
                        <a:lnTo>
                          <a:pt x="133" y="33"/>
                        </a:lnTo>
                        <a:lnTo>
                          <a:pt x="134" y="43"/>
                        </a:lnTo>
                        <a:lnTo>
                          <a:pt x="133" y="54"/>
                        </a:lnTo>
                        <a:lnTo>
                          <a:pt x="127" y="64"/>
                        </a:lnTo>
                        <a:lnTo>
                          <a:pt x="117" y="73"/>
                        </a:lnTo>
                        <a:lnTo>
                          <a:pt x="105" y="80"/>
                        </a:lnTo>
                        <a:lnTo>
                          <a:pt x="90" y="84"/>
                        </a:lnTo>
                        <a:lnTo>
                          <a:pt x="75" y="87"/>
                        </a:lnTo>
                        <a:lnTo>
                          <a:pt x="59" y="87"/>
                        </a:lnTo>
                        <a:lnTo>
                          <a:pt x="43" y="84"/>
                        </a:lnTo>
                        <a:lnTo>
                          <a:pt x="29" y="80"/>
                        </a:lnTo>
                        <a:lnTo>
                          <a:pt x="16" y="73"/>
                        </a:lnTo>
                        <a:lnTo>
                          <a:pt x="7" y="64"/>
                        </a:lnTo>
                        <a:lnTo>
                          <a:pt x="1" y="54"/>
                        </a:lnTo>
                        <a:lnTo>
                          <a:pt x="0" y="43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39" name="Group 80"/>
                <p:cNvGrpSpPr>
                  <a:grpSpLocks/>
                </p:cNvGrpSpPr>
                <p:nvPr/>
              </p:nvGrpSpPr>
              <p:grpSpPr bwMode="auto">
                <a:xfrm>
                  <a:off x="2719" y="2120"/>
                  <a:ext cx="149" cy="114"/>
                  <a:chOff x="2719" y="2120"/>
                  <a:chExt cx="149" cy="114"/>
                </a:xfrm>
              </p:grpSpPr>
              <p:sp>
                <p:nvSpPr>
                  <p:cNvPr id="23671" name="Freeform 78"/>
                  <p:cNvSpPr>
                    <a:spLocks/>
                  </p:cNvSpPr>
                  <p:nvPr/>
                </p:nvSpPr>
                <p:spPr bwMode="auto">
                  <a:xfrm>
                    <a:off x="2719" y="2120"/>
                    <a:ext cx="149" cy="114"/>
                  </a:xfrm>
                  <a:custGeom>
                    <a:avLst/>
                    <a:gdLst>
                      <a:gd name="T0" fmla="*/ 0 w 149"/>
                      <a:gd name="T1" fmla="*/ 57 h 114"/>
                      <a:gd name="T2" fmla="*/ 2 w 149"/>
                      <a:gd name="T3" fmla="*/ 43 h 114"/>
                      <a:gd name="T4" fmla="*/ 9 w 149"/>
                      <a:gd name="T5" fmla="*/ 30 h 114"/>
                      <a:gd name="T6" fmla="*/ 18 w 149"/>
                      <a:gd name="T7" fmla="*/ 19 h 114"/>
                      <a:gd name="T8" fmla="*/ 32 w 149"/>
                      <a:gd name="T9" fmla="*/ 10 h 114"/>
                      <a:gd name="T10" fmla="*/ 47 w 149"/>
                      <a:gd name="T11" fmla="*/ 3 h 114"/>
                      <a:gd name="T12" fmla="*/ 65 w 149"/>
                      <a:gd name="T13" fmla="*/ 0 h 114"/>
                      <a:gd name="T14" fmla="*/ 84 w 149"/>
                      <a:gd name="T15" fmla="*/ 0 h 114"/>
                      <a:gd name="T16" fmla="*/ 100 w 149"/>
                      <a:gd name="T17" fmla="*/ 3 h 114"/>
                      <a:gd name="T18" fmla="*/ 116 w 149"/>
                      <a:gd name="T19" fmla="*/ 10 h 114"/>
                      <a:gd name="T20" fmla="*/ 129 w 149"/>
                      <a:gd name="T21" fmla="*/ 19 h 114"/>
                      <a:gd name="T22" fmla="*/ 139 w 149"/>
                      <a:gd name="T23" fmla="*/ 30 h 114"/>
                      <a:gd name="T24" fmla="*/ 146 w 149"/>
                      <a:gd name="T25" fmla="*/ 43 h 114"/>
                      <a:gd name="T26" fmla="*/ 149 w 149"/>
                      <a:gd name="T27" fmla="*/ 57 h 114"/>
                      <a:gd name="T28" fmla="*/ 146 w 149"/>
                      <a:gd name="T29" fmla="*/ 71 h 114"/>
                      <a:gd name="T30" fmla="*/ 139 w 149"/>
                      <a:gd name="T31" fmla="*/ 83 h 114"/>
                      <a:gd name="T32" fmla="*/ 129 w 149"/>
                      <a:gd name="T33" fmla="*/ 95 h 114"/>
                      <a:gd name="T34" fmla="*/ 116 w 149"/>
                      <a:gd name="T35" fmla="*/ 104 h 114"/>
                      <a:gd name="T36" fmla="*/ 100 w 149"/>
                      <a:gd name="T37" fmla="*/ 110 h 114"/>
                      <a:gd name="T38" fmla="*/ 84 w 149"/>
                      <a:gd name="T39" fmla="*/ 114 h 114"/>
                      <a:gd name="T40" fmla="*/ 65 w 149"/>
                      <a:gd name="T41" fmla="*/ 114 h 114"/>
                      <a:gd name="T42" fmla="*/ 47 w 149"/>
                      <a:gd name="T43" fmla="*/ 110 h 114"/>
                      <a:gd name="T44" fmla="*/ 32 w 149"/>
                      <a:gd name="T45" fmla="*/ 104 h 114"/>
                      <a:gd name="T46" fmla="*/ 18 w 149"/>
                      <a:gd name="T47" fmla="*/ 95 h 114"/>
                      <a:gd name="T48" fmla="*/ 9 w 149"/>
                      <a:gd name="T49" fmla="*/ 83 h 114"/>
                      <a:gd name="T50" fmla="*/ 2 w 149"/>
                      <a:gd name="T51" fmla="*/ 71 h 114"/>
                      <a:gd name="T52" fmla="*/ 0 w 149"/>
                      <a:gd name="T53" fmla="*/ 57 h 114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9"/>
                      <a:gd name="T82" fmla="*/ 0 h 114"/>
                      <a:gd name="T83" fmla="*/ 149 w 149"/>
                      <a:gd name="T84" fmla="*/ 114 h 114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9" h="114">
                        <a:moveTo>
                          <a:pt x="0" y="57"/>
                        </a:moveTo>
                        <a:lnTo>
                          <a:pt x="2" y="43"/>
                        </a:lnTo>
                        <a:lnTo>
                          <a:pt x="9" y="30"/>
                        </a:lnTo>
                        <a:lnTo>
                          <a:pt x="18" y="19"/>
                        </a:lnTo>
                        <a:lnTo>
                          <a:pt x="32" y="10"/>
                        </a:lnTo>
                        <a:lnTo>
                          <a:pt x="47" y="3"/>
                        </a:lnTo>
                        <a:lnTo>
                          <a:pt x="65" y="0"/>
                        </a:lnTo>
                        <a:lnTo>
                          <a:pt x="84" y="0"/>
                        </a:lnTo>
                        <a:lnTo>
                          <a:pt x="100" y="3"/>
                        </a:lnTo>
                        <a:lnTo>
                          <a:pt x="116" y="10"/>
                        </a:lnTo>
                        <a:lnTo>
                          <a:pt x="129" y="19"/>
                        </a:lnTo>
                        <a:lnTo>
                          <a:pt x="139" y="30"/>
                        </a:lnTo>
                        <a:lnTo>
                          <a:pt x="146" y="43"/>
                        </a:lnTo>
                        <a:lnTo>
                          <a:pt x="149" y="57"/>
                        </a:lnTo>
                        <a:lnTo>
                          <a:pt x="146" y="71"/>
                        </a:lnTo>
                        <a:lnTo>
                          <a:pt x="139" y="83"/>
                        </a:lnTo>
                        <a:lnTo>
                          <a:pt x="129" y="95"/>
                        </a:lnTo>
                        <a:lnTo>
                          <a:pt x="116" y="104"/>
                        </a:lnTo>
                        <a:lnTo>
                          <a:pt x="100" y="110"/>
                        </a:lnTo>
                        <a:lnTo>
                          <a:pt x="84" y="114"/>
                        </a:lnTo>
                        <a:lnTo>
                          <a:pt x="65" y="114"/>
                        </a:lnTo>
                        <a:lnTo>
                          <a:pt x="47" y="110"/>
                        </a:lnTo>
                        <a:lnTo>
                          <a:pt x="32" y="104"/>
                        </a:lnTo>
                        <a:lnTo>
                          <a:pt x="18" y="95"/>
                        </a:lnTo>
                        <a:lnTo>
                          <a:pt x="9" y="83"/>
                        </a:lnTo>
                        <a:lnTo>
                          <a:pt x="2" y="71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72" name="Freeform 79"/>
                  <p:cNvSpPr>
                    <a:spLocks/>
                  </p:cNvSpPr>
                  <p:nvPr/>
                </p:nvSpPr>
                <p:spPr bwMode="auto">
                  <a:xfrm>
                    <a:off x="2719" y="2120"/>
                    <a:ext cx="149" cy="114"/>
                  </a:xfrm>
                  <a:custGeom>
                    <a:avLst/>
                    <a:gdLst>
                      <a:gd name="T0" fmla="*/ 0 w 149"/>
                      <a:gd name="T1" fmla="*/ 57 h 114"/>
                      <a:gd name="T2" fmla="*/ 2 w 149"/>
                      <a:gd name="T3" fmla="*/ 43 h 114"/>
                      <a:gd name="T4" fmla="*/ 9 w 149"/>
                      <a:gd name="T5" fmla="*/ 30 h 114"/>
                      <a:gd name="T6" fmla="*/ 18 w 149"/>
                      <a:gd name="T7" fmla="*/ 19 h 114"/>
                      <a:gd name="T8" fmla="*/ 32 w 149"/>
                      <a:gd name="T9" fmla="*/ 10 h 114"/>
                      <a:gd name="T10" fmla="*/ 47 w 149"/>
                      <a:gd name="T11" fmla="*/ 3 h 114"/>
                      <a:gd name="T12" fmla="*/ 65 w 149"/>
                      <a:gd name="T13" fmla="*/ 0 h 114"/>
                      <a:gd name="T14" fmla="*/ 84 w 149"/>
                      <a:gd name="T15" fmla="*/ 0 h 114"/>
                      <a:gd name="T16" fmla="*/ 100 w 149"/>
                      <a:gd name="T17" fmla="*/ 3 h 114"/>
                      <a:gd name="T18" fmla="*/ 116 w 149"/>
                      <a:gd name="T19" fmla="*/ 10 h 114"/>
                      <a:gd name="T20" fmla="*/ 129 w 149"/>
                      <a:gd name="T21" fmla="*/ 19 h 114"/>
                      <a:gd name="T22" fmla="*/ 139 w 149"/>
                      <a:gd name="T23" fmla="*/ 30 h 114"/>
                      <a:gd name="T24" fmla="*/ 146 w 149"/>
                      <a:gd name="T25" fmla="*/ 43 h 114"/>
                      <a:gd name="T26" fmla="*/ 149 w 149"/>
                      <a:gd name="T27" fmla="*/ 57 h 114"/>
                      <a:gd name="T28" fmla="*/ 146 w 149"/>
                      <a:gd name="T29" fmla="*/ 71 h 114"/>
                      <a:gd name="T30" fmla="*/ 139 w 149"/>
                      <a:gd name="T31" fmla="*/ 83 h 114"/>
                      <a:gd name="T32" fmla="*/ 129 w 149"/>
                      <a:gd name="T33" fmla="*/ 95 h 114"/>
                      <a:gd name="T34" fmla="*/ 116 w 149"/>
                      <a:gd name="T35" fmla="*/ 104 h 114"/>
                      <a:gd name="T36" fmla="*/ 100 w 149"/>
                      <a:gd name="T37" fmla="*/ 110 h 114"/>
                      <a:gd name="T38" fmla="*/ 84 w 149"/>
                      <a:gd name="T39" fmla="*/ 114 h 114"/>
                      <a:gd name="T40" fmla="*/ 65 w 149"/>
                      <a:gd name="T41" fmla="*/ 114 h 114"/>
                      <a:gd name="T42" fmla="*/ 47 w 149"/>
                      <a:gd name="T43" fmla="*/ 110 h 114"/>
                      <a:gd name="T44" fmla="*/ 32 w 149"/>
                      <a:gd name="T45" fmla="*/ 104 h 114"/>
                      <a:gd name="T46" fmla="*/ 18 w 149"/>
                      <a:gd name="T47" fmla="*/ 95 h 114"/>
                      <a:gd name="T48" fmla="*/ 9 w 149"/>
                      <a:gd name="T49" fmla="*/ 83 h 114"/>
                      <a:gd name="T50" fmla="*/ 2 w 149"/>
                      <a:gd name="T51" fmla="*/ 71 h 114"/>
                      <a:gd name="T52" fmla="*/ 0 w 149"/>
                      <a:gd name="T53" fmla="*/ 57 h 114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9"/>
                      <a:gd name="T82" fmla="*/ 0 h 114"/>
                      <a:gd name="T83" fmla="*/ 149 w 149"/>
                      <a:gd name="T84" fmla="*/ 114 h 114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9" h="114">
                        <a:moveTo>
                          <a:pt x="0" y="57"/>
                        </a:moveTo>
                        <a:lnTo>
                          <a:pt x="2" y="43"/>
                        </a:lnTo>
                        <a:lnTo>
                          <a:pt x="9" y="30"/>
                        </a:lnTo>
                        <a:lnTo>
                          <a:pt x="18" y="19"/>
                        </a:lnTo>
                        <a:lnTo>
                          <a:pt x="32" y="10"/>
                        </a:lnTo>
                        <a:lnTo>
                          <a:pt x="47" y="3"/>
                        </a:lnTo>
                        <a:lnTo>
                          <a:pt x="65" y="0"/>
                        </a:lnTo>
                        <a:lnTo>
                          <a:pt x="84" y="0"/>
                        </a:lnTo>
                        <a:lnTo>
                          <a:pt x="100" y="3"/>
                        </a:lnTo>
                        <a:lnTo>
                          <a:pt x="116" y="10"/>
                        </a:lnTo>
                        <a:lnTo>
                          <a:pt x="129" y="19"/>
                        </a:lnTo>
                        <a:lnTo>
                          <a:pt x="139" y="30"/>
                        </a:lnTo>
                        <a:lnTo>
                          <a:pt x="146" y="43"/>
                        </a:lnTo>
                        <a:lnTo>
                          <a:pt x="149" y="57"/>
                        </a:lnTo>
                        <a:lnTo>
                          <a:pt x="146" y="71"/>
                        </a:lnTo>
                        <a:lnTo>
                          <a:pt x="139" y="83"/>
                        </a:lnTo>
                        <a:lnTo>
                          <a:pt x="129" y="95"/>
                        </a:lnTo>
                        <a:lnTo>
                          <a:pt x="116" y="104"/>
                        </a:lnTo>
                        <a:lnTo>
                          <a:pt x="100" y="110"/>
                        </a:lnTo>
                        <a:lnTo>
                          <a:pt x="84" y="114"/>
                        </a:lnTo>
                        <a:lnTo>
                          <a:pt x="65" y="114"/>
                        </a:lnTo>
                        <a:lnTo>
                          <a:pt x="47" y="110"/>
                        </a:lnTo>
                        <a:lnTo>
                          <a:pt x="32" y="104"/>
                        </a:lnTo>
                        <a:lnTo>
                          <a:pt x="18" y="95"/>
                        </a:lnTo>
                        <a:lnTo>
                          <a:pt x="9" y="83"/>
                        </a:lnTo>
                        <a:lnTo>
                          <a:pt x="2" y="71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0" name="Group 83"/>
                <p:cNvGrpSpPr>
                  <a:grpSpLocks/>
                </p:cNvGrpSpPr>
                <p:nvPr/>
              </p:nvGrpSpPr>
              <p:grpSpPr bwMode="auto">
                <a:xfrm>
                  <a:off x="2526" y="2173"/>
                  <a:ext cx="135" cy="144"/>
                  <a:chOff x="2526" y="2173"/>
                  <a:chExt cx="135" cy="144"/>
                </a:xfrm>
              </p:grpSpPr>
              <p:sp>
                <p:nvSpPr>
                  <p:cNvPr id="23669" name="Freeform 81"/>
                  <p:cNvSpPr>
                    <a:spLocks/>
                  </p:cNvSpPr>
                  <p:nvPr/>
                </p:nvSpPr>
                <p:spPr bwMode="auto">
                  <a:xfrm>
                    <a:off x="2526" y="2173"/>
                    <a:ext cx="135" cy="144"/>
                  </a:xfrm>
                  <a:custGeom>
                    <a:avLst/>
                    <a:gdLst>
                      <a:gd name="T0" fmla="*/ 0 w 135"/>
                      <a:gd name="T1" fmla="*/ 72 h 144"/>
                      <a:gd name="T2" fmla="*/ 1 w 135"/>
                      <a:gd name="T3" fmla="*/ 57 h 144"/>
                      <a:gd name="T4" fmla="*/ 6 w 135"/>
                      <a:gd name="T5" fmla="*/ 43 h 144"/>
                      <a:gd name="T6" fmla="*/ 13 w 135"/>
                      <a:gd name="T7" fmla="*/ 29 h 144"/>
                      <a:gd name="T8" fmla="*/ 23 w 135"/>
                      <a:gd name="T9" fmla="*/ 18 h 144"/>
                      <a:gd name="T10" fmla="*/ 34 w 135"/>
                      <a:gd name="T11" fmla="*/ 9 h 144"/>
                      <a:gd name="T12" fmla="*/ 47 w 135"/>
                      <a:gd name="T13" fmla="*/ 3 h 144"/>
                      <a:gd name="T14" fmla="*/ 62 w 135"/>
                      <a:gd name="T15" fmla="*/ 0 h 144"/>
                      <a:gd name="T16" fmla="*/ 75 w 135"/>
                      <a:gd name="T17" fmla="*/ 0 h 144"/>
                      <a:gd name="T18" fmla="*/ 88 w 135"/>
                      <a:gd name="T19" fmla="*/ 3 h 144"/>
                      <a:gd name="T20" fmla="*/ 102 w 135"/>
                      <a:gd name="T21" fmla="*/ 9 h 144"/>
                      <a:gd name="T22" fmla="*/ 113 w 135"/>
                      <a:gd name="T23" fmla="*/ 18 h 144"/>
                      <a:gd name="T24" fmla="*/ 122 w 135"/>
                      <a:gd name="T25" fmla="*/ 29 h 144"/>
                      <a:gd name="T26" fmla="*/ 130 w 135"/>
                      <a:gd name="T27" fmla="*/ 43 h 144"/>
                      <a:gd name="T28" fmla="*/ 134 w 135"/>
                      <a:gd name="T29" fmla="*/ 57 h 144"/>
                      <a:gd name="T30" fmla="*/ 135 w 135"/>
                      <a:gd name="T31" fmla="*/ 72 h 144"/>
                      <a:gd name="T32" fmla="*/ 134 w 135"/>
                      <a:gd name="T33" fmla="*/ 87 h 144"/>
                      <a:gd name="T34" fmla="*/ 130 w 135"/>
                      <a:gd name="T35" fmla="*/ 101 h 144"/>
                      <a:gd name="T36" fmla="*/ 122 w 135"/>
                      <a:gd name="T37" fmla="*/ 114 h 144"/>
                      <a:gd name="T38" fmla="*/ 113 w 135"/>
                      <a:gd name="T39" fmla="*/ 126 h 144"/>
                      <a:gd name="T40" fmla="*/ 102 w 135"/>
                      <a:gd name="T41" fmla="*/ 135 h 144"/>
                      <a:gd name="T42" fmla="*/ 88 w 135"/>
                      <a:gd name="T43" fmla="*/ 140 h 144"/>
                      <a:gd name="T44" fmla="*/ 75 w 135"/>
                      <a:gd name="T45" fmla="*/ 144 h 144"/>
                      <a:gd name="T46" fmla="*/ 62 w 135"/>
                      <a:gd name="T47" fmla="*/ 144 h 144"/>
                      <a:gd name="T48" fmla="*/ 47 w 135"/>
                      <a:gd name="T49" fmla="*/ 140 h 144"/>
                      <a:gd name="T50" fmla="*/ 34 w 135"/>
                      <a:gd name="T51" fmla="*/ 135 h 144"/>
                      <a:gd name="T52" fmla="*/ 23 w 135"/>
                      <a:gd name="T53" fmla="*/ 126 h 144"/>
                      <a:gd name="T54" fmla="*/ 13 w 135"/>
                      <a:gd name="T55" fmla="*/ 114 h 144"/>
                      <a:gd name="T56" fmla="*/ 6 w 135"/>
                      <a:gd name="T57" fmla="*/ 101 h 144"/>
                      <a:gd name="T58" fmla="*/ 1 w 135"/>
                      <a:gd name="T59" fmla="*/ 87 h 144"/>
                      <a:gd name="T60" fmla="*/ 0 w 135"/>
                      <a:gd name="T61" fmla="*/ 72 h 144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135"/>
                      <a:gd name="T94" fmla="*/ 0 h 144"/>
                      <a:gd name="T95" fmla="*/ 135 w 135"/>
                      <a:gd name="T96" fmla="*/ 144 h 144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135" h="144">
                        <a:moveTo>
                          <a:pt x="0" y="72"/>
                        </a:moveTo>
                        <a:lnTo>
                          <a:pt x="1" y="57"/>
                        </a:lnTo>
                        <a:lnTo>
                          <a:pt x="6" y="43"/>
                        </a:lnTo>
                        <a:lnTo>
                          <a:pt x="13" y="29"/>
                        </a:lnTo>
                        <a:lnTo>
                          <a:pt x="23" y="18"/>
                        </a:lnTo>
                        <a:lnTo>
                          <a:pt x="34" y="9"/>
                        </a:lnTo>
                        <a:lnTo>
                          <a:pt x="47" y="3"/>
                        </a:lnTo>
                        <a:lnTo>
                          <a:pt x="62" y="0"/>
                        </a:lnTo>
                        <a:lnTo>
                          <a:pt x="75" y="0"/>
                        </a:lnTo>
                        <a:lnTo>
                          <a:pt x="88" y="3"/>
                        </a:lnTo>
                        <a:lnTo>
                          <a:pt x="102" y="9"/>
                        </a:lnTo>
                        <a:lnTo>
                          <a:pt x="113" y="18"/>
                        </a:lnTo>
                        <a:lnTo>
                          <a:pt x="122" y="29"/>
                        </a:lnTo>
                        <a:lnTo>
                          <a:pt x="130" y="43"/>
                        </a:lnTo>
                        <a:lnTo>
                          <a:pt x="134" y="57"/>
                        </a:lnTo>
                        <a:lnTo>
                          <a:pt x="135" y="72"/>
                        </a:lnTo>
                        <a:lnTo>
                          <a:pt x="134" y="87"/>
                        </a:lnTo>
                        <a:lnTo>
                          <a:pt x="130" y="101"/>
                        </a:lnTo>
                        <a:lnTo>
                          <a:pt x="122" y="114"/>
                        </a:lnTo>
                        <a:lnTo>
                          <a:pt x="113" y="126"/>
                        </a:lnTo>
                        <a:lnTo>
                          <a:pt x="102" y="135"/>
                        </a:lnTo>
                        <a:lnTo>
                          <a:pt x="88" y="140"/>
                        </a:lnTo>
                        <a:lnTo>
                          <a:pt x="75" y="144"/>
                        </a:lnTo>
                        <a:lnTo>
                          <a:pt x="62" y="144"/>
                        </a:lnTo>
                        <a:lnTo>
                          <a:pt x="47" y="140"/>
                        </a:lnTo>
                        <a:lnTo>
                          <a:pt x="34" y="135"/>
                        </a:lnTo>
                        <a:lnTo>
                          <a:pt x="23" y="126"/>
                        </a:lnTo>
                        <a:lnTo>
                          <a:pt x="13" y="114"/>
                        </a:lnTo>
                        <a:lnTo>
                          <a:pt x="6" y="101"/>
                        </a:lnTo>
                        <a:lnTo>
                          <a:pt x="1" y="87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70" name="Freeform 82"/>
                  <p:cNvSpPr>
                    <a:spLocks/>
                  </p:cNvSpPr>
                  <p:nvPr/>
                </p:nvSpPr>
                <p:spPr bwMode="auto">
                  <a:xfrm>
                    <a:off x="2526" y="2173"/>
                    <a:ext cx="135" cy="144"/>
                  </a:xfrm>
                  <a:custGeom>
                    <a:avLst/>
                    <a:gdLst>
                      <a:gd name="T0" fmla="*/ 0 w 135"/>
                      <a:gd name="T1" fmla="*/ 72 h 144"/>
                      <a:gd name="T2" fmla="*/ 1 w 135"/>
                      <a:gd name="T3" fmla="*/ 57 h 144"/>
                      <a:gd name="T4" fmla="*/ 6 w 135"/>
                      <a:gd name="T5" fmla="*/ 43 h 144"/>
                      <a:gd name="T6" fmla="*/ 13 w 135"/>
                      <a:gd name="T7" fmla="*/ 29 h 144"/>
                      <a:gd name="T8" fmla="*/ 23 w 135"/>
                      <a:gd name="T9" fmla="*/ 18 h 144"/>
                      <a:gd name="T10" fmla="*/ 34 w 135"/>
                      <a:gd name="T11" fmla="*/ 9 h 144"/>
                      <a:gd name="T12" fmla="*/ 47 w 135"/>
                      <a:gd name="T13" fmla="*/ 3 h 144"/>
                      <a:gd name="T14" fmla="*/ 62 w 135"/>
                      <a:gd name="T15" fmla="*/ 0 h 144"/>
                      <a:gd name="T16" fmla="*/ 75 w 135"/>
                      <a:gd name="T17" fmla="*/ 0 h 144"/>
                      <a:gd name="T18" fmla="*/ 88 w 135"/>
                      <a:gd name="T19" fmla="*/ 3 h 144"/>
                      <a:gd name="T20" fmla="*/ 102 w 135"/>
                      <a:gd name="T21" fmla="*/ 9 h 144"/>
                      <a:gd name="T22" fmla="*/ 113 w 135"/>
                      <a:gd name="T23" fmla="*/ 18 h 144"/>
                      <a:gd name="T24" fmla="*/ 122 w 135"/>
                      <a:gd name="T25" fmla="*/ 29 h 144"/>
                      <a:gd name="T26" fmla="*/ 130 w 135"/>
                      <a:gd name="T27" fmla="*/ 43 h 144"/>
                      <a:gd name="T28" fmla="*/ 134 w 135"/>
                      <a:gd name="T29" fmla="*/ 57 h 144"/>
                      <a:gd name="T30" fmla="*/ 135 w 135"/>
                      <a:gd name="T31" fmla="*/ 72 h 144"/>
                      <a:gd name="T32" fmla="*/ 134 w 135"/>
                      <a:gd name="T33" fmla="*/ 87 h 144"/>
                      <a:gd name="T34" fmla="*/ 130 w 135"/>
                      <a:gd name="T35" fmla="*/ 101 h 144"/>
                      <a:gd name="T36" fmla="*/ 122 w 135"/>
                      <a:gd name="T37" fmla="*/ 114 h 144"/>
                      <a:gd name="T38" fmla="*/ 113 w 135"/>
                      <a:gd name="T39" fmla="*/ 126 h 144"/>
                      <a:gd name="T40" fmla="*/ 102 w 135"/>
                      <a:gd name="T41" fmla="*/ 135 h 144"/>
                      <a:gd name="T42" fmla="*/ 88 w 135"/>
                      <a:gd name="T43" fmla="*/ 140 h 144"/>
                      <a:gd name="T44" fmla="*/ 75 w 135"/>
                      <a:gd name="T45" fmla="*/ 144 h 144"/>
                      <a:gd name="T46" fmla="*/ 62 w 135"/>
                      <a:gd name="T47" fmla="*/ 144 h 144"/>
                      <a:gd name="T48" fmla="*/ 47 w 135"/>
                      <a:gd name="T49" fmla="*/ 140 h 144"/>
                      <a:gd name="T50" fmla="*/ 34 w 135"/>
                      <a:gd name="T51" fmla="*/ 135 h 144"/>
                      <a:gd name="T52" fmla="*/ 23 w 135"/>
                      <a:gd name="T53" fmla="*/ 126 h 144"/>
                      <a:gd name="T54" fmla="*/ 13 w 135"/>
                      <a:gd name="T55" fmla="*/ 114 h 144"/>
                      <a:gd name="T56" fmla="*/ 6 w 135"/>
                      <a:gd name="T57" fmla="*/ 101 h 144"/>
                      <a:gd name="T58" fmla="*/ 1 w 135"/>
                      <a:gd name="T59" fmla="*/ 87 h 144"/>
                      <a:gd name="T60" fmla="*/ 0 w 135"/>
                      <a:gd name="T61" fmla="*/ 72 h 144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135"/>
                      <a:gd name="T94" fmla="*/ 0 h 144"/>
                      <a:gd name="T95" fmla="*/ 135 w 135"/>
                      <a:gd name="T96" fmla="*/ 144 h 144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135" h="144">
                        <a:moveTo>
                          <a:pt x="0" y="72"/>
                        </a:moveTo>
                        <a:lnTo>
                          <a:pt x="1" y="57"/>
                        </a:lnTo>
                        <a:lnTo>
                          <a:pt x="6" y="43"/>
                        </a:lnTo>
                        <a:lnTo>
                          <a:pt x="13" y="29"/>
                        </a:lnTo>
                        <a:lnTo>
                          <a:pt x="23" y="18"/>
                        </a:lnTo>
                        <a:lnTo>
                          <a:pt x="34" y="9"/>
                        </a:lnTo>
                        <a:lnTo>
                          <a:pt x="47" y="3"/>
                        </a:lnTo>
                        <a:lnTo>
                          <a:pt x="62" y="0"/>
                        </a:lnTo>
                        <a:lnTo>
                          <a:pt x="75" y="0"/>
                        </a:lnTo>
                        <a:lnTo>
                          <a:pt x="88" y="3"/>
                        </a:lnTo>
                        <a:lnTo>
                          <a:pt x="102" y="9"/>
                        </a:lnTo>
                        <a:lnTo>
                          <a:pt x="113" y="18"/>
                        </a:lnTo>
                        <a:lnTo>
                          <a:pt x="122" y="29"/>
                        </a:lnTo>
                        <a:lnTo>
                          <a:pt x="130" y="43"/>
                        </a:lnTo>
                        <a:lnTo>
                          <a:pt x="134" y="57"/>
                        </a:lnTo>
                        <a:lnTo>
                          <a:pt x="135" y="72"/>
                        </a:lnTo>
                        <a:lnTo>
                          <a:pt x="134" y="87"/>
                        </a:lnTo>
                        <a:lnTo>
                          <a:pt x="130" y="101"/>
                        </a:lnTo>
                        <a:lnTo>
                          <a:pt x="122" y="114"/>
                        </a:lnTo>
                        <a:lnTo>
                          <a:pt x="113" y="126"/>
                        </a:lnTo>
                        <a:lnTo>
                          <a:pt x="102" y="135"/>
                        </a:lnTo>
                        <a:lnTo>
                          <a:pt x="88" y="140"/>
                        </a:lnTo>
                        <a:lnTo>
                          <a:pt x="75" y="144"/>
                        </a:lnTo>
                        <a:lnTo>
                          <a:pt x="62" y="144"/>
                        </a:lnTo>
                        <a:lnTo>
                          <a:pt x="47" y="140"/>
                        </a:lnTo>
                        <a:lnTo>
                          <a:pt x="34" y="135"/>
                        </a:lnTo>
                        <a:lnTo>
                          <a:pt x="23" y="126"/>
                        </a:lnTo>
                        <a:lnTo>
                          <a:pt x="13" y="114"/>
                        </a:lnTo>
                        <a:lnTo>
                          <a:pt x="6" y="101"/>
                        </a:lnTo>
                        <a:lnTo>
                          <a:pt x="1" y="87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1" name="Group 86"/>
                <p:cNvGrpSpPr>
                  <a:grpSpLocks/>
                </p:cNvGrpSpPr>
                <p:nvPr/>
              </p:nvGrpSpPr>
              <p:grpSpPr bwMode="auto">
                <a:xfrm>
                  <a:off x="2693" y="2198"/>
                  <a:ext cx="193" cy="144"/>
                  <a:chOff x="2693" y="2198"/>
                  <a:chExt cx="193" cy="144"/>
                </a:xfrm>
              </p:grpSpPr>
              <p:sp>
                <p:nvSpPr>
                  <p:cNvPr id="23667" name="Freeform 84"/>
                  <p:cNvSpPr>
                    <a:spLocks/>
                  </p:cNvSpPr>
                  <p:nvPr/>
                </p:nvSpPr>
                <p:spPr bwMode="auto">
                  <a:xfrm>
                    <a:off x="2693" y="2198"/>
                    <a:ext cx="193" cy="144"/>
                  </a:xfrm>
                  <a:custGeom>
                    <a:avLst/>
                    <a:gdLst>
                      <a:gd name="T0" fmla="*/ 0 w 193"/>
                      <a:gd name="T1" fmla="*/ 73 h 144"/>
                      <a:gd name="T2" fmla="*/ 1 w 193"/>
                      <a:gd name="T3" fmla="*/ 57 h 144"/>
                      <a:gd name="T4" fmla="*/ 8 w 193"/>
                      <a:gd name="T5" fmla="*/ 43 h 144"/>
                      <a:gd name="T6" fmla="*/ 18 w 193"/>
                      <a:gd name="T7" fmla="*/ 30 h 144"/>
                      <a:gd name="T8" fmla="*/ 31 w 193"/>
                      <a:gd name="T9" fmla="*/ 19 h 144"/>
                      <a:gd name="T10" fmla="*/ 48 w 193"/>
                      <a:gd name="T11" fmla="*/ 10 h 144"/>
                      <a:gd name="T12" fmla="*/ 66 w 193"/>
                      <a:gd name="T13" fmla="*/ 4 h 144"/>
                      <a:gd name="T14" fmla="*/ 86 w 193"/>
                      <a:gd name="T15" fmla="*/ 0 h 144"/>
                      <a:gd name="T16" fmla="*/ 106 w 193"/>
                      <a:gd name="T17" fmla="*/ 0 h 144"/>
                      <a:gd name="T18" fmla="*/ 126 w 193"/>
                      <a:gd name="T19" fmla="*/ 4 h 144"/>
                      <a:gd name="T20" fmla="*/ 145 w 193"/>
                      <a:gd name="T21" fmla="*/ 10 h 144"/>
                      <a:gd name="T22" fmla="*/ 161 w 193"/>
                      <a:gd name="T23" fmla="*/ 19 h 144"/>
                      <a:gd name="T24" fmla="*/ 175 w 193"/>
                      <a:gd name="T25" fmla="*/ 30 h 144"/>
                      <a:gd name="T26" fmla="*/ 184 w 193"/>
                      <a:gd name="T27" fmla="*/ 43 h 144"/>
                      <a:gd name="T28" fmla="*/ 190 w 193"/>
                      <a:gd name="T29" fmla="*/ 57 h 144"/>
                      <a:gd name="T30" fmla="*/ 193 w 193"/>
                      <a:gd name="T31" fmla="*/ 73 h 144"/>
                      <a:gd name="T32" fmla="*/ 190 w 193"/>
                      <a:gd name="T33" fmla="*/ 89 h 144"/>
                      <a:gd name="T34" fmla="*/ 184 w 193"/>
                      <a:gd name="T35" fmla="*/ 102 h 144"/>
                      <a:gd name="T36" fmla="*/ 175 w 193"/>
                      <a:gd name="T37" fmla="*/ 115 h 144"/>
                      <a:gd name="T38" fmla="*/ 161 w 193"/>
                      <a:gd name="T39" fmla="*/ 126 h 144"/>
                      <a:gd name="T40" fmla="*/ 145 w 193"/>
                      <a:gd name="T41" fmla="*/ 135 h 144"/>
                      <a:gd name="T42" fmla="*/ 126 w 193"/>
                      <a:gd name="T43" fmla="*/ 142 h 144"/>
                      <a:gd name="T44" fmla="*/ 106 w 193"/>
                      <a:gd name="T45" fmla="*/ 144 h 144"/>
                      <a:gd name="T46" fmla="*/ 86 w 193"/>
                      <a:gd name="T47" fmla="*/ 144 h 144"/>
                      <a:gd name="T48" fmla="*/ 66 w 193"/>
                      <a:gd name="T49" fmla="*/ 142 h 144"/>
                      <a:gd name="T50" fmla="*/ 48 w 193"/>
                      <a:gd name="T51" fmla="*/ 135 h 144"/>
                      <a:gd name="T52" fmla="*/ 31 w 193"/>
                      <a:gd name="T53" fmla="*/ 126 h 144"/>
                      <a:gd name="T54" fmla="*/ 18 w 193"/>
                      <a:gd name="T55" fmla="*/ 115 h 144"/>
                      <a:gd name="T56" fmla="*/ 8 w 193"/>
                      <a:gd name="T57" fmla="*/ 102 h 144"/>
                      <a:gd name="T58" fmla="*/ 1 w 193"/>
                      <a:gd name="T59" fmla="*/ 89 h 144"/>
                      <a:gd name="T60" fmla="*/ 0 w 193"/>
                      <a:gd name="T61" fmla="*/ 73 h 144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193"/>
                      <a:gd name="T94" fmla="*/ 0 h 144"/>
                      <a:gd name="T95" fmla="*/ 193 w 193"/>
                      <a:gd name="T96" fmla="*/ 144 h 144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193" h="144">
                        <a:moveTo>
                          <a:pt x="0" y="73"/>
                        </a:moveTo>
                        <a:lnTo>
                          <a:pt x="1" y="57"/>
                        </a:lnTo>
                        <a:lnTo>
                          <a:pt x="8" y="43"/>
                        </a:lnTo>
                        <a:lnTo>
                          <a:pt x="18" y="30"/>
                        </a:lnTo>
                        <a:lnTo>
                          <a:pt x="31" y="19"/>
                        </a:lnTo>
                        <a:lnTo>
                          <a:pt x="48" y="10"/>
                        </a:lnTo>
                        <a:lnTo>
                          <a:pt x="66" y="4"/>
                        </a:lnTo>
                        <a:lnTo>
                          <a:pt x="86" y="0"/>
                        </a:lnTo>
                        <a:lnTo>
                          <a:pt x="106" y="0"/>
                        </a:lnTo>
                        <a:lnTo>
                          <a:pt x="126" y="4"/>
                        </a:lnTo>
                        <a:lnTo>
                          <a:pt x="145" y="10"/>
                        </a:lnTo>
                        <a:lnTo>
                          <a:pt x="161" y="19"/>
                        </a:lnTo>
                        <a:lnTo>
                          <a:pt x="175" y="30"/>
                        </a:lnTo>
                        <a:lnTo>
                          <a:pt x="184" y="43"/>
                        </a:lnTo>
                        <a:lnTo>
                          <a:pt x="190" y="57"/>
                        </a:lnTo>
                        <a:lnTo>
                          <a:pt x="193" y="73"/>
                        </a:lnTo>
                        <a:lnTo>
                          <a:pt x="190" y="89"/>
                        </a:lnTo>
                        <a:lnTo>
                          <a:pt x="184" y="102"/>
                        </a:lnTo>
                        <a:lnTo>
                          <a:pt x="175" y="115"/>
                        </a:lnTo>
                        <a:lnTo>
                          <a:pt x="161" y="126"/>
                        </a:lnTo>
                        <a:lnTo>
                          <a:pt x="145" y="135"/>
                        </a:lnTo>
                        <a:lnTo>
                          <a:pt x="126" y="142"/>
                        </a:lnTo>
                        <a:lnTo>
                          <a:pt x="106" y="144"/>
                        </a:lnTo>
                        <a:lnTo>
                          <a:pt x="86" y="144"/>
                        </a:lnTo>
                        <a:lnTo>
                          <a:pt x="66" y="142"/>
                        </a:lnTo>
                        <a:lnTo>
                          <a:pt x="48" y="135"/>
                        </a:lnTo>
                        <a:lnTo>
                          <a:pt x="31" y="126"/>
                        </a:lnTo>
                        <a:lnTo>
                          <a:pt x="18" y="115"/>
                        </a:lnTo>
                        <a:lnTo>
                          <a:pt x="8" y="102"/>
                        </a:lnTo>
                        <a:lnTo>
                          <a:pt x="1" y="89"/>
                        </a:lnTo>
                        <a:lnTo>
                          <a:pt x="0" y="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8" name="Freeform 85"/>
                  <p:cNvSpPr>
                    <a:spLocks/>
                  </p:cNvSpPr>
                  <p:nvPr/>
                </p:nvSpPr>
                <p:spPr bwMode="auto">
                  <a:xfrm>
                    <a:off x="2693" y="2198"/>
                    <a:ext cx="193" cy="144"/>
                  </a:xfrm>
                  <a:custGeom>
                    <a:avLst/>
                    <a:gdLst>
                      <a:gd name="T0" fmla="*/ 0 w 193"/>
                      <a:gd name="T1" fmla="*/ 73 h 144"/>
                      <a:gd name="T2" fmla="*/ 1 w 193"/>
                      <a:gd name="T3" fmla="*/ 57 h 144"/>
                      <a:gd name="T4" fmla="*/ 8 w 193"/>
                      <a:gd name="T5" fmla="*/ 43 h 144"/>
                      <a:gd name="T6" fmla="*/ 18 w 193"/>
                      <a:gd name="T7" fmla="*/ 30 h 144"/>
                      <a:gd name="T8" fmla="*/ 31 w 193"/>
                      <a:gd name="T9" fmla="*/ 19 h 144"/>
                      <a:gd name="T10" fmla="*/ 48 w 193"/>
                      <a:gd name="T11" fmla="*/ 10 h 144"/>
                      <a:gd name="T12" fmla="*/ 66 w 193"/>
                      <a:gd name="T13" fmla="*/ 4 h 144"/>
                      <a:gd name="T14" fmla="*/ 86 w 193"/>
                      <a:gd name="T15" fmla="*/ 0 h 144"/>
                      <a:gd name="T16" fmla="*/ 106 w 193"/>
                      <a:gd name="T17" fmla="*/ 0 h 144"/>
                      <a:gd name="T18" fmla="*/ 126 w 193"/>
                      <a:gd name="T19" fmla="*/ 4 h 144"/>
                      <a:gd name="T20" fmla="*/ 145 w 193"/>
                      <a:gd name="T21" fmla="*/ 10 h 144"/>
                      <a:gd name="T22" fmla="*/ 161 w 193"/>
                      <a:gd name="T23" fmla="*/ 19 h 144"/>
                      <a:gd name="T24" fmla="*/ 175 w 193"/>
                      <a:gd name="T25" fmla="*/ 30 h 144"/>
                      <a:gd name="T26" fmla="*/ 184 w 193"/>
                      <a:gd name="T27" fmla="*/ 43 h 144"/>
                      <a:gd name="T28" fmla="*/ 190 w 193"/>
                      <a:gd name="T29" fmla="*/ 57 h 144"/>
                      <a:gd name="T30" fmla="*/ 193 w 193"/>
                      <a:gd name="T31" fmla="*/ 73 h 144"/>
                      <a:gd name="T32" fmla="*/ 190 w 193"/>
                      <a:gd name="T33" fmla="*/ 89 h 144"/>
                      <a:gd name="T34" fmla="*/ 184 w 193"/>
                      <a:gd name="T35" fmla="*/ 102 h 144"/>
                      <a:gd name="T36" fmla="*/ 175 w 193"/>
                      <a:gd name="T37" fmla="*/ 115 h 144"/>
                      <a:gd name="T38" fmla="*/ 161 w 193"/>
                      <a:gd name="T39" fmla="*/ 126 h 144"/>
                      <a:gd name="T40" fmla="*/ 145 w 193"/>
                      <a:gd name="T41" fmla="*/ 135 h 144"/>
                      <a:gd name="T42" fmla="*/ 126 w 193"/>
                      <a:gd name="T43" fmla="*/ 142 h 144"/>
                      <a:gd name="T44" fmla="*/ 106 w 193"/>
                      <a:gd name="T45" fmla="*/ 144 h 144"/>
                      <a:gd name="T46" fmla="*/ 86 w 193"/>
                      <a:gd name="T47" fmla="*/ 144 h 144"/>
                      <a:gd name="T48" fmla="*/ 66 w 193"/>
                      <a:gd name="T49" fmla="*/ 142 h 144"/>
                      <a:gd name="T50" fmla="*/ 48 w 193"/>
                      <a:gd name="T51" fmla="*/ 135 h 144"/>
                      <a:gd name="T52" fmla="*/ 31 w 193"/>
                      <a:gd name="T53" fmla="*/ 126 h 144"/>
                      <a:gd name="T54" fmla="*/ 18 w 193"/>
                      <a:gd name="T55" fmla="*/ 115 h 144"/>
                      <a:gd name="T56" fmla="*/ 8 w 193"/>
                      <a:gd name="T57" fmla="*/ 102 h 144"/>
                      <a:gd name="T58" fmla="*/ 1 w 193"/>
                      <a:gd name="T59" fmla="*/ 89 h 144"/>
                      <a:gd name="T60" fmla="*/ 0 w 193"/>
                      <a:gd name="T61" fmla="*/ 73 h 144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193"/>
                      <a:gd name="T94" fmla="*/ 0 h 144"/>
                      <a:gd name="T95" fmla="*/ 193 w 193"/>
                      <a:gd name="T96" fmla="*/ 144 h 144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193" h="144">
                        <a:moveTo>
                          <a:pt x="0" y="73"/>
                        </a:moveTo>
                        <a:lnTo>
                          <a:pt x="1" y="57"/>
                        </a:lnTo>
                        <a:lnTo>
                          <a:pt x="8" y="43"/>
                        </a:lnTo>
                        <a:lnTo>
                          <a:pt x="18" y="30"/>
                        </a:lnTo>
                        <a:lnTo>
                          <a:pt x="31" y="19"/>
                        </a:lnTo>
                        <a:lnTo>
                          <a:pt x="48" y="10"/>
                        </a:lnTo>
                        <a:lnTo>
                          <a:pt x="66" y="4"/>
                        </a:lnTo>
                        <a:lnTo>
                          <a:pt x="86" y="0"/>
                        </a:lnTo>
                        <a:lnTo>
                          <a:pt x="106" y="0"/>
                        </a:lnTo>
                        <a:lnTo>
                          <a:pt x="126" y="4"/>
                        </a:lnTo>
                        <a:lnTo>
                          <a:pt x="145" y="10"/>
                        </a:lnTo>
                        <a:lnTo>
                          <a:pt x="161" y="19"/>
                        </a:lnTo>
                        <a:lnTo>
                          <a:pt x="175" y="30"/>
                        </a:lnTo>
                        <a:lnTo>
                          <a:pt x="184" y="43"/>
                        </a:lnTo>
                        <a:lnTo>
                          <a:pt x="190" y="57"/>
                        </a:lnTo>
                        <a:lnTo>
                          <a:pt x="193" y="73"/>
                        </a:lnTo>
                        <a:lnTo>
                          <a:pt x="190" y="89"/>
                        </a:lnTo>
                        <a:lnTo>
                          <a:pt x="184" y="102"/>
                        </a:lnTo>
                        <a:lnTo>
                          <a:pt x="175" y="115"/>
                        </a:lnTo>
                        <a:lnTo>
                          <a:pt x="161" y="126"/>
                        </a:lnTo>
                        <a:lnTo>
                          <a:pt x="145" y="135"/>
                        </a:lnTo>
                        <a:lnTo>
                          <a:pt x="126" y="142"/>
                        </a:lnTo>
                        <a:lnTo>
                          <a:pt x="106" y="144"/>
                        </a:lnTo>
                        <a:lnTo>
                          <a:pt x="86" y="144"/>
                        </a:lnTo>
                        <a:lnTo>
                          <a:pt x="66" y="142"/>
                        </a:lnTo>
                        <a:lnTo>
                          <a:pt x="48" y="135"/>
                        </a:lnTo>
                        <a:lnTo>
                          <a:pt x="31" y="126"/>
                        </a:lnTo>
                        <a:lnTo>
                          <a:pt x="18" y="115"/>
                        </a:lnTo>
                        <a:lnTo>
                          <a:pt x="8" y="102"/>
                        </a:lnTo>
                        <a:lnTo>
                          <a:pt x="1" y="89"/>
                        </a:lnTo>
                        <a:lnTo>
                          <a:pt x="0" y="73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2" name="Group 89"/>
                <p:cNvGrpSpPr>
                  <a:grpSpLocks/>
                </p:cNvGrpSpPr>
                <p:nvPr/>
              </p:nvGrpSpPr>
              <p:grpSpPr bwMode="auto">
                <a:xfrm>
                  <a:off x="2594" y="2287"/>
                  <a:ext cx="142" cy="92"/>
                  <a:chOff x="2594" y="2287"/>
                  <a:chExt cx="142" cy="92"/>
                </a:xfrm>
              </p:grpSpPr>
              <p:sp>
                <p:nvSpPr>
                  <p:cNvPr id="23665" name="Freeform 87"/>
                  <p:cNvSpPr>
                    <a:spLocks/>
                  </p:cNvSpPr>
                  <p:nvPr/>
                </p:nvSpPr>
                <p:spPr bwMode="auto">
                  <a:xfrm>
                    <a:off x="2594" y="2287"/>
                    <a:ext cx="142" cy="92"/>
                  </a:xfrm>
                  <a:custGeom>
                    <a:avLst/>
                    <a:gdLst>
                      <a:gd name="T0" fmla="*/ 0 w 142"/>
                      <a:gd name="T1" fmla="*/ 45 h 92"/>
                      <a:gd name="T2" fmla="*/ 1 w 142"/>
                      <a:gd name="T3" fmla="*/ 35 h 92"/>
                      <a:gd name="T4" fmla="*/ 7 w 142"/>
                      <a:gd name="T5" fmla="*/ 25 h 92"/>
                      <a:gd name="T6" fmla="*/ 18 w 142"/>
                      <a:gd name="T7" fmla="*/ 15 h 92"/>
                      <a:gd name="T8" fmla="*/ 30 w 142"/>
                      <a:gd name="T9" fmla="*/ 7 h 92"/>
                      <a:gd name="T10" fmla="*/ 46 w 142"/>
                      <a:gd name="T11" fmla="*/ 2 h 92"/>
                      <a:gd name="T12" fmla="*/ 63 w 142"/>
                      <a:gd name="T13" fmla="*/ 0 h 92"/>
                      <a:gd name="T14" fmla="*/ 79 w 142"/>
                      <a:gd name="T15" fmla="*/ 0 h 92"/>
                      <a:gd name="T16" fmla="*/ 96 w 142"/>
                      <a:gd name="T17" fmla="*/ 2 h 92"/>
                      <a:gd name="T18" fmla="*/ 112 w 142"/>
                      <a:gd name="T19" fmla="*/ 7 h 92"/>
                      <a:gd name="T20" fmla="*/ 124 w 142"/>
                      <a:gd name="T21" fmla="*/ 15 h 92"/>
                      <a:gd name="T22" fmla="*/ 134 w 142"/>
                      <a:gd name="T23" fmla="*/ 25 h 92"/>
                      <a:gd name="T24" fmla="*/ 140 w 142"/>
                      <a:gd name="T25" fmla="*/ 35 h 92"/>
                      <a:gd name="T26" fmla="*/ 142 w 142"/>
                      <a:gd name="T27" fmla="*/ 45 h 92"/>
                      <a:gd name="T28" fmla="*/ 140 w 142"/>
                      <a:gd name="T29" fmla="*/ 57 h 92"/>
                      <a:gd name="T30" fmla="*/ 134 w 142"/>
                      <a:gd name="T31" fmla="*/ 67 h 92"/>
                      <a:gd name="T32" fmla="*/ 124 w 142"/>
                      <a:gd name="T33" fmla="*/ 77 h 92"/>
                      <a:gd name="T34" fmla="*/ 112 w 142"/>
                      <a:gd name="T35" fmla="*/ 84 h 92"/>
                      <a:gd name="T36" fmla="*/ 96 w 142"/>
                      <a:gd name="T37" fmla="*/ 89 h 92"/>
                      <a:gd name="T38" fmla="*/ 79 w 142"/>
                      <a:gd name="T39" fmla="*/ 92 h 92"/>
                      <a:gd name="T40" fmla="*/ 63 w 142"/>
                      <a:gd name="T41" fmla="*/ 92 h 92"/>
                      <a:gd name="T42" fmla="*/ 46 w 142"/>
                      <a:gd name="T43" fmla="*/ 89 h 92"/>
                      <a:gd name="T44" fmla="*/ 30 w 142"/>
                      <a:gd name="T45" fmla="*/ 84 h 92"/>
                      <a:gd name="T46" fmla="*/ 18 w 142"/>
                      <a:gd name="T47" fmla="*/ 77 h 92"/>
                      <a:gd name="T48" fmla="*/ 7 w 142"/>
                      <a:gd name="T49" fmla="*/ 67 h 92"/>
                      <a:gd name="T50" fmla="*/ 1 w 142"/>
                      <a:gd name="T51" fmla="*/ 57 h 92"/>
                      <a:gd name="T52" fmla="*/ 0 w 142"/>
                      <a:gd name="T53" fmla="*/ 45 h 9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2"/>
                      <a:gd name="T82" fmla="*/ 0 h 92"/>
                      <a:gd name="T83" fmla="*/ 142 w 142"/>
                      <a:gd name="T84" fmla="*/ 92 h 9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2" h="92">
                        <a:moveTo>
                          <a:pt x="0" y="45"/>
                        </a:moveTo>
                        <a:lnTo>
                          <a:pt x="1" y="35"/>
                        </a:lnTo>
                        <a:lnTo>
                          <a:pt x="7" y="25"/>
                        </a:lnTo>
                        <a:lnTo>
                          <a:pt x="18" y="15"/>
                        </a:lnTo>
                        <a:lnTo>
                          <a:pt x="30" y="7"/>
                        </a:lnTo>
                        <a:lnTo>
                          <a:pt x="46" y="2"/>
                        </a:lnTo>
                        <a:lnTo>
                          <a:pt x="63" y="0"/>
                        </a:lnTo>
                        <a:lnTo>
                          <a:pt x="79" y="0"/>
                        </a:lnTo>
                        <a:lnTo>
                          <a:pt x="96" y="2"/>
                        </a:lnTo>
                        <a:lnTo>
                          <a:pt x="112" y="7"/>
                        </a:lnTo>
                        <a:lnTo>
                          <a:pt x="124" y="15"/>
                        </a:lnTo>
                        <a:lnTo>
                          <a:pt x="134" y="25"/>
                        </a:lnTo>
                        <a:lnTo>
                          <a:pt x="140" y="35"/>
                        </a:lnTo>
                        <a:lnTo>
                          <a:pt x="142" y="45"/>
                        </a:lnTo>
                        <a:lnTo>
                          <a:pt x="140" y="57"/>
                        </a:lnTo>
                        <a:lnTo>
                          <a:pt x="134" y="67"/>
                        </a:lnTo>
                        <a:lnTo>
                          <a:pt x="124" y="77"/>
                        </a:lnTo>
                        <a:lnTo>
                          <a:pt x="112" y="84"/>
                        </a:lnTo>
                        <a:lnTo>
                          <a:pt x="96" y="89"/>
                        </a:lnTo>
                        <a:lnTo>
                          <a:pt x="79" y="92"/>
                        </a:lnTo>
                        <a:lnTo>
                          <a:pt x="63" y="92"/>
                        </a:lnTo>
                        <a:lnTo>
                          <a:pt x="46" y="89"/>
                        </a:lnTo>
                        <a:lnTo>
                          <a:pt x="30" y="84"/>
                        </a:lnTo>
                        <a:lnTo>
                          <a:pt x="18" y="77"/>
                        </a:lnTo>
                        <a:lnTo>
                          <a:pt x="7" y="67"/>
                        </a:lnTo>
                        <a:lnTo>
                          <a:pt x="1" y="57"/>
                        </a:lnTo>
                        <a:lnTo>
                          <a:pt x="0" y="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6" name="Freeform 88"/>
                  <p:cNvSpPr>
                    <a:spLocks/>
                  </p:cNvSpPr>
                  <p:nvPr/>
                </p:nvSpPr>
                <p:spPr bwMode="auto">
                  <a:xfrm>
                    <a:off x="2594" y="2287"/>
                    <a:ext cx="142" cy="92"/>
                  </a:xfrm>
                  <a:custGeom>
                    <a:avLst/>
                    <a:gdLst>
                      <a:gd name="T0" fmla="*/ 0 w 142"/>
                      <a:gd name="T1" fmla="*/ 45 h 92"/>
                      <a:gd name="T2" fmla="*/ 1 w 142"/>
                      <a:gd name="T3" fmla="*/ 35 h 92"/>
                      <a:gd name="T4" fmla="*/ 7 w 142"/>
                      <a:gd name="T5" fmla="*/ 25 h 92"/>
                      <a:gd name="T6" fmla="*/ 18 w 142"/>
                      <a:gd name="T7" fmla="*/ 15 h 92"/>
                      <a:gd name="T8" fmla="*/ 30 w 142"/>
                      <a:gd name="T9" fmla="*/ 7 h 92"/>
                      <a:gd name="T10" fmla="*/ 46 w 142"/>
                      <a:gd name="T11" fmla="*/ 2 h 92"/>
                      <a:gd name="T12" fmla="*/ 63 w 142"/>
                      <a:gd name="T13" fmla="*/ 0 h 92"/>
                      <a:gd name="T14" fmla="*/ 79 w 142"/>
                      <a:gd name="T15" fmla="*/ 0 h 92"/>
                      <a:gd name="T16" fmla="*/ 96 w 142"/>
                      <a:gd name="T17" fmla="*/ 2 h 92"/>
                      <a:gd name="T18" fmla="*/ 112 w 142"/>
                      <a:gd name="T19" fmla="*/ 7 h 92"/>
                      <a:gd name="T20" fmla="*/ 124 w 142"/>
                      <a:gd name="T21" fmla="*/ 15 h 92"/>
                      <a:gd name="T22" fmla="*/ 134 w 142"/>
                      <a:gd name="T23" fmla="*/ 25 h 92"/>
                      <a:gd name="T24" fmla="*/ 140 w 142"/>
                      <a:gd name="T25" fmla="*/ 35 h 92"/>
                      <a:gd name="T26" fmla="*/ 142 w 142"/>
                      <a:gd name="T27" fmla="*/ 45 h 92"/>
                      <a:gd name="T28" fmla="*/ 140 w 142"/>
                      <a:gd name="T29" fmla="*/ 57 h 92"/>
                      <a:gd name="T30" fmla="*/ 134 w 142"/>
                      <a:gd name="T31" fmla="*/ 67 h 92"/>
                      <a:gd name="T32" fmla="*/ 124 w 142"/>
                      <a:gd name="T33" fmla="*/ 77 h 92"/>
                      <a:gd name="T34" fmla="*/ 112 w 142"/>
                      <a:gd name="T35" fmla="*/ 84 h 92"/>
                      <a:gd name="T36" fmla="*/ 96 w 142"/>
                      <a:gd name="T37" fmla="*/ 89 h 92"/>
                      <a:gd name="T38" fmla="*/ 79 w 142"/>
                      <a:gd name="T39" fmla="*/ 92 h 92"/>
                      <a:gd name="T40" fmla="*/ 63 w 142"/>
                      <a:gd name="T41" fmla="*/ 92 h 92"/>
                      <a:gd name="T42" fmla="*/ 46 w 142"/>
                      <a:gd name="T43" fmla="*/ 89 h 92"/>
                      <a:gd name="T44" fmla="*/ 30 w 142"/>
                      <a:gd name="T45" fmla="*/ 84 h 92"/>
                      <a:gd name="T46" fmla="*/ 18 w 142"/>
                      <a:gd name="T47" fmla="*/ 77 h 92"/>
                      <a:gd name="T48" fmla="*/ 7 w 142"/>
                      <a:gd name="T49" fmla="*/ 67 h 92"/>
                      <a:gd name="T50" fmla="*/ 1 w 142"/>
                      <a:gd name="T51" fmla="*/ 57 h 92"/>
                      <a:gd name="T52" fmla="*/ 0 w 142"/>
                      <a:gd name="T53" fmla="*/ 45 h 9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2"/>
                      <a:gd name="T82" fmla="*/ 0 h 92"/>
                      <a:gd name="T83" fmla="*/ 142 w 142"/>
                      <a:gd name="T84" fmla="*/ 92 h 9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2" h="92">
                        <a:moveTo>
                          <a:pt x="0" y="45"/>
                        </a:moveTo>
                        <a:lnTo>
                          <a:pt x="1" y="35"/>
                        </a:lnTo>
                        <a:lnTo>
                          <a:pt x="7" y="25"/>
                        </a:lnTo>
                        <a:lnTo>
                          <a:pt x="18" y="15"/>
                        </a:lnTo>
                        <a:lnTo>
                          <a:pt x="30" y="7"/>
                        </a:lnTo>
                        <a:lnTo>
                          <a:pt x="46" y="2"/>
                        </a:lnTo>
                        <a:lnTo>
                          <a:pt x="63" y="0"/>
                        </a:lnTo>
                        <a:lnTo>
                          <a:pt x="79" y="0"/>
                        </a:lnTo>
                        <a:lnTo>
                          <a:pt x="96" y="2"/>
                        </a:lnTo>
                        <a:lnTo>
                          <a:pt x="112" y="7"/>
                        </a:lnTo>
                        <a:lnTo>
                          <a:pt x="124" y="15"/>
                        </a:lnTo>
                        <a:lnTo>
                          <a:pt x="134" y="25"/>
                        </a:lnTo>
                        <a:lnTo>
                          <a:pt x="140" y="35"/>
                        </a:lnTo>
                        <a:lnTo>
                          <a:pt x="142" y="45"/>
                        </a:lnTo>
                        <a:lnTo>
                          <a:pt x="140" y="57"/>
                        </a:lnTo>
                        <a:lnTo>
                          <a:pt x="134" y="67"/>
                        </a:lnTo>
                        <a:lnTo>
                          <a:pt x="124" y="77"/>
                        </a:lnTo>
                        <a:lnTo>
                          <a:pt x="112" y="84"/>
                        </a:lnTo>
                        <a:lnTo>
                          <a:pt x="96" y="89"/>
                        </a:lnTo>
                        <a:lnTo>
                          <a:pt x="79" y="92"/>
                        </a:lnTo>
                        <a:lnTo>
                          <a:pt x="63" y="92"/>
                        </a:lnTo>
                        <a:lnTo>
                          <a:pt x="46" y="89"/>
                        </a:lnTo>
                        <a:lnTo>
                          <a:pt x="30" y="84"/>
                        </a:lnTo>
                        <a:lnTo>
                          <a:pt x="18" y="77"/>
                        </a:lnTo>
                        <a:lnTo>
                          <a:pt x="7" y="67"/>
                        </a:lnTo>
                        <a:lnTo>
                          <a:pt x="1" y="57"/>
                        </a:lnTo>
                        <a:lnTo>
                          <a:pt x="0" y="45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3" name="Group 92"/>
                <p:cNvGrpSpPr>
                  <a:grpSpLocks/>
                </p:cNvGrpSpPr>
                <p:nvPr/>
              </p:nvGrpSpPr>
              <p:grpSpPr bwMode="auto">
                <a:xfrm>
                  <a:off x="2670" y="2090"/>
                  <a:ext cx="112" cy="82"/>
                  <a:chOff x="2670" y="2090"/>
                  <a:chExt cx="112" cy="82"/>
                </a:xfrm>
              </p:grpSpPr>
              <p:sp>
                <p:nvSpPr>
                  <p:cNvPr id="23663" name="Freeform 90"/>
                  <p:cNvSpPr>
                    <a:spLocks/>
                  </p:cNvSpPr>
                  <p:nvPr/>
                </p:nvSpPr>
                <p:spPr bwMode="auto">
                  <a:xfrm>
                    <a:off x="2670" y="2090"/>
                    <a:ext cx="112" cy="82"/>
                  </a:xfrm>
                  <a:custGeom>
                    <a:avLst/>
                    <a:gdLst>
                      <a:gd name="T0" fmla="*/ 0 w 112"/>
                      <a:gd name="T1" fmla="*/ 41 h 82"/>
                      <a:gd name="T2" fmla="*/ 2 w 112"/>
                      <a:gd name="T3" fmla="*/ 30 h 82"/>
                      <a:gd name="T4" fmla="*/ 8 w 112"/>
                      <a:gd name="T5" fmla="*/ 20 h 82"/>
                      <a:gd name="T6" fmla="*/ 17 w 112"/>
                      <a:gd name="T7" fmla="*/ 11 h 82"/>
                      <a:gd name="T8" fmla="*/ 29 w 112"/>
                      <a:gd name="T9" fmla="*/ 5 h 82"/>
                      <a:gd name="T10" fmla="*/ 42 w 112"/>
                      <a:gd name="T11" fmla="*/ 0 h 82"/>
                      <a:gd name="T12" fmla="*/ 56 w 112"/>
                      <a:gd name="T13" fmla="*/ 0 h 82"/>
                      <a:gd name="T14" fmla="*/ 71 w 112"/>
                      <a:gd name="T15" fmla="*/ 0 h 82"/>
                      <a:gd name="T16" fmla="*/ 84 w 112"/>
                      <a:gd name="T17" fmla="*/ 5 h 82"/>
                      <a:gd name="T18" fmla="*/ 96 w 112"/>
                      <a:gd name="T19" fmla="*/ 11 h 82"/>
                      <a:gd name="T20" fmla="*/ 106 w 112"/>
                      <a:gd name="T21" fmla="*/ 20 h 82"/>
                      <a:gd name="T22" fmla="*/ 111 w 112"/>
                      <a:gd name="T23" fmla="*/ 30 h 82"/>
                      <a:gd name="T24" fmla="*/ 112 w 112"/>
                      <a:gd name="T25" fmla="*/ 41 h 82"/>
                      <a:gd name="T26" fmla="*/ 111 w 112"/>
                      <a:gd name="T27" fmla="*/ 51 h 82"/>
                      <a:gd name="T28" fmla="*/ 106 w 112"/>
                      <a:gd name="T29" fmla="*/ 61 h 82"/>
                      <a:gd name="T30" fmla="*/ 96 w 112"/>
                      <a:gd name="T31" fmla="*/ 70 h 82"/>
                      <a:gd name="T32" fmla="*/ 84 w 112"/>
                      <a:gd name="T33" fmla="*/ 77 h 82"/>
                      <a:gd name="T34" fmla="*/ 71 w 112"/>
                      <a:gd name="T35" fmla="*/ 81 h 82"/>
                      <a:gd name="T36" fmla="*/ 56 w 112"/>
                      <a:gd name="T37" fmla="*/ 82 h 82"/>
                      <a:gd name="T38" fmla="*/ 42 w 112"/>
                      <a:gd name="T39" fmla="*/ 81 h 82"/>
                      <a:gd name="T40" fmla="*/ 29 w 112"/>
                      <a:gd name="T41" fmla="*/ 77 h 82"/>
                      <a:gd name="T42" fmla="*/ 17 w 112"/>
                      <a:gd name="T43" fmla="*/ 70 h 82"/>
                      <a:gd name="T44" fmla="*/ 8 w 112"/>
                      <a:gd name="T45" fmla="*/ 61 h 82"/>
                      <a:gd name="T46" fmla="*/ 2 w 112"/>
                      <a:gd name="T47" fmla="*/ 51 h 82"/>
                      <a:gd name="T48" fmla="*/ 0 w 112"/>
                      <a:gd name="T49" fmla="*/ 41 h 82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12"/>
                      <a:gd name="T76" fmla="*/ 0 h 82"/>
                      <a:gd name="T77" fmla="*/ 112 w 112"/>
                      <a:gd name="T78" fmla="*/ 82 h 82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12" h="82">
                        <a:moveTo>
                          <a:pt x="0" y="41"/>
                        </a:moveTo>
                        <a:lnTo>
                          <a:pt x="2" y="30"/>
                        </a:lnTo>
                        <a:lnTo>
                          <a:pt x="8" y="20"/>
                        </a:lnTo>
                        <a:lnTo>
                          <a:pt x="17" y="11"/>
                        </a:lnTo>
                        <a:lnTo>
                          <a:pt x="29" y="5"/>
                        </a:lnTo>
                        <a:lnTo>
                          <a:pt x="42" y="0"/>
                        </a:lnTo>
                        <a:lnTo>
                          <a:pt x="56" y="0"/>
                        </a:lnTo>
                        <a:lnTo>
                          <a:pt x="71" y="0"/>
                        </a:lnTo>
                        <a:lnTo>
                          <a:pt x="84" y="5"/>
                        </a:lnTo>
                        <a:lnTo>
                          <a:pt x="96" y="11"/>
                        </a:lnTo>
                        <a:lnTo>
                          <a:pt x="106" y="20"/>
                        </a:lnTo>
                        <a:lnTo>
                          <a:pt x="111" y="30"/>
                        </a:lnTo>
                        <a:lnTo>
                          <a:pt x="112" y="41"/>
                        </a:lnTo>
                        <a:lnTo>
                          <a:pt x="111" y="51"/>
                        </a:lnTo>
                        <a:lnTo>
                          <a:pt x="106" y="61"/>
                        </a:lnTo>
                        <a:lnTo>
                          <a:pt x="96" y="70"/>
                        </a:lnTo>
                        <a:lnTo>
                          <a:pt x="84" y="77"/>
                        </a:lnTo>
                        <a:lnTo>
                          <a:pt x="71" y="81"/>
                        </a:lnTo>
                        <a:lnTo>
                          <a:pt x="56" y="82"/>
                        </a:lnTo>
                        <a:lnTo>
                          <a:pt x="42" y="81"/>
                        </a:lnTo>
                        <a:lnTo>
                          <a:pt x="29" y="77"/>
                        </a:lnTo>
                        <a:lnTo>
                          <a:pt x="17" y="70"/>
                        </a:lnTo>
                        <a:lnTo>
                          <a:pt x="8" y="61"/>
                        </a:lnTo>
                        <a:lnTo>
                          <a:pt x="2" y="51"/>
                        </a:lnTo>
                        <a:lnTo>
                          <a:pt x="0" y="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4" name="Freeform 91"/>
                  <p:cNvSpPr>
                    <a:spLocks/>
                  </p:cNvSpPr>
                  <p:nvPr/>
                </p:nvSpPr>
                <p:spPr bwMode="auto">
                  <a:xfrm>
                    <a:off x="2670" y="2090"/>
                    <a:ext cx="112" cy="82"/>
                  </a:xfrm>
                  <a:custGeom>
                    <a:avLst/>
                    <a:gdLst>
                      <a:gd name="T0" fmla="*/ 0 w 112"/>
                      <a:gd name="T1" fmla="*/ 41 h 82"/>
                      <a:gd name="T2" fmla="*/ 2 w 112"/>
                      <a:gd name="T3" fmla="*/ 30 h 82"/>
                      <a:gd name="T4" fmla="*/ 8 w 112"/>
                      <a:gd name="T5" fmla="*/ 20 h 82"/>
                      <a:gd name="T6" fmla="*/ 17 w 112"/>
                      <a:gd name="T7" fmla="*/ 11 h 82"/>
                      <a:gd name="T8" fmla="*/ 29 w 112"/>
                      <a:gd name="T9" fmla="*/ 5 h 82"/>
                      <a:gd name="T10" fmla="*/ 42 w 112"/>
                      <a:gd name="T11" fmla="*/ 0 h 82"/>
                      <a:gd name="T12" fmla="*/ 56 w 112"/>
                      <a:gd name="T13" fmla="*/ 0 h 82"/>
                      <a:gd name="T14" fmla="*/ 71 w 112"/>
                      <a:gd name="T15" fmla="*/ 0 h 82"/>
                      <a:gd name="T16" fmla="*/ 84 w 112"/>
                      <a:gd name="T17" fmla="*/ 5 h 82"/>
                      <a:gd name="T18" fmla="*/ 96 w 112"/>
                      <a:gd name="T19" fmla="*/ 11 h 82"/>
                      <a:gd name="T20" fmla="*/ 106 w 112"/>
                      <a:gd name="T21" fmla="*/ 20 h 82"/>
                      <a:gd name="T22" fmla="*/ 111 w 112"/>
                      <a:gd name="T23" fmla="*/ 30 h 82"/>
                      <a:gd name="T24" fmla="*/ 112 w 112"/>
                      <a:gd name="T25" fmla="*/ 41 h 82"/>
                      <a:gd name="T26" fmla="*/ 111 w 112"/>
                      <a:gd name="T27" fmla="*/ 51 h 82"/>
                      <a:gd name="T28" fmla="*/ 106 w 112"/>
                      <a:gd name="T29" fmla="*/ 61 h 82"/>
                      <a:gd name="T30" fmla="*/ 96 w 112"/>
                      <a:gd name="T31" fmla="*/ 70 h 82"/>
                      <a:gd name="T32" fmla="*/ 84 w 112"/>
                      <a:gd name="T33" fmla="*/ 77 h 82"/>
                      <a:gd name="T34" fmla="*/ 71 w 112"/>
                      <a:gd name="T35" fmla="*/ 81 h 82"/>
                      <a:gd name="T36" fmla="*/ 56 w 112"/>
                      <a:gd name="T37" fmla="*/ 82 h 82"/>
                      <a:gd name="T38" fmla="*/ 42 w 112"/>
                      <a:gd name="T39" fmla="*/ 81 h 82"/>
                      <a:gd name="T40" fmla="*/ 29 w 112"/>
                      <a:gd name="T41" fmla="*/ 77 h 82"/>
                      <a:gd name="T42" fmla="*/ 17 w 112"/>
                      <a:gd name="T43" fmla="*/ 70 h 82"/>
                      <a:gd name="T44" fmla="*/ 8 w 112"/>
                      <a:gd name="T45" fmla="*/ 61 h 82"/>
                      <a:gd name="T46" fmla="*/ 2 w 112"/>
                      <a:gd name="T47" fmla="*/ 51 h 82"/>
                      <a:gd name="T48" fmla="*/ 0 w 112"/>
                      <a:gd name="T49" fmla="*/ 41 h 82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12"/>
                      <a:gd name="T76" fmla="*/ 0 h 82"/>
                      <a:gd name="T77" fmla="*/ 112 w 112"/>
                      <a:gd name="T78" fmla="*/ 82 h 82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12" h="82">
                        <a:moveTo>
                          <a:pt x="0" y="41"/>
                        </a:moveTo>
                        <a:lnTo>
                          <a:pt x="2" y="30"/>
                        </a:lnTo>
                        <a:lnTo>
                          <a:pt x="8" y="20"/>
                        </a:lnTo>
                        <a:lnTo>
                          <a:pt x="17" y="11"/>
                        </a:lnTo>
                        <a:lnTo>
                          <a:pt x="29" y="5"/>
                        </a:lnTo>
                        <a:lnTo>
                          <a:pt x="42" y="0"/>
                        </a:lnTo>
                        <a:lnTo>
                          <a:pt x="56" y="0"/>
                        </a:lnTo>
                        <a:lnTo>
                          <a:pt x="71" y="0"/>
                        </a:lnTo>
                        <a:lnTo>
                          <a:pt x="84" y="5"/>
                        </a:lnTo>
                        <a:lnTo>
                          <a:pt x="96" y="11"/>
                        </a:lnTo>
                        <a:lnTo>
                          <a:pt x="106" y="20"/>
                        </a:lnTo>
                        <a:lnTo>
                          <a:pt x="111" y="30"/>
                        </a:lnTo>
                        <a:lnTo>
                          <a:pt x="112" y="41"/>
                        </a:lnTo>
                        <a:lnTo>
                          <a:pt x="111" y="51"/>
                        </a:lnTo>
                        <a:lnTo>
                          <a:pt x="106" y="61"/>
                        </a:lnTo>
                        <a:lnTo>
                          <a:pt x="96" y="70"/>
                        </a:lnTo>
                        <a:lnTo>
                          <a:pt x="84" y="77"/>
                        </a:lnTo>
                        <a:lnTo>
                          <a:pt x="71" y="81"/>
                        </a:lnTo>
                        <a:lnTo>
                          <a:pt x="56" y="82"/>
                        </a:lnTo>
                        <a:lnTo>
                          <a:pt x="42" y="81"/>
                        </a:lnTo>
                        <a:lnTo>
                          <a:pt x="29" y="77"/>
                        </a:lnTo>
                        <a:lnTo>
                          <a:pt x="17" y="70"/>
                        </a:lnTo>
                        <a:lnTo>
                          <a:pt x="8" y="61"/>
                        </a:lnTo>
                        <a:lnTo>
                          <a:pt x="2" y="51"/>
                        </a:lnTo>
                        <a:lnTo>
                          <a:pt x="0" y="41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644" name="Freeform 93"/>
                <p:cNvSpPr>
                  <a:spLocks/>
                </p:cNvSpPr>
                <p:nvPr/>
              </p:nvSpPr>
              <p:spPr bwMode="auto">
                <a:xfrm>
                  <a:off x="2559" y="2126"/>
                  <a:ext cx="275" cy="201"/>
                </a:xfrm>
                <a:custGeom>
                  <a:avLst/>
                  <a:gdLst>
                    <a:gd name="T0" fmla="*/ 0 w 275"/>
                    <a:gd name="T1" fmla="*/ 100 h 201"/>
                    <a:gd name="T2" fmla="*/ 1 w 275"/>
                    <a:gd name="T3" fmla="*/ 83 h 201"/>
                    <a:gd name="T4" fmla="*/ 8 w 275"/>
                    <a:gd name="T5" fmla="*/ 66 h 201"/>
                    <a:gd name="T6" fmla="*/ 18 w 275"/>
                    <a:gd name="T7" fmla="*/ 51 h 201"/>
                    <a:gd name="T8" fmla="*/ 32 w 275"/>
                    <a:gd name="T9" fmla="*/ 36 h 201"/>
                    <a:gd name="T10" fmla="*/ 49 w 275"/>
                    <a:gd name="T11" fmla="*/ 23 h 201"/>
                    <a:gd name="T12" fmla="*/ 69 w 275"/>
                    <a:gd name="T13" fmla="*/ 14 h 201"/>
                    <a:gd name="T14" fmla="*/ 90 w 275"/>
                    <a:gd name="T15" fmla="*/ 6 h 201"/>
                    <a:gd name="T16" fmla="*/ 113 w 275"/>
                    <a:gd name="T17" fmla="*/ 2 h 201"/>
                    <a:gd name="T18" fmla="*/ 137 w 275"/>
                    <a:gd name="T19" fmla="*/ 0 h 201"/>
                    <a:gd name="T20" fmla="*/ 162 w 275"/>
                    <a:gd name="T21" fmla="*/ 2 h 201"/>
                    <a:gd name="T22" fmla="*/ 184 w 275"/>
                    <a:gd name="T23" fmla="*/ 6 h 201"/>
                    <a:gd name="T24" fmla="*/ 207 w 275"/>
                    <a:gd name="T25" fmla="*/ 14 h 201"/>
                    <a:gd name="T26" fmla="*/ 226 w 275"/>
                    <a:gd name="T27" fmla="*/ 23 h 201"/>
                    <a:gd name="T28" fmla="*/ 242 w 275"/>
                    <a:gd name="T29" fmla="*/ 36 h 201"/>
                    <a:gd name="T30" fmla="*/ 258 w 275"/>
                    <a:gd name="T31" fmla="*/ 51 h 201"/>
                    <a:gd name="T32" fmla="*/ 268 w 275"/>
                    <a:gd name="T33" fmla="*/ 66 h 201"/>
                    <a:gd name="T34" fmla="*/ 274 w 275"/>
                    <a:gd name="T35" fmla="*/ 83 h 201"/>
                    <a:gd name="T36" fmla="*/ 275 w 275"/>
                    <a:gd name="T37" fmla="*/ 100 h 201"/>
                    <a:gd name="T38" fmla="*/ 274 w 275"/>
                    <a:gd name="T39" fmla="*/ 118 h 201"/>
                    <a:gd name="T40" fmla="*/ 268 w 275"/>
                    <a:gd name="T41" fmla="*/ 134 h 201"/>
                    <a:gd name="T42" fmla="*/ 258 w 275"/>
                    <a:gd name="T43" fmla="*/ 151 h 201"/>
                    <a:gd name="T44" fmla="*/ 242 w 275"/>
                    <a:gd name="T45" fmla="*/ 165 h 201"/>
                    <a:gd name="T46" fmla="*/ 226 w 275"/>
                    <a:gd name="T47" fmla="*/ 177 h 201"/>
                    <a:gd name="T48" fmla="*/ 207 w 275"/>
                    <a:gd name="T49" fmla="*/ 187 h 201"/>
                    <a:gd name="T50" fmla="*/ 184 w 275"/>
                    <a:gd name="T51" fmla="*/ 195 h 201"/>
                    <a:gd name="T52" fmla="*/ 162 w 275"/>
                    <a:gd name="T53" fmla="*/ 199 h 201"/>
                    <a:gd name="T54" fmla="*/ 137 w 275"/>
                    <a:gd name="T55" fmla="*/ 201 h 201"/>
                    <a:gd name="T56" fmla="*/ 113 w 275"/>
                    <a:gd name="T57" fmla="*/ 199 h 201"/>
                    <a:gd name="T58" fmla="*/ 90 w 275"/>
                    <a:gd name="T59" fmla="*/ 195 h 201"/>
                    <a:gd name="T60" fmla="*/ 69 w 275"/>
                    <a:gd name="T61" fmla="*/ 187 h 201"/>
                    <a:gd name="T62" fmla="*/ 49 w 275"/>
                    <a:gd name="T63" fmla="*/ 177 h 201"/>
                    <a:gd name="T64" fmla="*/ 32 w 275"/>
                    <a:gd name="T65" fmla="*/ 165 h 201"/>
                    <a:gd name="T66" fmla="*/ 18 w 275"/>
                    <a:gd name="T67" fmla="*/ 151 h 201"/>
                    <a:gd name="T68" fmla="*/ 8 w 275"/>
                    <a:gd name="T69" fmla="*/ 134 h 201"/>
                    <a:gd name="T70" fmla="*/ 1 w 275"/>
                    <a:gd name="T71" fmla="*/ 118 h 201"/>
                    <a:gd name="T72" fmla="*/ 0 w 275"/>
                    <a:gd name="T73" fmla="*/ 100 h 201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75"/>
                    <a:gd name="T112" fmla="*/ 0 h 201"/>
                    <a:gd name="T113" fmla="*/ 275 w 275"/>
                    <a:gd name="T114" fmla="*/ 201 h 201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75" h="201">
                      <a:moveTo>
                        <a:pt x="0" y="100"/>
                      </a:moveTo>
                      <a:lnTo>
                        <a:pt x="1" y="83"/>
                      </a:lnTo>
                      <a:lnTo>
                        <a:pt x="8" y="66"/>
                      </a:lnTo>
                      <a:lnTo>
                        <a:pt x="18" y="51"/>
                      </a:lnTo>
                      <a:lnTo>
                        <a:pt x="32" y="36"/>
                      </a:lnTo>
                      <a:lnTo>
                        <a:pt x="49" y="23"/>
                      </a:lnTo>
                      <a:lnTo>
                        <a:pt x="69" y="14"/>
                      </a:lnTo>
                      <a:lnTo>
                        <a:pt x="90" y="6"/>
                      </a:lnTo>
                      <a:lnTo>
                        <a:pt x="113" y="2"/>
                      </a:lnTo>
                      <a:lnTo>
                        <a:pt x="137" y="0"/>
                      </a:lnTo>
                      <a:lnTo>
                        <a:pt x="162" y="2"/>
                      </a:lnTo>
                      <a:lnTo>
                        <a:pt x="184" y="6"/>
                      </a:lnTo>
                      <a:lnTo>
                        <a:pt x="207" y="14"/>
                      </a:lnTo>
                      <a:lnTo>
                        <a:pt x="226" y="23"/>
                      </a:lnTo>
                      <a:lnTo>
                        <a:pt x="242" y="36"/>
                      </a:lnTo>
                      <a:lnTo>
                        <a:pt x="258" y="51"/>
                      </a:lnTo>
                      <a:lnTo>
                        <a:pt x="268" y="66"/>
                      </a:lnTo>
                      <a:lnTo>
                        <a:pt x="274" y="83"/>
                      </a:lnTo>
                      <a:lnTo>
                        <a:pt x="275" y="100"/>
                      </a:lnTo>
                      <a:lnTo>
                        <a:pt x="274" y="118"/>
                      </a:lnTo>
                      <a:lnTo>
                        <a:pt x="268" y="134"/>
                      </a:lnTo>
                      <a:lnTo>
                        <a:pt x="258" y="151"/>
                      </a:lnTo>
                      <a:lnTo>
                        <a:pt x="242" y="165"/>
                      </a:lnTo>
                      <a:lnTo>
                        <a:pt x="226" y="177"/>
                      </a:lnTo>
                      <a:lnTo>
                        <a:pt x="207" y="187"/>
                      </a:lnTo>
                      <a:lnTo>
                        <a:pt x="184" y="195"/>
                      </a:lnTo>
                      <a:lnTo>
                        <a:pt x="162" y="199"/>
                      </a:lnTo>
                      <a:lnTo>
                        <a:pt x="137" y="201"/>
                      </a:lnTo>
                      <a:lnTo>
                        <a:pt x="113" y="199"/>
                      </a:lnTo>
                      <a:lnTo>
                        <a:pt x="90" y="195"/>
                      </a:lnTo>
                      <a:lnTo>
                        <a:pt x="69" y="187"/>
                      </a:lnTo>
                      <a:lnTo>
                        <a:pt x="49" y="177"/>
                      </a:lnTo>
                      <a:lnTo>
                        <a:pt x="32" y="165"/>
                      </a:lnTo>
                      <a:lnTo>
                        <a:pt x="18" y="151"/>
                      </a:lnTo>
                      <a:lnTo>
                        <a:pt x="8" y="134"/>
                      </a:lnTo>
                      <a:lnTo>
                        <a:pt x="1" y="118"/>
                      </a:lnTo>
                      <a:lnTo>
                        <a:pt x="0" y="1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645" name="Group 96"/>
                <p:cNvGrpSpPr>
                  <a:grpSpLocks/>
                </p:cNvGrpSpPr>
                <p:nvPr/>
              </p:nvGrpSpPr>
              <p:grpSpPr bwMode="auto">
                <a:xfrm>
                  <a:off x="2730" y="2165"/>
                  <a:ext cx="39" cy="31"/>
                  <a:chOff x="2730" y="2165"/>
                  <a:chExt cx="39" cy="31"/>
                </a:xfrm>
              </p:grpSpPr>
              <p:sp>
                <p:nvSpPr>
                  <p:cNvPr id="23661" name="Freeform 94"/>
                  <p:cNvSpPr>
                    <a:spLocks/>
                  </p:cNvSpPr>
                  <p:nvPr/>
                </p:nvSpPr>
                <p:spPr bwMode="auto">
                  <a:xfrm>
                    <a:off x="2730" y="2165"/>
                    <a:ext cx="39" cy="31"/>
                  </a:xfrm>
                  <a:custGeom>
                    <a:avLst/>
                    <a:gdLst>
                      <a:gd name="T0" fmla="*/ 0 w 39"/>
                      <a:gd name="T1" fmla="*/ 16 h 31"/>
                      <a:gd name="T2" fmla="*/ 1 w 39"/>
                      <a:gd name="T3" fmla="*/ 8 h 31"/>
                      <a:gd name="T4" fmla="*/ 6 w 39"/>
                      <a:gd name="T5" fmla="*/ 3 h 31"/>
                      <a:gd name="T6" fmla="*/ 15 w 39"/>
                      <a:gd name="T7" fmla="*/ 0 h 31"/>
                      <a:gd name="T8" fmla="*/ 23 w 39"/>
                      <a:gd name="T9" fmla="*/ 0 h 31"/>
                      <a:gd name="T10" fmla="*/ 31 w 39"/>
                      <a:gd name="T11" fmla="*/ 3 h 31"/>
                      <a:gd name="T12" fmla="*/ 36 w 39"/>
                      <a:gd name="T13" fmla="*/ 8 h 31"/>
                      <a:gd name="T14" fmla="*/ 39 w 39"/>
                      <a:gd name="T15" fmla="*/ 16 h 31"/>
                      <a:gd name="T16" fmla="*/ 36 w 39"/>
                      <a:gd name="T17" fmla="*/ 22 h 31"/>
                      <a:gd name="T18" fmla="*/ 31 w 39"/>
                      <a:gd name="T19" fmla="*/ 28 h 31"/>
                      <a:gd name="T20" fmla="*/ 23 w 39"/>
                      <a:gd name="T21" fmla="*/ 31 h 31"/>
                      <a:gd name="T22" fmla="*/ 15 w 39"/>
                      <a:gd name="T23" fmla="*/ 31 h 31"/>
                      <a:gd name="T24" fmla="*/ 6 w 39"/>
                      <a:gd name="T25" fmla="*/ 28 h 31"/>
                      <a:gd name="T26" fmla="*/ 1 w 39"/>
                      <a:gd name="T27" fmla="*/ 22 h 31"/>
                      <a:gd name="T28" fmla="*/ 0 w 39"/>
                      <a:gd name="T29" fmla="*/ 16 h 3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9"/>
                      <a:gd name="T46" fmla="*/ 0 h 31"/>
                      <a:gd name="T47" fmla="*/ 39 w 39"/>
                      <a:gd name="T48" fmla="*/ 31 h 31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9" h="31">
                        <a:moveTo>
                          <a:pt x="0" y="16"/>
                        </a:moveTo>
                        <a:lnTo>
                          <a:pt x="1" y="8"/>
                        </a:lnTo>
                        <a:lnTo>
                          <a:pt x="6" y="3"/>
                        </a:lnTo>
                        <a:lnTo>
                          <a:pt x="15" y="0"/>
                        </a:lnTo>
                        <a:lnTo>
                          <a:pt x="23" y="0"/>
                        </a:lnTo>
                        <a:lnTo>
                          <a:pt x="31" y="3"/>
                        </a:lnTo>
                        <a:lnTo>
                          <a:pt x="36" y="8"/>
                        </a:lnTo>
                        <a:lnTo>
                          <a:pt x="39" y="16"/>
                        </a:lnTo>
                        <a:lnTo>
                          <a:pt x="36" y="22"/>
                        </a:lnTo>
                        <a:lnTo>
                          <a:pt x="31" y="28"/>
                        </a:lnTo>
                        <a:lnTo>
                          <a:pt x="23" y="31"/>
                        </a:lnTo>
                        <a:lnTo>
                          <a:pt x="15" y="31"/>
                        </a:lnTo>
                        <a:lnTo>
                          <a:pt x="6" y="28"/>
                        </a:lnTo>
                        <a:lnTo>
                          <a:pt x="1" y="22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2" name="Freeform 95"/>
                  <p:cNvSpPr>
                    <a:spLocks/>
                  </p:cNvSpPr>
                  <p:nvPr/>
                </p:nvSpPr>
                <p:spPr bwMode="auto">
                  <a:xfrm>
                    <a:off x="2730" y="2165"/>
                    <a:ext cx="39" cy="31"/>
                  </a:xfrm>
                  <a:custGeom>
                    <a:avLst/>
                    <a:gdLst>
                      <a:gd name="T0" fmla="*/ 0 w 39"/>
                      <a:gd name="T1" fmla="*/ 16 h 31"/>
                      <a:gd name="T2" fmla="*/ 1 w 39"/>
                      <a:gd name="T3" fmla="*/ 8 h 31"/>
                      <a:gd name="T4" fmla="*/ 6 w 39"/>
                      <a:gd name="T5" fmla="*/ 3 h 31"/>
                      <a:gd name="T6" fmla="*/ 15 w 39"/>
                      <a:gd name="T7" fmla="*/ 0 h 31"/>
                      <a:gd name="T8" fmla="*/ 23 w 39"/>
                      <a:gd name="T9" fmla="*/ 0 h 31"/>
                      <a:gd name="T10" fmla="*/ 31 w 39"/>
                      <a:gd name="T11" fmla="*/ 3 h 31"/>
                      <a:gd name="T12" fmla="*/ 36 w 39"/>
                      <a:gd name="T13" fmla="*/ 8 h 31"/>
                      <a:gd name="T14" fmla="*/ 39 w 39"/>
                      <a:gd name="T15" fmla="*/ 16 h 31"/>
                      <a:gd name="T16" fmla="*/ 36 w 39"/>
                      <a:gd name="T17" fmla="*/ 22 h 31"/>
                      <a:gd name="T18" fmla="*/ 31 w 39"/>
                      <a:gd name="T19" fmla="*/ 28 h 31"/>
                      <a:gd name="T20" fmla="*/ 23 w 39"/>
                      <a:gd name="T21" fmla="*/ 31 h 31"/>
                      <a:gd name="T22" fmla="*/ 15 w 39"/>
                      <a:gd name="T23" fmla="*/ 31 h 31"/>
                      <a:gd name="T24" fmla="*/ 6 w 39"/>
                      <a:gd name="T25" fmla="*/ 28 h 31"/>
                      <a:gd name="T26" fmla="*/ 1 w 39"/>
                      <a:gd name="T27" fmla="*/ 22 h 31"/>
                      <a:gd name="T28" fmla="*/ 0 w 39"/>
                      <a:gd name="T29" fmla="*/ 16 h 3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9"/>
                      <a:gd name="T46" fmla="*/ 0 h 31"/>
                      <a:gd name="T47" fmla="*/ 39 w 39"/>
                      <a:gd name="T48" fmla="*/ 31 h 31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9" h="31">
                        <a:moveTo>
                          <a:pt x="0" y="16"/>
                        </a:moveTo>
                        <a:lnTo>
                          <a:pt x="1" y="8"/>
                        </a:lnTo>
                        <a:lnTo>
                          <a:pt x="6" y="3"/>
                        </a:lnTo>
                        <a:lnTo>
                          <a:pt x="15" y="0"/>
                        </a:lnTo>
                        <a:lnTo>
                          <a:pt x="23" y="0"/>
                        </a:lnTo>
                        <a:lnTo>
                          <a:pt x="31" y="3"/>
                        </a:lnTo>
                        <a:lnTo>
                          <a:pt x="36" y="8"/>
                        </a:lnTo>
                        <a:lnTo>
                          <a:pt x="39" y="16"/>
                        </a:lnTo>
                        <a:lnTo>
                          <a:pt x="36" y="22"/>
                        </a:lnTo>
                        <a:lnTo>
                          <a:pt x="31" y="28"/>
                        </a:lnTo>
                        <a:lnTo>
                          <a:pt x="23" y="31"/>
                        </a:lnTo>
                        <a:lnTo>
                          <a:pt x="15" y="31"/>
                        </a:lnTo>
                        <a:lnTo>
                          <a:pt x="6" y="28"/>
                        </a:lnTo>
                        <a:lnTo>
                          <a:pt x="1" y="22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6" name="Group 99"/>
                <p:cNvGrpSpPr>
                  <a:grpSpLocks/>
                </p:cNvGrpSpPr>
                <p:nvPr/>
              </p:nvGrpSpPr>
              <p:grpSpPr bwMode="auto">
                <a:xfrm>
                  <a:off x="2761" y="2235"/>
                  <a:ext cx="38" cy="30"/>
                  <a:chOff x="2761" y="2235"/>
                  <a:chExt cx="38" cy="30"/>
                </a:xfrm>
              </p:grpSpPr>
              <p:sp>
                <p:nvSpPr>
                  <p:cNvPr id="23659" name="Freeform 97"/>
                  <p:cNvSpPr>
                    <a:spLocks/>
                  </p:cNvSpPr>
                  <p:nvPr/>
                </p:nvSpPr>
                <p:spPr bwMode="auto">
                  <a:xfrm>
                    <a:off x="2761" y="2235"/>
                    <a:ext cx="38" cy="30"/>
                  </a:xfrm>
                  <a:custGeom>
                    <a:avLst/>
                    <a:gdLst>
                      <a:gd name="T0" fmla="*/ 0 w 38"/>
                      <a:gd name="T1" fmla="*/ 15 h 30"/>
                      <a:gd name="T2" fmla="*/ 2 w 38"/>
                      <a:gd name="T3" fmla="*/ 9 h 30"/>
                      <a:gd name="T4" fmla="*/ 7 w 38"/>
                      <a:gd name="T5" fmla="*/ 3 h 30"/>
                      <a:gd name="T6" fmla="*/ 15 w 38"/>
                      <a:gd name="T7" fmla="*/ 0 h 30"/>
                      <a:gd name="T8" fmla="*/ 23 w 38"/>
                      <a:gd name="T9" fmla="*/ 0 h 30"/>
                      <a:gd name="T10" fmla="*/ 32 w 38"/>
                      <a:gd name="T11" fmla="*/ 3 h 30"/>
                      <a:gd name="T12" fmla="*/ 37 w 38"/>
                      <a:gd name="T13" fmla="*/ 9 h 30"/>
                      <a:gd name="T14" fmla="*/ 38 w 38"/>
                      <a:gd name="T15" fmla="*/ 15 h 30"/>
                      <a:gd name="T16" fmla="*/ 37 w 38"/>
                      <a:gd name="T17" fmla="*/ 22 h 30"/>
                      <a:gd name="T18" fmla="*/ 32 w 38"/>
                      <a:gd name="T19" fmla="*/ 27 h 30"/>
                      <a:gd name="T20" fmla="*/ 23 w 38"/>
                      <a:gd name="T21" fmla="*/ 30 h 30"/>
                      <a:gd name="T22" fmla="*/ 15 w 38"/>
                      <a:gd name="T23" fmla="*/ 30 h 30"/>
                      <a:gd name="T24" fmla="*/ 7 w 38"/>
                      <a:gd name="T25" fmla="*/ 27 h 30"/>
                      <a:gd name="T26" fmla="*/ 2 w 38"/>
                      <a:gd name="T27" fmla="*/ 22 h 30"/>
                      <a:gd name="T28" fmla="*/ 0 w 38"/>
                      <a:gd name="T29" fmla="*/ 15 h 3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8"/>
                      <a:gd name="T46" fmla="*/ 0 h 30"/>
                      <a:gd name="T47" fmla="*/ 38 w 38"/>
                      <a:gd name="T48" fmla="*/ 30 h 3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8" h="30">
                        <a:moveTo>
                          <a:pt x="0" y="15"/>
                        </a:moveTo>
                        <a:lnTo>
                          <a:pt x="2" y="9"/>
                        </a:lnTo>
                        <a:lnTo>
                          <a:pt x="7" y="3"/>
                        </a:lnTo>
                        <a:lnTo>
                          <a:pt x="15" y="0"/>
                        </a:lnTo>
                        <a:lnTo>
                          <a:pt x="23" y="0"/>
                        </a:lnTo>
                        <a:lnTo>
                          <a:pt x="32" y="3"/>
                        </a:lnTo>
                        <a:lnTo>
                          <a:pt x="37" y="9"/>
                        </a:lnTo>
                        <a:lnTo>
                          <a:pt x="38" y="15"/>
                        </a:lnTo>
                        <a:lnTo>
                          <a:pt x="37" y="22"/>
                        </a:lnTo>
                        <a:lnTo>
                          <a:pt x="32" y="27"/>
                        </a:lnTo>
                        <a:lnTo>
                          <a:pt x="23" y="30"/>
                        </a:lnTo>
                        <a:lnTo>
                          <a:pt x="15" y="30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0" name="Freeform 98"/>
                  <p:cNvSpPr>
                    <a:spLocks/>
                  </p:cNvSpPr>
                  <p:nvPr/>
                </p:nvSpPr>
                <p:spPr bwMode="auto">
                  <a:xfrm>
                    <a:off x="2761" y="2235"/>
                    <a:ext cx="38" cy="30"/>
                  </a:xfrm>
                  <a:custGeom>
                    <a:avLst/>
                    <a:gdLst>
                      <a:gd name="T0" fmla="*/ 0 w 38"/>
                      <a:gd name="T1" fmla="*/ 15 h 30"/>
                      <a:gd name="T2" fmla="*/ 2 w 38"/>
                      <a:gd name="T3" fmla="*/ 9 h 30"/>
                      <a:gd name="T4" fmla="*/ 7 w 38"/>
                      <a:gd name="T5" fmla="*/ 3 h 30"/>
                      <a:gd name="T6" fmla="*/ 15 w 38"/>
                      <a:gd name="T7" fmla="*/ 0 h 30"/>
                      <a:gd name="T8" fmla="*/ 23 w 38"/>
                      <a:gd name="T9" fmla="*/ 0 h 30"/>
                      <a:gd name="T10" fmla="*/ 32 w 38"/>
                      <a:gd name="T11" fmla="*/ 3 h 30"/>
                      <a:gd name="T12" fmla="*/ 37 w 38"/>
                      <a:gd name="T13" fmla="*/ 9 h 30"/>
                      <a:gd name="T14" fmla="*/ 38 w 38"/>
                      <a:gd name="T15" fmla="*/ 15 h 30"/>
                      <a:gd name="T16" fmla="*/ 37 w 38"/>
                      <a:gd name="T17" fmla="*/ 22 h 30"/>
                      <a:gd name="T18" fmla="*/ 32 w 38"/>
                      <a:gd name="T19" fmla="*/ 27 h 30"/>
                      <a:gd name="T20" fmla="*/ 23 w 38"/>
                      <a:gd name="T21" fmla="*/ 30 h 30"/>
                      <a:gd name="T22" fmla="*/ 15 w 38"/>
                      <a:gd name="T23" fmla="*/ 30 h 30"/>
                      <a:gd name="T24" fmla="*/ 7 w 38"/>
                      <a:gd name="T25" fmla="*/ 27 h 30"/>
                      <a:gd name="T26" fmla="*/ 2 w 38"/>
                      <a:gd name="T27" fmla="*/ 22 h 30"/>
                      <a:gd name="T28" fmla="*/ 0 w 38"/>
                      <a:gd name="T29" fmla="*/ 15 h 3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8"/>
                      <a:gd name="T46" fmla="*/ 0 h 30"/>
                      <a:gd name="T47" fmla="*/ 38 w 38"/>
                      <a:gd name="T48" fmla="*/ 30 h 3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8" h="30">
                        <a:moveTo>
                          <a:pt x="0" y="15"/>
                        </a:moveTo>
                        <a:lnTo>
                          <a:pt x="2" y="9"/>
                        </a:lnTo>
                        <a:lnTo>
                          <a:pt x="7" y="3"/>
                        </a:lnTo>
                        <a:lnTo>
                          <a:pt x="15" y="0"/>
                        </a:lnTo>
                        <a:lnTo>
                          <a:pt x="23" y="0"/>
                        </a:lnTo>
                        <a:lnTo>
                          <a:pt x="32" y="3"/>
                        </a:lnTo>
                        <a:lnTo>
                          <a:pt x="37" y="9"/>
                        </a:lnTo>
                        <a:lnTo>
                          <a:pt x="38" y="15"/>
                        </a:lnTo>
                        <a:lnTo>
                          <a:pt x="37" y="22"/>
                        </a:lnTo>
                        <a:lnTo>
                          <a:pt x="32" y="27"/>
                        </a:lnTo>
                        <a:lnTo>
                          <a:pt x="23" y="30"/>
                        </a:lnTo>
                        <a:lnTo>
                          <a:pt x="15" y="30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7" name="Group 102"/>
                <p:cNvGrpSpPr>
                  <a:grpSpLocks/>
                </p:cNvGrpSpPr>
                <p:nvPr/>
              </p:nvGrpSpPr>
              <p:grpSpPr bwMode="auto">
                <a:xfrm>
                  <a:off x="2666" y="2212"/>
                  <a:ext cx="41" cy="32"/>
                  <a:chOff x="2666" y="2212"/>
                  <a:chExt cx="41" cy="32"/>
                </a:xfrm>
              </p:grpSpPr>
              <p:sp>
                <p:nvSpPr>
                  <p:cNvPr id="23657" name="Freeform 100"/>
                  <p:cNvSpPr>
                    <a:spLocks/>
                  </p:cNvSpPr>
                  <p:nvPr/>
                </p:nvSpPr>
                <p:spPr bwMode="auto">
                  <a:xfrm>
                    <a:off x="2666" y="2212"/>
                    <a:ext cx="41" cy="32"/>
                  </a:xfrm>
                  <a:custGeom>
                    <a:avLst/>
                    <a:gdLst>
                      <a:gd name="T0" fmla="*/ 0 w 41"/>
                      <a:gd name="T1" fmla="*/ 16 h 32"/>
                      <a:gd name="T2" fmla="*/ 3 w 41"/>
                      <a:gd name="T3" fmla="*/ 9 h 32"/>
                      <a:gd name="T4" fmla="*/ 9 w 41"/>
                      <a:gd name="T5" fmla="*/ 3 h 32"/>
                      <a:gd name="T6" fmla="*/ 17 w 41"/>
                      <a:gd name="T7" fmla="*/ 0 h 32"/>
                      <a:gd name="T8" fmla="*/ 24 w 41"/>
                      <a:gd name="T9" fmla="*/ 0 h 32"/>
                      <a:gd name="T10" fmla="*/ 33 w 41"/>
                      <a:gd name="T11" fmla="*/ 3 h 32"/>
                      <a:gd name="T12" fmla="*/ 39 w 41"/>
                      <a:gd name="T13" fmla="*/ 9 h 32"/>
                      <a:gd name="T14" fmla="*/ 41 w 41"/>
                      <a:gd name="T15" fmla="*/ 16 h 32"/>
                      <a:gd name="T16" fmla="*/ 39 w 41"/>
                      <a:gd name="T17" fmla="*/ 22 h 32"/>
                      <a:gd name="T18" fmla="*/ 33 w 41"/>
                      <a:gd name="T19" fmla="*/ 29 h 32"/>
                      <a:gd name="T20" fmla="*/ 24 w 41"/>
                      <a:gd name="T21" fmla="*/ 32 h 32"/>
                      <a:gd name="T22" fmla="*/ 17 w 41"/>
                      <a:gd name="T23" fmla="*/ 32 h 32"/>
                      <a:gd name="T24" fmla="*/ 9 w 41"/>
                      <a:gd name="T25" fmla="*/ 29 h 32"/>
                      <a:gd name="T26" fmla="*/ 3 w 41"/>
                      <a:gd name="T27" fmla="*/ 22 h 32"/>
                      <a:gd name="T28" fmla="*/ 0 w 41"/>
                      <a:gd name="T29" fmla="*/ 16 h 3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1"/>
                      <a:gd name="T46" fmla="*/ 0 h 32"/>
                      <a:gd name="T47" fmla="*/ 41 w 41"/>
                      <a:gd name="T48" fmla="*/ 32 h 3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1" h="32">
                        <a:moveTo>
                          <a:pt x="0" y="16"/>
                        </a:moveTo>
                        <a:lnTo>
                          <a:pt x="3" y="9"/>
                        </a:lnTo>
                        <a:lnTo>
                          <a:pt x="9" y="3"/>
                        </a:lnTo>
                        <a:lnTo>
                          <a:pt x="17" y="0"/>
                        </a:lnTo>
                        <a:lnTo>
                          <a:pt x="24" y="0"/>
                        </a:lnTo>
                        <a:lnTo>
                          <a:pt x="33" y="3"/>
                        </a:lnTo>
                        <a:lnTo>
                          <a:pt x="39" y="9"/>
                        </a:lnTo>
                        <a:lnTo>
                          <a:pt x="41" y="16"/>
                        </a:lnTo>
                        <a:lnTo>
                          <a:pt x="39" y="22"/>
                        </a:lnTo>
                        <a:lnTo>
                          <a:pt x="33" y="29"/>
                        </a:lnTo>
                        <a:lnTo>
                          <a:pt x="24" y="32"/>
                        </a:lnTo>
                        <a:lnTo>
                          <a:pt x="17" y="32"/>
                        </a:lnTo>
                        <a:lnTo>
                          <a:pt x="9" y="29"/>
                        </a:lnTo>
                        <a:lnTo>
                          <a:pt x="3" y="22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8" name="Freeform 101"/>
                  <p:cNvSpPr>
                    <a:spLocks/>
                  </p:cNvSpPr>
                  <p:nvPr/>
                </p:nvSpPr>
                <p:spPr bwMode="auto">
                  <a:xfrm>
                    <a:off x="2666" y="2212"/>
                    <a:ext cx="41" cy="32"/>
                  </a:xfrm>
                  <a:custGeom>
                    <a:avLst/>
                    <a:gdLst>
                      <a:gd name="T0" fmla="*/ 0 w 41"/>
                      <a:gd name="T1" fmla="*/ 16 h 32"/>
                      <a:gd name="T2" fmla="*/ 3 w 41"/>
                      <a:gd name="T3" fmla="*/ 9 h 32"/>
                      <a:gd name="T4" fmla="*/ 9 w 41"/>
                      <a:gd name="T5" fmla="*/ 3 h 32"/>
                      <a:gd name="T6" fmla="*/ 17 w 41"/>
                      <a:gd name="T7" fmla="*/ 0 h 32"/>
                      <a:gd name="T8" fmla="*/ 24 w 41"/>
                      <a:gd name="T9" fmla="*/ 0 h 32"/>
                      <a:gd name="T10" fmla="*/ 33 w 41"/>
                      <a:gd name="T11" fmla="*/ 3 h 32"/>
                      <a:gd name="T12" fmla="*/ 39 w 41"/>
                      <a:gd name="T13" fmla="*/ 9 h 32"/>
                      <a:gd name="T14" fmla="*/ 41 w 41"/>
                      <a:gd name="T15" fmla="*/ 16 h 32"/>
                      <a:gd name="T16" fmla="*/ 39 w 41"/>
                      <a:gd name="T17" fmla="*/ 22 h 32"/>
                      <a:gd name="T18" fmla="*/ 33 w 41"/>
                      <a:gd name="T19" fmla="*/ 29 h 32"/>
                      <a:gd name="T20" fmla="*/ 24 w 41"/>
                      <a:gd name="T21" fmla="*/ 32 h 32"/>
                      <a:gd name="T22" fmla="*/ 17 w 41"/>
                      <a:gd name="T23" fmla="*/ 32 h 32"/>
                      <a:gd name="T24" fmla="*/ 9 w 41"/>
                      <a:gd name="T25" fmla="*/ 29 h 32"/>
                      <a:gd name="T26" fmla="*/ 3 w 41"/>
                      <a:gd name="T27" fmla="*/ 22 h 32"/>
                      <a:gd name="T28" fmla="*/ 0 w 41"/>
                      <a:gd name="T29" fmla="*/ 16 h 3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1"/>
                      <a:gd name="T46" fmla="*/ 0 h 32"/>
                      <a:gd name="T47" fmla="*/ 41 w 41"/>
                      <a:gd name="T48" fmla="*/ 32 h 3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1" h="32">
                        <a:moveTo>
                          <a:pt x="0" y="16"/>
                        </a:moveTo>
                        <a:lnTo>
                          <a:pt x="3" y="9"/>
                        </a:lnTo>
                        <a:lnTo>
                          <a:pt x="9" y="3"/>
                        </a:lnTo>
                        <a:lnTo>
                          <a:pt x="17" y="0"/>
                        </a:lnTo>
                        <a:lnTo>
                          <a:pt x="24" y="0"/>
                        </a:lnTo>
                        <a:lnTo>
                          <a:pt x="33" y="3"/>
                        </a:lnTo>
                        <a:lnTo>
                          <a:pt x="39" y="9"/>
                        </a:lnTo>
                        <a:lnTo>
                          <a:pt x="41" y="16"/>
                        </a:lnTo>
                        <a:lnTo>
                          <a:pt x="39" y="22"/>
                        </a:lnTo>
                        <a:lnTo>
                          <a:pt x="33" y="29"/>
                        </a:lnTo>
                        <a:lnTo>
                          <a:pt x="24" y="32"/>
                        </a:lnTo>
                        <a:lnTo>
                          <a:pt x="17" y="32"/>
                        </a:lnTo>
                        <a:lnTo>
                          <a:pt x="9" y="29"/>
                        </a:lnTo>
                        <a:lnTo>
                          <a:pt x="3" y="22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8" name="Group 105"/>
                <p:cNvGrpSpPr>
                  <a:grpSpLocks/>
                </p:cNvGrpSpPr>
                <p:nvPr/>
              </p:nvGrpSpPr>
              <p:grpSpPr bwMode="auto">
                <a:xfrm>
                  <a:off x="2659" y="2282"/>
                  <a:ext cx="40" cy="30"/>
                  <a:chOff x="2659" y="2282"/>
                  <a:chExt cx="40" cy="30"/>
                </a:xfrm>
              </p:grpSpPr>
              <p:sp>
                <p:nvSpPr>
                  <p:cNvPr id="23655" name="Freeform 103"/>
                  <p:cNvSpPr>
                    <a:spLocks/>
                  </p:cNvSpPr>
                  <p:nvPr/>
                </p:nvSpPr>
                <p:spPr bwMode="auto">
                  <a:xfrm>
                    <a:off x="2659" y="2282"/>
                    <a:ext cx="40" cy="30"/>
                  </a:xfrm>
                  <a:custGeom>
                    <a:avLst/>
                    <a:gdLst>
                      <a:gd name="T0" fmla="*/ 0 w 40"/>
                      <a:gd name="T1" fmla="*/ 15 h 30"/>
                      <a:gd name="T2" fmla="*/ 2 w 40"/>
                      <a:gd name="T3" fmla="*/ 8 h 30"/>
                      <a:gd name="T4" fmla="*/ 8 w 40"/>
                      <a:gd name="T5" fmla="*/ 3 h 30"/>
                      <a:gd name="T6" fmla="*/ 16 w 40"/>
                      <a:gd name="T7" fmla="*/ 0 h 30"/>
                      <a:gd name="T8" fmla="*/ 24 w 40"/>
                      <a:gd name="T9" fmla="*/ 0 h 30"/>
                      <a:gd name="T10" fmla="*/ 31 w 40"/>
                      <a:gd name="T11" fmla="*/ 3 h 30"/>
                      <a:gd name="T12" fmla="*/ 37 w 40"/>
                      <a:gd name="T13" fmla="*/ 8 h 30"/>
                      <a:gd name="T14" fmla="*/ 40 w 40"/>
                      <a:gd name="T15" fmla="*/ 15 h 30"/>
                      <a:gd name="T16" fmla="*/ 37 w 40"/>
                      <a:gd name="T17" fmla="*/ 22 h 30"/>
                      <a:gd name="T18" fmla="*/ 31 w 40"/>
                      <a:gd name="T19" fmla="*/ 27 h 30"/>
                      <a:gd name="T20" fmla="*/ 24 w 40"/>
                      <a:gd name="T21" fmla="*/ 30 h 30"/>
                      <a:gd name="T22" fmla="*/ 16 w 40"/>
                      <a:gd name="T23" fmla="*/ 30 h 30"/>
                      <a:gd name="T24" fmla="*/ 8 w 40"/>
                      <a:gd name="T25" fmla="*/ 27 h 30"/>
                      <a:gd name="T26" fmla="*/ 2 w 40"/>
                      <a:gd name="T27" fmla="*/ 22 h 30"/>
                      <a:gd name="T28" fmla="*/ 0 w 40"/>
                      <a:gd name="T29" fmla="*/ 15 h 3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0"/>
                      <a:gd name="T46" fmla="*/ 0 h 30"/>
                      <a:gd name="T47" fmla="*/ 40 w 40"/>
                      <a:gd name="T48" fmla="*/ 30 h 3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0" h="30">
                        <a:moveTo>
                          <a:pt x="0" y="15"/>
                        </a:moveTo>
                        <a:lnTo>
                          <a:pt x="2" y="8"/>
                        </a:lnTo>
                        <a:lnTo>
                          <a:pt x="8" y="3"/>
                        </a:lnTo>
                        <a:lnTo>
                          <a:pt x="16" y="0"/>
                        </a:lnTo>
                        <a:lnTo>
                          <a:pt x="24" y="0"/>
                        </a:lnTo>
                        <a:lnTo>
                          <a:pt x="31" y="3"/>
                        </a:lnTo>
                        <a:lnTo>
                          <a:pt x="37" y="8"/>
                        </a:lnTo>
                        <a:lnTo>
                          <a:pt x="40" y="15"/>
                        </a:lnTo>
                        <a:lnTo>
                          <a:pt x="37" y="22"/>
                        </a:lnTo>
                        <a:lnTo>
                          <a:pt x="31" y="27"/>
                        </a:lnTo>
                        <a:lnTo>
                          <a:pt x="24" y="30"/>
                        </a:lnTo>
                        <a:lnTo>
                          <a:pt x="16" y="30"/>
                        </a:lnTo>
                        <a:lnTo>
                          <a:pt x="8" y="27"/>
                        </a:lnTo>
                        <a:lnTo>
                          <a:pt x="2" y="2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6" name="Freeform 104"/>
                  <p:cNvSpPr>
                    <a:spLocks/>
                  </p:cNvSpPr>
                  <p:nvPr/>
                </p:nvSpPr>
                <p:spPr bwMode="auto">
                  <a:xfrm>
                    <a:off x="2659" y="2282"/>
                    <a:ext cx="40" cy="30"/>
                  </a:xfrm>
                  <a:custGeom>
                    <a:avLst/>
                    <a:gdLst>
                      <a:gd name="T0" fmla="*/ 0 w 40"/>
                      <a:gd name="T1" fmla="*/ 15 h 30"/>
                      <a:gd name="T2" fmla="*/ 2 w 40"/>
                      <a:gd name="T3" fmla="*/ 8 h 30"/>
                      <a:gd name="T4" fmla="*/ 8 w 40"/>
                      <a:gd name="T5" fmla="*/ 3 h 30"/>
                      <a:gd name="T6" fmla="*/ 16 w 40"/>
                      <a:gd name="T7" fmla="*/ 0 h 30"/>
                      <a:gd name="T8" fmla="*/ 24 w 40"/>
                      <a:gd name="T9" fmla="*/ 0 h 30"/>
                      <a:gd name="T10" fmla="*/ 31 w 40"/>
                      <a:gd name="T11" fmla="*/ 3 h 30"/>
                      <a:gd name="T12" fmla="*/ 37 w 40"/>
                      <a:gd name="T13" fmla="*/ 8 h 30"/>
                      <a:gd name="T14" fmla="*/ 40 w 40"/>
                      <a:gd name="T15" fmla="*/ 15 h 30"/>
                      <a:gd name="T16" fmla="*/ 37 w 40"/>
                      <a:gd name="T17" fmla="*/ 22 h 30"/>
                      <a:gd name="T18" fmla="*/ 31 w 40"/>
                      <a:gd name="T19" fmla="*/ 27 h 30"/>
                      <a:gd name="T20" fmla="*/ 24 w 40"/>
                      <a:gd name="T21" fmla="*/ 30 h 30"/>
                      <a:gd name="T22" fmla="*/ 16 w 40"/>
                      <a:gd name="T23" fmla="*/ 30 h 30"/>
                      <a:gd name="T24" fmla="*/ 8 w 40"/>
                      <a:gd name="T25" fmla="*/ 27 h 30"/>
                      <a:gd name="T26" fmla="*/ 2 w 40"/>
                      <a:gd name="T27" fmla="*/ 22 h 30"/>
                      <a:gd name="T28" fmla="*/ 0 w 40"/>
                      <a:gd name="T29" fmla="*/ 15 h 3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0"/>
                      <a:gd name="T46" fmla="*/ 0 h 30"/>
                      <a:gd name="T47" fmla="*/ 40 w 40"/>
                      <a:gd name="T48" fmla="*/ 30 h 3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0" h="30">
                        <a:moveTo>
                          <a:pt x="0" y="15"/>
                        </a:moveTo>
                        <a:lnTo>
                          <a:pt x="2" y="8"/>
                        </a:lnTo>
                        <a:lnTo>
                          <a:pt x="8" y="3"/>
                        </a:lnTo>
                        <a:lnTo>
                          <a:pt x="16" y="0"/>
                        </a:lnTo>
                        <a:lnTo>
                          <a:pt x="24" y="0"/>
                        </a:lnTo>
                        <a:lnTo>
                          <a:pt x="31" y="3"/>
                        </a:lnTo>
                        <a:lnTo>
                          <a:pt x="37" y="8"/>
                        </a:lnTo>
                        <a:lnTo>
                          <a:pt x="40" y="15"/>
                        </a:lnTo>
                        <a:lnTo>
                          <a:pt x="37" y="22"/>
                        </a:lnTo>
                        <a:lnTo>
                          <a:pt x="31" y="27"/>
                        </a:lnTo>
                        <a:lnTo>
                          <a:pt x="24" y="30"/>
                        </a:lnTo>
                        <a:lnTo>
                          <a:pt x="16" y="30"/>
                        </a:lnTo>
                        <a:lnTo>
                          <a:pt x="8" y="27"/>
                        </a:lnTo>
                        <a:lnTo>
                          <a:pt x="2" y="2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49" name="Group 108"/>
                <p:cNvGrpSpPr>
                  <a:grpSpLocks/>
                </p:cNvGrpSpPr>
                <p:nvPr/>
              </p:nvGrpSpPr>
              <p:grpSpPr bwMode="auto">
                <a:xfrm>
                  <a:off x="2628" y="2149"/>
                  <a:ext cx="38" cy="30"/>
                  <a:chOff x="2628" y="2149"/>
                  <a:chExt cx="38" cy="30"/>
                </a:xfrm>
              </p:grpSpPr>
              <p:sp>
                <p:nvSpPr>
                  <p:cNvPr id="23653" name="Freeform 106"/>
                  <p:cNvSpPr>
                    <a:spLocks/>
                  </p:cNvSpPr>
                  <p:nvPr/>
                </p:nvSpPr>
                <p:spPr bwMode="auto">
                  <a:xfrm>
                    <a:off x="2628" y="2149"/>
                    <a:ext cx="38" cy="30"/>
                  </a:xfrm>
                  <a:custGeom>
                    <a:avLst/>
                    <a:gdLst>
                      <a:gd name="T0" fmla="*/ 0 w 38"/>
                      <a:gd name="T1" fmla="*/ 15 h 30"/>
                      <a:gd name="T2" fmla="*/ 2 w 38"/>
                      <a:gd name="T3" fmla="*/ 9 h 30"/>
                      <a:gd name="T4" fmla="*/ 8 w 38"/>
                      <a:gd name="T5" fmla="*/ 4 h 30"/>
                      <a:gd name="T6" fmla="*/ 15 w 38"/>
                      <a:gd name="T7" fmla="*/ 0 h 30"/>
                      <a:gd name="T8" fmla="*/ 24 w 38"/>
                      <a:gd name="T9" fmla="*/ 0 h 30"/>
                      <a:gd name="T10" fmla="*/ 32 w 38"/>
                      <a:gd name="T11" fmla="*/ 4 h 30"/>
                      <a:gd name="T12" fmla="*/ 36 w 38"/>
                      <a:gd name="T13" fmla="*/ 9 h 30"/>
                      <a:gd name="T14" fmla="*/ 38 w 38"/>
                      <a:gd name="T15" fmla="*/ 15 h 30"/>
                      <a:gd name="T16" fmla="*/ 36 w 38"/>
                      <a:gd name="T17" fmla="*/ 23 h 30"/>
                      <a:gd name="T18" fmla="*/ 32 w 38"/>
                      <a:gd name="T19" fmla="*/ 28 h 30"/>
                      <a:gd name="T20" fmla="*/ 24 w 38"/>
                      <a:gd name="T21" fmla="*/ 30 h 30"/>
                      <a:gd name="T22" fmla="*/ 15 w 38"/>
                      <a:gd name="T23" fmla="*/ 30 h 30"/>
                      <a:gd name="T24" fmla="*/ 8 w 38"/>
                      <a:gd name="T25" fmla="*/ 28 h 30"/>
                      <a:gd name="T26" fmla="*/ 2 w 38"/>
                      <a:gd name="T27" fmla="*/ 23 h 30"/>
                      <a:gd name="T28" fmla="*/ 0 w 38"/>
                      <a:gd name="T29" fmla="*/ 15 h 3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8"/>
                      <a:gd name="T46" fmla="*/ 0 h 30"/>
                      <a:gd name="T47" fmla="*/ 38 w 38"/>
                      <a:gd name="T48" fmla="*/ 30 h 3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8" h="30">
                        <a:moveTo>
                          <a:pt x="0" y="15"/>
                        </a:moveTo>
                        <a:lnTo>
                          <a:pt x="2" y="9"/>
                        </a:lnTo>
                        <a:lnTo>
                          <a:pt x="8" y="4"/>
                        </a:lnTo>
                        <a:lnTo>
                          <a:pt x="15" y="0"/>
                        </a:lnTo>
                        <a:lnTo>
                          <a:pt x="24" y="0"/>
                        </a:lnTo>
                        <a:lnTo>
                          <a:pt x="32" y="4"/>
                        </a:lnTo>
                        <a:lnTo>
                          <a:pt x="36" y="9"/>
                        </a:lnTo>
                        <a:lnTo>
                          <a:pt x="38" y="15"/>
                        </a:lnTo>
                        <a:lnTo>
                          <a:pt x="36" y="23"/>
                        </a:lnTo>
                        <a:lnTo>
                          <a:pt x="32" y="28"/>
                        </a:lnTo>
                        <a:lnTo>
                          <a:pt x="24" y="30"/>
                        </a:lnTo>
                        <a:lnTo>
                          <a:pt x="15" y="30"/>
                        </a:lnTo>
                        <a:lnTo>
                          <a:pt x="8" y="28"/>
                        </a:lnTo>
                        <a:lnTo>
                          <a:pt x="2" y="23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4" name="Freeform 107"/>
                  <p:cNvSpPr>
                    <a:spLocks/>
                  </p:cNvSpPr>
                  <p:nvPr/>
                </p:nvSpPr>
                <p:spPr bwMode="auto">
                  <a:xfrm>
                    <a:off x="2628" y="2149"/>
                    <a:ext cx="38" cy="30"/>
                  </a:xfrm>
                  <a:custGeom>
                    <a:avLst/>
                    <a:gdLst>
                      <a:gd name="T0" fmla="*/ 0 w 38"/>
                      <a:gd name="T1" fmla="*/ 15 h 30"/>
                      <a:gd name="T2" fmla="*/ 2 w 38"/>
                      <a:gd name="T3" fmla="*/ 9 h 30"/>
                      <a:gd name="T4" fmla="*/ 8 w 38"/>
                      <a:gd name="T5" fmla="*/ 4 h 30"/>
                      <a:gd name="T6" fmla="*/ 15 w 38"/>
                      <a:gd name="T7" fmla="*/ 0 h 30"/>
                      <a:gd name="T8" fmla="*/ 24 w 38"/>
                      <a:gd name="T9" fmla="*/ 0 h 30"/>
                      <a:gd name="T10" fmla="*/ 32 w 38"/>
                      <a:gd name="T11" fmla="*/ 4 h 30"/>
                      <a:gd name="T12" fmla="*/ 36 w 38"/>
                      <a:gd name="T13" fmla="*/ 9 h 30"/>
                      <a:gd name="T14" fmla="*/ 38 w 38"/>
                      <a:gd name="T15" fmla="*/ 15 h 30"/>
                      <a:gd name="T16" fmla="*/ 36 w 38"/>
                      <a:gd name="T17" fmla="*/ 23 h 30"/>
                      <a:gd name="T18" fmla="*/ 32 w 38"/>
                      <a:gd name="T19" fmla="*/ 28 h 30"/>
                      <a:gd name="T20" fmla="*/ 24 w 38"/>
                      <a:gd name="T21" fmla="*/ 30 h 30"/>
                      <a:gd name="T22" fmla="*/ 15 w 38"/>
                      <a:gd name="T23" fmla="*/ 30 h 30"/>
                      <a:gd name="T24" fmla="*/ 8 w 38"/>
                      <a:gd name="T25" fmla="*/ 28 h 30"/>
                      <a:gd name="T26" fmla="*/ 2 w 38"/>
                      <a:gd name="T27" fmla="*/ 23 h 30"/>
                      <a:gd name="T28" fmla="*/ 0 w 38"/>
                      <a:gd name="T29" fmla="*/ 15 h 3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8"/>
                      <a:gd name="T46" fmla="*/ 0 h 30"/>
                      <a:gd name="T47" fmla="*/ 38 w 38"/>
                      <a:gd name="T48" fmla="*/ 30 h 3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8" h="30">
                        <a:moveTo>
                          <a:pt x="0" y="15"/>
                        </a:moveTo>
                        <a:lnTo>
                          <a:pt x="2" y="9"/>
                        </a:lnTo>
                        <a:lnTo>
                          <a:pt x="8" y="4"/>
                        </a:lnTo>
                        <a:lnTo>
                          <a:pt x="15" y="0"/>
                        </a:lnTo>
                        <a:lnTo>
                          <a:pt x="24" y="0"/>
                        </a:lnTo>
                        <a:lnTo>
                          <a:pt x="32" y="4"/>
                        </a:lnTo>
                        <a:lnTo>
                          <a:pt x="36" y="9"/>
                        </a:lnTo>
                        <a:lnTo>
                          <a:pt x="38" y="15"/>
                        </a:lnTo>
                        <a:lnTo>
                          <a:pt x="36" y="23"/>
                        </a:lnTo>
                        <a:lnTo>
                          <a:pt x="32" y="28"/>
                        </a:lnTo>
                        <a:lnTo>
                          <a:pt x="24" y="30"/>
                        </a:lnTo>
                        <a:lnTo>
                          <a:pt x="15" y="30"/>
                        </a:lnTo>
                        <a:lnTo>
                          <a:pt x="8" y="28"/>
                        </a:lnTo>
                        <a:lnTo>
                          <a:pt x="2" y="23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50" name="Group 111"/>
                <p:cNvGrpSpPr>
                  <a:grpSpLocks/>
                </p:cNvGrpSpPr>
                <p:nvPr/>
              </p:nvGrpSpPr>
              <p:grpSpPr bwMode="auto">
                <a:xfrm>
                  <a:off x="2589" y="2241"/>
                  <a:ext cx="39" cy="31"/>
                  <a:chOff x="2589" y="2241"/>
                  <a:chExt cx="39" cy="31"/>
                </a:xfrm>
              </p:grpSpPr>
              <p:sp>
                <p:nvSpPr>
                  <p:cNvPr id="23651" name="Freeform 109"/>
                  <p:cNvSpPr>
                    <a:spLocks/>
                  </p:cNvSpPr>
                  <p:nvPr/>
                </p:nvSpPr>
                <p:spPr bwMode="auto">
                  <a:xfrm>
                    <a:off x="2589" y="2241"/>
                    <a:ext cx="39" cy="31"/>
                  </a:xfrm>
                  <a:custGeom>
                    <a:avLst/>
                    <a:gdLst>
                      <a:gd name="T0" fmla="*/ 0 w 39"/>
                      <a:gd name="T1" fmla="*/ 15 h 31"/>
                      <a:gd name="T2" fmla="*/ 2 w 39"/>
                      <a:gd name="T3" fmla="*/ 9 h 31"/>
                      <a:gd name="T4" fmla="*/ 7 w 39"/>
                      <a:gd name="T5" fmla="*/ 3 h 31"/>
                      <a:gd name="T6" fmla="*/ 15 w 39"/>
                      <a:gd name="T7" fmla="*/ 0 h 31"/>
                      <a:gd name="T8" fmla="*/ 24 w 39"/>
                      <a:gd name="T9" fmla="*/ 0 h 31"/>
                      <a:gd name="T10" fmla="*/ 32 w 39"/>
                      <a:gd name="T11" fmla="*/ 3 h 31"/>
                      <a:gd name="T12" fmla="*/ 37 w 39"/>
                      <a:gd name="T13" fmla="*/ 9 h 31"/>
                      <a:gd name="T14" fmla="*/ 39 w 39"/>
                      <a:gd name="T15" fmla="*/ 15 h 31"/>
                      <a:gd name="T16" fmla="*/ 37 w 39"/>
                      <a:gd name="T17" fmla="*/ 22 h 31"/>
                      <a:gd name="T18" fmla="*/ 32 w 39"/>
                      <a:gd name="T19" fmla="*/ 28 h 31"/>
                      <a:gd name="T20" fmla="*/ 24 w 39"/>
                      <a:gd name="T21" fmla="*/ 31 h 31"/>
                      <a:gd name="T22" fmla="*/ 15 w 39"/>
                      <a:gd name="T23" fmla="*/ 31 h 31"/>
                      <a:gd name="T24" fmla="*/ 7 w 39"/>
                      <a:gd name="T25" fmla="*/ 28 h 31"/>
                      <a:gd name="T26" fmla="*/ 2 w 39"/>
                      <a:gd name="T27" fmla="*/ 22 h 31"/>
                      <a:gd name="T28" fmla="*/ 0 w 39"/>
                      <a:gd name="T29" fmla="*/ 15 h 3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9"/>
                      <a:gd name="T46" fmla="*/ 0 h 31"/>
                      <a:gd name="T47" fmla="*/ 39 w 39"/>
                      <a:gd name="T48" fmla="*/ 31 h 31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9" h="31">
                        <a:moveTo>
                          <a:pt x="0" y="15"/>
                        </a:moveTo>
                        <a:lnTo>
                          <a:pt x="2" y="9"/>
                        </a:lnTo>
                        <a:lnTo>
                          <a:pt x="7" y="3"/>
                        </a:lnTo>
                        <a:lnTo>
                          <a:pt x="15" y="0"/>
                        </a:lnTo>
                        <a:lnTo>
                          <a:pt x="24" y="0"/>
                        </a:lnTo>
                        <a:lnTo>
                          <a:pt x="32" y="3"/>
                        </a:lnTo>
                        <a:lnTo>
                          <a:pt x="37" y="9"/>
                        </a:lnTo>
                        <a:lnTo>
                          <a:pt x="39" y="15"/>
                        </a:lnTo>
                        <a:lnTo>
                          <a:pt x="37" y="22"/>
                        </a:lnTo>
                        <a:lnTo>
                          <a:pt x="32" y="28"/>
                        </a:lnTo>
                        <a:lnTo>
                          <a:pt x="24" y="31"/>
                        </a:lnTo>
                        <a:lnTo>
                          <a:pt x="15" y="31"/>
                        </a:lnTo>
                        <a:lnTo>
                          <a:pt x="7" y="28"/>
                        </a:lnTo>
                        <a:lnTo>
                          <a:pt x="2" y="2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2" name="Freeform 110"/>
                  <p:cNvSpPr>
                    <a:spLocks/>
                  </p:cNvSpPr>
                  <p:nvPr/>
                </p:nvSpPr>
                <p:spPr bwMode="auto">
                  <a:xfrm>
                    <a:off x="2589" y="2241"/>
                    <a:ext cx="39" cy="31"/>
                  </a:xfrm>
                  <a:custGeom>
                    <a:avLst/>
                    <a:gdLst>
                      <a:gd name="T0" fmla="*/ 0 w 39"/>
                      <a:gd name="T1" fmla="*/ 15 h 31"/>
                      <a:gd name="T2" fmla="*/ 2 w 39"/>
                      <a:gd name="T3" fmla="*/ 9 h 31"/>
                      <a:gd name="T4" fmla="*/ 7 w 39"/>
                      <a:gd name="T5" fmla="*/ 3 h 31"/>
                      <a:gd name="T6" fmla="*/ 15 w 39"/>
                      <a:gd name="T7" fmla="*/ 0 h 31"/>
                      <a:gd name="T8" fmla="*/ 24 w 39"/>
                      <a:gd name="T9" fmla="*/ 0 h 31"/>
                      <a:gd name="T10" fmla="*/ 32 w 39"/>
                      <a:gd name="T11" fmla="*/ 3 h 31"/>
                      <a:gd name="T12" fmla="*/ 37 w 39"/>
                      <a:gd name="T13" fmla="*/ 9 h 31"/>
                      <a:gd name="T14" fmla="*/ 39 w 39"/>
                      <a:gd name="T15" fmla="*/ 15 h 31"/>
                      <a:gd name="T16" fmla="*/ 37 w 39"/>
                      <a:gd name="T17" fmla="*/ 22 h 31"/>
                      <a:gd name="T18" fmla="*/ 32 w 39"/>
                      <a:gd name="T19" fmla="*/ 28 h 31"/>
                      <a:gd name="T20" fmla="*/ 24 w 39"/>
                      <a:gd name="T21" fmla="*/ 31 h 31"/>
                      <a:gd name="T22" fmla="*/ 15 w 39"/>
                      <a:gd name="T23" fmla="*/ 31 h 31"/>
                      <a:gd name="T24" fmla="*/ 7 w 39"/>
                      <a:gd name="T25" fmla="*/ 28 h 31"/>
                      <a:gd name="T26" fmla="*/ 2 w 39"/>
                      <a:gd name="T27" fmla="*/ 22 h 31"/>
                      <a:gd name="T28" fmla="*/ 0 w 39"/>
                      <a:gd name="T29" fmla="*/ 15 h 3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9"/>
                      <a:gd name="T46" fmla="*/ 0 h 31"/>
                      <a:gd name="T47" fmla="*/ 39 w 39"/>
                      <a:gd name="T48" fmla="*/ 31 h 31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9" h="31">
                        <a:moveTo>
                          <a:pt x="0" y="15"/>
                        </a:moveTo>
                        <a:lnTo>
                          <a:pt x="2" y="9"/>
                        </a:lnTo>
                        <a:lnTo>
                          <a:pt x="7" y="3"/>
                        </a:lnTo>
                        <a:lnTo>
                          <a:pt x="15" y="0"/>
                        </a:lnTo>
                        <a:lnTo>
                          <a:pt x="24" y="0"/>
                        </a:lnTo>
                        <a:lnTo>
                          <a:pt x="32" y="3"/>
                        </a:lnTo>
                        <a:lnTo>
                          <a:pt x="37" y="9"/>
                        </a:lnTo>
                        <a:lnTo>
                          <a:pt x="39" y="15"/>
                        </a:lnTo>
                        <a:lnTo>
                          <a:pt x="37" y="22"/>
                        </a:lnTo>
                        <a:lnTo>
                          <a:pt x="32" y="28"/>
                        </a:lnTo>
                        <a:lnTo>
                          <a:pt x="24" y="31"/>
                        </a:lnTo>
                        <a:lnTo>
                          <a:pt x="15" y="31"/>
                        </a:lnTo>
                        <a:lnTo>
                          <a:pt x="7" y="28"/>
                        </a:lnTo>
                        <a:lnTo>
                          <a:pt x="2" y="2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3637" name="Rectangle 118"/>
              <p:cNvSpPr>
                <a:spLocks noChangeArrowheads="1"/>
              </p:cNvSpPr>
              <p:nvPr/>
            </p:nvSpPr>
            <p:spPr bwMode="auto">
              <a:xfrm>
                <a:off x="2162" y="2064"/>
                <a:ext cx="7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latin typeface="Times New Roman" pitchFamily="18" charset="0"/>
                  </a:rPr>
                  <a:t> Expeditor</a:t>
                </a:r>
                <a:endParaRPr lang="en-US" sz="2000" b="1"/>
              </a:p>
            </p:txBody>
          </p:sp>
        </p:grpSp>
      </p:grpSp>
      <p:sp>
        <p:nvSpPr>
          <p:cNvPr id="23598" name="Freeform 125"/>
          <p:cNvSpPr>
            <a:spLocks noEditPoints="1"/>
          </p:cNvSpPr>
          <p:nvPr/>
        </p:nvSpPr>
        <p:spPr bwMode="auto">
          <a:xfrm>
            <a:off x="6477000" y="2494278"/>
            <a:ext cx="504825" cy="314625"/>
          </a:xfrm>
          <a:custGeom>
            <a:avLst/>
            <a:gdLst>
              <a:gd name="T0" fmla="*/ 303 w 1464"/>
              <a:gd name="T1" fmla="*/ 173 h 1060"/>
              <a:gd name="T2" fmla="*/ 7 w 1464"/>
              <a:gd name="T3" fmla="*/ 10 h 1060"/>
              <a:gd name="T4" fmla="*/ 5 w 1464"/>
              <a:gd name="T5" fmla="*/ 3 h 1060"/>
              <a:gd name="T6" fmla="*/ 15 w 1464"/>
              <a:gd name="T7" fmla="*/ 2 h 1060"/>
              <a:gd name="T8" fmla="*/ 311 w 1464"/>
              <a:gd name="T9" fmla="*/ 165 h 1060"/>
              <a:gd name="T10" fmla="*/ 313 w 1464"/>
              <a:gd name="T11" fmla="*/ 172 h 1060"/>
              <a:gd name="T12" fmla="*/ 303 w 1464"/>
              <a:gd name="T13" fmla="*/ 173 h 1060"/>
              <a:gd name="T14" fmla="*/ 275 w 1464"/>
              <a:gd name="T15" fmla="*/ 101 h 1060"/>
              <a:gd name="T16" fmla="*/ 318 w 1464"/>
              <a:gd name="T17" fmla="*/ 175 h 1060"/>
              <a:gd name="T18" fmla="*/ 212 w 1464"/>
              <a:gd name="T19" fmla="*/ 167 h 1060"/>
              <a:gd name="T20" fmla="*/ 206 w 1464"/>
              <a:gd name="T21" fmla="*/ 161 h 1060"/>
              <a:gd name="T22" fmla="*/ 213 w 1464"/>
              <a:gd name="T23" fmla="*/ 157 h 1060"/>
              <a:gd name="T24" fmla="*/ 308 w 1464"/>
              <a:gd name="T25" fmla="*/ 164 h 1060"/>
              <a:gd name="T26" fmla="*/ 301 w 1464"/>
              <a:gd name="T27" fmla="*/ 171 h 1060"/>
              <a:gd name="T28" fmla="*/ 262 w 1464"/>
              <a:gd name="T29" fmla="*/ 105 h 1060"/>
              <a:gd name="T30" fmla="*/ 266 w 1464"/>
              <a:gd name="T31" fmla="*/ 98 h 1060"/>
              <a:gd name="T32" fmla="*/ 275 w 1464"/>
              <a:gd name="T33" fmla="*/ 101 h 1060"/>
              <a:gd name="T34" fmla="*/ 43 w 1464"/>
              <a:gd name="T35" fmla="*/ 74 h 1060"/>
              <a:gd name="T36" fmla="*/ 0 w 1464"/>
              <a:gd name="T37" fmla="*/ 0 h 1060"/>
              <a:gd name="T38" fmla="*/ 106 w 1464"/>
              <a:gd name="T39" fmla="*/ 8 h 1060"/>
              <a:gd name="T40" fmla="*/ 112 w 1464"/>
              <a:gd name="T41" fmla="*/ 14 h 1060"/>
              <a:gd name="T42" fmla="*/ 105 w 1464"/>
              <a:gd name="T43" fmla="*/ 18 h 1060"/>
              <a:gd name="T44" fmla="*/ 10 w 1464"/>
              <a:gd name="T45" fmla="*/ 11 h 1060"/>
              <a:gd name="T46" fmla="*/ 17 w 1464"/>
              <a:gd name="T47" fmla="*/ 4 h 1060"/>
              <a:gd name="T48" fmla="*/ 56 w 1464"/>
              <a:gd name="T49" fmla="*/ 70 h 1060"/>
              <a:gd name="T50" fmla="*/ 52 w 1464"/>
              <a:gd name="T51" fmla="*/ 77 h 1060"/>
              <a:gd name="T52" fmla="*/ 43 w 1464"/>
              <a:gd name="T53" fmla="*/ 74 h 106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64"/>
              <a:gd name="T82" fmla="*/ 0 h 1060"/>
              <a:gd name="T83" fmla="*/ 1464 w 1464"/>
              <a:gd name="T84" fmla="*/ 1060 h 106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64" h="1060">
                <a:moveTo>
                  <a:pt x="1395" y="1049"/>
                </a:moveTo>
                <a:lnTo>
                  <a:pt x="32" y="63"/>
                </a:lnTo>
                <a:cubicBezTo>
                  <a:pt x="18" y="52"/>
                  <a:pt x="15" y="33"/>
                  <a:pt x="25" y="19"/>
                </a:cubicBezTo>
                <a:cubicBezTo>
                  <a:pt x="35" y="4"/>
                  <a:pt x="55" y="1"/>
                  <a:pt x="69" y="12"/>
                </a:cubicBezTo>
                <a:lnTo>
                  <a:pt x="1432" y="998"/>
                </a:lnTo>
                <a:cubicBezTo>
                  <a:pt x="1446" y="1008"/>
                  <a:pt x="1449" y="1028"/>
                  <a:pt x="1439" y="1042"/>
                </a:cubicBezTo>
                <a:cubicBezTo>
                  <a:pt x="1429" y="1056"/>
                  <a:pt x="1409" y="1059"/>
                  <a:pt x="1395" y="1049"/>
                </a:cubicBezTo>
                <a:close/>
                <a:moveTo>
                  <a:pt x="1266" y="610"/>
                </a:moveTo>
                <a:lnTo>
                  <a:pt x="1464" y="1060"/>
                </a:lnTo>
                <a:lnTo>
                  <a:pt x="975" y="1012"/>
                </a:lnTo>
                <a:cubicBezTo>
                  <a:pt x="958" y="1010"/>
                  <a:pt x="945" y="995"/>
                  <a:pt x="947" y="977"/>
                </a:cubicBezTo>
                <a:cubicBezTo>
                  <a:pt x="949" y="960"/>
                  <a:pt x="964" y="947"/>
                  <a:pt x="981" y="949"/>
                </a:cubicBezTo>
                <a:lnTo>
                  <a:pt x="1417" y="992"/>
                </a:lnTo>
                <a:lnTo>
                  <a:pt x="1385" y="1036"/>
                </a:lnTo>
                <a:lnTo>
                  <a:pt x="1208" y="636"/>
                </a:lnTo>
                <a:cubicBezTo>
                  <a:pt x="1201" y="620"/>
                  <a:pt x="1208" y="601"/>
                  <a:pt x="1224" y="594"/>
                </a:cubicBezTo>
                <a:cubicBezTo>
                  <a:pt x="1240" y="587"/>
                  <a:pt x="1259" y="594"/>
                  <a:pt x="1266" y="610"/>
                </a:cubicBezTo>
                <a:close/>
                <a:moveTo>
                  <a:pt x="199" y="450"/>
                </a:moveTo>
                <a:lnTo>
                  <a:pt x="0" y="0"/>
                </a:lnTo>
                <a:lnTo>
                  <a:pt x="489" y="49"/>
                </a:lnTo>
                <a:cubicBezTo>
                  <a:pt x="507" y="50"/>
                  <a:pt x="519" y="66"/>
                  <a:pt x="517" y="83"/>
                </a:cubicBezTo>
                <a:cubicBezTo>
                  <a:pt x="516" y="100"/>
                  <a:pt x="500" y="113"/>
                  <a:pt x="483" y="111"/>
                </a:cubicBezTo>
                <a:lnTo>
                  <a:pt x="48" y="68"/>
                </a:lnTo>
                <a:lnTo>
                  <a:pt x="79" y="24"/>
                </a:lnTo>
                <a:lnTo>
                  <a:pt x="256" y="425"/>
                </a:lnTo>
                <a:cubicBezTo>
                  <a:pt x="263" y="440"/>
                  <a:pt x="256" y="459"/>
                  <a:pt x="240" y="466"/>
                </a:cubicBezTo>
                <a:cubicBezTo>
                  <a:pt x="224" y="473"/>
                  <a:pt x="206" y="466"/>
                  <a:pt x="199" y="45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Freeform 126"/>
          <p:cNvSpPr>
            <a:spLocks noEditPoints="1"/>
          </p:cNvSpPr>
          <p:nvPr/>
        </p:nvSpPr>
        <p:spPr bwMode="auto">
          <a:xfrm>
            <a:off x="6499225" y="3042622"/>
            <a:ext cx="481013" cy="228328"/>
          </a:xfrm>
          <a:custGeom>
            <a:avLst/>
            <a:gdLst>
              <a:gd name="T0" fmla="*/ 294 w 1399"/>
              <a:gd name="T1" fmla="*/ 15 h 764"/>
              <a:gd name="T2" fmla="*/ 15 w 1399"/>
              <a:gd name="T3" fmla="*/ 122 h 764"/>
              <a:gd name="T4" fmla="*/ 6 w 1399"/>
              <a:gd name="T5" fmla="*/ 119 h 764"/>
              <a:gd name="T6" fmla="*/ 9 w 1399"/>
              <a:gd name="T7" fmla="*/ 112 h 764"/>
              <a:gd name="T8" fmla="*/ 288 w 1399"/>
              <a:gd name="T9" fmla="*/ 5 h 764"/>
              <a:gd name="T10" fmla="*/ 297 w 1399"/>
              <a:gd name="T11" fmla="*/ 8 h 764"/>
              <a:gd name="T12" fmla="*/ 294 w 1399"/>
              <a:gd name="T13" fmla="*/ 15 h 764"/>
              <a:gd name="T14" fmla="*/ 197 w 1399"/>
              <a:gd name="T15" fmla="*/ 0 h 764"/>
              <a:gd name="T16" fmla="*/ 303 w 1399"/>
              <a:gd name="T17" fmla="*/ 5 h 764"/>
              <a:gd name="T18" fmla="*/ 245 w 1399"/>
              <a:gd name="T19" fmla="*/ 74 h 764"/>
              <a:gd name="T20" fmla="*/ 235 w 1399"/>
              <a:gd name="T21" fmla="*/ 75 h 764"/>
              <a:gd name="T22" fmla="*/ 233 w 1399"/>
              <a:gd name="T23" fmla="*/ 68 h 764"/>
              <a:gd name="T24" fmla="*/ 285 w 1399"/>
              <a:gd name="T25" fmla="*/ 7 h 764"/>
              <a:gd name="T26" fmla="*/ 290 w 1399"/>
              <a:gd name="T27" fmla="*/ 15 h 764"/>
              <a:gd name="T28" fmla="*/ 196 w 1399"/>
              <a:gd name="T29" fmla="*/ 11 h 764"/>
              <a:gd name="T30" fmla="*/ 190 w 1399"/>
              <a:gd name="T31" fmla="*/ 5 h 764"/>
              <a:gd name="T32" fmla="*/ 197 w 1399"/>
              <a:gd name="T33" fmla="*/ 0 h 764"/>
              <a:gd name="T34" fmla="*/ 106 w 1399"/>
              <a:gd name="T35" fmla="*/ 127 h 764"/>
              <a:gd name="T36" fmla="*/ 0 w 1399"/>
              <a:gd name="T37" fmla="*/ 122 h 764"/>
              <a:gd name="T38" fmla="*/ 58 w 1399"/>
              <a:gd name="T39" fmla="*/ 53 h 764"/>
              <a:gd name="T40" fmla="*/ 68 w 1399"/>
              <a:gd name="T41" fmla="*/ 52 h 764"/>
              <a:gd name="T42" fmla="*/ 70 w 1399"/>
              <a:gd name="T43" fmla="*/ 59 h 764"/>
              <a:gd name="T44" fmla="*/ 18 w 1399"/>
              <a:gd name="T45" fmla="*/ 120 h 764"/>
              <a:gd name="T46" fmla="*/ 13 w 1399"/>
              <a:gd name="T47" fmla="*/ 112 h 764"/>
              <a:gd name="T48" fmla="*/ 107 w 1399"/>
              <a:gd name="T49" fmla="*/ 116 h 764"/>
              <a:gd name="T50" fmla="*/ 113 w 1399"/>
              <a:gd name="T51" fmla="*/ 122 h 764"/>
              <a:gd name="T52" fmla="*/ 106 w 1399"/>
              <a:gd name="T53" fmla="*/ 127 h 76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99"/>
              <a:gd name="T82" fmla="*/ 0 h 764"/>
              <a:gd name="T83" fmla="*/ 1399 w 1399"/>
              <a:gd name="T84" fmla="*/ 764 h 76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99" h="764">
                <a:moveTo>
                  <a:pt x="1357" y="89"/>
                </a:moveTo>
                <a:lnTo>
                  <a:pt x="70" y="732"/>
                </a:lnTo>
                <a:cubicBezTo>
                  <a:pt x="55" y="740"/>
                  <a:pt x="36" y="733"/>
                  <a:pt x="28" y="718"/>
                </a:cubicBezTo>
                <a:cubicBezTo>
                  <a:pt x="20" y="702"/>
                  <a:pt x="27" y="683"/>
                  <a:pt x="42" y="675"/>
                </a:cubicBezTo>
                <a:lnTo>
                  <a:pt x="1329" y="32"/>
                </a:lnTo>
                <a:cubicBezTo>
                  <a:pt x="1345" y="24"/>
                  <a:pt x="1364" y="31"/>
                  <a:pt x="1371" y="46"/>
                </a:cubicBezTo>
                <a:cubicBezTo>
                  <a:pt x="1379" y="62"/>
                  <a:pt x="1373" y="81"/>
                  <a:pt x="1357" y="89"/>
                </a:cubicBezTo>
                <a:close/>
                <a:moveTo>
                  <a:pt x="908" y="1"/>
                </a:moveTo>
                <a:lnTo>
                  <a:pt x="1399" y="32"/>
                </a:lnTo>
                <a:lnTo>
                  <a:pt x="1130" y="444"/>
                </a:lnTo>
                <a:cubicBezTo>
                  <a:pt x="1120" y="458"/>
                  <a:pt x="1101" y="462"/>
                  <a:pt x="1086" y="453"/>
                </a:cubicBezTo>
                <a:cubicBezTo>
                  <a:pt x="1072" y="443"/>
                  <a:pt x="1068" y="424"/>
                  <a:pt x="1077" y="409"/>
                </a:cubicBezTo>
                <a:lnTo>
                  <a:pt x="1317" y="43"/>
                </a:lnTo>
                <a:lnTo>
                  <a:pt x="1341" y="92"/>
                </a:lnTo>
                <a:lnTo>
                  <a:pt x="904" y="64"/>
                </a:lnTo>
                <a:cubicBezTo>
                  <a:pt x="887" y="62"/>
                  <a:pt x="874" y="47"/>
                  <a:pt x="875" y="30"/>
                </a:cubicBezTo>
                <a:cubicBezTo>
                  <a:pt x="876" y="13"/>
                  <a:pt x="891" y="0"/>
                  <a:pt x="908" y="1"/>
                </a:cubicBezTo>
                <a:close/>
                <a:moveTo>
                  <a:pt x="491" y="763"/>
                </a:moveTo>
                <a:lnTo>
                  <a:pt x="0" y="732"/>
                </a:lnTo>
                <a:lnTo>
                  <a:pt x="269" y="320"/>
                </a:lnTo>
                <a:cubicBezTo>
                  <a:pt x="279" y="306"/>
                  <a:pt x="299" y="301"/>
                  <a:pt x="313" y="311"/>
                </a:cubicBezTo>
                <a:cubicBezTo>
                  <a:pt x="328" y="320"/>
                  <a:pt x="332" y="340"/>
                  <a:pt x="322" y="355"/>
                </a:cubicBezTo>
                <a:lnTo>
                  <a:pt x="83" y="721"/>
                </a:lnTo>
                <a:lnTo>
                  <a:pt x="58" y="672"/>
                </a:lnTo>
                <a:lnTo>
                  <a:pt x="495" y="700"/>
                </a:lnTo>
                <a:cubicBezTo>
                  <a:pt x="512" y="701"/>
                  <a:pt x="526" y="716"/>
                  <a:pt x="524" y="734"/>
                </a:cubicBezTo>
                <a:cubicBezTo>
                  <a:pt x="523" y="751"/>
                  <a:pt x="508" y="764"/>
                  <a:pt x="491" y="76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601" name="Group 162"/>
          <p:cNvGrpSpPr>
            <a:grpSpLocks/>
          </p:cNvGrpSpPr>
          <p:nvPr/>
        </p:nvGrpSpPr>
        <p:grpSpPr bwMode="auto">
          <a:xfrm>
            <a:off x="1143001" y="2895206"/>
            <a:ext cx="1509713" cy="1143436"/>
            <a:chOff x="712" y="2240"/>
            <a:chExt cx="951" cy="636"/>
          </a:xfrm>
        </p:grpSpPr>
        <p:grpSp>
          <p:nvGrpSpPr>
            <p:cNvPr id="23623" name="Group 130"/>
            <p:cNvGrpSpPr>
              <a:grpSpLocks/>
            </p:cNvGrpSpPr>
            <p:nvPr/>
          </p:nvGrpSpPr>
          <p:grpSpPr bwMode="auto">
            <a:xfrm>
              <a:off x="712" y="2240"/>
              <a:ext cx="951" cy="636"/>
              <a:chOff x="1645" y="2055"/>
              <a:chExt cx="563" cy="491"/>
            </a:xfrm>
          </p:grpSpPr>
          <p:sp>
            <p:nvSpPr>
              <p:cNvPr id="23627" name="Rectangle 128"/>
              <p:cNvSpPr>
                <a:spLocks noChangeArrowheads="1"/>
              </p:cNvSpPr>
              <p:nvPr/>
            </p:nvSpPr>
            <p:spPr bwMode="auto">
              <a:xfrm>
                <a:off x="1645" y="2055"/>
                <a:ext cx="556" cy="48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Rectangle 129"/>
              <p:cNvSpPr>
                <a:spLocks noChangeArrowheads="1"/>
              </p:cNvSpPr>
              <p:nvPr/>
            </p:nvSpPr>
            <p:spPr bwMode="auto">
              <a:xfrm>
                <a:off x="1646" y="2062"/>
                <a:ext cx="562" cy="484"/>
              </a:xfrm>
              <a:prstGeom prst="rect">
                <a:avLst/>
              </a:prstGeom>
              <a:noFill/>
              <a:ln w="317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4" name="Rectangle 131"/>
            <p:cNvSpPr>
              <a:spLocks noChangeArrowheads="1"/>
            </p:cNvSpPr>
            <p:nvPr/>
          </p:nvSpPr>
          <p:spPr bwMode="auto">
            <a:xfrm>
              <a:off x="808" y="2283"/>
              <a:ext cx="7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</a:rPr>
                <a:t>Querying</a:t>
              </a:r>
              <a:endParaRPr lang="en-US" sz="2000" b="1">
                <a:latin typeface="Times New Roman" pitchFamily="18" charset="0"/>
              </a:endParaRPr>
            </a:p>
          </p:txBody>
        </p:sp>
        <p:sp>
          <p:nvSpPr>
            <p:cNvPr id="23625" name="Rectangle 132"/>
            <p:cNvSpPr>
              <a:spLocks noChangeArrowheads="1"/>
            </p:cNvSpPr>
            <p:nvPr/>
          </p:nvSpPr>
          <p:spPr bwMode="auto">
            <a:xfrm>
              <a:off x="720" y="2631"/>
              <a:ext cx="78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0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Publishing</a:t>
              </a:r>
              <a:endParaRPr lang="en-US" sz="2000" b="1" dirty="0"/>
            </a:p>
          </p:txBody>
        </p:sp>
        <p:sp>
          <p:nvSpPr>
            <p:cNvPr id="23626" name="Rectangle 133"/>
            <p:cNvSpPr>
              <a:spLocks noChangeArrowheads="1"/>
            </p:cNvSpPr>
            <p:nvPr/>
          </p:nvSpPr>
          <p:spPr bwMode="auto">
            <a:xfrm>
              <a:off x="741" y="244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</a:rPr>
                <a:t>     and</a:t>
              </a:r>
              <a:endParaRPr lang="en-US" sz="2000" b="1">
                <a:latin typeface="Times New Roman" pitchFamily="18" charset="0"/>
              </a:endParaRPr>
            </a:p>
          </p:txBody>
        </p:sp>
      </p:grpSp>
      <p:grpSp>
        <p:nvGrpSpPr>
          <p:cNvPr id="23602" name="Group 157"/>
          <p:cNvGrpSpPr>
            <a:grpSpLocks/>
          </p:cNvGrpSpPr>
          <p:nvPr/>
        </p:nvGrpSpPr>
        <p:grpSpPr bwMode="auto">
          <a:xfrm>
            <a:off x="5105400" y="3012059"/>
            <a:ext cx="1447800" cy="701162"/>
            <a:chOff x="3216" y="2015"/>
            <a:chExt cx="912" cy="390"/>
          </a:xfrm>
        </p:grpSpPr>
        <p:grpSp>
          <p:nvGrpSpPr>
            <p:cNvPr id="23613" name="Group 156"/>
            <p:cNvGrpSpPr>
              <a:grpSpLocks/>
            </p:cNvGrpSpPr>
            <p:nvPr/>
          </p:nvGrpSpPr>
          <p:grpSpPr bwMode="auto">
            <a:xfrm>
              <a:off x="3216" y="2015"/>
              <a:ext cx="912" cy="195"/>
              <a:chOff x="3216" y="2015"/>
              <a:chExt cx="912" cy="195"/>
            </a:xfrm>
          </p:grpSpPr>
          <p:grpSp>
            <p:nvGrpSpPr>
              <p:cNvPr id="23619" name="Group 55"/>
              <p:cNvGrpSpPr>
                <a:grpSpLocks/>
              </p:cNvGrpSpPr>
              <p:nvPr/>
            </p:nvGrpSpPr>
            <p:grpSpPr bwMode="auto">
              <a:xfrm>
                <a:off x="3216" y="2015"/>
                <a:ext cx="866" cy="195"/>
                <a:chOff x="3123" y="1883"/>
                <a:chExt cx="512" cy="150"/>
              </a:xfrm>
            </p:grpSpPr>
            <p:sp>
              <p:nvSpPr>
                <p:cNvPr id="2362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3" y="1883"/>
                  <a:ext cx="512" cy="1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2" name="Rectangle 54"/>
                <p:cNvSpPr>
                  <a:spLocks noChangeArrowheads="1"/>
                </p:cNvSpPr>
                <p:nvPr/>
              </p:nvSpPr>
              <p:spPr bwMode="auto">
                <a:xfrm>
                  <a:off x="3123" y="1883"/>
                  <a:ext cx="512" cy="150"/>
                </a:xfrm>
                <a:prstGeom prst="rect">
                  <a:avLst/>
                </a:prstGeom>
                <a:noFill/>
                <a:ln w="317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620" name="Rectangle 56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86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latin typeface="Times New Roman" pitchFamily="18" charset="0"/>
                  </a:rPr>
                  <a:t>Storage</a:t>
                </a:r>
                <a:endParaRPr lang="en-US" sz="2000" b="1"/>
              </a:p>
            </p:txBody>
          </p:sp>
        </p:grpSp>
        <p:grpSp>
          <p:nvGrpSpPr>
            <p:cNvPr id="23614" name="Group 155"/>
            <p:cNvGrpSpPr>
              <a:grpSpLocks/>
            </p:cNvGrpSpPr>
            <p:nvPr/>
          </p:nvGrpSpPr>
          <p:grpSpPr bwMode="auto">
            <a:xfrm>
              <a:off x="3216" y="2208"/>
              <a:ext cx="912" cy="197"/>
              <a:chOff x="3216" y="2208"/>
              <a:chExt cx="912" cy="197"/>
            </a:xfrm>
          </p:grpSpPr>
          <p:grpSp>
            <p:nvGrpSpPr>
              <p:cNvPr id="23615" name="Group 137"/>
              <p:cNvGrpSpPr>
                <a:grpSpLocks/>
              </p:cNvGrpSpPr>
              <p:nvPr/>
            </p:nvGrpSpPr>
            <p:grpSpPr bwMode="auto">
              <a:xfrm>
                <a:off x="3216" y="2210"/>
                <a:ext cx="866" cy="195"/>
                <a:chOff x="3123" y="2033"/>
                <a:chExt cx="512" cy="151"/>
              </a:xfrm>
            </p:grpSpPr>
            <p:sp>
              <p:nvSpPr>
                <p:cNvPr id="23617" name="Rectangle 135"/>
                <p:cNvSpPr>
                  <a:spLocks noChangeArrowheads="1"/>
                </p:cNvSpPr>
                <p:nvPr/>
              </p:nvSpPr>
              <p:spPr bwMode="auto">
                <a:xfrm>
                  <a:off x="3123" y="2033"/>
                  <a:ext cx="512" cy="15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8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3" y="2033"/>
                  <a:ext cx="512" cy="151"/>
                </a:xfrm>
                <a:prstGeom prst="rect">
                  <a:avLst/>
                </a:prstGeom>
                <a:noFill/>
                <a:ln w="317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616" name="Rectangle 138"/>
              <p:cNvSpPr>
                <a:spLocks noChangeArrowheads="1"/>
              </p:cNvSpPr>
              <p:nvPr/>
            </p:nvSpPr>
            <p:spPr bwMode="auto">
              <a:xfrm>
                <a:off x="3264" y="2208"/>
                <a:ext cx="86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latin typeface="Times New Roman" pitchFamily="18" charset="0"/>
                  </a:rPr>
                  <a:t>Sequencer</a:t>
                </a:r>
                <a:endParaRPr lang="en-US" sz="2000" b="1"/>
              </a:p>
            </p:txBody>
          </p:sp>
        </p:grpSp>
      </p:grpSp>
      <p:sp>
        <p:nvSpPr>
          <p:cNvPr id="23603" name="Freeform 144"/>
          <p:cNvSpPr>
            <a:spLocks noEditPoints="1"/>
          </p:cNvSpPr>
          <p:nvPr/>
        </p:nvSpPr>
        <p:spPr bwMode="auto">
          <a:xfrm>
            <a:off x="4572000" y="3589169"/>
            <a:ext cx="533400" cy="287656"/>
          </a:xfrm>
          <a:custGeom>
            <a:avLst/>
            <a:gdLst>
              <a:gd name="T0" fmla="*/ 9 w 1772"/>
              <a:gd name="T1" fmla="*/ 136 h 859"/>
              <a:gd name="T2" fmla="*/ 323 w 1772"/>
              <a:gd name="T3" fmla="*/ 13 h 859"/>
              <a:gd name="T4" fmla="*/ 331 w 1772"/>
              <a:gd name="T5" fmla="*/ 16 h 859"/>
              <a:gd name="T6" fmla="*/ 327 w 1772"/>
              <a:gd name="T7" fmla="*/ 24 h 859"/>
              <a:gd name="T8" fmla="*/ 13 w 1772"/>
              <a:gd name="T9" fmla="*/ 147 h 859"/>
              <a:gd name="T10" fmla="*/ 5 w 1772"/>
              <a:gd name="T11" fmla="*/ 144 h 859"/>
              <a:gd name="T12" fmla="*/ 9 w 1772"/>
              <a:gd name="T13" fmla="*/ 136 h 859"/>
              <a:gd name="T14" fmla="*/ 92 w 1772"/>
              <a:gd name="T15" fmla="*/ 159 h 859"/>
              <a:gd name="T16" fmla="*/ 0 w 1772"/>
              <a:gd name="T17" fmla="*/ 146 h 859"/>
              <a:gd name="T18" fmla="*/ 57 w 1772"/>
              <a:gd name="T19" fmla="*/ 74 h 859"/>
              <a:gd name="T20" fmla="*/ 66 w 1772"/>
              <a:gd name="T21" fmla="*/ 73 h 859"/>
              <a:gd name="T22" fmla="*/ 67 w 1772"/>
              <a:gd name="T23" fmla="*/ 81 h 859"/>
              <a:gd name="T24" fmla="*/ 16 w 1772"/>
              <a:gd name="T25" fmla="*/ 145 h 859"/>
              <a:gd name="T26" fmla="*/ 12 w 1772"/>
              <a:gd name="T27" fmla="*/ 136 h 859"/>
              <a:gd name="T28" fmla="*/ 94 w 1772"/>
              <a:gd name="T29" fmla="*/ 148 h 859"/>
              <a:gd name="T30" fmla="*/ 99 w 1772"/>
              <a:gd name="T31" fmla="*/ 155 h 859"/>
              <a:gd name="T32" fmla="*/ 92 w 1772"/>
              <a:gd name="T33" fmla="*/ 159 h 859"/>
              <a:gd name="T34" fmla="*/ 244 w 1772"/>
              <a:gd name="T35" fmla="*/ 1 h 859"/>
              <a:gd name="T36" fmla="*/ 336 w 1772"/>
              <a:gd name="T37" fmla="*/ 14 h 859"/>
              <a:gd name="T38" fmla="*/ 279 w 1772"/>
              <a:gd name="T39" fmla="*/ 86 h 859"/>
              <a:gd name="T40" fmla="*/ 270 w 1772"/>
              <a:gd name="T41" fmla="*/ 87 h 859"/>
              <a:gd name="T42" fmla="*/ 269 w 1772"/>
              <a:gd name="T43" fmla="*/ 79 h 859"/>
              <a:gd name="T44" fmla="*/ 320 w 1772"/>
              <a:gd name="T45" fmla="*/ 15 h 859"/>
              <a:gd name="T46" fmla="*/ 324 w 1772"/>
              <a:gd name="T47" fmla="*/ 24 h 859"/>
              <a:gd name="T48" fmla="*/ 242 w 1772"/>
              <a:gd name="T49" fmla="*/ 12 h 859"/>
              <a:gd name="T50" fmla="*/ 237 w 1772"/>
              <a:gd name="T51" fmla="*/ 6 h 859"/>
              <a:gd name="T52" fmla="*/ 244 w 1772"/>
              <a:gd name="T53" fmla="*/ 1 h 85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772"/>
              <a:gd name="T82" fmla="*/ 0 h 859"/>
              <a:gd name="T83" fmla="*/ 1772 w 1772"/>
              <a:gd name="T84" fmla="*/ 859 h 85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772" h="859">
                <a:moveTo>
                  <a:pt x="46" y="732"/>
                </a:moveTo>
                <a:lnTo>
                  <a:pt x="1702" y="69"/>
                </a:lnTo>
                <a:cubicBezTo>
                  <a:pt x="1719" y="63"/>
                  <a:pt x="1737" y="71"/>
                  <a:pt x="1743" y="87"/>
                </a:cubicBezTo>
                <a:cubicBezTo>
                  <a:pt x="1750" y="103"/>
                  <a:pt x="1742" y="121"/>
                  <a:pt x="1726" y="128"/>
                </a:cubicBezTo>
                <a:lnTo>
                  <a:pt x="69" y="790"/>
                </a:lnTo>
                <a:cubicBezTo>
                  <a:pt x="53" y="797"/>
                  <a:pt x="35" y="789"/>
                  <a:pt x="29" y="773"/>
                </a:cubicBezTo>
                <a:cubicBezTo>
                  <a:pt x="22" y="756"/>
                  <a:pt x="30" y="738"/>
                  <a:pt x="46" y="732"/>
                </a:cubicBezTo>
                <a:close/>
                <a:moveTo>
                  <a:pt x="486" y="856"/>
                </a:moveTo>
                <a:lnTo>
                  <a:pt x="0" y="784"/>
                </a:lnTo>
                <a:lnTo>
                  <a:pt x="302" y="396"/>
                </a:lnTo>
                <a:cubicBezTo>
                  <a:pt x="313" y="383"/>
                  <a:pt x="333" y="380"/>
                  <a:pt x="346" y="391"/>
                </a:cubicBezTo>
                <a:cubicBezTo>
                  <a:pt x="360" y="402"/>
                  <a:pt x="362" y="421"/>
                  <a:pt x="352" y="435"/>
                </a:cubicBezTo>
                <a:lnTo>
                  <a:pt x="83" y="780"/>
                </a:lnTo>
                <a:lnTo>
                  <a:pt x="62" y="730"/>
                </a:lnTo>
                <a:lnTo>
                  <a:pt x="495" y="794"/>
                </a:lnTo>
                <a:cubicBezTo>
                  <a:pt x="513" y="797"/>
                  <a:pt x="524" y="813"/>
                  <a:pt x="522" y="830"/>
                </a:cubicBezTo>
                <a:cubicBezTo>
                  <a:pt x="519" y="847"/>
                  <a:pt x="503" y="859"/>
                  <a:pt x="486" y="856"/>
                </a:cubicBezTo>
                <a:close/>
                <a:moveTo>
                  <a:pt x="1286" y="3"/>
                </a:moveTo>
                <a:lnTo>
                  <a:pt x="1772" y="75"/>
                </a:lnTo>
                <a:lnTo>
                  <a:pt x="1470" y="463"/>
                </a:lnTo>
                <a:cubicBezTo>
                  <a:pt x="1459" y="477"/>
                  <a:pt x="1439" y="479"/>
                  <a:pt x="1426" y="469"/>
                </a:cubicBezTo>
                <a:cubicBezTo>
                  <a:pt x="1412" y="458"/>
                  <a:pt x="1409" y="438"/>
                  <a:pt x="1420" y="424"/>
                </a:cubicBezTo>
                <a:lnTo>
                  <a:pt x="1689" y="79"/>
                </a:lnTo>
                <a:lnTo>
                  <a:pt x="1709" y="130"/>
                </a:lnTo>
                <a:lnTo>
                  <a:pt x="1277" y="65"/>
                </a:lnTo>
                <a:cubicBezTo>
                  <a:pt x="1259" y="63"/>
                  <a:pt x="1248" y="47"/>
                  <a:pt x="1250" y="30"/>
                </a:cubicBezTo>
                <a:cubicBezTo>
                  <a:pt x="1253" y="12"/>
                  <a:pt x="1269" y="0"/>
                  <a:pt x="1286" y="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604" name="Group 153"/>
          <p:cNvGrpSpPr>
            <a:grpSpLocks/>
          </p:cNvGrpSpPr>
          <p:nvPr/>
        </p:nvGrpSpPr>
        <p:grpSpPr bwMode="auto">
          <a:xfrm>
            <a:off x="7004050" y="2582372"/>
            <a:ext cx="1390650" cy="690375"/>
            <a:chOff x="4412" y="1776"/>
            <a:chExt cx="876" cy="384"/>
          </a:xfrm>
        </p:grpSpPr>
        <p:grpSp>
          <p:nvGrpSpPr>
            <p:cNvPr id="23608" name="Group 141"/>
            <p:cNvGrpSpPr>
              <a:grpSpLocks/>
            </p:cNvGrpSpPr>
            <p:nvPr/>
          </p:nvGrpSpPr>
          <p:grpSpPr bwMode="auto">
            <a:xfrm>
              <a:off x="4416" y="1784"/>
              <a:ext cx="872" cy="376"/>
              <a:chOff x="3828" y="1704"/>
              <a:chExt cx="629" cy="140"/>
            </a:xfrm>
          </p:grpSpPr>
          <p:sp>
            <p:nvSpPr>
              <p:cNvPr id="23611" name="Rectangle 139"/>
              <p:cNvSpPr>
                <a:spLocks noChangeArrowheads="1"/>
              </p:cNvSpPr>
              <p:nvPr/>
            </p:nvSpPr>
            <p:spPr bwMode="auto">
              <a:xfrm>
                <a:off x="3828" y="1704"/>
                <a:ext cx="629" cy="1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2" name="Rectangle 140"/>
              <p:cNvSpPr>
                <a:spLocks noChangeArrowheads="1"/>
              </p:cNvSpPr>
              <p:nvPr/>
            </p:nvSpPr>
            <p:spPr bwMode="auto">
              <a:xfrm>
                <a:off x="3828" y="1704"/>
                <a:ext cx="629" cy="14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9" name="Rectangle 142"/>
            <p:cNvSpPr>
              <a:spLocks noChangeArrowheads="1"/>
            </p:cNvSpPr>
            <p:nvPr/>
          </p:nvSpPr>
          <p:spPr bwMode="auto">
            <a:xfrm>
              <a:off x="4412" y="1776"/>
              <a:ext cx="8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</a:rPr>
                <a:t>  Publisher</a:t>
              </a:r>
              <a:endParaRPr lang="en-US" sz="2000" b="1"/>
            </a:p>
          </p:txBody>
        </p:sp>
        <p:sp>
          <p:nvSpPr>
            <p:cNvPr id="23610" name="Rectangle 148"/>
            <p:cNvSpPr>
              <a:spLocks noChangeArrowheads="1"/>
            </p:cNvSpPr>
            <p:nvPr/>
          </p:nvSpPr>
          <p:spPr bwMode="auto">
            <a:xfrm>
              <a:off x="4412" y="1968"/>
              <a:ext cx="8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  <a:latin typeface="Times New Roman" pitchFamily="18" charset="0"/>
                </a:rPr>
                <a:t>  Subscriber</a:t>
              </a:r>
              <a:endParaRPr lang="en-US" sz="2000" b="1"/>
            </a:p>
          </p:txBody>
        </p:sp>
      </p:grpSp>
      <p:sp>
        <p:nvSpPr>
          <p:cNvPr id="23605" name="Freeform 149"/>
          <p:cNvSpPr>
            <a:spLocks noEditPoints="1"/>
          </p:cNvSpPr>
          <p:nvPr/>
        </p:nvSpPr>
        <p:spPr bwMode="auto">
          <a:xfrm>
            <a:off x="4616450" y="3186450"/>
            <a:ext cx="488950" cy="400922"/>
          </a:xfrm>
          <a:custGeom>
            <a:avLst/>
            <a:gdLst>
              <a:gd name="T0" fmla="*/ 4 w 1231"/>
              <a:gd name="T1" fmla="*/ 212 h 1400"/>
              <a:gd name="T2" fmla="*/ 292 w 1231"/>
              <a:gd name="T3" fmla="*/ 4 h 1400"/>
              <a:gd name="T4" fmla="*/ 303 w 1231"/>
              <a:gd name="T5" fmla="*/ 4 h 1400"/>
              <a:gd name="T6" fmla="*/ 303 w 1231"/>
              <a:gd name="T7" fmla="*/ 11 h 1400"/>
              <a:gd name="T8" fmla="*/ 16 w 1231"/>
              <a:gd name="T9" fmla="*/ 219 h 1400"/>
              <a:gd name="T10" fmla="*/ 5 w 1231"/>
              <a:gd name="T11" fmla="*/ 219 h 1400"/>
              <a:gd name="T12" fmla="*/ 4 w 1231"/>
              <a:gd name="T13" fmla="*/ 212 h 1400"/>
              <a:gd name="T14" fmla="*/ 117 w 1231"/>
              <a:gd name="T15" fmla="*/ 198 h 1400"/>
              <a:gd name="T16" fmla="*/ 0 w 1231"/>
              <a:gd name="T17" fmla="*/ 223 h 1400"/>
              <a:gd name="T18" fmla="*/ 24 w 1231"/>
              <a:gd name="T19" fmla="*/ 146 h 1400"/>
              <a:gd name="T20" fmla="*/ 33 w 1231"/>
              <a:gd name="T21" fmla="*/ 142 h 1400"/>
              <a:gd name="T22" fmla="*/ 39 w 1231"/>
              <a:gd name="T23" fmla="*/ 148 h 1400"/>
              <a:gd name="T24" fmla="*/ 18 w 1231"/>
              <a:gd name="T25" fmla="*/ 216 h 1400"/>
              <a:gd name="T26" fmla="*/ 8 w 1231"/>
              <a:gd name="T27" fmla="*/ 211 h 1400"/>
              <a:gd name="T28" fmla="*/ 112 w 1231"/>
              <a:gd name="T29" fmla="*/ 189 h 1400"/>
              <a:gd name="T30" fmla="*/ 122 w 1231"/>
              <a:gd name="T31" fmla="*/ 192 h 1400"/>
              <a:gd name="T32" fmla="*/ 117 w 1231"/>
              <a:gd name="T33" fmla="*/ 198 h 1400"/>
              <a:gd name="T34" fmla="*/ 191 w 1231"/>
              <a:gd name="T35" fmla="*/ 25 h 1400"/>
              <a:gd name="T36" fmla="*/ 308 w 1231"/>
              <a:gd name="T37" fmla="*/ 0 h 1400"/>
              <a:gd name="T38" fmla="*/ 284 w 1231"/>
              <a:gd name="T39" fmla="*/ 77 h 1400"/>
              <a:gd name="T40" fmla="*/ 275 w 1231"/>
              <a:gd name="T41" fmla="*/ 81 h 1400"/>
              <a:gd name="T42" fmla="*/ 269 w 1231"/>
              <a:gd name="T43" fmla="*/ 75 h 1400"/>
              <a:gd name="T44" fmla="*/ 290 w 1231"/>
              <a:gd name="T45" fmla="*/ 7 h 1400"/>
              <a:gd name="T46" fmla="*/ 300 w 1231"/>
              <a:gd name="T47" fmla="*/ 12 h 1400"/>
              <a:gd name="T48" fmla="*/ 196 w 1231"/>
              <a:gd name="T49" fmla="*/ 34 h 1400"/>
              <a:gd name="T50" fmla="*/ 186 w 1231"/>
              <a:gd name="T51" fmla="*/ 31 h 1400"/>
              <a:gd name="T52" fmla="*/ 191 w 1231"/>
              <a:gd name="T53" fmla="*/ 25 h 14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31"/>
              <a:gd name="T82" fmla="*/ 0 h 1400"/>
              <a:gd name="T83" fmla="*/ 1231 w 1231"/>
              <a:gd name="T84" fmla="*/ 1400 h 14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31" h="1400">
                <a:moveTo>
                  <a:pt x="17" y="1333"/>
                </a:moveTo>
                <a:lnTo>
                  <a:pt x="1166" y="26"/>
                </a:lnTo>
                <a:cubicBezTo>
                  <a:pt x="1178" y="13"/>
                  <a:pt x="1198" y="11"/>
                  <a:pt x="1211" y="23"/>
                </a:cubicBezTo>
                <a:cubicBezTo>
                  <a:pt x="1224" y="34"/>
                  <a:pt x="1225" y="54"/>
                  <a:pt x="1213" y="67"/>
                </a:cubicBezTo>
                <a:lnTo>
                  <a:pt x="65" y="1374"/>
                </a:lnTo>
                <a:cubicBezTo>
                  <a:pt x="53" y="1387"/>
                  <a:pt x="33" y="1389"/>
                  <a:pt x="20" y="1377"/>
                </a:cubicBezTo>
                <a:cubicBezTo>
                  <a:pt x="7" y="1366"/>
                  <a:pt x="6" y="1346"/>
                  <a:pt x="17" y="1333"/>
                </a:cubicBezTo>
                <a:close/>
                <a:moveTo>
                  <a:pt x="466" y="1245"/>
                </a:moveTo>
                <a:lnTo>
                  <a:pt x="0" y="1400"/>
                </a:lnTo>
                <a:lnTo>
                  <a:pt x="94" y="918"/>
                </a:lnTo>
                <a:cubicBezTo>
                  <a:pt x="97" y="901"/>
                  <a:pt x="114" y="890"/>
                  <a:pt x="131" y="893"/>
                </a:cubicBezTo>
                <a:cubicBezTo>
                  <a:pt x="148" y="896"/>
                  <a:pt x="159" y="913"/>
                  <a:pt x="156" y="930"/>
                </a:cubicBezTo>
                <a:lnTo>
                  <a:pt x="72" y="1359"/>
                </a:lnTo>
                <a:lnTo>
                  <a:pt x="31" y="1324"/>
                </a:lnTo>
                <a:lnTo>
                  <a:pt x="446" y="1185"/>
                </a:lnTo>
                <a:cubicBezTo>
                  <a:pt x="463" y="1180"/>
                  <a:pt x="480" y="1189"/>
                  <a:pt x="486" y="1205"/>
                </a:cubicBezTo>
                <a:cubicBezTo>
                  <a:pt x="491" y="1222"/>
                  <a:pt x="483" y="1240"/>
                  <a:pt x="466" y="1245"/>
                </a:cubicBezTo>
                <a:close/>
                <a:moveTo>
                  <a:pt x="765" y="155"/>
                </a:moveTo>
                <a:lnTo>
                  <a:pt x="1231" y="0"/>
                </a:lnTo>
                <a:lnTo>
                  <a:pt x="1137" y="482"/>
                </a:lnTo>
                <a:cubicBezTo>
                  <a:pt x="1133" y="499"/>
                  <a:pt x="1117" y="510"/>
                  <a:pt x="1100" y="507"/>
                </a:cubicBezTo>
                <a:cubicBezTo>
                  <a:pt x="1083" y="504"/>
                  <a:pt x="1072" y="487"/>
                  <a:pt x="1075" y="470"/>
                </a:cubicBezTo>
                <a:lnTo>
                  <a:pt x="1159" y="41"/>
                </a:lnTo>
                <a:lnTo>
                  <a:pt x="1200" y="76"/>
                </a:lnTo>
                <a:lnTo>
                  <a:pt x="785" y="215"/>
                </a:lnTo>
                <a:cubicBezTo>
                  <a:pt x="768" y="220"/>
                  <a:pt x="750" y="211"/>
                  <a:pt x="745" y="195"/>
                </a:cubicBezTo>
                <a:cubicBezTo>
                  <a:pt x="739" y="178"/>
                  <a:pt x="748" y="160"/>
                  <a:pt x="765" y="15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6" name="Freeform 150"/>
          <p:cNvSpPr>
            <a:spLocks noEditPoints="1"/>
          </p:cNvSpPr>
          <p:nvPr/>
        </p:nvSpPr>
        <p:spPr bwMode="auto">
          <a:xfrm>
            <a:off x="4616450" y="2501469"/>
            <a:ext cx="468313" cy="787459"/>
          </a:xfrm>
          <a:custGeom>
            <a:avLst/>
            <a:gdLst>
              <a:gd name="T0" fmla="*/ 287 w 1363"/>
              <a:gd name="T1" fmla="*/ 12 h 2658"/>
              <a:gd name="T2" fmla="*/ 21 w 1363"/>
              <a:gd name="T3" fmla="*/ 431 h 2658"/>
              <a:gd name="T4" fmla="*/ 11 w 1363"/>
              <a:gd name="T5" fmla="*/ 433 h 2658"/>
              <a:gd name="T6" fmla="*/ 8 w 1363"/>
              <a:gd name="T7" fmla="*/ 426 h 2658"/>
              <a:gd name="T8" fmla="*/ 274 w 1363"/>
              <a:gd name="T9" fmla="*/ 7 h 2658"/>
              <a:gd name="T10" fmla="*/ 284 w 1363"/>
              <a:gd name="T11" fmla="*/ 5 h 2658"/>
              <a:gd name="T12" fmla="*/ 287 w 1363"/>
              <a:gd name="T13" fmla="*/ 12 h 2658"/>
              <a:gd name="T14" fmla="*/ 198 w 1363"/>
              <a:gd name="T15" fmla="*/ 45 h 2658"/>
              <a:gd name="T16" fmla="*/ 286 w 1363"/>
              <a:gd name="T17" fmla="*/ 0 h 2658"/>
              <a:gd name="T18" fmla="*/ 295 w 1363"/>
              <a:gd name="T19" fmla="*/ 81 h 2658"/>
              <a:gd name="T20" fmla="*/ 289 w 1363"/>
              <a:gd name="T21" fmla="*/ 86 h 2658"/>
              <a:gd name="T22" fmla="*/ 281 w 1363"/>
              <a:gd name="T23" fmla="*/ 82 h 2658"/>
              <a:gd name="T24" fmla="*/ 274 w 1363"/>
              <a:gd name="T25" fmla="*/ 10 h 2658"/>
              <a:gd name="T26" fmla="*/ 284 w 1363"/>
              <a:gd name="T27" fmla="*/ 14 h 2658"/>
              <a:gd name="T28" fmla="*/ 206 w 1363"/>
              <a:gd name="T29" fmla="*/ 54 h 2658"/>
              <a:gd name="T30" fmla="*/ 196 w 1363"/>
              <a:gd name="T31" fmla="*/ 53 h 2658"/>
              <a:gd name="T32" fmla="*/ 198 w 1363"/>
              <a:gd name="T33" fmla="*/ 45 h 2658"/>
              <a:gd name="T34" fmla="*/ 97 w 1363"/>
              <a:gd name="T35" fmla="*/ 393 h 2658"/>
              <a:gd name="T36" fmla="*/ 8 w 1363"/>
              <a:gd name="T37" fmla="*/ 438 h 2658"/>
              <a:gd name="T38" fmla="*/ 0 w 1363"/>
              <a:gd name="T39" fmla="*/ 357 h 2658"/>
              <a:gd name="T40" fmla="*/ 6 w 1363"/>
              <a:gd name="T41" fmla="*/ 352 h 2658"/>
              <a:gd name="T42" fmla="*/ 14 w 1363"/>
              <a:gd name="T43" fmla="*/ 356 h 2658"/>
              <a:gd name="T44" fmla="*/ 21 w 1363"/>
              <a:gd name="T45" fmla="*/ 428 h 2658"/>
              <a:gd name="T46" fmla="*/ 11 w 1363"/>
              <a:gd name="T47" fmla="*/ 424 h 2658"/>
              <a:gd name="T48" fmla="*/ 89 w 1363"/>
              <a:gd name="T49" fmla="*/ 384 h 2658"/>
              <a:gd name="T50" fmla="*/ 99 w 1363"/>
              <a:gd name="T51" fmla="*/ 385 h 2658"/>
              <a:gd name="T52" fmla="*/ 97 w 1363"/>
              <a:gd name="T53" fmla="*/ 393 h 265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63"/>
              <a:gd name="T82" fmla="*/ 0 h 2658"/>
              <a:gd name="T83" fmla="*/ 1363 w 1363"/>
              <a:gd name="T84" fmla="*/ 2658 h 265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63" h="2658">
                <a:moveTo>
                  <a:pt x="1324" y="70"/>
                </a:moveTo>
                <a:lnTo>
                  <a:pt x="95" y="2615"/>
                </a:lnTo>
                <a:cubicBezTo>
                  <a:pt x="87" y="2631"/>
                  <a:pt x="69" y="2637"/>
                  <a:pt x="53" y="2630"/>
                </a:cubicBezTo>
                <a:cubicBezTo>
                  <a:pt x="37" y="2622"/>
                  <a:pt x="31" y="2603"/>
                  <a:pt x="38" y="2588"/>
                </a:cubicBezTo>
                <a:lnTo>
                  <a:pt x="1268" y="43"/>
                </a:lnTo>
                <a:cubicBezTo>
                  <a:pt x="1275" y="27"/>
                  <a:pt x="1294" y="21"/>
                  <a:pt x="1310" y="28"/>
                </a:cubicBezTo>
                <a:cubicBezTo>
                  <a:pt x="1325" y="36"/>
                  <a:pt x="1332" y="55"/>
                  <a:pt x="1324" y="70"/>
                </a:cubicBezTo>
                <a:close/>
                <a:moveTo>
                  <a:pt x="915" y="275"/>
                </a:moveTo>
                <a:lnTo>
                  <a:pt x="1323" y="0"/>
                </a:lnTo>
                <a:lnTo>
                  <a:pt x="1362" y="490"/>
                </a:lnTo>
                <a:cubicBezTo>
                  <a:pt x="1363" y="508"/>
                  <a:pt x="1350" y="523"/>
                  <a:pt x="1333" y="524"/>
                </a:cubicBezTo>
                <a:cubicBezTo>
                  <a:pt x="1315" y="526"/>
                  <a:pt x="1300" y="513"/>
                  <a:pt x="1299" y="495"/>
                </a:cubicBezTo>
                <a:lnTo>
                  <a:pt x="1265" y="59"/>
                </a:lnTo>
                <a:lnTo>
                  <a:pt x="1314" y="83"/>
                </a:lnTo>
                <a:lnTo>
                  <a:pt x="951" y="327"/>
                </a:lnTo>
                <a:cubicBezTo>
                  <a:pt x="936" y="337"/>
                  <a:pt x="917" y="333"/>
                  <a:pt x="907" y="319"/>
                </a:cubicBezTo>
                <a:cubicBezTo>
                  <a:pt x="897" y="304"/>
                  <a:pt x="901" y="285"/>
                  <a:pt x="915" y="275"/>
                </a:cubicBezTo>
                <a:close/>
                <a:moveTo>
                  <a:pt x="447" y="2383"/>
                </a:moveTo>
                <a:lnTo>
                  <a:pt x="39" y="2658"/>
                </a:lnTo>
                <a:lnTo>
                  <a:pt x="1" y="2168"/>
                </a:lnTo>
                <a:cubicBezTo>
                  <a:pt x="0" y="2150"/>
                  <a:pt x="13" y="2135"/>
                  <a:pt x="30" y="2134"/>
                </a:cubicBezTo>
                <a:cubicBezTo>
                  <a:pt x="47" y="2132"/>
                  <a:pt x="63" y="2145"/>
                  <a:pt x="64" y="2163"/>
                </a:cubicBezTo>
                <a:lnTo>
                  <a:pt x="98" y="2599"/>
                </a:lnTo>
                <a:lnTo>
                  <a:pt x="49" y="2575"/>
                </a:lnTo>
                <a:lnTo>
                  <a:pt x="412" y="2331"/>
                </a:lnTo>
                <a:cubicBezTo>
                  <a:pt x="426" y="2321"/>
                  <a:pt x="446" y="2325"/>
                  <a:pt x="456" y="2339"/>
                </a:cubicBezTo>
                <a:cubicBezTo>
                  <a:pt x="465" y="2354"/>
                  <a:pt x="462" y="2373"/>
                  <a:pt x="447" y="238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Freeform 125"/>
          <p:cNvSpPr>
            <a:spLocks noEditPoints="1"/>
          </p:cNvSpPr>
          <p:nvPr/>
        </p:nvSpPr>
        <p:spPr bwMode="auto">
          <a:xfrm rot="2005800">
            <a:off x="3546344" y="2606189"/>
            <a:ext cx="527867" cy="307885"/>
          </a:xfrm>
          <a:custGeom>
            <a:avLst/>
            <a:gdLst>
              <a:gd name="T0" fmla="*/ 303 w 1464"/>
              <a:gd name="T1" fmla="*/ 173 h 1060"/>
              <a:gd name="T2" fmla="*/ 7 w 1464"/>
              <a:gd name="T3" fmla="*/ 10 h 1060"/>
              <a:gd name="T4" fmla="*/ 5 w 1464"/>
              <a:gd name="T5" fmla="*/ 3 h 1060"/>
              <a:gd name="T6" fmla="*/ 15 w 1464"/>
              <a:gd name="T7" fmla="*/ 2 h 1060"/>
              <a:gd name="T8" fmla="*/ 311 w 1464"/>
              <a:gd name="T9" fmla="*/ 165 h 1060"/>
              <a:gd name="T10" fmla="*/ 313 w 1464"/>
              <a:gd name="T11" fmla="*/ 172 h 1060"/>
              <a:gd name="T12" fmla="*/ 303 w 1464"/>
              <a:gd name="T13" fmla="*/ 173 h 1060"/>
              <a:gd name="T14" fmla="*/ 275 w 1464"/>
              <a:gd name="T15" fmla="*/ 101 h 1060"/>
              <a:gd name="T16" fmla="*/ 318 w 1464"/>
              <a:gd name="T17" fmla="*/ 175 h 1060"/>
              <a:gd name="T18" fmla="*/ 212 w 1464"/>
              <a:gd name="T19" fmla="*/ 167 h 1060"/>
              <a:gd name="T20" fmla="*/ 206 w 1464"/>
              <a:gd name="T21" fmla="*/ 161 h 1060"/>
              <a:gd name="T22" fmla="*/ 213 w 1464"/>
              <a:gd name="T23" fmla="*/ 157 h 1060"/>
              <a:gd name="T24" fmla="*/ 308 w 1464"/>
              <a:gd name="T25" fmla="*/ 164 h 1060"/>
              <a:gd name="T26" fmla="*/ 301 w 1464"/>
              <a:gd name="T27" fmla="*/ 171 h 1060"/>
              <a:gd name="T28" fmla="*/ 262 w 1464"/>
              <a:gd name="T29" fmla="*/ 105 h 1060"/>
              <a:gd name="T30" fmla="*/ 266 w 1464"/>
              <a:gd name="T31" fmla="*/ 98 h 1060"/>
              <a:gd name="T32" fmla="*/ 275 w 1464"/>
              <a:gd name="T33" fmla="*/ 101 h 1060"/>
              <a:gd name="T34" fmla="*/ 43 w 1464"/>
              <a:gd name="T35" fmla="*/ 74 h 1060"/>
              <a:gd name="T36" fmla="*/ 0 w 1464"/>
              <a:gd name="T37" fmla="*/ 0 h 1060"/>
              <a:gd name="T38" fmla="*/ 106 w 1464"/>
              <a:gd name="T39" fmla="*/ 8 h 1060"/>
              <a:gd name="T40" fmla="*/ 112 w 1464"/>
              <a:gd name="T41" fmla="*/ 14 h 1060"/>
              <a:gd name="T42" fmla="*/ 105 w 1464"/>
              <a:gd name="T43" fmla="*/ 18 h 1060"/>
              <a:gd name="T44" fmla="*/ 10 w 1464"/>
              <a:gd name="T45" fmla="*/ 11 h 1060"/>
              <a:gd name="T46" fmla="*/ 17 w 1464"/>
              <a:gd name="T47" fmla="*/ 4 h 1060"/>
              <a:gd name="T48" fmla="*/ 56 w 1464"/>
              <a:gd name="T49" fmla="*/ 70 h 1060"/>
              <a:gd name="T50" fmla="*/ 52 w 1464"/>
              <a:gd name="T51" fmla="*/ 77 h 1060"/>
              <a:gd name="T52" fmla="*/ 43 w 1464"/>
              <a:gd name="T53" fmla="*/ 74 h 106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64"/>
              <a:gd name="T82" fmla="*/ 0 h 1060"/>
              <a:gd name="T83" fmla="*/ 1464 w 1464"/>
              <a:gd name="T84" fmla="*/ 1060 h 106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64" h="1060">
                <a:moveTo>
                  <a:pt x="1395" y="1049"/>
                </a:moveTo>
                <a:lnTo>
                  <a:pt x="32" y="63"/>
                </a:lnTo>
                <a:cubicBezTo>
                  <a:pt x="18" y="52"/>
                  <a:pt x="15" y="33"/>
                  <a:pt x="25" y="19"/>
                </a:cubicBezTo>
                <a:cubicBezTo>
                  <a:pt x="35" y="4"/>
                  <a:pt x="55" y="1"/>
                  <a:pt x="69" y="12"/>
                </a:cubicBezTo>
                <a:lnTo>
                  <a:pt x="1432" y="998"/>
                </a:lnTo>
                <a:cubicBezTo>
                  <a:pt x="1446" y="1008"/>
                  <a:pt x="1449" y="1028"/>
                  <a:pt x="1439" y="1042"/>
                </a:cubicBezTo>
                <a:cubicBezTo>
                  <a:pt x="1429" y="1056"/>
                  <a:pt x="1409" y="1059"/>
                  <a:pt x="1395" y="1049"/>
                </a:cubicBezTo>
                <a:close/>
                <a:moveTo>
                  <a:pt x="1266" y="610"/>
                </a:moveTo>
                <a:lnTo>
                  <a:pt x="1464" y="1060"/>
                </a:lnTo>
                <a:lnTo>
                  <a:pt x="975" y="1012"/>
                </a:lnTo>
                <a:cubicBezTo>
                  <a:pt x="958" y="1010"/>
                  <a:pt x="945" y="995"/>
                  <a:pt x="947" y="977"/>
                </a:cubicBezTo>
                <a:cubicBezTo>
                  <a:pt x="949" y="960"/>
                  <a:pt x="964" y="947"/>
                  <a:pt x="981" y="949"/>
                </a:cubicBezTo>
                <a:lnTo>
                  <a:pt x="1417" y="992"/>
                </a:lnTo>
                <a:lnTo>
                  <a:pt x="1385" y="1036"/>
                </a:lnTo>
                <a:lnTo>
                  <a:pt x="1208" y="636"/>
                </a:lnTo>
                <a:cubicBezTo>
                  <a:pt x="1201" y="620"/>
                  <a:pt x="1208" y="601"/>
                  <a:pt x="1224" y="594"/>
                </a:cubicBezTo>
                <a:cubicBezTo>
                  <a:pt x="1240" y="587"/>
                  <a:pt x="1259" y="594"/>
                  <a:pt x="1266" y="610"/>
                </a:cubicBezTo>
                <a:close/>
                <a:moveTo>
                  <a:pt x="199" y="450"/>
                </a:moveTo>
                <a:lnTo>
                  <a:pt x="0" y="0"/>
                </a:lnTo>
                <a:lnTo>
                  <a:pt x="489" y="49"/>
                </a:lnTo>
                <a:cubicBezTo>
                  <a:pt x="507" y="50"/>
                  <a:pt x="519" y="66"/>
                  <a:pt x="517" y="83"/>
                </a:cubicBezTo>
                <a:cubicBezTo>
                  <a:pt x="516" y="100"/>
                  <a:pt x="500" y="113"/>
                  <a:pt x="483" y="111"/>
                </a:cubicBezTo>
                <a:lnTo>
                  <a:pt x="48" y="68"/>
                </a:lnTo>
                <a:lnTo>
                  <a:pt x="79" y="24"/>
                </a:lnTo>
                <a:lnTo>
                  <a:pt x="256" y="425"/>
                </a:lnTo>
                <a:cubicBezTo>
                  <a:pt x="263" y="440"/>
                  <a:pt x="256" y="459"/>
                  <a:pt x="240" y="466"/>
                </a:cubicBezTo>
                <a:cubicBezTo>
                  <a:pt x="224" y="473"/>
                  <a:pt x="206" y="466"/>
                  <a:pt x="199" y="45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Freeform 149"/>
          <p:cNvSpPr>
            <a:spLocks noEditPoints="1"/>
          </p:cNvSpPr>
          <p:nvPr/>
        </p:nvSpPr>
        <p:spPr bwMode="auto">
          <a:xfrm>
            <a:off x="1828800" y="2438400"/>
            <a:ext cx="533400" cy="457200"/>
          </a:xfrm>
          <a:custGeom>
            <a:avLst/>
            <a:gdLst>
              <a:gd name="T0" fmla="*/ 4 w 1231"/>
              <a:gd name="T1" fmla="*/ 212 h 1400"/>
              <a:gd name="T2" fmla="*/ 292 w 1231"/>
              <a:gd name="T3" fmla="*/ 4 h 1400"/>
              <a:gd name="T4" fmla="*/ 303 w 1231"/>
              <a:gd name="T5" fmla="*/ 4 h 1400"/>
              <a:gd name="T6" fmla="*/ 303 w 1231"/>
              <a:gd name="T7" fmla="*/ 11 h 1400"/>
              <a:gd name="T8" fmla="*/ 16 w 1231"/>
              <a:gd name="T9" fmla="*/ 219 h 1400"/>
              <a:gd name="T10" fmla="*/ 5 w 1231"/>
              <a:gd name="T11" fmla="*/ 219 h 1400"/>
              <a:gd name="T12" fmla="*/ 4 w 1231"/>
              <a:gd name="T13" fmla="*/ 212 h 1400"/>
              <a:gd name="T14" fmla="*/ 117 w 1231"/>
              <a:gd name="T15" fmla="*/ 198 h 1400"/>
              <a:gd name="T16" fmla="*/ 0 w 1231"/>
              <a:gd name="T17" fmla="*/ 223 h 1400"/>
              <a:gd name="T18" fmla="*/ 24 w 1231"/>
              <a:gd name="T19" fmla="*/ 146 h 1400"/>
              <a:gd name="T20" fmla="*/ 33 w 1231"/>
              <a:gd name="T21" fmla="*/ 142 h 1400"/>
              <a:gd name="T22" fmla="*/ 39 w 1231"/>
              <a:gd name="T23" fmla="*/ 148 h 1400"/>
              <a:gd name="T24" fmla="*/ 18 w 1231"/>
              <a:gd name="T25" fmla="*/ 216 h 1400"/>
              <a:gd name="T26" fmla="*/ 8 w 1231"/>
              <a:gd name="T27" fmla="*/ 211 h 1400"/>
              <a:gd name="T28" fmla="*/ 112 w 1231"/>
              <a:gd name="T29" fmla="*/ 189 h 1400"/>
              <a:gd name="T30" fmla="*/ 122 w 1231"/>
              <a:gd name="T31" fmla="*/ 192 h 1400"/>
              <a:gd name="T32" fmla="*/ 117 w 1231"/>
              <a:gd name="T33" fmla="*/ 198 h 1400"/>
              <a:gd name="T34" fmla="*/ 191 w 1231"/>
              <a:gd name="T35" fmla="*/ 25 h 1400"/>
              <a:gd name="T36" fmla="*/ 308 w 1231"/>
              <a:gd name="T37" fmla="*/ 0 h 1400"/>
              <a:gd name="T38" fmla="*/ 284 w 1231"/>
              <a:gd name="T39" fmla="*/ 77 h 1400"/>
              <a:gd name="T40" fmla="*/ 275 w 1231"/>
              <a:gd name="T41" fmla="*/ 81 h 1400"/>
              <a:gd name="T42" fmla="*/ 269 w 1231"/>
              <a:gd name="T43" fmla="*/ 75 h 1400"/>
              <a:gd name="T44" fmla="*/ 290 w 1231"/>
              <a:gd name="T45" fmla="*/ 7 h 1400"/>
              <a:gd name="T46" fmla="*/ 300 w 1231"/>
              <a:gd name="T47" fmla="*/ 12 h 1400"/>
              <a:gd name="T48" fmla="*/ 196 w 1231"/>
              <a:gd name="T49" fmla="*/ 34 h 1400"/>
              <a:gd name="T50" fmla="*/ 186 w 1231"/>
              <a:gd name="T51" fmla="*/ 31 h 1400"/>
              <a:gd name="T52" fmla="*/ 191 w 1231"/>
              <a:gd name="T53" fmla="*/ 25 h 14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31"/>
              <a:gd name="T82" fmla="*/ 0 h 1400"/>
              <a:gd name="T83" fmla="*/ 1231 w 1231"/>
              <a:gd name="T84" fmla="*/ 1400 h 14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31" h="1400">
                <a:moveTo>
                  <a:pt x="17" y="1333"/>
                </a:moveTo>
                <a:lnTo>
                  <a:pt x="1166" y="26"/>
                </a:lnTo>
                <a:cubicBezTo>
                  <a:pt x="1178" y="13"/>
                  <a:pt x="1198" y="11"/>
                  <a:pt x="1211" y="23"/>
                </a:cubicBezTo>
                <a:cubicBezTo>
                  <a:pt x="1224" y="34"/>
                  <a:pt x="1225" y="54"/>
                  <a:pt x="1213" y="67"/>
                </a:cubicBezTo>
                <a:lnTo>
                  <a:pt x="65" y="1374"/>
                </a:lnTo>
                <a:cubicBezTo>
                  <a:pt x="53" y="1387"/>
                  <a:pt x="33" y="1389"/>
                  <a:pt x="20" y="1377"/>
                </a:cubicBezTo>
                <a:cubicBezTo>
                  <a:pt x="7" y="1366"/>
                  <a:pt x="6" y="1346"/>
                  <a:pt x="17" y="1333"/>
                </a:cubicBezTo>
                <a:close/>
                <a:moveTo>
                  <a:pt x="466" y="1245"/>
                </a:moveTo>
                <a:lnTo>
                  <a:pt x="0" y="1400"/>
                </a:lnTo>
                <a:lnTo>
                  <a:pt x="94" y="918"/>
                </a:lnTo>
                <a:cubicBezTo>
                  <a:pt x="97" y="901"/>
                  <a:pt x="114" y="890"/>
                  <a:pt x="131" y="893"/>
                </a:cubicBezTo>
                <a:cubicBezTo>
                  <a:pt x="148" y="896"/>
                  <a:pt x="159" y="913"/>
                  <a:pt x="156" y="930"/>
                </a:cubicBezTo>
                <a:lnTo>
                  <a:pt x="72" y="1359"/>
                </a:lnTo>
                <a:lnTo>
                  <a:pt x="31" y="1324"/>
                </a:lnTo>
                <a:lnTo>
                  <a:pt x="446" y="1185"/>
                </a:lnTo>
                <a:cubicBezTo>
                  <a:pt x="463" y="1180"/>
                  <a:pt x="480" y="1189"/>
                  <a:pt x="486" y="1205"/>
                </a:cubicBezTo>
                <a:cubicBezTo>
                  <a:pt x="491" y="1222"/>
                  <a:pt x="483" y="1240"/>
                  <a:pt x="466" y="1245"/>
                </a:cubicBezTo>
                <a:close/>
                <a:moveTo>
                  <a:pt x="765" y="155"/>
                </a:moveTo>
                <a:lnTo>
                  <a:pt x="1231" y="0"/>
                </a:lnTo>
                <a:lnTo>
                  <a:pt x="1137" y="482"/>
                </a:lnTo>
                <a:cubicBezTo>
                  <a:pt x="1133" y="499"/>
                  <a:pt x="1117" y="510"/>
                  <a:pt x="1100" y="507"/>
                </a:cubicBezTo>
                <a:cubicBezTo>
                  <a:pt x="1083" y="504"/>
                  <a:pt x="1072" y="487"/>
                  <a:pt x="1075" y="470"/>
                </a:cubicBezTo>
                <a:lnTo>
                  <a:pt x="1159" y="41"/>
                </a:lnTo>
                <a:lnTo>
                  <a:pt x="1200" y="76"/>
                </a:lnTo>
                <a:lnTo>
                  <a:pt x="785" y="215"/>
                </a:lnTo>
                <a:cubicBezTo>
                  <a:pt x="768" y="220"/>
                  <a:pt x="750" y="211"/>
                  <a:pt x="745" y="195"/>
                </a:cubicBezTo>
                <a:cubicBezTo>
                  <a:pt x="739" y="178"/>
                  <a:pt x="748" y="160"/>
                  <a:pt x="765" y="15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" name="Oval 201"/>
          <p:cNvSpPr>
            <a:spLocks noChangeArrowheads="1"/>
          </p:cNvSpPr>
          <p:nvPr/>
        </p:nvSpPr>
        <p:spPr bwMode="auto">
          <a:xfrm>
            <a:off x="6915150" y="990600"/>
            <a:ext cx="323850" cy="239713"/>
          </a:xfrm>
          <a:prstGeom prst="ellipse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Freeform 120"/>
          <p:cNvSpPr>
            <a:spLocks noEditPoints="1"/>
          </p:cNvSpPr>
          <p:nvPr/>
        </p:nvSpPr>
        <p:spPr bwMode="auto">
          <a:xfrm>
            <a:off x="3352800" y="1600200"/>
            <a:ext cx="685800" cy="457200"/>
          </a:xfrm>
          <a:custGeom>
            <a:avLst/>
            <a:gdLst>
              <a:gd name="T0" fmla="*/ 4 w 1949"/>
              <a:gd name="T1" fmla="*/ 357 h 2235"/>
              <a:gd name="T2" fmla="*/ 407 w 1949"/>
              <a:gd name="T3" fmla="*/ 4 h 2235"/>
              <a:gd name="T4" fmla="*/ 416 w 1949"/>
              <a:gd name="T5" fmla="*/ 4 h 2235"/>
              <a:gd name="T6" fmla="*/ 417 w 1949"/>
              <a:gd name="T7" fmla="*/ 11 h 2235"/>
              <a:gd name="T8" fmla="*/ 14 w 1949"/>
              <a:gd name="T9" fmla="*/ 364 h 2235"/>
              <a:gd name="T10" fmla="*/ 5 w 1949"/>
              <a:gd name="T11" fmla="*/ 364 h 2235"/>
              <a:gd name="T12" fmla="*/ 4 w 1949"/>
              <a:gd name="T13" fmla="*/ 357 h 2235"/>
              <a:gd name="T14" fmla="*/ 101 w 1949"/>
              <a:gd name="T15" fmla="*/ 342 h 2235"/>
              <a:gd name="T16" fmla="*/ 0 w 1949"/>
              <a:gd name="T17" fmla="*/ 368 h 2235"/>
              <a:gd name="T18" fmla="*/ 20 w 1949"/>
              <a:gd name="T19" fmla="*/ 288 h 2235"/>
              <a:gd name="T20" fmla="*/ 28 w 1949"/>
              <a:gd name="T21" fmla="*/ 284 h 2235"/>
              <a:gd name="T22" fmla="*/ 33 w 1949"/>
              <a:gd name="T23" fmla="*/ 290 h 2235"/>
              <a:gd name="T24" fmla="*/ 16 w 1949"/>
              <a:gd name="T25" fmla="*/ 361 h 2235"/>
              <a:gd name="T26" fmla="*/ 7 w 1949"/>
              <a:gd name="T27" fmla="*/ 355 h 2235"/>
              <a:gd name="T28" fmla="*/ 96 w 1949"/>
              <a:gd name="T29" fmla="*/ 332 h 2235"/>
              <a:gd name="T30" fmla="*/ 105 w 1949"/>
              <a:gd name="T31" fmla="*/ 336 h 2235"/>
              <a:gd name="T32" fmla="*/ 101 w 1949"/>
              <a:gd name="T33" fmla="*/ 342 h 2235"/>
              <a:gd name="T34" fmla="*/ 320 w 1949"/>
              <a:gd name="T35" fmla="*/ 26 h 2235"/>
              <a:gd name="T36" fmla="*/ 421 w 1949"/>
              <a:gd name="T37" fmla="*/ 0 h 2235"/>
              <a:gd name="T38" fmla="*/ 401 w 1949"/>
              <a:gd name="T39" fmla="*/ 80 h 2235"/>
              <a:gd name="T40" fmla="*/ 393 w 1949"/>
              <a:gd name="T41" fmla="*/ 84 h 2235"/>
              <a:gd name="T42" fmla="*/ 388 w 1949"/>
              <a:gd name="T43" fmla="*/ 78 h 2235"/>
              <a:gd name="T44" fmla="*/ 405 w 1949"/>
              <a:gd name="T45" fmla="*/ 7 h 2235"/>
              <a:gd name="T46" fmla="*/ 414 w 1949"/>
              <a:gd name="T47" fmla="*/ 13 h 2235"/>
              <a:gd name="T48" fmla="*/ 325 w 1949"/>
              <a:gd name="T49" fmla="*/ 36 h 2235"/>
              <a:gd name="T50" fmla="*/ 316 w 1949"/>
              <a:gd name="T51" fmla="*/ 32 h 2235"/>
              <a:gd name="T52" fmla="*/ 320 w 1949"/>
              <a:gd name="T53" fmla="*/ 26 h 22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949"/>
              <a:gd name="T82" fmla="*/ 0 h 2235"/>
              <a:gd name="T83" fmla="*/ 1949 w 1949"/>
              <a:gd name="T84" fmla="*/ 2235 h 223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949" h="2235">
                <a:moveTo>
                  <a:pt x="18" y="2167"/>
                </a:moveTo>
                <a:lnTo>
                  <a:pt x="1884" y="27"/>
                </a:lnTo>
                <a:cubicBezTo>
                  <a:pt x="1895" y="13"/>
                  <a:pt x="1915" y="12"/>
                  <a:pt x="1928" y="23"/>
                </a:cubicBezTo>
                <a:cubicBezTo>
                  <a:pt x="1942" y="35"/>
                  <a:pt x="1943" y="55"/>
                  <a:pt x="1932" y="68"/>
                </a:cubicBezTo>
                <a:lnTo>
                  <a:pt x="65" y="2209"/>
                </a:lnTo>
                <a:cubicBezTo>
                  <a:pt x="54" y="2222"/>
                  <a:pt x="34" y="2223"/>
                  <a:pt x="21" y="2212"/>
                </a:cubicBezTo>
                <a:cubicBezTo>
                  <a:pt x="8" y="2200"/>
                  <a:pt x="6" y="2180"/>
                  <a:pt x="18" y="2167"/>
                </a:cubicBezTo>
                <a:close/>
                <a:moveTo>
                  <a:pt x="466" y="2078"/>
                </a:moveTo>
                <a:lnTo>
                  <a:pt x="0" y="2235"/>
                </a:lnTo>
                <a:lnTo>
                  <a:pt x="93" y="1752"/>
                </a:lnTo>
                <a:cubicBezTo>
                  <a:pt x="96" y="1735"/>
                  <a:pt x="112" y="1724"/>
                  <a:pt x="129" y="1727"/>
                </a:cubicBezTo>
                <a:cubicBezTo>
                  <a:pt x="147" y="1731"/>
                  <a:pt x="158" y="1747"/>
                  <a:pt x="154" y="1764"/>
                </a:cubicBezTo>
                <a:lnTo>
                  <a:pt x="72" y="2194"/>
                </a:lnTo>
                <a:lnTo>
                  <a:pt x="31" y="2158"/>
                </a:lnTo>
                <a:lnTo>
                  <a:pt x="446" y="2018"/>
                </a:lnTo>
                <a:cubicBezTo>
                  <a:pt x="462" y="2013"/>
                  <a:pt x="480" y="2021"/>
                  <a:pt x="486" y="2038"/>
                </a:cubicBezTo>
                <a:cubicBezTo>
                  <a:pt x="491" y="2054"/>
                  <a:pt x="483" y="2072"/>
                  <a:pt x="466" y="2078"/>
                </a:cubicBezTo>
                <a:close/>
                <a:moveTo>
                  <a:pt x="1483" y="157"/>
                </a:moveTo>
                <a:lnTo>
                  <a:pt x="1949" y="0"/>
                </a:lnTo>
                <a:lnTo>
                  <a:pt x="1857" y="483"/>
                </a:lnTo>
                <a:cubicBezTo>
                  <a:pt x="1853" y="500"/>
                  <a:pt x="1837" y="511"/>
                  <a:pt x="1820" y="508"/>
                </a:cubicBezTo>
                <a:cubicBezTo>
                  <a:pt x="1803" y="505"/>
                  <a:pt x="1791" y="488"/>
                  <a:pt x="1795" y="471"/>
                </a:cubicBezTo>
                <a:lnTo>
                  <a:pt x="1877" y="41"/>
                </a:lnTo>
                <a:lnTo>
                  <a:pt x="1918" y="77"/>
                </a:lnTo>
                <a:lnTo>
                  <a:pt x="1503" y="217"/>
                </a:lnTo>
                <a:cubicBezTo>
                  <a:pt x="1487" y="223"/>
                  <a:pt x="1469" y="214"/>
                  <a:pt x="1463" y="197"/>
                </a:cubicBezTo>
                <a:cubicBezTo>
                  <a:pt x="1458" y="181"/>
                  <a:pt x="1467" y="163"/>
                  <a:pt x="1483" y="15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C00A8-BFE0-4507-9CAE-4DEAA0F65AD5}" type="slidenum">
              <a:rPr lang="en-US" smtClean="0"/>
              <a:pPr/>
              <a:t>12</a:t>
            </a:fld>
            <a:r>
              <a:rPr lang="en-US" smtClean="0"/>
              <a:t> of 34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Design Features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924800" y="60960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81000" y="16764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External Metadata Service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Extended UDDI Service for handling </a:t>
            </a:r>
            <a:r>
              <a:rPr lang="en-US" sz="2000" dirty="0" smtClean="0"/>
              <a:t>interaction-independent </a:t>
            </a:r>
            <a:r>
              <a:rPr lang="en-US" sz="2000" dirty="0"/>
              <a:t>metadata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Cache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Integrated Cache for all service metadata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Access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Redirecting client request to an appropriate replica server</a:t>
            </a:r>
            <a:r>
              <a:rPr lang="en-US" dirty="0"/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Storage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Replicating data on an appropriate replica server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Consistency enforcement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Ensuring all replicas of a data to be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93DAB4-0F4F-4E10-9E5E-3041E1241BC5}" type="slidenum">
              <a:rPr lang="en-US" smtClean="0"/>
              <a:pPr/>
              <a:t>13</a:t>
            </a:fld>
            <a:r>
              <a:rPr lang="en-US" smtClean="0"/>
              <a:t> of 34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Extended UDDI XML Metadata Service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extended UDDI XML Metadata Service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Alternative to OGC Web Registry Services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supports different types of metadata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GIS Metadata Catalog (functional metadata)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User-defined metadata ((name, value) pairs)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provides unique capabilities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Up-to-date service registry information (leasing)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Dynamic aggregation of geospatial services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enables advanced query capabilities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Geo-spatial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Metadata oriented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Domain independent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AFA42-6264-4AD1-A8AC-A43A56094344}" type="slidenum">
              <a:rPr lang="en-US" smtClean="0"/>
              <a:pPr/>
              <a:t>14</a:t>
            </a:fld>
            <a:r>
              <a:rPr lang="en-US" smtClean="0"/>
              <a:t> of 34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TupleSpaces Paradigm and </a:t>
            </a:r>
            <a:r>
              <a:rPr lang="en-US" sz="4000" dirty="0" err="1" smtClean="0"/>
              <a:t>JavaSpaces</a:t>
            </a:r>
            <a:endParaRPr lang="en-US" sz="4000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12875"/>
            <a:ext cx="8305800" cy="5292725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TupleSpaces [Gelernter-99]</a:t>
            </a:r>
          </a:p>
          <a:p>
            <a:pPr lvl="1" eaLnBrk="1" hangingPunct="1"/>
            <a:r>
              <a:rPr lang="en-US" sz="2000" dirty="0" smtClean="0"/>
              <a:t>a data-centric asynchronous communication paradigm</a:t>
            </a:r>
          </a:p>
          <a:p>
            <a:pPr lvl="1" eaLnBrk="1" hangingPunct="1"/>
            <a:r>
              <a:rPr lang="en-US" sz="2000" dirty="0" smtClean="0"/>
              <a:t>communication units are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(data structure)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b="1" dirty="0" err="1" smtClean="0"/>
              <a:t>JavaSpaces</a:t>
            </a:r>
            <a:r>
              <a:rPr lang="en-US" sz="2400" b="1" dirty="0" smtClean="0"/>
              <a:t> [Sun Microsystems]</a:t>
            </a:r>
          </a:p>
          <a:p>
            <a:pPr lvl="1" eaLnBrk="1" hangingPunct="1"/>
            <a:r>
              <a:rPr lang="en-US" sz="2000" dirty="0" smtClean="0"/>
              <a:t>java based object oriented implementation</a:t>
            </a:r>
          </a:p>
          <a:p>
            <a:pPr lvl="1" eaLnBrk="1" hangingPunct="1"/>
            <a:r>
              <a:rPr lang="en-US" sz="2000" dirty="0" smtClean="0"/>
              <a:t>spaces are transactional secure</a:t>
            </a:r>
          </a:p>
          <a:p>
            <a:pPr lvl="2" eaLnBrk="1" hangingPunct="1"/>
            <a:r>
              <a:rPr lang="en-US" sz="1800" dirty="0" smtClean="0"/>
              <a:t>mutual exclusive access to objects</a:t>
            </a:r>
          </a:p>
          <a:p>
            <a:pPr lvl="1" eaLnBrk="1" hangingPunct="1"/>
            <a:r>
              <a:rPr lang="en-US" sz="2000" dirty="0" smtClean="0"/>
              <a:t>spaces are persistent</a:t>
            </a:r>
          </a:p>
          <a:p>
            <a:pPr lvl="2" eaLnBrk="1" hangingPunct="1"/>
            <a:r>
              <a:rPr lang="en-US" sz="1800" dirty="0" smtClean="0"/>
              <a:t>temporal, spatial uncoupling</a:t>
            </a:r>
          </a:p>
          <a:p>
            <a:pPr lvl="1" eaLnBrk="1" hangingPunct="1"/>
            <a:r>
              <a:rPr lang="en-US" sz="2000" dirty="0" smtClean="0"/>
              <a:t>spaces are associative </a:t>
            </a:r>
          </a:p>
          <a:p>
            <a:pPr lvl="2" eaLnBrk="1" hangingPunct="1"/>
            <a:r>
              <a:rPr lang="en-US" sz="1800" dirty="0" smtClean="0"/>
              <a:t>content based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0A0B4-AEE6-4F69-B77D-EC7D3E0FE53E}" type="slidenum">
              <a:rPr lang="en-US" smtClean="0"/>
              <a:pPr/>
              <a:t>15</a:t>
            </a:fld>
            <a:r>
              <a:rPr lang="en-US" smtClean="0"/>
              <a:t> of 34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Publish/Subscribe Paradigm and NaradaBrokering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Publish-Subscribe communication paradigm</a:t>
            </a:r>
          </a:p>
          <a:p>
            <a:pPr lvl="1" eaLnBrk="1" hangingPunct="1"/>
            <a:r>
              <a:rPr lang="en-US" sz="2000" dirty="0" smtClean="0"/>
              <a:t>Message based asynchronous communication</a:t>
            </a:r>
          </a:p>
          <a:p>
            <a:pPr lvl="1" eaLnBrk="1" hangingPunct="1"/>
            <a:r>
              <a:rPr lang="en-US" sz="2000" dirty="0" smtClean="0"/>
              <a:t>Participants are decoupled both in space and in time 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400" b="1" dirty="0" smtClean="0"/>
              <a:t>Open source NaradaBrokering software</a:t>
            </a:r>
          </a:p>
          <a:p>
            <a:pPr lvl="1" eaLnBrk="1" hangingPunct="1"/>
            <a:r>
              <a:rPr lang="en-US" sz="2000" dirty="0" smtClean="0"/>
              <a:t>topic based publish/subscribe messaging system</a:t>
            </a:r>
          </a:p>
          <a:p>
            <a:pPr lvl="1" eaLnBrk="1" hangingPunct="1"/>
            <a:r>
              <a:rPr lang="en-US" sz="2000" dirty="0" smtClean="0"/>
              <a:t>runs on a network of cooperating broker nodes.</a:t>
            </a:r>
          </a:p>
          <a:p>
            <a:pPr lvl="1" eaLnBrk="1" hangingPunct="1"/>
            <a:r>
              <a:rPr lang="en-US" sz="2000" dirty="0" smtClean="0"/>
              <a:t>provides support for variety of </a:t>
            </a:r>
            <a:r>
              <a:rPr lang="en-US" sz="2000" dirty="0" err="1" smtClean="0"/>
              <a:t>QoSs</a:t>
            </a:r>
            <a:r>
              <a:rPr lang="en-US" sz="2000" dirty="0" smtClean="0"/>
              <a:t>, such as low latency, reliable message delivery, support for multiple transfer protocols, security, and so forth.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0BABC-70A8-4189-BFD0-938CF8DCDF61}" type="slidenum">
              <a:rPr lang="en-US" smtClean="0"/>
              <a:pPr/>
              <a:t>16</a:t>
            </a:fld>
            <a:r>
              <a:rPr lang="en-US" smtClean="0"/>
              <a:t> of 34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Caching Strategy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Integrated caching capability for both UDDI-type and WS-Context-type metadata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light-weight implementation of </a:t>
            </a:r>
            <a:r>
              <a:rPr lang="en-US" sz="1800" dirty="0" err="1" smtClean="0"/>
              <a:t>JavaSpaces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data sharing, associative lookup, and persistency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both WS-Context-type and common UDDI-type standard operations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system stores all keys and modest size values in memory, while big size values are stored in the database.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We assume that today’s servers are capable of holding such small size metadata in cache.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All modest-size metadata accesses happen in memory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WS-Context type metadata is backed-up into </a:t>
            </a:r>
            <a:r>
              <a:rPr lang="en-US" sz="2000" dirty="0" err="1" smtClean="0"/>
              <a:t>MySQL</a:t>
            </a:r>
            <a:r>
              <a:rPr lang="en-US" sz="2000" dirty="0" smtClean="0"/>
              <a:t> database, while the UDDI-type metadata is stored into extended UDDI every so often for persistency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8095BA-9AC0-4BF5-A56D-436CED86B8C9}" type="slidenum">
              <a:rPr lang="en-US" smtClean="0"/>
              <a:pPr/>
              <a:t>17</a:t>
            </a:fld>
            <a:r>
              <a:rPr lang="en-US" smtClean="0"/>
              <a:t> of 34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100" smtClean="0">
                <a:ea typeface="굴림" charset="-127"/>
              </a:rPr>
              <a:t>Performance Model and Measurements</a:t>
            </a:r>
            <a:endParaRPr lang="en-US" sz="4100" smtClean="0"/>
          </a:p>
        </p:txBody>
      </p:sp>
      <p:graphicFrame>
        <p:nvGraphicFramePr>
          <p:cNvPr id="660541" name="Group 61"/>
          <p:cNvGraphicFramePr>
            <a:graphicFrameLocks noGrp="1"/>
          </p:cNvGraphicFramePr>
          <p:nvPr>
            <p:ph sz="half" idx="1"/>
          </p:nvPr>
        </p:nvGraphicFramePr>
        <p:xfrm>
          <a:off x="457200" y="4191000"/>
          <a:ext cx="8229600" cy="1431925"/>
        </p:xfrm>
        <a:graphic>
          <a:graphicData uri="http://schemas.openxmlformats.org/drawingml/2006/table">
            <a:tbl>
              <a:tblPr/>
              <a:tblGrid>
                <a:gridCol w="3429000"/>
                <a:gridCol w="2971800"/>
                <a:gridCol w="18288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Average</a:t>
                      </a:r>
                      <a:r>
                        <a:rPr kumimoji="0" lang="en-US" altLang="ko-K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±error (ms)</a:t>
                      </a: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Stddev (ms)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Hybrid-WS-Context Inquiry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12.29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±0.02</a:t>
                      </a: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0.48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Extended UDDI Inquiry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17.68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±0.06</a:t>
                      </a: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0.84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533400" y="1828800"/>
            <a:ext cx="3886200" cy="92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P4, 3.4GHz, 1GB memory,</a:t>
            </a:r>
          </a:p>
          <a:p>
            <a:pPr eaLnBrk="1" hangingPunct="1"/>
            <a:r>
              <a:rPr lang="en-US">
                <a:latin typeface="Arial" pitchFamily="34" charset="0"/>
              </a:rPr>
              <a:t>Java SDK 1.4.2, both client and services on the same machine</a:t>
            </a:r>
          </a:p>
        </p:txBody>
      </p:sp>
      <p:graphicFrame>
        <p:nvGraphicFramePr>
          <p:cNvPr id="660521" name="Group 41"/>
          <p:cNvGraphicFramePr>
            <a:graphicFrameLocks noGrp="1"/>
          </p:cNvGraphicFramePr>
          <p:nvPr/>
        </p:nvGraphicFramePr>
        <p:xfrm>
          <a:off x="4648200" y="1828800"/>
          <a:ext cx="3886200" cy="176784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2143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Metadata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1.7 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Registry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500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Inquiry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UDDI-query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Observation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8BA054-5DC6-41FA-AAA8-42F2D102E3CB}" type="slidenum">
              <a:rPr lang="en-US" smtClean="0"/>
              <a:pPr/>
              <a:t>18</a:t>
            </a:fld>
            <a:r>
              <a:rPr lang="en-US" smtClean="0"/>
              <a:t> of 34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z="3600" smtClean="0"/>
              <a:t>Hybrid WS-Context Caching Approach</a:t>
            </a:r>
            <a:br>
              <a:rPr lang="en-US" sz="3600" smtClean="0"/>
            </a:br>
            <a:r>
              <a:rPr lang="en-US" sz="3600" smtClean="0"/>
              <a:t>Persistency investigation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8600" y="5257800"/>
            <a:ext cx="586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figure shows the average execution time for varying backup frequency.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system shows a stable performance until after the backup frequency is        every 10 seconds.</a:t>
            </a:r>
          </a:p>
        </p:txBody>
      </p:sp>
      <p:graphicFrame>
        <p:nvGraphicFramePr>
          <p:cNvPr id="662550" name="Group 22"/>
          <p:cNvGraphicFramePr>
            <a:graphicFrameLocks noGrp="1"/>
          </p:cNvGraphicFramePr>
          <p:nvPr/>
        </p:nvGraphicFramePr>
        <p:xfrm>
          <a:off x="6172200" y="5595938"/>
          <a:ext cx="2819400" cy="883920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</a:tblGrid>
              <a:tr h="284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Metadata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1.7 Kbytes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Observation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/>
        </p:nvGraphicFramePr>
        <p:xfrm>
          <a:off x="1143000" y="1219200"/>
          <a:ext cx="7048498" cy="400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51D9F0-7DA3-4052-B3AD-ADD3A5C93E9D}" type="slidenum">
              <a:rPr lang="en-US" smtClean="0"/>
              <a:pPr/>
              <a:t>19</a:t>
            </a:fld>
            <a:r>
              <a:rPr lang="en-US" smtClean="0"/>
              <a:t> of 34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Hybrid WS-Context Caching Approach     </a:t>
            </a:r>
            <a:br>
              <a:rPr lang="en-US" sz="4000" dirty="0" smtClean="0"/>
            </a:br>
            <a:r>
              <a:rPr lang="en-US" sz="4000" dirty="0" smtClean="0"/>
              <a:t>Performance investigation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228600" y="5029200"/>
            <a:ext cx="571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% 49 performance increase in inquiry % 53 performance gain in publication functions compared to database solution.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System processing overhead is less than 1 milliseconds.</a:t>
            </a:r>
          </a:p>
        </p:txBody>
      </p:sp>
      <p:graphicFrame>
        <p:nvGraphicFramePr>
          <p:cNvPr id="664582" name="Group 6"/>
          <p:cNvGraphicFramePr>
            <a:graphicFrameLocks noGrp="1"/>
          </p:cNvGraphicFramePr>
          <p:nvPr/>
        </p:nvGraphicFramePr>
        <p:xfrm>
          <a:off x="6019800" y="5196840"/>
          <a:ext cx="2971800" cy="166116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263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Backup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every 10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Metadata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1.7 Kbytes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Registry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5000 metadata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Observation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838200" y="1066800"/>
          <a:ext cx="7762875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838200" y="1066800"/>
          <a:ext cx="775335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641687-E7AB-4ADE-83D0-F45172CE2C49}" type="slidenum">
              <a:rPr lang="en-US" smtClean="0"/>
              <a:pPr/>
              <a:t>2</a:t>
            </a:fld>
            <a:r>
              <a:rPr lang="en-US" smtClean="0"/>
              <a:t> of 34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 as Service Metadata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Context can be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interaction-independent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slowly varying, quasi-static service metadata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interaction-dependent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dynamically generated metadata as result of interaction of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information associated to a single service, or a session (service activity) or both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Dynamic Grid/Web Service Collections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assembled to support a specific task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can be workflow and audio/video collaborative sessions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generate metadata and have limited life-time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these loosely assembled collections as "gaggles"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DC6B6-4291-4079-B63A-8D73A6D5CD41}" type="slidenum">
              <a:rPr lang="en-US" smtClean="0"/>
              <a:pPr/>
              <a:t>20</a:t>
            </a:fld>
            <a:r>
              <a:rPr lang="en-US" smtClean="0"/>
              <a:t> of 34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Hybrid WS-Context Caching Approach</a:t>
            </a:r>
            <a:br>
              <a:rPr lang="en-US" sz="4000" dirty="0" smtClean="0"/>
            </a:br>
            <a:r>
              <a:rPr lang="en-US" sz="4000" dirty="0" smtClean="0"/>
              <a:t>Message rate scalability investigation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5181600"/>
            <a:ext cx="563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This figure shows the system behavior under increasing message rates.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system scales up to 940 inquiry messages/second and 480 publication messages/second.</a:t>
            </a:r>
          </a:p>
        </p:txBody>
      </p:sp>
      <p:graphicFrame>
        <p:nvGraphicFramePr>
          <p:cNvPr id="666628" name="Group 4"/>
          <p:cNvGraphicFramePr>
            <a:graphicFrameLocks noGrp="1"/>
          </p:cNvGraphicFramePr>
          <p:nvPr/>
        </p:nvGraphicFramePr>
        <p:xfrm>
          <a:off x="6019800" y="5181600"/>
          <a:ext cx="2971800" cy="1439228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Backup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every 10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Metadata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1.7 Kbytes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Registry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 metadata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066800" y="1143000"/>
          <a:ext cx="7019925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A7290-459C-44E9-8D31-F46E5629A225}" type="slidenum">
              <a:rPr lang="en-US" smtClean="0"/>
              <a:pPr/>
              <a:t>21</a:t>
            </a:fld>
            <a:r>
              <a:rPr lang="en-US" smtClean="0"/>
              <a:t> of 34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Hybrid WS-Context Caching Approach</a:t>
            </a:r>
            <a:br>
              <a:rPr lang="en-US" sz="4000" dirty="0" smtClean="0"/>
            </a:br>
            <a:r>
              <a:rPr lang="en-US" sz="4000" dirty="0" smtClean="0"/>
              <a:t>Message size scalability investigation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304800" y="5029200"/>
            <a:ext cx="563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This figure shows the system behavior under increasing message sizes.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system performs well for small size context. Performance remains same between 100Byte and 10KBytes context payloads.</a:t>
            </a:r>
          </a:p>
        </p:txBody>
      </p:sp>
      <p:graphicFrame>
        <p:nvGraphicFramePr>
          <p:cNvPr id="668677" name="Group 5"/>
          <p:cNvGraphicFramePr>
            <a:graphicFrameLocks noGrp="1"/>
          </p:cNvGraphicFramePr>
          <p:nvPr/>
        </p:nvGraphicFramePr>
        <p:xfrm>
          <a:off x="6019800" y="5124450"/>
          <a:ext cx="2971800" cy="137160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Backup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every 10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Registry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5000 metadata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Observation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62000" y="1066800"/>
          <a:ext cx="78105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762000" y="1066800"/>
          <a:ext cx="7810500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04800" y="5105400"/>
            <a:ext cx="5638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This figure shows the system behavior under increasing message </a:t>
            </a:r>
            <a:r>
              <a:rPr lang="en-US" sz="2000" dirty="0" smtClean="0"/>
              <a:t>sizes between 10 KB and 100 KB. </a:t>
            </a:r>
            <a:endParaRPr lang="en-US" sz="2000" dirty="0"/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system </a:t>
            </a:r>
            <a:r>
              <a:rPr lang="en-US" sz="2000" dirty="0" smtClean="0"/>
              <a:t>spends an additional ~7 ms to store big size values in the database.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3" grpId="0">
        <p:bldAsOne/>
      </p:bldGraphic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9950F9-84AA-4DC5-894F-9577F6F506A8}" type="slidenum">
              <a:rPr lang="en-US" smtClean="0"/>
              <a:pPr/>
              <a:t>22</a:t>
            </a:fld>
            <a:r>
              <a:rPr lang="en-US" smtClean="0"/>
              <a:t> of 34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Access: Request Distribution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Pub-sub system based message distribution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Broadcast-based request dissemination based on a hashing scheme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Keys are hashed to values (topics) that runs from 1 to 1000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replica holder subscribes to topics (the hash values) of the keys they have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access request is broadcast on the topic correspond to the key.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Replica holders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a response with a copy of the context under demand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Advantages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does not flood the network with access request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does not keep track of locations of every single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88F469-22FA-497D-ABD7-AA6624B772D8}" type="slidenum">
              <a:rPr lang="en-US" smtClean="0"/>
              <a:pPr/>
              <a:t>23</a:t>
            </a:fld>
            <a:r>
              <a:rPr lang="en-US" smtClean="0"/>
              <a:t> of 34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Access Distribution Experiment</a:t>
            </a:r>
            <a:br>
              <a:rPr lang="en-US" sz="4000" smtClean="0"/>
            </a:br>
            <a:r>
              <a:rPr lang="en-US" sz="4000" smtClean="0"/>
              <a:t>Test Methodology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1804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657600" y="1681163"/>
          <a:ext cx="5867400" cy="4414837"/>
        </p:xfrm>
        <a:graphic>
          <a:graphicData uri="http://schemas.openxmlformats.org/presentationml/2006/ole">
            <p:oleObj spid="_x0000_s4098" name="Slide" r:id="rId4" imgW="2240224" imgH="1679404" progId="PowerPoint.Slide.8">
              <p:embed/>
            </p:oleObj>
          </a:graphicData>
        </a:graphic>
      </p:graphicFrame>
      <p:sp>
        <p:nvSpPr>
          <p:cNvPr id="4104" name="Oval 7"/>
          <p:cNvSpPr>
            <a:spLocks noChangeArrowheads="1"/>
          </p:cNvSpPr>
          <p:nvPr/>
        </p:nvSpPr>
        <p:spPr bwMode="auto">
          <a:xfrm>
            <a:off x="5181600" y="152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T1</a:t>
            </a:r>
          </a:p>
        </p:txBody>
      </p:sp>
      <p:sp>
        <p:nvSpPr>
          <p:cNvPr id="4105" name="Oval 8"/>
          <p:cNvSpPr>
            <a:spLocks noChangeArrowheads="1"/>
          </p:cNvSpPr>
          <p:nvPr/>
        </p:nvSpPr>
        <p:spPr bwMode="auto">
          <a:xfrm>
            <a:off x="6324600" y="152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T2</a:t>
            </a:r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7391400" y="152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T3</a:t>
            </a: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5029200" y="1143000"/>
            <a:ext cx="3200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Time = T1 + T2 + T3</a:t>
            </a:r>
          </a:p>
        </p:txBody>
      </p:sp>
      <p:graphicFrame>
        <p:nvGraphicFramePr>
          <p:cNvPr id="670731" name="Group 11"/>
          <p:cNvGraphicFramePr>
            <a:graphicFrameLocks noGrp="1"/>
          </p:cNvGraphicFramePr>
          <p:nvPr>
            <p:ph idx="1"/>
          </p:nvPr>
        </p:nvGraphicFramePr>
        <p:xfrm>
          <a:off x="4800600" y="5900738"/>
          <a:ext cx="3886200" cy="8839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227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Backup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every 10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Message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 Kbytes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21" name="Rectangle 24"/>
          <p:cNvSpPr>
            <a:spLocks noChangeArrowheads="1"/>
          </p:cNvSpPr>
          <p:nvPr/>
        </p:nvSpPr>
        <p:spPr bwMode="auto">
          <a:xfrm>
            <a:off x="228600" y="16002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test </a:t>
            </a:r>
            <a:r>
              <a:rPr lang="en-US" sz="2000" dirty="0" smtClean="0"/>
              <a:t>consists </a:t>
            </a:r>
            <a:r>
              <a:rPr lang="en-US" sz="2000" dirty="0"/>
              <a:t>of a NaradaBrokering server and two hybrid WS-Context instances  for access request distribution.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We determine the time for </a:t>
            </a:r>
            <a:r>
              <a:rPr lang="en-US" sz="2000" dirty="0" smtClean="0"/>
              <a:t>avg. cost </a:t>
            </a:r>
            <a:r>
              <a:rPr lang="en-US" sz="2000" dirty="0"/>
              <a:t>end-to-end metadata access.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We run the system       for 25000 observations.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Gridfarm and       </a:t>
            </a:r>
            <a:r>
              <a:rPr lang="en-US" sz="2000" dirty="0" err="1"/>
              <a:t>Teragrid</a:t>
            </a:r>
            <a:r>
              <a:rPr lang="en-US" sz="2000" dirty="0"/>
              <a:t> machines     used for  testing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E95860-4BD7-4526-B9C4-09A569EDB14D}" type="slidenum">
              <a:rPr lang="en-US" smtClean="0"/>
              <a:pPr/>
              <a:t>24</a:t>
            </a:fld>
            <a:r>
              <a:rPr lang="en-US" smtClean="0"/>
              <a:t> of 34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Distribution experiment result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609600" y="52578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figure shows average results for every 1000 observation. We have 25000 continuous observations.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average transfer time shows the continuous access distribution operation does not degrade the performance.</a:t>
            </a:r>
          </a:p>
        </p:txBody>
      </p:sp>
      <p:graphicFrame>
        <p:nvGraphicFramePr>
          <p:cNvPr id="11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3400" y="609600"/>
          <a:ext cx="82391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2777" name="Rectangle 9"/>
          <p:cNvSpPr>
            <a:spLocks noChangeArrowheads="1"/>
          </p:cNvSpPr>
          <p:nvPr/>
        </p:nvSpPr>
        <p:spPr bwMode="auto">
          <a:xfrm>
            <a:off x="381000" y="5257800"/>
            <a:ext cx="82296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figure shows the time required for various activities of access request distribution.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average overhead of distribution using the pub-sub system remains the same regardless of the network distances between nodes.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838200" y="1143000"/>
          <a:ext cx="747712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838200" y="1143000"/>
          <a:ext cx="744855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838200" y="1143000"/>
          <a:ext cx="7439025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672777" grpId="0" animBg="1"/>
      <p:bldGraphic spid="10" grpId="0">
        <p:bldAsOne/>
      </p:bldGraphic>
      <p:bldGraphic spid="12" grpId="0">
        <p:bldAsOne/>
      </p:bldGraphic>
      <p:bldGraphic spid="1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C0587-E264-4C22-98D5-3955760BCD5E}" type="slidenum">
              <a:rPr lang="en-US" smtClean="0"/>
              <a:pPr/>
              <a:t>25</a:t>
            </a:fld>
            <a:r>
              <a:rPr lang="en-US" smtClean="0"/>
              <a:t> of 34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9"/>
          </a:xfrm>
        </p:spPr>
        <p:txBody>
          <a:bodyPr/>
          <a:lstStyle/>
          <a:p>
            <a:pPr eaLnBrk="1" hangingPunct="1"/>
            <a:r>
              <a:rPr lang="en-US" dirty="0" smtClean="0"/>
              <a:t>Optimizing Performance:</a:t>
            </a:r>
            <a:br>
              <a:rPr lang="en-US" dirty="0" smtClean="0"/>
            </a:br>
            <a:r>
              <a:rPr lang="en-US" dirty="0" smtClean="0"/>
              <a:t>Dynamic migration/replication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001000" y="6248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457200" y="14478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Dynamic </a:t>
            </a:r>
            <a:r>
              <a:rPr lang="en-US" sz="2400" b="1" dirty="0" smtClean="0"/>
              <a:t>migration/replication </a:t>
            </a:r>
            <a:endParaRPr lang="en-US" sz="2400" b="1" dirty="0"/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 methodology for creating temporary copies of a context in the proximity of their requestors.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Autonomous decisions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</a:pPr>
            <a:r>
              <a:rPr lang="en-US" dirty="0"/>
              <a:t>replication decision belongs to the server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400" dirty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b="1" dirty="0"/>
              <a:t>Algorithm based on [</a:t>
            </a:r>
            <a:r>
              <a:rPr lang="en-US" sz="2400" b="1" dirty="0" err="1"/>
              <a:t>Rabinovich</a:t>
            </a:r>
            <a:r>
              <a:rPr lang="en-US" sz="2400" b="1" dirty="0"/>
              <a:t> et al, 1999]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The system keeps the popularity (# of access requests) record for each copy and flush it on regular time intervals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The system checks local data every so often for dynamic migration or replication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Unpopular server-initiated copies are deleted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Popular copies are moved where they wanted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Very popular copies are replicated to where they wanted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B6C78D-5469-4EDD-AF84-CCAA838299FA}" type="slidenum">
              <a:rPr lang="en-US" smtClean="0"/>
              <a:pPr/>
              <a:t>26</a:t>
            </a:fld>
            <a:r>
              <a:rPr lang="en-US" smtClean="0"/>
              <a:t> of 34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1804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581400" y="838200"/>
          <a:ext cx="6096000" cy="4559300"/>
        </p:xfrm>
        <a:graphic>
          <a:graphicData uri="http://schemas.openxmlformats.org/presentationml/2006/ole">
            <p:oleObj spid="_x0000_s6146" name="Slide" r:id="rId4" imgW="2842419" imgH="2130529" progId="PowerPoint.Slide.8">
              <p:embed/>
            </p:oleObj>
          </a:graphicData>
        </a:graphic>
      </p:graphicFrame>
      <p:sp>
        <p:nvSpPr>
          <p:cNvPr id="6149" name="Oval 4"/>
          <p:cNvSpPr>
            <a:spLocks noChangeArrowheads="1"/>
          </p:cNvSpPr>
          <p:nvPr/>
        </p:nvSpPr>
        <p:spPr bwMode="auto">
          <a:xfrm>
            <a:off x="51816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T1</a:t>
            </a:r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63246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T2</a:t>
            </a:r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74676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T3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4572000" y="1079500"/>
            <a:ext cx="3200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Time = T1 + T2 + </a:t>
            </a:r>
            <a:r>
              <a:rPr lang="en-US" dirty="0" smtClean="0"/>
              <a:t>T3</a:t>
            </a:r>
            <a:endParaRPr lang="en-US" dirty="0"/>
          </a:p>
        </p:txBody>
      </p:sp>
      <p:graphicFrame>
        <p:nvGraphicFramePr>
          <p:cNvPr id="681004" name="Group 44"/>
          <p:cNvGraphicFramePr>
            <a:graphicFrameLocks noGrp="1"/>
          </p:cNvGraphicFramePr>
          <p:nvPr>
            <p:ph sz="half" idx="2"/>
          </p:nvPr>
        </p:nvGraphicFramePr>
        <p:xfrm>
          <a:off x="3200400" y="5029200"/>
          <a:ext cx="5867400" cy="1828800"/>
        </p:xfrm>
        <a:graphic>
          <a:graphicData uri="http://schemas.openxmlformats.org/drawingml/2006/table">
            <a:tbl>
              <a:tblPr/>
              <a:tblGrid>
                <a:gridCol w="2933700"/>
                <a:gridCol w="29337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message size / message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 Kbytes  /  10 msg/sec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replication decision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every 100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deletion threshold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 request/second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replication threshold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 request/second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registry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 metadata in Indianapolis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152400" y="1600200"/>
            <a:ext cx="388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test </a:t>
            </a:r>
            <a:r>
              <a:rPr lang="en-US" sz="2000" dirty="0" smtClean="0"/>
              <a:t>consists </a:t>
            </a:r>
            <a:r>
              <a:rPr lang="en-US" sz="2000" dirty="0"/>
              <a:t>of a NaradaBrokering server and two hybrid WS-Context instances  for access request distribution.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We determine the time for mean end-to-end metadata access.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We run the system for </a:t>
            </a:r>
            <a:r>
              <a:rPr lang="en-US" sz="2000" dirty="0" smtClean="0"/>
              <a:t>app. 45 minutes         on Gridfarm and complexity        </a:t>
            </a:r>
            <a:r>
              <a:rPr lang="en-US" sz="2000" dirty="0"/>
              <a:t>machines.</a:t>
            </a: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533400" y="381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Garamond" pitchFamily="18" charset="0"/>
              </a:rPr>
              <a:t>Dynamic Replication Performance</a:t>
            </a:r>
            <a:br>
              <a:rPr lang="en-US" sz="40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4000" dirty="0">
                <a:solidFill>
                  <a:schemeClr val="tx2"/>
                </a:solidFill>
                <a:latin typeface="Garamond" pitchFamily="18" charset="0"/>
              </a:rPr>
              <a:t>Test Methodology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1FD914-C300-4A85-A61C-1A0A983CD015}" type="slidenum">
              <a:rPr lang="en-US" smtClean="0"/>
              <a:pPr/>
              <a:t>27</a:t>
            </a:fld>
            <a:r>
              <a:rPr lang="en-US" smtClean="0"/>
              <a:t> of 34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0"/>
            <a:ext cx="8153400" cy="2438400"/>
          </a:xfrm>
          <a:noFill/>
        </p:spPr>
        <p:txBody>
          <a:bodyPr/>
          <a:lstStyle/>
          <a:p>
            <a:pPr marL="533400" indent="-533400" eaLnBrk="1" hangingPunct="1"/>
            <a:r>
              <a:rPr lang="en-US" sz="2400" dirty="0" smtClean="0"/>
              <a:t>The figure shows average results for every 100 seconds.</a:t>
            </a:r>
          </a:p>
          <a:p>
            <a:pPr marL="533400" indent="-533400" eaLnBrk="1" hangingPunct="1"/>
            <a:r>
              <a:rPr lang="en-US" sz="2400" dirty="0" smtClean="0"/>
              <a:t>The decrease in average latency shows that the algorithm manages to move replica copies to where they wanted.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33400" y="457200"/>
          <a:ext cx="7981950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BDB49-9023-4CE3-B8B0-2401FA171CAE}" type="slidenum">
              <a:rPr lang="en-US" smtClean="0"/>
              <a:pPr/>
              <a:t>28</a:t>
            </a:fld>
            <a:r>
              <a:rPr lang="en-US" smtClean="0"/>
              <a:t> of 34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Storage: Replica content placement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Pub-sub system for replica content placement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Each node keeps a Replica Server Map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new coming node sends a multicast probe message when it joins a network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Each network node responds with a </a:t>
            </a:r>
            <a:r>
              <a:rPr lang="en-US" sz="1800" dirty="0" err="1" smtClean="0"/>
              <a:t>unicast</a:t>
            </a:r>
            <a:r>
              <a:rPr lang="en-US" sz="1800" dirty="0" smtClean="0"/>
              <a:t> message to make themselves discoverable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Selection of Replica Server(s) for content placement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Select a node based on proximity weighting factor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Sending storage request to selected replica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step: initiator </a:t>
            </a:r>
            <a:r>
              <a:rPr lang="en-US" sz="1800" dirty="0" err="1" smtClean="0"/>
              <a:t>unicasts</a:t>
            </a:r>
            <a:r>
              <a:rPr lang="en-US" sz="1800" dirty="0" smtClean="0"/>
              <a:t> storage request to each selected replica server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step: recipient server stores the context and becomes subscriber to the topic of that context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step: an acknowledgement is sent (</a:t>
            </a:r>
            <a:r>
              <a:rPr lang="en-US" sz="1800" dirty="0" err="1" smtClean="0"/>
              <a:t>unicast</a:t>
            </a:r>
            <a:r>
              <a:rPr lang="en-US" sz="1800" dirty="0" smtClean="0"/>
              <a:t>) to the initiator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7E208-1D96-4BB8-A8CF-4B715634ACFD}" type="slidenum">
              <a:rPr lang="en-US" smtClean="0"/>
              <a:pPr/>
              <a:t>29</a:t>
            </a:fld>
            <a:r>
              <a:rPr lang="en-US" smtClean="0"/>
              <a:t> of 34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Fault-tolerance experiment </a:t>
            </a:r>
            <a:br>
              <a:rPr lang="en-US" sz="4000" smtClean="0"/>
            </a:br>
            <a:r>
              <a:rPr lang="en-US" sz="4000" smtClean="0"/>
              <a:t>Testing Setup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1804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581400" y="990600"/>
          <a:ext cx="5943600" cy="4800600"/>
        </p:xfrm>
        <a:graphic>
          <a:graphicData uri="http://schemas.openxmlformats.org/presentationml/2006/ole">
            <p:oleObj spid="_x0000_s7170" name="Slide" r:id="rId4" imgW="2069506" imgH="1552874" progId="PowerPoint.Slide.8">
              <p:embed/>
            </p:oleObj>
          </a:graphicData>
        </a:graphic>
      </p:graphicFrame>
      <p:graphicFrame>
        <p:nvGraphicFramePr>
          <p:cNvPr id="683013" name="Group 5"/>
          <p:cNvGraphicFramePr>
            <a:graphicFrameLocks noGrp="1"/>
          </p:cNvGraphicFramePr>
          <p:nvPr>
            <p:ph sz="half" idx="2"/>
          </p:nvPr>
        </p:nvGraphicFramePr>
        <p:xfrm>
          <a:off x="4495800" y="5900738"/>
          <a:ext cx="4038600" cy="88392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Backup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every 10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Message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 Kbytes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7" name="Rectangle 18"/>
          <p:cNvSpPr>
            <a:spLocks noChangeArrowheads="1"/>
          </p:cNvSpPr>
          <p:nvPr/>
        </p:nvSpPr>
        <p:spPr bwMode="auto">
          <a:xfrm>
            <a:off x="-76200" y="1489075"/>
            <a:ext cx="4038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dirty="0"/>
              <a:t>The test system consists of a NaradaBrokering server(s) and four  hybrid WS-Context instances separated  with significant network instances.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dirty="0"/>
              <a:t>We determine the time for average end-to-end replica </a:t>
            </a:r>
            <a:r>
              <a:rPr lang="en-US" dirty="0" smtClean="0"/>
              <a:t>content creation</a:t>
            </a:r>
            <a:r>
              <a:rPr lang="en-US" dirty="0"/>
              <a:t>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dirty="0"/>
              <a:t>We run the system continuously for 25000 observations.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dirty="0"/>
              <a:t>Gridfarm </a:t>
            </a:r>
            <a:r>
              <a:rPr lang="en-US" dirty="0" smtClean="0"/>
              <a:t>and </a:t>
            </a:r>
            <a:r>
              <a:rPr lang="en-US" dirty="0" err="1" smtClean="0"/>
              <a:t>Teragrid</a:t>
            </a:r>
            <a:r>
              <a:rPr lang="en-US" dirty="0" smtClean="0"/>
              <a:t> machines </a:t>
            </a:r>
            <a:r>
              <a:rPr lang="en-US" dirty="0"/>
              <a:t>used for testing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10EA05-81B0-43AA-99A6-27A86E793734}" type="slidenum">
              <a:rPr lang="en-US" smtClean="0"/>
              <a:pPr/>
              <a:t>3</a:t>
            </a:fld>
            <a:r>
              <a:rPr lang="en-US" smtClean="0"/>
              <a:t> of 34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Motivating Cases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924800" y="6172200"/>
            <a:ext cx="914400" cy="457200"/>
          </a:xfrm>
          <a:prstGeom prst="rect">
            <a:avLst/>
          </a:prstGeom>
          <a:solidFill>
            <a:schemeClr val="bg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Multimedia Collaboration domain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Global Multimedia Collaboration System-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Global MMCS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provides A/V conferencing system.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collaborative A/V sessions with varying types of metadata such as real-time metadata describing audio/video streams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characteristics: widely distributed services, metadata of events (archival data), mostly read-only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Workflow-style applications in GIS/Sensor Grids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Pattern Informatics (PI)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 an earthquake forecasting system.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sensor grid data services generates events when a certain magnitude of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event (such as fault displacement)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occurs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firing off various services: filtering, analyzing raw data, generating images, maps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characteristics: any number of widely distributed services can be involved, conversation metadata, transient, multiple writers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59353-FD40-4103-BB2E-0A666CCBD9DB}" type="slidenum">
              <a:rPr lang="en-US" smtClean="0"/>
              <a:pPr/>
              <a:t>30</a:t>
            </a:fld>
            <a:r>
              <a:rPr lang="en-US" smtClean="0"/>
              <a:t> of 34</a:t>
            </a: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-76200"/>
            <a:ext cx="8229600" cy="712788"/>
          </a:xfrm>
        </p:spPr>
        <p:txBody>
          <a:bodyPr/>
          <a:lstStyle/>
          <a:p>
            <a:pPr eaLnBrk="1" hangingPunct="1"/>
            <a:r>
              <a:rPr lang="en-US" sz="4000" smtClean="0"/>
              <a:t>Fault-tolerance experiment result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04800" y="5334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figure shows average results for every 1000 observation. The system was continuously tested for 25000 observations.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results indicate the continuous operation does not degrade the performance.</a:t>
            </a:r>
          </a:p>
        </p:txBody>
      </p:sp>
      <p:graphicFrame>
        <p:nvGraphicFramePr>
          <p:cNvPr id="10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57200" y="762000"/>
          <a:ext cx="808672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5067" name="Rectangle 11"/>
          <p:cNvSpPr>
            <a:spLocks noChangeArrowheads="1"/>
          </p:cNvSpPr>
          <p:nvPr/>
        </p:nvSpPr>
        <p:spPr bwMode="auto">
          <a:xfrm>
            <a:off x="381000" y="5334000"/>
            <a:ext cx="84582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figure shows the results gathered from fault-tolerance experiments data.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Overhead of replica creation increases in the order of milliseconds as the fault-tolerance level increase.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762000" y="1219200"/>
          <a:ext cx="7458075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762000" y="1295400"/>
          <a:ext cx="74295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762000" y="1295400"/>
          <a:ext cx="7439025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685067" grpId="0" animBg="1"/>
      <p:bldGraphic spid="11" grpId="0">
        <p:bldAsOne/>
      </p:bldGraphic>
      <p:bldGraphic spid="12" grpId="0">
        <p:bldAsOne/>
      </p:bldGraphic>
      <p:bldGraphic spid="1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0194A-2753-4FD1-B003-74737A8637DD}" type="slidenum">
              <a:rPr lang="en-US" smtClean="0"/>
              <a:pPr/>
              <a:t>31</a:t>
            </a:fld>
            <a:r>
              <a:rPr lang="en-US" smtClean="0"/>
              <a:t> of 34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Consistency enforcement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Pub-sub system for enforcing consistency</a:t>
            </a:r>
          </a:p>
          <a:p>
            <a:pPr eaLnBrk="1" hangingPunct="1"/>
            <a:r>
              <a:rPr lang="en-US" sz="2000" dirty="0" smtClean="0"/>
              <a:t>Primary-copy approach</a:t>
            </a:r>
          </a:p>
          <a:p>
            <a:pPr lvl="1" eaLnBrk="1" hangingPunct="1"/>
            <a:r>
              <a:rPr lang="en-US" sz="1800" dirty="0" smtClean="0"/>
              <a:t>Updates of a same data are carried out at a single server</a:t>
            </a:r>
          </a:p>
          <a:p>
            <a:pPr lvl="1" eaLnBrk="1" hangingPunct="1"/>
            <a:r>
              <a:rPr lang="en-US" sz="1800" dirty="0" smtClean="0"/>
              <a:t>Use of NTP protocol based synchronized timestamps to impose an order to write operations on the same data </a:t>
            </a:r>
          </a:p>
          <a:p>
            <a:pPr eaLnBrk="1" hangingPunct="1"/>
            <a:r>
              <a:rPr lang="en-US" sz="2000" dirty="0" smtClean="0"/>
              <a:t>Update distribution</a:t>
            </a:r>
          </a:p>
          <a:p>
            <a:pPr lvl="1" eaLnBrk="1" hangingPunct="1"/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step: An update request is forwarded (</a:t>
            </a:r>
            <a:r>
              <a:rPr lang="en-US" sz="1800" dirty="0" err="1" smtClean="0"/>
              <a:t>unicast</a:t>
            </a:r>
            <a:r>
              <a:rPr lang="en-US" sz="1800" dirty="0" smtClean="0"/>
              <a:t>) to the primary copy holder by the initiator</a:t>
            </a:r>
          </a:p>
          <a:p>
            <a:pPr lvl="1" eaLnBrk="1" hangingPunct="1"/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step: The primary-copy holder performs the update request and returns an acknowledgement</a:t>
            </a:r>
          </a:p>
          <a:p>
            <a:pPr eaLnBrk="1" hangingPunct="1"/>
            <a:r>
              <a:rPr lang="en-US" sz="2000" dirty="0" smtClean="0"/>
              <a:t>Update propagation</a:t>
            </a:r>
          </a:p>
          <a:p>
            <a:pPr lvl="1" eaLnBrk="1" hangingPunct="1"/>
            <a:r>
              <a:rPr lang="en-US" sz="1800" dirty="0" smtClean="0"/>
              <a:t>The primary-copy pushes (broadcasts) updates of a context,</a:t>
            </a:r>
          </a:p>
          <a:p>
            <a:pPr lvl="1" eaLnBrk="1" hangingPunct="1"/>
            <a:r>
              <a:rPr lang="en-US" sz="1800" dirty="0" smtClean="0"/>
              <a:t>on the topic (hash value) correspond to the key of the context,</a:t>
            </a:r>
          </a:p>
          <a:p>
            <a:pPr lvl="1" eaLnBrk="1" hangingPunct="1"/>
            <a:r>
              <a:rPr lang="en-US" sz="1800" dirty="0" smtClean="0"/>
              <a:t>if the primary-copy realizes that there exist a stale copy in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111CFA-9432-450C-8046-F9D7F0B10C90}" type="slidenum">
              <a:rPr lang="en-US" smtClean="0"/>
              <a:pPr/>
              <a:t>32</a:t>
            </a:fld>
            <a:r>
              <a:rPr lang="en-US" smtClean="0"/>
              <a:t> of 34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Consistency Enforcement Experiment</a:t>
            </a:r>
            <a:br>
              <a:rPr lang="en-US" sz="4000" smtClean="0"/>
            </a:br>
            <a:r>
              <a:rPr lang="en-US" sz="4000" smtClean="0"/>
              <a:t>Test Methodology</a:t>
            </a: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1804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3657600" y="1828800"/>
          <a:ext cx="5867400" cy="4414838"/>
        </p:xfrm>
        <a:graphic>
          <a:graphicData uri="http://schemas.openxmlformats.org/presentationml/2006/ole">
            <p:oleObj spid="_x0000_s9218" name="Slide" r:id="rId4" imgW="3679082" imgH="2757070" progId="PowerPoint.Slide.8">
              <p:embed/>
            </p:oleObj>
          </a:graphicData>
        </a:graphic>
      </p:graphicFrame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1816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T1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4008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T2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74676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T3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953000" y="1600200"/>
            <a:ext cx="3200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 = T1 + T2 + T3</a:t>
            </a:r>
          </a:p>
        </p:txBody>
      </p:sp>
      <p:graphicFrame>
        <p:nvGraphicFramePr>
          <p:cNvPr id="611357" name="Group 29"/>
          <p:cNvGraphicFramePr>
            <a:graphicFrameLocks noGrp="1"/>
          </p:cNvGraphicFramePr>
          <p:nvPr>
            <p:ph idx="1"/>
          </p:nvPr>
        </p:nvGraphicFramePr>
        <p:xfrm>
          <a:off x="4876800" y="5900738"/>
          <a:ext cx="3962400" cy="88392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Simulation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Backup 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every 10 seconds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Message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 Kbytes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41" name="Rectangle 5"/>
          <p:cNvSpPr>
            <a:spLocks noChangeArrowheads="1"/>
          </p:cNvSpPr>
          <p:nvPr/>
        </p:nvSpPr>
        <p:spPr bwMode="auto">
          <a:xfrm>
            <a:off x="228600" y="16002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test system consists of a NaradaBrokering server and two hybrid WS-Context instances  for access request distribution.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We determine the avg. time required for enforcing consistency.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We run the system       for 25000 observations.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Gridfarm and       </a:t>
            </a:r>
            <a:r>
              <a:rPr lang="en-US" sz="2000" dirty="0" err="1"/>
              <a:t>Teragrid</a:t>
            </a:r>
            <a:r>
              <a:rPr lang="en-US" sz="2000" dirty="0"/>
              <a:t> machines     used for  testing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9CDBF-E703-457B-BA73-E2358F435CFD}" type="slidenum">
              <a:rPr lang="en-US" smtClean="0"/>
              <a:pPr/>
              <a:t>33</a:t>
            </a:fld>
            <a:r>
              <a:rPr lang="en-US" smtClean="0"/>
              <a:t> of 34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6200"/>
            <a:ext cx="8229600" cy="636588"/>
          </a:xfrm>
        </p:spPr>
        <p:txBody>
          <a:bodyPr/>
          <a:lstStyle/>
          <a:p>
            <a:pPr eaLnBrk="1" hangingPunct="1"/>
            <a:r>
              <a:rPr lang="en-US" sz="4000" smtClean="0"/>
              <a:t>Consistency Enforcement Test Result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9600" y="51816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figure shows average results for every 1000 observation. We have 25000 continuous observations.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average transfer time shows the continuous operation does not degrade the performance.</a:t>
            </a:r>
          </a:p>
        </p:txBody>
      </p:sp>
      <p:sp>
        <p:nvSpPr>
          <p:cNvPr id="613397" name="Rectangle 21"/>
          <p:cNvSpPr>
            <a:spLocks noChangeArrowheads="1"/>
          </p:cNvSpPr>
          <p:nvPr/>
        </p:nvSpPr>
        <p:spPr bwMode="auto">
          <a:xfrm>
            <a:off x="381000" y="5181600"/>
            <a:ext cx="84582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figure shows the results gathered from consistency experiments data.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results indicate that the overhead of consistency enforcement is in milliseconds and the cost remains the same regardless of distribution of the network nodes.</a:t>
            </a:r>
          </a:p>
        </p:txBody>
      </p:sp>
      <p:graphicFrame>
        <p:nvGraphicFramePr>
          <p:cNvPr id="11" name="Object 2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57200" y="914400"/>
          <a:ext cx="839152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762000" y="1295400"/>
          <a:ext cx="74866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762000" y="1295400"/>
          <a:ext cx="744855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762000" y="1295400"/>
          <a:ext cx="7439025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7" grpId="0" animBg="1"/>
      <p:bldGraphic spid="11" grpId="0">
        <p:bldAsOne/>
      </p:bldGraphic>
      <p:bldGraphic spid="10" grpId="0">
        <p:bldAsOne/>
      </p:bldGraphic>
      <p:bldGraphic spid="14" grpId="0">
        <p:bldAsOne/>
      </p:bldGraphic>
      <p:bldGraphic spid="16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E7702-76DA-42B2-8794-03AF41158705}" type="slidenum">
              <a:rPr lang="en-US" smtClean="0"/>
              <a:pPr/>
              <a:t>34</a:t>
            </a:fld>
            <a:r>
              <a:rPr lang="en-US" smtClean="0"/>
              <a:t> of 34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636587"/>
          </a:xfrm>
        </p:spPr>
        <p:txBody>
          <a:bodyPr/>
          <a:lstStyle/>
          <a:p>
            <a:pPr eaLnBrk="1" hangingPunct="1"/>
            <a:r>
              <a:rPr lang="en-US" sz="4000" smtClean="0"/>
              <a:t>Comparison of Experiment Results</a:t>
            </a:r>
          </a:p>
        </p:txBody>
      </p:sp>
      <p:sp>
        <p:nvSpPr>
          <p:cNvPr id="36868" name="Rectangle 8"/>
          <p:cNvSpPr>
            <a:spLocks noChangeArrowheads="1"/>
          </p:cNvSpPr>
          <p:nvPr/>
        </p:nvSpPr>
        <p:spPr bwMode="auto">
          <a:xfrm>
            <a:off x="304800" y="5257800"/>
            <a:ext cx="84582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/>
              <a:t>The figure shows the results gathered from the distribution, fault-tolerance and consistency experiments data.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/>
              <a:t>The results indicate that the overhead of integrating JavaSpaces with pub-sub system for distribution, fault-tolerance, and consistency enforcement is in the order of milliseconds.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1000" y="685800"/>
          <a:ext cx="8534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E39ADE-4A17-482D-BF62-B36681F62954}" type="slidenum">
              <a:rPr lang="en-US" smtClean="0"/>
              <a:pPr/>
              <a:t>35</a:t>
            </a:fld>
            <a:r>
              <a:rPr lang="en-US" smtClean="0"/>
              <a:t> of 34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Contribution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638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b="1" dirty="0" smtClean="0"/>
              <a:t>We have shown that communication among services can be achieved with efficient mediator metadata strategies.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Efficient mediator services allow us to perform collective operations such as queries on subsets of all available  metadata in service conversation.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b="1" dirty="0" smtClean="0"/>
              <a:t>We have shown that efficient decentralized metadata system can be built by integrating </a:t>
            </a:r>
            <a:r>
              <a:rPr lang="en-US" sz="1900" b="1" dirty="0" err="1" smtClean="0"/>
              <a:t>JavaSpaces</a:t>
            </a:r>
            <a:r>
              <a:rPr lang="en-US" sz="1900" b="1" dirty="0" smtClean="0"/>
              <a:t> with Publish/Subscribe paradigm.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Fault-tolerance, distribution and consistency can be succeeded with few milliseconds system processing overhead.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b="1" dirty="0" smtClean="0"/>
              <a:t>We have shown that adaptation to instantaneous changes in client demands can be achieved in decentralized metadata management.</a:t>
            </a:r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b="1" dirty="0" smtClean="0"/>
              <a:t>We have introduced data models and programming interfaces that provides uniform search interface to both interaction independent and conversation-based service metadata.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9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5735-D3EF-4774-9A7B-DC2B2FBA5631}" type="slidenum">
              <a:rPr lang="en-US" smtClean="0"/>
              <a:pPr/>
              <a:t>4</a:t>
            </a:fld>
            <a:r>
              <a:rPr lang="en-US" smtClean="0"/>
              <a:t> of 34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159000" y="0"/>
            <a:ext cx="2794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sz="1600">
                <a:solidFill>
                  <a:srgbClr val="131529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52400"/>
            <a:ext cx="5257800" cy="3581400"/>
            <a:chOff x="96" y="96"/>
            <a:chExt cx="3312" cy="2256"/>
          </a:xfrm>
        </p:grpSpPr>
        <p:sp>
          <p:nvSpPr>
            <p:cNvPr id="16433" name="Text Box 4"/>
            <p:cNvSpPr txBox="1">
              <a:spLocks noChangeArrowheads="1"/>
            </p:cNvSpPr>
            <p:nvPr/>
          </p:nvSpPr>
          <p:spPr bwMode="auto">
            <a:xfrm>
              <a:off x="240" y="96"/>
              <a:ext cx="816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WMS GUI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34" name="AutoShape 5"/>
            <p:cNvSpPr>
              <a:spLocks noChangeArrowheads="1"/>
            </p:cNvSpPr>
            <p:nvPr/>
          </p:nvSpPr>
          <p:spPr bwMode="auto">
            <a:xfrm>
              <a:off x="1056" y="144"/>
              <a:ext cx="672" cy="96"/>
            </a:xfrm>
            <a:prstGeom prst="leftRightArrow">
              <a:avLst>
                <a:gd name="adj1" fmla="val 50000"/>
                <a:gd name="adj2" fmla="val 14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Text Box 6"/>
            <p:cNvSpPr txBox="1">
              <a:spLocks noChangeArrowheads="1"/>
            </p:cNvSpPr>
            <p:nvPr/>
          </p:nvSpPr>
          <p:spPr bwMode="auto">
            <a:xfrm>
              <a:off x="1728" y="96"/>
              <a:ext cx="48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WFS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36" name="AutoShape 7"/>
            <p:cNvSpPr>
              <a:spLocks noChangeAspect="1" noChangeArrowheads="1"/>
            </p:cNvSpPr>
            <p:nvPr/>
          </p:nvSpPr>
          <p:spPr bwMode="auto">
            <a:xfrm>
              <a:off x="2256" y="96"/>
              <a:ext cx="324" cy="240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2238" tIns="36119" rIns="72238" bIns="36119" anchor="ctr"/>
            <a:lstStyle/>
            <a:p>
              <a:pPr algn="ctr" eaLnBrk="1" hangingPunct="1"/>
              <a:endParaRPr lang="en-US" sz="1600">
                <a:solidFill>
                  <a:srgbClr val="131529"/>
                </a:solidFill>
                <a:latin typeface="Comic Sans MS" pitchFamily="66" charset="0"/>
              </a:endParaRPr>
            </a:p>
          </p:txBody>
        </p:sp>
        <p:sp>
          <p:nvSpPr>
            <p:cNvPr id="16437" name="Text Box 8"/>
            <p:cNvSpPr txBox="1">
              <a:spLocks noChangeArrowheads="1"/>
            </p:cNvSpPr>
            <p:nvPr/>
          </p:nvSpPr>
          <p:spPr bwMode="auto">
            <a:xfrm>
              <a:off x="2208" y="480"/>
              <a:ext cx="1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Arial" pitchFamily="34" charset="0"/>
                </a:rPr>
                <a:t>http://..../..../..txt</a:t>
              </a:r>
            </a:p>
          </p:txBody>
        </p:sp>
        <p:sp>
          <p:nvSpPr>
            <p:cNvPr id="16438" name="Text Box 9"/>
            <p:cNvSpPr txBox="1">
              <a:spLocks noChangeArrowheads="1"/>
            </p:cNvSpPr>
            <p:nvPr/>
          </p:nvSpPr>
          <p:spPr bwMode="auto">
            <a:xfrm>
              <a:off x="960" y="1104"/>
              <a:ext cx="768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HP Search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39" name="Text Box 10"/>
            <p:cNvSpPr txBox="1">
              <a:spLocks noChangeArrowheads="1"/>
            </p:cNvSpPr>
            <p:nvPr/>
          </p:nvSpPr>
          <p:spPr bwMode="auto">
            <a:xfrm>
              <a:off x="2064" y="912"/>
              <a:ext cx="86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Data Filter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40" name="Text Box 11"/>
            <p:cNvSpPr txBox="1">
              <a:spLocks noChangeArrowheads="1"/>
            </p:cNvSpPr>
            <p:nvPr/>
          </p:nvSpPr>
          <p:spPr bwMode="auto">
            <a:xfrm>
              <a:off x="2064" y="1248"/>
              <a:ext cx="86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PI Code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41" name="Text Box 12"/>
            <p:cNvSpPr txBox="1">
              <a:spLocks noChangeArrowheads="1"/>
            </p:cNvSpPr>
            <p:nvPr/>
          </p:nvSpPr>
          <p:spPr bwMode="auto">
            <a:xfrm>
              <a:off x="2064" y="1584"/>
              <a:ext cx="86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Data Filter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42" name="AutoShape 13"/>
            <p:cNvSpPr>
              <a:spLocks noChangeArrowheads="1"/>
            </p:cNvSpPr>
            <p:nvPr/>
          </p:nvSpPr>
          <p:spPr bwMode="auto">
            <a:xfrm rot="19396842" flipV="1">
              <a:off x="1683" y="1026"/>
              <a:ext cx="425" cy="81"/>
            </a:xfrm>
            <a:prstGeom prst="rightArrow">
              <a:avLst>
                <a:gd name="adj1" fmla="val 50000"/>
                <a:gd name="adj2" fmla="val 13117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AutoShape 14"/>
            <p:cNvSpPr>
              <a:spLocks noChangeArrowheads="1"/>
            </p:cNvSpPr>
            <p:nvPr/>
          </p:nvSpPr>
          <p:spPr bwMode="auto">
            <a:xfrm rot="1401178" flipV="1">
              <a:off x="1731" y="1230"/>
              <a:ext cx="336" cy="81"/>
            </a:xfrm>
            <a:prstGeom prst="rightArrow">
              <a:avLst>
                <a:gd name="adj1" fmla="val 50000"/>
                <a:gd name="adj2" fmla="val 10370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AutoShape 15"/>
            <p:cNvSpPr>
              <a:spLocks noChangeArrowheads="1"/>
            </p:cNvSpPr>
            <p:nvPr/>
          </p:nvSpPr>
          <p:spPr bwMode="auto">
            <a:xfrm rot="2802356" flipV="1">
              <a:off x="1660" y="1381"/>
              <a:ext cx="480" cy="91"/>
            </a:xfrm>
            <a:prstGeom prst="rightArrow">
              <a:avLst>
                <a:gd name="adj1" fmla="val 50000"/>
                <a:gd name="adj2" fmla="val 1318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AutoShape 16"/>
            <p:cNvSpPr>
              <a:spLocks noChangeArrowheads="1"/>
            </p:cNvSpPr>
            <p:nvPr/>
          </p:nvSpPr>
          <p:spPr bwMode="auto">
            <a:xfrm>
              <a:off x="2400" y="1104"/>
              <a:ext cx="96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446" name="AutoShape 17"/>
            <p:cNvSpPr>
              <a:spLocks noChangeArrowheads="1"/>
            </p:cNvSpPr>
            <p:nvPr/>
          </p:nvSpPr>
          <p:spPr bwMode="auto">
            <a:xfrm>
              <a:off x="2400" y="1440"/>
              <a:ext cx="96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447" name="Text Box 18"/>
            <p:cNvSpPr txBox="1">
              <a:spLocks noChangeArrowheads="1"/>
            </p:cNvSpPr>
            <p:nvPr/>
          </p:nvSpPr>
          <p:spPr bwMode="auto">
            <a:xfrm>
              <a:off x="1152" y="1728"/>
              <a:ext cx="1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Arial" pitchFamily="34" charset="0"/>
                </a:rPr>
                <a:t>http://..../..../tmp.xml</a:t>
              </a:r>
            </a:p>
          </p:txBody>
        </p:sp>
        <p:sp>
          <p:nvSpPr>
            <p:cNvPr id="16448" name="Text Box 19"/>
            <p:cNvSpPr txBox="1">
              <a:spLocks noChangeArrowheads="1"/>
            </p:cNvSpPr>
            <p:nvPr/>
          </p:nvSpPr>
          <p:spPr bwMode="auto">
            <a:xfrm>
              <a:off x="96" y="1968"/>
              <a:ext cx="1344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Context Information Service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16449" name="AutoShape 20"/>
            <p:cNvSpPr>
              <a:spLocks noChangeArrowheads="1"/>
            </p:cNvSpPr>
            <p:nvPr/>
          </p:nvSpPr>
          <p:spPr bwMode="auto">
            <a:xfrm rot="7072874" flipV="1">
              <a:off x="502" y="1596"/>
              <a:ext cx="720" cy="91"/>
            </a:xfrm>
            <a:prstGeom prst="rightArrow">
              <a:avLst>
                <a:gd name="adj1" fmla="val 50000"/>
                <a:gd name="adj2" fmla="val 1978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Text Box 21"/>
            <p:cNvSpPr txBox="1">
              <a:spLocks noChangeArrowheads="1"/>
            </p:cNvSpPr>
            <p:nvPr/>
          </p:nvSpPr>
          <p:spPr bwMode="auto">
            <a:xfrm>
              <a:off x="2160" y="384"/>
              <a:ext cx="176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6451" name="AutoShape 22"/>
            <p:cNvSpPr>
              <a:spLocks noChangeArrowheads="1"/>
            </p:cNvSpPr>
            <p:nvPr/>
          </p:nvSpPr>
          <p:spPr bwMode="auto">
            <a:xfrm rot="1401178" flipV="1">
              <a:off x="2160" y="384"/>
              <a:ext cx="288" cy="48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Text Box 23"/>
            <p:cNvSpPr txBox="1">
              <a:spLocks noChangeArrowheads="1"/>
            </p:cNvSpPr>
            <p:nvPr/>
          </p:nvSpPr>
          <p:spPr bwMode="auto">
            <a:xfrm>
              <a:off x="1536" y="864"/>
              <a:ext cx="368" cy="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5,6,7</a:t>
              </a:r>
            </a:p>
          </p:txBody>
        </p:sp>
        <p:sp>
          <p:nvSpPr>
            <p:cNvPr id="16453" name="Text Box 24"/>
            <p:cNvSpPr txBox="1">
              <a:spLocks noChangeArrowheads="1"/>
            </p:cNvSpPr>
            <p:nvPr/>
          </p:nvSpPr>
          <p:spPr bwMode="auto">
            <a:xfrm>
              <a:off x="976" y="1536"/>
              <a:ext cx="176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16454" name="Rectangle 25"/>
            <p:cNvSpPr>
              <a:spLocks noChangeArrowheads="1"/>
            </p:cNvSpPr>
            <p:nvPr/>
          </p:nvSpPr>
          <p:spPr bwMode="auto">
            <a:xfrm>
              <a:off x="960" y="528"/>
              <a:ext cx="3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16455" name="AutoShape 26"/>
            <p:cNvSpPr>
              <a:spLocks noChangeArrowheads="1"/>
            </p:cNvSpPr>
            <p:nvPr/>
          </p:nvSpPr>
          <p:spPr bwMode="auto">
            <a:xfrm rot="5400000">
              <a:off x="-437" y="1109"/>
              <a:ext cx="1632" cy="86"/>
            </a:xfrm>
            <a:prstGeom prst="leftRightArrow">
              <a:avLst>
                <a:gd name="adj1" fmla="val 50000"/>
                <a:gd name="adj2" fmla="val 37953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Text Box 27"/>
            <p:cNvSpPr txBox="1">
              <a:spLocks noChangeArrowheads="1"/>
            </p:cNvSpPr>
            <p:nvPr/>
          </p:nvSpPr>
          <p:spPr bwMode="auto">
            <a:xfrm>
              <a:off x="432" y="1056"/>
              <a:ext cx="240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sz="1600">
                  <a:solidFill>
                    <a:srgbClr val="131529"/>
                  </a:solidFill>
                  <a:latin typeface="Comic Sans MS" pitchFamily="66" charset="0"/>
                </a:rPr>
                <a:t>3,9</a:t>
              </a:r>
            </a:p>
          </p:txBody>
        </p:sp>
        <p:sp>
          <p:nvSpPr>
            <p:cNvPr id="16457" name="AutoShape 28"/>
            <p:cNvSpPr>
              <a:spLocks noChangeArrowheads="1"/>
            </p:cNvSpPr>
            <p:nvPr/>
          </p:nvSpPr>
          <p:spPr bwMode="auto">
            <a:xfrm rot="4108951" flipV="1">
              <a:off x="569" y="696"/>
              <a:ext cx="816" cy="96"/>
            </a:xfrm>
            <a:prstGeom prst="rightArrow">
              <a:avLst>
                <a:gd name="adj1" fmla="val 50000"/>
                <a:gd name="adj2" fmla="val 2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7200" y="4572000"/>
            <a:ext cx="8686800" cy="2286000"/>
            <a:chOff x="288" y="2976"/>
            <a:chExt cx="5520" cy="1344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1584" y="2976"/>
              <a:ext cx="4224" cy="1344"/>
              <a:chOff x="144" y="144"/>
              <a:chExt cx="4224" cy="1344"/>
            </a:xfrm>
          </p:grpSpPr>
          <p:sp>
            <p:nvSpPr>
              <p:cNvPr id="16431" name="Freeform 31"/>
              <p:cNvSpPr>
                <a:spLocks/>
              </p:cNvSpPr>
              <p:nvPr/>
            </p:nvSpPr>
            <p:spPr bwMode="auto">
              <a:xfrm>
                <a:off x="144" y="144"/>
                <a:ext cx="4176" cy="1344"/>
              </a:xfrm>
              <a:custGeom>
                <a:avLst/>
                <a:gdLst>
                  <a:gd name="T0" fmla="*/ 233 w 2027"/>
                  <a:gd name="T1" fmla="*/ 1344 h 892"/>
                  <a:gd name="T2" fmla="*/ 3943 w 2027"/>
                  <a:gd name="T3" fmla="*/ 1344 h 892"/>
                  <a:gd name="T4" fmla="*/ 3989 w 2027"/>
                  <a:gd name="T5" fmla="*/ 1339 h 892"/>
                  <a:gd name="T6" fmla="*/ 4030 w 2027"/>
                  <a:gd name="T7" fmla="*/ 1330 h 892"/>
                  <a:gd name="T8" fmla="*/ 4073 w 2027"/>
                  <a:gd name="T9" fmla="*/ 1315 h 892"/>
                  <a:gd name="T10" fmla="*/ 4106 w 2027"/>
                  <a:gd name="T11" fmla="*/ 1293 h 892"/>
                  <a:gd name="T12" fmla="*/ 4137 w 2027"/>
                  <a:gd name="T13" fmla="*/ 1269 h 892"/>
                  <a:gd name="T14" fmla="*/ 4157 w 2027"/>
                  <a:gd name="T15" fmla="*/ 1240 h 892"/>
                  <a:gd name="T16" fmla="*/ 4170 w 2027"/>
                  <a:gd name="T17" fmla="*/ 1207 h 892"/>
                  <a:gd name="T18" fmla="*/ 4176 w 2027"/>
                  <a:gd name="T19" fmla="*/ 1175 h 892"/>
                  <a:gd name="T20" fmla="*/ 4176 w 2027"/>
                  <a:gd name="T21" fmla="*/ 170 h 892"/>
                  <a:gd name="T22" fmla="*/ 4170 w 2027"/>
                  <a:gd name="T23" fmla="*/ 136 h 892"/>
                  <a:gd name="T24" fmla="*/ 4157 w 2027"/>
                  <a:gd name="T25" fmla="*/ 104 h 892"/>
                  <a:gd name="T26" fmla="*/ 4137 w 2027"/>
                  <a:gd name="T27" fmla="*/ 75 h 892"/>
                  <a:gd name="T28" fmla="*/ 4106 w 2027"/>
                  <a:gd name="T29" fmla="*/ 50 h 892"/>
                  <a:gd name="T30" fmla="*/ 4073 w 2027"/>
                  <a:gd name="T31" fmla="*/ 29 h 892"/>
                  <a:gd name="T32" fmla="*/ 4030 w 2027"/>
                  <a:gd name="T33" fmla="*/ 12 h 892"/>
                  <a:gd name="T34" fmla="*/ 3989 w 2027"/>
                  <a:gd name="T35" fmla="*/ 3 h 892"/>
                  <a:gd name="T36" fmla="*/ 3943 w 2027"/>
                  <a:gd name="T37" fmla="*/ 0 h 892"/>
                  <a:gd name="T38" fmla="*/ 233 w 2027"/>
                  <a:gd name="T39" fmla="*/ 0 h 892"/>
                  <a:gd name="T40" fmla="*/ 185 w 2027"/>
                  <a:gd name="T41" fmla="*/ 3 h 892"/>
                  <a:gd name="T42" fmla="*/ 144 w 2027"/>
                  <a:gd name="T43" fmla="*/ 12 h 892"/>
                  <a:gd name="T44" fmla="*/ 103 w 2027"/>
                  <a:gd name="T45" fmla="*/ 29 h 892"/>
                  <a:gd name="T46" fmla="*/ 68 w 2027"/>
                  <a:gd name="T47" fmla="*/ 50 h 892"/>
                  <a:gd name="T48" fmla="*/ 39 w 2027"/>
                  <a:gd name="T49" fmla="*/ 75 h 892"/>
                  <a:gd name="T50" fmla="*/ 19 w 2027"/>
                  <a:gd name="T51" fmla="*/ 104 h 892"/>
                  <a:gd name="T52" fmla="*/ 4 w 2027"/>
                  <a:gd name="T53" fmla="*/ 136 h 892"/>
                  <a:gd name="T54" fmla="*/ 0 w 2027"/>
                  <a:gd name="T55" fmla="*/ 170 h 892"/>
                  <a:gd name="T56" fmla="*/ 0 w 2027"/>
                  <a:gd name="T57" fmla="*/ 1175 h 892"/>
                  <a:gd name="T58" fmla="*/ 4 w 2027"/>
                  <a:gd name="T59" fmla="*/ 1207 h 892"/>
                  <a:gd name="T60" fmla="*/ 19 w 2027"/>
                  <a:gd name="T61" fmla="*/ 1240 h 892"/>
                  <a:gd name="T62" fmla="*/ 39 w 2027"/>
                  <a:gd name="T63" fmla="*/ 1269 h 892"/>
                  <a:gd name="T64" fmla="*/ 68 w 2027"/>
                  <a:gd name="T65" fmla="*/ 1293 h 892"/>
                  <a:gd name="T66" fmla="*/ 103 w 2027"/>
                  <a:gd name="T67" fmla="*/ 1315 h 892"/>
                  <a:gd name="T68" fmla="*/ 144 w 2027"/>
                  <a:gd name="T69" fmla="*/ 1330 h 892"/>
                  <a:gd name="T70" fmla="*/ 185 w 2027"/>
                  <a:gd name="T71" fmla="*/ 1339 h 892"/>
                  <a:gd name="T72" fmla="*/ 233 w 2027"/>
                  <a:gd name="T73" fmla="*/ 1344 h 8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027"/>
                  <a:gd name="T112" fmla="*/ 0 h 892"/>
                  <a:gd name="T113" fmla="*/ 2027 w 2027"/>
                  <a:gd name="T114" fmla="*/ 892 h 8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027" h="892">
                    <a:moveTo>
                      <a:pt x="113" y="892"/>
                    </a:moveTo>
                    <a:lnTo>
                      <a:pt x="1914" y="892"/>
                    </a:lnTo>
                    <a:lnTo>
                      <a:pt x="1936" y="889"/>
                    </a:lnTo>
                    <a:lnTo>
                      <a:pt x="1956" y="883"/>
                    </a:lnTo>
                    <a:lnTo>
                      <a:pt x="1977" y="873"/>
                    </a:lnTo>
                    <a:lnTo>
                      <a:pt x="1993" y="858"/>
                    </a:lnTo>
                    <a:lnTo>
                      <a:pt x="2008" y="842"/>
                    </a:lnTo>
                    <a:lnTo>
                      <a:pt x="2018" y="823"/>
                    </a:lnTo>
                    <a:lnTo>
                      <a:pt x="2024" y="801"/>
                    </a:lnTo>
                    <a:lnTo>
                      <a:pt x="2027" y="780"/>
                    </a:lnTo>
                    <a:lnTo>
                      <a:pt x="2027" y="113"/>
                    </a:lnTo>
                    <a:lnTo>
                      <a:pt x="2024" y="90"/>
                    </a:lnTo>
                    <a:lnTo>
                      <a:pt x="2018" y="69"/>
                    </a:lnTo>
                    <a:lnTo>
                      <a:pt x="2008" y="50"/>
                    </a:lnTo>
                    <a:lnTo>
                      <a:pt x="1993" y="33"/>
                    </a:lnTo>
                    <a:lnTo>
                      <a:pt x="1977" y="19"/>
                    </a:lnTo>
                    <a:lnTo>
                      <a:pt x="1956" y="8"/>
                    </a:lnTo>
                    <a:lnTo>
                      <a:pt x="1936" y="2"/>
                    </a:lnTo>
                    <a:lnTo>
                      <a:pt x="1914" y="0"/>
                    </a:lnTo>
                    <a:lnTo>
                      <a:pt x="113" y="0"/>
                    </a:lnTo>
                    <a:lnTo>
                      <a:pt x="90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33" y="33"/>
                    </a:lnTo>
                    <a:lnTo>
                      <a:pt x="19" y="50"/>
                    </a:lnTo>
                    <a:lnTo>
                      <a:pt x="9" y="69"/>
                    </a:lnTo>
                    <a:lnTo>
                      <a:pt x="2" y="90"/>
                    </a:lnTo>
                    <a:lnTo>
                      <a:pt x="0" y="113"/>
                    </a:lnTo>
                    <a:lnTo>
                      <a:pt x="0" y="780"/>
                    </a:lnTo>
                    <a:lnTo>
                      <a:pt x="2" y="801"/>
                    </a:lnTo>
                    <a:lnTo>
                      <a:pt x="9" y="823"/>
                    </a:lnTo>
                    <a:lnTo>
                      <a:pt x="19" y="842"/>
                    </a:lnTo>
                    <a:lnTo>
                      <a:pt x="33" y="858"/>
                    </a:lnTo>
                    <a:lnTo>
                      <a:pt x="50" y="873"/>
                    </a:lnTo>
                    <a:lnTo>
                      <a:pt x="70" y="883"/>
                    </a:lnTo>
                    <a:lnTo>
                      <a:pt x="90" y="889"/>
                    </a:lnTo>
                    <a:lnTo>
                      <a:pt x="113" y="892"/>
                    </a:lnTo>
                    <a:close/>
                  </a:path>
                </a:pathLst>
              </a:custGeom>
              <a:solidFill>
                <a:srgbClr val="CDCDC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Rectangle 32"/>
              <p:cNvSpPr>
                <a:spLocks noChangeArrowheads="1"/>
              </p:cNvSpPr>
              <p:nvPr/>
            </p:nvSpPr>
            <p:spPr bwMode="auto">
              <a:xfrm>
                <a:off x="144" y="192"/>
                <a:ext cx="4224" cy="1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 xsd:type="ContextType"timeout=“100"&gt;</a:t>
                </a: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&lt;context-service&gt;</a:t>
                </a:r>
                <a:r>
                  <a:rPr lang="fr-FR" sz="1400" b="1">
                    <a:latin typeface="Courier New" pitchFamily="49" charset="0"/>
                  </a:rPr>
                  <a:t>http://.../WMS&lt;/ </a:t>
                </a:r>
                <a:r>
                  <a:rPr lang="en-US" sz="1400" b="1">
                    <a:latin typeface="Courier New" pitchFamily="49" charset="0"/>
                  </a:rPr>
                  <a:t>context-service&gt;</a:t>
                </a:r>
                <a:r>
                  <a:rPr lang="fr-FR" sz="1400" b="1">
                    <a:latin typeface="Courier New" pitchFamily="49" charset="0"/>
                  </a:rPr>
                  <a:t>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   &lt;activity-list mustUnderstand="true" mustPropagate="true"&gt;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	&lt;service&gt;http://.../WMS&lt;/service&gt;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	&lt;service&gt;http://.../HPSearch&lt;/service&gt;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&lt;/activity-list&gt;   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&lt;/context&gt;</a:t>
                </a:r>
              </a:p>
            </p:txBody>
          </p:sp>
        </p:grpSp>
        <p:sp>
          <p:nvSpPr>
            <p:cNvPr id="16429" name="AutoShape 33"/>
            <p:cNvSpPr>
              <a:spLocks noChangeArrowheads="1"/>
            </p:cNvSpPr>
            <p:nvPr/>
          </p:nvSpPr>
          <p:spPr bwMode="auto">
            <a:xfrm rot="10800000">
              <a:off x="1104" y="3456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Text Box 34"/>
            <p:cNvSpPr txBox="1">
              <a:spLocks noChangeArrowheads="1"/>
            </p:cNvSpPr>
            <p:nvPr/>
          </p:nvSpPr>
          <p:spPr bwMode="auto">
            <a:xfrm>
              <a:off x="288" y="3456"/>
              <a:ext cx="816" cy="1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session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57200" y="4572000"/>
            <a:ext cx="8686800" cy="2286000"/>
            <a:chOff x="288" y="3072"/>
            <a:chExt cx="5472" cy="1440"/>
          </a:xfrm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1584" y="3072"/>
              <a:ext cx="4176" cy="1440"/>
              <a:chOff x="144" y="144"/>
              <a:chExt cx="4224" cy="1344"/>
            </a:xfrm>
          </p:grpSpPr>
          <p:sp>
            <p:nvSpPr>
              <p:cNvPr id="16426" name="Freeform 37"/>
              <p:cNvSpPr>
                <a:spLocks/>
              </p:cNvSpPr>
              <p:nvPr/>
            </p:nvSpPr>
            <p:spPr bwMode="auto">
              <a:xfrm>
                <a:off x="144" y="144"/>
                <a:ext cx="4176" cy="1344"/>
              </a:xfrm>
              <a:custGeom>
                <a:avLst/>
                <a:gdLst>
                  <a:gd name="T0" fmla="*/ 233 w 2027"/>
                  <a:gd name="T1" fmla="*/ 1344 h 892"/>
                  <a:gd name="T2" fmla="*/ 3943 w 2027"/>
                  <a:gd name="T3" fmla="*/ 1344 h 892"/>
                  <a:gd name="T4" fmla="*/ 3989 w 2027"/>
                  <a:gd name="T5" fmla="*/ 1339 h 892"/>
                  <a:gd name="T6" fmla="*/ 4030 w 2027"/>
                  <a:gd name="T7" fmla="*/ 1330 h 892"/>
                  <a:gd name="T8" fmla="*/ 4073 w 2027"/>
                  <a:gd name="T9" fmla="*/ 1315 h 892"/>
                  <a:gd name="T10" fmla="*/ 4106 w 2027"/>
                  <a:gd name="T11" fmla="*/ 1293 h 892"/>
                  <a:gd name="T12" fmla="*/ 4137 w 2027"/>
                  <a:gd name="T13" fmla="*/ 1269 h 892"/>
                  <a:gd name="T14" fmla="*/ 4157 w 2027"/>
                  <a:gd name="T15" fmla="*/ 1240 h 892"/>
                  <a:gd name="T16" fmla="*/ 4170 w 2027"/>
                  <a:gd name="T17" fmla="*/ 1207 h 892"/>
                  <a:gd name="T18" fmla="*/ 4176 w 2027"/>
                  <a:gd name="T19" fmla="*/ 1175 h 892"/>
                  <a:gd name="T20" fmla="*/ 4176 w 2027"/>
                  <a:gd name="T21" fmla="*/ 170 h 892"/>
                  <a:gd name="T22" fmla="*/ 4170 w 2027"/>
                  <a:gd name="T23" fmla="*/ 136 h 892"/>
                  <a:gd name="T24" fmla="*/ 4157 w 2027"/>
                  <a:gd name="T25" fmla="*/ 104 h 892"/>
                  <a:gd name="T26" fmla="*/ 4137 w 2027"/>
                  <a:gd name="T27" fmla="*/ 75 h 892"/>
                  <a:gd name="T28" fmla="*/ 4106 w 2027"/>
                  <a:gd name="T29" fmla="*/ 50 h 892"/>
                  <a:gd name="T30" fmla="*/ 4073 w 2027"/>
                  <a:gd name="T31" fmla="*/ 29 h 892"/>
                  <a:gd name="T32" fmla="*/ 4030 w 2027"/>
                  <a:gd name="T33" fmla="*/ 12 h 892"/>
                  <a:gd name="T34" fmla="*/ 3989 w 2027"/>
                  <a:gd name="T35" fmla="*/ 3 h 892"/>
                  <a:gd name="T36" fmla="*/ 3943 w 2027"/>
                  <a:gd name="T37" fmla="*/ 0 h 892"/>
                  <a:gd name="T38" fmla="*/ 233 w 2027"/>
                  <a:gd name="T39" fmla="*/ 0 h 892"/>
                  <a:gd name="T40" fmla="*/ 185 w 2027"/>
                  <a:gd name="T41" fmla="*/ 3 h 892"/>
                  <a:gd name="T42" fmla="*/ 144 w 2027"/>
                  <a:gd name="T43" fmla="*/ 12 h 892"/>
                  <a:gd name="T44" fmla="*/ 103 w 2027"/>
                  <a:gd name="T45" fmla="*/ 29 h 892"/>
                  <a:gd name="T46" fmla="*/ 68 w 2027"/>
                  <a:gd name="T47" fmla="*/ 50 h 892"/>
                  <a:gd name="T48" fmla="*/ 39 w 2027"/>
                  <a:gd name="T49" fmla="*/ 75 h 892"/>
                  <a:gd name="T50" fmla="*/ 19 w 2027"/>
                  <a:gd name="T51" fmla="*/ 104 h 892"/>
                  <a:gd name="T52" fmla="*/ 4 w 2027"/>
                  <a:gd name="T53" fmla="*/ 136 h 892"/>
                  <a:gd name="T54" fmla="*/ 0 w 2027"/>
                  <a:gd name="T55" fmla="*/ 170 h 892"/>
                  <a:gd name="T56" fmla="*/ 0 w 2027"/>
                  <a:gd name="T57" fmla="*/ 1175 h 892"/>
                  <a:gd name="T58" fmla="*/ 4 w 2027"/>
                  <a:gd name="T59" fmla="*/ 1207 h 892"/>
                  <a:gd name="T60" fmla="*/ 19 w 2027"/>
                  <a:gd name="T61" fmla="*/ 1240 h 892"/>
                  <a:gd name="T62" fmla="*/ 39 w 2027"/>
                  <a:gd name="T63" fmla="*/ 1269 h 892"/>
                  <a:gd name="T64" fmla="*/ 68 w 2027"/>
                  <a:gd name="T65" fmla="*/ 1293 h 892"/>
                  <a:gd name="T66" fmla="*/ 103 w 2027"/>
                  <a:gd name="T67" fmla="*/ 1315 h 892"/>
                  <a:gd name="T68" fmla="*/ 144 w 2027"/>
                  <a:gd name="T69" fmla="*/ 1330 h 892"/>
                  <a:gd name="T70" fmla="*/ 185 w 2027"/>
                  <a:gd name="T71" fmla="*/ 1339 h 892"/>
                  <a:gd name="T72" fmla="*/ 233 w 2027"/>
                  <a:gd name="T73" fmla="*/ 1344 h 8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027"/>
                  <a:gd name="T112" fmla="*/ 0 h 892"/>
                  <a:gd name="T113" fmla="*/ 2027 w 2027"/>
                  <a:gd name="T114" fmla="*/ 892 h 8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027" h="892">
                    <a:moveTo>
                      <a:pt x="113" y="892"/>
                    </a:moveTo>
                    <a:lnTo>
                      <a:pt x="1914" y="892"/>
                    </a:lnTo>
                    <a:lnTo>
                      <a:pt x="1936" y="889"/>
                    </a:lnTo>
                    <a:lnTo>
                      <a:pt x="1956" y="883"/>
                    </a:lnTo>
                    <a:lnTo>
                      <a:pt x="1977" y="873"/>
                    </a:lnTo>
                    <a:lnTo>
                      <a:pt x="1993" y="858"/>
                    </a:lnTo>
                    <a:lnTo>
                      <a:pt x="2008" y="842"/>
                    </a:lnTo>
                    <a:lnTo>
                      <a:pt x="2018" y="823"/>
                    </a:lnTo>
                    <a:lnTo>
                      <a:pt x="2024" y="801"/>
                    </a:lnTo>
                    <a:lnTo>
                      <a:pt x="2027" y="780"/>
                    </a:lnTo>
                    <a:lnTo>
                      <a:pt x="2027" y="113"/>
                    </a:lnTo>
                    <a:lnTo>
                      <a:pt x="2024" y="90"/>
                    </a:lnTo>
                    <a:lnTo>
                      <a:pt x="2018" y="69"/>
                    </a:lnTo>
                    <a:lnTo>
                      <a:pt x="2008" y="50"/>
                    </a:lnTo>
                    <a:lnTo>
                      <a:pt x="1993" y="33"/>
                    </a:lnTo>
                    <a:lnTo>
                      <a:pt x="1977" y="19"/>
                    </a:lnTo>
                    <a:lnTo>
                      <a:pt x="1956" y="8"/>
                    </a:lnTo>
                    <a:lnTo>
                      <a:pt x="1936" y="2"/>
                    </a:lnTo>
                    <a:lnTo>
                      <a:pt x="1914" y="0"/>
                    </a:lnTo>
                    <a:lnTo>
                      <a:pt x="113" y="0"/>
                    </a:lnTo>
                    <a:lnTo>
                      <a:pt x="90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33" y="33"/>
                    </a:lnTo>
                    <a:lnTo>
                      <a:pt x="19" y="50"/>
                    </a:lnTo>
                    <a:lnTo>
                      <a:pt x="9" y="69"/>
                    </a:lnTo>
                    <a:lnTo>
                      <a:pt x="2" y="90"/>
                    </a:lnTo>
                    <a:lnTo>
                      <a:pt x="0" y="113"/>
                    </a:lnTo>
                    <a:lnTo>
                      <a:pt x="0" y="780"/>
                    </a:lnTo>
                    <a:lnTo>
                      <a:pt x="2" y="801"/>
                    </a:lnTo>
                    <a:lnTo>
                      <a:pt x="9" y="823"/>
                    </a:lnTo>
                    <a:lnTo>
                      <a:pt x="19" y="842"/>
                    </a:lnTo>
                    <a:lnTo>
                      <a:pt x="33" y="858"/>
                    </a:lnTo>
                    <a:lnTo>
                      <a:pt x="50" y="873"/>
                    </a:lnTo>
                    <a:lnTo>
                      <a:pt x="70" y="883"/>
                    </a:lnTo>
                    <a:lnTo>
                      <a:pt x="90" y="889"/>
                    </a:lnTo>
                    <a:lnTo>
                      <a:pt x="113" y="892"/>
                    </a:lnTo>
                    <a:close/>
                  </a:path>
                </a:pathLst>
              </a:custGeom>
              <a:solidFill>
                <a:srgbClr val="CDCDC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Rectangle 38"/>
              <p:cNvSpPr>
                <a:spLocks noChangeArrowheads="1"/>
              </p:cNvSpPr>
              <p:nvPr/>
            </p:nvSpPr>
            <p:spPr bwMode="auto">
              <a:xfrm>
                <a:off x="144" y="192"/>
                <a:ext cx="4224" cy="1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 xsd:type="ContextType"timeout=“100"&gt;</a:t>
                </a: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&lt;context-service&gt;</a:t>
                </a:r>
                <a:r>
                  <a:rPr lang="fr-FR" sz="1400" b="1">
                    <a:latin typeface="Courier New" pitchFamily="49" charset="0"/>
                  </a:rPr>
                  <a:t>http://.../HPSearch&lt;/ </a:t>
                </a:r>
                <a:r>
                  <a:rPr lang="en-US" sz="1400" b="1">
                    <a:latin typeface="Courier New" pitchFamily="49" charset="0"/>
                  </a:rPr>
                  <a:t>context-service&gt;</a:t>
                </a:r>
                <a:endParaRPr lang="fr-FR" sz="1400" b="1">
                  <a:latin typeface="Courier New" pitchFamily="49" charset="0"/>
                </a:endParaRP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fr-FR" sz="1400" b="1">
                    <a:latin typeface="Courier New" pitchFamily="49" charset="0"/>
                  </a:rPr>
                  <a:t>&lt;parent-context&gt;http://../abcdef:012345&lt;parent-context/&gt;</a:t>
                </a: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fr-FR" sz="1400" b="1">
                    <a:latin typeface="Courier New" pitchFamily="49" charset="0"/>
                  </a:rPr>
                  <a:t>&lt;content&gt; </a:t>
                </a:r>
                <a:r>
                  <a:rPr lang="en-US" sz="1400" b="1">
                    <a:latin typeface="Courier New" pitchFamily="49" charset="0"/>
                  </a:rPr>
                  <a:t>profile information related WMS &lt;/content&gt;</a:t>
                </a:r>
                <a:endParaRPr lang="fr-FR" sz="1400" b="1">
                  <a:latin typeface="Courier New" pitchFamily="49" charset="0"/>
                </a:endParaRP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&lt;/context&gt;</a:t>
                </a:r>
              </a:p>
            </p:txBody>
          </p:sp>
        </p:grpSp>
        <p:sp>
          <p:nvSpPr>
            <p:cNvPr id="16424" name="Text Box 39"/>
            <p:cNvSpPr txBox="1">
              <a:spLocks noChangeArrowheads="1"/>
            </p:cNvSpPr>
            <p:nvPr/>
          </p:nvSpPr>
          <p:spPr bwMode="auto">
            <a:xfrm>
              <a:off x="288" y="3555"/>
              <a:ext cx="816" cy="1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user profile</a:t>
              </a:r>
            </a:p>
          </p:txBody>
        </p:sp>
        <p:sp>
          <p:nvSpPr>
            <p:cNvPr id="16425" name="AutoShape 40"/>
            <p:cNvSpPr>
              <a:spLocks noChangeArrowheads="1"/>
            </p:cNvSpPr>
            <p:nvPr/>
          </p:nvSpPr>
          <p:spPr bwMode="auto">
            <a:xfrm rot="10800000">
              <a:off x="1104" y="3600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04800" y="4343400"/>
            <a:ext cx="8839200" cy="2514600"/>
            <a:chOff x="192" y="3456"/>
            <a:chExt cx="5568" cy="1440"/>
          </a:xfrm>
        </p:grpSpPr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1584" y="3456"/>
              <a:ext cx="4176" cy="1440"/>
              <a:chOff x="144" y="144"/>
              <a:chExt cx="4224" cy="1344"/>
            </a:xfrm>
          </p:grpSpPr>
          <p:sp>
            <p:nvSpPr>
              <p:cNvPr id="16421" name="Freeform 43"/>
              <p:cNvSpPr>
                <a:spLocks/>
              </p:cNvSpPr>
              <p:nvPr/>
            </p:nvSpPr>
            <p:spPr bwMode="auto">
              <a:xfrm>
                <a:off x="144" y="144"/>
                <a:ext cx="4176" cy="1344"/>
              </a:xfrm>
              <a:custGeom>
                <a:avLst/>
                <a:gdLst>
                  <a:gd name="T0" fmla="*/ 233 w 2027"/>
                  <a:gd name="T1" fmla="*/ 1344 h 892"/>
                  <a:gd name="T2" fmla="*/ 3943 w 2027"/>
                  <a:gd name="T3" fmla="*/ 1344 h 892"/>
                  <a:gd name="T4" fmla="*/ 3989 w 2027"/>
                  <a:gd name="T5" fmla="*/ 1339 h 892"/>
                  <a:gd name="T6" fmla="*/ 4030 w 2027"/>
                  <a:gd name="T7" fmla="*/ 1330 h 892"/>
                  <a:gd name="T8" fmla="*/ 4073 w 2027"/>
                  <a:gd name="T9" fmla="*/ 1315 h 892"/>
                  <a:gd name="T10" fmla="*/ 4106 w 2027"/>
                  <a:gd name="T11" fmla="*/ 1293 h 892"/>
                  <a:gd name="T12" fmla="*/ 4137 w 2027"/>
                  <a:gd name="T13" fmla="*/ 1269 h 892"/>
                  <a:gd name="T14" fmla="*/ 4157 w 2027"/>
                  <a:gd name="T15" fmla="*/ 1240 h 892"/>
                  <a:gd name="T16" fmla="*/ 4170 w 2027"/>
                  <a:gd name="T17" fmla="*/ 1207 h 892"/>
                  <a:gd name="T18" fmla="*/ 4176 w 2027"/>
                  <a:gd name="T19" fmla="*/ 1175 h 892"/>
                  <a:gd name="T20" fmla="*/ 4176 w 2027"/>
                  <a:gd name="T21" fmla="*/ 170 h 892"/>
                  <a:gd name="T22" fmla="*/ 4170 w 2027"/>
                  <a:gd name="T23" fmla="*/ 136 h 892"/>
                  <a:gd name="T24" fmla="*/ 4157 w 2027"/>
                  <a:gd name="T25" fmla="*/ 104 h 892"/>
                  <a:gd name="T26" fmla="*/ 4137 w 2027"/>
                  <a:gd name="T27" fmla="*/ 75 h 892"/>
                  <a:gd name="T28" fmla="*/ 4106 w 2027"/>
                  <a:gd name="T29" fmla="*/ 50 h 892"/>
                  <a:gd name="T30" fmla="*/ 4073 w 2027"/>
                  <a:gd name="T31" fmla="*/ 29 h 892"/>
                  <a:gd name="T32" fmla="*/ 4030 w 2027"/>
                  <a:gd name="T33" fmla="*/ 12 h 892"/>
                  <a:gd name="T34" fmla="*/ 3989 w 2027"/>
                  <a:gd name="T35" fmla="*/ 3 h 892"/>
                  <a:gd name="T36" fmla="*/ 3943 w 2027"/>
                  <a:gd name="T37" fmla="*/ 0 h 892"/>
                  <a:gd name="T38" fmla="*/ 233 w 2027"/>
                  <a:gd name="T39" fmla="*/ 0 h 892"/>
                  <a:gd name="T40" fmla="*/ 185 w 2027"/>
                  <a:gd name="T41" fmla="*/ 3 h 892"/>
                  <a:gd name="T42" fmla="*/ 144 w 2027"/>
                  <a:gd name="T43" fmla="*/ 12 h 892"/>
                  <a:gd name="T44" fmla="*/ 103 w 2027"/>
                  <a:gd name="T45" fmla="*/ 29 h 892"/>
                  <a:gd name="T46" fmla="*/ 68 w 2027"/>
                  <a:gd name="T47" fmla="*/ 50 h 892"/>
                  <a:gd name="T48" fmla="*/ 39 w 2027"/>
                  <a:gd name="T49" fmla="*/ 75 h 892"/>
                  <a:gd name="T50" fmla="*/ 19 w 2027"/>
                  <a:gd name="T51" fmla="*/ 104 h 892"/>
                  <a:gd name="T52" fmla="*/ 4 w 2027"/>
                  <a:gd name="T53" fmla="*/ 136 h 892"/>
                  <a:gd name="T54" fmla="*/ 0 w 2027"/>
                  <a:gd name="T55" fmla="*/ 170 h 892"/>
                  <a:gd name="T56" fmla="*/ 0 w 2027"/>
                  <a:gd name="T57" fmla="*/ 1175 h 892"/>
                  <a:gd name="T58" fmla="*/ 4 w 2027"/>
                  <a:gd name="T59" fmla="*/ 1207 h 892"/>
                  <a:gd name="T60" fmla="*/ 19 w 2027"/>
                  <a:gd name="T61" fmla="*/ 1240 h 892"/>
                  <a:gd name="T62" fmla="*/ 39 w 2027"/>
                  <a:gd name="T63" fmla="*/ 1269 h 892"/>
                  <a:gd name="T64" fmla="*/ 68 w 2027"/>
                  <a:gd name="T65" fmla="*/ 1293 h 892"/>
                  <a:gd name="T66" fmla="*/ 103 w 2027"/>
                  <a:gd name="T67" fmla="*/ 1315 h 892"/>
                  <a:gd name="T68" fmla="*/ 144 w 2027"/>
                  <a:gd name="T69" fmla="*/ 1330 h 892"/>
                  <a:gd name="T70" fmla="*/ 185 w 2027"/>
                  <a:gd name="T71" fmla="*/ 1339 h 892"/>
                  <a:gd name="T72" fmla="*/ 233 w 2027"/>
                  <a:gd name="T73" fmla="*/ 1344 h 8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027"/>
                  <a:gd name="T112" fmla="*/ 0 h 892"/>
                  <a:gd name="T113" fmla="*/ 2027 w 2027"/>
                  <a:gd name="T114" fmla="*/ 892 h 8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027" h="892">
                    <a:moveTo>
                      <a:pt x="113" y="892"/>
                    </a:moveTo>
                    <a:lnTo>
                      <a:pt x="1914" y="892"/>
                    </a:lnTo>
                    <a:lnTo>
                      <a:pt x="1936" y="889"/>
                    </a:lnTo>
                    <a:lnTo>
                      <a:pt x="1956" y="883"/>
                    </a:lnTo>
                    <a:lnTo>
                      <a:pt x="1977" y="873"/>
                    </a:lnTo>
                    <a:lnTo>
                      <a:pt x="1993" y="858"/>
                    </a:lnTo>
                    <a:lnTo>
                      <a:pt x="2008" y="842"/>
                    </a:lnTo>
                    <a:lnTo>
                      <a:pt x="2018" y="823"/>
                    </a:lnTo>
                    <a:lnTo>
                      <a:pt x="2024" y="801"/>
                    </a:lnTo>
                    <a:lnTo>
                      <a:pt x="2027" y="780"/>
                    </a:lnTo>
                    <a:lnTo>
                      <a:pt x="2027" y="113"/>
                    </a:lnTo>
                    <a:lnTo>
                      <a:pt x="2024" y="90"/>
                    </a:lnTo>
                    <a:lnTo>
                      <a:pt x="2018" y="69"/>
                    </a:lnTo>
                    <a:lnTo>
                      <a:pt x="2008" y="50"/>
                    </a:lnTo>
                    <a:lnTo>
                      <a:pt x="1993" y="33"/>
                    </a:lnTo>
                    <a:lnTo>
                      <a:pt x="1977" y="19"/>
                    </a:lnTo>
                    <a:lnTo>
                      <a:pt x="1956" y="8"/>
                    </a:lnTo>
                    <a:lnTo>
                      <a:pt x="1936" y="2"/>
                    </a:lnTo>
                    <a:lnTo>
                      <a:pt x="1914" y="0"/>
                    </a:lnTo>
                    <a:lnTo>
                      <a:pt x="113" y="0"/>
                    </a:lnTo>
                    <a:lnTo>
                      <a:pt x="90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33" y="33"/>
                    </a:lnTo>
                    <a:lnTo>
                      <a:pt x="19" y="50"/>
                    </a:lnTo>
                    <a:lnTo>
                      <a:pt x="9" y="69"/>
                    </a:lnTo>
                    <a:lnTo>
                      <a:pt x="2" y="90"/>
                    </a:lnTo>
                    <a:lnTo>
                      <a:pt x="0" y="113"/>
                    </a:lnTo>
                    <a:lnTo>
                      <a:pt x="0" y="780"/>
                    </a:lnTo>
                    <a:lnTo>
                      <a:pt x="2" y="801"/>
                    </a:lnTo>
                    <a:lnTo>
                      <a:pt x="9" y="823"/>
                    </a:lnTo>
                    <a:lnTo>
                      <a:pt x="19" y="842"/>
                    </a:lnTo>
                    <a:lnTo>
                      <a:pt x="33" y="858"/>
                    </a:lnTo>
                    <a:lnTo>
                      <a:pt x="50" y="873"/>
                    </a:lnTo>
                    <a:lnTo>
                      <a:pt x="70" y="883"/>
                    </a:lnTo>
                    <a:lnTo>
                      <a:pt x="90" y="889"/>
                    </a:lnTo>
                    <a:lnTo>
                      <a:pt x="113" y="892"/>
                    </a:lnTo>
                    <a:close/>
                  </a:path>
                </a:pathLst>
              </a:custGeom>
              <a:solidFill>
                <a:srgbClr val="CDCDC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Rectangle 44"/>
              <p:cNvSpPr>
                <a:spLocks noChangeArrowheads="1"/>
              </p:cNvSpPr>
              <p:nvPr/>
            </p:nvSpPr>
            <p:spPr bwMode="auto">
              <a:xfrm>
                <a:off x="144" y="192"/>
                <a:ext cx="4224" cy="1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 xsd:type="ContextType"timeout=“100"&gt;</a:t>
                </a: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&lt;context-service&gt;</a:t>
                </a:r>
                <a:r>
                  <a:rPr lang="fr-FR" sz="1400" b="1">
                    <a:latin typeface="Courier New" pitchFamily="49" charset="0"/>
                  </a:rPr>
                  <a:t>http://.../HPSearch&lt;/ </a:t>
                </a:r>
                <a:r>
                  <a:rPr lang="en-US" sz="1400" b="1">
                    <a:latin typeface="Courier New" pitchFamily="49" charset="0"/>
                  </a:rPr>
                  <a:t>context-service&gt;</a:t>
                </a:r>
                <a:endParaRPr lang="fr-FR" sz="1400" b="1">
                  <a:latin typeface="Courier New" pitchFamily="49" charset="0"/>
                </a:endParaRP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fr-FR" sz="1400" b="1">
                    <a:latin typeface="Courier New" pitchFamily="49" charset="0"/>
                  </a:rPr>
                  <a:t>&lt;parent-context&gt;http://../abcdef:012345&lt;parent-context/&gt;</a:t>
                </a: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fr-FR" sz="1400" b="1">
                    <a:latin typeface="Courier New" pitchFamily="49" charset="0"/>
                  </a:rPr>
                  <a:t>&lt;content&gt; </a:t>
                </a:r>
                <a:r>
                  <a:rPr lang="en-US" sz="1400" b="1">
                    <a:latin typeface="Courier New" pitchFamily="49" charset="0"/>
                  </a:rPr>
                  <a:t>shared data for HPSearch activity &lt;/content&gt;</a:t>
                </a:r>
                <a:endParaRPr lang="fr-FR" sz="1400" b="1">
                  <a:latin typeface="Courier New" pitchFamily="49" charset="0"/>
                </a:endParaRP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  &lt;activity-list mustUnderstand="true" mustPropagate="true"&gt;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	&lt;service&gt;http://.../DataFilter1&lt;/service&gt;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	&lt;service&gt;http://.../PICode&lt;/service&gt;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	&lt;service&gt;http://.../DataFilter2&lt;/service&gt;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	&lt;/activity-list&gt;   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&lt;/context&gt;</a:t>
                </a:r>
              </a:p>
            </p:txBody>
          </p:sp>
        </p:grpSp>
        <p:sp>
          <p:nvSpPr>
            <p:cNvPr id="16419" name="Text Box 45"/>
            <p:cNvSpPr txBox="1">
              <a:spLocks noChangeArrowheads="1"/>
            </p:cNvSpPr>
            <p:nvPr/>
          </p:nvSpPr>
          <p:spPr bwMode="auto">
            <a:xfrm>
              <a:off x="192" y="3888"/>
              <a:ext cx="960" cy="1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activity</a:t>
              </a:r>
            </a:p>
          </p:txBody>
        </p:sp>
        <p:sp>
          <p:nvSpPr>
            <p:cNvPr id="16420" name="AutoShape 46"/>
            <p:cNvSpPr>
              <a:spLocks noChangeArrowheads="1"/>
            </p:cNvSpPr>
            <p:nvPr/>
          </p:nvSpPr>
          <p:spPr bwMode="auto">
            <a:xfrm rot="10800000">
              <a:off x="1152" y="3936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28600" y="4343400"/>
            <a:ext cx="8915400" cy="2286000"/>
            <a:chOff x="288" y="2976"/>
            <a:chExt cx="5520" cy="1344"/>
          </a:xfrm>
        </p:grpSpPr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1584" y="2976"/>
              <a:ext cx="4224" cy="1344"/>
              <a:chOff x="144" y="144"/>
              <a:chExt cx="4224" cy="1344"/>
            </a:xfrm>
          </p:grpSpPr>
          <p:sp>
            <p:nvSpPr>
              <p:cNvPr id="16416" name="Freeform 49"/>
              <p:cNvSpPr>
                <a:spLocks/>
              </p:cNvSpPr>
              <p:nvPr/>
            </p:nvSpPr>
            <p:spPr bwMode="auto">
              <a:xfrm>
                <a:off x="144" y="144"/>
                <a:ext cx="4176" cy="1344"/>
              </a:xfrm>
              <a:custGeom>
                <a:avLst/>
                <a:gdLst>
                  <a:gd name="T0" fmla="*/ 233 w 2027"/>
                  <a:gd name="T1" fmla="*/ 1344 h 892"/>
                  <a:gd name="T2" fmla="*/ 3943 w 2027"/>
                  <a:gd name="T3" fmla="*/ 1344 h 892"/>
                  <a:gd name="T4" fmla="*/ 3989 w 2027"/>
                  <a:gd name="T5" fmla="*/ 1339 h 892"/>
                  <a:gd name="T6" fmla="*/ 4030 w 2027"/>
                  <a:gd name="T7" fmla="*/ 1330 h 892"/>
                  <a:gd name="T8" fmla="*/ 4073 w 2027"/>
                  <a:gd name="T9" fmla="*/ 1315 h 892"/>
                  <a:gd name="T10" fmla="*/ 4106 w 2027"/>
                  <a:gd name="T11" fmla="*/ 1293 h 892"/>
                  <a:gd name="T12" fmla="*/ 4137 w 2027"/>
                  <a:gd name="T13" fmla="*/ 1269 h 892"/>
                  <a:gd name="T14" fmla="*/ 4157 w 2027"/>
                  <a:gd name="T15" fmla="*/ 1240 h 892"/>
                  <a:gd name="T16" fmla="*/ 4170 w 2027"/>
                  <a:gd name="T17" fmla="*/ 1207 h 892"/>
                  <a:gd name="T18" fmla="*/ 4176 w 2027"/>
                  <a:gd name="T19" fmla="*/ 1175 h 892"/>
                  <a:gd name="T20" fmla="*/ 4176 w 2027"/>
                  <a:gd name="T21" fmla="*/ 170 h 892"/>
                  <a:gd name="T22" fmla="*/ 4170 w 2027"/>
                  <a:gd name="T23" fmla="*/ 136 h 892"/>
                  <a:gd name="T24" fmla="*/ 4157 w 2027"/>
                  <a:gd name="T25" fmla="*/ 104 h 892"/>
                  <a:gd name="T26" fmla="*/ 4137 w 2027"/>
                  <a:gd name="T27" fmla="*/ 75 h 892"/>
                  <a:gd name="T28" fmla="*/ 4106 w 2027"/>
                  <a:gd name="T29" fmla="*/ 50 h 892"/>
                  <a:gd name="T30" fmla="*/ 4073 w 2027"/>
                  <a:gd name="T31" fmla="*/ 29 h 892"/>
                  <a:gd name="T32" fmla="*/ 4030 w 2027"/>
                  <a:gd name="T33" fmla="*/ 12 h 892"/>
                  <a:gd name="T34" fmla="*/ 3989 w 2027"/>
                  <a:gd name="T35" fmla="*/ 3 h 892"/>
                  <a:gd name="T36" fmla="*/ 3943 w 2027"/>
                  <a:gd name="T37" fmla="*/ 0 h 892"/>
                  <a:gd name="T38" fmla="*/ 233 w 2027"/>
                  <a:gd name="T39" fmla="*/ 0 h 892"/>
                  <a:gd name="T40" fmla="*/ 185 w 2027"/>
                  <a:gd name="T41" fmla="*/ 3 h 892"/>
                  <a:gd name="T42" fmla="*/ 144 w 2027"/>
                  <a:gd name="T43" fmla="*/ 12 h 892"/>
                  <a:gd name="T44" fmla="*/ 103 w 2027"/>
                  <a:gd name="T45" fmla="*/ 29 h 892"/>
                  <a:gd name="T46" fmla="*/ 68 w 2027"/>
                  <a:gd name="T47" fmla="*/ 50 h 892"/>
                  <a:gd name="T48" fmla="*/ 39 w 2027"/>
                  <a:gd name="T49" fmla="*/ 75 h 892"/>
                  <a:gd name="T50" fmla="*/ 19 w 2027"/>
                  <a:gd name="T51" fmla="*/ 104 h 892"/>
                  <a:gd name="T52" fmla="*/ 4 w 2027"/>
                  <a:gd name="T53" fmla="*/ 136 h 892"/>
                  <a:gd name="T54" fmla="*/ 0 w 2027"/>
                  <a:gd name="T55" fmla="*/ 170 h 892"/>
                  <a:gd name="T56" fmla="*/ 0 w 2027"/>
                  <a:gd name="T57" fmla="*/ 1175 h 892"/>
                  <a:gd name="T58" fmla="*/ 4 w 2027"/>
                  <a:gd name="T59" fmla="*/ 1207 h 892"/>
                  <a:gd name="T60" fmla="*/ 19 w 2027"/>
                  <a:gd name="T61" fmla="*/ 1240 h 892"/>
                  <a:gd name="T62" fmla="*/ 39 w 2027"/>
                  <a:gd name="T63" fmla="*/ 1269 h 892"/>
                  <a:gd name="T64" fmla="*/ 68 w 2027"/>
                  <a:gd name="T65" fmla="*/ 1293 h 892"/>
                  <a:gd name="T66" fmla="*/ 103 w 2027"/>
                  <a:gd name="T67" fmla="*/ 1315 h 892"/>
                  <a:gd name="T68" fmla="*/ 144 w 2027"/>
                  <a:gd name="T69" fmla="*/ 1330 h 892"/>
                  <a:gd name="T70" fmla="*/ 185 w 2027"/>
                  <a:gd name="T71" fmla="*/ 1339 h 892"/>
                  <a:gd name="T72" fmla="*/ 233 w 2027"/>
                  <a:gd name="T73" fmla="*/ 1344 h 8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027"/>
                  <a:gd name="T112" fmla="*/ 0 h 892"/>
                  <a:gd name="T113" fmla="*/ 2027 w 2027"/>
                  <a:gd name="T114" fmla="*/ 892 h 8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027" h="892">
                    <a:moveTo>
                      <a:pt x="113" y="892"/>
                    </a:moveTo>
                    <a:lnTo>
                      <a:pt x="1914" y="892"/>
                    </a:lnTo>
                    <a:lnTo>
                      <a:pt x="1936" y="889"/>
                    </a:lnTo>
                    <a:lnTo>
                      <a:pt x="1956" y="883"/>
                    </a:lnTo>
                    <a:lnTo>
                      <a:pt x="1977" y="873"/>
                    </a:lnTo>
                    <a:lnTo>
                      <a:pt x="1993" y="858"/>
                    </a:lnTo>
                    <a:lnTo>
                      <a:pt x="2008" y="842"/>
                    </a:lnTo>
                    <a:lnTo>
                      <a:pt x="2018" y="823"/>
                    </a:lnTo>
                    <a:lnTo>
                      <a:pt x="2024" y="801"/>
                    </a:lnTo>
                    <a:lnTo>
                      <a:pt x="2027" y="780"/>
                    </a:lnTo>
                    <a:lnTo>
                      <a:pt x="2027" y="113"/>
                    </a:lnTo>
                    <a:lnTo>
                      <a:pt x="2024" y="90"/>
                    </a:lnTo>
                    <a:lnTo>
                      <a:pt x="2018" y="69"/>
                    </a:lnTo>
                    <a:lnTo>
                      <a:pt x="2008" y="50"/>
                    </a:lnTo>
                    <a:lnTo>
                      <a:pt x="1993" y="33"/>
                    </a:lnTo>
                    <a:lnTo>
                      <a:pt x="1977" y="19"/>
                    </a:lnTo>
                    <a:lnTo>
                      <a:pt x="1956" y="8"/>
                    </a:lnTo>
                    <a:lnTo>
                      <a:pt x="1936" y="2"/>
                    </a:lnTo>
                    <a:lnTo>
                      <a:pt x="1914" y="0"/>
                    </a:lnTo>
                    <a:lnTo>
                      <a:pt x="113" y="0"/>
                    </a:lnTo>
                    <a:lnTo>
                      <a:pt x="90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33" y="33"/>
                    </a:lnTo>
                    <a:lnTo>
                      <a:pt x="19" y="50"/>
                    </a:lnTo>
                    <a:lnTo>
                      <a:pt x="9" y="69"/>
                    </a:lnTo>
                    <a:lnTo>
                      <a:pt x="2" y="90"/>
                    </a:lnTo>
                    <a:lnTo>
                      <a:pt x="0" y="113"/>
                    </a:lnTo>
                    <a:lnTo>
                      <a:pt x="0" y="780"/>
                    </a:lnTo>
                    <a:lnTo>
                      <a:pt x="2" y="801"/>
                    </a:lnTo>
                    <a:lnTo>
                      <a:pt x="9" y="823"/>
                    </a:lnTo>
                    <a:lnTo>
                      <a:pt x="19" y="842"/>
                    </a:lnTo>
                    <a:lnTo>
                      <a:pt x="33" y="858"/>
                    </a:lnTo>
                    <a:lnTo>
                      <a:pt x="50" y="873"/>
                    </a:lnTo>
                    <a:lnTo>
                      <a:pt x="70" y="883"/>
                    </a:lnTo>
                    <a:lnTo>
                      <a:pt x="90" y="889"/>
                    </a:lnTo>
                    <a:lnTo>
                      <a:pt x="113" y="892"/>
                    </a:lnTo>
                    <a:close/>
                  </a:path>
                </a:pathLst>
              </a:custGeom>
              <a:solidFill>
                <a:srgbClr val="CDCDC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Rectangle 50"/>
              <p:cNvSpPr>
                <a:spLocks noChangeArrowheads="1"/>
              </p:cNvSpPr>
              <p:nvPr/>
            </p:nvSpPr>
            <p:spPr bwMode="auto">
              <a:xfrm>
                <a:off x="144" y="192"/>
                <a:ext cx="4224" cy="1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 xsd:type="ContextType"timeout=“100"&gt;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fr-FR" sz="1600" b="1">
                    <a:latin typeface="Courier New" pitchFamily="49" charset="0"/>
                  </a:rPr>
                  <a:t>  &lt;context-id&gt;http://../abcdef:012345&lt;context-id/&gt;</a:t>
                </a:r>
                <a:endParaRPr lang="en-US" sz="1400" b="1">
                  <a:latin typeface="Courier New" pitchFamily="49" charset="0"/>
                </a:endParaRP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&lt;context-service&gt;</a:t>
                </a:r>
                <a:r>
                  <a:rPr lang="fr-FR" sz="1400" b="1">
                    <a:latin typeface="Courier New" pitchFamily="49" charset="0"/>
                  </a:rPr>
                  <a:t>http://.../HPSearch&lt;/ </a:t>
                </a:r>
                <a:r>
                  <a:rPr lang="en-US" sz="1400" b="1">
                    <a:latin typeface="Courier New" pitchFamily="49" charset="0"/>
                  </a:rPr>
                  <a:t>context-service&gt;</a:t>
                </a:r>
                <a:r>
                  <a:rPr lang="fr-FR" sz="1400" b="1">
                    <a:latin typeface="Courier New" pitchFamily="49" charset="0"/>
                  </a:rPr>
                  <a:t>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  &lt;content&gt;http://danube.ucs.indiana.edu:8080\x.xml&lt;/content&gt;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&lt;/context&gt;</a:t>
                </a:r>
              </a:p>
            </p:txBody>
          </p:sp>
        </p:grpSp>
        <p:sp>
          <p:nvSpPr>
            <p:cNvPr id="16414" name="AutoShape 51"/>
            <p:cNvSpPr>
              <a:spLocks noChangeArrowheads="1"/>
            </p:cNvSpPr>
            <p:nvPr/>
          </p:nvSpPr>
          <p:spPr bwMode="auto">
            <a:xfrm rot="10800000">
              <a:off x="1104" y="3456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52"/>
            <p:cNvSpPr txBox="1">
              <a:spLocks noChangeArrowheads="1"/>
            </p:cNvSpPr>
            <p:nvPr/>
          </p:nvSpPr>
          <p:spPr bwMode="auto">
            <a:xfrm>
              <a:off x="288" y="3456"/>
              <a:ext cx="816" cy="1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shared state</a:t>
              </a: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304800" y="3048000"/>
            <a:ext cx="8763000" cy="3810000"/>
            <a:chOff x="192" y="1968"/>
            <a:chExt cx="5520" cy="2400"/>
          </a:xfrm>
        </p:grpSpPr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1536" y="1968"/>
              <a:ext cx="4176" cy="2400"/>
              <a:chOff x="2544" y="432"/>
              <a:chExt cx="3744" cy="2064"/>
            </a:xfrm>
          </p:grpSpPr>
          <p:sp>
            <p:nvSpPr>
              <p:cNvPr id="16410" name="AutoShape 55"/>
              <p:cNvSpPr>
                <a:spLocks noChangeArrowheads="1"/>
              </p:cNvSpPr>
              <p:nvPr/>
            </p:nvSpPr>
            <p:spPr bwMode="auto">
              <a:xfrm>
                <a:off x="2544" y="816"/>
                <a:ext cx="96" cy="288"/>
              </a:xfrm>
              <a:prstGeom prst="down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1" hangingPunct="1"/>
                <a:endParaRPr lang="en-US">
                  <a:solidFill>
                    <a:srgbClr val="FF3300"/>
                  </a:solidFill>
                  <a:latin typeface="Arial" pitchFamily="34" charset="0"/>
                </a:endParaRPr>
              </a:p>
            </p:txBody>
          </p:sp>
          <p:sp>
            <p:nvSpPr>
              <p:cNvPr id="16411" name="Freeform 56"/>
              <p:cNvSpPr>
                <a:spLocks/>
              </p:cNvSpPr>
              <p:nvPr/>
            </p:nvSpPr>
            <p:spPr bwMode="auto">
              <a:xfrm>
                <a:off x="2544" y="432"/>
                <a:ext cx="3744" cy="2064"/>
              </a:xfrm>
              <a:custGeom>
                <a:avLst/>
                <a:gdLst>
                  <a:gd name="T0" fmla="*/ 209 w 2027"/>
                  <a:gd name="T1" fmla="*/ 2064 h 892"/>
                  <a:gd name="T2" fmla="*/ 3535 w 2027"/>
                  <a:gd name="T3" fmla="*/ 2064 h 892"/>
                  <a:gd name="T4" fmla="*/ 3576 w 2027"/>
                  <a:gd name="T5" fmla="*/ 2057 h 892"/>
                  <a:gd name="T6" fmla="*/ 3613 w 2027"/>
                  <a:gd name="T7" fmla="*/ 2043 h 892"/>
                  <a:gd name="T8" fmla="*/ 3652 w 2027"/>
                  <a:gd name="T9" fmla="*/ 2020 h 892"/>
                  <a:gd name="T10" fmla="*/ 3681 w 2027"/>
                  <a:gd name="T11" fmla="*/ 1985 h 892"/>
                  <a:gd name="T12" fmla="*/ 3709 w 2027"/>
                  <a:gd name="T13" fmla="*/ 1948 h 892"/>
                  <a:gd name="T14" fmla="*/ 3727 w 2027"/>
                  <a:gd name="T15" fmla="*/ 1904 h 892"/>
                  <a:gd name="T16" fmla="*/ 3738 w 2027"/>
                  <a:gd name="T17" fmla="*/ 1853 h 892"/>
                  <a:gd name="T18" fmla="*/ 3744 w 2027"/>
                  <a:gd name="T19" fmla="*/ 1805 h 892"/>
                  <a:gd name="T20" fmla="*/ 3744 w 2027"/>
                  <a:gd name="T21" fmla="*/ 261 h 892"/>
                  <a:gd name="T22" fmla="*/ 3738 w 2027"/>
                  <a:gd name="T23" fmla="*/ 208 h 892"/>
                  <a:gd name="T24" fmla="*/ 3727 w 2027"/>
                  <a:gd name="T25" fmla="*/ 160 h 892"/>
                  <a:gd name="T26" fmla="*/ 3709 w 2027"/>
                  <a:gd name="T27" fmla="*/ 116 h 892"/>
                  <a:gd name="T28" fmla="*/ 3681 w 2027"/>
                  <a:gd name="T29" fmla="*/ 76 h 892"/>
                  <a:gd name="T30" fmla="*/ 3652 w 2027"/>
                  <a:gd name="T31" fmla="*/ 44 h 892"/>
                  <a:gd name="T32" fmla="*/ 3613 w 2027"/>
                  <a:gd name="T33" fmla="*/ 19 h 892"/>
                  <a:gd name="T34" fmla="*/ 3576 w 2027"/>
                  <a:gd name="T35" fmla="*/ 5 h 892"/>
                  <a:gd name="T36" fmla="*/ 3535 w 2027"/>
                  <a:gd name="T37" fmla="*/ 0 h 892"/>
                  <a:gd name="T38" fmla="*/ 209 w 2027"/>
                  <a:gd name="T39" fmla="*/ 0 h 892"/>
                  <a:gd name="T40" fmla="*/ 166 w 2027"/>
                  <a:gd name="T41" fmla="*/ 5 h 892"/>
                  <a:gd name="T42" fmla="*/ 129 w 2027"/>
                  <a:gd name="T43" fmla="*/ 19 h 892"/>
                  <a:gd name="T44" fmla="*/ 92 w 2027"/>
                  <a:gd name="T45" fmla="*/ 44 h 892"/>
                  <a:gd name="T46" fmla="*/ 61 w 2027"/>
                  <a:gd name="T47" fmla="*/ 76 h 892"/>
                  <a:gd name="T48" fmla="*/ 35 w 2027"/>
                  <a:gd name="T49" fmla="*/ 116 h 892"/>
                  <a:gd name="T50" fmla="*/ 17 w 2027"/>
                  <a:gd name="T51" fmla="*/ 160 h 892"/>
                  <a:gd name="T52" fmla="*/ 4 w 2027"/>
                  <a:gd name="T53" fmla="*/ 208 h 892"/>
                  <a:gd name="T54" fmla="*/ 0 w 2027"/>
                  <a:gd name="T55" fmla="*/ 261 h 892"/>
                  <a:gd name="T56" fmla="*/ 0 w 2027"/>
                  <a:gd name="T57" fmla="*/ 1805 h 892"/>
                  <a:gd name="T58" fmla="*/ 4 w 2027"/>
                  <a:gd name="T59" fmla="*/ 1853 h 892"/>
                  <a:gd name="T60" fmla="*/ 17 w 2027"/>
                  <a:gd name="T61" fmla="*/ 1904 h 892"/>
                  <a:gd name="T62" fmla="*/ 35 w 2027"/>
                  <a:gd name="T63" fmla="*/ 1948 h 892"/>
                  <a:gd name="T64" fmla="*/ 61 w 2027"/>
                  <a:gd name="T65" fmla="*/ 1985 h 892"/>
                  <a:gd name="T66" fmla="*/ 92 w 2027"/>
                  <a:gd name="T67" fmla="*/ 2020 h 892"/>
                  <a:gd name="T68" fmla="*/ 129 w 2027"/>
                  <a:gd name="T69" fmla="*/ 2043 h 892"/>
                  <a:gd name="T70" fmla="*/ 166 w 2027"/>
                  <a:gd name="T71" fmla="*/ 2057 h 892"/>
                  <a:gd name="T72" fmla="*/ 209 w 2027"/>
                  <a:gd name="T73" fmla="*/ 2064 h 8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027"/>
                  <a:gd name="T112" fmla="*/ 0 h 892"/>
                  <a:gd name="T113" fmla="*/ 2027 w 2027"/>
                  <a:gd name="T114" fmla="*/ 892 h 8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027" h="892">
                    <a:moveTo>
                      <a:pt x="113" y="892"/>
                    </a:moveTo>
                    <a:lnTo>
                      <a:pt x="1914" y="892"/>
                    </a:lnTo>
                    <a:lnTo>
                      <a:pt x="1936" y="889"/>
                    </a:lnTo>
                    <a:lnTo>
                      <a:pt x="1956" y="883"/>
                    </a:lnTo>
                    <a:lnTo>
                      <a:pt x="1977" y="873"/>
                    </a:lnTo>
                    <a:lnTo>
                      <a:pt x="1993" y="858"/>
                    </a:lnTo>
                    <a:lnTo>
                      <a:pt x="2008" y="842"/>
                    </a:lnTo>
                    <a:lnTo>
                      <a:pt x="2018" y="823"/>
                    </a:lnTo>
                    <a:lnTo>
                      <a:pt x="2024" y="801"/>
                    </a:lnTo>
                    <a:lnTo>
                      <a:pt x="2027" y="780"/>
                    </a:lnTo>
                    <a:lnTo>
                      <a:pt x="2027" y="113"/>
                    </a:lnTo>
                    <a:lnTo>
                      <a:pt x="2024" y="90"/>
                    </a:lnTo>
                    <a:lnTo>
                      <a:pt x="2018" y="69"/>
                    </a:lnTo>
                    <a:lnTo>
                      <a:pt x="2008" y="50"/>
                    </a:lnTo>
                    <a:lnTo>
                      <a:pt x="1993" y="33"/>
                    </a:lnTo>
                    <a:lnTo>
                      <a:pt x="1977" y="19"/>
                    </a:lnTo>
                    <a:lnTo>
                      <a:pt x="1956" y="8"/>
                    </a:lnTo>
                    <a:lnTo>
                      <a:pt x="1936" y="2"/>
                    </a:lnTo>
                    <a:lnTo>
                      <a:pt x="1914" y="0"/>
                    </a:lnTo>
                    <a:lnTo>
                      <a:pt x="113" y="0"/>
                    </a:lnTo>
                    <a:lnTo>
                      <a:pt x="90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33" y="33"/>
                    </a:lnTo>
                    <a:lnTo>
                      <a:pt x="19" y="50"/>
                    </a:lnTo>
                    <a:lnTo>
                      <a:pt x="9" y="69"/>
                    </a:lnTo>
                    <a:lnTo>
                      <a:pt x="2" y="90"/>
                    </a:lnTo>
                    <a:lnTo>
                      <a:pt x="0" y="113"/>
                    </a:lnTo>
                    <a:lnTo>
                      <a:pt x="0" y="780"/>
                    </a:lnTo>
                    <a:lnTo>
                      <a:pt x="2" y="801"/>
                    </a:lnTo>
                    <a:lnTo>
                      <a:pt x="9" y="823"/>
                    </a:lnTo>
                    <a:lnTo>
                      <a:pt x="19" y="842"/>
                    </a:lnTo>
                    <a:lnTo>
                      <a:pt x="33" y="858"/>
                    </a:lnTo>
                    <a:lnTo>
                      <a:pt x="50" y="873"/>
                    </a:lnTo>
                    <a:lnTo>
                      <a:pt x="70" y="883"/>
                    </a:lnTo>
                    <a:lnTo>
                      <a:pt x="90" y="889"/>
                    </a:lnTo>
                    <a:lnTo>
                      <a:pt x="113" y="892"/>
                    </a:lnTo>
                    <a:close/>
                  </a:path>
                </a:pathLst>
              </a:custGeom>
              <a:solidFill>
                <a:srgbClr val="CDCDC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Rectangle 57"/>
              <p:cNvSpPr>
                <a:spLocks noChangeArrowheads="1"/>
              </p:cNvSpPr>
              <p:nvPr/>
            </p:nvSpPr>
            <p:spPr bwMode="auto">
              <a:xfrm>
                <a:off x="2578" y="504"/>
                <a:ext cx="3676" cy="1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&lt;?xml version="1.0" encoding="UTF-8"?&gt;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&lt;soap:Envelope xmlns:soap="http://www.w3..."&gt;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&lt;soap:Header encodingStyle=“WSCTX URL"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		mustUnderstand="true"&gt;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&lt;</a:t>
                </a:r>
                <a:r>
                  <a:rPr lang="en-US" sz="1400" b="1">
                    <a:latin typeface="Courier New" pitchFamily="49" charset="0"/>
                  </a:rPr>
                  <a:t>context</a:t>
                </a:r>
                <a:r>
                  <a:rPr lang="en-US" sz="1400">
                    <a:latin typeface="Courier New" pitchFamily="49" charset="0"/>
                  </a:rPr>
                  <a:t> xmlns=“ctxt schema“ timeout="100"&gt;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&lt;</a:t>
                </a:r>
                <a:r>
                  <a:rPr lang="en-US" sz="1400" b="1">
                    <a:latin typeface="Courier New" pitchFamily="49" charset="0"/>
                  </a:rPr>
                  <a:t>context-id</a:t>
                </a:r>
                <a:r>
                  <a:rPr lang="en-US" sz="1400">
                    <a:latin typeface="Courier New" pitchFamily="49" charset="0"/>
                  </a:rPr>
                  <a:t>&gt;http..&lt;/context-id&gt;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&lt;</a:t>
                </a:r>
                <a:r>
                  <a:rPr lang="en-US" sz="1400" b="1">
                    <a:latin typeface="Courier New" pitchFamily="49" charset="0"/>
                  </a:rPr>
                  <a:t>context-service</a:t>
                </a:r>
                <a:r>
                  <a:rPr lang="en-US" sz="1400">
                    <a:latin typeface="Courier New" pitchFamily="49" charset="0"/>
                  </a:rPr>
                  <a:t>&gt; http.. &lt;/context-service&gt;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&lt;</a:t>
                </a:r>
                <a:r>
                  <a:rPr lang="en-US" sz="1400" b="1">
                    <a:latin typeface="Courier New" pitchFamily="49" charset="0"/>
                  </a:rPr>
                  <a:t>context-manager</a:t>
                </a:r>
                <a:r>
                  <a:rPr lang="en-US" sz="1400">
                    <a:latin typeface="Courier New" pitchFamily="49" charset="0"/>
                  </a:rPr>
                  <a:t>&gt; http.. &lt;/context-service&gt;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&lt;</a:t>
                </a:r>
                <a:r>
                  <a:rPr lang="en-US" sz="1400" b="1">
                    <a:latin typeface="Courier New" pitchFamily="49" charset="0"/>
                  </a:rPr>
                  <a:t>activity-list</a:t>
                </a:r>
                <a:r>
                  <a:rPr lang="en-US" sz="1400">
                    <a:latin typeface="Courier New" pitchFamily="49" charset="0"/>
                  </a:rPr>
                  <a:t> 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 mustUnderstand="true" mustPropagate="true"&gt;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 &lt;</a:t>
                </a:r>
                <a:r>
                  <a:rPr lang="en-US" sz="1400" b="1">
                    <a:latin typeface="Courier New" pitchFamily="49" charset="0"/>
                  </a:rPr>
                  <a:t>p-service</a:t>
                </a:r>
                <a:r>
                  <a:rPr lang="en-US" sz="1400">
                    <a:latin typeface="Courier New" pitchFamily="49" charset="0"/>
                  </a:rPr>
                  <a:t>&gt;http://../WMS&lt;/p-service&gt;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 &lt;</a:t>
                </a:r>
                <a:r>
                  <a:rPr lang="en-US" sz="1400" b="1">
                    <a:latin typeface="Courier New" pitchFamily="49" charset="0"/>
                  </a:rPr>
                  <a:t>p-service</a:t>
                </a:r>
                <a:r>
                  <a:rPr lang="en-US" sz="1400">
                    <a:latin typeface="Courier New" pitchFamily="49" charset="0"/>
                  </a:rPr>
                  <a:t>&gt;http://../HPSearch&lt;/p-service&gt;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>
                    <a:latin typeface="Courier New" pitchFamily="49" charset="0"/>
                  </a:rPr>
                  <a:t>    &lt;/activity-list&gt;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GB" sz="1400">
                    <a:latin typeface="Courier New" pitchFamily="49" charset="0"/>
                  </a:rPr>
                  <a:t>   &lt;/context&gt;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GB" sz="1400">
                    <a:latin typeface="Courier New" pitchFamily="49" charset="0"/>
                  </a:rPr>
                  <a:t>  &lt;/soap:Header&gt;</a:t>
                </a:r>
              </a:p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GB" sz="1200">
                    <a:latin typeface="Courier New" pitchFamily="49" charset="0"/>
                  </a:rPr>
                  <a:t>...</a:t>
                </a:r>
                <a:endParaRPr lang="en-US" sz="1200">
                  <a:latin typeface="Courier New" pitchFamily="49" charset="0"/>
                </a:endParaRPr>
              </a:p>
            </p:txBody>
          </p:sp>
        </p:grpSp>
        <p:sp>
          <p:nvSpPr>
            <p:cNvPr id="16408" name="AutoShape 58"/>
            <p:cNvSpPr>
              <a:spLocks noChangeArrowheads="1"/>
            </p:cNvSpPr>
            <p:nvPr/>
          </p:nvSpPr>
          <p:spPr bwMode="auto">
            <a:xfrm rot="10800000">
              <a:off x="1296" y="3744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59"/>
            <p:cNvSpPr txBox="1">
              <a:spLocks noChangeArrowheads="1"/>
            </p:cNvSpPr>
            <p:nvPr/>
          </p:nvSpPr>
          <p:spPr bwMode="auto">
            <a:xfrm>
              <a:off x="192" y="3600"/>
              <a:ext cx="1104" cy="4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SOAP header 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for Context</a:t>
              </a:r>
              <a:endParaRPr lang="en-US"/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1371600" y="4114800"/>
            <a:ext cx="7696200" cy="2057400"/>
            <a:chOff x="672" y="2064"/>
            <a:chExt cx="4848" cy="1296"/>
          </a:xfrm>
        </p:grpSpPr>
        <p:sp>
          <p:nvSpPr>
            <p:cNvPr id="16405" name="Freeform 61"/>
            <p:cNvSpPr>
              <a:spLocks/>
            </p:cNvSpPr>
            <p:nvPr/>
          </p:nvSpPr>
          <p:spPr bwMode="auto">
            <a:xfrm>
              <a:off x="672" y="2064"/>
              <a:ext cx="4848" cy="1296"/>
            </a:xfrm>
            <a:custGeom>
              <a:avLst/>
              <a:gdLst>
                <a:gd name="T0" fmla="*/ 270 w 2027"/>
                <a:gd name="T1" fmla="*/ 1296 h 892"/>
                <a:gd name="T2" fmla="*/ 4578 w 2027"/>
                <a:gd name="T3" fmla="*/ 1296 h 892"/>
                <a:gd name="T4" fmla="*/ 4630 w 2027"/>
                <a:gd name="T5" fmla="*/ 1292 h 892"/>
                <a:gd name="T6" fmla="*/ 4678 w 2027"/>
                <a:gd name="T7" fmla="*/ 1283 h 892"/>
                <a:gd name="T8" fmla="*/ 4728 w 2027"/>
                <a:gd name="T9" fmla="*/ 1268 h 892"/>
                <a:gd name="T10" fmla="*/ 4767 w 2027"/>
                <a:gd name="T11" fmla="*/ 1247 h 892"/>
                <a:gd name="T12" fmla="*/ 4803 w 2027"/>
                <a:gd name="T13" fmla="*/ 1223 h 892"/>
                <a:gd name="T14" fmla="*/ 4826 w 2027"/>
                <a:gd name="T15" fmla="*/ 1196 h 892"/>
                <a:gd name="T16" fmla="*/ 4841 w 2027"/>
                <a:gd name="T17" fmla="*/ 1164 h 892"/>
                <a:gd name="T18" fmla="*/ 4848 w 2027"/>
                <a:gd name="T19" fmla="*/ 1133 h 892"/>
                <a:gd name="T20" fmla="*/ 4848 w 2027"/>
                <a:gd name="T21" fmla="*/ 164 h 892"/>
                <a:gd name="T22" fmla="*/ 4841 w 2027"/>
                <a:gd name="T23" fmla="*/ 131 h 892"/>
                <a:gd name="T24" fmla="*/ 4826 w 2027"/>
                <a:gd name="T25" fmla="*/ 100 h 892"/>
                <a:gd name="T26" fmla="*/ 4803 w 2027"/>
                <a:gd name="T27" fmla="*/ 73 h 892"/>
                <a:gd name="T28" fmla="*/ 4767 w 2027"/>
                <a:gd name="T29" fmla="*/ 48 h 892"/>
                <a:gd name="T30" fmla="*/ 4728 w 2027"/>
                <a:gd name="T31" fmla="*/ 28 h 892"/>
                <a:gd name="T32" fmla="*/ 4678 w 2027"/>
                <a:gd name="T33" fmla="*/ 12 h 892"/>
                <a:gd name="T34" fmla="*/ 4630 w 2027"/>
                <a:gd name="T35" fmla="*/ 3 h 892"/>
                <a:gd name="T36" fmla="*/ 4578 w 2027"/>
                <a:gd name="T37" fmla="*/ 0 h 892"/>
                <a:gd name="T38" fmla="*/ 270 w 2027"/>
                <a:gd name="T39" fmla="*/ 0 h 892"/>
                <a:gd name="T40" fmla="*/ 215 w 2027"/>
                <a:gd name="T41" fmla="*/ 3 h 892"/>
                <a:gd name="T42" fmla="*/ 167 w 2027"/>
                <a:gd name="T43" fmla="*/ 12 h 892"/>
                <a:gd name="T44" fmla="*/ 120 w 2027"/>
                <a:gd name="T45" fmla="*/ 28 h 892"/>
                <a:gd name="T46" fmla="*/ 79 w 2027"/>
                <a:gd name="T47" fmla="*/ 48 h 892"/>
                <a:gd name="T48" fmla="*/ 45 w 2027"/>
                <a:gd name="T49" fmla="*/ 73 h 892"/>
                <a:gd name="T50" fmla="*/ 22 w 2027"/>
                <a:gd name="T51" fmla="*/ 100 h 892"/>
                <a:gd name="T52" fmla="*/ 5 w 2027"/>
                <a:gd name="T53" fmla="*/ 131 h 892"/>
                <a:gd name="T54" fmla="*/ 0 w 2027"/>
                <a:gd name="T55" fmla="*/ 164 h 892"/>
                <a:gd name="T56" fmla="*/ 0 w 2027"/>
                <a:gd name="T57" fmla="*/ 1133 h 892"/>
                <a:gd name="T58" fmla="*/ 5 w 2027"/>
                <a:gd name="T59" fmla="*/ 1164 h 892"/>
                <a:gd name="T60" fmla="*/ 22 w 2027"/>
                <a:gd name="T61" fmla="*/ 1196 h 892"/>
                <a:gd name="T62" fmla="*/ 45 w 2027"/>
                <a:gd name="T63" fmla="*/ 1223 h 892"/>
                <a:gd name="T64" fmla="*/ 79 w 2027"/>
                <a:gd name="T65" fmla="*/ 1247 h 892"/>
                <a:gd name="T66" fmla="*/ 120 w 2027"/>
                <a:gd name="T67" fmla="*/ 1268 h 892"/>
                <a:gd name="T68" fmla="*/ 167 w 2027"/>
                <a:gd name="T69" fmla="*/ 1283 h 892"/>
                <a:gd name="T70" fmla="*/ 215 w 2027"/>
                <a:gd name="T71" fmla="*/ 1292 h 892"/>
                <a:gd name="T72" fmla="*/ 270 w 2027"/>
                <a:gd name="T73" fmla="*/ 1296 h 8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027"/>
                <a:gd name="T112" fmla="*/ 0 h 892"/>
                <a:gd name="T113" fmla="*/ 2027 w 2027"/>
                <a:gd name="T114" fmla="*/ 892 h 89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027" h="892">
                  <a:moveTo>
                    <a:pt x="113" y="892"/>
                  </a:moveTo>
                  <a:lnTo>
                    <a:pt x="1914" y="892"/>
                  </a:lnTo>
                  <a:lnTo>
                    <a:pt x="1936" y="889"/>
                  </a:lnTo>
                  <a:lnTo>
                    <a:pt x="1956" y="883"/>
                  </a:lnTo>
                  <a:lnTo>
                    <a:pt x="1977" y="873"/>
                  </a:lnTo>
                  <a:lnTo>
                    <a:pt x="1993" y="858"/>
                  </a:lnTo>
                  <a:lnTo>
                    <a:pt x="2008" y="842"/>
                  </a:lnTo>
                  <a:lnTo>
                    <a:pt x="2018" y="823"/>
                  </a:lnTo>
                  <a:lnTo>
                    <a:pt x="2024" y="801"/>
                  </a:lnTo>
                  <a:lnTo>
                    <a:pt x="2027" y="780"/>
                  </a:lnTo>
                  <a:lnTo>
                    <a:pt x="2027" y="113"/>
                  </a:lnTo>
                  <a:lnTo>
                    <a:pt x="2024" y="90"/>
                  </a:lnTo>
                  <a:lnTo>
                    <a:pt x="2018" y="69"/>
                  </a:lnTo>
                  <a:lnTo>
                    <a:pt x="2008" y="50"/>
                  </a:lnTo>
                  <a:lnTo>
                    <a:pt x="1993" y="33"/>
                  </a:lnTo>
                  <a:lnTo>
                    <a:pt x="1977" y="19"/>
                  </a:lnTo>
                  <a:lnTo>
                    <a:pt x="1956" y="8"/>
                  </a:lnTo>
                  <a:lnTo>
                    <a:pt x="1936" y="2"/>
                  </a:lnTo>
                  <a:lnTo>
                    <a:pt x="1914" y="0"/>
                  </a:lnTo>
                  <a:lnTo>
                    <a:pt x="113" y="0"/>
                  </a:lnTo>
                  <a:lnTo>
                    <a:pt x="90" y="2"/>
                  </a:lnTo>
                  <a:lnTo>
                    <a:pt x="70" y="8"/>
                  </a:lnTo>
                  <a:lnTo>
                    <a:pt x="50" y="19"/>
                  </a:lnTo>
                  <a:lnTo>
                    <a:pt x="33" y="33"/>
                  </a:lnTo>
                  <a:lnTo>
                    <a:pt x="19" y="50"/>
                  </a:lnTo>
                  <a:lnTo>
                    <a:pt x="9" y="69"/>
                  </a:lnTo>
                  <a:lnTo>
                    <a:pt x="2" y="90"/>
                  </a:lnTo>
                  <a:lnTo>
                    <a:pt x="0" y="113"/>
                  </a:lnTo>
                  <a:lnTo>
                    <a:pt x="0" y="780"/>
                  </a:lnTo>
                  <a:lnTo>
                    <a:pt x="2" y="801"/>
                  </a:lnTo>
                  <a:lnTo>
                    <a:pt x="9" y="823"/>
                  </a:lnTo>
                  <a:lnTo>
                    <a:pt x="19" y="842"/>
                  </a:lnTo>
                  <a:lnTo>
                    <a:pt x="33" y="858"/>
                  </a:lnTo>
                  <a:lnTo>
                    <a:pt x="50" y="873"/>
                  </a:lnTo>
                  <a:lnTo>
                    <a:pt x="70" y="883"/>
                  </a:lnTo>
                  <a:lnTo>
                    <a:pt x="90" y="889"/>
                  </a:lnTo>
                  <a:lnTo>
                    <a:pt x="113" y="892"/>
                  </a:lnTo>
                  <a:close/>
                </a:path>
              </a:pathLst>
            </a:custGeom>
            <a:solidFill>
              <a:srgbClr val="CDCDCD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Text Box 62"/>
            <p:cNvSpPr txBox="1">
              <a:spLocks noChangeArrowheads="1"/>
            </p:cNvSpPr>
            <p:nvPr/>
          </p:nvSpPr>
          <p:spPr bwMode="auto">
            <a:xfrm>
              <a:off x="768" y="2208"/>
              <a:ext cx="4656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b="1"/>
                <a:t>session associated dynamic metadata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b="1"/>
                <a:t>user profile 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b="1"/>
                <a:t>activity associated dynamic metadata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b="1"/>
                <a:t>service associated dynamically generated metadata</a:t>
              </a:r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1371600" y="4114800"/>
            <a:ext cx="7696200" cy="2057400"/>
            <a:chOff x="672" y="2064"/>
            <a:chExt cx="4848" cy="1296"/>
          </a:xfrm>
        </p:grpSpPr>
        <p:sp>
          <p:nvSpPr>
            <p:cNvPr id="16403" name="Freeform 64"/>
            <p:cNvSpPr>
              <a:spLocks/>
            </p:cNvSpPr>
            <p:nvPr/>
          </p:nvSpPr>
          <p:spPr bwMode="auto">
            <a:xfrm>
              <a:off x="672" y="2064"/>
              <a:ext cx="4848" cy="1296"/>
            </a:xfrm>
            <a:custGeom>
              <a:avLst/>
              <a:gdLst>
                <a:gd name="T0" fmla="*/ 270 w 2027"/>
                <a:gd name="T1" fmla="*/ 1296 h 892"/>
                <a:gd name="T2" fmla="*/ 4578 w 2027"/>
                <a:gd name="T3" fmla="*/ 1296 h 892"/>
                <a:gd name="T4" fmla="*/ 4630 w 2027"/>
                <a:gd name="T5" fmla="*/ 1292 h 892"/>
                <a:gd name="T6" fmla="*/ 4678 w 2027"/>
                <a:gd name="T7" fmla="*/ 1283 h 892"/>
                <a:gd name="T8" fmla="*/ 4728 w 2027"/>
                <a:gd name="T9" fmla="*/ 1268 h 892"/>
                <a:gd name="T10" fmla="*/ 4767 w 2027"/>
                <a:gd name="T11" fmla="*/ 1247 h 892"/>
                <a:gd name="T12" fmla="*/ 4803 w 2027"/>
                <a:gd name="T13" fmla="*/ 1223 h 892"/>
                <a:gd name="T14" fmla="*/ 4826 w 2027"/>
                <a:gd name="T15" fmla="*/ 1196 h 892"/>
                <a:gd name="T16" fmla="*/ 4841 w 2027"/>
                <a:gd name="T17" fmla="*/ 1164 h 892"/>
                <a:gd name="T18" fmla="*/ 4848 w 2027"/>
                <a:gd name="T19" fmla="*/ 1133 h 892"/>
                <a:gd name="T20" fmla="*/ 4848 w 2027"/>
                <a:gd name="T21" fmla="*/ 164 h 892"/>
                <a:gd name="T22" fmla="*/ 4841 w 2027"/>
                <a:gd name="T23" fmla="*/ 131 h 892"/>
                <a:gd name="T24" fmla="*/ 4826 w 2027"/>
                <a:gd name="T25" fmla="*/ 100 h 892"/>
                <a:gd name="T26" fmla="*/ 4803 w 2027"/>
                <a:gd name="T27" fmla="*/ 73 h 892"/>
                <a:gd name="T28" fmla="*/ 4767 w 2027"/>
                <a:gd name="T29" fmla="*/ 48 h 892"/>
                <a:gd name="T30" fmla="*/ 4728 w 2027"/>
                <a:gd name="T31" fmla="*/ 28 h 892"/>
                <a:gd name="T32" fmla="*/ 4678 w 2027"/>
                <a:gd name="T33" fmla="*/ 12 h 892"/>
                <a:gd name="T34" fmla="*/ 4630 w 2027"/>
                <a:gd name="T35" fmla="*/ 3 h 892"/>
                <a:gd name="T36" fmla="*/ 4578 w 2027"/>
                <a:gd name="T37" fmla="*/ 0 h 892"/>
                <a:gd name="T38" fmla="*/ 270 w 2027"/>
                <a:gd name="T39" fmla="*/ 0 h 892"/>
                <a:gd name="T40" fmla="*/ 215 w 2027"/>
                <a:gd name="T41" fmla="*/ 3 h 892"/>
                <a:gd name="T42" fmla="*/ 167 w 2027"/>
                <a:gd name="T43" fmla="*/ 12 h 892"/>
                <a:gd name="T44" fmla="*/ 120 w 2027"/>
                <a:gd name="T45" fmla="*/ 28 h 892"/>
                <a:gd name="T46" fmla="*/ 79 w 2027"/>
                <a:gd name="T47" fmla="*/ 48 h 892"/>
                <a:gd name="T48" fmla="*/ 45 w 2027"/>
                <a:gd name="T49" fmla="*/ 73 h 892"/>
                <a:gd name="T50" fmla="*/ 22 w 2027"/>
                <a:gd name="T51" fmla="*/ 100 h 892"/>
                <a:gd name="T52" fmla="*/ 5 w 2027"/>
                <a:gd name="T53" fmla="*/ 131 h 892"/>
                <a:gd name="T54" fmla="*/ 0 w 2027"/>
                <a:gd name="T55" fmla="*/ 164 h 892"/>
                <a:gd name="T56" fmla="*/ 0 w 2027"/>
                <a:gd name="T57" fmla="*/ 1133 h 892"/>
                <a:gd name="T58" fmla="*/ 5 w 2027"/>
                <a:gd name="T59" fmla="*/ 1164 h 892"/>
                <a:gd name="T60" fmla="*/ 22 w 2027"/>
                <a:gd name="T61" fmla="*/ 1196 h 892"/>
                <a:gd name="T62" fmla="*/ 45 w 2027"/>
                <a:gd name="T63" fmla="*/ 1223 h 892"/>
                <a:gd name="T64" fmla="*/ 79 w 2027"/>
                <a:gd name="T65" fmla="*/ 1247 h 892"/>
                <a:gd name="T66" fmla="*/ 120 w 2027"/>
                <a:gd name="T67" fmla="*/ 1268 h 892"/>
                <a:gd name="T68" fmla="*/ 167 w 2027"/>
                <a:gd name="T69" fmla="*/ 1283 h 892"/>
                <a:gd name="T70" fmla="*/ 215 w 2027"/>
                <a:gd name="T71" fmla="*/ 1292 h 892"/>
                <a:gd name="T72" fmla="*/ 270 w 2027"/>
                <a:gd name="T73" fmla="*/ 1296 h 8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027"/>
                <a:gd name="T112" fmla="*/ 0 h 892"/>
                <a:gd name="T113" fmla="*/ 2027 w 2027"/>
                <a:gd name="T114" fmla="*/ 892 h 89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027" h="892">
                  <a:moveTo>
                    <a:pt x="113" y="892"/>
                  </a:moveTo>
                  <a:lnTo>
                    <a:pt x="1914" y="892"/>
                  </a:lnTo>
                  <a:lnTo>
                    <a:pt x="1936" y="889"/>
                  </a:lnTo>
                  <a:lnTo>
                    <a:pt x="1956" y="883"/>
                  </a:lnTo>
                  <a:lnTo>
                    <a:pt x="1977" y="873"/>
                  </a:lnTo>
                  <a:lnTo>
                    <a:pt x="1993" y="858"/>
                  </a:lnTo>
                  <a:lnTo>
                    <a:pt x="2008" y="842"/>
                  </a:lnTo>
                  <a:lnTo>
                    <a:pt x="2018" y="823"/>
                  </a:lnTo>
                  <a:lnTo>
                    <a:pt x="2024" y="801"/>
                  </a:lnTo>
                  <a:lnTo>
                    <a:pt x="2027" y="780"/>
                  </a:lnTo>
                  <a:lnTo>
                    <a:pt x="2027" y="113"/>
                  </a:lnTo>
                  <a:lnTo>
                    <a:pt x="2024" y="90"/>
                  </a:lnTo>
                  <a:lnTo>
                    <a:pt x="2018" y="69"/>
                  </a:lnTo>
                  <a:lnTo>
                    <a:pt x="2008" y="50"/>
                  </a:lnTo>
                  <a:lnTo>
                    <a:pt x="1993" y="33"/>
                  </a:lnTo>
                  <a:lnTo>
                    <a:pt x="1977" y="19"/>
                  </a:lnTo>
                  <a:lnTo>
                    <a:pt x="1956" y="8"/>
                  </a:lnTo>
                  <a:lnTo>
                    <a:pt x="1936" y="2"/>
                  </a:lnTo>
                  <a:lnTo>
                    <a:pt x="1914" y="0"/>
                  </a:lnTo>
                  <a:lnTo>
                    <a:pt x="113" y="0"/>
                  </a:lnTo>
                  <a:lnTo>
                    <a:pt x="90" y="2"/>
                  </a:lnTo>
                  <a:lnTo>
                    <a:pt x="70" y="8"/>
                  </a:lnTo>
                  <a:lnTo>
                    <a:pt x="50" y="19"/>
                  </a:lnTo>
                  <a:lnTo>
                    <a:pt x="33" y="33"/>
                  </a:lnTo>
                  <a:lnTo>
                    <a:pt x="19" y="50"/>
                  </a:lnTo>
                  <a:lnTo>
                    <a:pt x="9" y="69"/>
                  </a:lnTo>
                  <a:lnTo>
                    <a:pt x="2" y="90"/>
                  </a:lnTo>
                  <a:lnTo>
                    <a:pt x="0" y="113"/>
                  </a:lnTo>
                  <a:lnTo>
                    <a:pt x="0" y="780"/>
                  </a:lnTo>
                  <a:lnTo>
                    <a:pt x="2" y="801"/>
                  </a:lnTo>
                  <a:lnTo>
                    <a:pt x="9" y="823"/>
                  </a:lnTo>
                  <a:lnTo>
                    <a:pt x="19" y="842"/>
                  </a:lnTo>
                  <a:lnTo>
                    <a:pt x="33" y="858"/>
                  </a:lnTo>
                  <a:lnTo>
                    <a:pt x="50" y="873"/>
                  </a:lnTo>
                  <a:lnTo>
                    <a:pt x="70" y="883"/>
                  </a:lnTo>
                  <a:lnTo>
                    <a:pt x="90" y="889"/>
                  </a:lnTo>
                  <a:lnTo>
                    <a:pt x="113" y="892"/>
                  </a:lnTo>
                  <a:close/>
                </a:path>
              </a:pathLst>
            </a:custGeom>
            <a:solidFill>
              <a:srgbClr val="CDCDCD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65"/>
            <p:cNvSpPr txBox="1">
              <a:spLocks noChangeArrowheads="1"/>
            </p:cNvSpPr>
            <p:nvPr/>
          </p:nvSpPr>
          <p:spPr bwMode="auto">
            <a:xfrm>
              <a:off x="768" y="2208"/>
              <a:ext cx="465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b="1"/>
                <a:t>What are the examples of dynamically generated 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b="1"/>
                <a:t>metadata in a real-life example?</a:t>
              </a:r>
            </a:p>
          </p:txBody>
        </p:sp>
      </p:grpSp>
      <p:sp>
        <p:nvSpPr>
          <p:cNvPr id="16396" name="Text Box 66"/>
          <p:cNvSpPr txBox="1">
            <a:spLocks noChangeArrowheads="1"/>
          </p:cNvSpPr>
          <p:nvPr/>
        </p:nvSpPr>
        <p:spPr bwMode="auto">
          <a:xfrm>
            <a:off x="5029200" y="114300"/>
            <a:ext cx="4114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Arial" pitchFamily="34" charset="0"/>
              </a:rPr>
              <a:t>3,4: </a:t>
            </a:r>
            <a:r>
              <a:rPr lang="en-US" sz="1400" dirty="0">
                <a:latin typeface="Arial" pitchFamily="34" charset="0"/>
              </a:rPr>
              <a:t>WMS starts a session, invokes </a:t>
            </a:r>
            <a:r>
              <a:rPr lang="en-US" sz="1400" dirty="0" err="1">
                <a:latin typeface="Arial" pitchFamily="34" charset="0"/>
              </a:rPr>
              <a:t>HPSearch</a:t>
            </a:r>
            <a:r>
              <a:rPr lang="en-US" sz="1400" dirty="0">
                <a:latin typeface="Arial" pitchFamily="34" charset="0"/>
              </a:rPr>
              <a:t> to run workflow script for PI Code with a session id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Arial" pitchFamily="34" charset="0"/>
              </a:rPr>
              <a:t>5,6,7: </a:t>
            </a:r>
            <a:r>
              <a:rPr lang="en-US" sz="1400" dirty="0" err="1">
                <a:latin typeface="Arial" pitchFamily="34" charset="0"/>
              </a:rPr>
              <a:t>HPSearch</a:t>
            </a:r>
            <a:r>
              <a:rPr lang="en-US" sz="1400" dirty="0">
                <a:latin typeface="Arial" pitchFamily="34" charset="0"/>
              </a:rPr>
              <a:t> runs the workflow script and generates output file in GML format (&amp; PDF Format) as result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Arial" pitchFamily="34" charset="0"/>
              </a:rPr>
              <a:t>8: </a:t>
            </a:r>
            <a:r>
              <a:rPr lang="en-US" sz="1400" dirty="0" err="1">
                <a:latin typeface="Arial" pitchFamily="34" charset="0"/>
              </a:rPr>
              <a:t>HPSearch</a:t>
            </a:r>
            <a:r>
              <a:rPr lang="en-US" sz="1400" dirty="0">
                <a:latin typeface="Arial" pitchFamily="34" charset="0"/>
              </a:rPr>
              <a:t> writes the URI of the of the output file into Context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Arial" pitchFamily="34" charset="0"/>
              </a:rPr>
              <a:t>9: </a:t>
            </a:r>
            <a:r>
              <a:rPr lang="en-US" sz="1400" dirty="0">
                <a:latin typeface="Arial" pitchFamily="34" charset="0"/>
              </a:rPr>
              <a:t>WMS polls the information from Context Service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Arial" pitchFamily="34" charset="0"/>
              </a:rPr>
              <a:t>10: </a:t>
            </a:r>
            <a:r>
              <a:rPr lang="en-US" sz="1400" dirty="0">
                <a:latin typeface="Arial" pitchFamily="34" charset="0"/>
              </a:rPr>
              <a:t>WMS retrieves the generated output file by workflow script and generates a map</a:t>
            </a:r>
          </a:p>
        </p:txBody>
      </p: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457200" y="4343400"/>
            <a:ext cx="8686800" cy="2286000"/>
            <a:chOff x="288" y="2976"/>
            <a:chExt cx="5520" cy="1344"/>
          </a:xfrm>
        </p:grpSpPr>
        <p:grpSp>
          <p:nvGrpSpPr>
            <p:cNvPr id="16" name="Group 68"/>
            <p:cNvGrpSpPr>
              <a:grpSpLocks/>
            </p:cNvGrpSpPr>
            <p:nvPr/>
          </p:nvGrpSpPr>
          <p:grpSpPr bwMode="auto">
            <a:xfrm>
              <a:off x="1584" y="2976"/>
              <a:ext cx="4224" cy="1344"/>
              <a:chOff x="144" y="144"/>
              <a:chExt cx="4224" cy="1344"/>
            </a:xfrm>
          </p:grpSpPr>
          <p:sp>
            <p:nvSpPr>
              <p:cNvPr id="16401" name="Freeform 69"/>
              <p:cNvSpPr>
                <a:spLocks/>
              </p:cNvSpPr>
              <p:nvPr/>
            </p:nvSpPr>
            <p:spPr bwMode="auto">
              <a:xfrm>
                <a:off x="144" y="144"/>
                <a:ext cx="4176" cy="1344"/>
              </a:xfrm>
              <a:custGeom>
                <a:avLst/>
                <a:gdLst>
                  <a:gd name="T0" fmla="*/ 233 w 2027"/>
                  <a:gd name="T1" fmla="*/ 1344 h 892"/>
                  <a:gd name="T2" fmla="*/ 3943 w 2027"/>
                  <a:gd name="T3" fmla="*/ 1344 h 892"/>
                  <a:gd name="T4" fmla="*/ 3989 w 2027"/>
                  <a:gd name="T5" fmla="*/ 1339 h 892"/>
                  <a:gd name="T6" fmla="*/ 4030 w 2027"/>
                  <a:gd name="T7" fmla="*/ 1330 h 892"/>
                  <a:gd name="T8" fmla="*/ 4073 w 2027"/>
                  <a:gd name="T9" fmla="*/ 1315 h 892"/>
                  <a:gd name="T10" fmla="*/ 4106 w 2027"/>
                  <a:gd name="T11" fmla="*/ 1293 h 892"/>
                  <a:gd name="T12" fmla="*/ 4137 w 2027"/>
                  <a:gd name="T13" fmla="*/ 1269 h 892"/>
                  <a:gd name="T14" fmla="*/ 4157 w 2027"/>
                  <a:gd name="T15" fmla="*/ 1240 h 892"/>
                  <a:gd name="T16" fmla="*/ 4170 w 2027"/>
                  <a:gd name="T17" fmla="*/ 1207 h 892"/>
                  <a:gd name="T18" fmla="*/ 4176 w 2027"/>
                  <a:gd name="T19" fmla="*/ 1175 h 892"/>
                  <a:gd name="T20" fmla="*/ 4176 w 2027"/>
                  <a:gd name="T21" fmla="*/ 170 h 892"/>
                  <a:gd name="T22" fmla="*/ 4170 w 2027"/>
                  <a:gd name="T23" fmla="*/ 136 h 892"/>
                  <a:gd name="T24" fmla="*/ 4157 w 2027"/>
                  <a:gd name="T25" fmla="*/ 104 h 892"/>
                  <a:gd name="T26" fmla="*/ 4137 w 2027"/>
                  <a:gd name="T27" fmla="*/ 75 h 892"/>
                  <a:gd name="T28" fmla="*/ 4106 w 2027"/>
                  <a:gd name="T29" fmla="*/ 50 h 892"/>
                  <a:gd name="T30" fmla="*/ 4073 w 2027"/>
                  <a:gd name="T31" fmla="*/ 29 h 892"/>
                  <a:gd name="T32" fmla="*/ 4030 w 2027"/>
                  <a:gd name="T33" fmla="*/ 12 h 892"/>
                  <a:gd name="T34" fmla="*/ 3989 w 2027"/>
                  <a:gd name="T35" fmla="*/ 3 h 892"/>
                  <a:gd name="T36" fmla="*/ 3943 w 2027"/>
                  <a:gd name="T37" fmla="*/ 0 h 892"/>
                  <a:gd name="T38" fmla="*/ 233 w 2027"/>
                  <a:gd name="T39" fmla="*/ 0 h 892"/>
                  <a:gd name="T40" fmla="*/ 185 w 2027"/>
                  <a:gd name="T41" fmla="*/ 3 h 892"/>
                  <a:gd name="T42" fmla="*/ 144 w 2027"/>
                  <a:gd name="T43" fmla="*/ 12 h 892"/>
                  <a:gd name="T44" fmla="*/ 103 w 2027"/>
                  <a:gd name="T45" fmla="*/ 29 h 892"/>
                  <a:gd name="T46" fmla="*/ 68 w 2027"/>
                  <a:gd name="T47" fmla="*/ 50 h 892"/>
                  <a:gd name="T48" fmla="*/ 39 w 2027"/>
                  <a:gd name="T49" fmla="*/ 75 h 892"/>
                  <a:gd name="T50" fmla="*/ 19 w 2027"/>
                  <a:gd name="T51" fmla="*/ 104 h 892"/>
                  <a:gd name="T52" fmla="*/ 4 w 2027"/>
                  <a:gd name="T53" fmla="*/ 136 h 892"/>
                  <a:gd name="T54" fmla="*/ 0 w 2027"/>
                  <a:gd name="T55" fmla="*/ 170 h 892"/>
                  <a:gd name="T56" fmla="*/ 0 w 2027"/>
                  <a:gd name="T57" fmla="*/ 1175 h 892"/>
                  <a:gd name="T58" fmla="*/ 4 w 2027"/>
                  <a:gd name="T59" fmla="*/ 1207 h 892"/>
                  <a:gd name="T60" fmla="*/ 19 w 2027"/>
                  <a:gd name="T61" fmla="*/ 1240 h 892"/>
                  <a:gd name="T62" fmla="*/ 39 w 2027"/>
                  <a:gd name="T63" fmla="*/ 1269 h 892"/>
                  <a:gd name="T64" fmla="*/ 68 w 2027"/>
                  <a:gd name="T65" fmla="*/ 1293 h 892"/>
                  <a:gd name="T66" fmla="*/ 103 w 2027"/>
                  <a:gd name="T67" fmla="*/ 1315 h 892"/>
                  <a:gd name="T68" fmla="*/ 144 w 2027"/>
                  <a:gd name="T69" fmla="*/ 1330 h 892"/>
                  <a:gd name="T70" fmla="*/ 185 w 2027"/>
                  <a:gd name="T71" fmla="*/ 1339 h 892"/>
                  <a:gd name="T72" fmla="*/ 233 w 2027"/>
                  <a:gd name="T73" fmla="*/ 1344 h 8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027"/>
                  <a:gd name="T112" fmla="*/ 0 h 892"/>
                  <a:gd name="T113" fmla="*/ 2027 w 2027"/>
                  <a:gd name="T114" fmla="*/ 892 h 8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027" h="892">
                    <a:moveTo>
                      <a:pt x="113" y="892"/>
                    </a:moveTo>
                    <a:lnTo>
                      <a:pt x="1914" y="892"/>
                    </a:lnTo>
                    <a:lnTo>
                      <a:pt x="1936" y="889"/>
                    </a:lnTo>
                    <a:lnTo>
                      <a:pt x="1956" y="883"/>
                    </a:lnTo>
                    <a:lnTo>
                      <a:pt x="1977" y="873"/>
                    </a:lnTo>
                    <a:lnTo>
                      <a:pt x="1993" y="858"/>
                    </a:lnTo>
                    <a:lnTo>
                      <a:pt x="2008" y="842"/>
                    </a:lnTo>
                    <a:lnTo>
                      <a:pt x="2018" y="823"/>
                    </a:lnTo>
                    <a:lnTo>
                      <a:pt x="2024" y="801"/>
                    </a:lnTo>
                    <a:lnTo>
                      <a:pt x="2027" y="780"/>
                    </a:lnTo>
                    <a:lnTo>
                      <a:pt x="2027" y="113"/>
                    </a:lnTo>
                    <a:lnTo>
                      <a:pt x="2024" y="90"/>
                    </a:lnTo>
                    <a:lnTo>
                      <a:pt x="2018" y="69"/>
                    </a:lnTo>
                    <a:lnTo>
                      <a:pt x="2008" y="50"/>
                    </a:lnTo>
                    <a:lnTo>
                      <a:pt x="1993" y="33"/>
                    </a:lnTo>
                    <a:lnTo>
                      <a:pt x="1977" y="19"/>
                    </a:lnTo>
                    <a:lnTo>
                      <a:pt x="1956" y="8"/>
                    </a:lnTo>
                    <a:lnTo>
                      <a:pt x="1936" y="2"/>
                    </a:lnTo>
                    <a:lnTo>
                      <a:pt x="1914" y="0"/>
                    </a:lnTo>
                    <a:lnTo>
                      <a:pt x="113" y="0"/>
                    </a:lnTo>
                    <a:lnTo>
                      <a:pt x="90" y="2"/>
                    </a:lnTo>
                    <a:lnTo>
                      <a:pt x="70" y="8"/>
                    </a:lnTo>
                    <a:lnTo>
                      <a:pt x="50" y="19"/>
                    </a:lnTo>
                    <a:lnTo>
                      <a:pt x="33" y="33"/>
                    </a:lnTo>
                    <a:lnTo>
                      <a:pt x="19" y="50"/>
                    </a:lnTo>
                    <a:lnTo>
                      <a:pt x="9" y="69"/>
                    </a:lnTo>
                    <a:lnTo>
                      <a:pt x="2" y="90"/>
                    </a:lnTo>
                    <a:lnTo>
                      <a:pt x="0" y="113"/>
                    </a:lnTo>
                    <a:lnTo>
                      <a:pt x="0" y="780"/>
                    </a:lnTo>
                    <a:lnTo>
                      <a:pt x="2" y="801"/>
                    </a:lnTo>
                    <a:lnTo>
                      <a:pt x="9" y="823"/>
                    </a:lnTo>
                    <a:lnTo>
                      <a:pt x="19" y="842"/>
                    </a:lnTo>
                    <a:lnTo>
                      <a:pt x="33" y="858"/>
                    </a:lnTo>
                    <a:lnTo>
                      <a:pt x="50" y="873"/>
                    </a:lnTo>
                    <a:lnTo>
                      <a:pt x="70" y="883"/>
                    </a:lnTo>
                    <a:lnTo>
                      <a:pt x="90" y="889"/>
                    </a:lnTo>
                    <a:lnTo>
                      <a:pt x="113" y="892"/>
                    </a:lnTo>
                    <a:close/>
                  </a:path>
                </a:pathLst>
              </a:custGeom>
              <a:solidFill>
                <a:srgbClr val="CDCDC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Rectangle 70"/>
              <p:cNvSpPr>
                <a:spLocks noChangeArrowheads="1"/>
              </p:cNvSpPr>
              <p:nvPr/>
            </p:nvSpPr>
            <p:spPr bwMode="auto">
              <a:xfrm>
                <a:off x="144" y="192"/>
                <a:ext cx="4224" cy="1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25425" indent="-22542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 xsd:type="ContextType"timeout=“100"&gt;</a:t>
                </a:r>
              </a:p>
              <a:p>
                <a:pPr marL="471488" lvl="1" indent="-244475" defTabSz="74295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&lt;context-service&gt;</a:t>
                </a:r>
                <a:r>
                  <a:rPr lang="fr-FR" sz="1400" b="1">
                    <a:latin typeface="Courier New" pitchFamily="49" charset="0"/>
                  </a:rPr>
                  <a:t>http://.../HPSearch&lt;/ </a:t>
                </a:r>
                <a:r>
                  <a:rPr lang="en-US" sz="1400" b="1">
                    <a:latin typeface="Courier New" pitchFamily="49" charset="0"/>
                  </a:rPr>
                  <a:t>context-service&gt;</a:t>
                </a:r>
                <a:r>
                  <a:rPr lang="fr-FR" sz="1400" b="1">
                    <a:latin typeface="Courier New" pitchFamily="49" charset="0"/>
                  </a:rPr>
                  <a:t> 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  &lt;content&gt; HPSearch associated additional data generated during execution of workflow. &lt;/content&gt;</a:t>
                </a:r>
              </a:p>
              <a:p>
                <a:pPr marL="225425" indent="-225425" defTabSz="742950" eaLnBrk="1" hangingPunct="1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en-US" sz="1400" b="1">
                    <a:latin typeface="Courier New" pitchFamily="49" charset="0"/>
                  </a:rPr>
                  <a:t>&lt;/context&gt;</a:t>
                </a:r>
              </a:p>
            </p:txBody>
          </p:sp>
        </p:grpSp>
        <p:sp>
          <p:nvSpPr>
            <p:cNvPr id="16399" name="AutoShape 71"/>
            <p:cNvSpPr>
              <a:spLocks noChangeArrowheads="1"/>
            </p:cNvSpPr>
            <p:nvPr/>
          </p:nvSpPr>
          <p:spPr bwMode="auto">
            <a:xfrm rot="10800000">
              <a:off x="1104" y="3456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Text Box 72"/>
            <p:cNvSpPr txBox="1">
              <a:spLocks noChangeArrowheads="1"/>
            </p:cNvSpPr>
            <p:nvPr/>
          </p:nvSpPr>
          <p:spPr bwMode="auto">
            <a:xfrm>
              <a:off x="288" y="3456"/>
              <a:ext cx="816" cy="3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service associated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2C7BE-B8DE-48B1-9FDF-F18763E28D29}" type="slidenum">
              <a:rPr lang="en-US" smtClean="0"/>
              <a:pPr/>
              <a:t>5</a:t>
            </a:fld>
            <a:r>
              <a:rPr lang="en-US" smtClean="0"/>
              <a:t> of 34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Practical Problem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5257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need a Grid Information Service for managing all information associated with services in Gaggles for;</a:t>
            </a:r>
          </a:p>
          <a:p>
            <a:pPr lvl="1" eaLnBrk="1" hangingPunct="1"/>
            <a:r>
              <a:rPr lang="en-US" dirty="0" smtClean="0"/>
              <a:t>correlating activities of widely distributed services</a:t>
            </a:r>
          </a:p>
          <a:p>
            <a:pPr lvl="2" eaLnBrk="1" hangingPunct="1"/>
            <a:r>
              <a:rPr lang="en-US" dirty="0" smtClean="0"/>
              <a:t>workflow style applications</a:t>
            </a:r>
          </a:p>
          <a:p>
            <a:pPr lvl="1" eaLnBrk="1" hangingPunct="1"/>
            <a:r>
              <a:rPr lang="en-US" dirty="0" smtClean="0"/>
              <a:t>management of events in multimedia collaboration</a:t>
            </a:r>
          </a:p>
          <a:p>
            <a:pPr lvl="2" eaLnBrk="1" hangingPunct="1"/>
            <a:r>
              <a:rPr lang="en-US" dirty="0" smtClean="0"/>
              <a:t>providing information to enable </a:t>
            </a:r>
            <a:endParaRPr lang="en-US" dirty="0" smtClean="0">
              <a:solidFill>
                <a:srgbClr val="FFFF00"/>
              </a:solidFill>
            </a:endParaRPr>
          </a:p>
          <a:p>
            <a:pPr lvl="3" eaLnBrk="1" hangingPunct="1"/>
            <a:r>
              <a:rPr lang="en-US" sz="1800" dirty="0" smtClean="0"/>
              <a:t>real-time replay/playback</a:t>
            </a:r>
          </a:p>
          <a:p>
            <a:pPr lvl="3" eaLnBrk="1" hangingPunct="1"/>
            <a:r>
              <a:rPr lang="en-US" sz="1800" dirty="0" smtClean="0"/>
              <a:t>session failure recovery </a:t>
            </a:r>
          </a:p>
          <a:p>
            <a:pPr lvl="1" eaLnBrk="1" hangingPunct="1"/>
            <a:r>
              <a:rPr lang="en-US" dirty="0" smtClean="0"/>
              <a:t>enabling uniform query capabilities</a:t>
            </a:r>
          </a:p>
          <a:p>
            <a:pPr lvl="2" eaLnBrk="1" hangingPunct="1"/>
            <a:r>
              <a:rPr lang="en-US" dirty="0" smtClean="0"/>
              <a:t>“Give me list of services satisfying C:{</a:t>
            </a:r>
            <a:r>
              <a:rPr lang="en-US" dirty="0" err="1" smtClean="0"/>
              <a:t>a,b,c</a:t>
            </a:r>
            <a:r>
              <a:rPr lang="en-US" dirty="0" smtClean="0"/>
              <a:t>..} </a:t>
            </a:r>
            <a:r>
              <a:rPr lang="en-US" dirty="0" err="1" smtClean="0"/>
              <a:t>QoS</a:t>
            </a:r>
            <a:r>
              <a:rPr lang="en-US" dirty="0" smtClean="0"/>
              <a:t> requirements and participating S:{</a:t>
            </a:r>
            <a:r>
              <a:rPr lang="en-US" dirty="0" err="1" smtClean="0"/>
              <a:t>x,y,z</a:t>
            </a:r>
            <a:r>
              <a:rPr lang="en-US" dirty="0" smtClean="0"/>
              <a:t>..} sessions”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27A647-92DE-44A0-80CC-8C0446C1EF42}" type="slidenum">
              <a:rPr lang="en-US" smtClean="0"/>
              <a:pPr/>
              <a:t>6</a:t>
            </a:fld>
            <a:r>
              <a:rPr lang="en-US" smtClean="0"/>
              <a:t> of 34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2788"/>
          </a:xfrm>
        </p:spPr>
        <p:txBody>
          <a:bodyPr/>
          <a:lstStyle/>
          <a:p>
            <a:pPr eaLnBrk="1" hangingPunct="1"/>
            <a:r>
              <a:rPr lang="en-US" sz="4000" smtClean="0"/>
              <a:t>Motivations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510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smtClean="0"/>
              <a:t>Managing small scale highly dynamic metadata as in dynamic Grid/Web Service collections</a:t>
            </a:r>
          </a:p>
          <a:p>
            <a:pPr eaLnBrk="1" hangingPunct="1"/>
            <a:r>
              <a:rPr lang="en-US" sz="2400" dirty="0" smtClean="0"/>
              <a:t>Performance limitations in point-to-point based service communication approaches for managing stateful service information</a:t>
            </a:r>
          </a:p>
          <a:p>
            <a:pPr eaLnBrk="1" hangingPunct="1"/>
            <a:r>
              <a:rPr lang="en-US" sz="2400" dirty="0" smtClean="0"/>
              <a:t>Lack of support for uniform hybrid query capabilities to both static and dynamic context information</a:t>
            </a:r>
          </a:p>
          <a:p>
            <a:pPr eaLnBrk="1" hangingPunct="1"/>
            <a:r>
              <a:rPr lang="en-US" sz="2400" dirty="0" smtClean="0"/>
              <a:t>Lack of support for adaptation to instantaneous changes in client demands</a:t>
            </a:r>
          </a:p>
          <a:p>
            <a:pPr eaLnBrk="1" hangingPunct="1"/>
            <a:r>
              <a:rPr lang="en-US" sz="2400" dirty="0" smtClean="0"/>
              <a:t>Lack of support for distributed session management capabilities especially in collaboration domain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2159B5-4324-4D3F-A6C7-28EA6BF69151}" type="slidenum">
              <a:rPr lang="en-US" smtClean="0"/>
              <a:pPr/>
              <a:t>7</a:t>
            </a:fld>
            <a:r>
              <a:rPr lang="en-US" smtClean="0"/>
              <a:t> of 34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Issues 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52578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Performance</a:t>
            </a:r>
          </a:p>
          <a:p>
            <a:pPr lvl="1" eaLnBrk="1" hangingPunct="1"/>
            <a:r>
              <a:rPr lang="en-US" sz="2200" dirty="0" smtClean="0"/>
              <a:t>Efficient mediator metadata strategies for service communication: high performance and persistency</a:t>
            </a:r>
            <a:endParaRPr lang="en-US" sz="2400" b="1" dirty="0" smtClean="0"/>
          </a:p>
          <a:p>
            <a:pPr eaLnBrk="1" hangingPunct="1"/>
            <a:r>
              <a:rPr lang="en-US" sz="2400" b="1" dirty="0" smtClean="0"/>
              <a:t>Efficient access request distribution</a:t>
            </a:r>
          </a:p>
          <a:p>
            <a:pPr lvl="1" eaLnBrk="1" hangingPunct="1"/>
            <a:r>
              <a:rPr lang="en-US" sz="2200" dirty="0" smtClean="0"/>
              <a:t>How to choose a replica server to best serve a client request?</a:t>
            </a:r>
          </a:p>
          <a:p>
            <a:pPr lvl="1" eaLnBrk="1" hangingPunct="1"/>
            <a:r>
              <a:rPr lang="en-US" sz="2200" dirty="0" smtClean="0"/>
              <a:t>How to provide adaptation to instantaneous changes in client demands?</a:t>
            </a:r>
          </a:p>
          <a:p>
            <a:pPr eaLnBrk="1" hangingPunct="1"/>
            <a:r>
              <a:rPr lang="en-US" sz="2400" b="1" dirty="0" smtClean="0"/>
              <a:t>Fault-tolerance</a:t>
            </a:r>
          </a:p>
          <a:p>
            <a:pPr lvl="1" eaLnBrk="1" hangingPunct="1"/>
            <a:r>
              <a:rPr lang="en-US" sz="2200" dirty="0" smtClean="0"/>
              <a:t>High availability of information</a:t>
            </a:r>
          </a:p>
          <a:p>
            <a:pPr lvl="1" eaLnBrk="1" hangingPunct="1"/>
            <a:r>
              <a:rPr lang="en-US" sz="2200" dirty="0" smtClean="0"/>
              <a:t>Efficient replica-content creation strategies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6DEAB0-73E9-4E29-B899-3FB8BC903231}" type="slidenum">
              <a:rPr lang="en-US" smtClean="0"/>
              <a:pPr/>
              <a:t>8</a:t>
            </a:fld>
            <a:r>
              <a:rPr lang="en-US" smtClean="0"/>
              <a:t> of 34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Research Issues II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Consistency </a:t>
            </a:r>
          </a:p>
          <a:p>
            <a:pPr lvl="1" eaLnBrk="1" hangingPunct="1"/>
            <a:r>
              <a:rPr lang="en-US" sz="2200" dirty="0" smtClean="0"/>
              <a:t>Provide consistency across the copies of a replica</a:t>
            </a:r>
            <a:endParaRPr lang="en-US" dirty="0" smtClean="0"/>
          </a:p>
          <a:p>
            <a:pPr eaLnBrk="1" hangingPunct="1"/>
            <a:r>
              <a:rPr lang="en-US" sz="2400" b="1" dirty="0" smtClean="0"/>
              <a:t>Flexibility</a:t>
            </a:r>
          </a:p>
          <a:p>
            <a:pPr lvl="1" eaLnBrk="1" hangingPunct="1"/>
            <a:r>
              <a:rPr lang="en-US" sz="2200" dirty="0" smtClean="0"/>
              <a:t>Accommodating broad range of application domains, such as read-dominated, read/write dominated </a:t>
            </a:r>
          </a:p>
          <a:p>
            <a:pPr eaLnBrk="1" hangingPunct="1"/>
            <a:r>
              <a:rPr lang="en-US" sz="2400" b="1" dirty="0" smtClean="0"/>
              <a:t>Interoperability</a:t>
            </a:r>
          </a:p>
          <a:p>
            <a:pPr lvl="1" eaLnBrk="1" hangingPunct="1"/>
            <a:r>
              <a:rPr lang="en-US" sz="2200" dirty="0" smtClean="0"/>
              <a:t>Being compatible with wide range of applications</a:t>
            </a:r>
          </a:p>
          <a:p>
            <a:pPr lvl="1" eaLnBrk="1" hangingPunct="1"/>
            <a:r>
              <a:rPr lang="en-US" sz="2200" dirty="0" smtClean="0"/>
              <a:t>Providing data models and programming interfaces </a:t>
            </a:r>
          </a:p>
          <a:p>
            <a:pPr lvl="2" eaLnBrk="1" hangingPunct="1"/>
            <a:r>
              <a:rPr lang="en-US" dirty="0" smtClean="0"/>
              <a:t>to perform hybrid queries over all service metadata</a:t>
            </a:r>
          </a:p>
          <a:p>
            <a:pPr lvl="2" eaLnBrk="1" hangingPunct="1"/>
            <a:r>
              <a:rPr lang="en-US" dirty="0" smtClean="0"/>
              <a:t>to enable real-time replay/playback or session   recovery capabilities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7B9EA-DD4F-49F1-A7EF-3082BB5A6E5E}" type="slidenum">
              <a:rPr lang="en-US" smtClean="0"/>
              <a:pPr/>
              <a:t>9</a:t>
            </a:fld>
            <a:r>
              <a:rPr lang="en-US" smtClean="0"/>
              <a:t> of 34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Proposed System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Hybrid WS-Context Service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Fault tolerant and high performance Grid Information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Caching module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Publish/Subscribe for                                              fault tolerance, distribution, consistency enforcement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Database backend and Extended UDDI Registry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WS-I compatible uniform programming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Specification with abstract data models and programming interface which combines WS-Context and UDDI in one hybrid service to manage service metadata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Hybrid functions operate on both metadata spaces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Extended WS-Context functions operate on session metadata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Extended UDDI functions operate on interaction-independent metadata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28473</TotalTime>
  <Words>3076</Words>
  <Application>Microsoft PowerPoint</Application>
  <PresentationFormat>On-screen Show (4:3)</PresentationFormat>
  <Paragraphs>590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Level</vt:lpstr>
      <vt:lpstr>Slide</vt:lpstr>
      <vt:lpstr>Managing Dynamic Metadata and Context </vt:lpstr>
      <vt:lpstr>Context as Service Metadata</vt:lpstr>
      <vt:lpstr>Motivating Cases</vt:lpstr>
      <vt:lpstr>Slide 4</vt:lpstr>
      <vt:lpstr>Practical Problem</vt:lpstr>
      <vt:lpstr>Motivations</vt:lpstr>
      <vt:lpstr>Research Issues I</vt:lpstr>
      <vt:lpstr>Research Issues II</vt:lpstr>
      <vt:lpstr>Proposed System: Hybrid WS-Context Service</vt:lpstr>
      <vt:lpstr>Slide 10</vt:lpstr>
      <vt:lpstr>Slide 11</vt:lpstr>
      <vt:lpstr>Key Design Features</vt:lpstr>
      <vt:lpstr>Extended UDDI XML Metadata Service</vt:lpstr>
      <vt:lpstr>TupleSpaces Paradigm and JavaSpaces</vt:lpstr>
      <vt:lpstr>Publish/Subscribe Paradigm and NaradaBrokering</vt:lpstr>
      <vt:lpstr>Caching Strategy</vt:lpstr>
      <vt:lpstr>Performance Model and Measurements</vt:lpstr>
      <vt:lpstr>Hybrid WS-Context Caching Approach Persistency investigation</vt:lpstr>
      <vt:lpstr>Hybrid WS-Context Caching Approach      Performance investigation</vt:lpstr>
      <vt:lpstr>Hybrid WS-Context Caching Approach Message rate scalability investigation</vt:lpstr>
      <vt:lpstr>Hybrid WS-Context Caching Approach Message size scalability investigation</vt:lpstr>
      <vt:lpstr>Access: Request Distribution</vt:lpstr>
      <vt:lpstr>Access Distribution Experiment Test Methodology</vt:lpstr>
      <vt:lpstr>Distribution experiment result</vt:lpstr>
      <vt:lpstr>Optimizing Performance: Dynamic migration/replication</vt:lpstr>
      <vt:lpstr>Slide 26</vt:lpstr>
      <vt:lpstr>Slide 27</vt:lpstr>
      <vt:lpstr>Storage: Replica content placement</vt:lpstr>
      <vt:lpstr>Fault-tolerance experiment  Testing Setup</vt:lpstr>
      <vt:lpstr>Fault-tolerance experiment result</vt:lpstr>
      <vt:lpstr>Consistency enforcement</vt:lpstr>
      <vt:lpstr>Consistency Enforcement Experiment Test Methodology</vt:lpstr>
      <vt:lpstr>Consistency Enforcement Test Result</vt:lpstr>
      <vt:lpstr>Comparison of Experiment Results</vt:lpstr>
      <vt:lpstr> Contribution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Dynamic Metadata and Context   Mehmet S. Aktas                  &lt;maktas@cs.indiana.edu&gt;</dc:title>
  <dc:creator>Mehmet S. Aktas</dc:creator>
  <cp:lastModifiedBy>Mehmet S. Aktas</cp:lastModifiedBy>
  <cp:revision>611</cp:revision>
  <cp:lastPrinted>1601-01-01T00:00:00Z</cp:lastPrinted>
  <dcterms:created xsi:type="dcterms:W3CDTF">2005-03-18T08:31:11Z</dcterms:created>
  <dcterms:modified xsi:type="dcterms:W3CDTF">2007-01-03T02:08:43Z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