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0" r:id="rId2"/>
  </p:sldMasterIdLst>
  <p:notesMasterIdLst>
    <p:notesMasterId r:id="rId30"/>
  </p:notesMasterIdLst>
  <p:sldIdLst>
    <p:sldId id="267" r:id="rId3"/>
    <p:sldId id="424" r:id="rId4"/>
    <p:sldId id="425" r:id="rId5"/>
    <p:sldId id="40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3" r:id="rId14"/>
    <p:sldId id="374" r:id="rId15"/>
    <p:sldId id="375" r:id="rId16"/>
    <p:sldId id="376" r:id="rId17"/>
    <p:sldId id="378" r:id="rId18"/>
    <p:sldId id="379" r:id="rId19"/>
    <p:sldId id="380" r:id="rId20"/>
    <p:sldId id="381" r:id="rId21"/>
    <p:sldId id="382" r:id="rId22"/>
    <p:sldId id="386" r:id="rId23"/>
    <p:sldId id="387" r:id="rId24"/>
    <p:sldId id="388" r:id="rId25"/>
    <p:sldId id="389" r:id="rId26"/>
    <p:sldId id="384" r:id="rId27"/>
    <p:sldId id="385" r:id="rId28"/>
    <p:sldId id="42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89277" autoAdjust="0"/>
  </p:normalViewPr>
  <p:slideViewPr>
    <p:cSldViewPr>
      <p:cViewPr varScale="1">
        <p:scale>
          <a:sx n="88" d="100"/>
          <a:sy n="88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Total Provisioning </a:t>
            </a:r>
            <a:r>
              <a:rPr lang="en-US" dirty="0" smtClean="0"/>
              <a:t>Time minutes</a:t>
            </a:r>
            <a:endParaRPr lang="en-US" dirty="0"/>
          </a:p>
        </c:rich>
      </c:tx>
    </c:title>
    <c:plotArea>
      <c:layout/>
      <c:lineChart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2.6388888888889753E-3</c:v>
                </c:pt>
                <c:pt idx="1">
                  <c:v>2.5347222222222854E-3</c:v>
                </c:pt>
                <c:pt idx="2">
                  <c:v>2.7083333333334254E-3</c:v>
                </c:pt>
                <c:pt idx="3">
                  <c:v>2.8124999999999908E-3</c:v>
                </c:pt>
              </c:numCache>
            </c:numRef>
          </c:val>
        </c:ser>
        <c:marker val="1"/>
        <c:axId val="94357376"/>
        <c:axId val="95769728"/>
      </c:lineChart>
      <c:catAx>
        <c:axId val="94357376"/>
        <c:scaling>
          <c:orientation val="minMax"/>
        </c:scaling>
        <c:axPos val="b"/>
        <c:numFmt formatCode="General" sourceLinked="1"/>
        <c:tickLblPos val="nextTo"/>
        <c:crossAx val="95769728"/>
        <c:crosses val="autoZero"/>
        <c:auto val="1"/>
        <c:lblAlgn val="ctr"/>
        <c:lblOffset val="100"/>
      </c:catAx>
      <c:valAx>
        <c:axId val="95769728"/>
        <c:scaling>
          <c:orientation val="minMax"/>
          <c:min val="0"/>
        </c:scaling>
        <c:axPos val="l"/>
        <c:majorGridlines/>
        <c:numFmt formatCode="h:mm:ss" sourceLinked="1"/>
        <c:tickLblPos val="nextTo"/>
        <c:crossAx val="94357376"/>
        <c:crosses val="autoZero"/>
        <c:crossBetween val="between"/>
      </c:valAx>
    </c:plotArea>
    <c:legend>
      <c:legendPos val="r"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Node Provisioning Times for RHEL stateless image</a:t>
            </a: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'32'!$B$1</c:f>
              <c:strCache>
                <c:ptCount val="1"/>
                <c:pt idx="0">
                  <c:v>Node Times</c:v>
                </c:pt>
              </c:strCache>
            </c:strRef>
          </c:tx>
          <c:cat>
            <c:numRef>
              <c:f>'32'!$A$2:$A$33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'32'!$B$2:$B$33</c:f>
              <c:numCache>
                <c:formatCode>h:mm:ss</c:formatCode>
                <c:ptCount val="32"/>
                <c:pt idx="0">
                  <c:v>2.7430555555555658E-3</c:v>
                </c:pt>
                <c:pt idx="1">
                  <c:v>2.5578703703703783E-3</c:v>
                </c:pt>
                <c:pt idx="2">
                  <c:v>2.6041666666666808E-3</c:v>
                </c:pt>
                <c:pt idx="3">
                  <c:v>2.4884259259259347E-3</c:v>
                </c:pt>
                <c:pt idx="4">
                  <c:v>2.4884259259259347E-3</c:v>
                </c:pt>
                <c:pt idx="5">
                  <c:v>2.5578703703703783E-3</c:v>
                </c:pt>
                <c:pt idx="6">
                  <c:v>2.0833333333333372E-3</c:v>
                </c:pt>
                <c:pt idx="7">
                  <c:v>2.6041666666666808E-3</c:v>
                </c:pt>
                <c:pt idx="8">
                  <c:v>2.7430555555555658E-3</c:v>
                </c:pt>
                <c:pt idx="9">
                  <c:v>2.8125000000000008E-3</c:v>
                </c:pt>
                <c:pt idx="10">
                  <c:v>2.6041666666666808E-3</c:v>
                </c:pt>
                <c:pt idx="11">
                  <c:v>2.7430555555555658E-3</c:v>
                </c:pt>
                <c:pt idx="12">
                  <c:v>2.5462962962963086E-3</c:v>
                </c:pt>
                <c:pt idx="13">
                  <c:v>2.6041666666666808E-3</c:v>
                </c:pt>
                <c:pt idx="14">
                  <c:v>2.6041666666666808E-3</c:v>
                </c:pt>
                <c:pt idx="15">
                  <c:v>2.6736111111111179E-3</c:v>
                </c:pt>
                <c:pt idx="16">
                  <c:v>2.6736111111111179E-3</c:v>
                </c:pt>
                <c:pt idx="17">
                  <c:v>2.6736111111111179E-3</c:v>
                </c:pt>
                <c:pt idx="18">
                  <c:v>2.7430555555555658E-3</c:v>
                </c:pt>
                <c:pt idx="19">
                  <c:v>2.6736111111111179E-3</c:v>
                </c:pt>
                <c:pt idx="20">
                  <c:v>2.6041666666666808E-3</c:v>
                </c:pt>
                <c:pt idx="21">
                  <c:v>2.7430555555555658E-3</c:v>
                </c:pt>
                <c:pt idx="22">
                  <c:v>2.5462962962963086E-3</c:v>
                </c:pt>
                <c:pt idx="23">
                  <c:v>2.5462962962963086E-3</c:v>
                </c:pt>
                <c:pt idx="24">
                  <c:v>2.6041666666666808E-3</c:v>
                </c:pt>
                <c:pt idx="25">
                  <c:v>2.6736111111111179E-3</c:v>
                </c:pt>
                <c:pt idx="26">
                  <c:v>2.6736111111111179E-3</c:v>
                </c:pt>
                <c:pt idx="27">
                  <c:v>2.2685185185185291E-3</c:v>
                </c:pt>
                <c:pt idx="28">
                  <c:v>2.2685185185185291E-3</c:v>
                </c:pt>
                <c:pt idx="29">
                  <c:v>2.7430555555555658E-3</c:v>
                </c:pt>
                <c:pt idx="30">
                  <c:v>2.5462962962963086E-3</c:v>
                </c:pt>
                <c:pt idx="31">
                  <c:v>2.8125000000000008E-3</c:v>
                </c:pt>
              </c:numCache>
            </c:numRef>
          </c:val>
        </c:ser>
        <c:axId val="97437184"/>
        <c:axId val="97438720"/>
      </c:barChart>
      <c:catAx>
        <c:axId val="97437184"/>
        <c:scaling>
          <c:orientation val="minMax"/>
        </c:scaling>
        <c:axPos val="b"/>
        <c:numFmt formatCode="General" sourceLinked="1"/>
        <c:tickLblPos val="nextTo"/>
        <c:crossAx val="97438720"/>
        <c:crosses val="autoZero"/>
        <c:auto val="1"/>
        <c:lblAlgn val="ctr"/>
        <c:lblOffset val="100"/>
      </c:catAx>
      <c:valAx>
        <c:axId val="97438720"/>
        <c:scaling>
          <c:orientation val="minMax"/>
        </c:scaling>
        <c:axPos val="l"/>
        <c:majorGridlines/>
        <c:numFmt formatCode="h:mm:ss" sourceLinked="1"/>
        <c:tickLblPos val="nextTo"/>
        <c:crossAx val="9743718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4EAA-7B75-4834-B86D-04166192FEB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D1390-938F-470D-BFF9-D6F51F014ADE}" type="slidenum">
              <a:rPr lang="en-US" b="1" smtClean="0">
                <a:solidFill>
                  <a:srgbClr val="000000"/>
                </a:solidFill>
              </a:rPr>
              <a:pPr/>
              <a:t>3</a:t>
            </a:fld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gcf@indiana.edu" TargetMode="External"/><Relationship Id="rId4" Type="http://schemas.openxmlformats.org/officeDocument/2006/relationships/hyperlink" Target="mailto:help@futuregrid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Research in Grids and </a:t>
            </a:r>
            <a:r>
              <a:rPr lang="en-US" sz="4000" b="1" dirty="0" smtClean="0"/>
              <a:t>Clouds </a:t>
            </a:r>
            <a:br>
              <a:rPr lang="en-US" sz="4000" b="1" dirty="0" smtClean="0"/>
            </a:br>
            <a:r>
              <a:rPr lang="en-US" sz="4000" b="1" dirty="0" smtClean="0"/>
              <a:t>and FutureGrid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2438400"/>
          </a:xfrm>
        </p:spPr>
        <p:txBody>
          <a:bodyPr>
            <a:noAutofit/>
          </a:bodyPr>
          <a:lstStyle/>
          <a:p>
            <a:r>
              <a:rPr lang="it-IT" sz="2400" dirty="0" smtClean="0"/>
              <a:t>Melbourne University</a:t>
            </a:r>
          </a:p>
          <a:p>
            <a:r>
              <a:rPr lang="it-IT" sz="2400" b="1" dirty="0" smtClean="0"/>
              <a:t>September 2 2010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00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&amp; Internal Interconnects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499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1" y="129778"/>
            <a:ext cx="5396380" cy="944847"/>
          </a:xfrm>
        </p:spPr>
        <p:txBody>
          <a:bodyPr/>
          <a:lstStyle/>
          <a:p>
            <a:r>
              <a:rPr lang="en-US" b="1" dirty="0" smtClean="0"/>
              <a:t>FutureGrid: a Grid/Cloud Testbed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  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running acceptance tests – ready ~September 15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 l="7558" t="32500" r="40698" b="15833"/>
          <a:stretch>
            <a:fillRect/>
          </a:stretch>
        </p:blipFill>
        <p:spPr bwMode="auto">
          <a:xfrm>
            <a:off x="0" y="2133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495399" cy="10614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FF0000"/>
                </a:solidFill>
              </a:rPr>
              <a:t>Need more proposals to use (have one from University of Delaware)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1" y="0"/>
            <a:ext cx="5488399" cy="99649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Usage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goal of FutureGrid is to </a:t>
            </a:r>
            <a:r>
              <a:rPr lang="en-US" sz="2700" dirty="0" smtClean="0">
                <a:solidFill>
                  <a:srgbClr val="FF0000"/>
                </a:solidFill>
              </a:rPr>
              <a:t>support the research </a:t>
            </a:r>
            <a:r>
              <a:rPr lang="en-US" sz="2700" dirty="0" smtClean="0"/>
              <a:t>on the future of distributed, grid, and cloud computing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will build a robustly managed simulation environment and test-bed to support the development and early use in science of new technologies at all levels of the software stack: from </a:t>
            </a:r>
            <a:r>
              <a:rPr lang="en-US" sz="2700" dirty="0" smtClean="0">
                <a:solidFill>
                  <a:srgbClr val="FF0000"/>
                </a:solidFill>
              </a:rPr>
              <a:t>networking to middleware to scientific applications</a:t>
            </a:r>
            <a:r>
              <a:rPr lang="en-US" sz="27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environment will mimic TeraGrid and/or general parallel and distributed systems – </a:t>
            </a:r>
            <a:r>
              <a:rPr lang="en-US" sz="2700" dirty="0" smtClean="0">
                <a:solidFill>
                  <a:srgbClr val="FF0000"/>
                </a:solidFill>
              </a:rPr>
              <a:t>FutureGrid is part of TeraGrid</a:t>
            </a:r>
            <a:r>
              <a:rPr lang="en-US" sz="2700" dirty="0" smtClean="0"/>
              <a:t> (but not part of formal TeraGrid process for first two years)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Supports Grids, Clouds, and classic HPC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It will mimic commercial clouds (initially </a:t>
            </a:r>
            <a:r>
              <a:rPr lang="en-US" sz="2300" dirty="0" err="1" smtClean="0"/>
              <a:t>IaaS</a:t>
            </a:r>
            <a:r>
              <a:rPr lang="en-US" sz="2300" dirty="0" smtClean="0"/>
              <a:t> not </a:t>
            </a:r>
            <a:r>
              <a:rPr lang="en-US" sz="2300" dirty="0" err="1" smtClean="0"/>
              <a:t>PaaS</a:t>
            </a:r>
            <a:r>
              <a:rPr lang="en-US" sz="23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Expect FutureGrid </a:t>
            </a:r>
            <a:r>
              <a:rPr lang="en-US" sz="2300" dirty="0" err="1" smtClean="0"/>
              <a:t>PaaS</a:t>
            </a:r>
            <a:r>
              <a:rPr lang="en-US" sz="2300" dirty="0" smtClean="0"/>
              <a:t> to grow in importance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can be considered as a (small ~5000 core)</a:t>
            </a:r>
            <a:r>
              <a:rPr lang="en-US" sz="2700" dirty="0" smtClean="0">
                <a:solidFill>
                  <a:srgbClr val="FF0000"/>
                </a:solidFill>
              </a:rPr>
              <a:t> Science/Computer Science Cloud </a:t>
            </a:r>
            <a:r>
              <a:rPr lang="en-US" sz="2700" dirty="0" smtClean="0"/>
              <a:t>but it is more accurately a </a:t>
            </a:r>
            <a:r>
              <a:rPr lang="en-US" sz="2700" dirty="0" smtClean="0">
                <a:solidFill>
                  <a:srgbClr val="FF0000"/>
                </a:solidFill>
              </a:rPr>
              <a:t>virtual machine or bare-metal based simulation environment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This test-bed will succeed if it enables major advances in science and engineering through collaborative development of science applications and related software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85740"/>
          </a:xfrm>
        </p:spPr>
        <p:txBody>
          <a:bodyPr/>
          <a:lstStyle/>
          <a:p>
            <a:r>
              <a:rPr lang="en-US" b="1" dirty="0" smtClean="0"/>
              <a:t>Some Current FutureGrid early 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740"/>
            <a:ext cx="9144000" cy="571241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/>
              <a:t>Investigate </a:t>
            </a:r>
            <a:r>
              <a:rPr lang="en-US" sz="1800" dirty="0" err="1" smtClean="0"/>
              <a:t>metascheduling</a:t>
            </a:r>
            <a:r>
              <a:rPr lang="en-US" sz="1800" dirty="0" smtClean="0"/>
              <a:t> approaches on Cray and iDataPlex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Deploy Genesis II and Unicore end points on Cray and iDataPlex clusters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new Nimbus cloud capabilities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Prototype applications (BLAST) across multiple FutureGrid clusters and Grid’5000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Compare Amazon, Azure with FutureGrid hardware running Linux, Linux on </a:t>
            </a:r>
            <a:r>
              <a:rPr lang="en-US" sz="1800" dirty="0" err="1" smtClean="0"/>
              <a:t>Xen</a:t>
            </a:r>
            <a:r>
              <a:rPr lang="en-US" sz="1800" dirty="0" smtClean="0"/>
              <a:t> or Windows for data intensive applications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</a:t>
            </a:r>
            <a:r>
              <a:rPr lang="en-US" sz="1800" dirty="0" err="1" smtClean="0"/>
              <a:t>ScaleMP</a:t>
            </a:r>
            <a:r>
              <a:rPr lang="en-US" sz="1800" dirty="0" smtClean="0"/>
              <a:t> software shared memory for genome assembly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Genetic algorithms on Hadoop for optimization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Attach power monitoring equipment to iDataPlex nodes to study power use versus use characteristics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Industry (Columbus IN) running CFD codes to study combustion strategies to maximize energy efficiency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evaluation needed by XD TIS and TAS services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of </a:t>
            </a:r>
            <a:r>
              <a:rPr lang="en-US" sz="1800" dirty="0" err="1" smtClean="0"/>
              <a:t>Kepler</a:t>
            </a:r>
            <a:r>
              <a:rPr lang="en-US" sz="1800" dirty="0" smtClean="0"/>
              <a:t> workflow engine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Study scalability of SAGA in difference latency scenarios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and evaluate new algorithms for </a:t>
            </a:r>
            <a:r>
              <a:rPr lang="en-US" sz="1800" dirty="0" err="1" smtClean="0"/>
              <a:t>phylogenetics</a:t>
            </a:r>
            <a:r>
              <a:rPr lang="en-US" sz="1800" dirty="0" smtClean="0"/>
              <a:t>/</a:t>
            </a:r>
            <a:r>
              <a:rPr lang="en-US" sz="1800" dirty="0" err="1" smtClean="0"/>
              <a:t>systematics</a:t>
            </a:r>
            <a:r>
              <a:rPr lang="en-US" sz="1800" dirty="0" smtClean="0"/>
              <a:t> research in CIPRES portal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overheads of clouds in parallel and distributed environments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tutorials and classes in cloud, grid and parallel computing (IU, Florida, LSU)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/>
          </a:bodyPr>
          <a:lstStyle/>
          <a:p>
            <a:r>
              <a:rPr lang="en-US" b="1" dirty="0" smtClean="0"/>
              <a:t>OGF’10 Demo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SDSC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UF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UC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Lille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Rennes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mtClean="0">
                <a:solidFill>
                  <a:srgbClr val="000000"/>
                </a:solidFill>
              </a:rPr>
              <a:t>Sophia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27223" y="51054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mtClean="0">
                <a:solidFill>
                  <a:prstClr val="black"/>
                </a:solidFill>
              </a:rPr>
              <a:t>ViNe provided the necessary inter-cloud connectivity to deploy CloudBLAST across 5 Nimbus sites, with a mix of public and private subnets.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smtClean="0">
                <a:solidFill>
                  <a:prstClr val="black"/>
                </a:solidFill>
              </a:rPr>
              <a:t>Grid’5000 firewall</a:t>
            </a:r>
            <a:endParaRPr lang="en-US" sz="20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495399" cy="1061490"/>
          </a:xfrm>
        </p:spPr>
        <p:txBody>
          <a:bodyPr/>
          <a:lstStyle/>
          <a:p>
            <a:r>
              <a:rPr lang="en-US" b="1" dirty="0" smtClean="0"/>
              <a:t>Education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Supporting ~200 students in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smtClean="0">
                <a:solidFill>
                  <a:srgbClr val="FF0000"/>
                </a:solidFill>
              </a:rPr>
              <a:t>TeraGrid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30-Dec 3 2010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Indiana, Florida and LSU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Arkansas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Los Angeles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 smtClean="0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at Chicago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Minnesota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Dame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Texas</a:t>
                </a:r>
                <a:r>
                  <a:rPr lang="en-US" sz="1050" dirty="0">
                    <a:solidFill>
                      <a:prstClr val="black"/>
                    </a:solidFill>
                  </a:rPr>
                  <a:t> a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t El Paso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 smtClean="0">
                    <a:solidFill>
                      <a:prstClr val="black"/>
                    </a:solidFill>
                  </a:rPr>
                  <a:t>Almaden</a:t>
                </a:r>
                <a:endParaRPr lang="en-US" sz="1050" dirty="0" smtClean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 smtClean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 smtClean="0">
                    <a:solidFill>
                      <a:prstClr val="black"/>
                    </a:solidFill>
                  </a:rPr>
                  <a:t>Center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 smtClean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 smtClean="0">
                      <a:solidFill>
                        <a:prstClr val="black"/>
                      </a:solidFill>
                    </a:rPr>
                    <a:t>of Florida</a:t>
                  </a:r>
                  <a:endParaRPr lang="en-US" sz="11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Hopkins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 smtClean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 smtClean="0">
                <a:solidFill>
                  <a:prstClr val="black"/>
                </a:solidFill>
              </a:rPr>
              <a:t>Hadoop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 smtClean="0">
                <a:solidFill>
                  <a:prstClr val="black"/>
                </a:solidFill>
              </a:rPr>
              <a:t>MapReduce</a:t>
            </a:r>
            <a:r>
              <a:rPr lang="en-US" sz="1600" i="1" dirty="0" smtClean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 smtClean="0">
                <a:solidFill>
                  <a:prstClr val="black"/>
                </a:solidFill>
              </a:rPr>
              <a:t>FutureGrid</a:t>
            </a:r>
            <a:r>
              <a:rPr lang="en-US" sz="1600" i="1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388308" cy="1143000"/>
          </a:xfrm>
        </p:spPr>
        <p:txBody>
          <a:bodyPr/>
          <a:lstStyle/>
          <a:p>
            <a:r>
              <a:rPr lang="en-US" b="1" dirty="0" smtClean="0"/>
              <a:t>FutureGrid Software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Flexible Architecture allows one </a:t>
            </a:r>
            <a:r>
              <a:rPr lang="en-US" dirty="0" smtClean="0">
                <a:solidFill>
                  <a:srgbClr val="FF0000"/>
                </a:solidFill>
              </a:rPr>
              <a:t>to configure </a:t>
            </a:r>
            <a:r>
              <a:rPr lang="en-US" dirty="0" smtClean="0"/>
              <a:t>resources based on images</a:t>
            </a:r>
          </a:p>
          <a:p>
            <a:r>
              <a:rPr lang="en-US" dirty="0" smtClean="0"/>
              <a:t>Managed images allows </a:t>
            </a:r>
            <a:r>
              <a:rPr lang="en-US" dirty="0" smtClean="0">
                <a:solidFill>
                  <a:srgbClr val="FF0000"/>
                </a:solidFill>
              </a:rPr>
              <a:t>to create </a:t>
            </a:r>
            <a:r>
              <a:rPr lang="en-US" dirty="0" smtClean="0"/>
              <a:t>similar experiment environments</a:t>
            </a:r>
          </a:p>
          <a:p>
            <a:r>
              <a:rPr lang="en-US" dirty="0" smtClean="0"/>
              <a:t>Experiment management allows </a:t>
            </a:r>
            <a:r>
              <a:rPr lang="en-US" dirty="0" smtClean="0">
                <a:solidFill>
                  <a:srgbClr val="FF0000"/>
                </a:solidFill>
              </a:rPr>
              <a:t>reproducible activities</a:t>
            </a:r>
          </a:p>
          <a:p>
            <a:r>
              <a:rPr lang="en-US" dirty="0" smtClean="0"/>
              <a:t>Through our modular design we allow </a:t>
            </a:r>
            <a:r>
              <a:rPr lang="en-US" dirty="0" smtClean="0">
                <a:solidFill>
                  <a:srgbClr val="FF0000"/>
                </a:solidFill>
              </a:rPr>
              <a:t>different clouds and images </a:t>
            </a:r>
            <a:r>
              <a:rPr lang="en-US" dirty="0" smtClean="0"/>
              <a:t>to be “rained” upon hardware.</a:t>
            </a:r>
          </a:p>
          <a:p>
            <a:r>
              <a:rPr lang="en-US" dirty="0" smtClean="0"/>
              <a:t>Note will eventually be </a:t>
            </a:r>
            <a:r>
              <a:rPr lang="en-US" dirty="0" smtClean="0">
                <a:solidFill>
                  <a:srgbClr val="FF0000"/>
                </a:solidFill>
              </a:rPr>
              <a:t>supported </a:t>
            </a:r>
            <a:r>
              <a:rPr lang="en-US" dirty="0" smtClean="0"/>
              <a:t>at “TeraGrid Production Quality” </a:t>
            </a:r>
          </a:p>
          <a:p>
            <a:r>
              <a:rPr lang="en-US" dirty="0" smtClean="0"/>
              <a:t>Will  support deployment of </a:t>
            </a:r>
            <a:r>
              <a:rPr lang="en-US" dirty="0" smtClean="0">
                <a:solidFill>
                  <a:srgbClr val="FF0000"/>
                </a:solidFill>
              </a:rPr>
              <a:t>“important” middleware </a:t>
            </a:r>
            <a:r>
              <a:rPr lang="en-US" dirty="0" smtClean="0"/>
              <a:t>including TeraGrid stack, Condor, BOINC, </a:t>
            </a:r>
            <a:r>
              <a:rPr lang="en-US" dirty="0" err="1" smtClean="0"/>
              <a:t>gLite</a:t>
            </a:r>
            <a:r>
              <a:rPr lang="en-US" dirty="0" smtClean="0"/>
              <a:t>, Unicore, Genesis II, MapReduce, </a:t>
            </a:r>
            <a:r>
              <a:rPr lang="en-US" dirty="0" err="1" smtClean="0"/>
              <a:t>Bigtable</a:t>
            </a:r>
            <a:r>
              <a:rPr lang="en-US" dirty="0" smtClean="0"/>
              <a:t> …..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accumulate more supported software as system used!</a:t>
            </a:r>
          </a:p>
          <a:p>
            <a:r>
              <a:rPr lang="en-US" dirty="0" smtClean="0"/>
              <a:t>Will support links to external clouds, GPU clusters etc.</a:t>
            </a:r>
          </a:p>
          <a:p>
            <a:pPr lvl="1"/>
            <a:r>
              <a:rPr lang="en-US" dirty="0" smtClean="0"/>
              <a:t>Grid5000 initial highlight with OGF29 Hadoop deployment over Grid5000 and FutureGrid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Interested in more external system collaborators!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PTI Activities in Digital Science Center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Community Grids Laboratory </a:t>
            </a:r>
            <a:r>
              <a:rPr lang="en-US" dirty="0" smtClean="0"/>
              <a:t>led by Fox</a:t>
            </a:r>
          </a:p>
          <a:p>
            <a:pPr lvl="1"/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Lazewski</a:t>
            </a:r>
            <a:r>
              <a:rPr lang="en-US" dirty="0" smtClean="0"/>
              <a:t>: </a:t>
            </a:r>
            <a:r>
              <a:rPr lang="en-US" dirty="0" err="1" smtClean="0"/>
              <a:t>FutureGrid</a:t>
            </a:r>
            <a:r>
              <a:rPr lang="en-US" dirty="0" smtClean="0"/>
              <a:t> architect, </a:t>
            </a:r>
            <a:r>
              <a:rPr lang="en-US" dirty="0" err="1" smtClean="0"/>
              <a:t>GreenIT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Marlon Pierce: Grids, Services, Portals including Earthquake Science, Chemistry and Polar Science applications</a:t>
            </a:r>
          </a:p>
          <a:p>
            <a:pPr lvl="1"/>
            <a:r>
              <a:rPr lang="en-US" dirty="0" smtClean="0"/>
              <a:t>Sensor Clouds/Grids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SALSA</a:t>
            </a:r>
            <a:r>
              <a:rPr lang="en-US" dirty="0" smtClean="0"/>
              <a:t> led Judy Qiu</a:t>
            </a:r>
          </a:p>
          <a:p>
            <a:pPr lvl="1"/>
            <a:r>
              <a:rPr lang="en-US" dirty="0" smtClean="0"/>
              <a:t>Multicore and Data Intensive Computing (Cyberinfrastructure) including Biology and Cheminformatics applications</a:t>
            </a:r>
          </a:p>
          <a:p>
            <a:pPr lvl="1"/>
            <a:r>
              <a:rPr lang="en-US" dirty="0" smtClean="0"/>
              <a:t>MapReduce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Open Software Laboratory </a:t>
            </a:r>
            <a:r>
              <a:rPr lang="en-US" dirty="0" smtClean="0"/>
              <a:t>led by Andrew </a:t>
            </a:r>
            <a:r>
              <a:rPr lang="en-US" dirty="0" err="1" smtClean="0"/>
              <a:t>Lumsdaine</a:t>
            </a:r>
            <a:endParaRPr lang="en-US" dirty="0" smtClean="0"/>
          </a:p>
          <a:p>
            <a:pPr lvl="1"/>
            <a:r>
              <a:rPr lang="en-US" dirty="0" smtClean="0"/>
              <a:t>Software like MPI, Scientific Computing Environments</a:t>
            </a:r>
          </a:p>
          <a:p>
            <a:pPr lvl="1"/>
            <a:r>
              <a:rPr lang="en-US" dirty="0" smtClean="0"/>
              <a:t>Parallel Graph Algorithms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Complex Networks and Systems </a:t>
            </a:r>
            <a:r>
              <a:rPr lang="en-US" dirty="0" smtClean="0"/>
              <a:t>led by Alex </a:t>
            </a:r>
            <a:r>
              <a:rPr lang="en-US" dirty="0" err="1" smtClean="0"/>
              <a:t>Vespignani</a:t>
            </a:r>
            <a:endParaRPr lang="en-US" dirty="0" smtClean="0"/>
          </a:p>
          <a:p>
            <a:pPr lvl="1"/>
            <a:r>
              <a:rPr lang="en-US" dirty="0" smtClean="0"/>
              <a:t>Very successful H1N1 spread simulations run on Big Red</a:t>
            </a:r>
          </a:p>
          <a:p>
            <a:pPr lvl="1"/>
            <a:r>
              <a:rPr lang="en-US" dirty="0" smtClean="0"/>
              <a:t>Can be extended to other epidemics and to “critical infrastructure” simulations such as transportation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78288"/>
            <a:ext cx="5495399" cy="1061490"/>
          </a:xfrm>
        </p:spPr>
        <p:txBody>
          <a:bodyPr/>
          <a:lstStyle/>
          <a:p>
            <a:r>
              <a:rPr lang="en-US" b="1" dirty="0" smtClean="0"/>
              <a:t>Dynamic provisioning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Need to provision </a:t>
            </a:r>
          </a:p>
          <a:p>
            <a:pPr lvl="1"/>
            <a:r>
              <a:rPr lang="en-US" dirty="0" smtClean="0"/>
              <a:t>Linux or Windows O/S</a:t>
            </a:r>
          </a:p>
          <a:p>
            <a:pPr lvl="1"/>
            <a:r>
              <a:rPr lang="en-US" dirty="0" smtClean="0"/>
              <a:t>Linux or (Windows O/S) on Hypervisors (KVM, </a:t>
            </a:r>
            <a:r>
              <a:rPr lang="en-US" dirty="0" err="1" smtClean="0"/>
              <a:t>Xen</a:t>
            </a:r>
            <a:r>
              <a:rPr lang="en-US" dirty="0" smtClean="0"/>
              <a:t>, </a:t>
            </a:r>
            <a:r>
              <a:rPr lang="en-US" dirty="0" err="1" smtClean="0"/>
              <a:t>ScaleMP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Appliances – O/S plus application/middleware on bare-metal or hypervisors</a:t>
            </a:r>
          </a:p>
          <a:p>
            <a:r>
              <a:rPr lang="en-US" dirty="0" smtClean="0"/>
              <a:t>Give me a virtual cluster with 30 nodes based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Give me 15 KVM nodes each in Chicago and Texas linked to Azure and Grid5000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32 MPI nodes running on first Linux and then Windows with Cray iDataPlex Dell comparisons</a:t>
            </a:r>
          </a:p>
          <a:p>
            <a:r>
              <a:rPr lang="en-US" dirty="0" smtClean="0"/>
              <a:t>Give me a Hadoop or Dryad environment with 160 nodes</a:t>
            </a:r>
          </a:p>
          <a:p>
            <a:pPr lvl="1"/>
            <a:r>
              <a:rPr lang="en-US" dirty="0" smtClean="0"/>
              <a:t>Compare with Amazon and Azure</a:t>
            </a:r>
          </a:p>
          <a:p>
            <a:r>
              <a:rPr lang="en-US" dirty="0" smtClean="0"/>
              <a:t>Give me a 1000 BLAST instances linked to Grid5000</a:t>
            </a:r>
          </a:p>
          <a:p>
            <a:r>
              <a:rPr lang="en-US" dirty="0" smtClean="0"/>
              <a:t>Give me two 8 node (64 core) </a:t>
            </a:r>
            <a:r>
              <a:rPr lang="en-US" dirty="0" err="1" smtClean="0"/>
              <a:t>ScaleMP</a:t>
            </a:r>
            <a:r>
              <a:rPr lang="en-US" dirty="0" smtClean="0"/>
              <a:t> instances on Alamo and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6436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Dynamic Provisioning Experiment </a:t>
            </a:r>
            <a:br>
              <a:rPr lang="en-US" b="1" dirty="0" smtClean="0"/>
            </a:br>
            <a:r>
              <a:rPr lang="en-US" b="1" dirty="0" smtClean="0"/>
              <a:t>Logical View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678" b="-2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859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166398280"/>
              </p:ext>
            </p:extLst>
          </p:nvPr>
        </p:nvGraphicFramePr>
        <p:xfrm>
          <a:off x="457200" y="1600200"/>
          <a:ext cx="8229600" cy="276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1466" y="4574276"/>
            <a:ext cx="684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elapsed between requesting a job and the jobs reported start time on the provisioned node. The numbers here are an average of 2 sets of experiments.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14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minutes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1910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nodes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Provisioning times for nodes </a:t>
            </a:r>
            <a:br>
              <a:rPr lang="en-US" b="1" dirty="0" smtClean="0"/>
            </a:br>
            <a:r>
              <a:rPr lang="en-US" b="1" dirty="0" smtClean="0"/>
              <a:t>in a 32 node request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18674"/>
          <a:ext cx="8229600" cy="321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9743" y="5243349"/>
            <a:ext cx="649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nodes took an average of 3 minutes and 45 seconds to switch from the </a:t>
            </a:r>
            <a:r>
              <a:rPr lang="en-US" dirty="0" err="1" smtClean="0"/>
              <a:t>stateful</a:t>
            </a:r>
            <a:r>
              <a:rPr lang="en-US" dirty="0" smtClean="0"/>
              <a:t> to stateless image with a standard deviation of 14 seconds.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14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minutes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695" r="-8026" b="30965"/>
          <a:stretch>
            <a:fillRect/>
          </a:stretch>
        </p:blipFill>
        <p:spPr>
          <a:xfrm>
            <a:off x="764703" y="931127"/>
            <a:ext cx="7537783" cy="592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412699" cy="1143000"/>
          </a:xfrm>
        </p:spPr>
        <p:txBody>
          <a:bodyPr/>
          <a:lstStyle/>
          <a:p>
            <a:r>
              <a:rPr lang="en-US" b="1" dirty="0" smtClean="0"/>
              <a:t>Phase III Process View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29390"/>
          </a:xfrm>
        </p:spPr>
        <p:txBody>
          <a:bodyPr/>
          <a:lstStyle/>
          <a:p>
            <a:r>
              <a:rPr lang="en-US" sz="4000" b="1" dirty="0" smtClean="0"/>
              <a:t>Security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Need to provide dynamic flexible usability and preserve system security</a:t>
            </a:r>
          </a:p>
          <a:p>
            <a:r>
              <a:rPr lang="en-US" sz="2000" dirty="0" smtClean="0"/>
              <a:t>Still evolving process but initial approach involves </a:t>
            </a:r>
          </a:p>
          <a:p>
            <a:r>
              <a:rPr lang="en-US" sz="2000" dirty="0" smtClean="0"/>
              <a:t>Encouraging use of “</a:t>
            </a:r>
            <a:r>
              <a:rPr lang="en-US" sz="2000" dirty="0" smtClean="0">
                <a:solidFill>
                  <a:srgbClr val="FF0000"/>
                </a:solidFill>
              </a:rPr>
              <a:t>as a Service</a:t>
            </a:r>
            <a:r>
              <a:rPr lang="en-US" sz="2000" dirty="0" smtClean="0"/>
              <a:t>” approach e.g. “Database as a Software” not “Database in your image”; clearly possible for some cases as in “Hadoop as a  Service”</a:t>
            </a:r>
          </a:p>
          <a:p>
            <a:pPr lvl="1"/>
            <a:r>
              <a:rPr lang="en-US" sz="2000" dirty="0" smtClean="0"/>
              <a:t>Commercial clouds use </a:t>
            </a:r>
            <a:r>
              <a:rPr lang="en-US" sz="2000" dirty="0" err="1" smtClean="0">
                <a:solidFill>
                  <a:srgbClr val="FF0000"/>
                </a:solidFill>
              </a:rPr>
              <a:t>aaS</a:t>
            </a:r>
            <a:r>
              <a:rPr lang="en-US" sz="2000" dirty="0" smtClean="0"/>
              <a:t> for database, queues, tables, storage …..</a:t>
            </a:r>
          </a:p>
          <a:p>
            <a:pPr lvl="1"/>
            <a:r>
              <a:rPr lang="en-US" sz="2000" dirty="0" smtClean="0"/>
              <a:t>Makes complexity linear in #features rather than exponential if need to support all images with or without all features</a:t>
            </a:r>
          </a:p>
          <a:p>
            <a:r>
              <a:rPr lang="en-US" sz="2000" dirty="0" smtClean="0"/>
              <a:t>Have a </a:t>
            </a:r>
            <a:r>
              <a:rPr lang="en-US" sz="2000" dirty="0" smtClean="0">
                <a:solidFill>
                  <a:srgbClr val="FF0000"/>
                </a:solidFill>
              </a:rPr>
              <a:t>suite of vetted images </a:t>
            </a:r>
            <a:r>
              <a:rPr lang="en-US" sz="2000" dirty="0" smtClean="0"/>
              <a:t>(here images includes customized </a:t>
            </a:r>
            <a:r>
              <a:rPr lang="en-US" sz="2000" dirty="0" smtClean="0">
                <a:solidFill>
                  <a:srgbClr val="FF0000"/>
                </a:solidFill>
              </a:rPr>
              <a:t>appliances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that can be used by users with suitable roles</a:t>
            </a:r>
          </a:p>
          <a:p>
            <a:pPr lvl="1"/>
            <a:r>
              <a:rPr lang="en-US" sz="2000" dirty="0" smtClean="0"/>
              <a:t>Typically do not allow root access; can be VM or not VM based</a:t>
            </a:r>
          </a:p>
          <a:p>
            <a:pPr lvl="1"/>
            <a:r>
              <a:rPr lang="en-US" sz="2000" dirty="0" smtClean="0"/>
              <a:t>Can create images and requested that they be vetted</a:t>
            </a:r>
          </a:p>
          <a:p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F0000"/>
                </a:solidFill>
              </a:rPr>
              <a:t>Privileged images</a:t>
            </a:r>
            <a:r>
              <a:rPr lang="en-US" sz="2000" dirty="0" smtClean="0"/>
              <a:t>” (e.g. allow root access) use VM’s and network isolation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1143000"/>
          </a:xfrm>
        </p:spPr>
        <p:txBody>
          <a:bodyPr/>
          <a:lstStyle/>
          <a:p>
            <a:r>
              <a:rPr lang="en-US" b="1" dirty="0" smtClean="0"/>
              <a:t>FutureGrid Interaction 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715000"/>
          </a:xfrm>
        </p:spPr>
        <p:txBody>
          <a:bodyPr>
            <a:noAutofit/>
          </a:bodyPr>
          <a:lstStyle/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experiments that link Commercial Clouds and FutureGrid with one or more workflow environments and portal technology  installed to link components across these platforms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environments on FutureGrid that are similar to Commercial Clouds and natural for performance and functionality comparisons 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These can both be used to prepare for using Commercial Clouds and as the most likely starting point for porting to them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One example would be support of MapReduce-like environments on FutureGrid including Hadoop on Linux and Dryad on Windows HPCS which are already part of FutureGrid portfolio of supported software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expertise and support porting to Commercial Clouds from other Windows or Linux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comparisons between and integration of multiple commercial Cloud environments – especially Amazon and Azure in the immediate future 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tutorials and expertise to help users move to Commercial Clouds from other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192" cy="1143000"/>
          </a:xfrm>
        </p:spPr>
        <p:txBody>
          <a:bodyPr/>
          <a:lstStyle/>
          <a:p>
            <a:r>
              <a:rPr lang="en-US" b="1" dirty="0" smtClean="0"/>
              <a:t>FutureGrid Viral 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382303-84B4-4167-ACB5-F46B6536487F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4339" name="Picture 7" descr="Pictur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5750"/>
            <a:ext cx="7656513" cy="635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44562"/>
          </a:xfrm>
        </p:spPr>
        <p:txBody>
          <a:bodyPr/>
          <a:lstStyle/>
          <a:p>
            <a:r>
              <a:rPr lang="en-US" b="1" dirty="0" smtClean="0"/>
              <a:t>Important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Deluge </a:t>
            </a:r>
            <a:r>
              <a:rPr lang="en-US" dirty="0" smtClean="0"/>
              <a:t>in all fields of science</a:t>
            </a:r>
          </a:p>
          <a:p>
            <a:r>
              <a:rPr lang="en-US" smtClean="0">
                <a:solidFill>
                  <a:srgbClr val="FF0000"/>
                </a:solidFill>
              </a:rPr>
              <a:t>Multicore</a:t>
            </a:r>
            <a:r>
              <a:rPr lang="en-US" smtClean="0"/>
              <a:t> </a:t>
            </a:r>
            <a:r>
              <a:rPr lang="en-US" dirty="0" smtClean="0"/>
              <a:t>implies parallel computing important again</a:t>
            </a:r>
          </a:p>
          <a:p>
            <a:pPr lvl="1"/>
            <a:r>
              <a:rPr lang="en-US" dirty="0" smtClean="0"/>
              <a:t>Performance from extra cores – not extra clock speed</a:t>
            </a:r>
          </a:p>
          <a:p>
            <a:pPr lvl="1"/>
            <a:r>
              <a:rPr lang="en-US" dirty="0" smtClean="0"/>
              <a:t>GPU enhanced systems can give big power boost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– new commercially supported data center model replacing compute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(and your general purpose computer center)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weight clients</a:t>
            </a:r>
            <a:r>
              <a:rPr lang="en-US" dirty="0" smtClean="0"/>
              <a:t>: Sensors, Smartphones and tablets accessing and supported by backend services in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Commercial efforts </a:t>
            </a:r>
            <a:r>
              <a:rPr lang="en-US" dirty="0" smtClean="0"/>
              <a:t>moving</a:t>
            </a:r>
            <a:r>
              <a:rPr lang="en-US" dirty="0" smtClean="0">
                <a:solidFill>
                  <a:srgbClr val="FF0000"/>
                </a:solidFill>
              </a:rPr>
              <a:t> much faster </a:t>
            </a:r>
            <a:r>
              <a:rPr lang="en-US" dirty="0" smtClean="0"/>
              <a:t>than</a:t>
            </a:r>
            <a:r>
              <a:rPr lang="en-US" dirty="0" smtClean="0">
                <a:solidFill>
                  <a:srgbClr val="FF0000"/>
                </a:solidFill>
              </a:rPr>
              <a:t> academia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innovation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deployment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48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086"/>
            <a:ext cx="8686800" cy="56123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FutureGrid provides a testbed with a wide variety of computing services to its users</a:t>
            </a:r>
          </a:p>
          <a:p>
            <a:pPr lvl="1"/>
            <a:r>
              <a:rPr lang="en-US" dirty="0" smtClean="0"/>
              <a:t>Supporting users developing new applications and new middleware using </a:t>
            </a:r>
            <a:r>
              <a:rPr lang="en-US" dirty="0" smtClean="0">
                <a:solidFill>
                  <a:srgbClr val="FF0000"/>
                </a:solidFill>
              </a:rPr>
              <a:t>Cloud, Grid and Parallel computing </a:t>
            </a:r>
            <a:r>
              <a:rPr lang="en-US" dirty="0" smtClean="0"/>
              <a:t>(Hypervisors – </a:t>
            </a:r>
            <a:r>
              <a:rPr lang="en-US" dirty="0" err="1" smtClean="0"/>
              <a:t>Xen</a:t>
            </a:r>
            <a:r>
              <a:rPr lang="en-US" dirty="0" smtClean="0"/>
              <a:t>, KVM, </a:t>
            </a:r>
            <a:r>
              <a:rPr lang="en-US" dirty="0" err="1" smtClean="0"/>
              <a:t>ScaleMP</a:t>
            </a:r>
            <a:r>
              <a:rPr lang="en-US" dirty="0" smtClean="0"/>
              <a:t>, Linux, Windows, Nimbus, Eucalyptus, Hadoop, Globus, Unicore, MPI, </a:t>
            </a:r>
            <a:r>
              <a:rPr lang="en-US" dirty="0" err="1" smtClean="0"/>
              <a:t>OpenMP</a:t>
            </a:r>
            <a:r>
              <a:rPr lang="en-US" dirty="0" smtClean="0"/>
              <a:t> …) </a:t>
            </a:r>
          </a:p>
          <a:p>
            <a:pPr lvl="1"/>
            <a:r>
              <a:rPr lang="en-US" dirty="0" smtClean="0"/>
              <a:t>Software supported by FutureGrid or users</a:t>
            </a:r>
          </a:p>
          <a:p>
            <a:pPr lvl="1"/>
            <a:r>
              <a:rPr lang="en-US" dirty="0" smtClean="0"/>
              <a:t>~5000 dedicated cores distributed across country</a:t>
            </a:r>
          </a:p>
          <a:p>
            <a:r>
              <a:rPr lang="en-US" dirty="0" smtClean="0"/>
              <a:t>The FutureGrid testbed provides to its users:</a:t>
            </a:r>
          </a:p>
          <a:p>
            <a:pPr lvl="1"/>
            <a:r>
              <a:rPr lang="en-US" dirty="0" smtClean="0"/>
              <a:t>A rich development and testing platform for middleware and application users looking at </a:t>
            </a:r>
            <a:r>
              <a:rPr lang="en-US" dirty="0" smtClean="0">
                <a:solidFill>
                  <a:srgbClr val="FF0000"/>
                </a:solidFill>
              </a:rPr>
              <a:t>interoperability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functionality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Each use of FutureGrid is an</a:t>
            </a:r>
            <a:r>
              <a:rPr lang="en-US" dirty="0" smtClean="0">
                <a:solidFill>
                  <a:srgbClr val="FF0000"/>
                </a:solidFill>
              </a:rPr>
              <a:t> experiment </a:t>
            </a:r>
            <a:r>
              <a:rPr lang="en-US" dirty="0" smtClean="0"/>
              <a:t>that is </a:t>
            </a:r>
            <a:r>
              <a:rPr lang="en-US" dirty="0" smtClean="0">
                <a:solidFill>
                  <a:srgbClr val="FF0000"/>
                </a:solidFill>
              </a:rPr>
              <a:t>reproducible</a:t>
            </a:r>
          </a:p>
          <a:p>
            <a:pPr lvl="1"/>
            <a:r>
              <a:rPr lang="en-US" dirty="0" smtClean="0"/>
              <a:t>A rich </a:t>
            </a:r>
            <a:r>
              <a:rPr lang="en-US" dirty="0" smtClean="0">
                <a:solidFill>
                  <a:srgbClr val="FF0000"/>
                </a:solidFill>
              </a:rPr>
              <a:t>education and teaching </a:t>
            </a:r>
            <a:r>
              <a:rPr lang="en-US" dirty="0" smtClean="0"/>
              <a:t>platform for advanced cyberinfrastructure classes</a:t>
            </a:r>
          </a:p>
          <a:p>
            <a:pPr lvl="1"/>
            <a:r>
              <a:rPr lang="en-US" dirty="0" smtClean="0"/>
              <a:t>Ability to collaborate with the </a:t>
            </a:r>
            <a:r>
              <a:rPr lang="en-US" dirty="0" smtClean="0">
                <a:solidFill>
                  <a:srgbClr val="FF0000"/>
                </a:solidFill>
              </a:rPr>
              <a:t>US industry </a:t>
            </a:r>
            <a:r>
              <a:rPr lang="en-US" dirty="0" smtClean="0"/>
              <a:t>on research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44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</a:t>
            </a:r>
            <a:r>
              <a:rPr lang="en-US" sz="2400" dirty="0" smtClean="0"/>
              <a:t> infrastructure supports loading of general images on </a:t>
            </a:r>
            <a:r>
              <a:rPr lang="en-US" sz="2400" dirty="0" smtClean="0">
                <a:solidFill>
                  <a:srgbClr val="FF0000"/>
                </a:solidFill>
              </a:rPr>
              <a:t>Hypervisors</a:t>
            </a:r>
            <a:r>
              <a:rPr lang="en-US" sz="2400" dirty="0" smtClean="0"/>
              <a:t> like </a:t>
            </a:r>
            <a:r>
              <a:rPr lang="en-US" sz="2400" dirty="0" err="1" smtClean="0"/>
              <a:t>Xen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FF0000"/>
                </a:solidFill>
              </a:rPr>
              <a:t>FutureGrid dynamically provisions </a:t>
            </a:r>
            <a:r>
              <a:rPr lang="en-US" sz="2400" dirty="0" smtClean="0"/>
              <a:t>software as needed onto “bare-metal” using Moab/</a:t>
            </a:r>
            <a:r>
              <a:rPr lang="en-US" sz="2400" dirty="0" err="1" smtClean="0"/>
              <a:t>xCAT</a:t>
            </a:r>
            <a:r>
              <a:rPr lang="en-US" sz="2400" dirty="0" smtClean="0"/>
              <a:t> based environment</a:t>
            </a:r>
          </a:p>
          <a:p>
            <a:r>
              <a:rPr lang="en-US" sz="2400" b="1" dirty="0" smtClean="0"/>
              <a:t>Key early user oriented milestones:</a:t>
            </a:r>
          </a:p>
          <a:p>
            <a:pPr lvl="1"/>
            <a:r>
              <a:rPr lang="en-US" sz="2000" b="1" dirty="0" smtClean="0"/>
              <a:t>June 2010 </a:t>
            </a:r>
            <a:r>
              <a:rPr lang="en-US" sz="2000" dirty="0" smtClean="0"/>
              <a:t>Initial users</a:t>
            </a:r>
          </a:p>
          <a:p>
            <a:pPr lvl="1"/>
            <a:r>
              <a:rPr lang="en-US" sz="2000" b="1" dirty="0" smtClean="0"/>
              <a:t>October 2010-January 2011 </a:t>
            </a:r>
            <a:r>
              <a:rPr lang="en-US" sz="2000" dirty="0" smtClean="0"/>
              <a:t>Increasing not so early users allocated by FutureGrid</a:t>
            </a:r>
          </a:p>
          <a:p>
            <a:pPr lvl="1"/>
            <a:r>
              <a:rPr lang="en-US" sz="2000" b="1" dirty="0" smtClean="0"/>
              <a:t>October 2011</a:t>
            </a:r>
            <a:r>
              <a:rPr lang="en-US" sz="2000" dirty="0" smtClean="0"/>
              <a:t> FutureGrid allocatable via TeraGrid process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 apply for FutureGrid access or get help</a:t>
            </a:r>
            <a:r>
              <a:rPr lang="en-US" sz="2400" dirty="0" smtClean="0"/>
              <a:t>, go to homepage </a:t>
            </a:r>
            <a:r>
              <a:rPr lang="en-US" sz="2400" dirty="0" smtClean="0">
                <a:hlinkClick r:id="rId3"/>
              </a:rPr>
              <a:t>www.futuregrid.org</a:t>
            </a:r>
            <a:r>
              <a:rPr lang="en-US" sz="2400" dirty="0" smtClean="0"/>
              <a:t>. Alternatively for help send email to </a:t>
            </a:r>
            <a:r>
              <a:rPr lang="en-US" sz="2400" dirty="0" smtClean="0">
                <a:hlinkClick r:id="rId4"/>
              </a:rPr>
              <a:t>help@futuregrid.org</a:t>
            </a:r>
            <a:r>
              <a:rPr lang="en-US" sz="2400" dirty="0" smtClean="0"/>
              <a:t>. You should receive an automated reply to email within minutes, and contact clearly from a live human no later than next (U.S.) business day after sending an email message. Please send email to PI </a:t>
            </a:r>
            <a:r>
              <a:rPr lang="en-US" sz="2400" dirty="0" smtClean="0">
                <a:hlinkClick r:id="rId5"/>
              </a:rPr>
              <a:t>gcf@indiana.edu</a:t>
            </a:r>
            <a:r>
              <a:rPr lang="en-US" sz="2400" dirty="0" smtClean="0"/>
              <a:t> if problems</a:t>
            </a:r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200" y="1101725"/>
          <a:ext cx="8677275" cy="5471796"/>
        </p:xfrm>
        <a:graphic>
          <a:graphicData uri="http://schemas.openxmlformats.org/drawingml/2006/table">
            <a:tbl>
              <a:tblPr/>
              <a:tblGrid>
                <a:gridCol w="1384300"/>
                <a:gridCol w="784225"/>
                <a:gridCol w="1085850"/>
                <a:gridCol w="1084263"/>
                <a:gridCol w="1084262"/>
                <a:gridCol w="1084263"/>
                <a:gridCol w="782637"/>
                <a:gridCol w="138747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Dynamically configurable systems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PowerEdge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Being installed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Subtotal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3136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8928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585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Systems not dynamically configurable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Shared memory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480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Subtotal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464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1792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2944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1248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4928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11872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586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2370</Words>
  <Application>Microsoft Office PowerPoint</Application>
  <PresentationFormat>On-screen Show (4:3)</PresentationFormat>
  <Paragraphs>403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3_Office Theme</vt:lpstr>
      <vt:lpstr>Office Theme</vt:lpstr>
      <vt:lpstr>Research in Grids and Clouds  and FutureGrid</vt:lpstr>
      <vt:lpstr>PTI Activities in Digital Science Center</vt:lpstr>
      <vt:lpstr>Slide 3</vt:lpstr>
      <vt:lpstr>Important Trends</vt:lpstr>
      <vt:lpstr>FutureGrid key Concepts I</vt:lpstr>
      <vt:lpstr>FutureGrid key Concepts II</vt:lpstr>
      <vt:lpstr>FutureGrid Partners</vt:lpstr>
      <vt:lpstr>Compute Hardware</vt:lpstr>
      <vt:lpstr>Storage Hardware</vt:lpstr>
      <vt:lpstr>Network &amp; Internal Interconnects</vt:lpstr>
      <vt:lpstr>FutureGrid: a Grid/Cloud Testbed</vt:lpstr>
      <vt:lpstr>Network Impairment Device</vt:lpstr>
      <vt:lpstr>FutureGrid Usage Model</vt:lpstr>
      <vt:lpstr>Some Current FutureGrid early uses</vt:lpstr>
      <vt:lpstr>OGF’10 Demo</vt:lpstr>
      <vt:lpstr>Education on FutureGrid</vt:lpstr>
      <vt:lpstr>Slide 17</vt:lpstr>
      <vt:lpstr>Software Components</vt:lpstr>
      <vt:lpstr>FutureGrid Software  Architecture</vt:lpstr>
      <vt:lpstr>Dynamic provisioning Examples</vt:lpstr>
      <vt:lpstr>Dynamic Provisioning Experiment  Logical View</vt:lpstr>
      <vt:lpstr>Dynamic Provisioning Results</vt:lpstr>
      <vt:lpstr>Provisioning times for nodes  in a 32 node request</vt:lpstr>
      <vt:lpstr>Phase III Process View</vt:lpstr>
      <vt:lpstr>Security Issues</vt:lpstr>
      <vt:lpstr>FutureGrid Interaction with Commercial Clouds</vt:lpstr>
      <vt:lpstr>FutureGrid Viral Growth Model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247</cp:revision>
  <dcterms:created xsi:type="dcterms:W3CDTF">2010-05-04T01:29:55Z</dcterms:created>
  <dcterms:modified xsi:type="dcterms:W3CDTF">2010-10-31T14:46:08Z</dcterms:modified>
</cp:coreProperties>
</file>