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09" r:id="rId3"/>
    <p:sldId id="268" r:id="rId4"/>
    <p:sldId id="313" r:id="rId5"/>
    <p:sldId id="275" r:id="rId6"/>
    <p:sldId id="325" r:id="rId7"/>
    <p:sldId id="281" r:id="rId8"/>
    <p:sldId id="321" r:id="rId9"/>
    <p:sldId id="322" r:id="rId10"/>
    <p:sldId id="282" r:id="rId11"/>
    <p:sldId id="312" r:id="rId12"/>
    <p:sldId id="317" r:id="rId13"/>
    <p:sldId id="303" r:id="rId14"/>
    <p:sldId id="304" r:id="rId15"/>
    <p:sldId id="326" r:id="rId16"/>
    <p:sldId id="327" r:id="rId17"/>
    <p:sldId id="318" r:id="rId18"/>
    <p:sldId id="277" r:id="rId19"/>
    <p:sldId id="319" r:id="rId20"/>
    <p:sldId id="320" r:id="rId21"/>
    <p:sldId id="315" r:id="rId22"/>
    <p:sldId id="323" r:id="rId23"/>
    <p:sldId id="316" r:id="rId24"/>
    <p:sldId id="314" r:id="rId25"/>
    <p:sldId id="32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7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5" autoAdjust="0"/>
    <p:restoredTop sz="94648" autoAdjust="0"/>
  </p:normalViewPr>
  <p:slideViewPr>
    <p:cSldViewPr>
      <p:cViewPr varScale="1">
        <p:scale>
          <a:sx n="97" d="100"/>
          <a:sy n="97" d="100"/>
        </p:scale>
        <p:origin x="-18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udy\My%20Documents\Madrid-Cluster\madrid_temp\Madrid_Pairewise_Patient_2000_4000_10000_Timin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udy\My%20Documents\Madrid-Cluster\madrid_temp\Madrid_Pairewise_Patient_2000_4000_10000_Tim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5.7605732522071101E-2"/>
          <c:y val="1.6793998001674155E-2"/>
          <c:w val="0.92156093414459561"/>
          <c:h val="0.93889222713653764"/>
        </c:manualLayout>
      </c:layout>
      <c:scatterChart>
        <c:scatterStyle val="lineMarker"/>
        <c:ser>
          <c:idx val="0"/>
          <c:order val="0"/>
          <c:tx>
            <c:v>Patient2000</c:v>
          </c:tx>
          <c:xVal>
            <c:numRef>
              <c:f>Summary!$L$3:$L$56</c:f>
              <c:numCache>
                <c:formatCode>General</c:formatCode>
                <c:ptCount val="54"/>
                <c:pt idx="0" formatCode="0">
                  <c:v>0</c:v>
                </c:pt>
                <c:pt idx="2" formatCode="0">
                  <c:v>1</c:v>
                </c:pt>
                <c:pt idx="3" formatCode="0">
                  <c:v>2</c:v>
                </c:pt>
                <c:pt idx="4" formatCode="0">
                  <c:v>3</c:v>
                </c:pt>
                <c:pt idx="6" formatCode="0">
                  <c:v>4</c:v>
                </c:pt>
                <c:pt idx="7" formatCode="0">
                  <c:v>5</c:v>
                </c:pt>
                <c:pt idx="8" formatCode="0">
                  <c:v>6</c:v>
                </c:pt>
                <c:pt idx="9" formatCode="0">
                  <c:v>7</c:v>
                </c:pt>
                <c:pt idx="11" formatCode="0">
                  <c:v>8</c:v>
                </c:pt>
                <c:pt idx="12" formatCode="0">
                  <c:v>9</c:v>
                </c:pt>
                <c:pt idx="13" formatCode="0">
                  <c:v>10</c:v>
                </c:pt>
                <c:pt idx="14" formatCode="0">
                  <c:v>11</c:v>
                </c:pt>
                <c:pt idx="15" formatCode="0">
                  <c:v>12</c:v>
                </c:pt>
                <c:pt idx="16" formatCode="0">
                  <c:v>13</c:v>
                </c:pt>
                <c:pt idx="18" formatCode="0">
                  <c:v>14</c:v>
                </c:pt>
                <c:pt idx="19" formatCode="0">
                  <c:v>15</c:v>
                </c:pt>
                <c:pt idx="20" formatCode="0">
                  <c:v>16</c:v>
                </c:pt>
                <c:pt idx="21" formatCode="0">
                  <c:v>17</c:v>
                </c:pt>
                <c:pt idx="22" formatCode="0">
                  <c:v>18</c:v>
                </c:pt>
                <c:pt idx="23" formatCode="0">
                  <c:v>19</c:v>
                </c:pt>
                <c:pt idx="24" formatCode="0">
                  <c:v>20</c:v>
                </c:pt>
                <c:pt idx="25" formatCode="0">
                  <c:v>21</c:v>
                </c:pt>
                <c:pt idx="27" formatCode="0">
                  <c:v>22</c:v>
                </c:pt>
                <c:pt idx="28" formatCode="0">
                  <c:v>23</c:v>
                </c:pt>
                <c:pt idx="29" formatCode="0">
                  <c:v>24</c:v>
                </c:pt>
                <c:pt idx="30" formatCode="0">
                  <c:v>25</c:v>
                </c:pt>
                <c:pt idx="31" formatCode="0">
                  <c:v>26</c:v>
                </c:pt>
                <c:pt idx="33" formatCode="0">
                  <c:v>27</c:v>
                </c:pt>
                <c:pt idx="34" formatCode="0">
                  <c:v>28</c:v>
                </c:pt>
                <c:pt idx="35" formatCode="0">
                  <c:v>29</c:v>
                </c:pt>
                <c:pt idx="36" formatCode="0">
                  <c:v>30</c:v>
                </c:pt>
                <c:pt idx="37" formatCode="0">
                  <c:v>31</c:v>
                </c:pt>
                <c:pt idx="39" formatCode="0">
                  <c:v>32</c:v>
                </c:pt>
                <c:pt idx="40" formatCode="0">
                  <c:v>33</c:v>
                </c:pt>
                <c:pt idx="41" formatCode="0">
                  <c:v>34</c:v>
                </c:pt>
                <c:pt idx="42" formatCode="0">
                  <c:v>35</c:v>
                </c:pt>
                <c:pt idx="43" formatCode="0">
                  <c:v>36</c:v>
                </c:pt>
                <c:pt idx="44" formatCode="0">
                  <c:v>37</c:v>
                </c:pt>
                <c:pt idx="45" formatCode="0">
                  <c:v>38</c:v>
                </c:pt>
                <c:pt idx="47" formatCode="0">
                  <c:v>39</c:v>
                </c:pt>
                <c:pt idx="49" formatCode="0">
                  <c:v>40</c:v>
                </c:pt>
                <c:pt idx="50">
                  <c:v>41</c:v>
                </c:pt>
                <c:pt idx="51" formatCode="0">
                  <c:v>42</c:v>
                </c:pt>
                <c:pt idx="52">
                  <c:v>43</c:v>
                </c:pt>
                <c:pt idx="53" formatCode="0">
                  <c:v>44</c:v>
                </c:pt>
              </c:numCache>
            </c:numRef>
          </c:xVal>
          <c:yVal>
            <c:numRef>
              <c:f>Summary!$I$3:$I$56</c:f>
              <c:numCache>
                <c:formatCode>General</c:formatCode>
                <c:ptCount val="54"/>
                <c:pt idx="0">
                  <c:v>0</c:v>
                </c:pt>
                <c:pt idx="2">
                  <c:v>-0.14493126539403495</c:v>
                </c:pt>
                <c:pt idx="3">
                  <c:v>-0.15030116744012262</c:v>
                </c:pt>
                <c:pt idx="4">
                  <c:v>-1.3329752931220519E-2</c:v>
                </c:pt>
                <c:pt idx="6">
                  <c:v>-0.14562117055310908</c:v>
                </c:pt>
                <c:pt idx="7">
                  <c:v>-0.16493150377589874</c:v>
                </c:pt>
                <c:pt idx="8">
                  <c:v>8.474825823486655E-2</c:v>
                </c:pt>
                <c:pt idx="9">
                  <c:v>0.11163773248366562</c:v>
                </c:pt>
                <c:pt idx="11">
                  <c:v>-6.1386835571902623E-2</c:v>
                </c:pt>
                <c:pt idx="12">
                  <c:v>0.39428430402662074</c:v>
                </c:pt>
                <c:pt idx="13">
                  <c:v>0.45249154620787047</c:v>
                </c:pt>
                <c:pt idx="14">
                  <c:v>0.46809854706253939</c:v>
                </c:pt>
                <c:pt idx="15">
                  <c:v>0.24907048601154191</c:v>
                </c:pt>
                <c:pt idx="16">
                  <c:v>0.17680151835224842</c:v>
                </c:pt>
                <c:pt idx="18">
                  <c:v>0.67400719212105864</c:v>
                </c:pt>
                <c:pt idx="19">
                  <c:v>0.63947828025714393</c:v>
                </c:pt>
                <c:pt idx="20">
                  <c:v>-3.8676055172781276E-2</c:v>
                </c:pt>
                <c:pt idx="21">
                  <c:v>0.49381854793193292</c:v>
                </c:pt>
                <c:pt idx="22">
                  <c:v>-4.4638406262992689E-2</c:v>
                </c:pt>
                <c:pt idx="23">
                  <c:v>0.43957405367658442</c:v>
                </c:pt>
                <c:pt idx="24">
                  <c:v>-1.8169605891677956E-2</c:v>
                </c:pt>
                <c:pt idx="25">
                  <c:v>-3.6398807249332754E-2</c:v>
                </c:pt>
                <c:pt idx="27">
                  <c:v>0.57208632508415236</c:v>
                </c:pt>
                <c:pt idx="28">
                  <c:v>0.35736316004607782</c:v>
                </c:pt>
                <c:pt idx="29">
                  <c:v>0.31389352603936282</c:v>
                </c:pt>
                <c:pt idx="30">
                  <c:v>0.30303453101523337</c:v>
                </c:pt>
                <c:pt idx="31">
                  <c:v>0.25237417819605285</c:v>
                </c:pt>
                <c:pt idx="33">
                  <c:v>1.3294900100470923</c:v>
                </c:pt>
                <c:pt idx="34">
                  <c:v>1.3661559452086323</c:v>
                </c:pt>
                <c:pt idx="35">
                  <c:v>0.90952286467692556</c:v>
                </c:pt>
                <c:pt idx="36">
                  <c:v>1.2024296720917236</c:v>
                </c:pt>
                <c:pt idx="37">
                  <c:v>0.8551381457957492</c:v>
                </c:pt>
                <c:pt idx="39">
                  <c:v>3.0097287845399552</c:v>
                </c:pt>
                <c:pt idx="40">
                  <c:v>1.8948420474758521</c:v>
                </c:pt>
                <c:pt idx="41">
                  <c:v>1.6177581868394979</c:v>
                </c:pt>
                <c:pt idx="42">
                  <c:v>1.6541941536146738</c:v>
                </c:pt>
                <c:pt idx="43">
                  <c:v>1.4522931283623235</c:v>
                </c:pt>
                <c:pt idx="44">
                  <c:v>1.3478762629856758</c:v>
                </c:pt>
                <c:pt idx="45">
                  <c:v>1.1770938866970999</c:v>
                </c:pt>
                <c:pt idx="47">
                  <c:v>2.5725308371480273</c:v>
                </c:pt>
                <c:pt idx="49">
                  <c:v>13.274104087337498</c:v>
                </c:pt>
                <c:pt idx="50">
                  <c:v>5.7584231179927121</c:v>
                </c:pt>
                <c:pt idx="51">
                  <c:v>3.9336632351363647</c:v>
                </c:pt>
                <c:pt idx="52">
                  <c:v>3.2444760261462839</c:v>
                </c:pt>
                <c:pt idx="53">
                  <c:v>3.0734244185761201</c:v>
                </c:pt>
              </c:numCache>
            </c:numRef>
          </c:yVal>
        </c:ser>
        <c:ser>
          <c:idx val="1"/>
          <c:order val="1"/>
          <c:tx>
            <c:v>Patient4000</c:v>
          </c:tx>
          <c:marker>
            <c:symbol val="square"/>
            <c:size val="5"/>
            <c:spPr>
              <a:noFill/>
            </c:spPr>
          </c:marker>
          <c:xVal>
            <c:numRef>
              <c:f>Summary!$L$3:$L$56</c:f>
              <c:numCache>
                <c:formatCode>General</c:formatCode>
                <c:ptCount val="54"/>
                <c:pt idx="0" formatCode="0">
                  <c:v>0</c:v>
                </c:pt>
                <c:pt idx="2" formatCode="0">
                  <c:v>1</c:v>
                </c:pt>
                <c:pt idx="3" formatCode="0">
                  <c:v>2</c:v>
                </c:pt>
                <c:pt idx="4" formatCode="0">
                  <c:v>3</c:v>
                </c:pt>
                <c:pt idx="6" formatCode="0">
                  <c:v>4</c:v>
                </c:pt>
                <c:pt idx="7" formatCode="0">
                  <c:v>5</c:v>
                </c:pt>
                <c:pt idx="8" formatCode="0">
                  <c:v>6</c:v>
                </c:pt>
                <c:pt idx="9" formatCode="0">
                  <c:v>7</c:v>
                </c:pt>
                <c:pt idx="11" formatCode="0">
                  <c:v>8</c:v>
                </c:pt>
                <c:pt idx="12" formatCode="0">
                  <c:v>9</c:v>
                </c:pt>
                <c:pt idx="13" formatCode="0">
                  <c:v>10</c:v>
                </c:pt>
                <c:pt idx="14" formatCode="0">
                  <c:v>11</c:v>
                </c:pt>
                <c:pt idx="15" formatCode="0">
                  <c:v>12</c:v>
                </c:pt>
                <c:pt idx="16" formatCode="0">
                  <c:v>13</c:v>
                </c:pt>
                <c:pt idx="18" formatCode="0">
                  <c:v>14</c:v>
                </c:pt>
                <c:pt idx="19" formatCode="0">
                  <c:v>15</c:v>
                </c:pt>
                <c:pt idx="20" formatCode="0">
                  <c:v>16</c:v>
                </c:pt>
                <c:pt idx="21" formatCode="0">
                  <c:v>17</c:v>
                </c:pt>
                <c:pt idx="22" formatCode="0">
                  <c:v>18</c:v>
                </c:pt>
                <c:pt idx="23" formatCode="0">
                  <c:v>19</c:v>
                </c:pt>
                <c:pt idx="24" formatCode="0">
                  <c:v>20</c:v>
                </c:pt>
                <c:pt idx="25" formatCode="0">
                  <c:v>21</c:v>
                </c:pt>
                <c:pt idx="27" formatCode="0">
                  <c:v>22</c:v>
                </c:pt>
                <c:pt idx="28" formatCode="0">
                  <c:v>23</c:v>
                </c:pt>
                <c:pt idx="29" formatCode="0">
                  <c:v>24</c:v>
                </c:pt>
                <c:pt idx="30" formatCode="0">
                  <c:v>25</c:v>
                </c:pt>
                <c:pt idx="31" formatCode="0">
                  <c:v>26</c:v>
                </c:pt>
                <c:pt idx="33" formatCode="0">
                  <c:v>27</c:v>
                </c:pt>
                <c:pt idx="34" formatCode="0">
                  <c:v>28</c:v>
                </c:pt>
                <c:pt idx="35" formatCode="0">
                  <c:v>29</c:v>
                </c:pt>
                <c:pt idx="36" formatCode="0">
                  <c:v>30</c:v>
                </c:pt>
                <c:pt idx="37" formatCode="0">
                  <c:v>31</c:v>
                </c:pt>
                <c:pt idx="39" formatCode="0">
                  <c:v>32</c:v>
                </c:pt>
                <c:pt idx="40" formatCode="0">
                  <c:v>33</c:v>
                </c:pt>
                <c:pt idx="41" formatCode="0">
                  <c:v>34</c:v>
                </c:pt>
                <c:pt idx="42" formatCode="0">
                  <c:v>35</c:v>
                </c:pt>
                <c:pt idx="43" formatCode="0">
                  <c:v>36</c:v>
                </c:pt>
                <c:pt idx="44" formatCode="0">
                  <c:v>37</c:v>
                </c:pt>
                <c:pt idx="45" formatCode="0">
                  <c:v>38</c:v>
                </c:pt>
                <c:pt idx="47" formatCode="0">
                  <c:v>39</c:v>
                </c:pt>
                <c:pt idx="49" formatCode="0">
                  <c:v>40</c:v>
                </c:pt>
                <c:pt idx="50">
                  <c:v>41</c:v>
                </c:pt>
                <c:pt idx="51" formatCode="0">
                  <c:v>42</c:v>
                </c:pt>
                <c:pt idx="52">
                  <c:v>43</c:v>
                </c:pt>
                <c:pt idx="53" formatCode="0">
                  <c:v>44</c:v>
                </c:pt>
              </c:numCache>
            </c:numRef>
          </c:xVal>
          <c:yVal>
            <c:numRef>
              <c:f>Summary!$J$3:$J$56</c:f>
              <c:numCache>
                <c:formatCode>General</c:formatCode>
                <c:ptCount val="54"/>
                <c:pt idx="0">
                  <c:v>0</c:v>
                </c:pt>
                <c:pt idx="2">
                  <c:v>-0.12111032558388016</c:v>
                </c:pt>
                <c:pt idx="3">
                  <c:v>-0.14817885203031889</c:v>
                </c:pt>
                <c:pt idx="4">
                  <c:v>4.0673987928848618E-2</c:v>
                </c:pt>
                <c:pt idx="6">
                  <c:v>-0.18941023969524196</c:v>
                </c:pt>
                <c:pt idx="7">
                  <c:v>-0.19801780039947844</c:v>
                </c:pt>
                <c:pt idx="8">
                  <c:v>-5.3733902140371673E-2</c:v>
                </c:pt>
                <c:pt idx="9">
                  <c:v>-3.4598013626996216E-2</c:v>
                </c:pt>
                <c:pt idx="11">
                  <c:v>-0.15098888789654669</c:v>
                </c:pt>
                <c:pt idx="12">
                  <c:v>7.9923843737766731E-2</c:v>
                </c:pt>
                <c:pt idx="13">
                  <c:v>0.12432818641423705</c:v>
                </c:pt>
                <c:pt idx="14">
                  <c:v>0.161940899602108</c:v>
                </c:pt>
                <c:pt idx="15">
                  <c:v>3.7783154975990406E-2</c:v>
                </c:pt>
                <c:pt idx="16">
                  <c:v>-9.7201900067024373E-3</c:v>
                </c:pt>
                <c:pt idx="18">
                  <c:v>0.35774495998958372</c:v>
                </c:pt>
                <c:pt idx="19">
                  <c:v>0.45611174036757685</c:v>
                </c:pt>
                <c:pt idx="20">
                  <c:v>-0.14118172416642541</c:v>
                </c:pt>
                <c:pt idx="21">
                  <c:v>0.21985705259239352</c:v>
                </c:pt>
                <c:pt idx="22">
                  <c:v>-0.13158356447031583</c:v>
                </c:pt>
                <c:pt idx="23">
                  <c:v>0.28681847281820844</c:v>
                </c:pt>
                <c:pt idx="24">
                  <c:v>-7.238400651718653E-2</c:v>
                </c:pt>
                <c:pt idx="25">
                  <c:v>-0.15989993848403675</c:v>
                </c:pt>
                <c:pt idx="27">
                  <c:v>-3.690457012694665E-3</c:v>
                </c:pt>
                <c:pt idx="28">
                  <c:v>-1.0074094601035147E-2</c:v>
                </c:pt>
                <c:pt idx="29">
                  <c:v>7.7440001068391912E-3</c:v>
                </c:pt>
                <c:pt idx="30">
                  <c:v>6.0746888936558413E-2</c:v>
                </c:pt>
                <c:pt idx="31">
                  <c:v>8.4994027859970706E-2</c:v>
                </c:pt>
                <c:pt idx="33">
                  <c:v>0.20074219803132279</c:v>
                </c:pt>
                <c:pt idx="34">
                  <c:v>0.7750412123569479</c:v>
                </c:pt>
                <c:pt idx="35">
                  <c:v>0.15310530414510792</c:v>
                </c:pt>
                <c:pt idx="36">
                  <c:v>0.68927877749333832</c:v>
                </c:pt>
                <c:pt idx="37">
                  <c:v>0.18039735806881621</c:v>
                </c:pt>
                <c:pt idx="39">
                  <c:v>0.4929111407329998</c:v>
                </c:pt>
                <c:pt idx="40">
                  <c:v>1.0683413142714531</c:v>
                </c:pt>
                <c:pt idx="41">
                  <c:v>0.32021638261093138</c:v>
                </c:pt>
                <c:pt idx="42">
                  <c:v>0.84573131796908985</c:v>
                </c:pt>
                <c:pt idx="43">
                  <c:v>0.81818285015061809</c:v>
                </c:pt>
                <c:pt idx="44">
                  <c:v>0.52545967949932515</c:v>
                </c:pt>
                <c:pt idx="45">
                  <c:v>0.38423438500312584</c:v>
                </c:pt>
                <c:pt idx="47">
                  <c:v>1.0821128772026181</c:v>
                </c:pt>
                <c:pt idx="49">
                  <c:v>2.5777751253481607</c:v>
                </c:pt>
                <c:pt idx="50">
                  <c:v>1.2881948612051288</c:v>
                </c:pt>
                <c:pt idx="51">
                  <c:v>1.2788464379586046</c:v>
                </c:pt>
                <c:pt idx="52">
                  <c:v>1.3352681787184815</c:v>
                </c:pt>
                <c:pt idx="53">
                  <c:v>1.3139003541549956</c:v>
                </c:pt>
              </c:numCache>
            </c:numRef>
          </c:yVal>
        </c:ser>
        <c:ser>
          <c:idx val="2"/>
          <c:order val="2"/>
          <c:tx>
            <c:v>Patient10000</c:v>
          </c:tx>
          <c:xVal>
            <c:numRef>
              <c:f>Summary!$L$3:$L$56</c:f>
              <c:numCache>
                <c:formatCode>General</c:formatCode>
                <c:ptCount val="54"/>
                <c:pt idx="0" formatCode="0">
                  <c:v>0</c:v>
                </c:pt>
                <c:pt idx="2" formatCode="0">
                  <c:v>1</c:v>
                </c:pt>
                <c:pt idx="3" formatCode="0">
                  <c:v>2</c:v>
                </c:pt>
                <c:pt idx="4" formatCode="0">
                  <c:v>3</c:v>
                </c:pt>
                <c:pt idx="6" formatCode="0">
                  <c:v>4</c:v>
                </c:pt>
                <c:pt idx="7" formatCode="0">
                  <c:v>5</c:v>
                </c:pt>
                <c:pt idx="8" formatCode="0">
                  <c:v>6</c:v>
                </c:pt>
                <c:pt idx="9" formatCode="0">
                  <c:v>7</c:v>
                </c:pt>
                <c:pt idx="11" formatCode="0">
                  <c:v>8</c:v>
                </c:pt>
                <c:pt idx="12" formatCode="0">
                  <c:v>9</c:v>
                </c:pt>
                <c:pt idx="13" formatCode="0">
                  <c:v>10</c:v>
                </c:pt>
                <c:pt idx="14" formatCode="0">
                  <c:v>11</c:v>
                </c:pt>
                <c:pt idx="15" formatCode="0">
                  <c:v>12</c:v>
                </c:pt>
                <c:pt idx="16" formatCode="0">
                  <c:v>13</c:v>
                </c:pt>
                <c:pt idx="18" formatCode="0">
                  <c:v>14</c:v>
                </c:pt>
                <c:pt idx="19" formatCode="0">
                  <c:v>15</c:v>
                </c:pt>
                <c:pt idx="20" formatCode="0">
                  <c:v>16</c:v>
                </c:pt>
                <c:pt idx="21" formatCode="0">
                  <c:v>17</c:v>
                </c:pt>
                <c:pt idx="22" formatCode="0">
                  <c:v>18</c:v>
                </c:pt>
                <c:pt idx="23" formatCode="0">
                  <c:v>19</c:v>
                </c:pt>
                <c:pt idx="24" formatCode="0">
                  <c:v>20</c:v>
                </c:pt>
                <c:pt idx="25" formatCode="0">
                  <c:v>21</c:v>
                </c:pt>
                <c:pt idx="27" formatCode="0">
                  <c:v>22</c:v>
                </c:pt>
                <c:pt idx="28" formatCode="0">
                  <c:v>23</c:v>
                </c:pt>
                <c:pt idx="29" formatCode="0">
                  <c:v>24</c:v>
                </c:pt>
                <c:pt idx="30" formatCode="0">
                  <c:v>25</c:v>
                </c:pt>
                <c:pt idx="31" formatCode="0">
                  <c:v>26</c:v>
                </c:pt>
                <c:pt idx="33" formatCode="0">
                  <c:v>27</c:v>
                </c:pt>
                <c:pt idx="34" formatCode="0">
                  <c:v>28</c:v>
                </c:pt>
                <c:pt idx="35" formatCode="0">
                  <c:v>29</c:v>
                </c:pt>
                <c:pt idx="36" formatCode="0">
                  <c:v>30</c:v>
                </c:pt>
                <c:pt idx="37" formatCode="0">
                  <c:v>31</c:v>
                </c:pt>
                <c:pt idx="39" formatCode="0">
                  <c:v>32</c:v>
                </c:pt>
                <c:pt idx="40" formatCode="0">
                  <c:v>33</c:v>
                </c:pt>
                <c:pt idx="41" formatCode="0">
                  <c:v>34</c:v>
                </c:pt>
                <c:pt idx="42" formatCode="0">
                  <c:v>35</c:v>
                </c:pt>
                <c:pt idx="43" formatCode="0">
                  <c:v>36</c:v>
                </c:pt>
                <c:pt idx="44" formatCode="0">
                  <c:v>37</c:v>
                </c:pt>
                <c:pt idx="45" formatCode="0">
                  <c:v>38</c:v>
                </c:pt>
                <c:pt idx="47" formatCode="0">
                  <c:v>39</c:v>
                </c:pt>
                <c:pt idx="49" formatCode="0">
                  <c:v>40</c:v>
                </c:pt>
                <c:pt idx="50">
                  <c:v>41</c:v>
                </c:pt>
                <c:pt idx="51" formatCode="0">
                  <c:v>42</c:v>
                </c:pt>
                <c:pt idx="52">
                  <c:v>43</c:v>
                </c:pt>
                <c:pt idx="53" formatCode="0">
                  <c:v>44</c:v>
                </c:pt>
              </c:numCache>
            </c:numRef>
          </c:xVal>
          <c:yVal>
            <c:numRef>
              <c:f>Summary!$K$3:$K$56</c:f>
              <c:numCache>
                <c:formatCode>General</c:formatCode>
                <c:ptCount val="54"/>
                <c:pt idx="0">
                  <c:v>0</c:v>
                </c:pt>
                <c:pt idx="2">
                  <c:v>-0.51144438735108011</c:v>
                </c:pt>
                <c:pt idx="3">
                  <c:v>-0.49189515439025938</c:v>
                </c:pt>
                <c:pt idx="4">
                  <c:v>-3.600110995207103E-2</c:v>
                </c:pt>
                <c:pt idx="6">
                  <c:v>-0.54813404169263358</c:v>
                </c:pt>
                <c:pt idx="7">
                  <c:v>-0.55128083982885934</c:v>
                </c:pt>
                <c:pt idx="8">
                  <c:v>-0.49203159194344798</c:v>
                </c:pt>
                <c:pt idx="9">
                  <c:v>-0.49273557611180885</c:v>
                </c:pt>
                <c:pt idx="11">
                  <c:v>-0.55370865787185863</c:v>
                </c:pt>
                <c:pt idx="12">
                  <c:v>-0.51437964149435822</c:v>
                </c:pt>
                <c:pt idx="13">
                  <c:v>-0.50285497204869101</c:v>
                </c:pt>
                <c:pt idx="14">
                  <c:v>-0.50596689594104061</c:v>
                </c:pt>
                <c:pt idx="15">
                  <c:v>-0.46927386513860492</c:v>
                </c:pt>
                <c:pt idx="16">
                  <c:v>-0.45968744275967532</c:v>
                </c:pt>
                <c:pt idx="18">
                  <c:v>-0.41281462017074011</c:v>
                </c:pt>
                <c:pt idx="19">
                  <c:v>-0.4285193164870128</c:v>
                </c:pt>
                <c:pt idx="20">
                  <c:v>-0.54696860787011814</c:v>
                </c:pt>
                <c:pt idx="21">
                  <c:v>-0.48440548251647181</c:v>
                </c:pt>
                <c:pt idx="22">
                  <c:v>-0.50655443183872628</c:v>
                </c:pt>
                <c:pt idx="23">
                  <c:v>-0.42657396775606754</c:v>
                </c:pt>
                <c:pt idx="24">
                  <c:v>-0.2468677499716449</c:v>
                </c:pt>
                <c:pt idx="25">
                  <c:v>-0.55948161338714464</c:v>
                </c:pt>
                <c:pt idx="27">
                  <c:v>-0.54416497229360261</c:v>
                </c:pt>
                <c:pt idx="28">
                  <c:v>-0.5197489434887459</c:v>
                </c:pt>
                <c:pt idx="29">
                  <c:v>-0.51283369796733058</c:v>
                </c:pt>
                <c:pt idx="30">
                  <c:v>-0.48765297210591596</c:v>
                </c:pt>
                <c:pt idx="31">
                  <c:v>-0.43609894805806337</c:v>
                </c:pt>
                <c:pt idx="33">
                  <c:v>-0.52569341687617144</c:v>
                </c:pt>
                <c:pt idx="34">
                  <c:v>-0.16576382797454894</c:v>
                </c:pt>
                <c:pt idx="35">
                  <c:v>-0.5003343885169883</c:v>
                </c:pt>
                <c:pt idx="36">
                  <c:v>-0.2636092892621173</c:v>
                </c:pt>
                <c:pt idx="37">
                  <c:v>-0.47559016137343085</c:v>
                </c:pt>
                <c:pt idx="39">
                  <c:v>-8.7780580134631997E-2</c:v>
                </c:pt>
                <c:pt idx="40">
                  <c:v>-0.12346289194191776</c:v>
                </c:pt>
                <c:pt idx="41">
                  <c:v>-0.4745230095109198</c:v>
                </c:pt>
                <c:pt idx="42">
                  <c:v>-0.22238552351114527</c:v>
                </c:pt>
                <c:pt idx="43">
                  <c:v>-0.23109622192256796</c:v>
                </c:pt>
                <c:pt idx="44">
                  <c:v>-0.41347811851235089</c:v>
                </c:pt>
                <c:pt idx="45">
                  <c:v>-0.41911379632221041</c:v>
                </c:pt>
                <c:pt idx="47">
                  <c:v>-0.35380435596743187</c:v>
                </c:pt>
                <c:pt idx="49">
                  <c:v>-0.21175686850214598</c:v>
                </c:pt>
                <c:pt idx="50">
                  <c:v>-0.25114878533404988</c:v>
                </c:pt>
                <c:pt idx="51">
                  <c:v>-0.10734211419238258</c:v>
                </c:pt>
                <c:pt idx="52">
                  <c:v>-0.23420320001306194</c:v>
                </c:pt>
                <c:pt idx="53">
                  <c:v>-0.23020800663498342</c:v>
                </c:pt>
              </c:numCache>
            </c:numRef>
          </c:yVal>
        </c:ser>
        <c:axId val="143802368"/>
        <c:axId val="146611200"/>
      </c:scatterChart>
      <c:valAx>
        <c:axId val="143802368"/>
        <c:scaling>
          <c:orientation val="minMax"/>
          <c:max val="45"/>
        </c:scaling>
        <c:axPos val="b"/>
        <c:numFmt formatCode="0" sourceLinked="1"/>
        <c:tickLblPos val="none"/>
        <c:crossAx val="146611200"/>
        <c:crosses val="autoZero"/>
        <c:crossBetween val="midCat"/>
        <c:majorUnit val="1"/>
      </c:valAx>
      <c:valAx>
        <c:axId val="146611200"/>
        <c:scaling>
          <c:orientation val="minMax"/>
          <c:max val="14"/>
          <c:min val="-1"/>
        </c:scaling>
        <c:axPos val="l"/>
        <c:majorGridlines/>
        <c:numFmt formatCode="General" sourceLinked="1"/>
        <c:majorTickMark val="none"/>
        <c:tickLblPos val="nextTo"/>
        <c:crossAx val="143802368"/>
        <c:crosses val="autoZero"/>
        <c:crossBetween val="midCat"/>
        <c:majorUnit val="1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6.8183309472679546E-2"/>
          <c:y val="3.0272712478149305E-2"/>
          <c:w val="0.92045305416368461"/>
          <c:h val="0.93945457504370167"/>
        </c:manualLayout>
      </c:layout>
      <c:scatterChart>
        <c:scatterStyle val="lineMarker"/>
        <c:ser>
          <c:idx val="0"/>
          <c:order val="0"/>
          <c:tx>
            <c:v>Patient2000</c:v>
          </c:tx>
          <c:xVal>
            <c:numRef>
              <c:f>Summary!$L$3:$L$56</c:f>
              <c:numCache>
                <c:formatCode>General</c:formatCode>
                <c:ptCount val="54"/>
                <c:pt idx="0" formatCode="0">
                  <c:v>0</c:v>
                </c:pt>
                <c:pt idx="2" formatCode="0">
                  <c:v>1</c:v>
                </c:pt>
                <c:pt idx="3" formatCode="0">
                  <c:v>2</c:v>
                </c:pt>
                <c:pt idx="4" formatCode="0">
                  <c:v>3</c:v>
                </c:pt>
                <c:pt idx="6" formatCode="0">
                  <c:v>4</c:v>
                </c:pt>
                <c:pt idx="7" formatCode="0">
                  <c:v>5</c:v>
                </c:pt>
                <c:pt idx="8" formatCode="0">
                  <c:v>6</c:v>
                </c:pt>
                <c:pt idx="9" formatCode="0">
                  <c:v>7</c:v>
                </c:pt>
                <c:pt idx="11" formatCode="0">
                  <c:v>8</c:v>
                </c:pt>
                <c:pt idx="12" formatCode="0">
                  <c:v>9</c:v>
                </c:pt>
                <c:pt idx="13" formatCode="0">
                  <c:v>10</c:v>
                </c:pt>
                <c:pt idx="14" formatCode="0">
                  <c:v>11</c:v>
                </c:pt>
                <c:pt idx="15" formatCode="0">
                  <c:v>12</c:v>
                </c:pt>
                <c:pt idx="16" formatCode="0">
                  <c:v>13</c:v>
                </c:pt>
                <c:pt idx="18" formatCode="0">
                  <c:v>14</c:v>
                </c:pt>
                <c:pt idx="19" formatCode="0">
                  <c:v>15</c:v>
                </c:pt>
                <c:pt idx="20" formatCode="0">
                  <c:v>16</c:v>
                </c:pt>
                <c:pt idx="21" formatCode="0">
                  <c:v>17</c:v>
                </c:pt>
                <c:pt idx="22" formatCode="0">
                  <c:v>18</c:v>
                </c:pt>
                <c:pt idx="23" formatCode="0">
                  <c:v>19</c:v>
                </c:pt>
                <c:pt idx="24" formatCode="0">
                  <c:v>20</c:v>
                </c:pt>
                <c:pt idx="25" formatCode="0">
                  <c:v>21</c:v>
                </c:pt>
                <c:pt idx="27" formatCode="0">
                  <c:v>22</c:v>
                </c:pt>
                <c:pt idx="28" formatCode="0">
                  <c:v>23</c:v>
                </c:pt>
                <c:pt idx="29" formatCode="0">
                  <c:v>24</c:v>
                </c:pt>
                <c:pt idx="30" formatCode="0">
                  <c:v>25</c:v>
                </c:pt>
                <c:pt idx="31" formatCode="0">
                  <c:v>26</c:v>
                </c:pt>
                <c:pt idx="33" formatCode="0">
                  <c:v>27</c:v>
                </c:pt>
                <c:pt idx="34" formatCode="0">
                  <c:v>28</c:v>
                </c:pt>
                <c:pt idx="35" formatCode="0">
                  <c:v>29</c:v>
                </c:pt>
                <c:pt idx="36" formatCode="0">
                  <c:v>30</c:v>
                </c:pt>
                <c:pt idx="37" formatCode="0">
                  <c:v>31</c:v>
                </c:pt>
                <c:pt idx="39" formatCode="0">
                  <c:v>32</c:v>
                </c:pt>
                <c:pt idx="40" formatCode="0">
                  <c:v>33</c:v>
                </c:pt>
                <c:pt idx="41" formatCode="0">
                  <c:v>34</c:v>
                </c:pt>
                <c:pt idx="42" formatCode="0">
                  <c:v>35</c:v>
                </c:pt>
                <c:pt idx="43" formatCode="0">
                  <c:v>36</c:v>
                </c:pt>
                <c:pt idx="44" formatCode="0">
                  <c:v>37</c:v>
                </c:pt>
                <c:pt idx="45" formatCode="0">
                  <c:v>38</c:v>
                </c:pt>
                <c:pt idx="47" formatCode="0">
                  <c:v>39</c:v>
                </c:pt>
                <c:pt idx="49" formatCode="0">
                  <c:v>40</c:v>
                </c:pt>
                <c:pt idx="50">
                  <c:v>41</c:v>
                </c:pt>
                <c:pt idx="51" formatCode="0">
                  <c:v>42</c:v>
                </c:pt>
                <c:pt idx="52">
                  <c:v>43</c:v>
                </c:pt>
                <c:pt idx="53" formatCode="0">
                  <c:v>44</c:v>
                </c:pt>
              </c:numCache>
            </c:numRef>
          </c:xVal>
          <c:yVal>
            <c:numRef>
              <c:f>Summary!$I$3:$I$56</c:f>
              <c:numCache>
                <c:formatCode>General</c:formatCode>
                <c:ptCount val="54"/>
                <c:pt idx="0">
                  <c:v>0</c:v>
                </c:pt>
                <c:pt idx="2">
                  <c:v>-0.14493126539403495</c:v>
                </c:pt>
                <c:pt idx="3">
                  <c:v>-0.15030116744012262</c:v>
                </c:pt>
                <c:pt idx="4">
                  <c:v>-1.3329752931220519E-2</c:v>
                </c:pt>
                <c:pt idx="6">
                  <c:v>-0.14562117055310908</c:v>
                </c:pt>
                <c:pt idx="7">
                  <c:v>-0.16493150377589871</c:v>
                </c:pt>
                <c:pt idx="8">
                  <c:v>8.4748258234866508E-2</c:v>
                </c:pt>
                <c:pt idx="9">
                  <c:v>0.11163773248366561</c:v>
                </c:pt>
                <c:pt idx="11">
                  <c:v>-6.1386835571902609E-2</c:v>
                </c:pt>
                <c:pt idx="12">
                  <c:v>0.39428430402662074</c:v>
                </c:pt>
                <c:pt idx="13">
                  <c:v>0.45249154620787047</c:v>
                </c:pt>
                <c:pt idx="14">
                  <c:v>0.46809854706253939</c:v>
                </c:pt>
                <c:pt idx="15">
                  <c:v>0.24907048601154191</c:v>
                </c:pt>
                <c:pt idx="16">
                  <c:v>0.17680151835224842</c:v>
                </c:pt>
                <c:pt idx="18">
                  <c:v>0.67400719212105864</c:v>
                </c:pt>
                <c:pt idx="19">
                  <c:v>0.63947828025714393</c:v>
                </c:pt>
                <c:pt idx="20">
                  <c:v>-3.8676055172781276E-2</c:v>
                </c:pt>
                <c:pt idx="21">
                  <c:v>0.49381854793193292</c:v>
                </c:pt>
                <c:pt idx="22">
                  <c:v>-4.4638406262992654E-2</c:v>
                </c:pt>
                <c:pt idx="23">
                  <c:v>0.43957405367658442</c:v>
                </c:pt>
                <c:pt idx="24">
                  <c:v>-1.8169605891677945E-2</c:v>
                </c:pt>
                <c:pt idx="25">
                  <c:v>-3.6398807249332754E-2</c:v>
                </c:pt>
                <c:pt idx="27">
                  <c:v>0.57208632508415236</c:v>
                </c:pt>
                <c:pt idx="28">
                  <c:v>0.35736316004607782</c:v>
                </c:pt>
                <c:pt idx="29">
                  <c:v>0.31389352603936282</c:v>
                </c:pt>
                <c:pt idx="30">
                  <c:v>0.30303453101523337</c:v>
                </c:pt>
                <c:pt idx="31">
                  <c:v>0.25237417819605285</c:v>
                </c:pt>
                <c:pt idx="33">
                  <c:v>1.3294900100470923</c:v>
                </c:pt>
                <c:pt idx="34">
                  <c:v>1.3661559452086323</c:v>
                </c:pt>
                <c:pt idx="35">
                  <c:v>0.90952286467692556</c:v>
                </c:pt>
                <c:pt idx="36">
                  <c:v>1.2024296720917236</c:v>
                </c:pt>
                <c:pt idx="37">
                  <c:v>0.8551381457957492</c:v>
                </c:pt>
                <c:pt idx="39">
                  <c:v>3.0097287845399552</c:v>
                </c:pt>
                <c:pt idx="40">
                  <c:v>1.8948420474758521</c:v>
                </c:pt>
                <c:pt idx="41">
                  <c:v>1.6177581868394979</c:v>
                </c:pt>
                <c:pt idx="42">
                  <c:v>1.6541941536146738</c:v>
                </c:pt>
                <c:pt idx="43">
                  <c:v>1.4522931283623235</c:v>
                </c:pt>
                <c:pt idx="44">
                  <c:v>1.3478762629856758</c:v>
                </c:pt>
                <c:pt idx="45">
                  <c:v>1.1770938866970999</c:v>
                </c:pt>
                <c:pt idx="47">
                  <c:v>2.5725308371480273</c:v>
                </c:pt>
                <c:pt idx="49">
                  <c:v>13.274104087337498</c:v>
                </c:pt>
                <c:pt idx="50">
                  <c:v>5.7584231179927121</c:v>
                </c:pt>
                <c:pt idx="51">
                  <c:v>3.9336632351363647</c:v>
                </c:pt>
                <c:pt idx="52">
                  <c:v>3.2444760261462839</c:v>
                </c:pt>
                <c:pt idx="53">
                  <c:v>3.0734244185761201</c:v>
                </c:pt>
              </c:numCache>
            </c:numRef>
          </c:yVal>
        </c:ser>
        <c:ser>
          <c:idx val="1"/>
          <c:order val="1"/>
          <c:tx>
            <c:v>Patient4000</c:v>
          </c:tx>
          <c:marker>
            <c:symbol val="square"/>
            <c:size val="5"/>
            <c:spPr>
              <a:noFill/>
            </c:spPr>
          </c:marker>
          <c:xVal>
            <c:numRef>
              <c:f>Summary!$L$3:$L$56</c:f>
              <c:numCache>
                <c:formatCode>General</c:formatCode>
                <c:ptCount val="54"/>
                <c:pt idx="0" formatCode="0">
                  <c:v>0</c:v>
                </c:pt>
                <c:pt idx="2" formatCode="0">
                  <c:v>1</c:v>
                </c:pt>
                <c:pt idx="3" formatCode="0">
                  <c:v>2</c:v>
                </c:pt>
                <c:pt idx="4" formatCode="0">
                  <c:v>3</c:v>
                </c:pt>
                <c:pt idx="6" formatCode="0">
                  <c:v>4</c:v>
                </c:pt>
                <c:pt idx="7" formatCode="0">
                  <c:v>5</c:v>
                </c:pt>
                <c:pt idx="8" formatCode="0">
                  <c:v>6</c:v>
                </c:pt>
                <c:pt idx="9" formatCode="0">
                  <c:v>7</c:v>
                </c:pt>
                <c:pt idx="11" formatCode="0">
                  <c:v>8</c:v>
                </c:pt>
                <c:pt idx="12" formatCode="0">
                  <c:v>9</c:v>
                </c:pt>
                <c:pt idx="13" formatCode="0">
                  <c:v>10</c:v>
                </c:pt>
                <c:pt idx="14" formatCode="0">
                  <c:v>11</c:v>
                </c:pt>
                <c:pt idx="15" formatCode="0">
                  <c:v>12</c:v>
                </c:pt>
                <c:pt idx="16" formatCode="0">
                  <c:v>13</c:v>
                </c:pt>
                <c:pt idx="18" formatCode="0">
                  <c:v>14</c:v>
                </c:pt>
                <c:pt idx="19" formatCode="0">
                  <c:v>15</c:v>
                </c:pt>
                <c:pt idx="20" formatCode="0">
                  <c:v>16</c:v>
                </c:pt>
                <c:pt idx="21" formatCode="0">
                  <c:v>17</c:v>
                </c:pt>
                <c:pt idx="22" formatCode="0">
                  <c:v>18</c:v>
                </c:pt>
                <c:pt idx="23" formatCode="0">
                  <c:v>19</c:v>
                </c:pt>
                <c:pt idx="24" formatCode="0">
                  <c:v>20</c:v>
                </c:pt>
                <c:pt idx="25" formatCode="0">
                  <c:v>21</c:v>
                </c:pt>
                <c:pt idx="27" formatCode="0">
                  <c:v>22</c:v>
                </c:pt>
                <c:pt idx="28" formatCode="0">
                  <c:v>23</c:v>
                </c:pt>
                <c:pt idx="29" formatCode="0">
                  <c:v>24</c:v>
                </c:pt>
                <c:pt idx="30" formatCode="0">
                  <c:v>25</c:v>
                </c:pt>
                <c:pt idx="31" formatCode="0">
                  <c:v>26</c:v>
                </c:pt>
                <c:pt idx="33" formatCode="0">
                  <c:v>27</c:v>
                </c:pt>
                <c:pt idx="34" formatCode="0">
                  <c:v>28</c:v>
                </c:pt>
                <c:pt idx="35" formatCode="0">
                  <c:v>29</c:v>
                </c:pt>
                <c:pt idx="36" formatCode="0">
                  <c:v>30</c:v>
                </c:pt>
                <c:pt idx="37" formatCode="0">
                  <c:v>31</c:v>
                </c:pt>
                <c:pt idx="39" formatCode="0">
                  <c:v>32</c:v>
                </c:pt>
                <c:pt idx="40" formatCode="0">
                  <c:v>33</c:v>
                </c:pt>
                <c:pt idx="41" formatCode="0">
                  <c:v>34</c:v>
                </c:pt>
                <c:pt idx="42" formatCode="0">
                  <c:v>35</c:v>
                </c:pt>
                <c:pt idx="43" formatCode="0">
                  <c:v>36</c:v>
                </c:pt>
                <c:pt idx="44" formatCode="0">
                  <c:v>37</c:v>
                </c:pt>
                <c:pt idx="45" formatCode="0">
                  <c:v>38</c:v>
                </c:pt>
                <c:pt idx="47" formatCode="0">
                  <c:v>39</c:v>
                </c:pt>
                <c:pt idx="49" formatCode="0">
                  <c:v>40</c:v>
                </c:pt>
                <c:pt idx="50">
                  <c:v>41</c:v>
                </c:pt>
                <c:pt idx="51" formatCode="0">
                  <c:v>42</c:v>
                </c:pt>
                <c:pt idx="52">
                  <c:v>43</c:v>
                </c:pt>
                <c:pt idx="53" formatCode="0">
                  <c:v>44</c:v>
                </c:pt>
              </c:numCache>
            </c:numRef>
          </c:xVal>
          <c:yVal>
            <c:numRef>
              <c:f>Summary!$J$3:$J$56</c:f>
              <c:numCache>
                <c:formatCode>General</c:formatCode>
                <c:ptCount val="54"/>
                <c:pt idx="0">
                  <c:v>0</c:v>
                </c:pt>
                <c:pt idx="2">
                  <c:v>-0.12111032558388016</c:v>
                </c:pt>
                <c:pt idx="3">
                  <c:v>-0.14817885203031889</c:v>
                </c:pt>
                <c:pt idx="4">
                  <c:v>4.0673987928848611E-2</c:v>
                </c:pt>
                <c:pt idx="6">
                  <c:v>-0.18941023969524196</c:v>
                </c:pt>
                <c:pt idx="7">
                  <c:v>-0.19801780039947842</c:v>
                </c:pt>
                <c:pt idx="8">
                  <c:v>-5.3733902140371645E-2</c:v>
                </c:pt>
                <c:pt idx="9">
                  <c:v>-3.4598013626996216E-2</c:v>
                </c:pt>
                <c:pt idx="11">
                  <c:v>-0.15098888789654669</c:v>
                </c:pt>
                <c:pt idx="12">
                  <c:v>7.9923843737766731E-2</c:v>
                </c:pt>
                <c:pt idx="13">
                  <c:v>0.12432818641423705</c:v>
                </c:pt>
                <c:pt idx="14">
                  <c:v>0.16194089960210795</c:v>
                </c:pt>
                <c:pt idx="15">
                  <c:v>3.7783154975990392E-2</c:v>
                </c:pt>
                <c:pt idx="16">
                  <c:v>-9.7201900067024338E-3</c:v>
                </c:pt>
                <c:pt idx="18">
                  <c:v>0.35774495998958372</c:v>
                </c:pt>
                <c:pt idx="19">
                  <c:v>0.45611174036757685</c:v>
                </c:pt>
                <c:pt idx="20">
                  <c:v>-0.14118172416642541</c:v>
                </c:pt>
                <c:pt idx="21">
                  <c:v>0.21985705259239352</c:v>
                </c:pt>
                <c:pt idx="22">
                  <c:v>-0.13158356447031583</c:v>
                </c:pt>
                <c:pt idx="23">
                  <c:v>0.28681847281820844</c:v>
                </c:pt>
                <c:pt idx="24">
                  <c:v>-7.2384006517186503E-2</c:v>
                </c:pt>
                <c:pt idx="25">
                  <c:v>-0.15989993848403675</c:v>
                </c:pt>
                <c:pt idx="27">
                  <c:v>-3.6904570126946646E-3</c:v>
                </c:pt>
                <c:pt idx="28">
                  <c:v>-1.0074094601035147E-2</c:v>
                </c:pt>
                <c:pt idx="29">
                  <c:v>7.7440001068391903E-3</c:v>
                </c:pt>
                <c:pt idx="30">
                  <c:v>6.0746888936558413E-2</c:v>
                </c:pt>
                <c:pt idx="31">
                  <c:v>8.4994027859970567E-2</c:v>
                </c:pt>
                <c:pt idx="33">
                  <c:v>0.20074219803132279</c:v>
                </c:pt>
                <c:pt idx="34">
                  <c:v>0.77504121235694834</c:v>
                </c:pt>
                <c:pt idx="35">
                  <c:v>0.15310530414510792</c:v>
                </c:pt>
                <c:pt idx="36">
                  <c:v>0.6892787774933381</c:v>
                </c:pt>
                <c:pt idx="37">
                  <c:v>0.18039735806881621</c:v>
                </c:pt>
                <c:pt idx="39">
                  <c:v>0.4929111407329998</c:v>
                </c:pt>
                <c:pt idx="40">
                  <c:v>1.0683413142714531</c:v>
                </c:pt>
                <c:pt idx="41">
                  <c:v>0.32021638261093138</c:v>
                </c:pt>
                <c:pt idx="42">
                  <c:v>0.84573131796908985</c:v>
                </c:pt>
                <c:pt idx="43">
                  <c:v>0.81818285015061809</c:v>
                </c:pt>
                <c:pt idx="44">
                  <c:v>0.52545967949932515</c:v>
                </c:pt>
                <c:pt idx="45">
                  <c:v>0.38423438500312584</c:v>
                </c:pt>
                <c:pt idx="47">
                  <c:v>1.0821128772026181</c:v>
                </c:pt>
                <c:pt idx="49">
                  <c:v>2.5777751253481607</c:v>
                </c:pt>
                <c:pt idx="50">
                  <c:v>1.2881948612051288</c:v>
                </c:pt>
                <c:pt idx="51">
                  <c:v>1.2788464379586046</c:v>
                </c:pt>
                <c:pt idx="52">
                  <c:v>1.3352681787184815</c:v>
                </c:pt>
                <c:pt idx="53">
                  <c:v>1.3139003541549956</c:v>
                </c:pt>
              </c:numCache>
            </c:numRef>
          </c:yVal>
        </c:ser>
        <c:ser>
          <c:idx val="2"/>
          <c:order val="2"/>
          <c:tx>
            <c:v>Patient10000</c:v>
          </c:tx>
          <c:xVal>
            <c:numRef>
              <c:f>Summary!$L$3:$L$56</c:f>
              <c:numCache>
                <c:formatCode>General</c:formatCode>
                <c:ptCount val="54"/>
                <c:pt idx="0" formatCode="0">
                  <c:v>0</c:v>
                </c:pt>
                <c:pt idx="2" formatCode="0">
                  <c:v>1</c:v>
                </c:pt>
                <c:pt idx="3" formatCode="0">
                  <c:v>2</c:v>
                </c:pt>
                <c:pt idx="4" formatCode="0">
                  <c:v>3</c:v>
                </c:pt>
                <c:pt idx="6" formatCode="0">
                  <c:v>4</c:v>
                </c:pt>
                <c:pt idx="7" formatCode="0">
                  <c:v>5</c:v>
                </c:pt>
                <c:pt idx="8" formatCode="0">
                  <c:v>6</c:v>
                </c:pt>
                <c:pt idx="9" formatCode="0">
                  <c:v>7</c:v>
                </c:pt>
                <c:pt idx="11" formatCode="0">
                  <c:v>8</c:v>
                </c:pt>
                <c:pt idx="12" formatCode="0">
                  <c:v>9</c:v>
                </c:pt>
                <c:pt idx="13" formatCode="0">
                  <c:v>10</c:v>
                </c:pt>
                <c:pt idx="14" formatCode="0">
                  <c:v>11</c:v>
                </c:pt>
                <c:pt idx="15" formatCode="0">
                  <c:v>12</c:v>
                </c:pt>
                <c:pt idx="16" formatCode="0">
                  <c:v>13</c:v>
                </c:pt>
                <c:pt idx="18" formatCode="0">
                  <c:v>14</c:v>
                </c:pt>
                <c:pt idx="19" formatCode="0">
                  <c:v>15</c:v>
                </c:pt>
                <c:pt idx="20" formatCode="0">
                  <c:v>16</c:v>
                </c:pt>
                <c:pt idx="21" formatCode="0">
                  <c:v>17</c:v>
                </c:pt>
                <c:pt idx="22" formatCode="0">
                  <c:v>18</c:v>
                </c:pt>
                <c:pt idx="23" formatCode="0">
                  <c:v>19</c:v>
                </c:pt>
                <c:pt idx="24" formatCode="0">
                  <c:v>20</c:v>
                </c:pt>
                <c:pt idx="25" formatCode="0">
                  <c:v>21</c:v>
                </c:pt>
                <c:pt idx="27" formatCode="0">
                  <c:v>22</c:v>
                </c:pt>
                <c:pt idx="28" formatCode="0">
                  <c:v>23</c:v>
                </c:pt>
                <c:pt idx="29" formatCode="0">
                  <c:v>24</c:v>
                </c:pt>
                <c:pt idx="30" formatCode="0">
                  <c:v>25</c:v>
                </c:pt>
                <c:pt idx="31" formatCode="0">
                  <c:v>26</c:v>
                </c:pt>
                <c:pt idx="33" formatCode="0">
                  <c:v>27</c:v>
                </c:pt>
                <c:pt idx="34" formatCode="0">
                  <c:v>28</c:v>
                </c:pt>
                <c:pt idx="35" formatCode="0">
                  <c:v>29</c:v>
                </c:pt>
                <c:pt idx="36" formatCode="0">
                  <c:v>30</c:v>
                </c:pt>
                <c:pt idx="37" formatCode="0">
                  <c:v>31</c:v>
                </c:pt>
                <c:pt idx="39" formatCode="0">
                  <c:v>32</c:v>
                </c:pt>
                <c:pt idx="40" formatCode="0">
                  <c:v>33</c:v>
                </c:pt>
                <c:pt idx="41" formatCode="0">
                  <c:v>34</c:v>
                </c:pt>
                <c:pt idx="42" formatCode="0">
                  <c:v>35</c:v>
                </c:pt>
                <c:pt idx="43" formatCode="0">
                  <c:v>36</c:v>
                </c:pt>
                <c:pt idx="44" formatCode="0">
                  <c:v>37</c:v>
                </c:pt>
                <c:pt idx="45" formatCode="0">
                  <c:v>38</c:v>
                </c:pt>
                <c:pt idx="47" formatCode="0">
                  <c:v>39</c:v>
                </c:pt>
                <c:pt idx="49" formatCode="0">
                  <c:v>40</c:v>
                </c:pt>
                <c:pt idx="50">
                  <c:v>41</c:v>
                </c:pt>
                <c:pt idx="51" formatCode="0">
                  <c:v>42</c:v>
                </c:pt>
                <c:pt idx="52">
                  <c:v>43</c:v>
                </c:pt>
                <c:pt idx="53" formatCode="0">
                  <c:v>44</c:v>
                </c:pt>
              </c:numCache>
            </c:numRef>
          </c:xVal>
          <c:yVal>
            <c:numRef>
              <c:f>Summary!$K$3:$K$56</c:f>
              <c:numCache>
                <c:formatCode>General</c:formatCode>
                <c:ptCount val="54"/>
                <c:pt idx="0">
                  <c:v>0</c:v>
                </c:pt>
                <c:pt idx="2">
                  <c:v>-0.51144438735108011</c:v>
                </c:pt>
                <c:pt idx="3">
                  <c:v>-0.49189515439025938</c:v>
                </c:pt>
                <c:pt idx="4">
                  <c:v>-3.6001109952071023E-2</c:v>
                </c:pt>
                <c:pt idx="6">
                  <c:v>-0.54813404169263358</c:v>
                </c:pt>
                <c:pt idx="7">
                  <c:v>-0.55128083982885934</c:v>
                </c:pt>
                <c:pt idx="8">
                  <c:v>-0.49203159194344798</c:v>
                </c:pt>
                <c:pt idx="9">
                  <c:v>-0.49273557611180885</c:v>
                </c:pt>
                <c:pt idx="11">
                  <c:v>-0.55370865787185863</c:v>
                </c:pt>
                <c:pt idx="12">
                  <c:v>-0.51437964149435822</c:v>
                </c:pt>
                <c:pt idx="13">
                  <c:v>-0.50285497204869101</c:v>
                </c:pt>
                <c:pt idx="14">
                  <c:v>-0.50596689594104061</c:v>
                </c:pt>
                <c:pt idx="15">
                  <c:v>-0.46927386513860492</c:v>
                </c:pt>
                <c:pt idx="16">
                  <c:v>-0.45968744275967532</c:v>
                </c:pt>
                <c:pt idx="18">
                  <c:v>-0.41281462017074011</c:v>
                </c:pt>
                <c:pt idx="19">
                  <c:v>-0.4285193164870128</c:v>
                </c:pt>
                <c:pt idx="20">
                  <c:v>-0.54696860787011814</c:v>
                </c:pt>
                <c:pt idx="21">
                  <c:v>-0.48440548251647181</c:v>
                </c:pt>
                <c:pt idx="22">
                  <c:v>-0.50655443183872628</c:v>
                </c:pt>
                <c:pt idx="23">
                  <c:v>-0.42657396775606754</c:v>
                </c:pt>
                <c:pt idx="24">
                  <c:v>-0.2468677499716449</c:v>
                </c:pt>
                <c:pt idx="25">
                  <c:v>-0.55948161338714464</c:v>
                </c:pt>
                <c:pt idx="27">
                  <c:v>-0.54416497229360261</c:v>
                </c:pt>
                <c:pt idx="28">
                  <c:v>-0.5197489434887459</c:v>
                </c:pt>
                <c:pt idx="29">
                  <c:v>-0.51283369796733058</c:v>
                </c:pt>
                <c:pt idx="30">
                  <c:v>-0.48765297210591596</c:v>
                </c:pt>
                <c:pt idx="31">
                  <c:v>-0.43609894805806337</c:v>
                </c:pt>
                <c:pt idx="33">
                  <c:v>-0.52569341687617144</c:v>
                </c:pt>
                <c:pt idx="34">
                  <c:v>-0.16576382797454886</c:v>
                </c:pt>
                <c:pt idx="35">
                  <c:v>-0.5003343885169883</c:v>
                </c:pt>
                <c:pt idx="36">
                  <c:v>-0.2636092892621173</c:v>
                </c:pt>
                <c:pt idx="37">
                  <c:v>-0.47559016137343085</c:v>
                </c:pt>
                <c:pt idx="39">
                  <c:v>-8.7780580134631969E-2</c:v>
                </c:pt>
                <c:pt idx="40">
                  <c:v>-0.12346289194191776</c:v>
                </c:pt>
                <c:pt idx="41">
                  <c:v>-0.4745230095109198</c:v>
                </c:pt>
                <c:pt idx="42">
                  <c:v>-0.22238552351114527</c:v>
                </c:pt>
                <c:pt idx="43">
                  <c:v>-0.23109622192256796</c:v>
                </c:pt>
                <c:pt idx="44">
                  <c:v>-0.41347811851235089</c:v>
                </c:pt>
                <c:pt idx="45">
                  <c:v>-0.41911379632221041</c:v>
                </c:pt>
                <c:pt idx="47">
                  <c:v>-0.35380435596743187</c:v>
                </c:pt>
                <c:pt idx="49">
                  <c:v>-0.21175686850214598</c:v>
                </c:pt>
                <c:pt idx="50">
                  <c:v>-0.25114878533404988</c:v>
                </c:pt>
                <c:pt idx="51">
                  <c:v>-0.10734211419238258</c:v>
                </c:pt>
                <c:pt idx="52">
                  <c:v>-0.23420320001306194</c:v>
                </c:pt>
                <c:pt idx="53">
                  <c:v>-0.23020800663498342</c:v>
                </c:pt>
              </c:numCache>
            </c:numRef>
          </c:yVal>
        </c:ser>
        <c:axId val="152566784"/>
        <c:axId val="158733056"/>
      </c:scatterChart>
      <c:valAx>
        <c:axId val="152566784"/>
        <c:scaling>
          <c:orientation val="minMax"/>
          <c:max val="45"/>
        </c:scaling>
        <c:axPos val="b"/>
        <c:numFmt formatCode="0" sourceLinked="1"/>
        <c:tickLblPos val="none"/>
        <c:crossAx val="158733056"/>
        <c:crosses val="autoZero"/>
        <c:crossBetween val="midCat"/>
        <c:majorUnit val="1"/>
      </c:valAx>
      <c:valAx>
        <c:axId val="158733056"/>
        <c:scaling>
          <c:orientation val="minMax"/>
          <c:max val="1.1000000000000001"/>
          <c:min val="-0.60000000000000064"/>
        </c:scaling>
        <c:axPos val="l"/>
        <c:majorGridlines/>
        <c:numFmt formatCode="General" sourceLinked="1"/>
        <c:majorTickMark val="none"/>
        <c:tickLblPos val="nextTo"/>
        <c:crossAx val="152566784"/>
        <c:crosses val="autoZero"/>
        <c:crossBetween val="midCat"/>
        <c:majorUnit val="0.1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C4FAC-5D83-482A-9809-B34FBC9884EF}" type="datetimeFigureOut">
              <a:rPr lang="en-US" smtClean="0"/>
              <a:pPr/>
              <a:t>3/31/2009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4677B-C5CE-4183-A13D-EB29CCD21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BEF87F72-AFF9-4355-9830-B90CFCCF6423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10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016E9-E226-4D38-B919-E5BF46C410F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70173B2-124D-4BC8-AF9F-167E85A21D5D}" type="slidenum">
              <a:rPr lang="en-US" sz="12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z="1200" b="1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BD610-5845-43A1-970E-26DBB55F25B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6438C-1247-4591-92EB-AC281370A33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6438C-1247-4591-92EB-AC281370A33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016E9-E226-4D38-B919-E5BF46C410F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016E9-E226-4D38-B919-E5BF46C410F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016E9-E226-4D38-B919-E5BF46C410F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016E9-E226-4D38-B919-E5BF46C410F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016E9-E226-4D38-B919-E5BF46C410F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dirty="0"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3/31/2009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3/31/2009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3/31/2009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3/31/2009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3/31/2009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3/31/2009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3/31/2009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3/31/2009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3/31/2009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3/31/2009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3/31/2009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/>
              <a:pPr/>
              <a:t>3/31/2009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dirty="0">
              <a:latin typeface="Corbe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fomall.org/sals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reflection blurRad="6350" stA="55000" endA="300" endPos="45500" dir="5400000" sy="-100000" algn="bl" rotWithShape="0"/>
                </a:effectLst>
              </a:rPr>
              <a:t>Early Experience with Cloud Technologies</a:t>
            </a:r>
            <a:endParaRPr lang="en-US" sz="40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209800"/>
            <a:ext cx="7162800" cy="381000"/>
          </a:xfrm>
        </p:spPr>
        <p:txBody>
          <a:bodyPr>
            <a:normAutofit fontScale="92500"/>
          </a:bodyPr>
          <a:lstStyle/>
          <a:p>
            <a:r>
              <a:rPr lang="en-US" sz="1800" dirty="0" smtClean="0">
                <a:solidFill>
                  <a:srgbClr val="7030A0"/>
                </a:solidFill>
              </a:rPr>
              <a:t>Microsoft External Research Symposium , March 31 2009, Microsoft Seattle</a:t>
            </a:r>
            <a:endParaRPr lang="en-US" sz="1800" dirty="0">
              <a:solidFill>
                <a:srgbClr val="7030A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14400" y="2971800"/>
            <a:ext cx="72390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Geoffrey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Fox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aseline="0" dirty="0" smtClean="0">
                <a:hlinkClick r:id="rId3"/>
              </a:rPr>
              <a:t>gcf@indiana.edu</a:t>
            </a:r>
            <a:r>
              <a:rPr lang="en-US" sz="2000" dirty="0" smtClean="0"/>
              <a:t>   </a:t>
            </a:r>
            <a:r>
              <a:rPr lang="en-US" sz="2000" dirty="0" smtClean="0">
                <a:hlinkClick r:id="rId4"/>
              </a:rPr>
              <a:t>www.infomall.org/salsa</a:t>
            </a:r>
            <a:endParaRPr lang="en-US" sz="20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baseline="0" dirty="0"/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Community Grids Laboratory, </a:t>
            </a:r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Chair Department of Informatics</a:t>
            </a:r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School of Informatics</a:t>
            </a:r>
            <a:br>
              <a:rPr lang="en-US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Indiana University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Particle Physics (LHC) Data Analysis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0C1C52B-CC8F-453A-8469-3DA951D0EC53}" type="datetime1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3/31/2009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sz="1200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Jaliya Ekanayake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DECB351-1D49-4142-888C-7EC9D46797E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10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191000" y="0"/>
            <a:ext cx="472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55575"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 dirty="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81000" y="4648200"/>
            <a:ext cx="83820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Root running in distributed fashion allowing analysis to access distributed data – computing next to data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LINQ not optimal for expressing final merge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3733800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b="1" kern="120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MapReduce for </a:t>
            </a:r>
            <a:r>
              <a:rPr lang="en-US" sz="1400" b="1" kern="1200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LHC </a:t>
            </a:r>
            <a:r>
              <a:rPr lang="en-US" sz="1400" b="1" kern="120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data analysis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91000" y="40386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400" b="1" kern="1200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LHC </a:t>
            </a:r>
            <a:r>
              <a:rPr lang="en-US" sz="1400" b="1" kern="120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data analysis, execution time vs. the volume of data (fixed compute resources)</a:t>
            </a:r>
          </a:p>
        </p:txBody>
      </p:sp>
      <p:pic>
        <p:nvPicPr>
          <p:cNvPr id="13" name="Picture 12" descr="HEP_col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90600"/>
            <a:ext cx="3643648" cy="2667000"/>
          </a:xfrm>
          <a:prstGeom prst="rect">
            <a:avLst/>
          </a:prstGeom>
        </p:spPr>
      </p:pic>
      <p:pic>
        <p:nvPicPr>
          <p:cNvPr id="14" name="Picture 4" descr="E:\academic\phd\DryadTests\hep-perf-normalized-dryad-hadoop-cglm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685800"/>
            <a:ext cx="4953000" cy="3333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Reduce Phase of Particle Physics “Find the Higgs” using Dryad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685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Combine Histograms produced by separate Root “Maps” (of event data to partial histograms) into a single Histogram delivered to Client</a:t>
            </a:r>
            <a:endParaRPr lang="en-US" dirty="0"/>
          </a:p>
        </p:txBody>
      </p:sp>
      <p:pic>
        <p:nvPicPr>
          <p:cNvPr id="1026" name="Picture 2" descr="C:\Documents and Settings\Geoffrey Fox\Desktop\hep_scre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133600"/>
            <a:ext cx="9148611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Cluster Configuration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371600"/>
          <a:ext cx="8534400" cy="507188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676400"/>
                <a:gridCol w="3200400"/>
                <a:gridCol w="3657600"/>
              </a:tblGrid>
              <a:tr h="3820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Configurations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CGL-</a:t>
                      </a:r>
                      <a:r>
                        <a:rPr lang="en-US" sz="1400" b="1" dirty="0" err="1"/>
                        <a:t>MapReduce</a:t>
                      </a:r>
                      <a:r>
                        <a:rPr lang="en-US" sz="1400" b="1" dirty="0"/>
                        <a:t> and </a:t>
                      </a:r>
                      <a:r>
                        <a:rPr lang="en-US" sz="1400" b="1" dirty="0" err="1"/>
                        <a:t>Hadoop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Dryad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</a:tr>
              <a:tr h="804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Number of </a:t>
                      </a:r>
                      <a:r>
                        <a:rPr lang="en-US" sz="1600" dirty="0" smtClean="0"/>
                        <a:t>nodes and</a:t>
                      </a:r>
                      <a:r>
                        <a:rPr lang="en-US" sz="1600" baseline="0" dirty="0" smtClean="0"/>
                        <a:t> processor cores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4 Nodes  =&gt;</a:t>
                      </a:r>
                      <a:r>
                        <a:rPr lang="en-US" sz="1600" baseline="0" dirty="0" smtClean="0"/>
                        <a:t> 4x8 =32 processor cores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 Nodes  =&gt;</a:t>
                      </a:r>
                      <a:r>
                        <a:rPr lang="en-US" sz="1600" baseline="0" dirty="0" smtClean="0"/>
                        <a:t> 4x8 =32 processor cores</a:t>
                      </a:r>
                      <a:endParaRPr lang="en-US" sz="16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</a:tr>
              <a:tr h="7910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Processors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Quad </a:t>
                      </a:r>
                      <a:r>
                        <a:rPr lang="en-US" sz="1600" dirty="0"/>
                        <a:t>Core Intel Xeon E5335 – </a:t>
                      </a:r>
                      <a:r>
                        <a:rPr lang="en-US" sz="1600" dirty="0" smtClean="0"/>
                        <a:t>2 </a:t>
                      </a:r>
                      <a:r>
                        <a:rPr lang="en-US" sz="1600" dirty="0"/>
                        <a:t>processors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2000.12 MHz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Quad </a:t>
                      </a:r>
                      <a:r>
                        <a:rPr lang="en-US" sz="1600" dirty="0"/>
                        <a:t>Core AMD </a:t>
                      </a:r>
                      <a:r>
                        <a:rPr lang="en-US" sz="1600" dirty="0" err="1"/>
                        <a:t>Opteron</a:t>
                      </a:r>
                      <a:r>
                        <a:rPr lang="en-US" sz="1600" dirty="0"/>
                        <a:t> 2356 – </a:t>
                      </a:r>
                      <a:r>
                        <a:rPr lang="en-US" sz="1600" dirty="0" smtClean="0"/>
                        <a:t>2 </a:t>
                      </a:r>
                      <a:r>
                        <a:rPr lang="en-US" sz="1600" dirty="0"/>
                        <a:t>processors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2.29 </a:t>
                      </a:r>
                      <a:r>
                        <a:rPr lang="en-US" sz="1600" dirty="0" smtClean="0"/>
                        <a:t>GHz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</a:tr>
              <a:tr h="2976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Memory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16GB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16GB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</a:tr>
              <a:tr h="3274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Operating System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Red Hat Enterprise Linux 4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Windows Server 2008 (HPC Edition)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</a:tr>
              <a:tr h="3274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Language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Java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C#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</a:tr>
              <a:tr h="10599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Data Placement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Hadoop</a:t>
                      </a:r>
                      <a:r>
                        <a:rPr lang="en-US" sz="1600" dirty="0"/>
                        <a:t> -&gt; </a:t>
                      </a:r>
                      <a:r>
                        <a:rPr lang="en-US" sz="1600" dirty="0" err="1"/>
                        <a:t>Hadoop</a:t>
                      </a:r>
                      <a:r>
                        <a:rPr lang="en-US" sz="1600" dirty="0"/>
                        <a:t> Distributed File </a:t>
                      </a:r>
                      <a:r>
                        <a:rPr lang="en-US" sz="1600" dirty="0" smtClean="0"/>
                        <a:t>System (HDFS)</a:t>
                      </a:r>
                      <a:endParaRPr lang="en-US" sz="1600" dirty="0"/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CGL-</a:t>
                      </a:r>
                      <a:r>
                        <a:rPr lang="en-US" sz="1600" dirty="0" err="1"/>
                        <a:t>MapReduce</a:t>
                      </a:r>
                      <a:r>
                        <a:rPr lang="en-US" sz="1600" dirty="0"/>
                        <a:t> -&gt; Shared File </a:t>
                      </a:r>
                      <a:r>
                        <a:rPr lang="en-US" sz="1600" dirty="0" smtClean="0"/>
                        <a:t>System (NFS)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Individual nodes with shared directories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</a:tr>
              <a:tr h="93305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Note: Our current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version of Dryad can only run </a:t>
                      </a:r>
                      <a:r>
                        <a:rPr lang="en-US" sz="16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one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PN process  per node. Therefore we have configured, 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Hadoop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and CGL-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MapReduce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to use only </a:t>
                      </a:r>
                      <a:r>
                        <a:rPr lang="en-US" sz="16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one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parallel task in each node.</a:t>
                      </a:r>
                      <a:endParaRPr lang="en-US" sz="16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Notes on Performance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610600" cy="3657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         Speed up </a:t>
            </a:r>
            <a:r>
              <a:rPr lang="en-US" sz="2400" dirty="0" smtClean="0"/>
              <a:t>= T(1)/T(P) = </a:t>
            </a:r>
            <a:r>
              <a:rPr lang="en-US" sz="2400" dirty="0" smtClean="0">
                <a:solidFill>
                  <a:srgbClr val="0070C0"/>
                </a:solidFill>
                <a:sym typeface="Symbol"/>
              </a:rPr>
              <a:t></a:t>
            </a:r>
            <a:r>
              <a:rPr lang="en-US" sz="2400" dirty="0" smtClean="0">
                <a:sym typeface="Symbol"/>
              </a:rPr>
              <a:t> (</a:t>
            </a:r>
            <a:r>
              <a:rPr lang="en-US" sz="2400" dirty="0" smtClean="0"/>
              <a:t>efficiency ) </a:t>
            </a:r>
            <a:r>
              <a:rPr lang="en-US" sz="2400" dirty="0" smtClean="0">
                <a:sym typeface="Symbol"/>
              </a:rPr>
              <a:t>P </a:t>
            </a:r>
          </a:p>
          <a:p>
            <a:pPr lvl="1"/>
            <a:r>
              <a:rPr lang="en-US" sz="2400" dirty="0" smtClean="0">
                <a:sym typeface="Symbol"/>
              </a:rPr>
              <a:t>       with </a:t>
            </a:r>
            <a:r>
              <a:rPr lang="en-US" sz="2400" dirty="0" smtClean="0">
                <a:solidFill>
                  <a:srgbClr val="0070C0"/>
                </a:solidFill>
                <a:sym typeface="Symbol"/>
              </a:rPr>
              <a:t>P</a:t>
            </a:r>
            <a:r>
              <a:rPr lang="en-US" sz="2400" dirty="0" smtClean="0">
                <a:sym typeface="Symbol"/>
              </a:rPr>
              <a:t> processors</a:t>
            </a:r>
          </a:p>
          <a:p>
            <a:r>
              <a:rPr lang="en-US" sz="2400" dirty="0" smtClean="0">
                <a:solidFill>
                  <a:srgbClr val="0070C0"/>
                </a:solidFill>
                <a:sym typeface="Symbol"/>
              </a:rPr>
              <a:t>Overhead </a:t>
            </a:r>
            <a:r>
              <a:rPr lang="en-US" sz="2400" i="1" dirty="0" smtClean="0">
                <a:solidFill>
                  <a:srgbClr val="0070C0"/>
                </a:solidFill>
                <a:sym typeface="Symbol"/>
              </a:rPr>
              <a:t>f</a:t>
            </a:r>
            <a:r>
              <a:rPr lang="en-US" sz="2400" dirty="0" smtClean="0">
                <a:solidFill>
                  <a:srgbClr val="FFFF00"/>
                </a:solidFill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= (PT(P)/T(1)-1) = (1/ -1)</a:t>
            </a:r>
            <a:br>
              <a:rPr lang="en-US" sz="2400" dirty="0" smtClean="0">
                <a:sym typeface="Symbol"/>
              </a:rPr>
            </a:br>
            <a:r>
              <a:rPr lang="en-US" sz="2400" dirty="0" smtClean="0">
                <a:sym typeface="Symbol"/>
              </a:rPr>
              <a:t>is linear in overheads and usually best way to record results if overhead small</a:t>
            </a:r>
          </a:p>
          <a:p>
            <a:r>
              <a:rPr lang="en-US" sz="2400" dirty="0" smtClean="0">
                <a:sym typeface="Symbol"/>
              </a:rPr>
              <a:t>For MPI </a:t>
            </a:r>
            <a:r>
              <a:rPr lang="en-US" sz="2400" dirty="0" smtClean="0">
                <a:solidFill>
                  <a:srgbClr val="0070C0"/>
                </a:solidFill>
                <a:sym typeface="Symbol"/>
              </a:rPr>
              <a:t>communication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f</a:t>
            </a:r>
            <a:r>
              <a:rPr lang="en-US" sz="2400" dirty="0" smtClean="0">
                <a:sym typeface="Symbol"/>
              </a:rPr>
              <a:t>  ratio of data communicated to calculation complexity = </a:t>
            </a:r>
            <a:r>
              <a:rPr lang="en-US" sz="2400" i="1" dirty="0" smtClean="0">
                <a:solidFill>
                  <a:srgbClr val="0070C0"/>
                </a:solidFill>
                <a:sym typeface="Symbol"/>
              </a:rPr>
              <a:t>n</a:t>
            </a:r>
            <a:r>
              <a:rPr lang="en-US" sz="2400" baseline="30000" dirty="0" smtClean="0">
                <a:solidFill>
                  <a:srgbClr val="0070C0"/>
                </a:solidFill>
                <a:sym typeface="Symbol"/>
              </a:rPr>
              <a:t>-0.5</a:t>
            </a:r>
            <a:r>
              <a:rPr lang="en-US" sz="2400" dirty="0" smtClean="0">
                <a:sym typeface="Symbol"/>
              </a:rPr>
              <a:t> for matrix multiplication where  </a:t>
            </a:r>
            <a:r>
              <a:rPr lang="en-US" sz="2400" i="1" dirty="0" smtClean="0">
                <a:solidFill>
                  <a:srgbClr val="0070C0"/>
                </a:solidFill>
                <a:sym typeface="Symbol"/>
              </a:rPr>
              <a:t>n</a:t>
            </a:r>
            <a:r>
              <a:rPr lang="en-US" sz="2400" dirty="0" smtClean="0">
                <a:solidFill>
                  <a:srgbClr val="0070C0"/>
                </a:solidFill>
                <a:sym typeface="Symbol"/>
              </a:rPr>
              <a:t> (grain size) </a:t>
            </a:r>
            <a:r>
              <a:rPr lang="en-US" sz="2400" dirty="0" smtClean="0">
                <a:sym typeface="Symbol"/>
              </a:rPr>
              <a:t>matrix elements per node</a:t>
            </a:r>
          </a:p>
          <a:p>
            <a:r>
              <a:rPr lang="en-US" sz="2400" dirty="0" smtClean="0">
                <a:solidFill>
                  <a:srgbClr val="0070C0"/>
                </a:solidFill>
                <a:sym typeface="Symbol"/>
              </a:rPr>
              <a:t>MPI Communication Overheads decrease in size</a:t>
            </a:r>
            <a:r>
              <a:rPr lang="en-US" sz="2400" dirty="0" smtClean="0">
                <a:solidFill>
                  <a:srgbClr val="FFFF00"/>
                </a:solidFill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as problem sizes </a:t>
            </a:r>
            <a:r>
              <a:rPr lang="en-US" sz="2400" i="1" dirty="0" smtClean="0">
                <a:sym typeface="Symbol"/>
              </a:rPr>
              <a:t>n </a:t>
            </a:r>
            <a:r>
              <a:rPr lang="en-US" sz="2400" dirty="0" smtClean="0">
                <a:sym typeface="Symbol"/>
              </a:rPr>
              <a:t>increase (edge over area rule)</a:t>
            </a:r>
          </a:p>
          <a:p>
            <a:r>
              <a:rPr lang="en-US" sz="2400" dirty="0" smtClean="0">
                <a:solidFill>
                  <a:srgbClr val="0070C0"/>
                </a:solidFill>
                <a:sym typeface="Symbol"/>
              </a:rPr>
              <a:t>Dataflow</a:t>
            </a:r>
            <a:r>
              <a:rPr lang="en-US" sz="2400" dirty="0" smtClean="0">
                <a:sym typeface="Symbol"/>
              </a:rPr>
              <a:t> communicates all data – Overhead does not decrease</a:t>
            </a:r>
          </a:p>
          <a:p>
            <a:r>
              <a:rPr lang="en-US" sz="2400" dirty="0" smtClean="0">
                <a:solidFill>
                  <a:srgbClr val="0070C0"/>
                </a:solidFill>
                <a:sym typeface="Symbol"/>
              </a:rPr>
              <a:t>Scaled Speed up</a:t>
            </a:r>
            <a:r>
              <a:rPr lang="en-US" sz="2400" dirty="0" smtClean="0">
                <a:sym typeface="Symbol"/>
              </a:rPr>
              <a:t>: keep grain size </a:t>
            </a:r>
            <a:r>
              <a:rPr lang="en-US" sz="2400" i="1" dirty="0" smtClean="0">
                <a:sym typeface="Symbol"/>
              </a:rPr>
              <a:t>n </a:t>
            </a:r>
            <a:r>
              <a:rPr lang="en-US" sz="2400" dirty="0" smtClean="0">
                <a:sym typeface="Symbol"/>
              </a:rPr>
              <a:t>fixed as P increases</a:t>
            </a:r>
          </a:p>
          <a:p>
            <a:r>
              <a:rPr lang="en-US" sz="2400" dirty="0" smtClean="0">
                <a:solidFill>
                  <a:srgbClr val="0070C0"/>
                </a:solidFill>
                <a:sym typeface="Symbol"/>
              </a:rPr>
              <a:t>Conventional Speed up</a:t>
            </a:r>
            <a:r>
              <a:rPr lang="en-US" sz="2400" dirty="0" smtClean="0">
                <a:sym typeface="Symbol"/>
              </a:rPr>
              <a:t>: keep Problem size fixed </a:t>
            </a:r>
            <a:r>
              <a:rPr lang="en-US" sz="2400" i="1" dirty="0" smtClean="0">
                <a:sym typeface="Symbol"/>
              </a:rPr>
              <a:t>n </a:t>
            </a:r>
            <a:r>
              <a:rPr lang="en-US" sz="2400" dirty="0" smtClean="0">
                <a:sym typeface="Symbol"/>
              </a:rPr>
              <a:t> 1/P</a:t>
            </a:r>
          </a:p>
          <a:p>
            <a:r>
              <a:rPr lang="en-US" sz="2400" dirty="0" smtClean="0">
                <a:solidFill>
                  <a:srgbClr val="0070C0"/>
                </a:solidFill>
                <a:sym typeface="Symbol"/>
              </a:rPr>
              <a:t>VMs</a:t>
            </a:r>
            <a:r>
              <a:rPr lang="en-US" sz="2400" dirty="0" smtClean="0">
                <a:sym typeface="Symbol"/>
              </a:rPr>
              <a:t> and </a:t>
            </a:r>
            <a:r>
              <a:rPr lang="en-US" sz="2400" dirty="0" smtClean="0">
                <a:solidFill>
                  <a:srgbClr val="0070C0"/>
                </a:solidFill>
                <a:sym typeface="Symbol"/>
              </a:rPr>
              <a:t>Windows</a:t>
            </a:r>
            <a:r>
              <a:rPr lang="en-US" sz="2400" dirty="0" smtClean="0">
                <a:sym typeface="Symbol"/>
              </a:rPr>
              <a:t> Threads have runtime fluctuation /synchronization overheads</a:t>
            </a:r>
          </a:p>
          <a:p>
            <a:endParaRPr lang="en-US" sz="2400" dirty="0" smtClean="0">
              <a:sym typeface="Symbol"/>
            </a:endParaRPr>
          </a:p>
          <a:p>
            <a:endParaRPr lang="en-US" sz="2400" dirty="0" smtClean="0">
              <a:sym typeface="Symbol"/>
            </a:endParaRPr>
          </a:p>
          <a:p>
            <a:endParaRPr lang="en-US" sz="2400" dirty="0" smtClean="0">
              <a:sym typeface="Symbo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802C606-098A-47A5-B85F-3A7240FEB223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4873"/>
          <a:stretch>
            <a:fillRect/>
          </a:stretch>
        </p:blipFill>
        <p:spPr bwMode="auto">
          <a:xfrm>
            <a:off x="446031" y="762000"/>
            <a:ext cx="8697968" cy="474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11161" y="3319461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1-way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30" y="2954331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2-way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943064" y="2954331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4-way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709837" y="2954331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8-way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902833" y="2589201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16-way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288111" y="1749402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24-way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2362200"/>
            <a:ext cx="2001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Speedup = 24/(1+f)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5410200"/>
            <a:ext cx="8362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MPI  1    2  1    4   2  1     8  4    2   1   16  8  4   2  1   24 12  8    6   4   3   2   1   Processes</a:t>
            </a:r>
          </a:p>
          <a:p>
            <a:pPr algn="l"/>
            <a:r>
              <a:rPr lang="en-US" dirty="0" smtClean="0"/>
              <a:t>CCR  1    1  2    1   2  4     1  2    4   8   1    2  4   8 16   1   2   3    4   6   8   12 24 Threads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73643" y="474346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Speedup 28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28291" y="215856"/>
            <a:ext cx="6139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Comparison of MPI and Threads on Classic parallel Code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5570" y="6057936"/>
            <a:ext cx="8324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4 Intel Six Core Xeon E7450 2.4GHz 48GB Memory 12M L2 Cache</a:t>
            </a:r>
          </a:p>
          <a:p>
            <a:pPr algn="l"/>
            <a:r>
              <a:rPr lang="en-US" dirty="0" smtClean="0"/>
              <a:t>3 Dataset sizes</a:t>
            </a: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838200" y="914400"/>
            <a:ext cx="3276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/>
            <a:r>
              <a: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Parallel Overhead </a:t>
            </a:r>
            <a:br>
              <a: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sym typeface="Symbol"/>
              </a:rPr>
              <a:t> 1-efficiency</a:t>
            </a:r>
            <a:endParaRPr lang="en-US" sz="1400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kern="1200" dirty="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=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(</a:t>
            </a:r>
            <a:r>
              <a: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PT(P)/T(1)-1)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On P processors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= (1/efficiency)-</a:t>
            </a:r>
            <a:r>
              <a: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1295400"/>
            <a:ext cx="152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Parallel Overhead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714288" y="5725866"/>
            <a:ext cx="4940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1x1x1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849066" y="5725866"/>
            <a:ext cx="4940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1x1x2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095288" y="5725866"/>
            <a:ext cx="4940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2x1x1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1382466" y="5725866"/>
            <a:ext cx="4940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1x4x1</a:t>
            </a:r>
            <a:endParaRPr lang="en-US" sz="1000" dirty="0"/>
          </a:p>
        </p:txBody>
      </p:sp>
      <p:sp>
        <p:nvSpPr>
          <p:cNvPr id="30" name="TextBox 18"/>
          <p:cNvSpPr txBox="1"/>
          <p:nvPr/>
        </p:nvSpPr>
        <p:spPr>
          <a:xfrm rot="16200000">
            <a:off x="1214019" y="5692197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1x2x2</a:t>
            </a:r>
            <a:endParaRPr lang="en-US" sz="1000" dirty="0"/>
          </a:p>
        </p:txBody>
      </p:sp>
      <p:sp>
        <p:nvSpPr>
          <p:cNvPr id="31" name="TextBox 18"/>
          <p:cNvSpPr txBox="1"/>
          <p:nvPr/>
        </p:nvSpPr>
        <p:spPr>
          <a:xfrm rot="16200000">
            <a:off x="1442619" y="5692197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2x1x2</a:t>
            </a:r>
            <a:endParaRPr lang="en-US" sz="1000" dirty="0"/>
          </a:p>
        </p:txBody>
      </p:sp>
      <p:sp>
        <p:nvSpPr>
          <p:cNvPr id="32" name="TextBox 18"/>
          <p:cNvSpPr txBox="1"/>
          <p:nvPr/>
        </p:nvSpPr>
        <p:spPr>
          <a:xfrm rot="16200000">
            <a:off x="1595019" y="5692197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2x2x1</a:t>
            </a:r>
            <a:endParaRPr lang="en-US" sz="1000" dirty="0"/>
          </a:p>
        </p:txBody>
      </p:sp>
      <p:sp>
        <p:nvSpPr>
          <p:cNvPr id="33" name="TextBox 18"/>
          <p:cNvSpPr txBox="1"/>
          <p:nvPr/>
        </p:nvSpPr>
        <p:spPr>
          <a:xfrm rot="16200000">
            <a:off x="1747419" y="5685183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1x4x2</a:t>
            </a:r>
            <a:endParaRPr lang="en-US" sz="1000" dirty="0"/>
          </a:p>
        </p:txBody>
      </p:sp>
      <p:sp>
        <p:nvSpPr>
          <p:cNvPr id="34" name="TextBox 18"/>
          <p:cNvSpPr txBox="1"/>
          <p:nvPr/>
        </p:nvSpPr>
        <p:spPr>
          <a:xfrm rot="16200000">
            <a:off x="1899819" y="5685183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1x8x1</a:t>
            </a:r>
            <a:endParaRPr lang="en-US" sz="1000" dirty="0"/>
          </a:p>
        </p:txBody>
      </p:sp>
      <p:sp>
        <p:nvSpPr>
          <p:cNvPr id="35" name="TextBox 18"/>
          <p:cNvSpPr txBox="1"/>
          <p:nvPr/>
        </p:nvSpPr>
        <p:spPr>
          <a:xfrm rot="16200000">
            <a:off x="2034597" y="5685183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2x2x2</a:t>
            </a:r>
            <a:endParaRPr lang="en-US" sz="1000" dirty="0"/>
          </a:p>
        </p:txBody>
      </p:sp>
      <p:sp>
        <p:nvSpPr>
          <p:cNvPr id="36" name="TextBox 18"/>
          <p:cNvSpPr txBox="1"/>
          <p:nvPr/>
        </p:nvSpPr>
        <p:spPr>
          <a:xfrm rot="16200000">
            <a:off x="2186997" y="5685183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2x4x1</a:t>
            </a:r>
            <a:endParaRPr lang="en-US" sz="1000" dirty="0"/>
          </a:p>
        </p:txBody>
      </p:sp>
      <p:sp>
        <p:nvSpPr>
          <p:cNvPr id="37" name="TextBox 18"/>
          <p:cNvSpPr txBox="1"/>
          <p:nvPr/>
        </p:nvSpPr>
        <p:spPr>
          <a:xfrm rot="16200000">
            <a:off x="2280818" y="5685183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4x1x2</a:t>
            </a:r>
            <a:endParaRPr lang="en-US" sz="1000" dirty="0"/>
          </a:p>
        </p:txBody>
      </p:sp>
      <p:sp>
        <p:nvSpPr>
          <p:cNvPr id="38" name="TextBox 18"/>
          <p:cNvSpPr txBox="1"/>
          <p:nvPr/>
        </p:nvSpPr>
        <p:spPr>
          <a:xfrm rot="16200000">
            <a:off x="2433218" y="5670874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4x2x1</a:t>
            </a:r>
            <a:endParaRPr lang="en-US" sz="1000" dirty="0"/>
          </a:p>
        </p:txBody>
      </p:sp>
      <p:sp>
        <p:nvSpPr>
          <p:cNvPr id="39" name="TextBox 18"/>
          <p:cNvSpPr txBox="1"/>
          <p:nvPr/>
        </p:nvSpPr>
        <p:spPr>
          <a:xfrm rot="16200000">
            <a:off x="2585618" y="5685183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1x8x2</a:t>
            </a:r>
            <a:endParaRPr lang="en-US" sz="1000" dirty="0"/>
          </a:p>
        </p:txBody>
      </p:sp>
      <p:sp>
        <p:nvSpPr>
          <p:cNvPr id="40" name="TextBox 18"/>
          <p:cNvSpPr txBox="1"/>
          <p:nvPr/>
        </p:nvSpPr>
        <p:spPr>
          <a:xfrm rot="16200000">
            <a:off x="2738018" y="5685183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2x4x2</a:t>
            </a:r>
            <a:endParaRPr lang="en-US" sz="1000" dirty="0"/>
          </a:p>
        </p:txBody>
      </p:sp>
      <p:sp>
        <p:nvSpPr>
          <p:cNvPr id="41" name="TextBox 18"/>
          <p:cNvSpPr txBox="1"/>
          <p:nvPr/>
        </p:nvSpPr>
        <p:spPr>
          <a:xfrm rot="16200000">
            <a:off x="2872796" y="5685183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2x8x1</a:t>
            </a:r>
            <a:endParaRPr lang="en-US" sz="1000" dirty="0"/>
          </a:p>
        </p:txBody>
      </p:sp>
      <p:sp>
        <p:nvSpPr>
          <p:cNvPr id="42" name="TextBox 18"/>
          <p:cNvSpPr txBox="1"/>
          <p:nvPr/>
        </p:nvSpPr>
        <p:spPr>
          <a:xfrm rot="16200000">
            <a:off x="2966618" y="5685183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4x2x2</a:t>
            </a:r>
            <a:endParaRPr lang="en-US" sz="1000" dirty="0"/>
          </a:p>
        </p:txBody>
      </p:sp>
      <p:sp>
        <p:nvSpPr>
          <p:cNvPr id="43" name="TextBox 18"/>
          <p:cNvSpPr txBox="1"/>
          <p:nvPr/>
        </p:nvSpPr>
        <p:spPr>
          <a:xfrm rot="16200000">
            <a:off x="3119018" y="5685183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4x4x1</a:t>
            </a:r>
            <a:endParaRPr lang="en-US" sz="1000" dirty="0"/>
          </a:p>
        </p:txBody>
      </p:sp>
      <p:sp>
        <p:nvSpPr>
          <p:cNvPr id="44" name="TextBox 18"/>
          <p:cNvSpPr txBox="1"/>
          <p:nvPr/>
        </p:nvSpPr>
        <p:spPr>
          <a:xfrm rot="16200000">
            <a:off x="3271418" y="5685183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8x1x2</a:t>
            </a:r>
            <a:endParaRPr lang="en-US" sz="1000" dirty="0"/>
          </a:p>
        </p:txBody>
      </p:sp>
      <p:sp>
        <p:nvSpPr>
          <p:cNvPr id="45" name="TextBox 18"/>
          <p:cNvSpPr txBox="1"/>
          <p:nvPr/>
        </p:nvSpPr>
        <p:spPr>
          <a:xfrm rot="16200000">
            <a:off x="3406196" y="5685183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8x2x1</a:t>
            </a:r>
            <a:endParaRPr lang="en-US" sz="1000" dirty="0"/>
          </a:p>
        </p:txBody>
      </p:sp>
      <p:sp>
        <p:nvSpPr>
          <p:cNvPr id="46" name="TextBox 18"/>
          <p:cNvSpPr txBox="1"/>
          <p:nvPr/>
        </p:nvSpPr>
        <p:spPr>
          <a:xfrm rot="16200000">
            <a:off x="3523751" y="5733552"/>
            <a:ext cx="6310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1x16x1</a:t>
            </a:r>
            <a:endParaRPr lang="en-US" sz="1000" dirty="0"/>
          </a:p>
        </p:txBody>
      </p:sp>
      <p:sp>
        <p:nvSpPr>
          <p:cNvPr id="47" name="TextBox 18"/>
          <p:cNvSpPr txBox="1"/>
          <p:nvPr/>
        </p:nvSpPr>
        <p:spPr>
          <a:xfrm rot="16200000">
            <a:off x="3630168" y="5721548"/>
            <a:ext cx="655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1x16x2</a:t>
            </a:r>
            <a:endParaRPr lang="en-US" sz="1000" dirty="0"/>
          </a:p>
        </p:txBody>
      </p:sp>
      <p:sp>
        <p:nvSpPr>
          <p:cNvPr id="48" name="TextBox 18"/>
          <p:cNvSpPr txBox="1"/>
          <p:nvPr/>
        </p:nvSpPr>
        <p:spPr>
          <a:xfrm rot="16200000">
            <a:off x="3804818" y="5685183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2x8x2</a:t>
            </a:r>
            <a:endParaRPr lang="en-US" sz="1000" dirty="0"/>
          </a:p>
        </p:txBody>
      </p:sp>
      <p:sp>
        <p:nvSpPr>
          <p:cNvPr id="49" name="TextBox 18"/>
          <p:cNvSpPr txBox="1"/>
          <p:nvPr/>
        </p:nvSpPr>
        <p:spPr>
          <a:xfrm rot="16200000">
            <a:off x="3957218" y="5685183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4x4x2</a:t>
            </a:r>
            <a:endParaRPr lang="en-US" sz="1000" dirty="0"/>
          </a:p>
        </p:txBody>
      </p:sp>
      <p:sp>
        <p:nvSpPr>
          <p:cNvPr id="50" name="TextBox 18"/>
          <p:cNvSpPr txBox="1"/>
          <p:nvPr/>
        </p:nvSpPr>
        <p:spPr>
          <a:xfrm rot="16200000">
            <a:off x="4109618" y="5685183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8x2x2</a:t>
            </a:r>
            <a:endParaRPr lang="en-US" sz="1000" dirty="0"/>
          </a:p>
        </p:txBody>
      </p:sp>
      <p:sp>
        <p:nvSpPr>
          <p:cNvPr id="51" name="TextBox 18"/>
          <p:cNvSpPr txBox="1"/>
          <p:nvPr/>
        </p:nvSpPr>
        <p:spPr>
          <a:xfrm rot="16200000">
            <a:off x="4197548" y="5721548"/>
            <a:ext cx="655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16x1x2</a:t>
            </a:r>
            <a:endParaRPr lang="en-US" sz="1000" dirty="0"/>
          </a:p>
        </p:txBody>
      </p:sp>
      <p:sp>
        <p:nvSpPr>
          <p:cNvPr id="52" name="TextBox 18"/>
          <p:cNvSpPr txBox="1"/>
          <p:nvPr/>
        </p:nvSpPr>
        <p:spPr>
          <a:xfrm rot="16200000">
            <a:off x="4719218" y="5692197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2x8x3</a:t>
            </a:r>
            <a:endParaRPr lang="en-US" sz="1000" dirty="0"/>
          </a:p>
        </p:txBody>
      </p:sp>
      <p:sp>
        <p:nvSpPr>
          <p:cNvPr id="53" name="TextBox 18"/>
          <p:cNvSpPr txBox="1"/>
          <p:nvPr/>
        </p:nvSpPr>
        <p:spPr>
          <a:xfrm rot="16200000">
            <a:off x="4349948" y="5721548"/>
            <a:ext cx="655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1x16x3</a:t>
            </a:r>
            <a:endParaRPr lang="en-US" sz="1000" dirty="0"/>
          </a:p>
        </p:txBody>
      </p:sp>
      <p:sp>
        <p:nvSpPr>
          <p:cNvPr id="54" name="TextBox 18"/>
          <p:cNvSpPr txBox="1"/>
          <p:nvPr/>
        </p:nvSpPr>
        <p:spPr>
          <a:xfrm rot="16200000">
            <a:off x="4549197" y="5692197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2x4x6</a:t>
            </a:r>
            <a:endParaRPr lang="en-US" sz="1000" dirty="0"/>
          </a:p>
        </p:txBody>
      </p:sp>
      <p:sp>
        <p:nvSpPr>
          <p:cNvPr id="55" name="TextBox 18"/>
          <p:cNvSpPr txBox="1"/>
          <p:nvPr/>
        </p:nvSpPr>
        <p:spPr>
          <a:xfrm rot="16200000">
            <a:off x="5100218" y="5720182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1x8x8</a:t>
            </a:r>
            <a:endParaRPr lang="en-US" sz="1000" dirty="0"/>
          </a:p>
        </p:txBody>
      </p:sp>
      <p:sp>
        <p:nvSpPr>
          <p:cNvPr id="56" name="TextBox 18"/>
          <p:cNvSpPr txBox="1"/>
          <p:nvPr/>
        </p:nvSpPr>
        <p:spPr>
          <a:xfrm rot="16200000">
            <a:off x="6284574" y="5678827"/>
            <a:ext cx="6310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2x8x8</a:t>
            </a:r>
            <a:endParaRPr lang="en-US" sz="1000" dirty="0"/>
          </a:p>
        </p:txBody>
      </p:sp>
      <p:sp>
        <p:nvSpPr>
          <p:cNvPr id="57" name="TextBox 18"/>
          <p:cNvSpPr txBox="1"/>
          <p:nvPr/>
        </p:nvSpPr>
        <p:spPr>
          <a:xfrm rot="16200000">
            <a:off x="5387397" y="5720183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2x8x4</a:t>
            </a:r>
            <a:endParaRPr lang="en-US" sz="1000" dirty="0"/>
          </a:p>
        </p:txBody>
      </p:sp>
      <p:sp>
        <p:nvSpPr>
          <p:cNvPr id="58" name="TextBox 18"/>
          <p:cNvSpPr txBox="1"/>
          <p:nvPr/>
        </p:nvSpPr>
        <p:spPr>
          <a:xfrm rot="16200000">
            <a:off x="5873948" y="5733288"/>
            <a:ext cx="655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16x1x4</a:t>
            </a:r>
            <a:endParaRPr lang="en-US" sz="1000" dirty="0"/>
          </a:p>
        </p:txBody>
      </p:sp>
      <p:sp>
        <p:nvSpPr>
          <p:cNvPr id="59" name="TextBox 18"/>
          <p:cNvSpPr txBox="1"/>
          <p:nvPr/>
        </p:nvSpPr>
        <p:spPr>
          <a:xfrm rot="16200000">
            <a:off x="6120170" y="5721548"/>
            <a:ext cx="655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1x16x8</a:t>
            </a:r>
            <a:endParaRPr lang="en-US" sz="1000" dirty="0"/>
          </a:p>
        </p:txBody>
      </p:sp>
      <p:sp>
        <p:nvSpPr>
          <p:cNvPr id="60" name="TextBox 18"/>
          <p:cNvSpPr txBox="1"/>
          <p:nvPr/>
        </p:nvSpPr>
        <p:spPr>
          <a:xfrm rot="16200000">
            <a:off x="6471818" y="5692197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4x4x8</a:t>
            </a:r>
            <a:endParaRPr lang="en-US" sz="1000" dirty="0"/>
          </a:p>
        </p:txBody>
      </p:sp>
      <p:sp>
        <p:nvSpPr>
          <p:cNvPr id="61" name="TextBox 18"/>
          <p:cNvSpPr txBox="1"/>
          <p:nvPr/>
        </p:nvSpPr>
        <p:spPr>
          <a:xfrm rot="16200000">
            <a:off x="6624218" y="5685181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8x2x8</a:t>
            </a:r>
            <a:endParaRPr lang="en-US" sz="1000" dirty="0"/>
          </a:p>
        </p:txBody>
      </p:sp>
      <p:sp>
        <p:nvSpPr>
          <p:cNvPr id="62" name="TextBox 18"/>
          <p:cNvSpPr txBox="1"/>
          <p:nvPr/>
        </p:nvSpPr>
        <p:spPr>
          <a:xfrm rot="16200000">
            <a:off x="6724152" y="5712229"/>
            <a:ext cx="6310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16x1x8</a:t>
            </a:r>
            <a:endParaRPr lang="en-US" sz="1000" dirty="0"/>
          </a:p>
        </p:txBody>
      </p:sp>
      <p:sp>
        <p:nvSpPr>
          <p:cNvPr id="63" name="TextBox 18"/>
          <p:cNvSpPr txBox="1"/>
          <p:nvPr/>
        </p:nvSpPr>
        <p:spPr>
          <a:xfrm rot="16200000">
            <a:off x="4837176" y="5705856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4x2x6</a:t>
            </a:r>
            <a:endParaRPr lang="en-US" sz="1000" dirty="0"/>
          </a:p>
        </p:txBody>
      </p:sp>
      <p:sp>
        <p:nvSpPr>
          <p:cNvPr id="64" name="TextBox 18"/>
          <p:cNvSpPr txBox="1"/>
          <p:nvPr/>
        </p:nvSpPr>
        <p:spPr>
          <a:xfrm rot="16200000">
            <a:off x="4900970" y="5645348"/>
            <a:ext cx="655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4x4x3</a:t>
            </a:r>
            <a:endParaRPr lang="en-US" sz="1000" dirty="0"/>
          </a:p>
        </p:txBody>
      </p:sp>
      <p:sp>
        <p:nvSpPr>
          <p:cNvPr id="65" name="TextBox 18"/>
          <p:cNvSpPr txBox="1"/>
          <p:nvPr/>
        </p:nvSpPr>
        <p:spPr>
          <a:xfrm rot="16200000">
            <a:off x="5522976" y="5742432"/>
            <a:ext cx="5026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4x2x8</a:t>
            </a:r>
            <a:endParaRPr lang="en-US" sz="1000" dirty="0"/>
          </a:p>
        </p:txBody>
      </p:sp>
      <p:sp>
        <p:nvSpPr>
          <p:cNvPr id="66" name="TextBox 18"/>
          <p:cNvSpPr txBox="1"/>
          <p:nvPr/>
        </p:nvSpPr>
        <p:spPr>
          <a:xfrm rot="16200000">
            <a:off x="5234997" y="5720183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2x4x8</a:t>
            </a:r>
            <a:endParaRPr lang="en-US" sz="1000" dirty="0"/>
          </a:p>
        </p:txBody>
      </p:sp>
      <p:sp>
        <p:nvSpPr>
          <p:cNvPr id="67" name="TextBox 18"/>
          <p:cNvSpPr txBox="1"/>
          <p:nvPr/>
        </p:nvSpPr>
        <p:spPr>
          <a:xfrm rot="16200000">
            <a:off x="5768397" y="5720182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8x2x4</a:t>
            </a:r>
            <a:endParaRPr lang="en-US" sz="1000" dirty="0"/>
          </a:p>
        </p:txBody>
      </p:sp>
      <p:sp>
        <p:nvSpPr>
          <p:cNvPr id="69" name="TextBox 18"/>
          <p:cNvSpPr txBox="1"/>
          <p:nvPr/>
        </p:nvSpPr>
        <p:spPr>
          <a:xfrm rot="16200000">
            <a:off x="5998464" y="5678827"/>
            <a:ext cx="6310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4x4x6</a:t>
            </a:r>
            <a:endParaRPr lang="en-US" sz="1000" dirty="0"/>
          </a:p>
        </p:txBody>
      </p:sp>
      <p:sp>
        <p:nvSpPr>
          <p:cNvPr id="70" name="TextBox 69"/>
          <p:cNvSpPr txBox="1"/>
          <p:nvPr/>
        </p:nvSpPr>
        <p:spPr>
          <a:xfrm rot="16200000">
            <a:off x="942888" y="5725866"/>
            <a:ext cx="4940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1x2x1</a:t>
            </a:r>
            <a:endParaRPr lang="en-US" sz="1000" dirty="0"/>
          </a:p>
        </p:txBody>
      </p:sp>
      <p:sp>
        <p:nvSpPr>
          <p:cNvPr id="71" name="TextBox 18"/>
          <p:cNvSpPr txBox="1"/>
          <p:nvPr/>
        </p:nvSpPr>
        <p:spPr>
          <a:xfrm rot="16200000">
            <a:off x="5662970" y="5742432"/>
            <a:ext cx="5026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8x1x8</a:t>
            </a:r>
            <a:endParaRPr lang="en-US" sz="1000" dirty="0"/>
          </a:p>
        </p:txBody>
      </p:sp>
      <p:graphicFrame>
        <p:nvGraphicFramePr>
          <p:cNvPr id="72" name="Chart 71"/>
          <p:cNvGraphicFramePr/>
          <p:nvPr/>
        </p:nvGraphicFramePr>
        <p:xfrm>
          <a:off x="609600" y="1142999"/>
          <a:ext cx="6705600" cy="4614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3" name="TextBox 10"/>
          <p:cNvSpPr txBox="1">
            <a:spLocks noChangeArrowheads="1"/>
          </p:cNvSpPr>
          <p:nvPr/>
        </p:nvSpPr>
        <p:spPr bwMode="auto">
          <a:xfrm>
            <a:off x="984932" y="5011579"/>
            <a:ext cx="5389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kern="1200" dirty="0" smtClean="0">
                <a:latin typeface="Arial" charset="0"/>
                <a:ea typeface="+mn-ea"/>
                <a:cs typeface="+mn-cs"/>
              </a:rPr>
              <a:t>2-way</a:t>
            </a:r>
            <a:endParaRPr lang="en-US" sz="1000" b="1" kern="12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74" name="TextBox 10"/>
          <p:cNvSpPr txBox="1">
            <a:spLocks noChangeArrowheads="1"/>
          </p:cNvSpPr>
          <p:nvPr/>
        </p:nvSpPr>
        <p:spPr bwMode="auto">
          <a:xfrm>
            <a:off x="1524001" y="4953000"/>
            <a:ext cx="5389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kern="1200" dirty="0" smtClean="0">
                <a:latin typeface="Arial" charset="0"/>
                <a:ea typeface="+mn-ea"/>
                <a:cs typeface="+mn-cs"/>
              </a:rPr>
              <a:t>4-way</a:t>
            </a:r>
            <a:endParaRPr lang="en-US" sz="1000" b="1" kern="12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75" name="TextBox 10"/>
          <p:cNvSpPr txBox="1">
            <a:spLocks noChangeArrowheads="1"/>
          </p:cNvSpPr>
          <p:nvPr/>
        </p:nvSpPr>
        <p:spPr bwMode="auto">
          <a:xfrm>
            <a:off x="2057401" y="4859179"/>
            <a:ext cx="5389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kern="1200" dirty="0" smtClean="0">
                <a:latin typeface="Arial" charset="0"/>
                <a:ea typeface="+mn-ea"/>
                <a:cs typeface="+mn-cs"/>
              </a:rPr>
              <a:t>8-way</a:t>
            </a:r>
            <a:endParaRPr lang="en-US" sz="1000" b="1" kern="12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76" name="TextBox 10"/>
          <p:cNvSpPr txBox="1">
            <a:spLocks noChangeArrowheads="1"/>
          </p:cNvSpPr>
          <p:nvPr/>
        </p:nvSpPr>
        <p:spPr bwMode="auto">
          <a:xfrm>
            <a:off x="2895739" y="4800600"/>
            <a:ext cx="6094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kern="1200" dirty="0" smtClean="0">
                <a:latin typeface="Arial" charset="0"/>
                <a:ea typeface="+mn-ea"/>
                <a:cs typeface="+mn-cs"/>
              </a:rPr>
              <a:t>16-way</a:t>
            </a:r>
            <a:endParaRPr lang="en-US" sz="1000" b="1" kern="12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77" name="TextBox 10"/>
          <p:cNvSpPr txBox="1">
            <a:spLocks noChangeArrowheads="1"/>
          </p:cNvSpPr>
          <p:nvPr/>
        </p:nvSpPr>
        <p:spPr bwMode="auto">
          <a:xfrm>
            <a:off x="3886339" y="4800600"/>
            <a:ext cx="6094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kern="1200" dirty="0" smtClean="0">
                <a:latin typeface="Arial" charset="0"/>
                <a:ea typeface="+mn-ea"/>
                <a:cs typeface="+mn-cs"/>
              </a:rPr>
              <a:t>32-way</a:t>
            </a:r>
            <a:endParaRPr lang="en-US" sz="1000" b="1" kern="12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78" name="TextBox 10"/>
          <p:cNvSpPr txBox="1">
            <a:spLocks noChangeArrowheads="1"/>
          </p:cNvSpPr>
          <p:nvPr/>
        </p:nvSpPr>
        <p:spPr bwMode="auto">
          <a:xfrm>
            <a:off x="4648200" y="4495800"/>
            <a:ext cx="6094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kern="1200" dirty="0" smtClean="0">
                <a:latin typeface="Arial" charset="0"/>
                <a:ea typeface="+mn-ea"/>
                <a:cs typeface="+mn-cs"/>
              </a:rPr>
              <a:t>48-way</a:t>
            </a:r>
            <a:endParaRPr lang="en-US" sz="1000" b="1" kern="12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79" name="TextBox 10"/>
          <p:cNvSpPr txBox="1">
            <a:spLocks noChangeArrowheads="1"/>
          </p:cNvSpPr>
          <p:nvPr/>
        </p:nvSpPr>
        <p:spPr bwMode="auto">
          <a:xfrm>
            <a:off x="5257800" y="4114800"/>
            <a:ext cx="6094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latin typeface="Arial" charset="0"/>
              </a:rPr>
              <a:t>64</a:t>
            </a:r>
            <a:r>
              <a:rPr lang="en-US" sz="1000" b="1" kern="1200" dirty="0" smtClean="0">
                <a:latin typeface="Arial" charset="0"/>
                <a:ea typeface="+mn-ea"/>
                <a:cs typeface="+mn-cs"/>
              </a:rPr>
              <a:t>-way</a:t>
            </a:r>
            <a:endParaRPr lang="en-US" sz="1000" b="1" kern="12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80" name="TextBox 10"/>
          <p:cNvSpPr txBox="1">
            <a:spLocks noChangeArrowheads="1"/>
          </p:cNvSpPr>
          <p:nvPr/>
        </p:nvSpPr>
        <p:spPr bwMode="auto">
          <a:xfrm>
            <a:off x="5867539" y="4249579"/>
            <a:ext cx="6094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kern="1200" dirty="0" smtClean="0">
                <a:latin typeface="Arial" charset="0"/>
                <a:ea typeface="+mn-ea"/>
                <a:cs typeface="+mn-cs"/>
              </a:rPr>
              <a:t>96-way</a:t>
            </a:r>
            <a:endParaRPr lang="en-US" sz="1000" b="1" kern="12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81" name="TextBox 10"/>
          <p:cNvSpPr txBox="1">
            <a:spLocks noChangeArrowheads="1"/>
          </p:cNvSpPr>
          <p:nvPr/>
        </p:nvSpPr>
        <p:spPr bwMode="auto">
          <a:xfrm>
            <a:off x="6629400" y="1219200"/>
            <a:ext cx="250260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 smtClean="0">
                <a:latin typeface="Arial" charset="0"/>
                <a:ea typeface="+mn-ea"/>
                <a:cs typeface="+mn-cs"/>
              </a:rPr>
              <a:t>128-way Parallelism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2000 Points</a:t>
            </a:r>
            <a:endParaRPr lang="en-US" sz="14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Arial" charset="0"/>
              </a:rPr>
              <a:t>8 nodes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 smtClean="0">
                <a:latin typeface="Arial" charset="0"/>
                <a:ea typeface="+mn-ea"/>
                <a:cs typeface="+mn-cs"/>
              </a:rPr>
              <a:t>16 MPI Processes per node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Arial" charset="0"/>
              </a:rPr>
              <a:t>1 Thread per process</a:t>
            </a:r>
            <a:endParaRPr lang="en-US" sz="1400" b="1" kern="12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68" name="TextBox 15"/>
          <p:cNvSpPr txBox="1">
            <a:spLocks noChangeArrowheads="1"/>
          </p:cNvSpPr>
          <p:nvPr/>
        </p:nvSpPr>
        <p:spPr bwMode="auto">
          <a:xfrm>
            <a:off x="990600" y="152400"/>
            <a:ext cx="609224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Performance of Parallel Pairwise Clustering </a:t>
            </a:r>
            <a:endParaRPr lang="en-US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Scaled Speedup Tests on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eight nodes 16</a:t>
            </a:r>
            <a:r>
              <a:rPr lang="en-US" b="1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-core System</a:t>
            </a:r>
            <a:endParaRPr lang="en-US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</a:rPr>
              <a:t>(Different choices of MPI and Threading)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2" name="TextBox 10"/>
          <p:cNvSpPr txBox="1">
            <a:spLocks noChangeArrowheads="1"/>
          </p:cNvSpPr>
          <p:nvPr/>
        </p:nvSpPr>
        <p:spPr bwMode="auto">
          <a:xfrm>
            <a:off x="7266563" y="3657600"/>
            <a:ext cx="187743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 smtClean="0">
                <a:latin typeface="Arial" charset="0"/>
                <a:ea typeface="+mn-ea"/>
                <a:cs typeface="+mn-cs"/>
              </a:rPr>
              <a:t>128-way Parallelism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2000 Points</a:t>
            </a:r>
            <a:endParaRPr lang="en-US" sz="14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Arial" charset="0"/>
              </a:rPr>
              <a:t>8 nodes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 smtClean="0">
                <a:latin typeface="Arial" charset="0"/>
                <a:ea typeface="+mn-ea"/>
                <a:cs typeface="+mn-cs"/>
              </a:rPr>
              <a:t>16 Threads </a:t>
            </a:r>
            <a:br>
              <a:rPr lang="en-US" sz="1400" b="1" kern="1200" dirty="0" smtClean="0">
                <a:latin typeface="Arial" charset="0"/>
                <a:ea typeface="+mn-ea"/>
                <a:cs typeface="+mn-cs"/>
              </a:rPr>
            </a:br>
            <a:r>
              <a:rPr lang="en-US" sz="1400" b="1" kern="1200" dirty="0" smtClean="0">
                <a:latin typeface="Arial" charset="0"/>
                <a:ea typeface="+mn-ea"/>
                <a:cs typeface="+mn-cs"/>
              </a:rPr>
              <a:t>      per process</a:t>
            </a:r>
            <a:endParaRPr lang="en-US" sz="1400" b="1" kern="12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162800" y="4800600"/>
            <a:ext cx="1178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4000 Points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162800" y="5257800"/>
            <a:ext cx="1327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10,000 Points</a:t>
            </a:r>
            <a:endParaRPr lang="en-US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66800" y="1828800"/>
            <a:ext cx="541635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Symbol"/>
              <a:buChar char="µ"/>
            </a:pPr>
            <a:r>
              <a:rPr lang="en-US" dirty="0" smtClean="0">
                <a:sym typeface="Symbol"/>
              </a:rPr>
              <a:t>  Runtime Fluctuations/Synchronization (VM, Threads)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     + Communication Time /(</a:t>
            </a:r>
            <a:r>
              <a:rPr lang="en-US" i="1" dirty="0" smtClean="0">
                <a:solidFill>
                  <a:srgbClr val="FF0000"/>
                </a:solidFill>
                <a:sym typeface="Symbol"/>
              </a:rPr>
              <a:t>n</a:t>
            </a:r>
            <a:r>
              <a:rPr lang="en-US" dirty="0" smtClean="0">
                <a:sym typeface="Symbol"/>
              </a:rPr>
              <a:t> * Calculation Time)</a:t>
            </a:r>
          </a:p>
          <a:p>
            <a:pPr>
              <a:buFont typeface="Symbol"/>
              <a:buChar char="µ"/>
            </a:pP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 </a:t>
            </a:r>
            <a:r>
              <a:rPr lang="en-US" i="1" dirty="0" smtClean="0">
                <a:solidFill>
                  <a:srgbClr val="FF0000"/>
                </a:solidFill>
                <a:sym typeface="Symbol"/>
              </a:rPr>
              <a:t>n</a:t>
            </a:r>
            <a:r>
              <a:rPr lang="en-US" i="1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= Total Points/Number of Execution Units</a:t>
            </a:r>
          </a:p>
          <a:p>
            <a:r>
              <a:rPr lang="en-US" dirty="0" smtClean="0">
                <a:sym typeface="Symbol"/>
              </a:rPr>
              <a:t>        varies from 10000 to 2000/128 = 16</a:t>
            </a:r>
          </a:p>
          <a:p>
            <a:r>
              <a:rPr lang="en-US" dirty="0" smtClean="0">
                <a:sym typeface="Symbol"/>
              </a:rPr>
              <a:t>Communication Time = 0 (Threads) 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                    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533400" y="1066800"/>
          <a:ext cx="6705600" cy="4657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15"/>
          <p:cNvSpPr txBox="1">
            <a:spLocks noChangeArrowheads="1"/>
          </p:cNvSpPr>
          <p:nvPr/>
        </p:nvSpPr>
        <p:spPr bwMode="auto">
          <a:xfrm>
            <a:off x="990600" y="152400"/>
            <a:ext cx="609224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Performance of Parallel Pairwise Clustering </a:t>
            </a:r>
            <a:endParaRPr lang="en-US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Scaled Speedup Tests on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eight nodes 16</a:t>
            </a:r>
            <a:r>
              <a:rPr lang="en-US" b="1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-core System</a:t>
            </a:r>
            <a:endParaRPr lang="en-US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(Different choices of MPI and Threading)</a:t>
            </a:r>
            <a:endParaRPr lang="en-US" sz="1400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362200"/>
            <a:ext cx="369332" cy="142071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Parallel Overhead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714288" y="5725866"/>
            <a:ext cx="4940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1x1x1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849066" y="5725866"/>
            <a:ext cx="4940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1x1x2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095288" y="5725866"/>
            <a:ext cx="4940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2x1x1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382466" y="5725866"/>
            <a:ext cx="4940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1x4x1</a:t>
            </a:r>
            <a:endParaRPr lang="en-US" sz="1000" dirty="0"/>
          </a:p>
        </p:txBody>
      </p:sp>
      <p:sp>
        <p:nvSpPr>
          <p:cNvPr id="9" name="TextBox 18"/>
          <p:cNvSpPr txBox="1"/>
          <p:nvPr/>
        </p:nvSpPr>
        <p:spPr>
          <a:xfrm rot="16200000">
            <a:off x="1214019" y="5692197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1x2x2</a:t>
            </a:r>
            <a:endParaRPr lang="en-US" sz="1000" dirty="0"/>
          </a:p>
        </p:txBody>
      </p:sp>
      <p:sp>
        <p:nvSpPr>
          <p:cNvPr id="10" name="TextBox 18"/>
          <p:cNvSpPr txBox="1"/>
          <p:nvPr/>
        </p:nvSpPr>
        <p:spPr>
          <a:xfrm rot="16200000">
            <a:off x="1442619" y="5692197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2x1x2</a:t>
            </a:r>
            <a:endParaRPr lang="en-US" sz="1000" dirty="0"/>
          </a:p>
        </p:txBody>
      </p:sp>
      <p:sp>
        <p:nvSpPr>
          <p:cNvPr id="11" name="TextBox 18"/>
          <p:cNvSpPr txBox="1"/>
          <p:nvPr/>
        </p:nvSpPr>
        <p:spPr>
          <a:xfrm rot="16200000">
            <a:off x="1595019" y="5692197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2x2x1</a:t>
            </a:r>
            <a:endParaRPr lang="en-US" sz="1000" dirty="0"/>
          </a:p>
        </p:txBody>
      </p:sp>
      <p:sp>
        <p:nvSpPr>
          <p:cNvPr id="12" name="TextBox 18"/>
          <p:cNvSpPr txBox="1"/>
          <p:nvPr/>
        </p:nvSpPr>
        <p:spPr>
          <a:xfrm rot="16200000">
            <a:off x="1747419" y="5685183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1x4x2</a:t>
            </a:r>
            <a:endParaRPr lang="en-US" sz="1000" dirty="0"/>
          </a:p>
        </p:txBody>
      </p:sp>
      <p:sp>
        <p:nvSpPr>
          <p:cNvPr id="13" name="TextBox 18"/>
          <p:cNvSpPr txBox="1"/>
          <p:nvPr/>
        </p:nvSpPr>
        <p:spPr>
          <a:xfrm rot="16200000">
            <a:off x="1899819" y="5685183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1x8x1</a:t>
            </a:r>
            <a:endParaRPr lang="en-US" sz="1000" dirty="0"/>
          </a:p>
        </p:txBody>
      </p:sp>
      <p:sp>
        <p:nvSpPr>
          <p:cNvPr id="14" name="TextBox 18"/>
          <p:cNvSpPr txBox="1"/>
          <p:nvPr/>
        </p:nvSpPr>
        <p:spPr>
          <a:xfrm rot="16200000">
            <a:off x="2034597" y="5685183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2x2x2</a:t>
            </a:r>
            <a:endParaRPr lang="en-US" sz="1000" dirty="0"/>
          </a:p>
        </p:txBody>
      </p:sp>
      <p:sp>
        <p:nvSpPr>
          <p:cNvPr id="15" name="TextBox 18"/>
          <p:cNvSpPr txBox="1"/>
          <p:nvPr/>
        </p:nvSpPr>
        <p:spPr>
          <a:xfrm rot="16200000">
            <a:off x="2186997" y="5685183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2x4x1</a:t>
            </a:r>
            <a:endParaRPr lang="en-US" sz="1000" dirty="0"/>
          </a:p>
        </p:txBody>
      </p:sp>
      <p:sp>
        <p:nvSpPr>
          <p:cNvPr id="16" name="TextBox 18"/>
          <p:cNvSpPr txBox="1"/>
          <p:nvPr/>
        </p:nvSpPr>
        <p:spPr>
          <a:xfrm rot="16200000">
            <a:off x="2280818" y="5685183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4x1x2</a:t>
            </a:r>
            <a:endParaRPr lang="en-US" sz="1000" dirty="0"/>
          </a:p>
        </p:txBody>
      </p:sp>
      <p:sp>
        <p:nvSpPr>
          <p:cNvPr id="17" name="TextBox 18"/>
          <p:cNvSpPr txBox="1"/>
          <p:nvPr/>
        </p:nvSpPr>
        <p:spPr>
          <a:xfrm rot="16200000">
            <a:off x="2433218" y="5670874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4x2x1</a:t>
            </a:r>
            <a:endParaRPr lang="en-US" sz="1000" dirty="0"/>
          </a:p>
        </p:txBody>
      </p:sp>
      <p:sp>
        <p:nvSpPr>
          <p:cNvPr id="18" name="TextBox 18"/>
          <p:cNvSpPr txBox="1"/>
          <p:nvPr/>
        </p:nvSpPr>
        <p:spPr>
          <a:xfrm rot="16200000">
            <a:off x="2585618" y="5685183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1x8x2</a:t>
            </a:r>
            <a:endParaRPr lang="en-US" sz="10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2738018" y="5685183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2x4x2</a:t>
            </a:r>
            <a:endParaRPr lang="en-US" sz="1000" dirty="0"/>
          </a:p>
        </p:txBody>
      </p:sp>
      <p:sp>
        <p:nvSpPr>
          <p:cNvPr id="20" name="TextBox 18"/>
          <p:cNvSpPr txBox="1"/>
          <p:nvPr/>
        </p:nvSpPr>
        <p:spPr>
          <a:xfrm rot="16200000">
            <a:off x="2872796" y="5685183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2x8x1</a:t>
            </a:r>
            <a:endParaRPr lang="en-US" sz="1000" dirty="0"/>
          </a:p>
        </p:txBody>
      </p:sp>
      <p:sp>
        <p:nvSpPr>
          <p:cNvPr id="21" name="TextBox 18"/>
          <p:cNvSpPr txBox="1"/>
          <p:nvPr/>
        </p:nvSpPr>
        <p:spPr>
          <a:xfrm rot="16200000">
            <a:off x="2966618" y="5685183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4x2x2</a:t>
            </a:r>
            <a:endParaRPr lang="en-US" sz="1000" dirty="0"/>
          </a:p>
        </p:txBody>
      </p:sp>
      <p:sp>
        <p:nvSpPr>
          <p:cNvPr id="22" name="TextBox 18"/>
          <p:cNvSpPr txBox="1"/>
          <p:nvPr/>
        </p:nvSpPr>
        <p:spPr>
          <a:xfrm rot="16200000">
            <a:off x="3119018" y="5685183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4x4x1</a:t>
            </a:r>
            <a:endParaRPr lang="en-US" sz="1000" dirty="0"/>
          </a:p>
        </p:txBody>
      </p:sp>
      <p:sp>
        <p:nvSpPr>
          <p:cNvPr id="23" name="TextBox 18"/>
          <p:cNvSpPr txBox="1"/>
          <p:nvPr/>
        </p:nvSpPr>
        <p:spPr>
          <a:xfrm rot="16200000">
            <a:off x="3271418" y="5685183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8x1x2</a:t>
            </a:r>
            <a:endParaRPr lang="en-US" sz="1000" dirty="0"/>
          </a:p>
        </p:txBody>
      </p:sp>
      <p:sp>
        <p:nvSpPr>
          <p:cNvPr id="24" name="TextBox 18"/>
          <p:cNvSpPr txBox="1"/>
          <p:nvPr/>
        </p:nvSpPr>
        <p:spPr>
          <a:xfrm rot="16200000">
            <a:off x="3406196" y="5685183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8x2x1</a:t>
            </a:r>
            <a:endParaRPr lang="en-US" sz="1000" dirty="0"/>
          </a:p>
        </p:txBody>
      </p:sp>
      <p:sp>
        <p:nvSpPr>
          <p:cNvPr id="25" name="TextBox 18"/>
          <p:cNvSpPr txBox="1"/>
          <p:nvPr/>
        </p:nvSpPr>
        <p:spPr>
          <a:xfrm rot="16200000">
            <a:off x="3523751" y="5733552"/>
            <a:ext cx="6310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1x16x1</a:t>
            </a:r>
            <a:endParaRPr lang="en-US" sz="1000" dirty="0"/>
          </a:p>
        </p:txBody>
      </p:sp>
      <p:sp>
        <p:nvSpPr>
          <p:cNvPr id="26" name="TextBox 18"/>
          <p:cNvSpPr txBox="1"/>
          <p:nvPr/>
        </p:nvSpPr>
        <p:spPr>
          <a:xfrm rot="16200000">
            <a:off x="3630168" y="5721548"/>
            <a:ext cx="655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1x16x2</a:t>
            </a:r>
            <a:endParaRPr lang="en-US" sz="1000" dirty="0"/>
          </a:p>
        </p:txBody>
      </p:sp>
      <p:sp>
        <p:nvSpPr>
          <p:cNvPr id="27" name="TextBox 18"/>
          <p:cNvSpPr txBox="1"/>
          <p:nvPr/>
        </p:nvSpPr>
        <p:spPr>
          <a:xfrm rot="16200000">
            <a:off x="3804818" y="5685183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2x8x2</a:t>
            </a:r>
            <a:endParaRPr lang="en-US" sz="1000" dirty="0"/>
          </a:p>
        </p:txBody>
      </p:sp>
      <p:sp>
        <p:nvSpPr>
          <p:cNvPr id="28" name="TextBox 18"/>
          <p:cNvSpPr txBox="1"/>
          <p:nvPr/>
        </p:nvSpPr>
        <p:spPr>
          <a:xfrm rot="16200000">
            <a:off x="3957218" y="5685183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4x4x2</a:t>
            </a:r>
            <a:endParaRPr lang="en-US" sz="1000" dirty="0"/>
          </a:p>
        </p:txBody>
      </p:sp>
      <p:sp>
        <p:nvSpPr>
          <p:cNvPr id="29" name="TextBox 18"/>
          <p:cNvSpPr txBox="1"/>
          <p:nvPr/>
        </p:nvSpPr>
        <p:spPr>
          <a:xfrm rot="16200000">
            <a:off x="4109618" y="5685183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8x2x2</a:t>
            </a:r>
            <a:endParaRPr lang="en-US" sz="1000" dirty="0"/>
          </a:p>
        </p:txBody>
      </p:sp>
      <p:sp>
        <p:nvSpPr>
          <p:cNvPr id="30" name="TextBox 18"/>
          <p:cNvSpPr txBox="1"/>
          <p:nvPr/>
        </p:nvSpPr>
        <p:spPr>
          <a:xfrm rot="16200000">
            <a:off x="4197548" y="5721548"/>
            <a:ext cx="655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16x1x2</a:t>
            </a:r>
            <a:endParaRPr lang="en-US" sz="1000" dirty="0"/>
          </a:p>
        </p:txBody>
      </p:sp>
      <p:sp>
        <p:nvSpPr>
          <p:cNvPr id="31" name="TextBox 18"/>
          <p:cNvSpPr txBox="1"/>
          <p:nvPr/>
        </p:nvSpPr>
        <p:spPr>
          <a:xfrm rot="16200000">
            <a:off x="4719218" y="5692197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2x8x3</a:t>
            </a:r>
            <a:endParaRPr lang="en-US" sz="1000" dirty="0"/>
          </a:p>
        </p:txBody>
      </p:sp>
      <p:sp>
        <p:nvSpPr>
          <p:cNvPr id="32" name="TextBox 18"/>
          <p:cNvSpPr txBox="1"/>
          <p:nvPr/>
        </p:nvSpPr>
        <p:spPr>
          <a:xfrm rot="16200000">
            <a:off x="4349948" y="5721548"/>
            <a:ext cx="655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1x16x3</a:t>
            </a:r>
            <a:endParaRPr lang="en-US" sz="1000" dirty="0"/>
          </a:p>
        </p:txBody>
      </p:sp>
      <p:sp>
        <p:nvSpPr>
          <p:cNvPr id="33" name="TextBox 18"/>
          <p:cNvSpPr txBox="1"/>
          <p:nvPr/>
        </p:nvSpPr>
        <p:spPr>
          <a:xfrm rot="16200000">
            <a:off x="4549197" y="5692197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2x4x6</a:t>
            </a:r>
            <a:endParaRPr lang="en-US" sz="1000" dirty="0"/>
          </a:p>
        </p:txBody>
      </p:sp>
      <p:sp>
        <p:nvSpPr>
          <p:cNvPr id="34" name="TextBox 18"/>
          <p:cNvSpPr txBox="1"/>
          <p:nvPr/>
        </p:nvSpPr>
        <p:spPr>
          <a:xfrm rot="16200000">
            <a:off x="5100218" y="5720182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1x8x8</a:t>
            </a:r>
            <a:endParaRPr lang="en-US" sz="1000" dirty="0"/>
          </a:p>
        </p:txBody>
      </p:sp>
      <p:sp>
        <p:nvSpPr>
          <p:cNvPr id="35" name="TextBox 18"/>
          <p:cNvSpPr txBox="1"/>
          <p:nvPr/>
        </p:nvSpPr>
        <p:spPr>
          <a:xfrm rot="16200000">
            <a:off x="6284574" y="5678827"/>
            <a:ext cx="6310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2x8x8</a:t>
            </a:r>
            <a:endParaRPr lang="en-US" sz="1000" dirty="0"/>
          </a:p>
        </p:txBody>
      </p:sp>
      <p:sp>
        <p:nvSpPr>
          <p:cNvPr id="36" name="TextBox 18"/>
          <p:cNvSpPr txBox="1"/>
          <p:nvPr/>
        </p:nvSpPr>
        <p:spPr>
          <a:xfrm rot="16200000">
            <a:off x="5387397" y="5720183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2x8x4</a:t>
            </a:r>
            <a:endParaRPr lang="en-US" sz="1000" dirty="0"/>
          </a:p>
        </p:txBody>
      </p:sp>
      <p:sp>
        <p:nvSpPr>
          <p:cNvPr id="37" name="TextBox 18"/>
          <p:cNvSpPr txBox="1"/>
          <p:nvPr/>
        </p:nvSpPr>
        <p:spPr>
          <a:xfrm rot="16200000">
            <a:off x="5873948" y="5733288"/>
            <a:ext cx="655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16x1x4</a:t>
            </a:r>
            <a:endParaRPr lang="en-US" sz="1000" dirty="0"/>
          </a:p>
        </p:txBody>
      </p:sp>
      <p:sp>
        <p:nvSpPr>
          <p:cNvPr id="38" name="TextBox 18"/>
          <p:cNvSpPr txBox="1"/>
          <p:nvPr/>
        </p:nvSpPr>
        <p:spPr>
          <a:xfrm rot="16200000">
            <a:off x="6120170" y="5721548"/>
            <a:ext cx="655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1x16x8</a:t>
            </a:r>
            <a:endParaRPr lang="en-US" sz="1000" dirty="0"/>
          </a:p>
        </p:txBody>
      </p:sp>
      <p:sp>
        <p:nvSpPr>
          <p:cNvPr id="39" name="TextBox 18"/>
          <p:cNvSpPr txBox="1"/>
          <p:nvPr/>
        </p:nvSpPr>
        <p:spPr>
          <a:xfrm rot="16200000">
            <a:off x="6471818" y="5692197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4x4x8</a:t>
            </a:r>
            <a:endParaRPr lang="en-US" sz="1000" dirty="0"/>
          </a:p>
        </p:txBody>
      </p:sp>
      <p:sp>
        <p:nvSpPr>
          <p:cNvPr id="40" name="TextBox 18"/>
          <p:cNvSpPr txBox="1"/>
          <p:nvPr/>
        </p:nvSpPr>
        <p:spPr>
          <a:xfrm rot="16200000">
            <a:off x="6624218" y="5685181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8x2x8</a:t>
            </a:r>
            <a:endParaRPr lang="en-US" sz="1000" dirty="0"/>
          </a:p>
        </p:txBody>
      </p:sp>
      <p:sp>
        <p:nvSpPr>
          <p:cNvPr id="41" name="TextBox 18"/>
          <p:cNvSpPr txBox="1"/>
          <p:nvPr/>
        </p:nvSpPr>
        <p:spPr>
          <a:xfrm rot="16200000">
            <a:off x="6724152" y="5712229"/>
            <a:ext cx="6310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16x1x8</a:t>
            </a:r>
            <a:endParaRPr lang="en-US" sz="1000" dirty="0"/>
          </a:p>
        </p:txBody>
      </p:sp>
      <p:sp>
        <p:nvSpPr>
          <p:cNvPr id="42" name="TextBox 18"/>
          <p:cNvSpPr txBox="1"/>
          <p:nvPr/>
        </p:nvSpPr>
        <p:spPr>
          <a:xfrm rot="16200000">
            <a:off x="4837176" y="5705856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4x2x6</a:t>
            </a:r>
            <a:endParaRPr lang="en-US" sz="1000" dirty="0"/>
          </a:p>
        </p:txBody>
      </p:sp>
      <p:sp>
        <p:nvSpPr>
          <p:cNvPr id="43" name="TextBox 18"/>
          <p:cNvSpPr txBox="1"/>
          <p:nvPr/>
        </p:nvSpPr>
        <p:spPr>
          <a:xfrm rot="16200000">
            <a:off x="4900970" y="5645348"/>
            <a:ext cx="655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4x4x3</a:t>
            </a:r>
            <a:endParaRPr lang="en-US" sz="1000" dirty="0"/>
          </a:p>
        </p:txBody>
      </p:sp>
      <p:sp>
        <p:nvSpPr>
          <p:cNvPr id="44" name="TextBox 18"/>
          <p:cNvSpPr txBox="1"/>
          <p:nvPr/>
        </p:nvSpPr>
        <p:spPr>
          <a:xfrm rot="16200000">
            <a:off x="5522976" y="5742432"/>
            <a:ext cx="5026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4x2x8</a:t>
            </a:r>
            <a:endParaRPr lang="en-US" sz="1000" dirty="0"/>
          </a:p>
        </p:txBody>
      </p:sp>
      <p:sp>
        <p:nvSpPr>
          <p:cNvPr id="45" name="TextBox 18"/>
          <p:cNvSpPr txBox="1"/>
          <p:nvPr/>
        </p:nvSpPr>
        <p:spPr>
          <a:xfrm rot="16200000">
            <a:off x="5234997" y="5720183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2x4x8</a:t>
            </a:r>
            <a:endParaRPr lang="en-US" sz="1000" dirty="0"/>
          </a:p>
        </p:txBody>
      </p:sp>
      <p:sp>
        <p:nvSpPr>
          <p:cNvPr id="46" name="TextBox 18"/>
          <p:cNvSpPr txBox="1"/>
          <p:nvPr/>
        </p:nvSpPr>
        <p:spPr>
          <a:xfrm rot="16200000">
            <a:off x="5768397" y="5720182"/>
            <a:ext cx="561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8x2x4</a:t>
            </a:r>
            <a:endParaRPr lang="en-US" sz="1000" dirty="0"/>
          </a:p>
        </p:txBody>
      </p:sp>
      <p:sp>
        <p:nvSpPr>
          <p:cNvPr id="47" name="TextBox 18"/>
          <p:cNvSpPr txBox="1"/>
          <p:nvPr/>
        </p:nvSpPr>
        <p:spPr>
          <a:xfrm rot="16200000">
            <a:off x="5998464" y="5678827"/>
            <a:ext cx="6310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4x4x6</a:t>
            </a:r>
            <a:endParaRPr lang="en-US" sz="1000" dirty="0"/>
          </a:p>
        </p:txBody>
      </p:sp>
      <p:sp>
        <p:nvSpPr>
          <p:cNvPr id="48" name="TextBox 47"/>
          <p:cNvSpPr txBox="1"/>
          <p:nvPr/>
        </p:nvSpPr>
        <p:spPr>
          <a:xfrm rot="16200000">
            <a:off x="942888" y="5725866"/>
            <a:ext cx="4940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1x2x1</a:t>
            </a:r>
            <a:endParaRPr lang="en-US" sz="1000" dirty="0"/>
          </a:p>
        </p:txBody>
      </p:sp>
      <p:sp>
        <p:nvSpPr>
          <p:cNvPr id="49" name="TextBox 18"/>
          <p:cNvSpPr txBox="1"/>
          <p:nvPr/>
        </p:nvSpPr>
        <p:spPr>
          <a:xfrm rot="16200000">
            <a:off x="5662970" y="5742432"/>
            <a:ext cx="5026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8x1x8</a:t>
            </a:r>
            <a:endParaRPr lang="en-US" sz="1000" dirty="0"/>
          </a:p>
        </p:txBody>
      </p:sp>
      <p:sp>
        <p:nvSpPr>
          <p:cNvPr id="50" name="TextBox 49"/>
          <p:cNvSpPr txBox="1"/>
          <p:nvPr/>
        </p:nvSpPr>
        <p:spPr>
          <a:xfrm>
            <a:off x="990600" y="1219200"/>
            <a:ext cx="152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Parallel Overhead</a:t>
            </a:r>
            <a:endParaRPr lang="en-US" dirty="0"/>
          </a:p>
        </p:txBody>
      </p:sp>
      <p:sp>
        <p:nvSpPr>
          <p:cNvPr id="51" name="TextBox 10"/>
          <p:cNvSpPr txBox="1">
            <a:spLocks noChangeArrowheads="1"/>
          </p:cNvSpPr>
          <p:nvPr/>
        </p:nvSpPr>
        <p:spPr bwMode="auto">
          <a:xfrm>
            <a:off x="1066800" y="3505200"/>
            <a:ext cx="5389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kern="1200" dirty="0" smtClean="0">
                <a:latin typeface="Arial" charset="0"/>
                <a:ea typeface="+mn-ea"/>
                <a:cs typeface="+mn-cs"/>
              </a:rPr>
              <a:t>2-way</a:t>
            </a:r>
            <a:endParaRPr lang="en-US" sz="1000" b="1" kern="12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52" name="TextBox 10"/>
          <p:cNvSpPr txBox="1">
            <a:spLocks noChangeArrowheads="1"/>
          </p:cNvSpPr>
          <p:nvPr/>
        </p:nvSpPr>
        <p:spPr bwMode="auto">
          <a:xfrm>
            <a:off x="1524000" y="3276600"/>
            <a:ext cx="5389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kern="1200" dirty="0" smtClean="0">
                <a:latin typeface="Arial" charset="0"/>
                <a:ea typeface="+mn-ea"/>
                <a:cs typeface="+mn-cs"/>
              </a:rPr>
              <a:t>4-way</a:t>
            </a:r>
            <a:endParaRPr lang="en-US" sz="1000" b="1" kern="12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53" name="TextBox 10"/>
          <p:cNvSpPr txBox="1">
            <a:spLocks noChangeArrowheads="1"/>
          </p:cNvSpPr>
          <p:nvPr/>
        </p:nvSpPr>
        <p:spPr bwMode="auto">
          <a:xfrm>
            <a:off x="2057400" y="2514600"/>
            <a:ext cx="5389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kern="1200" dirty="0" smtClean="0">
                <a:latin typeface="Arial" charset="0"/>
                <a:ea typeface="+mn-ea"/>
                <a:cs typeface="+mn-cs"/>
              </a:rPr>
              <a:t>8-way</a:t>
            </a:r>
            <a:endParaRPr lang="en-US" sz="1000" b="1" kern="12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54" name="TextBox 10"/>
          <p:cNvSpPr txBox="1">
            <a:spLocks noChangeArrowheads="1"/>
          </p:cNvSpPr>
          <p:nvPr/>
        </p:nvSpPr>
        <p:spPr bwMode="auto">
          <a:xfrm>
            <a:off x="2971800" y="1981200"/>
            <a:ext cx="6094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kern="1200" dirty="0" smtClean="0">
                <a:latin typeface="Arial" charset="0"/>
                <a:ea typeface="+mn-ea"/>
                <a:cs typeface="+mn-cs"/>
              </a:rPr>
              <a:t>16-way</a:t>
            </a:r>
            <a:endParaRPr lang="en-US" sz="1000" b="1" kern="12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55" name="TextBox 10"/>
          <p:cNvSpPr txBox="1">
            <a:spLocks noChangeArrowheads="1"/>
          </p:cNvSpPr>
          <p:nvPr/>
        </p:nvSpPr>
        <p:spPr bwMode="auto">
          <a:xfrm>
            <a:off x="3962400" y="1981200"/>
            <a:ext cx="6094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kern="1200" dirty="0" smtClean="0">
                <a:latin typeface="Arial" charset="0"/>
                <a:ea typeface="+mn-ea"/>
                <a:cs typeface="+mn-cs"/>
              </a:rPr>
              <a:t>32-way</a:t>
            </a:r>
            <a:endParaRPr lang="en-US" sz="1000" b="1" kern="12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56" name="TextBox 10"/>
          <p:cNvSpPr txBox="1">
            <a:spLocks noChangeArrowheads="1"/>
          </p:cNvSpPr>
          <p:nvPr/>
        </p:nvSpPr>
        <p:spPr bwMode="auto">
          <a:xfrm>
            <a:off x="4648200" y="3810000"/>
            <a:ext cx="6094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kern="1200" dirty="0" smtClean="0">
                <a:latin typeface="Arial" charset="0"/>
                <a:ea typeface="+mn-ea"/>
                <a:cs typeface="+mn-cs"/>
              </a:rPr>
              <a:t>48-way</a:t>
            </a:r>
            <a:endParaRPr lang="en-US" sz="1000" b="1" kern="12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57" name="TextBox 10"/>
          <p:cNvSpPr txBox="1">
            <a:spLocks noChangeArrowheads="1"/>
          </p:cNvSpPr>
          <p:nvPr/>
        </p:nvSpPr>
        <p:spPr bwMode="auto">
          <a:xfrm>
            <a:off x="5410200" y="3581400"/>
            <a:ext cx="6094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latin typeface="Arial" charset="0"/>
              </a:rPr>
              <a:t>64</a:t>
            </a:r>
            <a:r>
              <a:rPr lang="en-US" sz="1000" b="1" kern="1200" dirty="0" smtClean="0">
                <a:latin typeface="Arial" charset="0"/>
                <a:ea typeface="+mn-ea"/>
                <a:cs typeface="+mn-cs"/>
              </a:rPr>
              <a:t>-way</a:t>
            </a:r>
            <a:endParaRPr lang="en-US" sz="1000" b="1" kern="12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58" name="TextBox 10"/>
          <p:cNvSpPr txBox="1">
            <a:spLocks noChangeArrowheads="1"/>
          </p:cNvSpPr>
          <p:nvPr/>
        </p:nvSpPr>
        <p:spPr bwMode="auto">
          <a:xfrm>
            <a:off x="6324738" y="4800600"/>
            <a:ext cx="6094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kern="1200" dirty="0" smtClean="0">
                <a:latin typeface="Arial" charset="0"/>
                <a:ea typeface="+mn-ea"/>
                <a:cs typeface="+mn-cs"/>
              </a:rPr>
              <a:t>96-way</a:t>
            </a:r>
            <a:endParaRPr lang="en-US" sz="1000" b="1" kern="12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59" name="TextBox 10"/>
          <p:cNvSpPr txBox="1">
            <a:spLocks noChangeArrowheads="1"/>
          </p:cNvSpPr>
          <p:nvPr/>
        </p:nvSpPr>
        <p:spPr bwMode="auto">
          <a:xfrm>
            <a:off x="6477000" y="4038600"/>
            <a:ext cx="67999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kern="1200" dirty="0" smtClean="0">
                <a:latin typeface="Arial" charset="0"/>
                <a:ea typeface="+mn-ea"/>
                <a:cs typeface="+mn-cs"/>
              </a:rPr>
              <a:t>128-way</a:t>
            </a:r>
            <a:endParaRPr lang="en-US" sz="1000" b="1" kern="12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60" name="TextBox 10"/>
          <p:cNvSpPr txBox="1">
            <a:spLocks noChangeArrowheads="1"/>
          </p:cNvSpPr>
          <p:nvPr/>
        </p:nvSpPr>
        <p:spPr bwMode="auto">
          <a:xfrm>
            <a:off x="3733800" y="1219200"/>
            <a:ext cx="11785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2000 Points</a:t>
            </a:r>
            <a:endParaRPr lang="en-US" sz="14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172200" y="2209800"/>
            <a:ext cx="1178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4000 Points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62800" y="4343400"/>
            <a:ext cx="1327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10,000 Points</a:t>
            </a:r>
            <a:endParaRPr lang="en-US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HEP Data Analysis - Overhead</a:t>
            </a:r>
          </a:p>
        </p:txBody>
      </p:sp>
      <p:pic>
        <p:nvPicPr>
          <p:cNvPr id="2051" name="Picture 3" descr="E:\academic\phd\DryadTests\hep-oh-dryad-hadoop-cglm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142999"/>
            <a:ext cx="7696200" cy="51874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52600" y="914400"/>
            <a:ext cx="596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Overhead of Different Runtimes vs. Amount of Data Processed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Some Other File/Data Parallel Examples</a:t>
            </a:r>
            <a:br>
              <a:rPr lang="en-US" sz="4000" dirty="0" smtClean="0"/>
            </a:br>
            <a:r>
              <a:rPr lang="en-US" sz="4000" dirty="0" smtClean="0"/>
              <a:t>from Indiana University Biology Dept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91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EST (Expressed Sequence Tag) Assembly</a:t>
            </a:r>
            <a:r>
              <a:rPr lang="en-US" dirty="0" smtClean="0"/>
              <a:t>: 2 million mRNA sequences generates 540000 files taking 15 hours on 400 TeraGrid nodes (CAP3 run dominates)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MultiParanoid/InParanoid</a:t>
            </a:r>
            <a:r>
              <a:rPr lang="en-US" dirty="0" smtClean="0"/>
              <a:t> gene sequence clustering: 476 core years just for Prokaryotes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Population Genomics: </a:t>
            </a:r>
            <a:r>
              <a:rPr lang="en-US" dirty="0" smtClean="0"/>
              <a:t>(Lynch) Looking at all pairs separated by up to 1000 nucleotides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Sequence-based </a:t>
            </a:r>
            <a:r>
              <a:rPr lang="en-US" dirty="0" err="1" smtClean="0">
                <a:solidFill>
                  <a:srgbClr val="0070C0"/>
                </a:solidFill>
              </a:rPr>
              <a:t>transcriptome</a:t>
            </a:r>
            <a:r>
              <a:rPr lang="en-US" dirty="0" smtClean="0">
                <a:solidFill>
                  <a:srgbClr val="0070C0"/>
                </a:solidFill>
              </a:rPr>
              <a:t> profiling</a:t>
            </a:r>
            <a:r>
              <a:rPr lang="en-US" dirty="0" smtClean="0"/>
              <a:t>: (</a:t>
            </a:r>
            <a:r>
              <a:rPr lang="en-US" dirty="0" err="1" smtClean="0"/>
              <a:t>Cherbas</a:t>
            </a:r>
            <a:r>
              <a:rPr lang="en-US" dirty="0" smtClean="0"/>
              <a:t>, Innes) MAQ, SOAP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Systems Microbiology </a:t>
            </a:r>
            <a:r>
              <a:rPr lang="en-US" dirty="0" smtClean="0"/>
              <a:t>(</a:t>
            </a:r>
            <a:r>
              <a:rPr lang="en-US" dirty="0" err="1" smtClean="0"/>
              <a:t>Brun</a:t>
            </a:r>
            <a:r>
              <a:rPr lang="en-US" dirty="0" smtClean="0"/>
              <a:t>) BLAST, </a:t>
            </a:r>
            <a:r>
              <a:rPr lang="en-US" dirty="0" err="1" smtClean="0"/>
              <a:t>InterProScan</a:t>
            </a:r>
            <a:endParaRPr lang="en-US" dirty="0" smtClean="0"/>
          </a:p>
          <a:p>
            <a:r>
              <a:rPr lang="en-US" dirty="0" err="1" smtClean="0">
                <a:solidFill>
                  <a:srgbClr val="0070C0"/>
                </a:solidFill>
              </a:rPr>
              <a:t>Metagenomics</a:t>
            </a:r>
            <a:r>
              <a:rPr lang="en-US" dirty="0" smtClean="0"/>
              <a:t> (</a:t>
            </a:r>
            <a:r>
              <a:rPr lang="en-US" dirty="0" err="1" smtClean="0"/>
              <a:t>Fortenberry</a:t>
            </a:r>
            <a:r>
              <a:rPr lang="en-US" dirty="0" smtClean="0"/>
              <a:t>, Nelson) Pairwise alignment of 7243 16s sequence data took 12 hours on TeraGrid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All can use Dryad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Cap3 Data Analysis - Performance</a:t>
            </a:r>
          </a:p>
        </p:txBody>
      </p:sp>
      <p:pic>
        <p:nvPicPr>
          <p:cNvPr id="3075" name="Picture 3" descr="E:\academic\phd\DryadTests\cap3-perf-normalized-dryad-hadoop-cglm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143000"/>
            <a:ext cx="7484908" cy="5105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05000" y="914400"/>
            <a:ext cx="552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Normalized Average Time vs. Amount of Data Processed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5943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Collaboration in </a:t>
            </a:r>
            <a:r>
              <a:rPr lang="en-US" sz="3200" b="1" i="1" dirty="0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3200" b="1" i="1" dirty="0" smtClean="0">
                <a:solidFill>
                  <a:srgbClr val="D20000"/>
                </a:solidFill>
                <a:latin typeface="Arial" pitchFamily="34" charset="0"/>
              </a:rPr>
              <a:t>A</a:t>
            </a:r>
            <a:r>
              <a:rPr lang="en-US" sz="3200" b="1" i="1" dirty="0" smtClean="0">
                <a:solidFill>
                  <a:srgbClr val="FFC000"/>
                </a:solidFill>
                <a:latin typeface="Arial" pitchFamily="34" charset="0"/>
              </a:rPr>
              <a:t>L</a:t>
            </a:r>
            <a:r>
              <a:rPr lang="en-US" sz="3200" b="1" i="1" dirty="0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3200" b="1" i="1" dirty="0" smtClean="0">
                <a:solidFill>
                  <a:srgbClr val="33CC33"/>
                </a:solidFill>
                <a:latin typeface="Arial" pitchFamily="34" charset="0"/>
              </a:rPr>
              <a:t>A</a:t>
            </a:r>
            <a:r>
              <a:rPr lang="en-US" sz="3200" i="1" dirty="0" smtClean="0">
                <a:solidFill>
                  <a:srgbClr val="33CC33"/>
                </a:solidFill>
                <a:latin typeface="Arial" pitchFamily="34" charset="0"/>
              </a:rPr>
              <a:t> </a:t>
            </a:r>
            <a:r>
              <a:rPr lang="en-US" sz="3200" dirty="0" smtClean="0"/>
              <a:t>Project</a:t>
            </a:r>
            <a:endParaRPr lang="en-US" sz="32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276600" y="1600200"/>
            <a:ext cx="21336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altLang="ja-JP" sz="8000" b="1" dirty="0" smtClean="0">
                <a:ea typeface="ＭＳ Ｐゴシック" pitchFamily="34" charset="-128"/>
              </a:rPr>
              <a:t>Indiana </a:t>
            </a:r>
            <a:r>
              <a:rPr lang="en-US" altLang="ja-JP" sz="8000" b="1" dirty="0">
                <a:ea typeface="ＭＳ Ｐゴシック" pitchFamily="34" charset="-128"/>
              </a:rPr>
              <a:t>University</a:t>
            </a:r>
          </a:p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5600" b="1" i="1" dirty="0">
                <a:solidFill>
                  <a:srgbClr val="2818FC"/>
                </a:solidFill>
                <a:latin typeface="Calibri" pitchFamily="34" charset="0"/>
              </a:rPr>
              <a:t>S</a:t>
            </a:r>
            <a:r>
              <a:rPr lang="en-US" sz="5600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sz="5600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sz="5600" b="1" i="1" dirty="0">
                <a:solidFill>
                  <a:srgbClr val="2818FC"/>
                </a:solidFill>
                <a:latin typeface="Calibri" pitchFamily="34" charset="0"/>
              </a:rPr>
              <a:t>S</a:t>
            </a:r>
            <a:r>
              <a:rPr lang="en-US" sz="5600" b="1" i="1" dirty="0">
                <a:solidFill>
                  <a:srgbClr val="00B050"/>
                </a:solidFill>
                <a:latin typeface="Calibri" pitchFamily="34" charset="0"/>
              </a:rPr>
              <a:t>A</a:t>
            </a:r>
            <a:r>
              <a:rPr lang="en-US" sz="5600" dirty="0">
                <a:solidFill>
                  <a:srgbClr val="99FF33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5600" dirty="0">
                <a:ea typeface="Arial Unicode MS" pitchFamily="34" charset="-128"/>
                <a:cs typeface="Arial Unicode MS" pitchFamily="34" charset="-128"/>
              </a:rPr>
              <a:t>Team</a:t>
            </a: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Geoffrey Fox </a:t>
            </a: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Xiaohong Qiu</a:t>
            </a: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Scott </a:t>
            </a: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Beason</a:t>
            </a: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Seung-Hee</a:t>
            </a: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Bae</a:t>
            </a: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err="1" smtClean="0">
                <a:ea typeface="Arial Unicode MS" pitchFamily="34" charset="-128"/>
                <a:cs typeface="Arial Unicode MS" pitchFamily="34" charset="-128"/>
              </a:rPr>
              <a:t>Jaliya</a:t>
            </a:r>
            <a:r>
              <a:rPr lang="en-US" sz="6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6400" dirty="0" err="1">
                <a:ea typeface="Arial Unicode MS" pitchFamily="34" charset="-128"/>
                <a:cs typeface="Arial Unicode MS" pitchFamily="34" charset="-128"/>
              </a:rPr>
              <a:t>Ekanayake</a:t>
            </a:r>
            <a:r>
              <a:rPr lang="en-US" sz="6400" dirty="0">
                <a:ea typeface="Arial Unicode MS" pitchFamily="34" charset="-128"/>
                <a:cs typeface="Arial Unicode MS" pitchFamily="34" charset="-128"/>
              </a:rPr>
              <a:t> </a:t>
            </a: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Jong</a:t>
            </a: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Youl</a:t>
            </a: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Choi</a:t>
            </a: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Yang </a:t>
            </a: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Ruan</a:t>
            </a: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en-US" sz="5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33400" y="1600200"/>
            <a:ext cx="2819400" cy="2514600"/>
          </a:xfrm>
          <a:prstGeom prst="rect">
            <a:avLst/>
          </a:prstGeom>
        </p:spPr>
        <p:txBody>
          <a:bodyPr lIns="45720" rIns="45720">
            <a:normAutofit fontScale="25000" lnSpcReduction="20000"/>
          </a:bodyPr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defRPr/>
            </a:pPr>
            <a:r>
              <a:rPr lang="en-US" altLang="zh-CN" sz="8000" b="1" dirty="0" smtClean="0"/>
              <a:t>Microsoft Research</a:t>
            </a:r>
            <a:endParaRPr lang="en-US" sz="8000" b="1" dirty="0"/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defRPr/>
            </a:pPr>
            <a:r>
              <a:rPr lang="en-US" sz="56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Technology </a:t>
            </a:r>
            <a:r>
              <a:rPr lang="en-US" sz="5600" dirty="0">
                <a:latin typeface="+mn-lt"/>
                <a:ea typeface="Arial Unicode MS" pitchFamily="34" charset="-128"/>
                <a:cs typeface="Arial Unicode MS" pitchFamily="34" charset="-128"/>
              </a:rPr>
              <a:t>Collaboration</a:t>
            </a: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5600" dirty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56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Dryad</a:t>
            </a:r>
            <a:endParaRPr lang="en-US" sz="6400" dirty="0" smtClean="0">
              <a:solidFill>
                <a:srgbClr val="0070C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Roger </a:t>
            </a:r>
            <a:r>
              <a:rPr lang="en-US" sz="6400" dirty="0" err="1" smtClean="0">
                <a:latin typeface="+mn-lt"/>
                <a:ea typeface="Arial Unicode MS" pitchFamily="34" charset="-128"/>
                <a:cs typeface="Arial Unicode MS" pitchFamily="34" charset="-128"/>
              </a:rPr>
              <a:t>Barga</a:t>
            </a:r>
            <a:endParaRPr lang="en-US" sz="64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CCR</a:t>
            </a: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George </a:t>
            </a:r>
            <a:r>
              <a:rPr lang="en-US" sz="6400" dirty="0" err="1" smtClean="0">
                <a:latin typeface="+mn-lt"/>
                <a:ea typeface="Arial Unicode MS" pitchFamily="34" charset="-128"/>
                <a:cs typeface="Arial Unicode MS" pitchFamily="34" charset="-128"/>
              </a:rPr>
              <a:t>Chrysanthakopoulos</a:t>
            </a:r>
            <a:endParaRPr lang="en-US" sz="64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DSS</a:t>
            </a:r>
            <a:endParaRPr lang="en-US" sz="6400" dirty="0">
              <a:solidFill>
                <a:srgbClr val="0070C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err="1" smtClean="0">
                <a:latin typeface="+mn-lt"/>
                <a:ea typeface="Arial Unicode MS" pitchFamily="34" charset="-128"/>
                <a:cs typeface="Arial Unicode MS" pitchFamily="34" charset="-128"/>
              </a:rPr>
              <a:t>Henrik</a:t>
            </a:r>
            <a:r>
              <a:rPr lang="en-US" sz="6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6400" dirty="0" err="1">
                <a:latin typeface="+mn-lt"/>
                <a:ea typeface="Arial Unicode MS" pitchFamily="34" charset="-128"/>
                <a:cs typeface="Arial Unicode MS" pitchFamily="34" charset="-128"/>
              </a:rPr>
              <a:t>Frystyk</a:t>
            </a:r>
            <a:r>
              <a:rPr lang="en-US" sz="6400" dirty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6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Nielsen</a:t>
            </a:r>
            <a:endParaRPr lang="en-US" sz="6400" dirty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867400" y="1600200"/>
            <a:ext cx="3352800" cy="3886200"/>
          </a:xfrm>
          <a:prstGeom prst="rect">
            <a:avLst/>
          </a:prstGeom>
        </p:spPr>
        <p:txBody>
          <a:bodyPr lIns="45720" rIns="45720">
            <a:normAutofit fontScale="325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6200" b="1" dirty="0" smtClean="0">
                <a:ea typeface="ＭＳ Ｐゴシック" pitchFamily="34" charset="-128"/>
              </a:rPr>
              <a:t>Others</a:t>
            </a:r>
            <a:endParaRPr lang="en-US" sz="6200" b="1" dirty="0" smtClean="0">
              <a:latin typeface="+mn-lt"/>
              <a:ea typeface="ＭＳ Ｐゴシック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4300" dirty="0" smtClean="0">
                <a:latin typeface="+mn-lt"/>
                <a:ea typeface="ＭＳ Ｐゴシック" pitchFamily="34" charset="-128"/>
              </a:rPr>
              <a:t>Application</a:t>
            </a:r>
            <a:r>
              <a:rPr lang="en-US" sz="4300" dirty="0" smtClean="0">
                <a:latin typeface="+mn-lt"/>
                <a:ea typeface="SimSun" pitchFamily="2" charset="-122"/>
              </a:rPr>
              <a:t> </a:t>
            </a:r>
            <a:r>
              <a:rPr lang="en-US" sz="4300" dirty="0">
                <a:latin typeface="+mn-lt"/>
                <a:ea typeface="SimSun" pitchFamily="2" charset="-122"/>
              </a:rPr>
              <a:t>Collaboration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5600" dirty="0" smtClean="0">
              <a:latin typeface="+mn-lt"/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solidFill>
                  <a:srgbClr val="0070C0"/>
                </a:solidFill>
                <a:ea typeface="SimSun" pitchFamily="2" charset="-122"/>
              </a:rPr>
              <a:t>Bioinformatics, CGB</a:t>
            </a:r>
            <a:endParaRPr lang="en-US" sz="4900" dirty="0">
              <a:solidFill>
                <a:srgbClr val="0070C0"/>
              </a:solidFill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>
                <a:ea typeface="SimSun" pitchFamily="2" charset="-122"/>
              </a:rPr>
              <a:t>    Haiku </a:t>
            </a:r>
            <a:r>
              <a:rPr lang="en-US" sz="4900" dirty="0" smtClean="0">
                <a:ea typeface="SimSun" pitchFamily="2" charset="-122"/>
              </a:rPr>
              <a:t>Tang, Mina Rho, </a:t>
            </a:r>
            <a:r>
              <a:rPr lang="en-US" sz="4900" dirty="0" err="1" smtClean="0">
                <a:ea typeface="SimSun" pitchFamily="2" charset="-122"/>
              </a:rPr>
              <a:t>Qufeng</a:t>
            </a:r>
            <a:r>
              <a:rPr lang="en-US" sz="4900" dirty="0" smtClean="0">
                <a:ea typeface="SimSun" pitchFamily="2" charset="-122"/>
              </a:rPr>
              <a:t> Dong</a:t>
            </a:r>
            <a:endParaRPr lang="en-US" sz="4900" dirty="0"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solidFill>
                  <a:srgbClr val="0070C0"/>
                </a:solidFill>
                <a:ea typeface="SimSun" pitchFamily="2" charset="-122"/>
              </a:rPr>
              <a:t>IU </a:t>
            </a:r>
            <a:r>
              <a:rPr lang="en-US" sz="4900" dirty="0">
                <a:solidFill>
                  <a:srgbClr val="0070C0"/>
                </a:solidFill>
                <a:ea typeface="SimSun" pitchFamily="2" charset="-122"/>
              </a:rPr>
              <a:t>Medical School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>
                <a:ea typeface="SimSun" pitchFamily="2" charset="-122"/>
              </a:rPr>
              <a:t>     Gilbert Liu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solidFill>
                  <a:srgbClr val="0070C0"/>
                </a:solidFill>
                <a:latin typeface="+mn-lt"/>
                <a:ea typeface="SimSun" pitchFamily="2" charset="-122"/>
              </a:rPr>
              <a:t>Demographics </a:t>
            </a:r>
            <a:r>
              <a:rPr lang="en-US" sz="4900" dirty="0">
                <a:solidFill>
                  <a:srgbClr val="0070C0"/>
                </a:solidFill>
                <a:latin typeface="+mn-lt"/>
                <a:ea typeface="SimSun" pitchFamily="2" charset="-122"/>
              </a:rPr>
              <a:t>(GIS)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>
                <a:latin typeface="+mn-lt"/>
                <a:ea typeface="SimSun" pitchFamily="2" charset="-122"/>
              </a:rPr>
              <a:t>    Neil </a:t>
            </a:r>
            <a:r>
              <a:rPr lang="en-US" sz="4900" dirty="0" err="1">
                <a:latin typeface="+mn-lt"/>
                <a:ea typeface="SimSun" pitchFamily="2" charset="-122"/>
              </a:rPr>
              <a:t>Devadasan</a:t>
            </a:r>
            <a:endParaRPr lang="en-US" sz="4900" dirty="0">
              <a:latin typeface="+mn-lt"/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err="1" smtClean="0">
                <a:solidFill>
                  <a:srgbClr val="0070C0"/>
                </a:solidFill>
                <a:ea typeface="SimSun" pitchFamily="2" charset="-122"/>
              </a:rPr>
              <a:t>Cheminformatics</a:t>
            </a:r>
            <a:endParaRPr lang="en-US" sz="4900" dirty="0">
              <a:solidFill>
                <a:srgbClr val="0070C0"/>
              </a:solidFill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>
                <a:ea typeface="SimSun" pitchFamily="2" charset="-122"/>
              </a:rPr>
              <a:t>    Rajarshi Guha,  David </a:t>
            </a:r>
            <a:r>
              <a:rPr lang="en-US" sz="4900" dirty="0" smtClean="0">
                <a:ea typeface="SimSun" pitchFamily="2" charset="-122"/>
              </a:rPr>
              <a:t>Wild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solidFill>
                  <a:srgbClr val="0070C0"/>
                </a:solidFill>
                <a:ea typeface="SimSun" pitchFamily="2" charset="-122"/>
              </a:rPr>
              <a:t>Physics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ea typeface="SimSun" pitchFamily="2" charset="-122"/>
              </a:rPr>
              <a:t>    CMS group at Caltech (Julian Bunn)</a:t>
            </a:r>
          </a:p>
          <a:p>
            <a:pPr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4900" dirty="0" smtClean="0">
                <a:solidFill>
                  <a:srgbClr val="0070C0"/>
                </a:solidFill>
                <a:ea typeface="SimSun" pitchFamily="2" charset="-122"/>
              </a:rPr>
              <a:t>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4900" dirty="0"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49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4191000"/>
            <a:ext cx="2060949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Community Grids Lab </a:t>
            </a:r>
            <a:br>
              <a:rPr lang="en-US" sz="1400" dirty="0" smtClean="0"/>
            </a:br>
            <a:r>
              <a:rPr lang="en-US" sz="1400" dirty="0" smtClean="0"/>
              <a:t>and UITS RT -- PTI</a:t>
            </a:r>
          </a:p>
          <a:p>
            <a:r>
              <a:rPr lang="en-US" dirty="0" err="1" smtClean="0"/>
              <a:t>Sangmi</a:t>
            </a:r>
            <a:r>
              <a:rPr lang="en-US" dirty="0" smtClean="0"/>
              <a:t> </a:t>
            </a:r>
            <a:r>
              <a:rPr lang="en-US" dirty="0" err="1" smtClean="0"/>
              <a:t>Pallickara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Shrideep</a:t>
            </a:r>
            <a:r>
              <a:rPr lang="en-US" dirty="0" smtClean="0"/>
              <a:t> </a:t>
            </a:r>
            <a:r>
              <a:rPr lang="en-US" dirty="0" err="1" smtClean="0"/>
              <a:t>Pallickara</a:t>
            </a:r>
            <a:r>
              <a:rPr lang="en-US" dirty="0" smtClean="0"/>
              <a:t>, </a:t>
            </a:r>
          </a:p>
          <a:p>
            <a:r>
              <a:rPr lang="en-US" dirty="0" smtClean="0"/>
              <a:t>Marlon Pierce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Cap3 Data Analysis - Overhead</a:t>
            </a:r>
          </a:p>
        </p:txBody>
      </p:sp>
      <p:pic>
        <p:nvPicPr>
          <p:cNvPr id="4100" name="Picture 4" descr="E:\academic\phd\DryadTests\cap3-oh-dryad-hadoop-cglm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066800"/>
            <a:ext cx="7467600" cy="50456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05000" y="914400"/>
            <a:ext cx="596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Overhead of Different Runtimes vs. Amount of Data Processed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762000"/>
          </a:xfrm>
        </p:spPr>
        <p:txBody>
          <a:bodyPr/>
          <a:lstStyle/>
          <a:p>
            <a:r>
              <a:rPr lang="en-US" dirty="0" smtClean="0"/>
              <a:t>The many forms of MapReduce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MPI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0070C0"/>
                </a:solidFill>
              </a:rPr>
              <a:t>Hadoop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0070C0"/>
                </a:solidFill>
              </a:rPr>
              <a:t>Dryad</a:t>
            </a:r>
            <a:r>
              <a:rPr lang="en-US" sz="2800" dirty="0" smtClean="0"/>
              <a:t>, (Web or Grid) services, </a:t>
            </a:r>
            <a:r>
              <a:rPr lang="en-US" sz="2800" dirty="0" smtClean="0">
                <a:solidFill>
                  <a:srgbClr val="0070C0"/>
                </a:solidFill>
              </a:rPr>
              <a:t>workflow</a:t>
            </a:r>
            <a:r>
              <a:rPr lang="en-US" sz="2800" dirty="0" smtClean="0"/>
              <a:t> (</a:t>
            </a:r>
            <a:r>
              <a:rPr lang="en-US" sz="2800" dirty="0" err="1" smtClean="0"/>
              <a:t>Taverna</a:t>
            </a:r>
            <a:r>
              <a:rPr lang="en-US" sz="2800" dirty="0" smtClean="0"/>
              <a:t> .. Mashup .. BPEL), (Enterprise) </a:t>
            </a:r>
            <a:r>
              <a:rPr lang="en-US" sz="2800" dirty="0" smtClean="0">
                <a:solidFill>
                  <a:srgbClr val="0070C0"/>
                </a:solidFill>
              </a:rPr>
              <a:t>Service Buses </a:t>
            </a:r>
            <a:r>
              <a:rPr lang="en-US" sz="2800" dirty="0" smtClean="0"/>
              <a:t>all consist of execution units exchanging messages</a:t>
            </a:r>
          </a:p>
          <a:p>
            <a:r>
              <a:rPr lang="en-US" sz="2800" dirty="0" smtClean="0"/>
              <a:t>They </a:t>
            </a:r>
            <a:r>
              <a:rPr lang="en-US" sz="2800" dirty="0" smtClean="0">
                <a:solidFill>
                  <a:srgbClr val="0070C0"/>
                </a:solidFill>
              </a:rPr>
              <a:t>differ</a:t>
            </a:r>
            <a:r>
              <a:rPr lang="en-US" sz="2800" dirty="0" smtClean="0"/>
              <a:t> in performance, long v short lived processes, communication mechanism, control v data communication, fault tolerance, user interface, flexibility (dynamic v static processes) etc.</a:t>
            </a:r>
          </a:p>
          <a:p>
            <a:r>
              <a:rPr lang="en-US" sz="2800" dirty="0" smtClean="0"/>
              <a:t>As </a:t>
            </a:r>
            <a:r>
              <a:rPr lang="en-US" sz="2800" dirty="0" smtClean="0">
                <a:solidFill>
                  <a:srgbClr val="0070C0"/>
                </a:solidFill>
              </a:rPr>
              <a:t>MPI can do all parallel problems</a:t>
            </a:r>
            <a:r>
              <a:rPr lang="en-US" sz="2800" dirty="0" smtClean="0"/>
              <a:t>, so can Hadoop, Dryad … (famous paper on MapReduce for datamining)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MPI</a:t>
            </a:r>
            <a:r>
              <a:rPr lang="en-US" sz="2800" dirty="0" smtClean="0"/>
              <a:t> is “data-parallel”, it is actually “</a:t>
            </a:r>
            <a:r>
              <a:rPr lang="en-US" sz="2800" dirty="0" smtClean="0">
                <a:solidFill>
                  <a:srgbClr val="0070C0"/>
                </a:solidFill>
              </a:rPr>
              <a:t>memory-parallel</a:t>
            </a:r>
            <a:r>
              <a:rPr lang="en-US" sz="2800" dirty="0" smtClean="0"/>
              <a:t>” as “owner computes” rule says “computer evolves points in its memory”</a:t>
            </a:r>
          </a:p>
          <a:p>
            <a:r>
              <a:rPr lang="en-US" sz="2800" dirty="0" smtClean="0"/>
              <a:t>Dryad and Hadoop support “</a:t>
            </a:r>
            <a:r>
              <a:rPr lang="en-US" sz="2800" dirty="0" smtClean="0">
                <a:solidFill>
                  <a:srgbClr val="0070C0"/>
                </a:solidFill>
              </a:rPr>
              <a:t>File/Repository-parallel</a:t>
            </a:r>
            <a:r>
              <a:rPr lang="en-US" sz="2800" dirty="0" smtClean="0"/>
              <a:t>” (attach computing to data on disk) which is natural for vast majority of experimental science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Dryad/Hadoop</a:t>
            </a:r>
            <a:r>
              <a:rPr lang="en-US" sz="2800" dirty="0" smtClean="0"/>
              <a:t> typically transmit </a:t>
            </a:r>
            <a:r>
              <a:rPr lang="en-US" sz="2800" dirty="0" smtClean="0">
                <a:solidFill>
                  <a:srgbClr val="0070C0"/>
                </a:solidFill>
              </a:rPr>
              <a:t>all the data </a:t>
            </a:r>
            <a:r>
              <a:rPr lang="en-US" sz="2800" dirty="0" smtClean="0"/>
              <a:t>between steps (maps) by either </a:t>
            </a:r>
            <a:r>
              <a:rPr lang="en-US" sz="2800" dirty="0" smtClean="0">
                <a:solidFill>
                  <a:srgbClr val="0070C0"/>
                </a:solidFill>
              </a:rPr>
              <a:t>queues or files </a:t>
            </a:r>
            <a:r>
              <a:rPr lang="en-US" sz="2800" dirty="0" smtClean="0"/>
              <a:t>(process lasts as long as map does)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MPI</a:t>
            </a:r>
            <a:r>
              <a:rPr lang="en-US" sz="2800" dirty="0" smtClean="0"/>
              <a:t> will only transmit needed </a:t>
            </a:r>
            <a:r>
              <a:rPr lang="en-US" sz="2800" dirty="0" smtClean="0">
                <a:solidFill>
                  <a:srgbClr val="0070C0"/>
                </a:solidFill>
              </a:rPr>
              <a:t>state changes </a:t>
            </a:r>
            <a:r>
              <a:rPr lang="en-US" sz="2800" dirty="0" smtClean="0"/>
              <a:t>using rendezvous semantics with </a:t>
            </a:r>
            <a:r>
              <a:rPr lang="en-US" sz="2800" dirty="0" smtClean="0">
                <a:solidFill>
                  <a:srgbClr val="0070C0"/>
                </a:solidFill>
              </a:rPr>
              <a:t>long running processes </a:t>
            </a:r>
            <a:r>
              <a:rPr lang="en-US" sz="2800" dirty="0" smtClean="0"/>
              <a:t>which is higher performance but less dynamic and less fault tolerant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Kmeans</a:t>
            </a:r>
            <a:r>
              <a:rPr lang="en-US" dirty="0" smtClean="0"/>
              <a:t> Clustering in 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686800" cy="1143000"/>
          </a:xfrm>
        </p:spPr>
        <p:txBody>
          <a:bodyPr/>
          <a:lstStyle/>
          <a:p>
            <a:r>
              <a:rPr lang="en-US" dirty="0" smtClean="0"/>
              <a:t>So Dryad will be better when uses pipes not files as communication</a:t>
            </a:r>
          </a:p>
        </p:txBody>
      </p:sp>
      <p:pic>
        <p:nvPicPr>
          <p:cNvPr id="4098" name="Picture 2" descr="C:\Documents and Settings\Geoffrey Fox\Desktop\kmeans_perf_dry_had_cgl_mp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05000"/>
            <a:ext cx="7162800" cy="4815748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914400" y="1905000"/>
            <a:ext cx="7262419" cy="4876800"/>
            <a:chOff x="914400" y="1905000"/>
            <a:chExt cx="7262419" cy="4876800"/>
          </a:xfrm>
        </p:grpSpPr>
        <p:pic>
          <p:nvPicPr>
            <p:cNvPr id="4099" name="Picture 3" descr="C:\Documents and Settings\Geoffrey Fox\Desktop\kmeans_oh_dry_had_cgl_mpi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4400" y="1905000"/>
              <a:ext cx="7262419" cy="487680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5715000" y="3810000"/>
              <a:ext cx="18392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“CGL-MapReduce</a:t>
              </a:r>
              <a:br>
                <a:rPr lang="en-US" dirty="0" smtClean="0"/>
              </a:br>
              <a:r>
                <a:rPr lang="en-US" dirty="0" smtClean="0"/>
                <a:t>Millisecond MPI”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71800" y="5334000"/>
              <a:ext cx="2016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“Microsecond MPI”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838200"/>
          </a:xfrm>
        </p:spPr>
        <p:txBody>
          <a:bodyPr/>
          <a:lstStyle/>
          <a:p>
            <a:r>
              <a:rPr lang="en-US" dirty="0" smtClean="0"/>
              <a:t>MapReduce in MPI.NET(C#)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15400" cy="55626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A couple of Setup calls and one for Reduce ….</a:t>
            </a:r>
          </a:p>
          <a:p>
            <a:r>
              <a:rPr lang="en-US" sz="2800" dirty="0" smtClean="0"/>
              <a:t>Follow a data decomposed MPI calculation (the </a:t>
            </a:r>
            <a:r>
              <a:rPr lang="en-US" sz="2800" dirty="0" smtClean="0">
                <a:solidFill>
                  <a:srgbClr val="FF0000"/>
                </a:solidFill>
              </a:rPr>
              <a:t>map</a:t>
            </a:r>
            <a:r>
              <a:rPr lang="en-US" sz="2800" dirty="0" smtClean="0"/>
              <a:t>) with NO communication by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MPI_communicator.Allreduce</a:t>
            </a:r>
            <a:r>
              <a:rPr lang="en-US" sz="2800" dirty="0" smtClean="0">
                <a:solidFill>
                  <a:srgbClr val="FF0000"/>
                </a:solidFill>
              </a:rPr>
              <a:t>&lt;</a:t>
            </a:r>
            <a:r>
              <a:rPr lang="en-US" sz="2800" dirty="0" err="1" smtClean="0">
                <a:solidFill>
                  <a:srgbClr val="FF0000"/>
                </a:solidFill>
              </a:rPr>
              <a:t>UserDataStructure</a:t>
            </a:r>
            <a:r>
              <a:rPr lang="en-US" sz="2800" dirty="0" smtClean="0">
                <a:solidFill>
                  <a:srgbClr val="FF0000"/>
                </a:solidFill>
              </a:rPr>
              <a:t>&gt;(</a:t>
            </a:r>
            <a:r>
              <a:rPr lang="en-US" sz="2800" dirty="0" err="1" smtClean="0">
                <a:solidFill>
                  <a:srgbClr val="FF0000"/>
                </a:solidFill>
              </a:rPr>
              <a:t>LocalStructure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UserReductionRoutine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r>
              <a:rPr lang="en-US" sz="2800" dirty="0" smtClean="0"/>
              <a:t>with </a:t>
            </a:r>
            <a:r>
              <a:rPr lang="en-US" sz="2800" dirty="0" err="1" smtClean="0"/>
              <a:t>Struct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UserDataStructure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instance </a:t>
            </a:r>
            <a:r>
              <a:rPr lang="en-US" sz="2800" dirty="0" err="1" smtClean="0"/>
              <a:t>LocalStructure</a:t>
            </a:r>
            <a:r>
              <a:rPr lang="en-US" sz="2800" dirty="0" smtClean="0"/>
              <a:t> and a general reduction routine </a:t>
            </a:r>
            <a:r>
              <a:rPr lang="en-US" sz="2800" dirty="0" err="1" smtClean="0"/>
              <a:t>ReducedStruct</a:t>
            </a:r>
            <a:r>
              <a:rPr lang="en-US" sz="2800" dirty="0" smtClean="0"/>
              <a:t> = </a:t>
            </a:r>
            <a:r>
              <a:rPr lang="en-US" sz="2800" dirty="0" err="1" smtClean="0">
                <a:solidFill>
                  <a:srgbClr val="FF0000"/>
                </a:solidFill>
              </a:rPr>
              <a:t>UserReductionRoutine</a:t>
            </a:r>
            <a:r>
              <a:rPr lang="en-US" sz="2800" dirty="0" smtClean="0"/>
              <a:t>(Struct1, Struct2)</a:t>
            </a:r>
          </a:p>
          <a:p>
            <a:r>
              <a:rPr lang="en-US" sz="2800" dirty="0" smtClean="0"/>
              <a:t>Or for example </a:t>
            </a:r>
            <a:r>
              <a:rPr lang="en-US" sz="2800" dirty="0" err="1" smtClean="0">
                <a:solidFill>
                  <a:srgbClr val="FF0000"/>
                </a:solidFill>
              </a:rPr>
              <a:t>MPI_communicator.Allreduce</a:t>
            </a:r>
            <a:r>
              <a:rPr lang="en-US" sz="2800" dirty="0" smtClean="0">
                <a:solidFill>
                  <a:srgbClr val="FF0000"/>
                </a:solidFill>
              </a:rPr>
              <a:t>&lt;double&gt;( Histogram, Operation&lt;double&gt;.Add) </a:t>
            </a:r>
            <a:r>
              <a:rPr lang="en-US" sz="2800" dirty="0" smtClean="0"/>
              <a:t>with Histogram as a double array gives particle physics Root application to summing histograms</a:t>
            </a:r>
          </a:p>
          <a:p>
            <a:r>
              <a:rPr lang="en-US" sz="2800" dirty="0" smtClean="0"/>
              <a:t>Could drive with higher level language which could choose Dryad or MPI depending on needed trade-offs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70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62000"/>
          </a:xfrm>
        </p:spPr>
        <p:txBody>
          <a:bodyPr/>
          <a:lstStyle/>
          <a:p>
            <a:r>
              <a:rPr lang="en-US" dirty="0" smtClean="0"/>
              <a:t>Data Intensive Cloud Architecture</a:t>
            </a:r>
            <a:endParaRPr lang="en-US" dirty="0"/>
          </a:p>
        </p:txBody>
      </p:sp>
      <p:sp>
        <p:nvSpPr>
          <p:cNvPr id="72" name="Content Placeholder 71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9144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Dryad should manage decomposed data from database/file to Windows cloud (Azure) to Linux Cloud and specialized engines (MPI, GPU …) </a:t>
            </a:r>
          </a:p>
          <a:p>
            <a:r>
              <a:rPr lang="en-US" sz="2400" dirty="0" smtClean="0"/>
              <a:t>Does Dryad replace Workflow? How does it link to MPI-based </a:t>
            </a:r>
            <a:r>
              <a:rPr lang="en-US" sz="2400" dirty="0" err="1" smtClean="0"/>
              <a:t>daatmining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grpSp>
        <p:nvGrpSpPr>
          <p:cNvPr id="2" name="Group 59"/>
          <p:cNvGrpSpPr/>
          <p:nvPr/>
        </p:nvGrpSpPr>
        <p:grpSpPr>
          <a:xfrm>
            <a:off x="2209800" y="2438400"/>
            <a:ext cx="5334000" cy="2362200"/>
            <a:chOff x="2438400" y="2362200"/>
            <a:chExt cx="5334000" cy="2362200"/>
          </a:xfrm>
        </p:grpSpPr>
        <p:grpSp>
          <p:nvGrpSpPr>
            <p:cNvPr id="3" name="Group 44"/>
            <p:cNvGrpSpPr/>
            <p:nvPr/>
          </p:nvGrpSpPr>
          <p:grpSpPr>
            <a:xfrm>
              <a:off x="3581400" y="2362200"/>
              <a:ext cx="2667000" cy="2362200"/>
              <a:chOff x="3581400" y="2362200"/>
              <a:chExt cx="2667000" cy="2362200"/>
            </a:xfrm>
          </p:grpSpPr>
          <p:grpSp>
            <p:nvGrpSpPr>
              <p:cNvPr id="5" name="Group 28"/>
              <p:cNvGrpSpPr/>
              <p:nvPr/>
            </p:nvGrpSpPr>
            <p:grpSpPr>
              <a:xfrm>
                <a:off x="3581400" y="2362200"/>
                <a:ext cx="457200" cy="2362200"/>
                <a:chOff x="3581400" y="2438400"/>
                <a:chExt cx="457200" cy="2362200"/>
              </a:xfrm>
            </p:grpSpPr>
            <p:sp>
              <p:nvSpPr>
                <p:cNvPr id="4" name="Oval 3"/>
                <p:cNvSpPr/>
                <p:nvPr/>
              </p:nvSpPr>
              <p:spPr>
                <a:xfrm rot="16200000">
                  <a:off x="3581400" y="243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 rot="16200000">
                  <a:off x="3581400" y="307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 rot="16200000">
                  <a:off x="3581400" y="370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 rot="16200000">
                  <a:off x="3581400" y="434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29"/>
              <p:cNvGrpSpPr/>
              <p:nvPr/>
            </p:nvGrpSpPr>
            <p:grpSpPr>
              <a:xfrm>
                <a:off x="5791200" y="2362200"/>
                <a:ext cx="457200" cy="2362200"/>
                <a:chOff x="3581400" y="2438400"/>
                <a:chExt cx="457200" cy="2362200"/>
              </a:xfrm>
            </p:grpSpPr>
            <p:sp>
              <p:nvSpPr>
                <p:cNvPr id="31" name="Oval 30"/>
                <p:cNvSpPr/>
                <p:nvPr/>
              </p:nvSpPr>
              <p:spPr>
                <a:xfrm rot="16200000">
                  <a:off x="3581400" y="243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 rot="16200000">
                  <a:off x="3581400" y="307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 rot="16200000">
                  <a:off x="3581400" y="370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 rot="16200000">
                  <a:off x="3581400" y="434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34"/>
              <p:cNvGrpSpPr/>
              <p:nvPr/>
            </p:nvGrpSpPr>
            <p:grpSpPr>
              <a:xfrm>
                <a:off x="4318000" y="2362200"/>
                <a:ext cx="457200" cy="2362200"/>
                <a:chOff x="3581400" y="2438400"/>
                <a:chExt cx="457200" cy="2362200"/>
              </a:xfrm>
            </p:grpSpPr>
            <p:sp>
              <p:nvSpPr>
                <p:cNvPr id="36" name="Oval 35"/>
                <p:cNvSpPr/>
                <p:nvPr/>
              </p:nvSpPr>
              <p:spPr>
                <a:xfrm rot="16200000">
                  <a:off x="3581400" y="243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 rot="16200000">
                  <a:off x="3581400" y="307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 rot="16200000">
                  <a:off x="3581400" y="370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 rot="16200000">
                  <a:off x="3581400" y="434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39"/>
              <p:cNvGrpSpPr/>
              <p:nvPr/>
            </p:nvGrpSpPr>
            <p:grpSpPr>
              <a:xfrm>
                <a:off x="5054600" y="2362200"/>
                <a:ext cx="457200" cy="2362200"/>
                <a:chOff x="3581400" y="2438400"/>
                <a:chExt cx="457200" cy="2362200"/>
              </a:xfrm>
            </p:grpSpPr>
            <p:sp>
              <p:nvSpPr>
                <p:cNvPr id="41" name="Oval 40"/>
                <p:cNvSpPr/>
                <p:nvPr/>
              </p:nvSpPr>
              <p:spPr>
                <a:xfrm rot="16200000">
                  <a:off x="3581400" y="243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 rot="16200000">
                  <a:off x="3581400" y="307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 rot="16200000">
                  <a:off x="3581400" y="370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 rot="16200000">
                  <a:off x="3581400" y="434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48"/>
            <p:cNvGrpSpPr/>
            <p:nvPr/>
          </p:nvGrpSpPr>
          <p:grpSpPr>
            <a:xfrm>
              <a:off x="2438400" y="2362200"/>
              <a:ext cx="952500" cy="2361079"/>
              <a:chOff x="2438400" y="2362200"/>
              <a:chExt cx="952500" cy="2361079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38400" y="2362200"/>
                <a:ext cx="952500" cy="532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6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38400" y="2971800"/>
                <a:ext cx="952500" cy="532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38400" y="3581400"/>
                <a:ext cx="952500" cy="532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38400" y="4191000"/>
                <a:ext cx="952500" cy="532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10" name="Group 53"/>
            <p:cNvGrpSpPr/>
            <p:nvPr/>
          </p:nvGrpSpPr>
          <p:grpSpPr>
            <a:xfrm>
              <a:off x="6553200" y="2362200"/>
              <a:ext cx="457200" cy="2362200"/>
              <a:chOff x="6553200" y="2362200"/>
              <a:chExt cx="457200" cy="2362200"/>
            </a:xfrm>
          </p:grpSpPr>
          <p:sp>
            <p:nvSpPr>
              <p:cNvPr id="50" name="Oval 49"/>
              <p:cNvSpPr/>
              <p:nvPr/>
            </p:nvSpPr>
            <p:spPr>
              <a:xfrm rot="16200000">
                <a:off x="6553200" y="2362200"/>
                <a:ext cx="457200" cy="4572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 rot="16200000">
                <a:off x="6553200" y="2997200"/>
                <a:ext cx="457200" cy="4572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 rot="16200000">
                <a:off x="6553200" y="3632200"/>
                <a:ext cx="457200" cy="4572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 rot="16200000">
                <a:off x="6553200" y="4267200"/>
                <a:ext cx="457200" cy="4572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54"/>
            <p:cNvGrpSpPr/>
            <p:nvPr/>
          </p:nvGrpSpPr>
          <p:grpSpPr>
            <a:xfrm>
              <a:off x="7315200" y="2362200"/>
              <a:ext cx="457200" cy="2362200"/>
              <a:chOff x="6553200" y="2362200"/>
              <a:chExt cx="457200" cy="2362200"/>
            </a:xfrm>
          </p:grpSpPr>
          <p:sp>
            <p:nvSpPr>
              <p:cNvPr id="56" name="Oval 55"/>
              <p:cNvSpPr/>
              <p:nvPr/>
            </p:nvSpPr>
            <p:spPr>
              <a:xfrm rot="16200000">
                <a:off x="6553200" y="2362200"/>
                <a:ext cx="457200" cy="4572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 rot="16200000">
                <a:off x="6553200" y="2997200"/>
                <a:ext cx="457200" cy="4572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 rot="16200000">
                <a:off x="6553200" y="3632200"/>
                <a:ext cx="457200" cy="4572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 rot="16200000">
                <a:off x="6553200" y="4267200"/>
                <a:ext cx="457200" cy="4572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64"/>
          <p:cNvGrpSpPr/>
          <p:nvPr/>
        </p:nvGrpSpPr>
        <p:grpSpPr>
          <a:xfrm>
            <a:off x="3352800" y="1066800"/>
            <a:ext cx="2667000" cy="457200"/>
            <a:chOff x="3606800" y="1752600"/>
            <a:chExt cx="2667000" cy="457200"/>
          </a:xfrm>
          <a:solidFill>
            <a:srgbClr val="FFC000"/>
          </a:solidFill>
        </p:grpSpPr>
        <p:sp>
          <p:nvSpPr>
            <p:cNvPr id="61" name="Oval 60"/>
            <p:cNvSpPr/>
            <p:nvPr/>
          </p:nvSpPr>
          <p:spPr>
            <a:xfrm rot="16200000">
              <a:off x="3606800" y="1752600"/>
              <a:ext cx="457200" cy="457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rot="16200000">
              <a:off x="5816600" y="1752600"/>
              <a:ext cx="457200" cy="457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rot="16200000">
              <a:off x="4343400" y="1752600"/>
              <a:ext cx="457200" cy="457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 rot="16200000">
              <a:off x="5080000" y="1752600"/>
              <a:ext cx="457200" cy="457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65"/>
          <p:cNvGrpSpPr/>
          <p:nvPr/>
        </p:nvGrpSpPr>
        <p:grpSpPr>
          <a:xfrm>
            <a:off x="3352800" y="1752600"/>
            <a:ext cx="2667000" cy="457200"/>
            <a:chOff x="3606800" y="1752600"/>
            <a:chExt cx="2667000" cy="457200"/>
          </a:xfrm>
          <a:solidFill>
            <a:srgbClr val="FFC000"/>
          </a:solidFill>
        </p:grpSpPr>
        <p:sp>
          <p:nvSpPr>
            <p:cNvPr id="67" name="Oval 66"/>
            <p:cNvSpPr/>
            <p:nvPr/>
          </p:nvSpPr>
          <p:spPr>
            <a:xfrm rot="16200000">
              <a:off x="3606800" y="1752600"/>
              <a:ext cx="457200" cy="457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rot="16200000">
              <a:off x="5816600" y="1752600"/>
              <a:ext cx="457200" cy="457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 rot="16200000">
              <a:off x="4343400" y="1752600"/>
              <a:ext cx="457200" cy="457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 rot="16200000">
              <a:off x="5080000" y="1752600"/>
              <a:ext cx="457200" cy="457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3733800" y="3429000"/>
            <a:ext cx="19138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Windows Cloud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733800" y="1447800"/>
            <a:ext cx="18774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MPI/GPU Cloud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53200" y="3276600"/>
            <a:ext cx="83869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Linux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Cloud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1143000" y="4191000"/>
            <a:ext cx="1066800" cy="794"/>
          </a:xfrm>
          <a:prstGeom prst="straightConnector1">
            <a:avLst/>
          </a:prstGeom>
          <a:ln w="76200">
            <a:solidFill>
              <a:srgbClr val="00206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52400" y="2590800"/>
            <a:ext cx="1505540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Instruments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User Data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1143000" y="3048000"/>
            <a:ext cx="1066800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28600" y="3962400"/>
            <a:ext cx="8258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Users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3124200" y="4876800"/>
            <a:ext cx="762000" cy="609600"/>
            <a:chOff x="506" y="717"/>
            <a:chExt cx="790" cy="445"/>
          </a:xfrm>
        </p:grpSpPr>
        <p:sp>
          <p:nvSpPr>
            <p:cNvPr id="82" name="Oval 10"/>
            <p:cNvSpPr>
              <a:spLocks noChangeArrowheads="1"/>
            </p:cNvSpPr>
            <p:nvPr/>
          </p:nvSpPr>
          <p:spPr bwMode="auto">
            <a:xfrm>
              <a:off x="547" y="980"/>
              <a:ext cx="694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11"/>
            <p:cNvSpPr>
              <a:spLocks noChangeShapeType="1"/>
            </p:cNvSpPr>
            <p:nvPr/>
          </p:nvSpPr>
          <p:spPr bwMode="auto">
            <a:xfrm>
              <a:off x="1241" y="798"/>
              <a:ext cx="0" cy="283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12"/>
            <p:cNvSpPr>
              <a:spLocks noChangeShapeType="1"/>
            </p:cNvSpPr>
            <p:nvPr/>
          </p:nvSpPr>
          <p:spPr bwMode="auto">
            <a:xfrm>
              <a:off x="728" y="899"/>
              <a:ext cx="0" cy="81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13"/>
            <p:cNvSpPr>
              <a:spLocks noChangeShapeType="1"/>
            </p:cNvSpPr>
            <p:nvPr/>
          </p:nvSpPr>
          <p:spPr bwMode="auto">
            <a:xfrm>
              <a:off x="939" y="899"/>
              <a:ext cx="0" cy="81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Rectangle 14"/>
            <p:cNvSpPr>
              <a:spLocks noChangeArrowheads="1"/>
            </p:cNvSpPr>
            <p:nvPr/>
          </p:nvSpPr>
          <p:spPr bwMode="auto">
            <a:xfrm>
              <a:off x="849" y="899"/>
              <a:ext cx="90" cy="24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15"/>
            <p:cNvSpPr>
              <a:spLocks noChangeArrowheads="1"/>
            </p:cNvSpPr>
            <p:nvPr/>
          </p:nvSpPr>
          <p:spPr bwMode="auto">
            <a:xfrm>
              <a:off x="939" y="879"/>
              <a:ext cx="9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16"/>
            <p:cNvSpPr>
              <a:spLocks noChangeArrowheads="1"/>
            </p:cNvSpPr>
            <p:nvPr/>
          </p:nvSpPr>
          <p:spPr bwMode="auto">
            <a:xfrm>
              <a:off x="728" y="899"/>
              <a:ext cx="121" cy="22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17"/>
            <p:cNvSpPr>
              <a:spLocks noChangeArrowheads="1"/>
            </p:cNvSpPr>
            <p:nvPr/>
          </p:nvSpPr>
          <p:spPr bwMode="auto">
            <a:xfrm>
              <a:off x="547" y="818"/>
              <a:ext cx="12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18"/>
            <p:cNvSpPr>
              <a:spLocks noChangeArrowheads="1"/>
            </p:cNvSpPr>
            <p:nvPr/>
          </p:nvSpPr>
          <p:spPr bwMode="auto">
            <a:xfrm>
              <a:off x="668" y="859"/>
              <a:ext cx="120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19"/>
            <p:cNvSpPr>
              <a:spLocks noChangeArrowheads="1"/>
            </p:cNvSpPr>
            <p:nvPr/>
          </p:nvSpPr>
          <p:spPr bwMode="auto">
            <a:xfrm>
              <a:off x="1030" y="859"/>
              <a:ext cx="90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20"/>
            <p:cNvSpPr>
              <a:spLocks noChangeArrowheads="1"/>
            </p:cNvSpPr>
            <p:nvPr/>
          </p:nvSpPr>
          <p:spPr bwMode="auto">
            <a:xfrm>
              <a:off x="1120" y="838"/>
              <a:ext cx="9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21"/>
            <p:cNvSpPr>
              <a:spLocks noChangeArrowheads="1"/>
            </p:cNvSpPr>
            <p:nvPr/>
          </p:nvSpPr>
          <p:spPr bwMode="auto">
            <a:xfrm>
              <a:off x="1150" y="818"/>
              <a:ext cx="9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22"/>
            <p:cNvSpPr>
              <a:spLocks noChangeArrowheads="1"/>
            </p:cNvSpPr>
            <p:nvPr/>
          </p:nvSpPr>
          <p:spPr bwMode="auto">
            <a:xfrm>
              <a:off x="547" y="717"/>
              <a:ext cx="694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23"/>
            <p:cNvSpPr>
              <a:spLocks noChangeShapeType="1"/>
            </p:cNvSpPr>
            <p:nvPr/>
          </p:nvSpPr>
          <p:spPr bwMode="auto">
            <a:xfrm>
              <a:off x="547" y="798"/>
              <a:ext cx="0" cy="283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Text Box 24"/>
            <p:cNvSpPr txBox="1">
              <a:spLocks noChangeArrowheads="1"/>
            </p:cNvSpPr>
            <p:nvPr/>
          </p:nvSpPr>
          <p:spPr bwMode="auto">
            <a:xfrm>
              <a:off x="506" y="883"/>
              <a:ext cx="7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kumimoji="1" lang="en-US" sz="2000" b="1" dirty="0" smtClean="0"/>
                <a:t>Files</a:t>
              </a:r>
              <a:endParaRPr kumimoji="1"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3886200" y="4876800"/>
            <a:ext cx="762000" cy="609600"/>
            <a:chOff x="506" y="717"/>
            <a:chExt cx="790" cy="445"/>
          </a:xfrm>
        </p:grpSpPr>
        <p:sp>
          <p:nvSpPr>
            <p:cNvPr id="98" name="Oval 10"/>
            <p:cNvSpPr>
              <a:spLocks noChangeArrowheads="1"/>
            </p:cNvSpPr>
            <p:nvPr/>
          </p:nvSpPr>
          <p:spPr bwMode="auto">
            <a:xfrm>
              <a:off x="547" y="980"/>
              <a:ext cx="694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11"/>
            <p:cNvSpPr>
              <a:spLocks noChangeShapeType="1"/>
            </p:cNvSpPr>
            <p:nvPr/>
          </p:nvSpPr>
          <p:spPr bwMode="auto">
            <a:xfrm>
              <a:off x="1241" y="798"/>
              <a:ext cx="0" cy="283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12"/>
            <p:cNvSpPr>
              <a:spLocks noChangeShapeType="1"/>
            </p:cNvSpPr>
            <p:nvPr/>
          </p:nvSpPr>
          <p:spPr bwMode="auto">
            <a:xfrm>
              <a:off x="728" y="899"/>
              <a:ext cx="0" cy="81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13"/>
            <p:cNvSpPr>
              <a:spLocks noChangeShapeType="1"/>
            </p:cNvSpPr>
            <p:nvPr/>
          </p:nvSpPr>
          <p:spPr bwMode="auto">
            <a:xfrm>
              <a:off x="939" y="899"/>
              <a:ext cx="0" cy="81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Rectangle 14"/>
            <p:cNvSpPr>
              <a:spLocks noChangeArrowheads="1"/>
            </p:cNvSpPr>
            <p:nvPr/>
          </p:nvSpPr>
          <p:spPr bwMode="auto">
            <a:xfrm>
              <a:off x="849" y="899"/>
              <a:ext cx="90" cy="24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15"/>
            <p:cNvSpPr>
              <a:spLocks noChangeArrowheads="1"/>
            </p:cNvSpPr>
            <p:nvPr/>
          </p:nvSpPr>
          <p:spPr bwMode="auto">
            <a:xfrm>
              <a:off x="939" y="879"/>
              <a:ext cx="9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Rectangle 16"/>
            <p:cNvSpPr>
              <a:spLocks noChangeArrowheads="1"/>
            </p:cNvSpPr>
            <p:nvPr/>
          </p:nvSpPr>
          <p:spPr bwMode="auto">
            <a:xfrm>
              <a:off x="728" y="899"/>
              <a:ext cx="121" cy="22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Rectangle 17"/>
            <p:cNvSpPr>
              <a:spLocks noChangeArrowheads="1"/>
            </p:cNvSpPr>
            <p:nvPr/>
          </p:nvSpPr>
          <p:spPr bwMode="auto">
            <a:xfrm>
              <a:off x="547" y="818"/>
              <a:ext cx="12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Rectangle 18"/>
            <p:cNvSpPr>
              <a:spLocks noChangeArrowheads="1"/>
            </p:cNvSpPr>
            <p:nvPr/>
          </p:nvSpPr>
          <p:spPr bwMode="auto">
            <a:xfrm>
              <a:off x="668" y="859"/>
              <a:ext cx="120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Rectangle 19"/>
            <p:cNvSpPr>
              <a:spLocks noChangeArrowheads="1"/>
            </p:cNvSpPr>
            <p:nvPr/>
          </p:nvSpPr>
          <p:spPr bwMode="auto">
            <a:xfrm>
              <a:off x="1030" y="859"/>
              <a:ext cx="90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Rectangle 20"/>
            <p:cNvSpPr>
              <a:spLocks noChangeArrowheads="1"/>
            </p:cNvSpPr>
            <p:nvPr/>
          </p:nvSpPr>
          <p:spPr bwMode="auto">
            <a:xfrm>
              <a:off x="1120" y="838"/>
              <a:ext cx="9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21"/>
            <p:cNvSpPr>
              <a:spLocks noChangeArrowheads="1"/>
            </p:cNvSpPr>
            <p:nvPr/>
          </p:nvSpPr>
          <p:spPr bwMode="auto">
            <a:xfrm>
              <a:off x="1150" y="818"/>
              <a:ext cx="9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Oval 22"/>
            <p:cNvSpPr>
              <a:spLocks noChangeArrowheads="1"/>
            </p:cNvSpPr>
            <p:nvPr/>
          </p:nvSpPr>
          <p:spPr bwMode="auto">
            <a:xfrm>
              <a:off x="547" y="717"/>
              <a:ext cx="694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23"/>
            <p:cNvSpPr>
              <a:spLocks noChangeShapeType="1"/>
            </p:cNvSpPr>
            <p:nvPr/>
          </p:nvSpPr>
          <p:spPr bwMode="auto">
            <a:xfrm>
              <a:off x="547" y="798"/>
              <a:ext cx="0" cy="283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Text Box 24"/>
            <p:cNvSpPr txBox="1">
              <a:spLocks noChangeArrowheads="1"/>
            </p:cNvSpPr>
            <p:nvPr/>
          </p:nvSpPr>
          <p:spPr bwMode="auto">
            <a:xfrm>
              <a:off x="506" y="883"/>
              <a:ext cx="7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kumimoji="1" lang="en-US" sz="2000" b="1" dirty="0" smtClean="0"/>
                <a:t>Files</a:t>
              </a:r>
              <a:endParaRPr kumimoji="1"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9"/>
          <p:cNvGrpSpPr>
            <a:grpSpLocks/>
          </p:cNvGrpSpPr>
          <p:nvPr/>
        </p:nvGrpSpPr>
        <p:grpSpPr bwMode="auto">
          <a:xfrm>
            <a:off x="4724400" y="4876800"/>
            <a:ext cx="762000" cy="609600"/>
            <a:chOff x="506" y="717"/>
            <a:chExt cx="790" cy="445"/>
          </a:xfrm>
        </p:grpSpPr>
        <p:sp>
          <p:nvSpPr>
            <p:cNvPr id="114" name="Oval 10"/>
            <p:cNvSpPr>
              <a:spLocks noChangeArrowheads="1"/>
            </p:cNvSpPr>
            <p:nvPr/>
          </p:nvSpPr>
          <p:spPr bwMode="auto">
            <a:xfrm>
              <a:off x="547" y="980"/>
              <a:ext cx="694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11"/>
            <p:cNvSpPr>
              <a:spLocks noChangeShapeType="1"/>
            </p:cNvSpPr>
            <p:nvPr/>
          </p:nvSpPr>
          <p:spPr bwMode="auto">
            <a:xfrm>
              <a:off x="1241" y="798"/>
              <a:ext cx="0" cy="283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12"/>
            <p:cNvSpPr>
              <a:spLocks noChangeShapeType="1"/>
            </p:cNvSpPr>
            <p:nvPr/>
          </p:nvSpPr>
          <p:spPr bwMode="auto">
            <a:xfrm>
              <a:off x="728" y="899"/>
              <a:ext cx="0" cy="81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13"/>
            <p:cNvSpPr>
              <a:spLocks noChangeShapeType="1"/>
            </p:cNvSpPr>
            <p:nvPr/>
          </p:nvSpPr>
          <p:spPr bwMode="auto">
            <a:xfrm>
              <a:off x="939" y="899"/>
              <a:ext cx="0" cy="81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Rectangle 14"/>
            <p:cNvSpPr>
              <a:spLocks noChangeArrowheads="1"/>
            </p:cNvSpPr>
            <p:nvPr/>
          </p:nvSpPr>
          <p:spPr bwMode="auto">
            <a:xfrm>
              <a:off x="849" y="899"/>
              <a:ext cx="90" cy="24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Rectangle 15"/>
            <p:cNvSpPr>
              <a:spLocks noChangeArrowheads="1"/>
            </p:cNvSpPr>
            <p:nvPr/>
          </p:nvSpPr>
          <p:spPr bwMode="auto">
            <a:xfrm>
              <a:off x="939" y="879"/>
              <a:ext cx="9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16"/>
            <p:cNvSpPr>
              <a:spLocks noChangeArrowheads="1"/>
            </p:cNvSpPr>
            <p:nvPr/>
          </p:nvSpPr>
          <p:spPr bwMode="auto">
            <a:xfrm>
              <a:off x="728" y="899"/>
              <a:ext cx="121" cy="22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17"/>
            <p:cNvSpPr>
              <a:spLocks noChangeArrowheads="1"/>
            </p:cNvSpPr>
            <p:nvPr/>
          </p:nvSpPr>
          <p:spPr bwMode="auto">
            <a:xfrm>
              <a:off x="547" y="818"/>
              <a:ext cx="12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Rectangle 18"/>
            <p:cNvSpPr>
              <a:spLocks noChangeArrowheads="1"/>
            </p:cNvSpPr>
            <p:nvPr/>
          </p:nvSpPr>
          <p:spPr bwMode="auto">
            <a:xfrm>
              <a:off x="668" y="859"/>
              <a:ext cx="120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19"/>
            <p:cNvSpPr>
              <a:spLocks noChangeArrowheads="1"/>
            </p:cNvSpPr>
            <p:nvPr/>
          </p:nvSpPr>
          <p:spPr bwMode="auto">
            <a:xfrm>
              <a:off x="1030" y="859"/>
              <a:ext cx="90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20"/>
            <p:cNvSpPr>
              <a:spLocks noChangeArrowheads="1"/>
            </p:cNvSpPr>
            <p:nvPr/>
          </p:nvSpPr>
          <p:spPr bwMode="auto">
            <a:xfrm>
              <a:off x="1120" y="838"/>
              <a:ext cx="9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21"/>
            <p:cNvSpPr>
              <a:spLocks noChangeArrowheads="1"/>
            </p:cNvSpPr>
            <p:nvPr/>
          </p:nvSpPr>
          <p:spPr bwMode="auto">
            <a:xfrm>
              <a:off x="1150" y="818"/>
              <a:ext cx="9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Oval 22"/>
            <p:cNvSpPr>
              <a:spLocks noChangeArrowheads="1"/>
            </p:cNvSpPr>
            <p:nvPr/>
          </p:nvSpPr>
          <p:spPr bwMode="auto">
            <a:xfrm>
              <a:off x="547" y="717"/>
              <a:ext cx="694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Line 23"/>
            <p:cNvSpPr>
              <a:spLocks noChangeShapeType="1"/>
            </p:cNvSpPr>
            <p:nvPr/>
          </p:nvSpPr>
          <p:spPr bwMode="auto">
            <a:xfrm>
              <a:off x="547" y="798"/>
              <a:ext cx="0" cy="283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Text Box 24"/>
            <p:cNvSpPr txBox="1">
              <a:spLocks noChangeArrowheads="1"/>
            </p:cNvSpPr>
            <p:nvPr/>
          </p:nvSpPr>
          <p:spPr bwMode="auto">
            <a:xfrm>
              <a:off x="506" y="883"/>
              <a:ext cx="7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kumimoji="1" lang="en-US" sz="2000" b="1" dirty="0" smtClean="0"/>
                <a:t>Files</a:t>
              </a:r>
              <a:endParaRPr kumimoji="1"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5486400" y="4876800"/>
            <a:ext cx="762000" cy="609600"/>
            <a:chOff x="506" y="717"/>
            <a:chExt cx="790" cy="445"/>
          </a:xfrm>
        </p:grpSpPr>
        <p:sp>
          <p:nvSpPr>
            <p:cNvPr id="130" name="Oval 10"/>
            <p:cNvSpPr>
              <a:spLocks noChangeArrowheads="1"/>
            </p:cNvSpPr>
            <p:nvPr/>
          </p:nvSpPr>
          <p:spPr bwMode="auto">
            <a:xfrm>
              <a:off x="547" y="980"/>
              <a:ext cx="694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Line 11"/>
            <p:cNvSpPr>
              <a:spLocks noChangeShapeType="1"/>
            </p:cNvSpPr>
            <p:nvPr/>
          </p:nvSpPr>
          <p:spPr bwMode="auto">
            <a:xfrm>
              <a:off x="1241" y="798"/>
              <a:ext cx="0" cy="283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Line 12"/>
            <p:cNvSpPr>
              <a:spLocks noChangeShapeType="1"/>
            </p:cNvSpPr>
            <p:nvPr/>
          </p:nvSpPr>
          <p:spPr bwMode="auto">
            <a:xfrm>
              <a:off x="728" y="899"/>
              <a:ext cx="0" cy="81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Line 13"/>
            <p:cNvSpPr>
              <a:spLocks noChangeShapeType="1"/>
            </p:cNvSpPr>
            <p:nvPr/>
          </p:nvSpPr>
          <p:spPr bwMode="auto">
            <a:xfrm>
              <a:off x="939" y="899"/>
              <a:ext cx="0" cy="81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14"/>
            <p:cNvSpPr>
              <a:spLocks noChangeArrowheads="1"/>
            </p:cNvSpPr>
            <p:nvPr/>
          </p:nvSpPr>
          <p:spPr bwMode="auto">
            <a:xfrm>
              <a:off x="849" y="899"/>
              <a:ext cx="90" cy="24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15"/>
            <p:cNvSpPr>
              <a:spLocks noChangeArrowheads="1"/>
            </p:cNvSpPr>
            <p:nvPr/>
          </p:nvSpPr>
          <p:spPr bwMode="auto">
            <a:xfrm>
              <a:off x="939" y="879"/>
              <a:ext cx="9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Rectangle 16"/>
            <p:cNvSpPr>
              <a:spLocks noChangeArrowheads="1"/>
            </p:cNvSpPr>
            <p:nvPr/>
          </p:nvSpPr>
          <p:spPr bwMode="auto">
            <a:xfrm>
              <a:off x="728" y="899"/>
              <a:ext cx="121" cy="22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Rectangle 17"/>
            <p:cNvSpPr>
              <a:spLocks noChangeArrowheads="1"/>
            </p:cNvSpPr>
            <p:nvPr/>
          </p:nvSpPr>
          <p:spPr bwMode="auto">
            <a:xfrm>
              <a:off x="547" y="818"/>
              <a:ext cx="12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Rectangle 18"/>
            <p:cNvSpPr>
              <a:spLocks noChangeArrowheads="1"/>
            </p:cNvSpPr>
            <p:nvPr/>
          </p:nvSpPr>
          <p:spPr bwMode="auto">
            <a:xfrm>
              <a:off x="668" y="859"/>
              <a:ext cx="120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Rectangle 19"/>
            <p:cNvSpPr>
              <a:spLocks noChangeArrowheads="1"/>
            </p:cNvSpPr>
            <p:nvPr/>
          </p:nvSpPr>
          <p:spPr bwMode="auto">
            <a:xfrm>
              <a:off x="1030" y="859"/>
              <a:ext cx="90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Rectangle 20"/>
            <p:cNvSpPr>
              <a:spLocks noChangeArrowheads="1"/>
            </p:cNvSpPr>
            <p:nvPr/>
          </p:nvSpPr>
          <p:spPr bwMode="auto">
            <a:xfrm>
              <a:off x="1120" y="838"/>
              <a:ext cx="9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Rectangle 21"/>
            <p:cNvSpPr>
              <a:spLocks noChangeArrowheads="1"/>
            </p:cNvSpPr>
            <p:nvPr/>
          </p:nvSpPr>
          <p:spPr bwMode="auto">
            <a:xfrm>
              <a:off x="1150" y="818"/>
              <a:ext cx="9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Oval 22"/>
            <p:cNvSpPr>
              <a:spLocks noChangeArrowheads="1"/>
            </p:cNvSpPr>
            <p:nvPr/>
          </p:nvSpPr>
          <p:spPr bwMode="auto">
            <a:xfrm>
              <a:off x="547" y="717"/>
              <a:ext cx="694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Line 23"/>
            <p:cNvSpPr>
              <a:spLocks noChangeShapeType="1"/>
            </p:cNvSpPr>
            <p:nvPr/>
          </p:nvSpPr>
          <p:spPr bwMode="auto">
            <a:xfrm>
              <a:off x="547" y="798"/>
              <a:ext cx="0" cy="283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Text Box 24"/>
            <p:cNvSpPr txBox="1">
              <a:spLocks noChangeArrowheads="1"/>
            </p:cNvSpPr>
            <p:nvPr/>
          </p:nvSpPr>
          <p:spPr bwMode="auto">
            <a:xfrm>
              <a:off x="506" y="883"/>
              <a:ext cx="7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kumimoji="1" lang="en-US" sz="2000" b="1" dirty="0" smtClean="0"/>
                <a:t>Files</a:t>
              </a:r>
              <a:endParaRPr kumimoji="1" lang="en-US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762000"/>
          </a:xfrm>
        </p:spPr>
        <p:txBody>
          <a:bodyPr/>
          <a:lstStyle/>
          <a:p>
            <a:r>
              <a:rPr lang="en-US" dirty="0" smtClean="0"/>
              <a:t>MPI Cloud Overhead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839200" cy="1371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      Eucalyptus (</a:t>
            </a:r>
            <a:r>
              <a:rPr lang="en-US" sz="2400" dirty="0" err="1" smtClean="0"/>
              <a:t>Xen</a:t>
            </a:r>
            <a:r>
              <a:rPr lang="en-US" sz="2400" dirty="0" smtClean="0"/>
              <a:t>) versus “Bare Metal Linux” on communication Intensive trivial problem (2D Laplace) and matrix multiplication</a:t>
            </a:r>
          </a:p>
          <a:p>
            <a:r>
              <a:rPr lang="en-US" sz="2400" dirty="0" smtClean="0"/>
              <a:t>Cloud Overhead ~3 times Bare Metal; OK if communication modest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219200" y="1981200"/>
            <a:ext cx="6811963" cy="4724400"/>
            <a:chOff x="1219200" y="1981200"/>
            <a:chExt cx="6811963" cy="4724400"/>
          </a:xfrm>
        </p:grpSpPr>
        <p:pic>
          <p:nvPicPr>
            <p:cNvPr id="5122" name="Picture 2" descr="C:\Documents and Settings\Geoffrey Fox\Desktop\laplace-speedup-vm-vs-bare-metal.png"/>
            <p:cNvPicPr>
              <a:picLocks noChangeAspect="1" noChangeArrowheads="1"/>
            </p:cNvPicPr>
            <p:nvPr/>
          </p:nvPicPr>
          <p:blipFill>
            <a:blip r:embed="rId3"/>
            <a:srcRect t="13135"/>
            <a:stretch>
              <a:fillRect/>
            </a:stretch>
          </p:blipFill>
          <p:spPr bwMode="auto">
            <a:xfrm>
              <a:off x="1219200" y="1981200"/>
              <a:ext cx="6811963" cy="472440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4038600" y="2133600"/>
              <a:ext cx="190513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7200 by 7200 Grid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66800" y="1981200"/>
            <a:ext cx="6934200" cy="4703763"/>
            <a:chOff x="4378325" y="-1198563"/>
            <a:chExt cx="7116763" cy="5008563"/>
          </a:xfrm>
        </p:grpSpPr>
        <p:pic>
          <p:nvPicPr>
            <p:cNvPr id="5123" name="Picture 3" descr="C:\Documents and Settings\Geoffrey Fox\Desktop\laplace-perf-vm-vs-bare-metal.png"/>
            <p:cNvPicPr>
              <a:picLocks noChangeAspect="1" noChangeArrowheads="1"/>
            </p:cNvPicPr>
            <p:nvPr/>
          </p:nvPicPr>
          <p:blipFill>
            <a:blip r:embed="rId4"/>
            <a:srcRect b="6932"/>
            <a:stretch>
              <a:fillRect/>
            </a:stretch>
          </p:blipFill>
          <p:spPr bwMode="auto">
            <a:xfrm>
              <a:off x="4378325" y="-1198563"/>
              <a:ext cx="7116763" cy="5008563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7696200" y="2895600"/>
              <a:ext cx="324922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Grid size in each of 2 dimensions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3000" y="1981200"/>
            <a:ext cx="7239000" cy="4876800"/>
            <a:chOff x="4154488" y="-992188"/>
            <a:chExt cx="6926262" cy="4996644"/>
          </a:xfrm>
          <a:solidFill>
            <a:schemeClr val="bg1"/>
          </a:solidFill>
        </p:grpSpPr>
        <p:pic>
          <p:nvPicPr>
            <p:cNvPr id="5124" name="Picture 4" descr="C:\Documents and Settings\Geoffrey Fox\Desktop\laplace-oh-vm-vs-bare-metal.png"/>
            <p:cNvPicPr>
              <a:picLocks noChangeAspect="1" noChangeArrowheads="1"/>
            </p:cNvPicPr>
            <p:nvPr/>
          </p:nvPicPr>
          <p:blipFill>
            <a:blip r:embed="rId5"/>
            <a:srcRect b="12183"/>
            <a:stretch>
              <a:fillRect/>
            </a:stretch>
          </p:blipFill>
          <p:spPr bwMode="auto">
            <a:xfrm>
              <a:off x="4154488" y="-992188"/>
              <a:ext cx="6926262" cy="4725988"/>
            </a:xfrm>
            <a:prstGeom prst="rect">
              <a:avLst/>
            </a:prstGeom>
            <a:grpFill/>
          </p:spPr>
        </p:pic>
        <p:sp>
          <p:nvSpPr>
            <p:cNvPr id="11" name="TextBox 10"/>
            <p:cNvSpPr txBox="1"/>
            <p:nvPr/>
          </p:nvSpPr>
          <p:spPr>
            <a:xfrm>
              <a:off x="5867400" y="3657600"/>
              <a:ext cx="3165872" cy="34685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Grid size in each of 2 dimensions</a:t>
              </a:r>
              <a:endParaRPr lang="en-US" dirty="0"/>
            </a:p>
          </p:txBody>
        </p:sp>
      </p:grpSp>
      <p:pic>
        <p:nvPicPr>
          <p:cNvPr id="5126" name="Picture 6" descr="C:\Documents and Settings\Geoffrey Fox\Desktop\mat-mult-multivm-perf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1905000"/>
            <a:ext cx="7239000" cy="483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sz="3600" dirty="0" smtClean="0"/>
              <a:t>Data Intensive (Science) Applications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19200"/>
            <a:ext cx="89916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1) Data starts on some disk/sensor/instrument</a:t>
            </a:r>
          </a:p>
          <a:p>
            <a:pPr lvl="1"/>
            <a:r>
              <a:rPr lang="en-US" dirty="0" smtClean="0"/>
              <a:t>It needs to be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partitioned</a:t>
            </a:r>
            <a:r>
              <a:rPr lang="en-US" dirty="0" smtClean="0"/>
              <a:t>; often partitioning natural from source of data</a:t>
            </a:r>
          </a:p>
          <a:p>
            <a:r>
              <a:rPr lang="en-US" dirty="0" smtClean="0"/>
              <a:t>2) One runs a </a:t>
            </a:r>
            <a:r>
              <a:rPr lang="en-US" dirty="0" smtClean="0">
                <a:solidFill>
                  <a:srgbClr val="0070C0"/>
                </a:solidFill>
              </a:rPr>
              <a:t>filter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of some sort extracting data of interest and (re)formatting it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Pleasingly parallel </a:t>
            </a:r>
            <a:r>
              <a:rPr lang="en-US" dirty="0" smtClean="0"/>
              <a:t>with often “millions” of jobs</a:t>
            </a:r>
          </a:p>
          <a:p>
            <a:pPr lvl="1"/>
            <a:r>
              <a:rPr lang="en-US" dirty="0" smtClean="0"/>
              <a:t>Communication latencies can be many </a:t>
            </a:r>
            <a:r>
              <a:rPr lang="en-US" dirty="0" smtClean="0">
                <a:solidFill>
                  <a:srgbClr val="0070C0"/>
                </a:solidFill>
              </a:rPr>
              <a:t>milliseconds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and can involve </a:t>
            </a:r>
            <a:r>
              <a:rPr lang="en-US" dirty="0" smtClean="0">
                <a:solidFill>
                  <a:srgbClr val="0070C0"/>
                </a:solidFill>
              </a:rPr>
              <a:t>disks</a:t>
            </a:r>
          </a:p>
          <a:p>
            <a:r>
              <a:rPr lang="en-US" dirty="0" smtClean="0"/>
              <a:t>3) Using same (or map to a new) decomposition, one runs a parallel application that could  require </a:t>
            </a:r>
            <a:r>
              <a:rPr lang="en-US" dirty="0" smtClean="0">
                <a:solidFill>
                  <a:srgbClr val="0070C0"/>
                </a:solidFill>
              </a:rPr>
              <a:t>iterative </a:t>
            </a:r>
            <a:r>
              <a:rPr lang="en-US" dirty="0" smtClean="0"/>
              <a:t>steps between communicating processes or could be pleasing parallel</a:t>
            </a:r>
          </a:p>
          <a:p>
            <a:pPr lvl="1"/>
            <a:r>
              <a:rPr lang="en-US" dirty="0" smtClean="0"/>
              <a:t>Communication latencies may be at most some </a:t>
            </a:r>
            <a:r>
              <a:rPr lang="en-US" dirty="0" smtClean="0">
                <a:solidFill>
                  <a:srgbClr val="0070C0"/>
                </a:solidFill>
              </a:rPr>
              <a:t>microseconds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and involves </a:t>
            </a:r>
            <a:r>
              <a:rPr lang="en-US" dirty="0" smtClean="0">
                <a:solidFill>
                  <a:srgbClr val="0070C0"/>
                </a:solidFill>
              </a:rPr>
              <a:t>shared memory </a:t>
            </a:r>
            <a:r>
              <a:rPr lang="en-US" dirty="0" smtClean="0"/>
              <a:t>or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high speed networks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Workflow</a:t>
            </a:r>
            <a:r>
              <a:rPr lang="en-US" dirty="0" smtClean="0"/>
              <a:t> links 1) 2) 3) with multiple instances of 2) 3)</a:t>
            </a:r>
          </a:p>
          <a:p>
            <a:pPr lvl="1"/>
            <a:r>
              <a:rPr lang="en-US" dirty="0" smtClean="0"/>
              <a:t>Pipeline or more complex graphs</a:t>
            </a:r>
          </a:p>
          <a:p>
            <a:r>
              <a:rPr lang="en-US" dirty="0" smtClean="0"/>
              <a:t>Filters are “</a:t>
            </a:r>
            <a:r>
              <a:rPr lang="en-US" dirty="0" smtClean="0">
                <a:solidFill>
                  <a:srgbClr val="0070C0"/>
                </a:solidFill>
              </a:rPr>
              <a:t>Maps</a:t>
            </a:r>
            <a:r>
              <a:rPr lang="en-US" dirty="0" smtClean="0"/>
              <a:t>” or “</a:t>
            </a:r>
            <a:r>
              <a:rPr lang="en-US" dirty="0" smtClean="0">
                <a:solidFill>
                  <a:srgbClr val="0070C0"/>
                </a:solidFill>
              </a:rPr>
              <a:t>Reductions</a:t>
            </a:r>
            <a:r>
              <a:rPr lang="en-US" dirty="0" smtClean="0"/>
              <a:t>” in MapReduce language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C106-000E-43B2-A97D-549C4438113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“File/Data Repository” Parallelism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228600" y="2819400"/>
            <a:ext cx="7696200" cy="3810000"/>
            <a:chOff x="228600" y="3048000"/>
            <a:chExt cx="7696200" cy="3810000"/>
          </a:xfrm>
        </p:grpSpPr>
        <p:grpSp>
          <p:nvGrpSpPr>
            <p:cNvPr id="52" name="Group 51"/>
            <p:cNvGrpSpPr/>
            <p:nvPr/>
          </p:nvGrpSpPr>
          <p:grpSpPr>
            <a:xfrm>
              <a:off x="228600" y="3048000"/>
              <a:ext cx="7696200" cy="3810000"/>
              <a:chOff x="228600" y="3048000"/>
              <a:chExt cx="7696200" cy="381000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8600" y="3048000"/>
                <a:ext cx="2857500" cy="38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4" name="Group 13"/>
              <p:cNvGrpSpPr/>
              <p:nvPr/>
            </p:nvGrpSpPr>
            <p:grpSpPr>
              <a:xfrm>
                <a:off x="35814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5" name="Oval 4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48387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16" name="Oval 15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60960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23" name="Oval 22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Oval 28"/>
              <p:cNvSpPr/>
              <p:nvPr/>
            </p:nvSpPr>
            <p:spPr>
              <a:xfrm>
                <a:off x="7467600" y="3048000"/>
                <a:ext cx="457200" cy="37338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4" name="Straight Arrow Connector 53"/>
            <p:cNvCxnSpPr/>
            <p:nvPr/>
          </p:nvCxnSpPr>
          <p:spPr>
            <a:xfrm>
              <a:off x="1219200" y="6553200"/>
              <a:ext cx="22860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447800" y="5867400"/>
              <a:ext cx="20574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1524000" y="5257800"/>
              <a:ext cx="19812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2133600" y="4572000"/>
              <a:ext cx="13716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2438400" y="3963988"/>
              <a:ext cx="1066800" cy="379412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 flipH="1" flipV="1">
              <a:off x="2667000" y="3276600"/>
              <a:ext cx="838200" cy="83820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4114800" y="3048000"/>
            <a:ext cx="685800" cy="3278188"/>
            <a:chOff x="4114800" y="3276600"/>
            <a:chExt cx="685800" cy="3278188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4114800" y="65532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4114800" y="589788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114800" y="524256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4114800" y="458724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114800" y="393192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4114800" y="32766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Arrow Connector 74"/>
          <p:cNvCxnSpPr/>
          <p:nvPr/>
        </p:nvCxnSpPr>
        <p:spPr>
          <a:xfrm rot="5400000" flipH="1" flipV="1">
            <a:off x="4724400" y="5029200"/>
            <a:ext cx="1905000" cy="6858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334000" y="566928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501396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16200000" flipH="1">
            <a:off x="4693920" y="4998720"/>
            <a:ext cx="1965960" cy="6858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5334000" y="3124200"/>
            <a:ext cx="685800" cy="57912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16200000" flipH="1">
            <a:off x="5334000" y="3048000"/>
            <a:ext cx="685800" cy="6858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629400" y="3124200"/>
            <a:ext cx="8382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6629400" y="37338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629400" y="44196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629400" y="50292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6629400" y="5410200"/>
            <a:ext cx="685800" cy="2286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6629400" y="59436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/>
          <p:cNvGrpSpPr/>
          <p:nvPr/>
        </p:nvGrpSpPr>
        <p:grpSpPr>
          <a:xfrm>
            <a:off x="228600" y="1218177"/>
            <a:ext cx="2743200" cy="915423"/>
            <a:chOff x="152400" y="1371600"/>
            <a:chExt cx="3048000" cy="106782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1371600"/>
              <a:ext cx="1100137" cy="1035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t="42278"/>
            <a:stretch>
              <a:fillRect/>
            </a:stretch>
          </p:blipFill>
          <p:spPr bwMode="auto">
            <a:xfrm>
              <a:off x="1371600" y="1371600"/>
              <a:ext cx="1828800" cy="1067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0" name="TextBox 99"/>
          <p:cNvSpPr txBox="1"/>
          <p:nvPr/>
        </p:nvSpPr>
        <p:spPr>
          <a:xfrm>
            <a:off x="914400" y="8382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Instruments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90600" y="24384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Disks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rot="5400000">
            <a:off x="380206" y="2438400"/>
            <a:ext cx="6103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5400000">
            <a:off x="1905000" y="2438400"/>
            <a:ext cx="6103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4572000" y="6488668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Computers/Disks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4290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1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7244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2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9436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3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858000" y="2373868"/>
            <a:ext cx="88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Reduce</a:t>
            </a:r>
            <a:endParaRPr lang="en-US" b="1" baseline="-25000" dirty="0">
              <a:solidFill>
                <a:srgbClr val="FFC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733800" y="1905000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Communication via Messages/Files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 rot="5400000">
            <a:off x="4114800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>
            <a:off x="5334794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6477794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3200400" y="8382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Map</a:t>
            </a:r>
            <a:r>
              <a:rPr lang="en-US" dirty="0" smtClean="0"/>
              <a:t>      = (data parallel) computation reading and writing data</a:t>
            </a:r>
          </a:p>
          <a:p>
            <a:r>
              <a:rPr lang="en-US" b="1" dirty="0" smtClean="0"/>
              <a:t>Reduce</a:t>
            </a:r>
            <a:r>
              <a:rPr lang="en-US" dirty="0" smtClean="0"/>
              <a:t> = Collective/Consolidation phase e.g. forming multiple global sums as in histogram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8153400" y="2133600"/>
            <a:ext cx="848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Portals</a:t>
            </a:r>
            <a:br>
              <a:rPr lang="en-US" b="1" dirty="0" smtClean="0"/>
            </a:br>
            <a:r>
              <a:rPr lang="en-US" b="1" dirty="0" smtClean="0"/>
              <a:t>/Users</a:t>
            </a:r>
            <a:endParaRPr lang="en-US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3124200"/>
            <a:ext cx="765149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8229600" y="4191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53400" y="5257800"/>
            <a:ext cx="8667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95400" y="1219200"/>
            <a:ext cx="1676400" cy="932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Data Analysis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5486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LHC Particle Physics analysis: File </a:t>
            </a:r>
            <a:r>
              <a:rPr lang="en-US" sz="2400" dirty="0" smtClean="0"/>
              <a:t>parallel over events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Filter1: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Process raw event data into “events with physics parameters”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Filter2: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Process physics into histograms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Reduce2: </a:t>
            </a:r>
            <a:r>
              <a:rPr lang="en-US" sz="2400" dirty="0" smtClean="0"/>
              <a:t>Add together separate histogram counts</a:t>
            </a:r>
          </a:p>
          <a:p>
            <a:pPr lvl="1"/>
            <a:r>
              <a:rPr lang="en-US" sz="2400" dirty="0" smtClean="0"/>
              <a:t>Information retrieval similar parallelism over data files 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Bioinformatics - Gene Families: Data </a:t>
            </a:r>
            <a:r>
              <a:rPr lang="en-US" sz="2400" dirty="0" smtClean="0"/>
              <a:t>parallel over sequences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Filter1: </a:t>
            </a:r>
            <a:r>
              <a:rPr lang="en-US" sz="2400" dirty="0" smtClean="0"/>
              <a:t>Calculate similarities (distances) between sequences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Filter2: </a:t>
            </a:r>
            <a:r>
              <a:rPr lang="en-US" sz="2400" dirty="0" smtClean="0"/>
              <a:t>Align Sequences (if needed)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Filter3: </a:t>
            </a:r>
            <a:r>
              <a:rPr lang="en-US" sz="2400" dirty="0" smtClean="0"/>
              <a:t>Cluster to find families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Filter 4/Reduce4: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Apply Dimension Reduction to 3D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Filter5: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Visualize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518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Clouds</a:t>
            </a:r>
            <a:r>
              <a:rPr lang="en-US" dirty="0" smtClean="0"/>
              <a:t> are (by definition) commercially supported approach to large scale computing</a:t>
            </a:r>
          </a:p>
          <a:p>
            <a:pPr lvl="1"/>
            <a:r>
              <a:rPr lang="en-US" dirty="0" smtClean="0"/>
              <a:t>So we should expect </a:t>
            </a:r>
            <a:r>
              <a:rPr lang="en-US" dirty="0" smtClean="0">
                <a:solidFill>
                  <a:srgbClr val="0070C0"/>
                </a:solidFill>
              </a:rPr>
              <a:t>Clouds to replace Compute Grids</a:t>
            </a:r>
          </a:p>
          <a:p>
            <a:pPr lvl="1"/>
            <a:r>
              <a:rPr lang="en-US" dirty="0" smtClean="0"/>
              <a:t>Current Grid experience gives a not so positive evaluation of “non-commercial” software solutions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Informational Retrieval </a:t>
            </a:r>
            <a:r>
              <a:rPr lang="en-US" sz="2800" dirty="0" smtClean="0"/>
              <a:t>is major data intensive commercial application so we can expect technologies from this field (</a:t>
            </a:r>
            <a:r>
              <a:rPr lang="en-US" sz="2800" dirty="0" smtClean="0">
                <a:solidFill>
                  <a:srgbClr val="0070C0"/>
                </a:solidFill>
              </a:rPr>
              <a:t>Dryad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0070C0"/>
                </a:solidFill>
              </a:rPr>
              <a:t>Hadoop</a:t>
            </a:r>
            <a:r>
              <a:rPr lang="en-US" sz="2800" dirty="0" smtClean="0"/>
              <a:t>) to be relevant for related scientific (File/Data parallel) applications</a:t>
            </a:r>
          </a:p>
          <a:p>
            <a:pPr lvl="1"/>
            <a:r>
              <a:rPr lang="en-US" sz="2400" dirty="0" smtClean="0"/>
              <a:t>Need technology to be packaged for general use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43" name="TextBox 342"/>
          <p:cNvSpPr txBox="1"/>
          <p:nvPr/>
        </p:nvSpPr>
        <p:spPr>
          <a:xfrm>
            <a:off x="0" y="5334000"/>
            <a:ext cx="51054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70C0"/>
                </a:solidFill>
              </a:rPr>
              <a:t>Dryad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supports general dataflow – currently communicate via files; will use queues</a:t>
            </a:r>
            <a:endParaRPr lang="en-US" sz="2400" dirty="0"/>
          </a:p>
        </p:txBody>
      </p:sp>
      <p:grpSp>
        <p:nvGrpSpPr>
          <p:cNvPr id="3" name="Group 354"/>
          <p:cNvGrpSpPr/>
          <p:nvPr/>
        </p:nvGrpSpPr>
        <p:grpSpPr>
          <a:xfrm>
            <a:off x="228600" y="2514600"/>
            <a:ext cx="2438400" cy="1469886"/>
            <a:chOff x="1524000" y="1219200"/>
            <a:chExt cx="2438400" cy="1469886"/>
          </a:xfrm>
        </p:grpSpPr>
        <p:sp>
          <p:nvSpPr>
            <p:cNvPr id="347" name="TextBox 346"/>
            <p:cNvSpPr txBox="1"/>
            <p:nvPr/>
          </p:nvSpPr>
          <p:spPr>
            <a:xfrm>
              <a:off x="1524000" y="1981200"/>
              <a:ext cx="2438400" cy="70788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accent1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reduce(key, list&lt;value&gt;)</a:t>
              </a:r>
            </a:p>
          </p:txBody>
        </p:sp>
        <p:sp>
          <p:nvSpPr>
            <p:cNvPr id="348" name="Right Arrow 347"/>
            <p:cNvSpPr/>
            <p:nvPr/>
          </p:nvSpPr>
          <p:spPr>
            <a:xfrm rot="5400000">
              <a:off x="2514600" y="1600200"/>
              <a:ext cx="381000" cy="381000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349" name="TextBox 348"/>
            <p:cNvSpPr txBox="1"/>
            <p:nvPr/>
          </p:nvSpPr>
          <p:spPr>
            <a:xfrm>
              <a:off x="1524000" y="1219200"/>
              <a:ext cx="2438400" cy="40011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accent1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map(key, value)</a:t>
              </a:r>
            </a:p>
          </p:txBody>
        </p:sp>
      </p:grpSp>
      <p:sp>
        <p:nvSpPr>
          <p:cNvPr id="352" name="TextBox 351"/>
          <p:cNvSpPr txBox="1"/>
          <p:nvPr/>
        </p:nvSpPr>
        <p:spPr>
          <a:xfrm>
            <a:off x="1219200" y="0"/>
            <a:ext cx="48768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MapReduce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implemented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by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Hadoop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using files for communication or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CGL-MapReduce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using in memory queues as “Enterprise bus” (pub-sub)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4" name="TextBox 353"/>
          <p:cNvSpPr txBox="1"/>
          <p:nvPr/>
        </p:nvSpPr>
        <p:spPr>
          <a:xfrm>
            <a:off x="2743200" y="2362200"/>
            <a:ext cx="342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Example: </a:t>
            </a:r>
            <a:r>
              <a:rPr lang="en-US" sz="2400" dirty="0" smtClean="0">
                <a:solidFill>
                  <a:srgbClr val="0070C0"/>
                </a:solidFill>
              </a:rPr>
              <a:t>Word Histogram</a:t>
            </a:r>
          </a:p>
          <a:p>
            <a:pPr algn="l"/>
            <a:r>
              <a:rPr lang="en-US" sz="2400" dirty="0" smtClean="0"/>
              <a:t>Start with a set of words</a:t>
            </a:r>
          </a:p>
          <a:p>
            <a:pPr algn="l"/>
            <a:r>
              <a:rPr lang="en-US" sz="2400" dirty="0" smtClean="0"/>
              <a:t>Each </a:t>
            </a:r>
            <a:r>
              <a:rPr lang="en-US" sz="2400" dirty="0" smtClean="0">
                <a:solidFill>
                  <a:srgbClr val="0070C0"/>
                </a:solidFill>
              </a:rPr>
              <a:t>map</a:t>
            </a:r>
            <a:r>
              <a:rPr lang="en-US" sz="2400" dirty="0" smtClean="0"/>
              <a:t> task counts number of occurrences in each data partition</a:t>
            </a:r>
          </a:p>
          <a:p>
            <a:pPr algn="l"/>
            <a:r>
              <a:rPr lang="en-US" sz="2400" dirty="0" smtClean="0">
                <a:solidFill>
                  <a:srgbClr val="0070C0"/>
                </a:solidFill>
              </a:rPr>
              <a:t>Reduce</a:t>
            </a:r>
            <a:r>
              <a:rPr lang="en-US" sz="2400" dirty="0" smtClean="0"/>
              <a:t> phase adds these counts</a:t>
            </a:r>
            <a:endParaRPr lang="en-US" sz="2400" dirty="0"/>
          </a:p>
        </p:txBody>
      </p:sp>
      <p:sp>
        <p:nvSpPr>
          <p:cNvPr id="689" name="Rectangle 688"/>
          <p:cNvSpPr/>
          <p:nvPr/>
        </p:nvSpPr>
        <p:spPr bwMode="auto">
          <a:xfrm>
            <a:off x="6172200" y="0"/>
            <a:ext cx="2971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690" name="Group 1422"/>
          <p:cNvGrpSpPr>
            <a:grpSpLocks/>
          </p:cNvGrpSpPr>
          <p:nvPr/>
        </p:nvGrpSpPr>
        <p:grpSpPr bwMode="auto">
          <a:xfrm>
            <a:off x="6248400" y="152400"/>
            <a:ext cx="2794000" cy="6445250"/>
            <a:chOff x="3936" y="96"/>
            <a:chExt cx="1760" cy="4060"/>
          </a:xfrm>
        </p:grpSpPr>
        <p:sp>
          <p:nvSpPr>
            <p:cNvPr id="691" name="AutoShape 7"/>
            <p:cNvSpPr>
              <a:spLocks noChangeAspect="1" noChangeArrowheads="1" noTextEdit="1"/>
            </p:cNvSpPr>
            <p:nvPr/>
          </p:nvSpPr>
          <p:spPr bwMode="auto">
            <a:xfrm>
              <a:off x="4032" y="144"/>
              <a:ext cx="1640" cy="3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92" name="Line 9"/>
            <p:cNvSpPr>
              <a:spLocks noChangeShapeType="1"/>
            </p:cNvSpPr>
            <p:nvPr/>
          </p:nvSpPr>
          <p:spPr bwMode="auto">
            <a:xfrm flipH="1" flipV="1">
              <a:off x="4605" y="2663"/>
              <a:ext cx="534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93" name="Freeform 10"/>
            <p:cNvSpPr>
              <a:spLocks/>
            </p:cNvSpPr>
            <p:nvPr/>
          </p:nvSpPr>
          <p:spPr bwMode="auto">
            <a:xfrm>
              <a:off x="4525" y="2598"/>
              <a:ext cx="123" cy="110"/>
            </a:xfrm>
            <a:custGeom>
              <a:avLst/>
              <a:gdLst>
                <a:gd name="T0" fmla="*/ 44 w 130"/>
                <a:gd name="T1" fmla="*/ 58 h 118"/>
                <a:gd name="T2" fmla="*/ 44 w 130"/>
                <a:gd name="T3" fmla="*/ 58 h 118"/>
                <a:gd name="T4" fmla="*/ 62 w 130"/>
                <a:gd name="T5" fmla="*/ 90 h 118"/>
                <a:gd name="T6" fmla="*/ 78 w 130"/>
                <a:gd name="T7" fmla="*/ 118 h 118"/>
                <a:gd name="T8" fmla="*/ 130 w 130"/>
                <a:gd name="T9" fmla="*/ 58 h 118"/>
                <a:gd name="T10" fmla="*/ 130 w 130"/>
                <a:gd name="T11" fmla="*/ 58 h 118"/>
                <a:gd name="T12" fmla="*/ 104 w 130"/>
                <a:gd name="T13" fmla="*/ 48 h 118"/>
                <a:gd name="T14" fmla="*/ 66 w 130"/>
                <a:gd name="T15" fmla="*/ 34 h 118"/>
                <a:gd name="T16" fmla="*/ 66 w 130"/>
                <a:gd name="T17" fmla="*/ 34 h 118"/>
                <a:gd name="T18" fmla="*/ 28 w 130"/>
                <a:gd name="T19" fmla="*/ 16 h 118"/>
                <a:gd name="T20" fmla="*/ 0 w 130"/>
                <a:gd name="T21" fmla="*/ 0 h 118"/>
                <a:gd name="T22" fmla="*/ 0 w 130"/>
                <a:gd name="T23" fmla="*/ 0 h 118"/>
                <a:gd name="T24" fmla="*/ 20 w 130"/>
                <a:gd name="T25" fmla="*/ 24 h 118"/>
                <a:gd name="T26" fmla="*/ 44 w 130"/>
                <a:gd name="T27" fmla="*/ 58 h 118"/>
                <a:gd name="T28" fmla="*/ 44 w 130"/>
                <a:gd name="T29" fmla="*/ 58 h 1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0"/>
                <a:gd name="T46" fmla="*/ 0 h 118"/>
                <a:gd name="T47" fmla="*/ 130 w 130"/>
                <a:gd name="T48" fmla="*/ 118 h 1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0" h="118">
                  <a:moveTo>
                    <a:pt x="44" y="58"/>
                  </a:moveTo>
                  <a:lnTo>
                    <a:pt x="44" y="58"/>
                  </a:lnTo>
                  <a:lnTo>
                    <a:pt x="62" y="90"/>
                  </a:lnTo>
                  <a:lnTo>
                    <a:pt x="78" y="118"/>
                  </a:lnTo>
                  <a:lnTo>
                    <a:pt x="130" y="58"/>
                  </a:lnTo>
                  <a:lnTo>
                    <a:pt x="104" y="48"/>
                  </a:lnTo>
                  <a:lnTo>
                    <a:pt x="66" y="34"/>
                  </a:lnTo>
                  <a:lnTo>
                    <a:pt x="28" y="16"/>
                  </a:lnTo>
                  <a:lnTo>
                    <a:pt x="0" y="0"/>
                  </a:lnTo>
                  <a:lnTo>
                    <a:pt x="20" y="24"/>
                  </a:lnTo>
                  <a:lnTo>
                    <a:pt x="44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94" name="Line 11"/>
            <p:cNvSpPr>
              <a:spLocks noChangeShapeType="1"/>
            </p:cNvSpPr>
            <p:nvPr/>
          </p:nvSpPr>
          <p:spPr bwMode="auto">
            <a:xfrm flipH="1" flipV="1">
              <a:off x="4809" y="2581"/>
              <a:ext cx="360" cy="49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95" name="Freeform 12"/>
            <p:cNvSpPr>
              <a:spLocks/>
            </p:cNvSpPr>
            <p:nvPr/>
          </p:nvSpPr>
          <p:spPr bwMode="auto">
            <a:xfrm>
              <a:off x="4748" y="2499"/>
              <a:ext cx="106" cy="125"/>
            </a:xfrm>
            <a:custGeom>
              <a:avLst/>
              <a:gdLst>
                <a:gd name="T0" fmla="*/ 28 w 112"/>
                <a:gd name="T1" fmla="*/ 68 h 134"/>
                <a:gd name="T2" fmla="*/ 28 w 112"/>
                <a:gd name="T3" fmla="*/ 68 h 134"/>
                <a:gd name="T4" fmla="*/ 38 w 112"/>
                <a:gd name="T5" fmla="*/ 102 h 134"/>
                <a:gd name="T6" fmla="*/ 46 w 112"/>
                <a:gd name="T7" fmla="*/ 134 h 134"/>
                <a:gd name="T8" fmla="*/ 112 w 112"/>
                <a:gd name="T9" fmla="*/ 86 h 134"/>
                <a:gd name="T10" fmla="*/ 112 w 112"/>
                <a:gd name="T11" fmla="*/ 86 h 134"/>
                <a:gd name="T12" fmla="*/ 88 w 112"/>
                <a:gd name="T13" fmla="*/ 72 h 134"/>
                <a:gd name="T14" fmla="*/ 54 w 112"/>
                <a:gd name="T15" fmla="*/ 48 h 134"/>
                <a:gd name="T16" fmla="*/ 54 w 112"/>
                <a:gd name="T17" fmla="*/ 48 h 134"/>
                <a:gd name="T18" fmla="*/ 22 w 112"/>
                <a:gd name="T19" fmla="*/ 22 h 134"/>
                <a:gd name="T20" fmla="*/ 0 w 112"/>
                <a:gd name="T21" fmla="*/ 0 h 134"/>
                <a:gd name="T22" fmla="*/ 0 w 112"/>
                <a:gd name="T23" fmla="*/ 0 h 134"/>
                <a:gd name="T24" fmla="*/ 14 w 112"/>
                <a:gd name="T25" fmla="*/ 28 h 134"/>
                <a:gd name="T26" fmla="*/ 28 w 112"/>
                <a:gd name="T27" fmla="*/ 68 h 134"/>
                <a:gd name="T28" fmla="*/ 28 w 112"/>
                <a:gd name="T29" fmla="*/ 68 h 1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34"/>
                <a:gd name="T47" fmla="*/ 112 w 112"/>
                <a:gd name="T48" fmla="*/ 134 h 1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34">
                  <a:moveTo>
                    <a:pt x="28" y="68"/>
                  </a:moveTo>
                  <a:lnTo>
                    <a:pt x="28" y="68"/>
                  </a:lnTo>
                  <a:lnTo>
                    <a:pt x="38" y="102"/>
                  </a:lnTo>
                  <a:lnTo>
                    <a:pt x="46" y="134"/>
                  </a:lnTo>
                  <a:lnTo>
                    <a:pt x="112" y="86"/>
                  </a:lnTo>
                  <a:lnTo>
                    <a:pt x="88" y="72"/>
                  </a:lnTo>
                  <a:lnTo>
                    <a:pt x="54" y="48"/>
                  </a:lnTo>
                  <a:lnTo>
                    <a:pt x="22" y="22"/>
                  </a:lnTo>
                  <a:lnTo>
                    <a:pt x="0" y="0"/>
                  </a:lnTo>
                  <a:lnTo>
                    <a:pt x="14" y="28"/>
                  </a:lnTo>
                  <a:lnTo>
                    <a:pt x="28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96" name="Line 13"/>
            <p:cNvSpPr>
              <a:spLocks noChangeShapeType="1"/>
            </p:cNvSpPr>
            <p:nvPr/>
          </p:nvSpPr>
          <p:spPr bwMode="auto">
            <a:xfrm flipH="1" flipV="1">
              <a:off x="5005" y="2589"/>
              <a:ext cx="217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97" name="Freeform 14"/>
            <p:cNvSpPr>
              <a:spLocks/>
            </p:cNvSpPr>
            <p:nvPr/>
          </p:nvSpPr>
          <p:spPr bwMode="auto">
            <a:xfrm>
              <a:off x="4960" y="2497"/>
              <a:ext cx="90" cy="131"/>
            </a:xfrm>
            <a:custGeom>
              <a:avLst/>
              <a:gdLst>
                <a:gd name="T0" fmla="*/ 16 w 96"/>
                <a:gd name="T1" fmla="*/ 72 h 140"/>
                <a:gd name="T2" fmla="*/ 16 w 96"/>
                <a:gd name="T3" fmla="*/ 72 h 140"/>
                <a:gd name="T4" fmla="*/ 20 w 96"/>
                <a:gd name="T5" fmla="*/ 108 h 140"/>
                <a:gd name="T6" fmla="*/ 22 w 96"/>
                <a:gd name="T7" fmla="*/ 140 h 140"/>
                <a:gd name="T8" fmla="*/ 96 w 96"/>
                <a:gd name="T9" fmla="*/ 106 h 140"/>
                <a:gd name="T10" fmla="*/ 96 w 96"/>
                <a:gd name="T11" fmla="*/ 106 h 140"/>
                <a:gd name="T12" fmla="*/ 74 w 96"/>
                <a:gd name="T13" fmla="*/ 88 h 140"/>
                <a:gd name="T14" fmla="*/ 46 w 96"/>
                <a:gd name="T15" fmla="*/ 58 h 140"/>
                <a:gd name="T16" fmla="*/ 46 w 96"/>
                <a:gd name="T17" fmla="*/ 58 h 140"/>
                <a:gd name="T18" fmla="*/ 20 w 96"/>
                <a:gd name="T19" fmla="*/ 26 h 140"/>
                <a:gd name="T20" fmla="*/ 0 w 96"/>
                <a:gd name="T21" fmla="*/ 0 h 140"/>
                <a:gd name="T22" fmla="*/ 0 w 96"/>
                <a:gd name="T23" fmla="*/ 0 h 140"/>
                <a:gd name="T24" fmla="*/ 8 w 96"/>
                <a:gd name="T25" fmla="*/ 30 h 140"/>
                <a:gd name="T26" fmla="*/ 16 w 96"/>
                <a:gd name="T27" fmla="*/ 72 h 140"/>
                <a:gd name="T28" fmla="*/ 16 w 96"/>
                <a:gd name="T29" fmla="*/ 72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6"/>
                <a:gd name="T46" fmla="*/ 0 h 140"/>
                <a:gd name="T47" fmla="*/ 96 w 96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6" h="140">
                  <a:moveTo>
                    <a:pt x="16" y="72"/>
                  </a:moveTo>
                  <a:lnTo>
                    <a:pt x="16" y="72"/>
                  </a:lnTo>
                  <a:lnTo>
                    <a:pt x="20" y="108"/>
                  </a:lnTo>
                  <a:lnTo>
                    <a:pt x="22" y="140"/>
                  </a:lnTo>
                  <a:lnTo>
                    <a:pt x="96" y="106"/>
                  </a:lnTo>
                  <a:lnTo>
                    <a:pt x="74" y="88"/>
                  </a:lnTo>
                  <a:lnTo>
                    <a:pt x="46" y="58"/>
                  </a:lnTo>
                  <a:lnTo>
                    <a:pt x="20" y="26"/>
                  </a:lnTo>
                  <a:lnTo>
                    <a:pt x="0" y="0"/>
                  </a:lnTo>
                  <a:lnTo>
                    <a:pt x="8" y="30"/>
                  </a:lnTo>
                  <a:lnTo>
                    <a:pt x="16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98" name="Line 15"/>
            <p:cNvSpPr>
              <a:spLocks noChangeShapeType="1"/>
            </p:cNvSpPr>
            <p:nvPr/>
          </p:nvSpPr>
          <p:spPr bwMode="auto">
            <a:xfrm flipV="1">
              <a:off x="5260" y="2732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99" name="Freeform 16"/>
            <p:cNvSpPr>
              <a:spLocks/>
            </p:cNvSpPr>
            <p:nvPr/>
          </p:nvSpPr>
          <p:spPr bwMode="auto">
            <a:xfrm>
              <a:off x="5222" y="2631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00" name="Line 17"/>
            <p:cNvSpPr>
              <a:spLocks noChangeShapeType="1"/>
            </p:cNvSpPr>
            <p:nvPr/>
          </p:nvSpPr>
          <p:spPr bwMode="auto">
            <a:xfrm flipV="1">
              <a:off x="4559" y="2663"/>
              <a:ext cx="535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01" name="Freeform 18"/>
            <p:cNvSpPr>
              <a:spLocks/>
            </p:cNvSpPr>
            <p:nvPr/>
          </p:nvSpPr>
          <p:spPr bwMode="auto">
            <a:xfrm>
              <a:off x="5050" y="2598"/>
              <a:ext cx="121" cy="110"/>
            </a:xfrm>
            <a:custGeom>
              <a:avLst/>
              <a:gdLst>
                <a:gd name="T0" fmla="*/ 64 w 128"/>
                <a:gd name="T1" fmla="*/ 34 h 118"/>
                <a:gd name="T2" fmla="*/ 64 w 128"/>
                <a:gd name="T3" fmla="*/ 34 h 118"/>
                <a:gd name="T4" fmla="*/ 30 w 128"/>
                <a:gd name="T5" fmla="*/ 46 h 118"/>
                <a:gd name="T6" fmla="*/ 0 w 128"/>
                <a:gd name="T7" fmla="*/ 58 h 118"/>
                <a:gd name="T8" fmla="*/ 52 w 128"/>
                <a:gd name="T9" fmla="*/ 118 h 118"/>
                <a:gd name="T10" fmla="*/ 52 w 128"/>
                <a:gd name="T11" fmla="*/ 118 h 118"/>
                <a:gd name="T12" fmla="*/ 64 w 128"/>
                <a:gd name="T13" fmla="*/ 94 h 118"/>
                <a:gd name="T14" fmla="*/ 86 w 128"/>
                <a:gd name="T15" fmla="*/ 58 h 118"/>
                <a:gd name="T16" fmla="*/ 86 w 128"/>
                <a:gd name="T17" fmla="*/ 58 h 118"/>
                <a:gd name="T18" fmla="*/ 108 w 128"/>
                <a:gd name="T19" fmla="*/ 24 h 118"/>
                <a:gd name="T20" fmla="*/ 128 w 128"/>
                <a:gd name="T21" fmla="*/ 0 h 118"/>
                <a:gd name="T22" fmla="*/ 128 w 128"/>
                <a:gd name="T23" fmla="*/ 0 h 118"/>
                <a:gd name="T24" fmla="*/ 102 w 128"/>
                <a:gd name="T25" fmla="*/ 16 h 118"/>
                <a:gd name="T26" fmla="*/ 64 w 128"/>
                <a:gd name="T27" fmla="*/ 34 h 118"/>
                <a:gd name="T28" fmla="*/ 64 w 128"/>
                <a:gd name="T29" fmla="*/ 34 h 1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8"/>
                <a:gd name="T46" fmla="*/ 0 h 118"/>
                <a:gd name="T47" fmla="*/ 128 w 128"/>
                <a:gd name="T48" fmla="*/ 118 h 1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8" h="118">
                  <a:moveTo>
                    <a:pt x="64" y="34"/>
                  </a:moveTo>
                  <a:lnTo>
                    <a:pt x="64" y="34"/>
                  </a:lnTo>
                  <a:lnTo>
                    <a:pt x="30" y="46"/>
                  </a:lnTo>
                  <a:lnTo>
                    <a:pt x="0" y="58"/>
                  </a:lnTo>
                  <a:lnTo>
                    <a:pt x="52" y="118"/>
                  </a:lnTo>
                  <a:lnTo>
                    <a:pt x="64" y="94"/>
                  </a:lnTo>
                  <a:lnTo>
                    <a:pt x="86" y="58"/>
                  </a:lnTo>
                  <a:lnTo>
                    <a:pt x="108" y="24"/>
                  </a:lnTo>
                  <a:lnTo>
                    <a:pt x="128" y="0"/>
                  </a:lnTo>
                  <a:lnTo>
                    <a:pt x="102" y="16"/>
                  </a:lnTo>
                  <a:lnTo>
                    <a:pt x="64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02" name="Line 19"/>
            <p:cNvSpPr>
              <a:spLocks noChangeShapeType="1"/>
            </p:cNvSpPr>
            <p:nvPr/>
          </p:nvSpPr>
          <p:spPr bwMode="auto">
            <a:xfrm flipV="1">
              <a:off x="4537" y="2581"/>
              <a:ext cx="353" cy="49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03" name="Freeform 20"/>
            <p:cNvSpPr>
              <a:spLocks/>
            </p:cNvSpPr>
            <p:nvPr/>
          </p:nvSpPr>
          <p:spPr bwMode="auto">
            <a:xfrm>
              <a:off x="4844" y="2499"/>
              <a:ext cx="106" cy="125"/>
            </a:xfrm>
            <a:custGeom>
              <a:avLst/>
              <a:gdLst>
                <a:gd name="T0" fmla="*/ 56 w 112"/>
                <a:gd name="T1" fmla="*/ 48 h 134"/>
                <a:gd name="T2" fmla="*/ 56 w 112"/>
                <a:gd name="T3" fmla="*/ 48 h 134"/>
                <a:gd name="T4" fmla="*/ 28 w 112"/>
                <a:gd name="T5" fmla="*/ 70 h 134"/>
                <a:gd name="T6" fmla="*/ 0 w 112"/>
                <a:gd name="T7" fmla="*/ 88 h 134"/>
                <a:gd name="T8" fmla="*/ 66 w 112"/>
                <a:gd name="T9" fmla="*/ 134 h 134"/>
                <a:gd name="T10" fmla="*/ 66 w 112"/>
                <a:gd name="T11" fmla="*/ 134 h 134"/>
                <a:gd name="T12" fmla="*/ 72 w 112"/>
                <a:gd name="T13" fmla="*/ 108 h 134"/>
                <a:gd name="T14" fmla="*/ 84 w 112"/>
                <a:gd name="T15" fmla="*/ 68 h 134"/>
                <a:gd name="T16" fmla="*/ 84 w 112"/>
                <a:gd name="T17" fmla="*/ 68 h 134"/>
                <a:gd name="T18" fmla="*/ 98 w 112"/>
                <a:gd name="T19" fmla="*/ 28 h 134"/>
                <a:gd name="T20" fmla="*/ 112 w 112"/>
                <a:gd name="T21" fmla="*/ 0 h 134"/>
                <a:gd name="T22" fmla="*/ 112 w 112"/>
                <a:gd name="T23" fmla="*/ 0 h 134"/>
                <a:gd name="T24" fmla="*/ 88 w 112"/>
                <a:gd name="T25" fmla="*/ 22 h 134"/>
                <a:gd name="T26" fmla="*/ 56 w 112"/>
                <a:gd name="T27" fmla="*/ 48 h 134"/>
                <a:gd name="T28" fmla="*/ 56 w 112"/>
                <a:gd name="T29" fmla="*/ 48 h 1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34"/>
                <a:gd name="T47" fmla="*/ 112 w 112"/>
                <a:gd name="T48" fmla="*/ 134 h 1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34">
                  <a:moveTo>
                    <a:pt x="56" y="48"/>
                  </a:moveTo>
                  <a:lnTo>
                    <a:pt x="56" y="48"/>
                  </a:lnTo>
                  <a:lnTo>
                    <a:pt x="28" y="70"/>
                  </a:lnTo>
                  <a:lnTo>
                    <a:pt x="0" y="88"/>
                  </a:lnTo>
                  <a:lnTo>
                    <a:pt x="66" y="134"/>
                  </a:lnTo>
                  <a:lnTo>
                    <a:pt x="72" y="108"/>
                  </a:lnTo>
                  <a:lnTo>
                    <a:pt x="84" y="68"/>
                  </a:lnTo>
                  <a:lnTo>
                    <a:pt x="98" y="28"/>
                  </a:lnTo>
                  <a:lnTo>
                    <a:pt x="112" y="0"/>
                  </a:lnTo>
                  <a:lnTo>
                    <a:pt x="88" y="22"/>
                  </a:lnTo>
                  <a:lnTo>
                    <a:pt x="56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04" name="Line 21"/>
            <p:cNvSpPr>
              <a:spLocks noChangeShapeType="1"/>
            </p:cNvSpPr>
            <p:nvPr/>
          </p:nvSpPr>
          <p:spPr bwMode="auto">
            <a:xfrm flipV="1">
              <a:off x="4476" y="2589"/>
              <a:ext cx="217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05" name="Freeform 22"/>
            <p:cNvSpPr>
              <a:spLocks/>
            </p:cNvSpPr>
            <p:nvPr/>
          </p:nvSpPr>
          <p:spPr bwMode="auto">
            <a:xfrm>
              <a:off x="4648" y="2497"/>
              <a:ext cx="89" cy="131"/>
            </a:xfrm>
            <a:custGeom>
              <a:avLst/>
              <a:gdLst>
                <a:gd name="T0" fmla="*/ 50 w 94"/>
                <a:gd name="T1" fmla="*/ 58 h 140"/>
                <a:gd name="T2" fmla="*/ 50 w 94"/>
                <a:gd name="T3" fmla="*/ 58 h 140"/>
                <a:gd name="T4" fmla="*/ 24 w 94"/>
                <a:gd name="T5" fmla="*/ 84 h 140"/>
                <a:gd name="T6" fmla="*/ 0 w 94"/>
                <a:gd name="T7" fmla="*/ 106 h 140"/>
                <a:gd name="T8" fmla="*/ 72 w 94"/>
                <a:gd name="T9" fmla="*/ 140 h 140"/>
                <a:gd name="T10" fmla="*/ 72 w 94"/>
                <a:gd name="T11" fmla="*/ 140 h 140"/>
                <a:gd name="T12" fmla="*/ 74 w 94"/>
                <a:gd name="T13" fmla="*/ 114 h 140"/>
                <a:gd name="T14" fmla="*/ 80 w 94"/>
                <a:gd name="T15" fmla="*/ 72 h 140"/>
                <a:gd name="T16" fmla="*/ 80 w 94"/>
                <a:gd name="T17" fmla="*/ 72 h 140"/>
                <a:gd name="T18" fmla="*/ 86 w 94"/>
                <a:gd name="T19" fmla="*/ 32 h 140"/>
                <a:gd name="T20" fmla="*/ 94 w 94"/>
                <a:gd name="T21" fmla="*/ 0 h 140"/>
                <a:gd name="T22" fmla="*/ 94 w 94"/>
                <a:gd name="T23" fmla="*/ 0 h 140"/>
                <a:gd name="T24" fmla="*/ 76 w 94"/>
                <a:gd name="T25" fmla="*/ 26 h 140"/>
                <a:gd name="T26" fmla="*/ 50 w 94"/>
                <a:gd name="T27" fmla="*/ 58 h 140"/>
                <a:gd name="T28" fmla="*/ 50 w 94"/>
                <a:gd name="T29" fmla="*/ 58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4"/>
                <a:gd name="T46" fmla="*/ 0 h 140"/>
                <a:gd name="T47" fmla="*/ 94 w 94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4" h="140">
                  <a:moveTo>
                    <a:pt x="50" y="58"/>
                  </a:moveTo>
                  <a:lnTo>
                    <a:pt x="50" y="58"/>
                  </a:lnTo>
                  <a:lnTo>
                    <a:pt x="24" y="84"/>
                  </a:lnTo>
                  <a:lnTo>
                    <a:pt x="0" y="106"/>
                  </a:lnTo>
                  <a:lnTo>
                    <a:pt x="72" y="140"/>
                  </a:lnTo>
                  <a:lnTo>
                    <a:pt x="74" y="114"/>
                  </a:lnTo>
                  <a:lnTo>
                    <a:pt x="80" y="72"/>
                  </a:lnTo>
                  <a:lnTo>
                    <a:pt x="86" y="32"/>
                  </a:lnTo>
                  <a:lnTo>
                    <a:pt x="94" y="0"/>
                  </a:lnTo>
                  <a:lnTo>
                    <a:pt x="76" y="26"/>
                  </a:lnTo>
                  <a:lnTo>
                    <a:pt x="50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06" name="Line 23"/>
            <p:cNvSpPr>
              <a:spLocks noChangeShapeType="1"/>
            </p:cNvSpPr>
            <p:nvPr/>
          </p:nvSpPr>
          <p:spPr bwMode="auto">
            <a:xfrm flipV="1">
              <a:off x="4446" y="2732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07" name="Freeform 24"/>
            <p:cNvSpPr>
              <a:spLocks/>
            </p:cNvSpPr>
            <p:nvPr/>
          </p:nvSpPr>
          <p:spPr bwMode="auto">
            <a:xfrm>
              <a:off x="4406" y="2631"/>
              <a:ext cx="78" cy="127"/>
            </a:xfrm>
            <a:custGeom>
              <a:avLst/>
              <a:gdLst>
                <a:gd name="T0" fmla="*/ 24 w 82"/>
                <a:gd name="T1" fmla="*/ 72 h 136"/>
                <a:gd name="T2" fmla="*/ 24 w 82"/>
                <a:gd name="T3" fmla="*/ 72 h 136"/>
                <a:gd name="T4" fmla="*/ 12 w 82"/>
                <a:gd name="T5" fmla="*/ 106 h 136"/>
                <a:gd name="T6" fmla="*/ 0 w 82"/>
                <a:gd name="T7" fmla="*/ 136 h 136"/>
                <a:gd name="T8" fmla="*/ 82 w 82"/>
                <a:gd name="T9" fmla="*/ 136 h 136"/>
                <a:gd name="T10" fmla="*/ 82 w 82"/>
                <a:gd name="T11" fmla="*/ 136 h 136"/>
                <a:gd name="T12" fmla="*/ 72 w 82"/>
                <a:gd name="T13" fmla="*/ 110 h 136"/>
                <a:gd name="T14" fmla="*/ 58 w 82"/>
                <a:gd name="T15" fmla="*/ 72 h 136"/>
                <a:gd name="T16" fmla="*/ 58 w 82"/>
                <a:gd name="T17" fmla="*/ 72 h 136"/>
                <a:gd name="T18" fmla="*/ 46 w 82"/>
                <a:gd name="T19" fmla="*/ 32 h 136"/>
                <a:gd name="T20" fmla="*/ 42 w 82"/>
                <a:gd name="T21" fmla="*/ 0 h 136"/>
                <a:gd name="T22" fmla="*/ 42 w 82"/>
                <a:gd name="T23" fmla="*/ 0 h 136"/>
                <a:gd name="T24" fmla="*/ 36 w 82"/>
                <a:gd name="T25" fmla="*/ 32 h 136"/>
                <a:gd name="T26" fmla="*/ 24 w 82"/>
                <a:gd name="T27" fmla="*/ 72 h 136"/>
                <a:gd name="T28" fmla="*/ 24 w 82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136"/>
                <a:gd name="T47" fmla="*/ 82 w 82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2" y="136"/>
                  </a:lnTo>
                  <a:lnTo>
                    <a:pt x="72" y="110"/>
                  </a:lnTo>
                  <a:lnTo>
                    <a:pt x="58" y="72"/>
                  </a:lnTo>
                  <a:lnTo>
                    <a:pt x="46" y="32"/>
                  </a:lnTo>
                  <a:lnTo>
                    <a:pt x="42" y="0"/>
                  </a:lnTo>
                  <a:lnTo>
                    <a:pt x="36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08" name="Line 25"/>
            <p:cNvSpPr>
              <a:spLocks noChangeShapeType="1"/>
            </p:cNvSpPr>
            <p:nvPr/>
          </p:nvSpPr>
          <p:spPr bwMode="auto">
            <a:xfrm flipV="1">
              <a:off x="4852" y="450"/>
              <a:ext cx="1" cy="10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09" name="Freeform 26"/>
            <p:cNvSpPr>
              <a:spLocks/>
            </p:cNvSpPr>
            <p:nvPr/>
          </p:nvSpPr>
          <p:spPr bwMode="auto">
            <a:xfrm>
              <a:off x="4814" y="349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10" name="Line 27"/>
            <p:cNvSpPr>
              <a:spLocks noChangeShapeType="1"/>
            </p:cNvSpPr>
            <p:nvPr/>
          </p:nvSpPr>
          <p:spPr bwMode="auto">
            <a:xfrm flipV="1">
              <a:off x="4164" y="1515"/>
              <a:ext cx="106" cy="11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11" name="Freeform 28"/>
            <p:cNvSpPr>
              <a:spLocks/>
            </p:cNvSpPr>
            <p:nvPr/>
          </p:nvSpPr>
          <p:spPr bwMode="auto">
            <a:xfrm>
              <a:off x="4225" y="1440"/>
              <a:ext cx="113" cy="119"/>
            </a:xfrm>
            <a:custGeom>
              <a:avLst/>
              <a:gdLst>
                <a:gd name="T0" fmla="*/ 60 w 120"/>
                <a:gd name="T1" fmla="*/ 42 h 128"/>
                <a:gd name="T2" fmla="*/ 60 w 120"/>
                <a:gd name="T3" fmla="*/ 42 h 128"/>
                <a:gd name="T4" fmla="*/ 30 w 120"/>
                <a:gd name="T5" fmla="*/ 60 h 128"/>
                <a:gd name="T6" fmla="*/ 0 w 120"/>
                <a:gd name="T7" fmla="*/ 74 h 128"/>
                <a:gd name="T8" fmla="*/ 60 w 120"/>
                <a:gd name="T9" fmla="*/ 128 h 128"/>
                <a:gd name="T10" fmla="*/ 60 w 120"/>
                <a:gd name="T11" fmla="*/ 128 h 128"/>
                <a:gd name="T12" fmla="*/ 70 w 120"/>
                <a:gd name="T13" fmla="*/ 102 h 128"/>
                <a:gd name="T14" fmla="*/ 86 w 120"/>
                <a:gd name="T15" fmla="*/ 64 h 128"/>
                <a:gd name="T16" fmla="*/ 86 w 120"/>
                <a:gd name="T17" fmla="*/ 64 h 128"/>
                <a:gd name="T18" fmla="*/ 104 w 120"/>
                <a:gd name="T19" fmla="*/ 26 h 128"/>
                <a:gd name="T20" fmla="*/ 120 w 120"/>
                <a:gd name="T21" fmla="*/ 0 h 128"/>
                <a:gd name="T22" fmla="*/ 120 w 120"/>
                <a:gd name="T23" fmla="*/ 0 h 128"/>
                <a:gd name="T24" fmla="*/ 96 w 120"/>
                <a:gd name="T25" fmla="*/ 18 h 128"/>
                <a:gd name="T26" fmla="*/ 60 w 120"/>
                <a:gd name="T27" fmla="*/ 42 h 128"/>
                <a:gd name="T28" fmla="*/ 60 w 120"/>
                <a:gd name="T29" fmla="*/ 42 h 1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0"/>
                <a:gd name="T46" fmla="*/ 0 h 128"/>
                <a:gd name="T47" fmla="*/ 120 w 120"/>
                <a:gd name="T48" fmla="*/ 128 h 1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0" h="128">
                  <a:moveTo>
                    <a:pt x="60" y="42"/>
                  </a:moveTo>
                  <a:lnTo>
                    <a:pt x="60" y="42"/>
                  </a:lnTo>
                  <a:lnTo>
                    <a:pt x="30" y="60"/>
                  </a:lnTo>
                  <a:lnTo>
                    <a:pt x="0" y="74"/>
                  </a:lnTo>
                  <a:lnTo>
                    <a:pt x="60" y="128"/>
                  </a:lnTo>
                  <a:lnTo>
                    <a:pt x="70" y="102"/>
                  </a:lnTo>
                  <a:lnTo>
                    <a:pt x="86" y="64"/>
                  </a:lnTo>
                  <a:lnTo>
                    <a:pt x="104" y="26"/>
                  </a:lnTo>
                  <a:lnTo>
                    <a:pt x="120" y="0"/>
                  </a:lnTo>
                  <a:lnTo>
                    <a:pt x="96" y="18"/>
                  </a:lnTo>
                  <a:lnTo>
                    <a:pt x="6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12" name="Line 29"/>
            <p:cNvSpPr>
              <a:spLocks noChangeShapeType="1"/>
            </p:cNvSpPr>
            <p:nvPr/>
          </p:nvSpPr>
          <p:spPr bwMode="auto">
            <a:xfrm flipH="1" flipV="1">
              <a:off x="5432" y="1515"/>
              <a:ext cx="108" cy="11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13" name="Freeform 30"/>
            <p:cNvSpPr>
              <a:spLocks/>
            </p:cNvSpPr>
            <p:nvPr/>
          </p:nvSpPr>
          <p:spPr bwMode="auto">
            <a:xfrm>
              <a:off x="5362" y="1440"/>
              <a:ext cx="115" cy="119"/>
            </a:xfrm>
            <a:custGeom>
              <a:avLst/>
              <a:gdLst>
                <a:gd name="T0" fmla="*/ 36 w 122"/>
                <a:gd name="T1" fmla="*/ 64 h 128"/>
                <a:gd name="T2" fmla="*/ 36 w 122"/>
                <a:gd name="T3" fmla="*/ 64 h 128"/>
                <a:gd name="T4" fmla="*/ 50 w 122"/>
                <a:gd name="T5" fmla="*/ 96 h 128"/>
                <a:gd name="T6" fmla="*/ 62 w 122"/>
                <a:gd name="T7" fmla="*/ 128 h 128"/>
                <a:gd name="T8" fmla="*/ 122 w 122"/>
                <a:gd name="T9" fmla="*/ 74 h 128"/>
                <a:gd name="T10" fmla="*/ 122 w 122"/>
                <a:gd name="T11" fmla="*/ 74 h 128"/>
                <a:gd name="T12" fmla="*/ 96 w 122"/>
                <a:gd name="T13" fmla="*/ 62 h 128"/>
                <a:gd name="T14" fmla="*/ 60 w 122"/>
                <a:gd name="T15" fmla="*/ 42 h 128"/>
                <a:gd name="T16" fmla="*/ 60 w 122"/>
                <a:gd name="T17" fmla="*/ 42 h 128"/>
                <a:gd name="T18" fmla="*/ 26 w 122"/>
                <a:gd name="T19" fmla="*/ 20 h 128"/>
                <a:gd name="T20" fmla="*/ 0 w 122"/>
                <a:gd name="T21" fmla="*/ 0 h 128"/>
                <a:gd name="T22" fmla="*/ 0 w 122"/>
                <a:gd name="T23" fmla="*/ 0 h 128"/>
                <a:gd name="T24" fmla="*/ 16 w 122"/>
                <a:gd name="T25" fmla="*/ 26 h 128"/>
                <a:gd name="T26" fmla="*/ 36 w 122"/>
                <a:gd name="T27" fmla="*/ 64 h 128"/>
                <a:gd name="T28" fmla="*/ 36 w 122"/>
                <a:gd name="T29" fmla="*/ 64 h 1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2"/>
                <a:gd name="T46" fmla="*/ 0 h 128"/>
                <a:gd name="T47" fmla="*/ 122 w 122"/>
                <a:gd name="T48" fmla="*/ 128 h 1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2" h="128">
                  <a:moveTo>
                    <a:pt x="36" y="64"/>
                  </a:moveTo>
                  <a:lnTo>
                    <a:pt x="36" y="64"/>
                  </a:lnTo>
                  <a:lnTo>
                    <a:pt x="50" y="96"/>
                  </a:lnTo>
                  <a:lnTo>
                    <a:pt x="62" y="128"/>
                  </a:lnTo>
                  <a:lnTo>
                    <a:pt x="122" y="74"/>
                  </a:lnTo>
                  <a:lnTo>
                    <a:pt x="96" y="62"/>
                  </a:lnTo>
                  <a:lnTo>
                    <a:pt x="60" y="42"/>
                  </a:lnTo>
                  <a:lnTo>
                    <a:pt x="26" y="20"/>
                  </a:lnTo>
                  <a:lnTo>
                    <a:pt x="0" y="0"/>
                  </a:lnTo>
                  <a:lnTo>
                    <a:pt x="16" y="26"/>
                  </a:lnTo>
                  <a:lnTo>
                    <a:pt x="36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14" name="Line 31"/>
            <p:cNvSpPr>
              <a:spLocks noChangeShapeType="1"/>
            </p:cNvSpPr>
            <p:nvPr/>
          </p:nvSpPr>
          <p:spPr bwMode="auto">
            <a:xfrm flipV="1">
              <a:off x="4164" y="3786"/>
              <a:ext cx="106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15" name="Freeform 32"/>
            <p:cNvSpPr>
              <a:spLocks/>
            </p:cNvSpPr>
            <p:nvPr/>
          </p:nvSpPr>
          <p:spPr bwMode="auto">
            <a:xfrm>
              <a:off x="4225" y="3707"/>
              <a:ext cx="109" cy="121"/>
            </a:xfrm>
            <a:custGeom>
              <a:avLst/>
              <a:gdLst>
                <a:gd name="T0" fmla="*/ 60 w 116"/>
                <a:gd name="T1" fmla="*/ 44 h 130"/>
                <a:gd name="T2" fmla="*/ 60 w 116"/>
                <a:gd name="T3" fmla="*/ 44 h 130"/>
                <a:gd name="T4" fmla="*/ 28 w 116"/>
                <a:gd name="T5" fmla="*/ 64 h 130"/>
                <a:gd name="T6" fmla="*/ 0 w 116"/>
                <a:gd name="T7" fmla="*/ 80 h 130"/>
                <a:gd name="T8" fmla="*/ 62 w 116"/>
                <a:gd name="T9" fmla="*/ 130 h 130"/>
                <a:gd name="T10" fmla="*/ 62 w 116"/>
                <a:gd name="T11" fmla="*/ 130 h 130"/>
                <a:gd name="T12" fmla="*/ 70 w 116"/>
                <a:gd name="T13" fmla="*/ 104 h 130"/>
                <a:gd name="T14" fmla="*/ 84 w 116"/>
                <a:gd name="T15" fmla="*/ 66 h 130"/>
                <a:gd name="T16" fmla="*/ 84 w 116"/>
                <a:gd name="T17" fmla="*/ 66 h 130"/>
                <a:gd name="T18" fmla="*/ 102 w 116"/>
                <a:gd name="T19" fmla="*/ 28 h 130"/>
                <a:gd name="T20" fmla="*/ 116 w 116"/>
                <a:gd name="T21" fmla="*/ 0 h 130"/>
                <a:gd name="T22" fmla="*/ 116 w 116"/>
                <a:gd name="T23" fmla="*/ 0 h 130"/>
                <a:gd name="T24" fmla="*/ 92 w 116"/>
                <a:gd name="T25" fmla="*/ 20 h 130"/>
                <a:gd name="T26" fmla="*/ 60 w 116"/>
                <a:gd name="T27" fmla="*/ 44 h 130"/>
                <a:gd name="T28" fmla="*/ 60 w 116"/>
                <a:gd name="T29" fmla="*/ 44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30"/>
                <a:gd name="T47" fmla="*/ 116 w 116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30">
                  <a:moveTo>
                    <a:pt x="60" y="44"/>
                  </a:moveTo>
                  <a:lnTo>
                    <a:pt x="60" y="44"/>
                  </a:lnTo>
                  <a:lnTo>
                    <a:pt x="28" y="64"/>
                  </a:lnTo>
                  <a:lnTo>
                    <a:pt x="0" y="80"/>
                  </a:lnTo>
                  <a:lnTo>
                    <a:pt x="62" y="130"/>
                  </a:lnTo>
                  <a:lnTo>
                    <a:pt x="70" y="104"/>
                  </a:lnTo>
                  <a:lnTo>
                    <a:pt x="84" y="66"/>
                  </a:lnTo>
                  <a:lnTo>
                    <a:pt x="102" y="28"/>
                  </a:lnTo>
                  <a:lnTo>
                    <a:pt x="116" y="0"/>
                  </a:lnTo>
                  <a:lnTo>
                    <a:pt x="92" y="20"/>
                  </a:lnTo>
                  <a:lnTo>
                    <a:pt x="6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16" name="Line 33"/>
            <p:cNvSpPr>
              <a:spLocks noChangeShapeType="1"/>
            </p:cNvSpPr>
            <p:nvPr/>
          </p:nvSpPr>
          <p:spPr bwMode="auto">
            <a:xfrm flipV="1">
              <a:off x="4980" y="3786"/>
              <a:ext cx="106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17" name="Freeform 34"/>
            <p:cNvSpPr>
              <a:spLocks/>
            </p:cNvSpPr>
            <p:nvPr/>
          </p:nvSpPr>
          <p:spPr bwMode="auto">
            <a:xfrm>
              <a:off x="5041" y="3707"/>
              <a:ext cx="109" cy="121"/>
            </a:xfrm>
            <a:custGeom>
              <a:avLst/>
              <a:gdLst>
                <a:gd name="T0" fmla="*/ 60 w 116"/>
                <a:gd name="T1" fmla="*/ 44 h 130"/>
                <a:gd name="T2" fmla="*/ 60 w 116"/>
                <a:gd name="T3" fmla="*/ 44 h 130"/>
                <a:gd name="T4" fmla="*/ 28 w 116"/>
                <a:gd name="T5" fmla="*/ 64 h 130"/>
                <a:gd name="T6" fmla="*/ 0 w 116"/>
                <a:gd name="T7" fmla="*/ 80 h 130"/>
                <a:gd name="T8" fmla="*/ 62 w 116"/>
                <a:gd name="T9" fmla="*/ 130 h 130"/>
                <a:gd name="T10" fmla="*/ 62 w 116"/>
                <a:gd name="T11" fmla="*/ 130 h 130"/>
                <a:gd name="T12" fmla="*/ 70 w 116"/>
                <a:gd name="T13" fmla="*/ 104 h 130"/>
                <a:gd name="T14" fmla="*/ 84 w 116"/>
                <a:gd name="T15" fmla="*/ 66 h 130"/>
                <a:gd name="T16" fmla="*/ 84 w 116"/>
                <a:gd name="T17" fmla="*/ 66 h 130"/>
                <a:gd name="T18" fmla="*/ 102 w 116"/>
                <a:gd name="T19" fmla="*/ 28 h 130"/>
                <a:gd name="T20" fmla="*/ 116 w 116"/>
                <a:gd name="T21" fmla="*/ 0 h 130"/>
                <a:gd name="T22" fmla="*/ 116 w 116"/>
                <a:gd name="T23" fmla="*/ 0 h 130"/>
                <a:gd name="T24" fmla="*/ 92 w 116"/>
                <a:gd name="T25" fmla="*/ 20 h 130"/>
                <a:gd name="T26" fmla="*/ 60 w 116"/>
                <a:gd name="T27" fmla="*/ 44 h 130"/>
                <a:gd name="T28" fmla="*/ 60 w 116"/>
                <a:gd name="T29" fmla="*/ 44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30"/>
                <a:gd name="T47" fmla="*/ 116 w 116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30">
                  <a:moveTo>
                    <a:pt x="60" y="44"/>
                  </a:moveTo>
                  <a:lnTo>
                    <a:pt x="60" y="44"/>
                  </a:lnTo>
                  <a:lnTo>
                    <a:pt x="28" y="64"/>
                  </a:lnTo>
                  <a:lnTo>
                    <a:pt x="0" y="80"/>
                  </a:lnTo>
                  <a:lnTo>
                    <a:pt x="62" y="130"/>
                  </a:lnTo>
                  <a:lnTo>
                    <a:pt x="70" y="104"/>
                  </a:lnTo>
                  <a:lnTo>
                    <a:pt x="84" y="66"/>
                  </a:lnTo>
                  <a:lnTo>
                    <a:pt x="102" y="28"/>
                  </a:lnTo>
                  <a:lnTo>
                    <a:pt x="116" y="0"/>
                  </a:lnTo>
                  <a:lnTo>
                    <a:pt x="92" y="20"/>
                  </a:lnTo>
                  <a:lnTo>
                    <a:pt x="6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18" name="Line 35"/>
            <p:cNvSpPr>
              <a:spLocks noChangeShapeType="1"/>
            </p:cNvSpPr>
            <p:nvPr/>
          </p:nvSpPr>
          <p:spPr bwMode="auto">
            <a:xfrm flipH="1" flipV="1">
              <a:off x="5432" y="3786"/>
              <a:ext cx="108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19" name="Freeform 36"/>
            <p:cNvSpPr>
              <a:spLocks/>
            </p:cNvSpPr>
            <p:nvPr/>
          </p:nvSpPr>
          <p:spPr bwMode="auto">
            <a:xfrm>
              <a:off x="5366" y="3707"/>
              <a:ext cx="111" cy="121"/>
            </a:xfrm>
            <a:custGeom>
              <a:avLst/>
              <a:gdLst>
                <a:gd name="T0" fmla="*/ 32 w 118"/>
                <a:gd name="T1" fmla="*/ 66 h 130"/>
                <a:gd name="T2" fmla="*/ 32 w 118"/>
                <a:gd name="T3" fmla="*/ 66 h 130"/>
                <a:gd name="T4" fmla="*/ 46 w 118"/>
                <a:gd name="T5" fmla="*/ 100 h 130"/>
                <a:gd name="T6" fmla="*/ 56 w 118"/>
                <a:gd name="T7" fmla="*/ 130 h 130"/>
                <a:gd name="T8" fmla="*/ 118 w 118"/>
                <a:gd name="T9" fmla="*/ 80 h 130"/>
                <a:gd name="T10" fmla="*/ 118 w 118"/>
                <a:gd name="T11" fmla="*/ 80 h 130"/>
                <a:gd name="T12" fmla="*/ 94 w 118"/>
                <a:gd name="T13" fmla="*/ 66 h 130"/>
                <a:gd name="T14" fmla="*/ 58 w 118"/>
                <a:gd name="T15" fmla="*/ 44 h 130"/>
                <a:gd name="T16" fmla="*/ 58 w 118"/>
                <a:gd name="T17" fmla="*/ 44 h 130"/>
                <a:gd name="T18" fmla="*/ 24 w 118"/>
                <a:gd name="T19" fmla="*/ 20 h 130"/>
                <a:gd name="T20" fmla="*/ 0 w 118"/>
                <a:gd name="T21" fmla="*/ 0 h 130"/>
                <a:gd name="T22" fmla="*/ 0 w 118"/>
                <a:gd name="T23" fmla="*/ 0 h 130"/>
                <a:gd name="T24" fmla="*/ 16 w 118"/>
                <a:gd name="T25" fmla="*/ 28 h 130"/>
                <a:gd name="T26" fmla="*/ 32 w 118"/>
                <a:gd name="T27" fmla="*/ 66 h 130"/>
                <a:gd name="T28" fmla="*/ 32 w 118"/>
                <a:gd name="T29" fmla="*/ 66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"/>
                <a:gd name="T46" fmla="*/ 0 h 130"/>
                <a:gd name="T47" fmla="*/ 118 w 118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" h="130">
                  <a:moveTo>
                    <a:pt x="32" y="66"/>
                  </a:moveTo>
                  <a:lnTo>
                    <a:pt x="32" y="66"/>
                  </a:lnTo>
                  <a:lnTo>
                    <a:pt x="46" y="100"/>
                  </a:lnTo>
                  <a:lnTo>
                    <a:pt x="56" y="130"/>
                  </a:lnTo>
                  <a:lnTo>
                    <a:pt x="118" y="80"/>
                  </a:lnTo>
                  <a:lnTo>
                    <a:pt x="94" y="66"/>
                  </a:lnTo>
                  <a:lnTo>
                    <a:pt x="58" y="44"/>
                  </a:lnTo>
                  <a:lnTo>
                    <a:pt x="24" y="20"/>
                  </a:lnTo>
                  <a:lnTo>
                    <a:pt x="0" y="0"/>
                  </a:lnTo>
                  <a:lnTo>
                    <a:pt x="16" y="28"/>
                  </a:lnTo>
                  <a:lnTo>
                    <a:pt x="32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20" name="Line 37"/>
            <p:cNvSpPr>
              <a:spLocks noChangeShapeType="1"/>
            </p:cNvSpPr>
            <p:nvPr/>
          </p:nvSpPr>
          <p:spPr bwMode="auto">
            <a:xfrm flipH="1" flipV="1">
              <a:off x="4616" y="3786"/>
              <a:ext cx="108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21" name="Freeform 38"/>
            <p:cNvSpPr>
              <a:spLocks/>
            </p:cNvSpPr>
            <p:nvPr/>
          </p:nvSpPr>
          <p:spPr bwMode="auto">
            <a:xfrm>
              <a:off x="4550" y="3707"/>
              <a:ext cx="111" cy="121"/>
            </a:xfrm>
            <a:custGeom>
              <a:avLst/>
              <a:gdLst>
                <a:gd name="T0" fmla="*/ 32 w 118"/>
                <a:gd name="T1" fmla="*/ 66 h 130"/>
                <a:gd name="T2" fmla="*/ 32 w 118"/>
                <a:gd name="T3" fmla="*/ 66 h 130"/>
                <a:gd name="T4" fmla="*/ 46 w 118"/>
                <a:gd name="T5" fmla="*/ 100 h 130"/>
                <a:gd name="T6" fmla="*/ 56 w 118"/>
                <a:gd name="T7" fmla="*/ 130 h 130"/>
                <a:gd name="T8" fmla="*/ 118 w 118"/>
                <a:gd name="T9" fmla="*/ 80 h 130"/>
                <a:gd name="T10" fmla="*/ 118 w 118"/>
                <a:gd name="T11" fmla="*/ 80 h 130"/>
                <a:gd name="T12" fmla="*/ 94 w 118"/>
                <a:gd name="T13" fmla="*/ 66 h 130"/>
                <a:gd name="T14" fmla="*/ 58 w 118"/>
                <a:gd name="T15" fmla="*/ 44 h 130"/>
                <a:gd name="T16" fmla="*/ 58 w 118"/>
                <a:gd name="T17" fmla="*/ 44 h 130"/>
                <a:gd name="T18" fmla="*/ 24 w 118"/>
                <a:gd name="T19" fmla="*/ 20 h 130"/>
                <a:gd name="T20" fmla="*/ 0 w 118"/>
                <a:gd name="T21" fmla="*/ 0 h 130"/>
                <a:gd name="T22" fmla="*/ 0 w 118"/>
                <a:gd name="T23" fmla="*/ 0 h 130"/>
                <a:gd name="T24" fmla="*/ 16 w 118"/>
                <a:gd name="T25" fmla="*/ 28 h 130"/>
                <a:gd name="T26" fmla="*/ 32 w 118"/>
                <a:gd name="T27" fmla="*/ 66 h 130"/>
                <a:gd name="T28" fmla="*/ 32 w 118"/>
                <a:gd name="T29" fmla="*/ 66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"/>
                <a:gd name="T46" fmla="*/ 0 h 130"/>
                <a:gd name="T47" fmla="*/ 118 w 118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" h="130">
                  <a:moveTo>
                    <a:pt x="32" y="66"/>
                  </a:moveTo>
                  <a:lnTo>
                    <a:pt x="32" y="66"/>
                  </a:lnTo>
                  <a:lnTo>
                    <a:pt x="46" y="100"/>
                  </a:lnTo>
                  <a:lnTo>
                    <a:pt x="56" y="130"/>
                  </a:lnTo>
                  <a:lnTo>
                    <a:pt x="118" y="80"/>
                  </a:lnTo>
                  <a:lnTo>
                    <a:pt x="94" y="66"/>
                  </a:lnTo>
                  <a:lnTo>
                    <a:pt x="58" y="44"/>
                  </a:lnTo>
                  <a:lnTo>
                    <a:pt x="24" y="20"/>
                  </a:lnTo>
                  <a:lnTo>
                    <a:pt x="0" y="0"/>
                  </a:lnTo>
                  <a:lnTo>
                    <a:pt x="16" y="28"/>
                  </a:lnTo>
                  <a:lnTo>
                    <a:pt x="32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22" name="Line 39"/>
            <p:cNvSpPr>
              <a:spLocks noChangeShapeType="1"/>
            </p:cNvSpPr>
            <p:nvPr/>
          </p:nvSpPr>
          <p:spPr bwMode="auto">
            <a:xfrm flipV="1">
              <a:off x="4444" y="1591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23" name="Freeform 40"/>
            <p:cNvSpPr>
              <a:spLocks/>
            </p:cNvSpPr>
            <p:nvPr/>
          </p:nvSpPr>
          <p:spPr bwMode="auto">
            <a:xfrm>
              <a:off x="4406" y="1490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24" name="Line 41"/>
            <p:cNvSpPr>
              <a:spLocks noChangeShapeType="1"/>
            </p:cNvSpPr>
            <p:nvPr/>
          </p:nvSpPr>
          <p:spPr bwMode="auto">
            <a:xfrm flipV="1">
              <a:off x="5260" y="2262"/>
              <a:ext cx="1" cy="10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25" name="Freeform 42"/>
            <p:cNvSpPr>
              <a:spLocks/>
            </p:cNvSpPr>
            <p:nvPr/>
          </p:nvSpPr>
          <p:spPr bwMode="auto">
            <a:xfrm>
              <a:off x="5222" y="2162"/>
              <a:ext cx="76" cy="12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26" name="Line 43"/>
            <p:cNvSpPr>
              <a:spLocks noChangeShapeType="1"/>
            </p:cNvSpPr>
            <p:nvPr/>
          </p:nvSpPr>
          <p:spPr bwMode="auto">
            <a:xfrm flipV="1">
              <a:off x="4444" y="2262"/>
              <a:ext cx="1" cy="10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27" name="Freeform 44"/>
            <p:cNvSpPr>
              <a:spLocks/>
            </p:cNvSpPr>
            <p:nvPr/>
          </p:nvSpPr>
          <p:spPr bwMode="auto">
            <a:xfrm>
              <a:off x="4406" y="2162"/>
              <a:ext cx="76" cy="12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28" name="Line 45"/>
            <p:cNvSpPr>
              <a:spLocks noChangeShapeType="1"/>
            </p:cNvSpPr>
            <p:nvPr/>
          </p:nvSpPr>
          <p:spPr bwMode="auto">
            <a:xfrm flipV="1">
              <a:off x="5260" y="3400"/>
              <a:ext cx="1" cy="10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29" name="Freeform 46"/>
            <p:cNvSpPr>
              <a:spLocks/>
            </p:cNvSpPr>
            <p:nvPr/>
          </p:nvSpPr>
          <p:spPr bwMode="auto">
            <a:xfrm>
              <a:off x="5222" y="3299"/>
              <a:ext cx="76" cy="127"/>
            </a:xfrm>
            <a:custGeom>
              <a:avLst/>
              <a:gdLst>
                <a:gd name="T0" fmla="*/ 24 w 80"/>
                <a:gd name="T1" fmla="*/ 70 h 136"/>
                <a:gd name="T2" fmla="*/ 24 w 80"/>
                <a:gd name="T3" fmla="*/ 70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0 h 136"/>
                <a:gd name="T16" fmla="*/ 56 w 80"/>
                <a:gd name="T17" fmla="*/ 70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0 h 136"/>
                <a:gd name="T28" fmla="*/ 24 w 80"/>
                <a:gd name="T29" fmla="*/ 7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0"/>
                  </a:moveTo>
                  <a:lnTo>
                    <a:pt x="24" y="70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0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30" name="Line 47"/>
            <p:cNvSpPr>
              <a:spLocks noChangeShapeType="1"/>
            </p:cNvSpPr>
            <p:nvPr/>
          </p:nvSpPr>
          <p:spPr bwMode="auto">
            <a:xfrm flipV="1">
              <a:off x="4444" y="3400"/>
              <a:ext cx="1" cy="9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31" name="Freeform 48"/>
            <p:cNvSpPr>
              <a:spLocks/>
            </p:cNvSpPr>
            <p:nvPr/>
          </p:nvSpPr>
          <p:spPr bwMode="auto">
            <a:xfrm>
              <a:off x="4406" y="3299"/>
              <a:ext cx="76" cy="127"/>
            </a:xfrm>
            <a:custGeom>
              <a:avLst/>
              <a:gdLst>
                <a:gd name="T0" fmla="*/ 24 w 80"/>
                <a:gd name="T1" fmla="*/ 70 h 136"/>
                <a:gd name="T2" fmla="*/ 24 w 80"/>
                <a:gd name="T3" fmla="*/ 70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0 h 136"/>
                <a:gd name="T16" fmla="*/ 56 w 80"/>
                <a:gd name="T17" fmla="*/ 70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0 h 136"/>
                <a:gd name="T28" fmla="*/ 24 w 80"/>
                <a:gd name="T29" fmla="*/ 7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0"/>
                  </a:moveTo>
                  <a:lnTo>
                    <a:pt x="24" y="70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0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32" name="Line 49"/>
            <p:cNvSpPr>
              <a:spLocks noChangeShapeType="1"/>
            </p:cNvSpPr>
            <p:nvPr/>
          </p:nvSpPr>
          <p:spPr bwMode="auto">
            <a:xfrm flipV="1">
              <a:off x="4438" y="879"/>
              <a:ext cx="278" cy="35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33" name="Freeform 50"/>
            <p:cNvSpPr>
              <a:spLocks/>
            </p:cNvSpPr>
            <p:nvPr/>
          </p:nvSpPr>
          <p:spPr bwMode="auto">
            <a:xfrm>
              <a:off x="4671" y="799"/>
              <a:ext cx="107" cy="123"/>
            </a:xfrm>
            <a:custGeom>
              <a:avLst/>
              <a:gdLst>
                <a:gd name="T0" fmla="*/ 58 w 114"/>
                <a:gd name="T1" fmla="*/ 46 h 132"/>
                <a:gd name="T2" fmla="*/ 58 w 114"/>
                <a:gd name="T3" fmla="*/ 46 h 132"/>
                <a:gd name="T4" fmla="*/ 28 w 114"/>
                <a:gd name="T5" fmla="*/ 66 h 132"/>
                <a:gd name="T6" fmla="*/ 0 w 114"/>
                <a:gd name="T7" fmla="*/ 82 h 132"/>
                <a:gd name="T8" fmla="*/ 64 w 114"/>
                <a:gd name="T9" fmla="*/ 132 h 132"/>
                <a:gd name="T10" fmla="*/ 64 w 114"/>
                <a:gd name="T11" fmla="*/ 132 h 132"/>
                <a:gd name="T12" fmla="*/ 70 w 114"/>
                <a:gd name="T13" fmla="*/ 106 h 132"/>
                <a:gd name="T14" fmla="*/ 84 w 114"/>
                <a:gd name="T15" fmla="*/ 66 h 132"/>
                <a:gd name="T16" fmla="*/ 84 w 114"/>
                <a:gd name="T17" fmla="*/ 66 h 132"/>
                <a:gd name="T18" fmla="*/ 100 w 114"/>
                <a:gd name="T19" fmla="*/ 28 h 132"/>
                <a:gd name="T20" fmla="*/ 114 w 114"/>
                <a:gd name="T21" fmla="*/ 0 h 132"/>
                <a:gd name="T22" fmla="*/ 114 w 114"/>
                <a:gd name="T23" fmla="*/ 0 h 132"/>
                <a:gd name="T24" fmla="*/ 92 w 114"/>
                <a:gd name="T25" fmla="*/ 22 h 132"/>
                <a:gd name="T26" fmla="*/ 58 w 114"/>
                <a:gd name="T27" fmla="*/ 46 h 132"/>
                <a:gd name="T28" fmla="*/ 58 w 114"/>
                <a:gd name="T29" fmla="*/ 46 h 1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4"/>
                <a:gd name="T46" fmla="*/ 0 h 132"/>
                <a:gd name="T47" fmla="*/ 114 w 114"/>
                <a:gd name="T48" fmla="*/ 132 h 1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4" h="132">
                  <a:moveTo>
                    <a:pt x="58" y="46"/>
                  </a:moveTo>
                  <a:lnTo>
                    <a:pt x="58" y="46"/>
                  </a:lnTo>
                  <a:lnTo>
                    <a:pt x="28" y="66"/>
                  </a:lnTo>
                  <a:lnTo>
                    <a:pt x="0" y="82"/>
                  </a:lnTo>
                  <a:lnTo>
                    <a:pt x="64" y="132"/>
                  </a:lnTo>
                  <a:lnTo>
                    <a:pt x="70" y="106"/>
                  </a:lnTo>
                  <a:lnTo>
                    <a:pt x="84" y="66"/>
                  </a:lnTo>
                  <a:lnTo>
                    <a:pt x="100" y="28"/>
                  </a:lnTo>
                  <a:lnTo>
                    <a:pt x="114" y="0"/>
                  </a:lnTo>
                  <a:lnTo>
                    <a:pt x="92" y="22"/>
                  </a:lnTo>
                  <a:lnTo>
                    <a:pt x="58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34" name="Line 51"/>
            <p:cNvSpPr>
              <a:spLocks noChangeShapeType="1"/>
            </p:cNvSpPr>
            <p:nvPr/>
          </p:nvSpPr>
          <p:spPr bwMode="auto">
            <a:xfrm flipH="1" flipV="1">
              <a:off x="4988" y="879"/>
              <a:ext cx="281" cy="35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35" name="Freeform 52"/>
            <p:cNvSpPr>
              <a:spLocks/>
            </p:cNvSpPr>
            <p:nvPr/>
          </p:nvSpPr>
          <p:spPr bwMode="auto">
            <a:xfrm>
              <a:off x="4924" y="799"/>
              <a:ext cx="109" cy="123"/>
            </a:xfrm>
            <a:custGeom>
              <a:avLst/>
              <a:gdLst>
                <a:gd name="T0" fmla="*/ 32 w 116"/>
                <a:gd name="T1" fmla="*/ 66 h 132"/>
                <a:gd name="T2" fmla="*/ 32 w 116"/>
                <a:gd name="T3" fmla="*/ 66 h 132"/>
                <a:gd name="T4" fmla="*/ 44 w 116"/>
                <a:gd name="T5" fmla="*/ 100 h 132"/>
                <a:gd name="T6" fmla="*/ 54 w 116"/>
                <a:gd name="T7" fmla="*/ 132 h 132"/>
                <a:gd name="T8" fmla="*/ 116 w 116"/>
                <a:gd name="T9" fmla="*/ 82 h 132"/>
                <a:gd name="T10" fmla="*/ 116 w 116"/>
                <a:gd name="T11" fmla="*/ 82 h 132"/>
                <a:gd name="T12" fmla="*/ 92 w 116"/>
                <a:gd name="T13" fmla="*/ 68 h 132"/>
                <a:gd name="T14" fmla="*/ 58 w 116"/>
                <a:gd name="T15" fmla="*/ 46 h 132"/>
                <a:gd name="T16" fmla="*/ 58 w 116"/>
                <a:gd name="T17" fmla="*/ 46 h 132"/>
                <a:gd name="T18" fmla="*/ 24 w 116"/>
                <a:gd name="T19" fmla="*/ 22 h 132"/>
                <a:gd name="T20" fmla="*/ 0 w 116"/>
                <a:gd name="T21" fmla="*/ 0 h 132"/>
                <a:gd name="T22" fmla="*/ 0 w 116"/>
                <a:gd name="T23" fmla="*/ 0 h 132"/>
                <a:gd name="T24" fmla="*/ 16 w 116"/>
                <a:gd name="T25" fmla="*/ 28 h 132"/>
                <a:gd name="T26" fmla="*/ 32 w 116"/>
                <a:gd name="T27" fmla="*/ 66 h 132"/>
                <a:gd name="T28" fmla="*/ 32 w 116"/>
                <a:gd name="T29" fmla="*/ 66 h 1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32"/>
                <a:gd name="T47" fmla="*/ 116 w 116"/>
                <a:gd name="T48" fmla="*/ 132 h 1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32">
                  <a:moveTo>
                    <a:pt x="32" y="66"/>
                  </a:moveTo>
                  <a:lnTo>
                    <a:pt x="32" y="66"/>
                  </a:lnTo>
                  <a:lnTo>
                    <a:pt x="44" y="100"/>
                  </a:lnTo>
                  <a:lnTo>
                    <a:pt x="54" y="132"/>
                  </a:lnTo>
                  <a:lnTo>
                    <a:pt x="116" y="82"/>
                  </a:lnTo>
                  <a:lnTo>
                    <a:pt x="92" y="68"/>
                  </a:lnTo>
                  <a:lnTo>
                    <a:pt x="58" y="46"/>
                  </a:lnTo>
                  <a:lnTo>
                    <a:pt x="24" y="22"/>
                  </a:lnTo>
                  <a:lnTo>
                    <a:pt x="0" y="0"/>
                  </a:lnTo>
                  <a:lnTo>
                    <a:pt x="16" y="28"/>
                  </a:lnTo>
                  <a:lnTo>
                    <a:pt x="32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36" name="Line 53"/>
            <p:cNvSpPr>
              <a:spLocks noChangeShapeType="1"/>
            </p:cNvSpPr>
            <p:nvPr/>
          </p:nvSpPr>
          <p:spPr bwMode="auto">
            <a:xfrm flipH="1" flipV="1">
              <a:off x="4512" y="1572"/>
              <a:ext cx="25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37" name="Freeform 54"/>
            <p:cNvSpPr>
              <a:spLocks/>
            </p:cNvSpPr>
            <p:nvPr/>
          </p:nvSpPr>
          <p:spPr bwMode="auto">
            <a:xfrm>
              <a:off x="4482" y="1474"/>
              <a:ext cx="73" cy="132"/>
            </a:xfrm>
            <a:custGeom>
              <a:avLst/>
              <a:gdLst>
                <a:gd name="T0" fmla="*/ 8 w 78"/>
                <a:gd name="T1" fmla="*/ 74 h 142"/>
                <a:gd name="T2" fmla="*/ 8 w 78"/>
                <a:gd name="T3" fmla="*/ 74 h 142"/>
                <a:gd name="T4" fmla="*/ 4 w 78"/>
                <a:gd name="T5" fmla="*/ 110 h 142"/>
                <a:gd name="T6" fmla="*/ 0 w 78"/>
                <a:gd name="T7" fmla="*/ 142 h 142"/>
                <a:gd name="T8" fmla="*/ 78 w 78"/>
                <a:gd name="T9" fmla="*/ 122 h 142"/>
                <a:gd name="T10" fmla="*/ 78 w 78"/>
                <a:gd name="T11" fmla="*/ 122 h 142"/>
                <a:gd name="T12" fmla="*/ 62 w 78"/>
                <a:gd name="T13" fmla="*/ 100 h 142"/>
                <a:gd name="T14" fmla="*/ 40 w 78"/>
                <a:gd name="T15" fmla="*/ 66 h 142"/>
                <a:gd name="T16" fmla="*/ 40 w 78"/>
                <a:gd name="T17" fmla="*/ 66 h 142"/>
                <a:gd name="T18" fmla="*/ 20 w 78"/>
                <a:gd name="T19" fmla="*/ 30 h 142"/>
                <a:gd name="T20" fmla="*/ 6 w 78"/>
                <a:gd name="T21" fmla="*/ 0 h 142"/>
                <a:gd name="T22" fmla="*/ 6 w 78"/>
                <a:gd name="T23" fmla="*/ 0 h 142"/>
                <a:gd name="T24" fmla="*/ 8 w 78"/>
                <a:gd name="T25" fmla="*/ 32 h 142"/>
                <a:gd name="T26" fmla="*/ 8 w 78"/>
                <a:gd name="T27" fmla="*/ 74 h 142"/>
                <a:gd name="T28" fmla="*/ 8 w 78"/>
                <a:gd name="T29" fmla="*/ 74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"/>
                <a:gd name="T46" fmla="*/ 0 h 142"/>
                <a:gd name="T47" fmla="*/ 78 w 78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" h="142">
                  <a:moveTo>
                    <a:pt x="8" y="74"/>
                  </a:moveTo>
                  <a:lnTo>
                    <a:pt x="8" y="74"/>
                  </a:lnTo>
                  <a:lnTo>
                    <a:pt x="4" y="110"/>
                  </a:lnTo>
                  <a:lnTo>
                    <a:pt x="0" y="142"/>
                  </a:lnTo>
                  <a:lnTo>
                    <a:pt x="78" y="122"/>
                  </a:lnTo>
                  <a:lnTo>
                    <a:pt x="62" y="100"/>
                  </a:lnTo>
                  <a:lnTo>
                    <a:pt x="40" y="66"/>
                  </a:lnTo>
                  <a:lnTo>
                    <a:pt x="20" y="30"/>
                  </a:lnTo>
                  <a:lnTo>
                    <a:pt x="6" y="0"/>
                  </a:lnTo>
                  <a:lnTo>
                    <a:pt x="8" y="32"/>
                  </a:lnTo>
                  <a:lnTo>
                    <a:pt x="8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38" name="Line 55"/>
            <p:cNvSpPr>
              <a:spLocks noChangeShapeType="1"/>
            </p:cNvSpPr>
            <p:nvPr/>
          </p:nvSpPr>
          <p:spPr bwMode="auto">
            <a:xfrm flipV="1">
              <a:off x="4338" y="1572"/>
              <a:ext cx="40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39" name="Freeform 56"/>
            <p:cNvSpPr>
              <a:spLocks/>
            </p:cNvSpPr>
            <p:nvPr/>
          </p:nvSpPr>
          <p:spPr bwMode="auto">
            <a:xfrm>
              <a:off x="4333" y="1479"/>
              <a:ext cx="81" cy="131"/>
            </a:xfrm>
            <a:custGeom>
              <a:avLst/>
              <a:gdLst>
                <a:gd name="T0" fmla="*/ 46 w 86"/>
                <a:gd name="T1" fmla="*/ 58 h 140"/>
                <a:gd name="T2" fmla="*/ 46 w 86"/>
                <a:gd name="T3" fmla="*/ 58 h 140"/>
                <a:gd name="T4" fmla="*/ 22 w 86"/>
                <a:gd name="T5" fmla="*/ 86 h 140"/>
                <a:gd name="T6" fmla="*/ 0 w 86"/>
                <a:gd name="T7" fmla="*/ 110 h 140"/>
                <a:gd name="T8" fmla="*/ 74 w 86"/>
                <a:gd name="T9" fmla="*/ 140 h 140"/>
                <a:gd name="T10" fmla="*/ 74 w 86"/>
                <a:gd name="T11" fmla="*/ 140 h 140"/>
                <a:gd name="T12" fmla="*/ 74 w 86"/>
                <a:gd name="T13" fmla="*/ 112 h 140"/>
                <a:gd name="T14" fmla="*/ 76 w 86"/>
                <a:gd name="T15" fmla="*/ 70 h 140"/>
                <a:gd name="T16" fmla="*/ 76 w 86"/>
                <a:gd name="T17" fmla="*/ 70 h 140"/>
                <a:gd name="T18" fmla="*/ 80 w 86"/>
                <a:gd name="T19" fmla="*/ 30 h 140"/>
                <a:gd name="T20" fmla="*/ 86 w 86"/>
                <a:gd name="T21" fmla="*/ 0 h 140"/>
                <a:gd name="T22" fmla="*/ 86 w 86"/>
                <a:gd name="T23" fmla="*/ 0 h 140"/>
                <a:gd name="T24" fmla="*/ 70 w 86"/>
                <a:gd name="T25" fmla="*/ 26 h 140"/>
                <a:gd name="T26" fmla="*/ 46 w 86"/>
                <a:gd name="T27" fmla="*/ 58 h 140"/>
                <a:gd name="T28" fmla="*/ 46 w 86"/>
                <a:gd name="T29" fmla="*/ 58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6"/>
                <a:gd name="T46" fmla="*/ 0 h 140"/>
                <a:gd name="T47" fmla="*/ 86 w 86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6" h="140">
                  <a:moveTo>
                    <a:pt x="46" y="58"/>
                  </a:moveTo>
                  <a:lnTo>
                    <a:pt x="46" y="58"/>
                  </a:lnTo>
                  <a:lnTo>
                    <a:pt x="22" y="86"/>
                  </a:lnTo>
                  <a:lnTo>
                    <a:pt x="0" y="110"/>
                  </a:lnTo>
                  <a:lnTo>
                    <a:pt x="74" y="140"/>
                  </a:lnTo>
                  <a:lnTo>
                    <a:pt x="74" y="112"/>
                  </a:lnTo>
                  <a:lnTo>
                    <a:pt x="76" y="70"/>
                  </a:lnTo>
                  <a:lnTo>
                    <a:pt x="80" y="30"/>
                  </a:lnTo>
                  <a:lnTo>
                    <a:pt x="86" y="0"/>
                  </a:lnTo>
                  <a:lnTo>
                    <a:pt x="70" y="26"/>
                  </a:lnTo>
                  <a:lnTo>
                    <a:pt x="46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40" name="Line 57"/>
            <p:cNvSpPr>
              <a:spLocks noChangeShapeType="1"/>
            </p:cNvSpPr>
            <p:nvPr/>
          </p:nvSpPr>
          <p:spPr bwMode="auto">
            <a:xfrm flipH="1" flipV="1">
              <a:off x="4584" y="1541"/>
              <a:ext cx="53" cy="8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41" name="Freeform 58"/>
            <p:cNvSpPr>
              <a:spLocks/>
            </p:cNvSpPr>
            <p:nvPr/>
          </p:nvSpPr>
          <p:spPr bwMode="auto">
            <a:xfrm>
              <a:off x="4527" y="1455"/>
              <a:ext cx="102" cy="127"/>
            </a:xfrm>
            <a:custGeom>
              <a:avLst/>
              <a:gdLst>
                <a:gd name="T0" fmla="*/ 24 w 108"/>
                <a:gd name="T1" fmla="*/ 68 h 136"/>
                <a:gd name="T2" fmla="*/ 24 w 108"/>
                <a:gd name="T3" fmla="*/ 68 h 136"/>
                <a:gd name="T4" fmla="*/ 34 w 108"/>
                <a:gd name="T5" fmla="*/ 104 h 136"/>
                <a:gd name="T6" fmla="*/ 40 w 108"/>
                <a:gd name="T7" fmla="*/ 136 h 136"/>
                <a:gd name="T8" fmla="*/ 108 w 108"/>
                <a:gd name="T9" fmla="*/ 92 h 136"/>
                <a:gd name="T10" fmla="*/ 108 w 108"/>
                <a:gd name="T11" fmla="*/ 92 h 136"/>
                <a:gd name="T12" fmla="*/ 86 w 108"/>
                <a:gd name="T13" fmla="*/ 76 h 136"/>
                <a:gd name="T14" fmla="*/ 52 w 108"/>
                <a:gd name="T15" fmla="*/ 50 h 136"/>
                <a:gd name="T16" fmla="*/ 52 w 108"/>
                <a:gd name="T17" fmla="*/ 50 h 136"/>
                <a:gd name="T18" fmla="*/ 22 w 108"/>
                <a:gd name="T19" fmla="*/ 22 h 136"/>
                <a:gd name="T20" fmla="*/ 0 w 108"/>
                <a:gd name="T21" fmla="*/ 0 h 136"/>
                <a:gd name="T22" fmla="*/ 0 w 108"/>
                <a:gd name="T23" fmla="*/ 0 h 136"/>
                <a:gd name="T24" fmla="*/ 12 w 108"/>
                <a:gd name="T25" fmla="*/ 30 h 136"/>
                <a:gd name="T26" fmla="*/ 24 w 108"/>
                <a:gd name="T27" fmla="*/ 68 h 136"/>
                <a:gd name="T28" fmla="*/ 24 w 108"/>
                <a:gd name="T29" fmla="*/ 68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136"/>
                <a:gd name="T47" fmla="*/ 108 w 108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136">
                  <a:moveTo>
                    <a:pt x="24" y="68"/>
                  </a:moveTo>
                  <a:lnTo>
                    <a:pt x="24" y="68"/>
                  </a:lnTo>
                  <a:lnTo>
                    <a:pt x="34" y="104"/>
                  </a:lnTo>
                  <a:lnTo>
                    <a:pt x="40" y="136"/>
                  </a:lnTo>
                  <a:lnTo>
                    <a:pt x="108" y="92"/>
                  </a:lnTo>
                  <a:lnTo>
                    <a:pt x="86" y="76"/>
                  </a:lnTo>
                  <a:lnTo>
                    <a:pt x="52" y="50"/>
                  </a:lnTo>
                  <a:lnTo>
                    <a:pt x="22" y="22"/>
                  </a:lnTo>
                  <a:lnTo>
                    <a:pt x="0" y="0"/>
                  </a:lnTo>
                  <a:lnTo>
                    <a:pt x="12" y="30"/>
                  </a:lnTo>
                  <a:lnTo>
                    <a:pt x="24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42" name="Line 59"/>
            <p:cNvSpPr>
              <a:spLocks noChangeShapeType="1"/>
            </p:cNvSpPr>
            <p:nvPr/>
          </p:nvSpPr>
          <p:spPr bwMode="auto">
            <a:xfrm flipV="1">
              <a:off x="5260" y="1591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43" name="Freeform 60"/>
            <p:cNvSpPr>
              <a:spLocks/>
            </p:cNvSpPr>
            <p:nvPr/>
          </p:nvSpPr>
          <p:spPr bwMode="auto">
            <a:xfrm>
              <a:off x="5222" y="1490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44" name="Line 61"/>
            <p:cNvSpPr>
              <a:spLocks noChangeShapeType="1"/>
            </p:cNvSpPr>
            <p:nvPr/>
          </p:nvSpPr>
          <p:spPr bwMode="auto">
            <a:xfrm flipV="1">
              <a:off x="5167" y="1572"/>
              <a:ext cx="25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45" name="Freeform 62"/>
            <p:cNvSpPr>
              <a:spLocks/>
            </p:cNvSpPr>
            <p:nvPr/>
          </p:nvSpPr>
          <p:spPr bwMode="auto">
            <a:xfrm>
              <a:off x="5149" y="1474"/>
              <a:ext cx="73" cy="132"/>
            </a:xfrm>
            <a:custGeom>
              <a:avLst/>
              <a:gdLst>
                <a:gd name="T0" fmla="*/ 38 w 78"/>
                <a:gd name="T1" fmla="*/ 66 h 142"/>
                <a:gd name="T2" fmla="*/ 38 w 78"/>
                <a:gd name="T3" fmla="*/ 66 h 142"/>
                <a:gd name="T4" fmla="*/ 20 w 78"/>
                <a:gd name="T5" fmla="*/ 96 h 142"/>
                <a:gd name="T6" fmla="*/ 0 w 78"/>
                <a:gd name="T7" fmla="*/ 122 h 142"/>
                <a:gd name="T8" fmla="*/ 78 w 78"/>
                <a:gd name="T9" fmla="*/ 142 h 142"/>
                <a:gd name="T10" fmla="*/ 78 w 78"/>
                <a:gd name="T11" fmla="*/ 142 h 142"/>
                <a:gd name="T12" fmla="*/ 74 w 78"/>
                <a:gd name="T13" fmla="*/ 114 h 142"/>
                <a:gd name="T14" fmla="*/ 70 w 78"/>
                <a:gd name="T15" fmla="*/ 74 h 142"/>
                <a:gd name="T16" fmla="*/ 70 w 78"/>
                <a:gd name="T17" fmla="*/ 74 h 142"/>
                <a:gd name="T18" fmla="*/ 70 w 78"/>
                <a:gd name="T19" fmla="*/ 32 h 142"/>
                <a:gd name="T20" fmla="*/ 72 w 78"/>
                <a:gd name="T21" fmla="*/ 0 h 142"/>
                <a:gd name="T22" fmla="*/ 72 w 78"/>
                <a:gd name="T23" fmla="*/ 0 h 142"/>
                <a:gd name="T24" fmla="*/ 58 w 78"/>
                <a:gd name="T25" fmla="*/ 30 h 142"/>
                <a:gd name="T26" fmla="*/ 38 w 78"/>
                <a:gd name="T27" fmla="*/ 66 h 142"/>
                <a:gd name="T28" fmla="*/ 38 w 78"/>
                <a:gd name="T29" fmla="*/ 66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"/>
                <a:gd name="T46" fmla="*/ 0 h 142"/>
                <a:gd name="T47" fmla="*/ 78 w 78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" h="142">
                  <a:moveTo>
                    <a:pt x="38" y="66"/>
                  </a:moveTo>
                  <a:lnTo>
                    <a:pt x="38" y="66"/>
                  </a:lnTo>
                  <a:lnTo>
                    <a:pt x="20" y="96"/>
                  </a:lnTo>
                  <a:lnTo>
                    <a:pt x="0" y="122"/>
                  </a:lnTo>
                  <a:lnTo>
                    <a:pt x="78" y="142"/>
                  </a:lnTo>
                  <a:lnTo>
                    <a:pt x="74" y="114"/>
                  </a:lnTo>
                  <a:lnTo>
                    <a:pt x="70" y="74"/>
                  </a:lnTo>
                  <a:lnTo>
                    <a:pt x="70" y="32"/>
                  </a:lnTo>
                  <a:lnTo>
                    <a:pt x="72" y="0"/>
                  </a:lnTo>
                  <a:lnTo>
                    <a:pt x="58" y="30"/>
                  </a:lnTo>
                  <a:lnTo>
                    <a:pt x="38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46" name="Line 63"/>
            <p:cNvSpPr>
              <a:spLocks noChangeShapeType="1"/>
            </p:cNvSpPr>
            <p:nvPr/>
          </p:nvSpPr>
          <p:spPr bwMode="auto">
            <a:xfrm flipH="1" flipV="1">
              <a:off x="5326" y="1572"/>
              <a:ext cx="40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47" name="Freeform 64"/>
            <p:cNvSpPr>
              <a:spLocks/>
            </p:cNvSpPr>
            <p:nvPr/>
          </p:nvSpPr>
          <p:spPr bwMode="auto">
            <a:xfrm>
              <a:off x="5290" y="1479"/>
              <a:ext cx="81" cy="131"/>
            </a:xfrm>
            <a:custGeom>
              <a:avLst/>
              <a:gdLst>
                <a:gd name="T0" fmla="*/ 10 w 86"/>
                <a:gd name="T1" fmla="*/ 70 h 140"/>
                <a:gd name="T2" fmla="*/ 10 w 86"/>
                <a:gd name="T3" fmla="*/ 70 h 140"/>
                <a:gd name="T4" fmla="*/ 12 w 86"/>
                <a:gd name="T5" fmla="*/ 108 h 140"/>
                <a:gd name="T6" fmla="*/ 12 w 86"/>
                <a:gd name="T7" fmla="*/ 140 h 140"/>
                <a:gd name="T8" fmla="*/ 86 w 86"/>
                <a:gd name="T9" fmla="*/ 110 h 140"/>
                <a:gd name="T10" fmla="*/ 86 w 86"/>
                <a:gd name="T11" fmla="*/ 110 h 140"/>
                <a:gd name="T12" fmla="*/ 68 w 86"/>
                <a:gd name="T13" fmla="*/ 90 h 140"/>
                <a:gd name="T14" fmla="*/ 40 w 86"/>
                <a:gd name="T15" fmla="*/ 58 h 140"/>
                <a:gd name="T16" fmla="*/ 40 w 86"/>
                <a:gd name="T17" fmla="*/ 58 h 140"/>
                <a:gd name="T18" fmla="*/ 16 w 86"/>
                <a:gd name="T19" fmla="*/ 26 h 140"/>
                <a:gd name="T20" fmla="*/ 0 w 86"/>
                <a:gd name="T21" fmla="*/ 0 h 140"/>
                <a:gd name="T22" fmla="*/ 0 w 86"/>
                <a:gd name="T23" fmla="*/ 0 h 140"/>
                <a:gd name="T24" fmla="*/ 6 w 86"/>
                <a:gd name="T25" fmla="*/ 30 h 140"/>
                <a:gd name="T26" fmla="*/ 10 w 86"/>
                <a:gd name="T27" fmla="*/ 70 h 140"/>
                <a:gd name="T28" fmla="*/ 10 w 86"/>
                <a:gd name="T29" fmla="*/ 70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6"/>
                <a:gd name="T46" fmla="*/ 0 h 140"/>
                <a:gd name="T47" fmla="*/ 86 w 86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6" h="140">
                  <a:moveTo>
                    <a:pt x="10" y="70"/>
                  </a:moveTo>
                  <a:lnTo>
                    <a:pt x="10" y="70"/>
                  </a:lnTo>
                  <a:lnTo>
                    <a:pt x="12" y="108"/>
                  </a:lnTo>
                  <a:lnTo>
                    <a:pt x="12" y="140"/>
                  </a:lnTo>
                  <a:lnTo>
                    <a:pt x="86" y="110"/>
                  </a:lnTo>
                  <a:lnTo>
                    <a:pt x="68" y="90"/>
                  </a:lnTo>
                  <a:lnTo>
                    <a:pt x="40" y="58"/>
                  </a:lnTo>
                  <a:lnTo>
                    <a:pt x="16" y="26"/>
                  </a:lnTo>
                  <a:lnTo>
                    <a:pt x="0" y="0"/>
                  </a:lnTo>
                  <a:lnTo>
                    <a:pt x="6" y="30"/>
                  </a:lnTo>
                  <a:lnTo>
                    <a:pt x="1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48" name="Line 65"/>
            <p:cNvSpPr>
              <a:spLocks noChangeShapeType="1"/>
            </p:cNvSpPr>
            <p:nvPr/>
          </p:nvSpPr>
          <p:spPr bwMode="auto">
            <a:xfrm flipV="1">
              <a:off x="5067" y="1541"/>
              <a:ext cx="53" cy="8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49" name="Freeform 66"/>
            <p:cNvSpPr>
              <a:spLocks/>
            </p:cNvSpPr>
            <p:nvPr/>
          </p:nvSpPr>
          <p:spPr bwMode="auto">
            <a:xfrm>
              <a:off x="5075" y="1455"/>
              <a:ext cx="102" cy="127"/>
            </a:xfrm>
            <a:custGeom>
              <a:avLst/>
              <a:gdLst>
                <a:gd name="T0" fmla="*/ 56 w 108"/>
                <a:gd name="T1" fmla="*/ 50 h 136"/>
                <a:gd name="T2" fmla="*/ 56 w 108"/>
                <a:gd name="T3" fmla="*/ 50 h 136"/>
                <a:gd name="T4" fmla="*/ 26 w 108"/>
                <a:gd name="T5" fmla="*/ 74 h 136"/>
                <a:gd name="T6" fmla="*/ 0 w 108"/>
                <a:gd name="T7" fmla="*/ 92 h 136"/>
                <a:gd name="T8" fmla="*/ 68 w 108"/>
                <a:gd name="T9" fmla="*/ 136 h 136"/>
                <a:gd name="T10" fmla="*/ 68 w 108"/>
                <a:gd name="T11" fmla="*/ 136 h 136"/>
                <a:gd name="T12" fmla="*/ 74 w 108"/>
                <a:gd name="T13" fmla="*/ 110 h 136"/>
                <a:gd name="T14" fmla="*/ 84 w 108"/>
                <a:gd name="T15" fmla="*/ 68 h 136"/>
                <a:gd name="T16" fmla="*/ 84 w 108"/>
                <a:gd name="T17" fmla="*/ 68 h 136"/>
                <a:gd name="T18" fmla="*/ 96 w 108"/>
                <a:gd name="T19" fmla="*/ 30 h 136"/>
                <a:gd name="T20" fmla="*/ 108 w 108"/>
                <a:gd name="T21" fmla="*/ 0 h 136"/>
                <a:gd name="T22" fmla="*/ 108 w 108"/>
                <a:gd name="T23" fmla="*/ 0 h 136"/>
                <a:gd name="T24" fmla="*/ 86 w 108"/>
                <a:gd name="T25" fmla="*/ 24 h 136"/>
                <a:gd name="T26" fmla="*/ 56 w 108"/>
                <a:gd name="T27" fmla="*/ 50 h 136"/>
                <a:gd name="T28" fmla="*/ 56 w 108"/>
                <a:gd name="T29" fmla="*/ 5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136"/>
                <a:gd name="T47" fmla="*/ 108 w 108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136">
                  <a:moveTo>
                    <a:pt x="56" y="50"/>
                  </a:moveTo>
                  <a:lnTo>
                    <a:pt x="56" y="50"/>
                  </a:lnTo>
                  <a:lnTo>
                    <a:pt x="26" y="74"/>
                  </a:lnTo>
                  <a:lnTo>
                    <a:pt x="0" y="92"/>
                  </a:lnTo>
                  <a:lnTo>
                    <a:pt x="68" y="136"/>
                  </a:lnTo>
                  <a:lnTo>
                    <a:pt x="74" y="110"/>
                  </a:lnTo>
                  <a:lnTo>
                    <a:pt x="84" y="68"/>
                  </a:lnTo>
                  <a:lnTo>
                    <a:pt x="96" y="30"/>
                  </a:lnTo>
                  <a:lnTo>
                    <a:pt x="108" y="0"/>
                  </a:lnTo>
                  <a:lnTo>
                    <a:pt x="86" y="24"/>
                  </a:lnTo>
                  <a:lnTo>
                    <a:pt x="5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50" name="Freeform 67"/>
            <p:cNvSpPr>
              <a:spLocks/>
            </p:cNvSpPr>
            <p:nvPr/>
          </p:nvSpPr>
          <p:spPr bwMode="auto">
            <a:xfrm>
              <a:off x="4308" y="3034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51" name="Rectangle 68"/>
            <p:cNvSpPr>
              <a:spLocks noChangeArrowheads="1"/>
            </p:cNvSpPr>
            <p:nvPr/>
          </p:nvSpPr>
          <p:spPr bwMode="auto">
            <a:xfrm>
              <a:off x="4395" y="308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D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52" name="Freeform 69"/>
            <p:cNvSpPr>
              <a:spLocks/>
            </p:cNvSpPr>
            <p:nvPr/>
          </p:nvSpPr>
          <p:spPr bwMode="auto">
            <a:xfrm>
              <a:off x="5124" y="3034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53" name="Rectangle 70"/>
            <p:cNvSpPr>
              <a:spLocks noChangeArrowheads="1"/>
            </p:cNvSpPr>
            <p:nvPr/>
          </p:nvSpPr>
          <p:spPr bwMode="auto">
            <a:xfrm>
              <a:off x="5211" y="308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D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54" name="Freeform 71"/>
            <p:cNvSpPr>
              <a:spLocks/>
            </p:cNvSpPr>
            <p:nvPr/>
          </p:nvSpPr>
          <p:spPr bwMode="auto">
            <a:xfrm>
              <a:off x="5124" y="2363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55" name="Rectangle 72"/>
            <p:cNvSpPr>
              <a:spLocks noChangeArrowheads="1"/>
            </p:cNvSpPr>
            <p:nvPr/>
          </p:nvSpPr>
          <p:spPr bwMode="auto">
            <a:xfrm>
              <a:off x="5203" y="2417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M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56" name="Freeform 73"/>
            <p:cNvSpPr>
              <a:spLocks/>
            </p:cNvSpPr>
            <p:nvPr/>
          </p:nvSpPr>
          <p:spPr bwMode="auto">
            <a:xfrm>
              <a:off x="4308" y="2363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57" name="Rectangle 74"/>
            <p:cNvSpPr>
              <a:spLocks noChangeArrowheads="1"/>
            </p:cNvSpPr>
            <p:nvPr/>
          </p:nvSpPr>
          <p:spPr bwMode="auto">
            <a:xfrm>
              <a:off x="4387" y="2417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M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58" name="Line 75"/>
            <p:cNvSpPr>
              <a:spLocks noChangeShapeType="1"/>
            </p:cNvSpPr>
            <p:nvPr/>
          </p:nvSpPr>
          <p:spPr bwMode="auto">
            <a:xfrm>
              <a:off x="4618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59" name="Line 76"/>
            <p:cNvSpPr>
              <a:spLocks noChangeShapeType="1"/>
            </p:cNvSpPr>
            <p:nvPr/>
          </p:nvSpPr>
          <p:spPr bwMode="auto">
            <a:xfrm>
              <a:off x="4633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60" name="Line 77"/>
            <p:cNvSpPr>
              <a:spLocks noChangeShapeType="1"/>
            </p:cNvSpPr>
            <p:nvPr/>
          </p:nvSpPr>
          <p:spPr bwMode="auto">
            <a:xfrm>
              <a:off x="464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61" name="Line 78"/>
            <p:cNvSpPr>
              <a:spLocks noChangeShapeType="1"/>
            </p:cNvSpPr>
            <p:nvPr/>
          </p:nvSpPr>
          <p:spPr bwMode="auto">
            <a:xfrm>
              <a:off x="4648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62" name="Line 79"/>
            <p:cNvSpPr>
              <a:spLocks noChangeShapeType="1"/>
            </p:cNvSpPr>
            <p:nvPr/>
          </p:nvSpPr>
          <p:spPr bwMode="auto">
            <a:xfrm>
              <a:off x="4663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63" name="Line 80"/>
            <p:cNvSpPr>
              <a:spLocks noChangeShapeType="1"/>
            </p:cNvSpPr>
            <p:nvPr/>
          </p:nvSpPr>
          <p:spPr bwMode="auto">
            <a:xfrm>
              <a:off x="467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64" name="Line 81"/>
            <p:cNvSpPr>
              <a:spLocks noChangeShapeType="1"/>
            </p:cNvSpPr>
            <p:nvPr/>
          </p:nvSpPr>
          <p:spPr bwMode="auto">
            <a:xfrm>
              <a:off x="4678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65" name="Line 82"/>
            <p:cNvSpPr>
              <a:spLocks noChangeShapeType="1"/>
            </p:cNvSpPr>
            <p:nvPr/>
          </p:nvSpPr>
          <p:spPr bwMode="auto">
            <a:xfrm>
              <a:off x="4693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66" name="Line 83"/>
            <p:cNvSpPr>
              <a:spLocks noChangeShapeType="1"/>
            </p:cNvSpPr>
            <p:nvPr/>
          </p:nvSpPr>
          <p:spPr bwMode="auto">
            <a:xfrm>
              <a:off x="470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67" name="Line 84"/>
            <p:cNvSpPr>
              <a:spLocks noChangeShapeType="1"/>
            </p:cNvSpPr>
            <p:nvPr/>
          </p:nvSpPr>
          <p:spPr bwMode="auto">
            <a:xfrm>
              <a:off x="4708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68" name="Line 85"/>
            <p:cNvSpPr>
              <a:spLocks noChangeShapeType="1"/>
            </p:cNvSpPr>
            <p:nvPr/>
          </p:nvSpPr>
          <p:spPr bwMode="auto">
            <a:xfrm>
              <a:off x="472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69" name="Line 86"/>
            <p:cNvSpPr>
              <a:spLocks noChangeShapeType="1"/>
            </p:cNvSpPr>
            <p:nvPr/>
          </p:nvSpPr>
          <p:spPr bwMode="auto">
            <a:xfrm>
              <a:off x="4731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70" name="Line 87"/>
            <p:cNvSpPr>
              <a:spLocks noChangeShapeType="1"/>
            </p:cNvSpPr>
            <p:nvPr/>
          </p:nvSpPr>
          <p:spPr bwMode="auto">
            <a:xfrm>
              <a:off x="4739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71" name="Line 88"/>
            <p:cNvSpPr>
              <a:spLocks noChangeShapeType="1"/>
            </p:cNvSpPr>
            <p:nvPr/>
          </p:nvSpPr>
          <p:spPr bwMode="auto">
            <a:xfrm>
              <a:off x="475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72" name="Line 89"/>
            <p:cNvSpPr>
              <a:spLocks noChangeShapeType="1"/>
            </p:cNvSpPr>
            <p:nvPr/>
          </p:nvSpPr>
          <p:spPr bwMode="auto">
            <a:xfrm>
              <a:off x="4761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73" name="Line 90"/>
            <p:cNvSpPr>
              <a:spLocks noChangeShapeType="1"/>
            </p:cNvSpPr>
            <p:nvPr/>
          </p:nvSpPr>
          <p:spPr bwMode="auto">
            <a:xfrm>
              <a:off x="4769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74" name="Line 91"/>
            <p:cNvSpPr>
              <a:spLocks noChangeShapeType="1"/>
            </p:cNvSpPr>
            <p:nvPr/>
          </p:nvSpPr>
          <p:spPr bwMode="auto">
            <a:xfrm>
              <a:off x="478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75" name="Line 92"/>
            <p:cNvSpPr>
              <a:spLocks noChangeShapeType="1"/>
            </p:cNvSpPr>
            <p:nvPr/>
          </p:nvSpPr>
          <p:spPr bwMode="auto">
            <a:xfrm>
              <a:off x="4792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76" name="Line 93"/>
            <p:cNvSpPr>
              <a:spLocks noChangeShapeType="1"/>
            </p:cNvSpPr>
            <p:nvPr/>
          </p:nvSpPr>
          <p:spPr bwMode="auto">
            <a:xfrm>
              <a:off x="4799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77" name="Line 94"/>
            <p:cNvSpPr>
              <a:spLocks noChangeShapeType="1"/>
            </p:cNvSpPr>
            <p:nvPr/>
          </p:nvSpPr>
          <p:spPr bwMode="auto">
            <a:xfrm>
              <a:off x="481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78" name="Line 95"/>
            <p:cNvSpPr>
              <a:spLocks noChangeShapeType="1"/>
            </p:cNvSpPr>
            <p:nvPr/>
          </p:nvSpPr>
          <p:spPr bwMode="auto">
            <a:xfrm>
              <a:off x="4822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79" name="Line 96"/>
            <p:cNvSpPr>
              <a:spLocks noChangeShapeType="1"/>
            </p:cNvSpPr>
            <p:nvPr/>
          </p:nvSpPr>
          <p:spPr bwMode="auto">
            <a:xfrm>
              <a:off x="4829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80" name="Line 97"/>
            <p:cNvSpPr>
              <a:spLocks noChangeShapeType="1"/>
            </p:cNvSpPr>
            <p:nvPr/>
          </p:nvSpPr>
          <p:spPr bwMode="auto">
            <a:xfrm>
              <a:off x="484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81" name="Line 98"/>
            <p:cNvSpPr>
              <a:spLocks noChangeShapeType="1"/>
            </p:cNvSpPr>
            <p:nvPr/>
          </p:nvSpPr>
          <p:spPr bwMode="auto">
            <a:xfrm>
              <a:off x="4852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82" name="Line 99"/>
            <p:cNvSpPr>
              <a:spLocks noChangeShapeType="1"/>
            </p:cNvSpPr>
            <p:nvPr/>
          </p:nvSpPr>
          <p:spPr bwMode="auto">
            <a:xfrm>
              <a:off x="4860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83" name="Line 100"/>
            <p:cNvSpPr>
              <a:spLocks noChangeShapeType="1"/>
            </p:cNvSpPr>
            <p:nvPr/>
          </p:nvSpPr>
          <p:spPr bwMode="auto">
            <a:xfrm>
              <a:off x="487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84" name="Line 101"/>
            <p:cNvSpPr>
              <a:spLocks noChangeShapeType="1"/>
            </p:cNvSpPr>
            <p:nvPr/>
          </p:nvSpPr>
          <p:spPr bwMode="auto">
            <a:xfrm>
              <a:off x="4882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85" name="Line 102"/>
            <p:cNvSpPr>
              <a:spLocks noChangeShapeType="1"/>
            </p:cNvSpPr>
            <p:nvPr/>
          </p:nvSpPr>
          <p:spPr bwMode="auto">
            <a:xfrm>
              <a:off x="4890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86" name="Line 103"/>
            <p:cNvSpPr>
              <a:spLocks noChangeShapeType="1"/>
            </p:cNvSpPr>
            <p:nvPr/>
          </p:nvSpPr>
          <p:spPr bwMode="auto">
            <a:xfrm>
              <a:off x="490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87" name="Line 104"/>
            <p:cNvSpPr>
              <a:spLocks noChangeShapeType="1"/>
            </p:cNvSpPr>
            <p:nvPr/>
          </p:nvSpPr>
          <p:spPr bwMode="auto">
            <a:xfrm>
              <a:off x="4912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88" name="Line 105"/>
            <p:cNvSpPr>
              <a:spLocks noChangeShapeType="1"/>
            </p:cNvSpPr>
            <p:nvPr/>
          </p:nvSpPr>
          <p:spPr bwMode="auto">
            <a:xfrm>
              <a:off x="492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89" name="Line 106"/>
            <p:cNvSpPr>
              <a:spLocks noChangeShapeType="1"/>
            </p:cNvSpPr>
            <p:nvPr/>
          </p:nvSpPr>
          <p:spPr bwMode="auto">
            <a:xfrm>
              <a:off x="493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90" name="Line 107"/>
            <p:cNvSpPr>
              <a:spLocks noChangeShapeType="1"/>
            </p:cNvSpPr>
            <p:nvPr/>
          </p:nvSpPr>
          <p:spPr bwMode="auto">
            <a:xfrm>
              <a:off x="4943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91" name="Line 108"/>
            <p:cNvSpPr>
              <a:spLocks noChangeShapeType="1"/>
            </p:cNvSpPr>
            <p:nvPr/>
          </p:nvSpPr>
          <p:spPr bwMode="auto">
            <a:xfrm>
              <a:off x="495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92" name="Line 109"/>
            <p:cNvSpPr>
              <a:spLocks noChangeShapeType="1"/>
            </p:cNvSpPr>
            <p:nvPr/>
          </p:nvSpPr>
          <p:spPr bwMode="auto">
            <a:xfrm>
              <a:off x="496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93" name="Line 110"/>
            <p:cNvSpPr>
              <a:spLocks noChangeShapeType="1"/>
            </p:cNvSpPr>
            <p:nvPr/>
          </p:nvSpPr>
          <p:spPr bwMode="auto">
            <a:xfrm>
              <a:off x="4973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94" name="Line 111"/>
            <p:cNvSpPr>
              <a:spLocks noChangeShapeType="1"/>
            </p:cNvSpPr>
            <p:nvPr/>
          </p:nvSpPr>
          <p:spPr bwMode="auto">
            <a:xfrm>
              <a:off x="498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95" name="Line 112"/>
            <p:cNvSpPr>
              <a:spLocks noChangeShapeType="1"/>
            </p:cNvSpPr>
            <p:nvPr/>
          </p:nvSpPr>
          <p:spPr bwMode="auto">
            <a:xfrm>
              <a:off x="499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96" name="Line 113"/>
            <p:cNvSpPr>
              <a:spLocks noChangeShapeType="1"/>
            </p:cNvSpPr>
            <p:nvPr/>
          </p:nvSpPr>
          <p:spPr bwMode="auto">
            <a:xfrm>
              <a:off x="5003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97" name="Line 114"/>
            <p:cNvSpPr>
              <a:spLocks noChangeShapeType="1"/>
            </p:cNvSpPr>
            <p:nvPr/>
          </p:nvSpPr>
          <p:spPr bwMode="auto">
            <a:xfrm>
              <a:off x="501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98" name="Line 115"/>
            <p:cNvSpPr>
              <a:spLocks noChangeShapeType="1"/>
            </p:cNvSpPr>
            <p:nvPr/>
          </p:nvSpPr>
          <p:spPr bwMode="auto">
            <a:xfrm>
              <a:off x="502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99" name="Line 116"/>
            <p:cNvSpPr>
              <a:spLocks noChangeShapeType="1"/>
            </p:cNvSpPr>
            <p:nvPr/>
          </p:nvSpPr>
          <p:spPr bwMode="auto">
            <a:xfrm>
              <a:off x="5033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00" name="Line 117"/>
            <p:cNvSpPr>
              <a:spLocks noChangeShapeType="1"/>
            </p:cNvSpPr>
            <p:nvPr/>
          </p:nvSpPr>
          <p:spPr bwMode="auto">
            <a:xfrm>
              <a:off x="504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01" name="Line 118"/>
            <p:cNvSpPr>
              <a:spLocks noChangeShapeType="1"/>
            </p:cNvSpPr>
            <p:nvPr/>
          </p:nvSpPr>
          <p:spPr bwMode="auto">
            <a:xfrm>
              <a:off x="505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02" name="Line 119"/>
            <p:cNvSpPr>
              <a:spLocks noChangeShapeType="1"/>
            </p:cNvSpPr>
            <p:nvPr/>
          </p:nvSpPr>
          <p:spPr bwMode="auto">
            <a:xfrm>
              <a:off x="5064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03" name="Line 120"/>
            <p:cNvSpPr>
              <a:spLocks noChangeShapeType="1"/>
            </p:cNvSpPr>
            <p:nvPr/>
          </p:nvSpPr>
          <p:spPr bwMode="auto">
            <a:xfrm>
              <a:off x="5071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04" name="Line 121"/>
            <p:cNvSpPr>
              <a:spLocks noChangeShapeType="1"/>
            </p:cNvSpPr>
            <p:nvPr/>
          </p:nvSpPr>
          <p:spPr bwMode="auto">
            <a:xfrm>
              <a:off x="508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05" name="Rectangle 122"/>
            <p:cNvSpPr>
              <a:spLocks noChangeArrowheads="1"/>
            </p:cNvSpPr>
            <p:nvPr/>
          </p:nvSpPr>
          <p:spPr bwMode="auto">
            <a:xfrm>
              <a:off x="4775" y="2350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4n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06" name="Freeform 123"/>
            <p:cNvSpPr>
              <a:spLocks/>
            </p:cNvSpPr>
            <p:nvPr/>
          </p:nvSpPr>
          <p:spPr bwMode="auto">
            <a:xfrm>
              <a:off x="5124" y="1893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07" name="Rectangle 124"/>
            <p:cNvSpPr>
              <a:spLocks noChangeArrowheads="1"/>
            </p:cNvSpPr>
            <p:nvPr/>
          </p:nvSpPr>
          <p:spPr bwMode="auto">
            <a:xfrm>
              <a:off x="5213" y="1947"/>
              <a:ext cx="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S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08" name="Freeform 125"/>
            <p:cNvSpPr>
              <a:spLocks/>
            </p:cNvSpPr>
            <p:nvPr/>
          </p:nvSpPr>
          <p:spPr bwMode="auto">
            <a:xfrm>
              <a:off x="4308" y="1893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09" name="Rectangle 126"/>
            <p:cNvSpPr>
              <a:spLocks noChangeArrowheads="1"/>
            </p:cNvSpPr>
            <p:nvPr/>
          </p:nvSpPr>
          <p:spPr bwMode="auto">
            <a:xfrm>
              <a:off x="4397" y="1947"/>
              <a:ext cx="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S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10" name="Line 127"/>
            <p:cNvSpPr>
              <a:spLocks noChangeShapeType="1"/>
            </p:cNvSpPr>
            <p:nvPr/>
          </p:nvSpPr>
          <p:spPr bwMode="auto">
            <a:xfrm>
              <a:off x="4618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11" name="Line 128"/>
            <p:cNvSpPr>
              <a:spLocks noChangeShapeType="1"/>
            </p:cNvSpPr>
            <p:nvPr/>
          </p:nvSpPr>
          <p:spPr bwMode="auto">
            <a:xfrm>
              <a:off x="4633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12" name="Line 129"/>
            <p:cNvSpPr>
              <a:spLocks noChangeShapeType="1"/>
            </p:cNvSpPr>
            <p:nvPr/>
          </p:nvSpPr>
          <p:spPr bwMode="auto">
            <a:xfrm>
              <a:off x="464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13" name="Line 130"/>
            <p:cNvSpPr>
              <a:spLocks noChangeShapeType="1"/>
            </p:cNvSpPr>
            <p:nvPr/>
          </p:nvSpPr>
          <p:spPr bwMode="auto">
            <a:xfrm>
              <a:off x="4648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14" name="Line 131"/>
            <p:cNvSpPr>
              <a:spLocks noChangeShapeType="1"/>
            </p:cNvSpPr>
            <p:nvPr/>
          </p:nvSpPr>
          <p:spPr bwMode="auto">
            <a:xfrm>
              <a:off x="4663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15" name="Line 132"/>
            <p:cNvSpPr>
              <a:spLocks noChangeShapeType="1"/>
            </p:cNvSpPr>
            <p:nvPr/>
          </p:nvSpPr>
          <p:spPr bwMode="auto">
            <a:xfrm>
              <a:off x="467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16" name="Line 133"/>
            <p:cNvSpPr>
              <a:spLocks noChangeShapeType="1"/>
            </p:cNvSpPr>
            <p:nvPr/>
          </p:nvSpPr>
          <p:spPr bwMode="auto">
            <a:xfrm>
              <a:off x="4678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17" name="Line 134"/>
            <p:cNvSpPr>
              <a:spLocks noChangeShapeType="1"/>
            </p:cNvSpPr>
            <p:nvPr/>
          </p:nvSpPr>
          <p:spPr bwMode="auto">
            <a:xfrm>
              <a:off x="4693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18" name="Line 135"/>
            <p:cNvSpPr>
              <a:spLocks noChangeShapeType="1"/>
            </p:cNvSpPr>
            <p:nvPr/>
          </p:nvSpPr>
          <p:spPr bwMode="auto">
            <a:xfrm>
              <a:off x="470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19" name="Line 136"/>
            <p:cNvSpPr>
              <a:spLocks noChangeShapeType="1"/>
            </p:cNvSpPr>
            <p:nvPr/>
          </p:nvSpPr>
          <p:spPr bwMode="auto">
            <a:xfrm>
              <a:off x="4708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20" name="Line 137"/>
            <p:cNvSpPr>
              <a:spLocks noChangeShapeType="1"/>
            </p:cNvSpPr>
            <p:nvPr/>
          </p:nvSpPr>
          <p:spPr bwMode="auto">
            <a:xfrm>
              <a:off x="472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21" name="Line 138"/>
            <p:cNvSpPr>
              <a:spLocks noChangeShapeType="1"/>
            </p:cNvSpPr>
            <p:nvPr/>
          </p:nvSpPr>
          <p:spPr bwMode="auto">
            <a:xfrm>
              <a:off x="4731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22" name="Line 139"/>
            <p:cNvSpPr>
              <a:spLocks noChangeShapeType="1"/>
            </p:cNvSpPr>
            <p:nvPr/>
          </p:nvSpPr>
          <p:spPr bwMode="auto">
            <a:xfrm>
              <a:off x="4739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23" name="Line 140"/>
            <p:cNvSpPr>
              <a:spLocks noChangeShapeType="1"/>
            </p:cNvSpPr>
            <p:nvPr/>
          </p:nvSpPr>
          <p:spPr bwMode="auto">
            <a:xfrm>
              <a:off x="475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24" name="Line 141"/>
            <p:cNvSpPr>
              <a:spLocks noChangeShapeType="1"/>
            </p:cNvSpPr>
            <p:nvPr/>
          </p:nvSpPr>
          <p:spPr bwMode="auto">
            <a:xfrm>
              <a:off x="4761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25" name="Line 142"/>
            <p:cNvSpPr>
              <a:spLocks noChangeShapeType="1"/>
            </p:cNvSpPr>
            <p:nvPr/>
          </p:nvSpPr>
          <p:spPr bwMode="auto">
            <a:xfrm>
              <a:off x="4769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26" name="Line 143"/>
            <p:cNvSpPr>
              <a:spLocks noChangeShapeType="1"/>
            </p:cNvSpPr>
            <p:nvPr/>
          </p:nvSpPr>
          <p:spPr bwMode="auto">
            <a:xfrm>
              <a:off x="478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27" name="Line 144"/>
            <p:cNvSpPr>
              <a:spLocks noChangeShapeType="1"/>
            </p:cNvSpPr>
            <p:nvPr/>
          </p:nvSpPr>
          <p:spPr bwMode="auto">
            <a:xfrm>
              <a:off x="4792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28" name="Line 145"/>
            <p:cNvSpPr>
              <a:spLocks noChangeShapeType="1"/>
            </p:cNvSpPr>
            <p:nvPr/>
          </p:nvSpPr>
          <p:spPr bwMode="auto">
            <a:xfrm>
              <a:off x="4799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29" name="Line 146"/>
            <p:cNvSpPr>
              <a:spLocks noChangeShapeType="1"/>
            </p:cNvSpPr>
            <p:nvPr/>
          </p:nvSpPr>
          <p:spPr bwMode="auto">
            <a:xfrm>
              <a:off x="481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30" name="Line 147"/>
            <p:cNvSpPr>
              <a:spLocks noChangeShapeType="1"/>
            </p:cNvSpPr>
            <p:nvPr/>
          </p:nvSpPr>
          <p:spPr bwMode="auto">
            <a:xfrm>
              <a:off x="4822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31" name="Line 148"/>
            <p:cNvSpPr>
              <a:spLocks noChangeShapeType="1"/>
            </p:cNvSpPr>
            <p:nvPr/>
          </p:nvSpPr>
          <p:spPr bwMode="auto">
            <a:xfrm>
              <a:off x="4829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32" name="Line 149"/>
            <p:cNvSpPr>
              <a:spLocks noChangeShapeType="1"/>
            </p:cNvSpPr>
            <p:nvPr/>
          </p:nvSpPr>
          <p:spPr bwMode="auto">
            <a:xfrm>
              <a:off x="484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33" name="Line 150"/>
            <p:cNvSpPr>
              <a:spLocks noChangeShapeType="1"/>
            </p:cNvSpPr>
            <p:nvPr/>
          </p:nvSpPr>
          <p:spPr bwMode="auto">
            <a:xfrm>
              <a:off x="4852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34" name="Line 151"/>
            <p:cNvSpPr>
              <a:spLocks noChangeShapeType="1"/>
            </p:cNvSpPr>
            <p:nvPr/>
          </p:nvSpPr>
          <p:spPr bwMode="auto">
            <a:xfrm>
              <a:off x="4860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35" name="Line 152"/>
            <p:cNvSpPr>
              <a:spLocks noChangeShapeType="1"/>
            </p:cNvSpPr>
            <p:nvPr/>
          </p:nvSpPr>
          <p:spPr bwMode="auto">
            <a:xfrm>
              <a:off x="487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36" name="Line 153"/>
            <p:cNvSpPr>
              <a:spLocks noChangeShapeType="1"/>
            </p:cNvSpPr>
            <p:nvPr/>
          </p:nvSpPr>
          <p:spPr bwMode="auto">
            <a:xfrm>
              <a:off x="4882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37" name="Line 154"/>
            <p:cNvSpPr>
              <a:spLocks noChangeShapeType="1"/>
            </p:cNvSpPr>
            <p:nvPr/>
          </p:nvSpPr>
          <p:spPr bwMode="auto">
            <a:xfrm>
              <a:off x="4890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38" name="Line 155"/>
            <p:cNvSpPr>
              <a:spLocks noChangeShapeType="1"/>
            </p:cNvSpPr>
            <p:nvPr/>
          </p:nvSpPr>
          <p:spPr bwMode="auto">
            <a:xfrm>
              <a:off x="490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39" name="Line 156"/>
            <p:cNvSpPr>
              <a:spLocks noChangeShapeType="1"/>
            </p:cNvSpPr>
            <p:nvPr/>
          </p:nvSpPr>
          <p:spPr bwMode="auto">
            <a:xfrm>
              <a:off x="4912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40" name="Line 157"/>
            <p:cNvSpPr>
              <a:spLocks noChangeShapeType="1"/>
            </p:cNvSpPr>
            <p:nvPr/>
          </p:nvSpPr>
          <p:spPr bwMode="auto">
            <a:xfrm>
              <a:off x="492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41" name="Line 158"/>
            <p:cNvSpPr>
              <a:spLocks noChangeShapeType="1"/>
            </p:cNvSpPr>
            <p:nvPr/>
          </p:nvSpPr>
          <p:spPr bwMode="auto">
            <a:xfrm>
              <a:off x="493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42" name="Line 159"/>
            <p:cNvSpPr>
              <a:spLocks noChangeShapeType="1"/>
            </p:cNvSpPr>
            <p:nvPr/>
          </p:nvSpPr>
          <p:spPr bwMode="auto">
            <a:xfrm>
              <a:off x="4943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43" name="Line 160"/>
            <p:cNvSpPr>
              <a:spLocks noChangeShapeType="1"/>
            </p:cNvSpPr>
            <p:nvPr/>
          </p:nvSpPr>
          <p:spPr bwMode="auto">
            <a:xfrm>
              <a:off x="495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44" name="Line 161"/>
            <p:cNvSpPr>
              <a:spLocks noChangeShapeType="1"/>
            </p:cNvSpPr>
            <p:nvPr/>
          </p:nvSpPr>
          <p:spPr bwMode="auto">
            <a:xfrm>
              <a:off x="496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45" name="Line 162"/>
            <p:cNvSpPr>
              <a:spLocks noChangeShapeType="1"/>
            </p:cNvSpPr>
            <p:nvPr/>
          </p:nvSpPr>
          <p:spPr bwMode="auto">
            <a:xfrm>
              <a:off x="4973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46" name="Line 163"/>
            <p:cNvSpPr>
              <a:spLocks noChangeShapeType="1"/>
            </p:cNvSpPr>
            <p:nvPr/>
          </p:nvSpPr>
          <p:spPr bwMode="auto">
            <a:xfrm>
              <a:off x="498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47" name="Line 164"/>
            <p:cNvSpPr>
              <a:spLocks noChangeShapeType="1"/>
            </p:cNvSpPr>
            <p:nvPr/>
          </p:nvSpPr>
          <p:spPr bwMode="auto">
            <a:xfrm>
              <a:off x="499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48" name="Line 165"/>
            <p:cNvSpPr>
              <a:spLocks noChangeShapeType="1"/>
            </p:cNvSpPr>
            <p:nvPr/>
          </p:nvSpPr>
          <p:spPr bwMode="auto">
            <a:xfrm>
              <a:off x="5003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49" name="Line 166"/>
            <p:cNvSpPr>
              <a:spLocks noChangeShapeType="1"/>
            </p:cNvSpPr>
            <p:nvPr/>
          </p:nvSpPr>
          <p:spPr bwMode="auto">
            <a:xfrm>
              <a:off x="501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50" name="Line 167"/>
            <p:cNvSpPr>
              <a:spLocks noChangeShapeType="1"/>
            </p:cNvSpPr>
            <p:nvPr/>
          </p:nvSpPr>
          <p:spPr bwMode="auto">
            <a:xfrm>
              <a:off x="502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51" name="Line 168"/>
            <p:cNvSpPr>
              <a:spLocks noChangeShapeType="1"/>
            </p:cNvSpPr>
            <p:nvPr/>
          </p:nvSpPr>
          <p:spPr bwMode="auto">
            <a:xfrm>
              <a:off x="5033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52" name="Line 169"/>
            <p:cNvSpPr>
              <a:spLocks noChangeShapeType="1"/>
            </p:cNvSpPr>
            <p:nvPr/>
          </p:nvSpPr>
          <p:spPr bwMode="auto">
            <a:xfrm>
              <a:off x="504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53" name="Line 170"/>
            <p:cNvSpPr>
              <a:spLocks noChangeShapeType="1"/>
            </p:cNvSpPr>
            <p:nvPr/>
          </p:nvSpPr>
          <p:spPr bwMode="auto">
            <a:xfrm>
              <a:off x="505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54" name="Line 171"/>
            <p:cNvSpPr>
              <a:spLocks noChangeShapeType="1"/>
            </p:cNvSpPr>
            <p:nvPr/>
          </p:nvSpPr>
          <p:spPr bwMode="auto">
            <a:xfrm>
              <a:off x="5064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55" name="Line 172"/>
            <p:cNvSpPr>
              <a:spLocks noChangeShapeType="1"/>
            </p:cNvSpPr>
            <p:nvPr/>
          </p:nvSpPr>
          <p:spPr bwMode="auto">
            <a:xfrm>
              <a:off x="5071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56" name="Line 173"/>
            <p:cNvSpPr>
              <a:spLocks noChangeShapeType="1"/>
            </p:cNvSpPr>
            <p:nvPr/>
          </p:nvSpPr>
          <p:spPr bwMode="auto">
            <a:xfrm>
              <a:off x="508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57" name="Rectangle 174"/>
            <p:cNvSpPr>
              <a:spLocks noChangeArrowheads="1"/>
            </p:cNvSpPr>
            <p:nvPr/>
          </p:nvSpPr>
          <p:spPr bwMode="auto">
            <a:xfrm>
              <a:off x="4775" y="1880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4n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58" name="Freeform 175"/>
            <p:cNvSpPr>
              <a:spLocks/>
            </p:cNvSpPr>
            <p:nvPr/>
          </p:nvSpPr>
          <p:spPr bwMode="auto">
            <a:xfrm>
              <a:off x="5124" y="1222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59" name="Rectangle 176"/>
            <p:cNvSpPr>
              <a:spLocks noChangeArrowheads="1"/>
            </p:cNvSpPr>
            <p:nvPr/>
          </p:nvSpPr>
          <p:spPr bwMode="auto">
            <a:xfrm>
              <a:off x="5213" y="1276"/>
              <a:ext cx="9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Y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60" name="Freeform 177"/>
            <p:cNvSpPr>
              <a:spLocks/>
            </p:cNvSpPr>
            <p:nvPr/>
          </p:nvSpPr>
          <p:spPr bwMode="auto">
            <a:xfrm>
              <a:off x="4308" y="1222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61" name="Rectangle 178"/>
            <p:cNvSpPr>
              <a:spLocks noChangeArrowheads="1"/>
            </p:cNvSpPr>
            <p:nvPr/>
          </p:nvSpPr>
          <p:spPr bwMode="auto">
            <a:xfrm>
              <a:off x="4397" y="1276"/>
              <a:ext cx="9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Y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62" name="Freeform 192"/>
            <p:cNvSpPr>
              <a:spLocks/>
            </p:cNvSpPr>
            <p:nvPr/>
          </p:nvSpPr>
          <p:spPr bwMode="auto">
            <a:xfrm>
              <a:off x="4716" y="551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63" name="Rectangle 193"/>
            <p:cNvSpPr>
              <a:spLocks noChangeArrowheads="1"/>
            </p:cNvSpPr>
            <p:nvPr/>
          </p:nvSpPr>
          <p:spPr bwMode="auto">
            <a:xfrm>
              <a:off x="4803" y="605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H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64" name="Line 194"/>
            <p:cNvSpPr>
              <a:spLocks noChangeShapeType="1"/>
            </p:cNvSpPr>
            <p:nvPr/>
          </p:nvSpPr>
          <p:spPr bwMode="auto">
            <a:xfrm>
              <a:off x="4618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65" name="Line 195"/>
            <p:cNvSpPr>
              <a:spLocks noChangeShapeType="1"/>
            </p:cNvSpPr>
            <p:nvPr/>
          </p:nvSpPr>
          <p:spPr bwMode="auto">
            <a:xfrm>
              <a:off x="4633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66" name="Line 196"/>
            <p:cNvSpPr>
              <a:spLocks noChangeShapeType="1"/>
            </p:cNvSpPr>
            <p:nvPr/>
          </p:nvSpPr>
          <p:spPr bwMode="auto">
            <a:xfrm>
              <a:off x="464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67" name="Line 197"/>
            <p:cNvSpPr>
              <a:spLocks noChangeShapeType="1"/>
            </p:cNvSpPr>
            <p:nvPr/>
          </p:nvSpPr>
          <p:spPr bwMode="auto">
            <a:xfrm>
              <a:off x="4648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68" name="Line 198"/>
            <p:cNvSpPr>
              <a:spLocks noChangeShapeType="1"/>
            </p:cNvSpPr>
            <p:nvPr/>
          </p:nvSpPr>
          <p:spPr bwMode="auto">
            <a:xfrm>
              <a:off x="4663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69" name="Line 199"/>
            <p:cNvSpPr>
              <a:spLocks noChangeShapeType="1"/>
            </p:cNvSpPr>
            <p:nvPr/>
          </p:nvSpPr>
          <p:spPr bwMode="auto">
            <a:xfrm>
              <a:off x="467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70" name="Line 200"/>
            <p:cNvSpPr>
              <a:spLocks noChangeShapeType="1"/>
            </p:cNvSpPr>
            <p:nvPr/>
          </p:nvSpPr>
          <p:spPr bwMode="auto">
            <a:xfrm>
              <a:off x="4678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71" name="Line 201"/>
            <p:cNvSpPr>
              <a:spLocks noChangeShapeType="1"/>
            </p:cNvSpPr>
            <p:nvPr/>
          </p:nvSpPr>
          <p:spPr bwMode="auto">
            <a:xfrm>
              <a:off x="4693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72" name="Line 202"/>
            <p:cNvSpPr>
              <a:spLocks noChangeShapeType="1"/>
            </p:cNvSpPr>
            <p:nvPr/>
          </p:nvSpPr>
          <p:spPr bwMode="auto">
            <a:xfrm>
              <a:off x="470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73" name="Line 203"/>
            <p:cNvSpPr>
              <a:spLocks noChangeShapeType="1"/>
            </p:cNvSpPr>
            <p:nvPr/>
          </p:nvSpPr>
          <p:spPr bwMode="auto">
            <a:xfrm>
              <a:off x="4708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74" name="Line 204"/>
            <p:cNvSpPr>
              <a:spLocks noChangeShapeType="1"/>
            </p:cNvSpPr>
            <p:nvPr/>
          </p:nvSpPr>
          <p:spPr bwMode="auto">
            <a:xfrm>
              <a:off x="472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75" name="Line 205"/>
            <p:cNvSpPr>
              <a:spLocks noChangeShapeType="1"/>
            </p:cNvSpPr>
            <p:nvPr/>
          </p:nvSpPr>
          <p:spPr bwMode="auto">
            <a:xfrm>
              <a:off x="4731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76" name="Line 206"/>
            <p:cNvSpPr>
              <a:spLocks noChangeShapeType="1"/>
            </p:cNvSpPr>
            <p:nvPr/>
          </p:nvSpPr>
          <p:spPr bwMode="auto">
            <a:xfrm>
              <a:off x="4739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77" name="Line 207"/>
            <p:cNvSpPr>
              <a:spLocks noChangeShapeType="1"/>
            </p:cNvSpPr>
            <p:nvPr/>
          </p:nvSpPr>
          <p:spPr bwMode="auto">
            <a:xfrm>
              <a:off x="475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78" name="Line 208"/>
            <p:cNvSpPr>
              <a:spLocks noChangeShapeType="1"/>
            </p:cNvSpPr>
            <p:nvPr/>
          </p:nvSpPr>
          <p:spPr bwMode="auto">
            <a:xfrm>
              <a:off x="4761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79" name="Line 210"/>
            <p:cNvSpPr>
              <a:spLocks noChangeShapeType="1"/>
            </p:cNvSpPr>
            <p:nvPr/>
          </p:nvSpPr>
          <p:spPr bwMode="auto">
            <a:xfrm>
              <a:off x="4769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80" name="Line 211"/>
            <p:cNvSpPr>
              <a:spLocks noChangeShapeType="1"/>
            </p:cNvSpPr>
            <p:nvPr/>
          </p:nvSpPr>
          <p:spPr bwMode="auto">
            <a:xfrm>
              <a:off x="478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81" name="Line 212"/>
            <p:cNvSpPr>
              <a:spLocks noChangeShapeType="1"/>
            </p:cNvSpPr>
            <p:nvPr/>
          </p:nvSpPr>
          <p:spPr bwMode="auto">
            <a:xfrm>
              <a:off x="4792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82" name="Line 213"/>
            <p:cNvSpPr>
              <a:spLocks noChangeShapeType="1"/>
            </p:cNvSpPr>
            <p:nvPr/>
          </p:nvSpPr>
          <p:spPr bwMode="auto">
            <a:xfrm>
              <a:off x="4799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83" name="Line 214"/>
            <p:cNvSpPr>
              <a:spLocks noChangeShapeType="1"/>
            </p:cNvSpPr>
            <p:nvPr/>
          </p:nvSpPr>
          <p:spPr bwMode="auto">
            <a:xfrm>
              <a:off x="481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84" name="Line 215"/>
            <p:cNvSpPr>
              <a:spLocks noChangeShapeType="1"/>
            </p:cNvSpPr>
            <p:nvPr/>
          </p:nvSpPr>
          <p:spPr bwMode="auto">
            <a:xfrm>
              <a:off x="4822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85" name="Line 216"/>
            <p:cNvSpPr>
              <a:spLocks noChangeShapeType="1"/>
            </p:cNvSpPr>
            <p:nvPr/>
          </p:nvSpPr>
          <p:spPr bwMode="auto">
            <a:xfrm>
              <a:off x="4829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86" name="Line 217"/>
            <p:cNvSpPr>
              <a:spLocks noChangeShapeType="1"/>
            </p:cNvSpPr>
            <p:nvPr/>
          </p:nvSpPr>
          <p:spPr bwMode="auto">
            <a:xfrm>
              <a:off x="484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87" name="Line 218"/>
            <p:cNvSpPr>
              <a:spLocks noChangeShapeType="1"/>
            </p:cNvSpPr>
            <p:nvPr/>
          </p:nvSpPr>
          <p:spPr bwMode="auto">
            <a:xfrm>
              <a:off x="4852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88" name="Line 219"/>
            <p:cNvSpPr>
              <a:spLocks noChangeShapeType="1"/>
            </p:cNvSpPr>
            <p:nvPr/>
          </p:nvSpPr>
          <p:spPr bwMode="auto">
            <a:xfrm>
              <a:off x="4860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89" name="Line 220"/>
            <p:cNvSpPr>
              <a:spLocks noChangeShapeType="1"/>
            </p:cNvSpPr>
            <p:nvPr/>
          </p:nvSpPr>
          <p:spPr bwMode="auto">
            <a:xfrm>
              <a:off x="487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90" name="Line 221"/>
            <p:cNvSpPr>
              <a:spLocks noChangeShapeType="1"/>
            </p:cNvSpPr>
            <p:nvPr/>
          </p:nvSpPr>
          <p:spPr bwMode="auto">
            <a:xfrm>
              <a:off x="4882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91" name="Line 222"/>
            <p:cNvSpPr>
              <a:spLocks noChangeShapeType="1"/>
            </p:cNvSpPr>
            <p:nvPr/>
          </p:nvSpPr>
          <p:spPr bwMode="auto">
            <a:xfrm>
              <a:off x="4890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92" name="Line 223"/>
            <p:cNvSpPr>
              <a:spLocks noChangeShapeType="1"/>
            </p:cNvSpPr>
            <p:nvPr/>
          </p:nvSpPr>
          <p:spPr bwMode="auto">
            <a:xfrm>
              <a:off x="490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93" name="Line 224"/>
            <p:cNvSpPr>
              <a:spLocks noChangeShapeType="1"/>
            </p:cNvSpPr>
            <p:nvPr/>
          </p:nvSpPr>
          <p:spPr bwMode="auto">
            <a:xfrm>
              <a:off x="4912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94" name="Line 225"/>
            <p:cNvSpPr>
              <a:spLocks noChangeShapeType="1"/>
            </p:cNvSpPr>
            <p:nvPr/>
          </p:nvSpPr>
          <p:spPr bwMode="auto">
            <a:xfrm>
              <a:off x="492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95" name="Line 226"/>
            <p:cNvSpPr>
              <a:spLocks noChangeShapeType="1"/>
            </p:cNvSpPr>
            <p:nvPr/>
          </p:nvSpPr>
          <p:spPr bwMode="auto">
            <a:xfrm>
              <a:off x="493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96" name="Line 227"/>
            <p:cNvSpPr>
              <a:spLocks noChangeShapeType="1"/>
            </p:cNvSpPr>
            <p:nvPr/>
          </p:nvSpPr>
          <p:spPr bwMode="auto">
            <a:xfrm>
              <a:off x="4943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97" name="Line 228"/>
            <p:cNvSpPr>
              <a:spLocks noChangeShapeType="1"/>
            </p:cNvSpPr>
            <p:nvPr/>
          </p:nvSpPr>
          <p:spPr bwMode="auto">
            <a:xfrm>
              <a:off x="495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98" name="Line 229"/>
            <p:cNvSpPr>
              <a:spLocks noChangeShapeType="1"/>
            </p:cNvSpPr>
            <p:nvPr/>
          </p:nvSpPr>
          <p:spPr bwMode="auto">
            <a:xfrm>
              <a:off x="496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99" name="Line 230"/>
            <p:cNvSpPr>
              <a:spLocks noChangeShapeType="1"/>
            </p:cNvSpPr>
            <p:nvPr/>
          </p:nvSpPr>
          <p:spPr bwMode="auto">
            <a:xfrm>
              <a:off x="4973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00" name="Line 231"/>
            <p:cNvSpPr>
              <a:spLocks noChangeShapeType="1"/>
            </p:cNvSpPr>
            <p:nvPr/>
          </p:nvSpPr>
          <p:spPr bwMode="auto">
            <a:xfrm>
              <a:off x="498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01" name="Line 232"/>
            <p:cNvSpPr>
              <a:spLocks noChangeShapeType="1"/>
            </p:cNvSpPr>
            <p:nvPr/>
          </p:nvSpPr>
          <p:spPr bwMode="auto">
            <a:xfrm>
              <a:off x="499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02" name="Line 233"/>
            <p:cNvSpPr>
              <a:spLocks noChangeShapeType="1"/>
            </p:cNvSpPr>
            <p:nvPr/>
          </p:nvSpPr>
          <p:spPr bwMode="auto">
            <a:xfrm>
              <a:off x="5003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03" name="Line 234"/>
            <p:cNvSpPr>
              <a:spLocks noChangeShapeType="1"/>
            </p:cNvSpPr>
            <p:nvPr/>
          </p:nvSpPr>
          <p:spPr bwMode="auto">
            <a:xfrm>
              <a:off x="501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04" name="Line 235"/>
            <p:cNvSpPr>
              <a:spLocks noChangeShapeType="1"/>
            </p:cNvSpPr>
            <p:nvPr/>
          </p:nvSpPr>
          <p:spPr bwMode="auto">
            <a:xfrm>
              <a:off x="502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05" name="Line 236"/>
            <p:cNvSpPr>
              <a:spLocks noChangeShapeType="1"/>
            </p:cNvSpPr>
            <p:nvPr/>
          </p:nvSpPr>
          <p:spPr bwMode="auto">
            <a:xfrm>
              <a:off x="5033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06" name="Line 237"/>
            <p:cNvSpPr>
              <a:spLocks noChangeShapeType="1"/>
            </p:cNvSpPr>
            <p:nvPr/>
          </p:nvSpPr>
          <p:spPr bwMode="auto">
            <a:xfrm>
              <a:off x="504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07" name="Line 238"/>
            <p:cNvSpPr>
              <a:spLocks noChangeShapeType="1"/>
            </p:cNvSpPr>
            <p:nvPr/>
          </p:nvSpPr>
          <p:spPr bwMode="auto">
            <a:xfrm>
              <a:off x="505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08" name="Line 239"/>
            <p:cNvSpPr>
              <a:spLocks noChangeShapeType="1"/>
            </p:cNvSpPr>
            <p:nvPr/>
          </p:nvSpPr>
          <p:spPr bwMode="auto">
            <a:xfrm>
              <a:off x="5064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09" name="Line 240"/>
            <p:cNvSpPr>
              <a:spLocks noChangeShapeType="1"/>
            </p:cNvSpPr>
            <p:nvPr/>
          </p:nvSpPr>
          <p:spPr bwMode="auto">
            <a:xfrm>
              <a:off x="5071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10" name="Line 241"/>
            <p:cNvSpPr>
              <a:spLocks noChangeShapeType="1"/>
            </p:cNvSpPr>
            <p:nvPr/>
          </p:nvSpPr>
          <p:spPr bwMode="auto">
            <a:xfrm>
              <a:off x="508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11" name="Rectangle 242"/>
            <p:cNvSpPr>
              <a:spLocks noChangeArrowheads="1"/>
            </p:cNvSpPr>
            <p:nvPr/>
          </p:nvSpPr>
          <p:spPr bwMode="auto">
            <a:xfrm>
              <a:off x="4812" y="1209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n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912" name="Line 243"/>
            <p:cNvSpPr>
              <a:spLocks noChangeShapeType="1"/>
            </p:cNvSpPr>
            <p:nvPr/>
          </p:nvSpPr>
          <p:spPr bwMode="auto">
            <a:xfrm>
              <a:off x="4618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13" name="Line 244"/>
            <p:cNvSpPr>
              <a:spLocks noChangeShapeType="1"/>
            </p:cNvSpPr>
            <p:nvPr/>
          </p:nvSpPr>
          <p:spPr bwMode="auto">
            <a:xfrm>
              <a:off x="4633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14" name="Line 245"/>
            <p:cNvSpPr>
              <a:spLocks noChangeShapeType="1"/>
            </p:cNvSpPr>
            <p:nvPr/>
          </p:nvSpPr>
          <p:spPr bwMode="auto">
            <a:xfrm>
              <a:off x="464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15" name="Line 246"/>
            <p:cNvSpPr>
              <a:spLocks noChangeShapeType="1"/>
            </p:cNvSpPr>
            <p:nvPr/>
          </p:nvSpPr>
          <p:spPr bwMode="auto">
            <a:xfrm>
              <a:off x="4648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16" name="Line 247"/>
            <p:cNvSpPr>
              <a:spLocks noChangeShapeType="1"/>
            </p:cNvSpPr>
            <p:nvPr/>
          </p:nvSpPr>
          <p:spPr bwMode="auto">
            <a:xfrm>
              <a:off x="4663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17" name="Line 248"/>
            <p:cNvSpPr>
              <a:spLocks noChangeShapeType="1"/>
            </p:cNvSpPr>
            <p:nvPr/>
          </p:nvSpPr>
          <p:spPr bwMode="auto">
            <a:xfrm>
              <a:off x="467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18" name="Line 249"/>
            <p:cNvSpPr>
              <a:spLocks noChangeShapeType="1"/>
            </p:cNvSpPr>
            <p:nvPr/>
          </p:nvSpPr>
          <p:spPr bwMode="auto">
            <a:xfrm>
              <a:off x="4678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19" name="Line 250"/>
            <p:cNvSpPr>
              <a:spLocks noChangeShapeType="1"/>
            </p:cNvSpPr>
            <p:nvPr/>
          </p:nvSpPr>
          <p:spPr bwMode="auto">
            <a:xfrm>
              <a:off x="4693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20" name="Line 251"/>
            <p:cNvSpPr>
              <a:spLocks noChangeShapeType="1"/>
            </p:cNvSpPr>
            <p:nvPr/>
          </p:nvSpPr>
          <p:spPr bwMode="auto">
            <a:xfrm>
              <a:off x="470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21" name="Line 252"/>
            <p:cNvSpPr>
              <a:spLocks noChangeShapeType="1"/>
            </p:cNvSpPr>
            <p:nvPr/>
          </p:nvSpPr>
          <p:spPr bwMode="auto">
            <a:xfrm>
              <a:off x="4708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22" name="Line 253"/>
            <p:cNvSpPr>
              <a:spLocks noChangeShapeType="1"/>
            </p:cNvSpPr>
            <p:nvPr/>
          </p:nvSpPr>
          <p:spPr bwMode="auto">
            <a:xfrm>
              <a:off x="4724" y="3168"/>
              <a:ext cx="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23" name="Line 254"/>
            <p:cNvSpPr>
              <a:spLocks noChangeShapeType="1"/>
            </p:cNvSpPr>
            <p:nvPr/>
          </p:nvSpPr>
          <p:spPr bwMode="auto">
            <a:xfrm>
              <a:off x="4731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24" name="Line 255"/>
            <p:cNvSpPr>
              <a:spLocks noChangeShapeType="1"/>
            </p:cNvSpPr>
            <p:nvPr/>
          </p:nvSpPr>
          <p:spPr bwMode="auto">
            <a:xfrm>
              <a:off x="4739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25" name="Line 256"/>
            <p:cNvSpPr>
              <a:spLocks noChangeShapeType="1"/>
            </p:cNvSpPr>
            <p:nvPr/>
          </p:nvSpPr>
          <p:spPr bwMode="auto">
            <a:xfrm>
              <a:off x="475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26" name="Line 257"/>
            <p:cNvSpPr>
              <a:spLocks noChangeShapeType="1"/>
            </p:cNvSpPr>
            <p:nvPr/>
          </p:nvSpPr>
          <p:spPr bwMode="auto">
            <a:xfrm>
              <a:off x="4761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27" name="Line 258"/>
            <p:cNvSpPr>
              <a:spLocks noChangeShapeType="1"/>
            </p:cNvSpPr>
            <p:nvPr/>
          </p:nvSpPr>
          <p:spPr bwMode="auto">
            <a:xfrm>
              <a:off x="4769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28" name="Line 259"/>
            <p:cNvSpPr>
              <a:spLocks noChangeShapeType="1"/>
            </p:cNvSpPr>
            <p:nvPr/>
          </p:nvSpPr>
          <p:spPr bwMode="auto">
            <a:xfrm>
              <a:off x="478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29" name="Line 260"/>
            <p:cNvSpPr>
              <a:spLocks noChangeShapeType="1"/>
            </p:cNvSpPr>
            <p:nvPr/>
          </p:nvSpPr>
          <p:spPr bwMode="auto">
            <a:xfrm>
              <a:off x="4792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30" name="Line 261"/>
            <p:cNvSpPr>
              <a:spLocks noChangeShapeType="1"/>
            </p:cNvSpPr>
            <p:nvPr/>
          </p:nvSpPr>
          <p:spPr bwMode="auto">
            <a:xfrm>
              <a:off x="4799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31" name="Line 262"/>
            <p:cNvSpPr>
              <a:spLocks noChangeShapeType="1"/>
            </p:cNvSpPr>
            <p:nvPr/>
          </p:nvSpPr>
          <p:spPr bwMode="auto">
            <a:xfrm>
              <a:off x="481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32" name="Line 263"/>
            <p:cNvSpPr>
              <a:spLocks noChangeShapeType="1"/>
            </p:cNvSpPr>
            <p:nvPr/>
          </p:nvSpPr>
          <p:spPr bwMode="auto">
            <a:xfrm>
              <a:off x="4822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33" name="Line 264"/>
            <p:cNvSpPr>
              <a:spLocks noChangeShapeType="1"/>
            </p:cNvSpPr>
            <p:nvPr/>
          </p:nvSpPr>
          <p:spPr bwMode="auto">
            <a:xfrm>
              <a:off x="4829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34" name="Line 265"/>
            <p:cNvSpPr>
              <a:spLocks noChangeShapeType="1"/>
            </p:cNvSpPr>
            <p:nvPr/>
          </p:nvSpPr>
          <p:spPr bwMode="auto">
            <a:xfrm>
              <a:off x="484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35" name="Line 266"/>
            <p:cNvSpPr>
              <a:spLocks noChangeShapeType="1"/>
            </p:cNvSpPr>
            <p:nvPr/>
          </p:nvSpPr>
          <p:spPr bwMode="auto">
            <a:xfrm>
              <a:off x="4852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36" name="Line 267"/>
            <p:cNvSpPr>
              <a:spLocks noChangeShapeType="1"/>
            </p:cNvSpPr>
            <p:nvPr/>
          </p:nvSpPr>
          <p:spPr bwMode="auto">
            <a:xfrm>
              <a:off x="4860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37" name="Line 268"/>
            <p:cNvSpPr>
              <a:spLocks noChangeShapeType="1"/>
            </p:cNvSpPr>
            <p:nvPr/>
          </p:nvSpPr>
          <p:spPr bwMode="auto">
            <a:xfrm>
              <a:off x="487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38" name="Line 269"/>
            <p:cNvSpPr>
              <a:spLocks noChangeShapeType="1"/>
            </p:cNvSpPr>
            <p:nvPr/>
          </p:nvSpPr>
          <p:spPr bwMode="auto">
            <a:xfrm>
              <a:off x="4882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39" name="Line 270"/>
            <p:cNvSpPr>
              <a:spLocks noChangeShapeType="1"/>
            </p:cNvSpPr>
            <p:nvPr/>
          </p:nvSpPr>
          <p:spPr bwMode="auto">
            <a:xfrm>
              <a:off x="4890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40" name="Line 271"/>
            <p:cNvSpPr>
              <a:spLocks noChangeShapeType="1"/>
            </p:cNvSpPr>
            <p:nvPr/>
          </p:nvSpPr>
          <p:spPr bwMode="auto">
            <a:xfrm>
              <a:off x="490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41" name="Line 272"/>
            <p:cNvSpPr>
              <a:spLocks noChangeShapeType="1"/>
            </p:cNvSpPr>
            <p:nvPr/>
          </p:nvSpPr>
          <p:spPr bwMode="auto">
            <a:xfrm>
              <a:off x="4912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42" name="Line 273"/>
            <p:cNvSpPr>
              <a:spLocks noChangeShapeType="1"/>
            </p:cNvSpPr>
            <p:nvPr/>
          </p:nvSpPr>
          <p:spPr bwMode="auto">
            <a:xfrm>
              <a:off x="492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43" name="Line 274"/>
            <p:cNvSpPr>
              <a:spLocks noChangeShapeType="1"/>
            </p:cNvSpPr>
            <p:nvPr/>
          </p:nvSpPr>
          <p:spPr bwMode="auto">
            <a:xfrm>
              <a:off x="493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44" name="Line 275"/>
            <p:cNvSpPr>
              <a:spLocks noChangeShapeType="1"/>
            </p:cNvSpPr>
            <p:nvPr/>
          </p:nvSpPr>
          <p:spPr bwMode="auto">
            <a:xfrm>
              <a:off x="4943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45" name="Line 276"/>
            <p:cNvSpPr>
              <a:spLocks noChangeShapeType="1"/>
            </p:cNvSpPr>
            <p:nvPr/>
          </p:nvSpPr>
          <p:spPr bwMode="auto">
            <a:xfrm>
              <a:off x="495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46" name="Line 277"/>
            <p:cNvSpPr>
              <a:spLocks noChangeShapeType="1"/>
            </p:cNvSpPr>
            <p:nvPr/>
          </p:nvSpPr>
          <p:spPr bwMode="auto">
            <a:xfrm>
              <a:off x="496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47" name="Line 278"/>
            <p:cNvSpPr>
              <a:spLocks noChangeShapeType="1"/>
            </p:cNvSpPr>
            <p:nvPr/>
          </p:nvSpPr>
          <p:spPr bwMode="auto">
            <a:xfrm>
              <a:off x="4973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48" name="Line 279"/>
            <p:cNvSpPr>
              <a:spLocks noChangeShapeType="1"/>
            </p:cNvSpPr>
            <p:nvPr/>
          </p:nvSpPr>
          <p:spPr bwMode="auto">
            <a:xfrm>
              <a:off x="498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49" name="Line 280"/>
            <p:cNvSpPr>
              <a:spLocks noChangeShapeType="1"/>
            </p:cNvSpPr>
            <p:nvPr/>
          </p:nvSpPr>
          <p:spPr bwMode="auto">
            <a:xfrm>
              <a:off x="499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50" name="Line 281"/>
            <p:cNvSpPr>
              <a:spLocks noChangeShapeType="1"/>
            </p:cNvSpPr>
            <p:nvPr/>
          </p:nvSpPr>
          <p:spPr bwMode="auto">
            <a:xfrm>
              <a:off x="5003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51" name="Line 282"/>
            <p:cNvSpPr>
              <a:spLocks noChangeShapeType="1"/>
            </p:cNvSpPr>
            <p:nvPr/>
          </p:nvSpPr>
          <p:spPr bwMode="auto">
            <a:xfrm>
              <a:off x="501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52" name="Line 283"/>
            <p:cNvSpPr>
              <a:spLocks noChangeShapeType="1"/>
            </p:cNvSpPr>
            <p:nvPr/>
          </p:nvSpPr>
          <p:spPr bwMode="auto">
            <a:xfrm>
              <a:off x="502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53" name="Line 284"/>
            <p:cNvSpPr>
              <a:spLocks noChangeShapeType="1"/>
            </p:cNvSpPr>
            <p:nvPr/>
          </p:nvSpPr>
          <p:spPr bwMode="auto">
            <a:xfrm>
              <a:off x="5033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54" name="Line 285"/>
            <p:cNvSpPr>
              <a:spLocks noChangeShapeType="1"/>
            </p:cNvSpPr>
            <p:nvPr/>
          </p:nvSpPr>
          <p:spPr bwMode="auto">
            <a:xfrm>
              <a:off x="504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55" name="Line 286"/>
            <p:cNvSpPr>
              <a:spLocks noChangeShapeType="1"/>
            </p:cNvSpPr>
            <p:nvPr/>
          </p:nvSpPr>
          <p:spPr bwMode="auto">
            <a:xfrm>
              <a:off x="505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56" name="Line 287"/>
            <p:cNvSpPr>
              <a:spLocks noChangeShapeType="1"/>
            </p:cNvSpPr>
            <p:nvPr/>
          </p:nvSpPr>
          <p:spPr bwMode="auto">
            <a:xfrm>
              <a:off x="5064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57" name="Line 288"/>
            <p:cNvSpPr>
              <a:spLocks noChangeShapeType="1"/>
            </p:cNvSpPr>
            <p:nvPr/>
          </p:nvSpPr>
          <p:spPr bwMode="auto">
            <a:xfrm>
              <a:off x="5071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58" name="Line 289"/>
            <p:cNvSpPr>
              <a:spLocks noChangeShapeType="1"/>
            </p:cNvSpPr>
            <p:nvPr/>
          </p:nvSpPr>
          <p:spPr bwMode="auto">
            <a:xfrm>
              <a:off x="508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59" name="Rectangle 290"/>
            <p:cNvSpPr>
              <a:spLocks noChangeArrowheads="1"/>
            </p:cNvSpPr>
            <p:nvPr/>
          </p:nvSpPr>
          <p:spPr bwMode="auto">
            <a:xfrm>
              <a:off x="4812" y="3029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n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960" name="Freeform 291"/>
            <p:cNvSpPr>
              <a:spLocks/>
            </p:cNvSpPr>
            <p:nvPr/>
          </p:nvSpPr>
          <p:spPr bwMode="auto">
            <a:xfrm>
              <a:off x="4308" y="3493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961" name="Rectangle 292"/>
            <p:cNvSpPr>
              <a:spLocks noChangeArrowheads="1"/>
            </p:cNvSpPr>
            <p:nvPr/>
          </p:nvSpPr>
          <p:spPr bwMode="auto">
            <a:xfrm>
              <a:off x="4397" y="3547"/>
              <a:ext cx="9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X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962" name="Freeform 293"/>
            <p:cNvSpPr>
              <a:spLocks/>
            </p:cNvSpPr>
            <p:nvPr/>
          </p:nvSpPr>
          <p:spPr bwMode="auto">
            <a:xfrm>
              <a:off x="5124" y="3504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963" name="Rectangle 294"/>
            <p:cNvSpPr>
              <a:spLocks noChangeArrowheads="1"/>
            </p:cNvSpPr>
            <p:nvPr/>
          </p:nvSpPr>
          <p:spPr bwMode="auto">
            <a:xfrm>
              <a:off x="5213" y="3547"/>
              <a:ext cx="9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X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964" name="Line 295"/>
            <p:cNvSpPr>
              <a:spLocks noChangeShapeType="1"/>
            </p:cNvSpPr>
            <p:nvPr/>
          </p:nvSpPr>
          <p:spPr bwMode="auto">
            <a:xfrm>
              <a:off x="4618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65" name="Line 296"/>
            <p:cNvSpPr>
              <a:spLocks noChangeShapeType="1"/>
            </p:cNvSpPr>
            <p:nvPr/>
          </p:nvSpPr>
          <p:spPr bwMode="auto">
            <a:xfrm>
              <a:off x="4633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66" name="Line 297"/>
            <p:cNvSpPr>
              <a:spLocks noChangeShapeType="1"/>
            </p:cNvSpPr>
            <p:nvPr/>
          </p:nvSpPr>
          <p:spPr bwMode="auto">
            <a:xfrm>
              <a:off x="464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67" name="Line 298"/>
            <p:cNvSpPr>
              <a:spLocks noChangeShapeType="1"/>
            </p:cNvSpPr>
            <p:nvPr/>
          </p:nvSpPr>
          <p:spPr bwMode="auto">
            <a:xfrm>
              <a:off x="4648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68" name="Line 299"/>
            <p:cNvSpPr>
              <a:spLocks noChangeShapeType="1"/>
            </p:cNvSpPr>
            <p:nvPr/>
          </p:nvSpPr>
          <p:spPr bwMode="auto">
            <a:xfrm>
              <a:off x="4663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69" name="Line 300"/>
            <p:cNvSpPr>
              <a:spLocks noChangeShapeType="1"/>
            </p:cNvSpPr>
            <p:nvPr/>
          </p:nvSpPr>
          <p:spPr bwMode="auto">
            <a:xfrm>
              <a:off x="467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70" name="Line 301"/>
            <p:cNvSpPr>
              <a:spLocks noChangeShapeType="1"/>
            </p:cNvSpPr>
            <p:nvPr/>
          </p:nvSpPr>
          <p:spPr bwMode="auto">
            <a:xfrm>
              <a:off x="4678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71" name="Line 302"/>
            <p:cNvSpPr>
              <a:spLocks noChangeShapeType="1"/>
            </p:cNvSpPr>
            <p:nvPr/>
          </p:nvSpPr>
          <p:spPr bwMode="auto">
            <a:xfrm>
              <a:off x="4693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72" name="Line 303"/>
            <p:cNvSpPr>
              <a:spLocks noChangeShapeType="1"/>
            </p:cNvSpPr>
            <p:nvPr/>
          </p:nvSpPr>
          <p:spPr bwMode="auto">
            <a:xfrm>
              <a:off x="470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73" name="Line 304"/>
            <p:cNvSpPr>
              <a:spLocks noChangeShapeType="1"/>
            </p:cNvSpPr>
            <p:nvPr/>
          </p:nvSpPr>
          <p:spPr bwMode="auto">
            <a:xfrm>
              <a:off x="4708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74" name="Line 305"/>
            <p:cNvSpPr>
              <a:spLocks noChangeShapeType="1"/>
            </p:cNvSpPr>
            <p:nvPr/>
          </p:nvSpPr>
          <p:spPr bwMode="auto">
            <a:xfrm>
              <a:off x="4724" y="3627"/>
              <a:ext cx="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75" name="Line 306"/>
            <p:cNvSpPr>
              <a:spLocks noChangeShapeType="1"/>
            </p:cNvSpPr>
            <p:nvPr/>
          </p:nvSpPr>
          <p:spPr bwMode="auto">
            <a:xfrm>
              <a:off x="4731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76" name="Line 307"/>
            <p:cNvSpPr>
              <a:spLocks noChangeShapeType="1"/>
            </p:cNvSpPr>
            <p:nvPr/>
          </p:nvSpPr>
          <p:spPr bwMode="auto">
            <a:xfrm>
              <a:off x="4739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77" name="Line 308"/>
            <p:cNvSpPr>
              <a:spLocks noChangeShapeType="1"/>
            </p:cNvSpPr>
            <p:nvPr/>
          </p:nvSpPr>
          <p:spPr bwMode="auto">
            <a:xfrm>
              <a:off x="475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78" name="Line 309"/>
            <p:cNvSpPr>
              <a:spLocks noChangeShapeType="1"/>
            </p:cNvSpPr>
            <p:nvPr/>
          </p:nvSpPr>
          <p:spPr bwMode="auto">
            <a:xfrm>
              <a:off x="4761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79" name="Line 310"/>
            <p:cNvSpPr>
              <a:spLocks noChangeShapeType="1"/>
            </p:cNvSpPr>
            <p:nvPr/>
          </p:nvSpPr>
          <p:spPr bwMode="auto">
            <a:xfrm>
              <a:off x="4769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80" name="Line 311"/>
            <p:cNvSpPr>
              <a:spLocks noChangeShapeType="1"/>
            </p:cNvSpPr>
            <p:nvPr/>
          </p:nvSpPr>
          <p:spPr bwMode="auto">
            <a:xfrm>
              <a:off x="478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81" name="Line 312"/>
            <p:cNvSpPr>
              <a:spLocks noChangeShapeType="1"/>
            </p:cNvSpPr>
            <p:nvPr/>
          </p:nvSpPr>
          <p:spPr bwMode="auto">
            <a:xfrm>
              <a:off x="4792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82" name="Line 313"/>
            <p:cNvSpPr>
              <a:spLocks noChangeShapeType="1"/>
            </p:cNvSpPr>
            <p:nvPr/>
          </p:nvSpPr>
          <p:spPr bwMode="auto">
            <a:xfrm>
              <a:off x="4799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83" name="Line 314"/>
            <p:cNvSpPr>
              <a:spLocks noChangeShapeType="1"/>
            </p:cNvSpPr>
            <p:nvPr/>
          </p:nvSpPr>
          <p:spPr bwMode="auto">
            <a:xfrm>
              <a:off x="481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84" name="Line 315"/>
            <p:cNvSpPr>
              <a:spLocks noChangeShapeType="1"/>
            </p:cNvSpPr>
            <p:nvPr/>
          </p:nvSpPr>
          <p:spPr bwMode="auto">
            <a:xfrm>
              <a:off x="4822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85" name="Line 316"/>
            <p:cNvSpPr>
              <a:spLocks noChangeShapeType="1"/>
            </p:cNvSpPr>
            <p:nvPr/>
          </p:nvSpPr>
          <p:spPr bwMode="auto">
            <a:xfrm>
              <a:off x="4829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86" name="Line 317"/>
            <p:cNvSpPr>
              <a:spLocks noChangeShapeType="1"/>
            </p:cNvSpPr>
            <p:nvPr/>
          </p:nvSpPr>
          <p:spPr bwMode="auto">
            <a:xfrm>
              <a:off x="484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87" name="Line 318"/>
            <p:cNvSpPr>
              <a:spLocks noChangeShapeType="1"/>
            </p:cNvSpPr>
            <p:nvPr/>
          </p:nvSpPr>
          <p:spPr bwMode="auto">
            <a:xfrm>
              <a:off x="4852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88" name="Line 319"/>
            <p:cNvSpPr>
              <a:spLocks noChangeShapeType="1"/>
            </p:cNvSpPr>
            <p:nvPr/>
          </p:nvSpPr>
          <p:spPr bwMode="auto">
            <a:xfrm>
              <a:off x="4860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89" name="Line 320"/>
            <p:cNvSpPr>
              <a:spLocks noChangeShapeType="1"/>
            </p:cNvSpPr>
            <p:nvPr/>
          </p:nvSpPr>
          <p:spPr bwMode="auto">
            <a:xfrm>
              <a:off x="487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90" name="Line 321"/>
            <p:cNvSpPr>
              <a:spLocks noChangeShapeType="1"/>
            </p:cNvSpPr>
            <p:nvPr/>
          </p:nvSpPr>
          <p:spPr bwMode="auto">
            <a:xfrm>
              <a:off x="4882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91" name="Line 322"/>
            <p:cNvSpPr>
              <a:spLocks noChangeShapeType="1"/>
            </p:cNvSpPr>
            <p:nvPr/>
          </p:nvSpPr>
          <p:spPr bwMode="auto">
            <a:xfrm>
              <a:off x="4890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92" name="Line 323"/>
            <p:cNvSpPr>
              <a:spLocks noChangeShapeType="1"/>
            </p:cNvSpPr>
            <p:nvPr/>
          </p:nvSpPr>
          <p:spPr bwMode="auto">
            <a:xfrm>
              <a:off x="490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93" name="Line 324"/>
            <p:cNvSpPr>
              <a:spLocks noChangeShapeType="1"/>
            </p:cNvSpPr>
            <p:nvPr/>
          </p:nvSpPr>
          <p:spPr bwMode="auto">
            <a:xfrm>
              <a:off x="4912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94" name="Line 325"/>
            <p:cNvSpPr>
              <a:spLocks noChangeShapeType="1"/>
            </p:cNvSpPr>
            <p:nvPr/>
          </p:nvSpPr>
          <p:spPr bwMode="auto">
            <a:xfrm>
              <a:off x="492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95" name="Line 326"/>
            <p:cNvSpPr>
              <a:spLocks noChangeShapeType="1"/>
            </p:cNvSpPr>
            <p:nvPr/>
          </p:nvSpPr>
          <p:spPr bwMode="auto">
            <a:xfrm>
              <a:off x="493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96" name="Line 327"/>
            <p:cNvSpPr>
              <a:spLocks noChangeShapeType="1"/>
            </p:cNvSpPr>
            <p:nvPr/>
          </p:nvSpPr>
          <p:spPr bwMode="auto">
            <a:xfrm>
              <a:off x="4943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97" name="Line 328"/>
            <p:cNvSpPr>
              <a:spLocks noChangeShapeType="1"/>
            </p:cNvSpPr>
            <p:nvPr/>
          </p:nvSpPr>
          <p:spPr bwMode="auto">
            <a:xfrm>
              <a:off x="495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98" name="Line 329"/>
            <p:cNvSpPr>
              <a:spLocks noChangeShapeType="1"/>
            </p:cNvSpPr>
            <p:nvPr/>
          </p:nvSpPr>
          <p:spPr bwMode="auto">
            <a:xfrm>
              <a:off x="496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99" name="Line 330"/>
            <p:cNvSpPr>
              <a:spLocks noChangeShapeType="1"/>
            </p:cNvSpPr>
            <p:nvPr/>
          </p:nvSpPr>
          <p:spPr bwMode="auto">
            <a:xfrm>
              <a:off x="4973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00" name="Line 331"/>
            <p:cNvSpPr>
              <a:spLocks noChangeShapeType="1"/>
            </p:cNvSpPr>
            <p:nvPr/>
          </p:nvSpPr>
          <p:spPr bwMode="auto">
            <a:xfrm>
              <a:off x="498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01" name="Line 332"/>
            <p:cNvSpPr>
              <a:spLocks noChangeShapeType="1"/>
            </p:cNvSpPr>
            <p:nvPr/>
          </p:nvSpPr>
          <p:spPr bwMode="auto">
            <a:xfrm>
              <a:off x="499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02" name="Line 333"/>
            <p:cNvSpPr>
              <a:spLocks noChangeShapeType="1"/>
            </p:cNvSpPr>
            <p:nvPr/>
          </p:nvSpPr>
          <p:spPr bwMode="auto">
            <a:xfrm>
              <a:off x="5003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03" name="Line 334"/>
            <p:cNvSpPr>
              <a:spLocks noChangeShapeType="1"/>
            </p:cNvSpPr>
            <p:nvPr/>
          </p:nvSpPr>
          <p:spPr bwMode="auto">
            <a:xfrm>
              <a:off x="501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04" name="Line 335"/>
            <p:cNvSpPr>
              <a:spLocks noChangeShapeType="1"/>
            </p:cNvSpPr>
            <p:nvPr/>
          </p:nvSpPr>
          <p:spPr bwMode="auto">
            <a:xfrm>
              <a:off x="502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05" name="Line 336"/>
            <p:cNvSpPr>
              <a:spLocks noChangeShapeType="1"/>
            </p:cNvSpPr>
            <p:nvPr/>
          </p:nvSpPr>
          <p:spPr bwMode="auto">
            <a:xfrm>
              <a:off x="5033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06" name="Line 337"/>
            <p:cNvSpPr>
              <a:spLocks noChangeShapeType="1"/>
            </p:cNvSpPr>
            <p:nvPr/>
          </p:nvSpPr>
          <p:spPr bwMode="auto">
            <a:xfrm>
              <a:off x="504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07" name="Line 338"/>
            <p:cNvSpPr>
              <a:spLocks noChangeShapeType="1"/>
            </p:cNvSpPr>
            <p:nvPr/>
          </p:nvSpPr>
          <p:spPr bwMode="auto">
            <a:xfrm>
              <a:off x="505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08" name="Line 339"/>
            <p:cNvSpPr>
              <a:spLocks noChangeShapeType="1"/>
            </p:cNvSpPr>
            <p:nvPr/>
          </p:nvSpPr>
          <p:spPr bwMode="auto">
            <a:xfrm>
              <a:off x="5064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09" name="Line 340"/>
            <p:cNvSpPr>
              <a:spLocks noChangeShapeType="1"/>
            </p:cNvSpPr>
            <p:nvPr/>
          </p:nvSpPr>
          <p:spPr bwMode="auto">
            <a:xfrm>
              <a:off x="5071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10" name="Line 341"/>
            <p:cNvSpPr>
              <a:spLocks noChangeShapeType="1"/>
            </p:cNvSpPr>
            <p:nvPr/>
          </p:nvSpPr>
          <p:spPr bwMode="auto">
            <a:xfrm>
              <a:off x="508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11" name="Rectangle 342"/>
            <p:cNvSpPr>
              <a:spLocks noChangeArrowheads="1"/>
            </p:cNvSpPr>
            <p:nvPr/>
          </p:nvSpPr>
          <p:spPr bwMode="auto">
            <a:xfrm>
              <a:off x="4812" y="3487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n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12" name="Freeform 192"/>
            <p:cNvSpPr>
              <a:spLocks/>
            </p:cNvSpPr>
            <p:nvPr/>
          </p:nvSpPr>
          <p:spPr bwMode="auto">
            <a:xfrm>
              <a:off x="4715" y="96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13" name="Freeform 291"/>
            <p:cNvSpPr>
              <a:spLocks/>
            </p:cNvSpPr>
            <p:nvPr/>
          </p:nvSpPr>
          <p:spPr bwMode="auto">
            <a:xfrm>
              <a:off x="4032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14" name="Rectangle 292"/>
            <p:cNvSpPr>
              <a:spLocks noChangeArrowheads="1"/>
            </p:cNvSpPr>
            <p:nvPr/>
          </p:nvSpPr>
          <p:spPr bwMode="auto">
            <a:xfrm>
              <a:off x="4121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U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15" name="Freeform 291"/>
            <p:cNvSpPr>
              <a:spLocks/>
            </p:cNvSpPr>
            <p:nvPr/>
          </p:nvSpPr>
          <p:spPr bwMode="auto">
            <a:xfrm>
              <a:off x="4848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16" name="Rectangle 292"/>
            <p:cNvSpPr>
              <a:spLocks noChangeArrowheads="1"/>
            </p:cNvSpPr>
            <p:nvPr/>
          </p:nvSpPr>
          <p:spPr bwMode="auto">
            <a:xfrm>
              <a:off x="4937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U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17" name="Freeform 291"/>
            <p:cNvSpPr>
              <a:spLocks/>
            </p:cNvSpPr>
            <p:nvPr/>
          </p:nvSpPr>
          <p:spPr bwMode="auto">
            <a:xfrm>
              <a:off x="4560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18" name="Rectangle 292"/>
            <p:cNvSpPr>
              <a:spLocks noChangeArrowheads="1"/>
            </p:cNvSpPr>
            <p:nvPr/>
          </p:nvSpPr>
          <p:spPr bwMode="auto">
            <a:xfrm>
              <a:off x="4649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N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19" name="Freeform 291"/>
            <p:cNvSpPr>
              <a:spLocks/>
            </p:cNvSpPr>
            <p:nvPr/>
          </p:nvSpPr>
          <p:spPr bwMode="auto">
            <a:xfrm>
              <a:off x="5376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20" name="Rectangle 292"/>
            <p:cNvSpPr>
              <a:spLocks noChangeArrowheads="1"/>
            </p:cNvSpPr>
            <p:nvPr/>
          </p:nvSpPr>
          <p:spPr bwMode="auto">
            <a:xfrm>
              <a:off x="5465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N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21" name="Freeform 291"/>
            <p:cNvSpPr>
              <a:spLocks/>
            </p:cNvSpPr>
            <p:nvPr/>
          </p:nvSpPr>
          <p:spPr bwMode="auto">
            <a:xfrm>
              <a:off x="3936" y="1584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22" name="Rectangle 292"/>
            <p:cNvSpPr>
              <a:spLocks noChangeArrowheads="1"/>
            </p:cNvSpPr>
            <p:nvPr/>
          </p:nvSpPr>
          <p:spPr bwMode="auto">
            <a:xfrm>
              <a:off x="4025" y="163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U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23" name="Freeform 291"/>
            <p:cNvSpPr>
              <a:spLocks/>
            </p:cNvSpPr>
            <p:nvPr/>
          </p:nvSpPr>
          <p:spPr bwMode="auto">
            <a:xfrm>
              <a:off x="5424" y="1584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24" name="Rectangle 292"/>
            <p:cNvSpPr>
              <a:spLocks noChangeArrowheads="1"/>
            </p:cNvSpPr>
            <p:nvPr/>
          </p:nvSpPr>
          <p:spPr bwMode="auto">
            <a:xfrm>
              <a:off x="5513" y="163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U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357" name="Straight Arrow Connector 356"/>
          <p:cNvCxnSpPr/>
          <p:nvPr/>
        </p:nvCxnSpPr>
        <p:spPr bwMode="auto">
          <a:xfrm flipV="1">
            <a:off x="4800600" y="4876800"/>
            <a:ext cx="1905000" cy="9906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Distributed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Grep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Performance</a:t>
            </a:r>
          </a:p>
        </p:txBody>
      </p:sp>
      <p:pic>
        <p:nvPicPr>
          <p:cNvPr id="19458" name="Picture 2" descr="E:\academic\phd\DryadTests\gre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363756"/>
            <a:ext cx="6477000" cy="4494244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90600" y="609600"/>
            <a:ext cx="8229600" cy="1600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Performs “</a:t>
            </a:r>
            <a:r>
              <a:rPr lang="en-US" dirty="0" err="1" smtClean="0"/>
              <a:t>grep</a:t>
            </a:r>
            <a:r>
              <a:rPr lang="en-US" dirty="0" smtClean="0"/>
              <a:t>” operation on a collection of documents</a:t>
            </a:r>
          </a:p>
          <a:p>
            <a:r>
              <a:rPr lang="en-US" dirty="0" smtClean="0"/>
              <a:t>Results not normalized for machine performance</a:t>
            </a:r>
          </a:p>
          <a:p>
            <a:r>
              <a:rPr lang="en-US" dirty="0" smtClean="0"/>
              <a:t>CGL-MapReduce and Hadoop both used all the cores of 4 </a:t>
            </a:r>
            <a:r>
              <a:rPr lang="en-US" dirty="0" err="1" smtClean="0"/>
              <a:t>gridfarm</a:t>
            </a:r>
            <a:r>
              <a:rPr lang="en-US" dirty="0" smtClean="0"/>
              <a:t> nodes while Dryad used only 1 core per node in four nodes of Barcelona. </a:t>
            </a:r>
          </a:p>
          <a:p>
            <a:r>
              <a:rPr lang="en-US" dirty="0" smtClean="0"/>
              <a:t>Abstraction of real Information Retrieval use of Dryad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Histogramming of Words- Performance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685800"/>
            <a:ext cx="8077200" cy="1295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Perform a “histogramming” operation on a collection of documents</a:t>
            </a:r>
          </a:p>
          <a:p>
            <a:r>
              <a:rPr lang="en-US" dirty="0" smtClean="0"/>
              <a:t>Results not normalized for machine performance</a:t>
            </a:r>
          </a:p>
          <a:p>
            <a:r>
              <a:rPr lang="en-US" dirty="0" smtClean="0"/>
              <a:t>Also, CGL-MapReduce and Hadoop both used all the cores of 4 </a:t>
            </a:r>
            <a:r>
              <a:rPr lang="en-US" dirty="0" err="1" smtClean="0"/>
              <a:t>gridfarm</a:t>
            </a:r>
            <a:r>
              <a:rPr lang="en-US" dirty="0" smtClean="0"/>
              <a:t> nodes while Dryad used only 1 core per node in four nodes of Barcelona</a:t>
            </a:r>
          </a:p>
          <a:p>
            <a:endParaRPr lang="en-US" dirty="0" smtClean="0"/>
          </a:p>
        </p:txBody>
      </p:sp>
      <p:pic>
        <p:nvPicPr>
          <p:cNvPr id="20482" name="Picture 2" descr="E:\academic\phd\DryadTests\wordcoun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057400"/>
            <a:ext cx="6096000" cy="4397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1787</Words>
  <Application>Microsoft Office PowerPoint</Application>
  <PresentationFormat>On-screen Show (4:3)</PresentationFormat>
  <Paragraphs>409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Early Experience with Cloud Technologies</vt:lpstr>
      <vt:lpstr>Collaboration in SALSA Project</vt:lpstr>
      <vt:lpstr>Data Intensive (Science) Applications</vt:lpstr>
      <vt:lpstr>“File/Data Repository” Parallelism</vt:lpstr>
      <vt:lpstr>Data Analysis Examples</vt:lpstr>
      <vt:lpstr>Philosophy</vt:lpstr>
      <vt:lpstr>Slide 7</vt:lpstr>
      <vt:lpstr>Slide 8</vt:lpstr>
      <vt:lpstr>Slide 9</vt:lpstr>
      <vt:lpstr>Particle Physics (LHC) Data Analysis</vt:lpstr>
      <vt:lpstr>Reduce Phase of Particle Physics “Find the Higgs” using Dryad</vt:lpstr>
      <vt:lpstr>Cluster Configuration</vt:lpstr>
      <vt:lpstr>Notes on Performance</vt:lpstr>
      <vt:lpstr>Slide 14</vt:lpstr>
      <vt:lpstr>Slide 15</vt:lpstr>
      <vt:lpstr>Slide 16</vt:lpstr>
      <vt:lpstr>Slide 17</vt:lpstr>
      <vt:lpstr>Some Other File/Data Parallel Examples from Indiana University Biology Dept</vt:lpstr>
      <vt:lpstr>Slide 19</vt:lpstr>
      <vt:lpstr>Slide 20</vt:lpstr>
      <vt:lpstr>The many forms of MapReduce </vt:lpstr>
      <vt:lpstr>Kmeans Clustering in MapReduce</vt:lpstr>
      <vt:lpstr>MapReduce in MPI.NET(C#)</vt:lpstr>
      <vt:lpstr>Data Intensive Cloud Architecture</vt:lpstr>
      <vt:lpstr>MPI Cloud Overhead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ptl</dc:creator>
  <cp:lastModifiedBy> </cp:lastModifiedBy>
  <cp:revision>63</cp:revision>
  <dcterms:created xsi:type="dcterms:W3CDTF">2009-02-17T15:34:47Z</dcterms:created>
  <dcterms:modified xsi:type="dcterms:W3CDTF">2009-03-31T19:53:48Z</dcterms:modified>
</cp:coreProperties>
</file>