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89" r:id="rId2"/>
    <p:sldId id="290" r:id="rId3"/>
    <p:sldId id="303" r:id="rId4"/>
    <p:sldId id="312" r:id="rId5"/>
    <p:sldId id="311" r:id="rId6"/>
    <p:sldId id="306" r:id="rId7"/>
    <p:sldId id="325" r:id="rId8"/>
    <p:sldId id="318" r:id="rId9"/>
    <p:sldId id="327" r:id="rId10"/>
    <p:sldId id="330" r:id="rId11"/>
    <p:sldId id="331" r:id="rId12"/>
    <p:sldId id="328" r:id="rId13"/>
    <p:sldId id="329" r:id="rId14"/>
    <p:sldId id="332" r:id="rId15"/>
    <p:sldId id="333" r:id="rId16"/>
  </p:sldIdLst>
  <p:sldSz cx="9144000" cy="6858000" type="screen4x3"/>
  <p:notesSz cx="6858000" cy="9144000"/>
  <p:defaultTextStyle>
    <a:defPPr>
      <a:defRPr lang="en-US"/>
    </a:defPPr>
    <a:lvl1pPr marL="0" algn="l" defTabSz="914354" rtl="0" eaLnBrk="1" latinLnBrk="0" hangingPunct="1">
      <a:defRPr sz="1800" kern="1200">
        <a:solidFill>
          <a:schemeClr val="tx1"/>
        </a:solidFill>
        <a:latin typeface="+mn-lt"/>
        <a:ea typeface="+mn-ea"/>
        <a:cs typeface="+mn-cs"/>
      </a:defRPr>
    </a:lvl1pPr>
    <a:lvl2pPr marL="457177"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3"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7" algn="l" defTabSz="914354"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E4CFA0"/>
    <a:srgbClr val="CC9B00"/>
    <a:srgbClr val="E230AF"/>
    <a:srgbClr val="12EC3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65" autoAdjust="0"/>
    <p:restoredTop sz="93811" autoAdjust="0"/>
  </p:normalViewPr>
  <p:slideViewPr>
    <p:cSldViewPr>
      <p:cViewPr varScale="1">
        <p:scale>
          <a:sx n="69" d="100"/>
          <a:sy n="69" d="100"/>
        </p:scale>
        <p:origin x="-1450" y="-6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eoffrey%20Fox\Desktop\CCGrid_multicore\ccr_vs_tpl_alu3533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xqiu\Documents\DICProposal\PWC.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academic\phd\Publications\eScience2009\eScience_performanc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User\Research\dryadVsHadoop-SWG-Inhomgeneou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User\Research\dryadVsHadoop-SWG-Inhomgeneou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600"/>
            </a:pPr>
            <a:r>
              <a:rPr lang="en-US" sz="1600" b="1" i="0" baseline="0" dirty="0" smtClean="0"/>
              <a:t>Concurrent Threading on CCR or TPL Runtime</a:t>
            </a:r>
            <a:endParaRPr lang="en-US" sz="1600" b="1" i="0" baseline="0" dirty="0"/>
          </a:p>
          <a:p>
            <a:pPr>
              <a:defRPr sz="1600"/>
            </a:pPr>
            <a:r>
              <a:rPr lang="en-US" sz="1400" b="0" i="0" baseline="0" dirty="0"/>
              <a:t>(Clustering by Deterministic Annealing </a:t>
            </a:r>
            <a:r>
              <a:rPr lang="en-US" sz="1400" b="0" i="0" baseline="0" dirty="0" smtClean="0"/>
              <a:t>for ALU 35339 data points)</a:t>
            </a:r>
            <a:endParaRPr lang="en-US" sz="1400" b="0" i="0" baseline="0" dirty="0"/>
          </a:p>
        </c:rich>
      </c:tx>
      <c:layout/>
    </c:title>
    <c:plotArea>
      <c:layout/>
      <c:barChart>
        <c:barDir val="col"/>
        <c:grouping val="clustered"/>
        <c:ser>
          <c:idx val="0"/>
          <c:order val="0"/>
          <c:tx>
            <c:v>CCR</c:v>
          </c:tx>
          <c:cat>
            <c:strRef>
              <c:f>[ccr_vs_tpl_alu35339_2.xlsx]BarGraph!$B$2:$B$26</c:f>
              <c:strCache>
                <c:ptCount val="25"/>
                <c:pt idx="0">
                  <c:v>8x1x2</c:v>
                </c:pt>
                <c:pt idx="1">
                  <c:v>2x1x4</c:v>
                </c:pt>
                <c:pt idx="2">
                  <c:v>4x1x4</c:v>
                </c:pt>
                <c:pt idx="3">
                  <c:v>8x1x4</c:v>
                </c:pt>
                <c:pt idx="4">
                  <c:v>16x1x4</c:v>
                </c:pt>
                <c:pt idx="5">
                  <c:v>24x1x4</c:v>
                </c:pt>
                <c:pt idx="6">
                  <c:v>2x1x8</c:v>
                </c:pt>
                <c:pt idx="7">
                  <c:v>4x1x8</c:v>
                </c:pt>
                <c:pt idx="8">
                  <c:v>8x1x8</c:v>
                </c:pt>
                <c:pt idx="9">
                  <c:v>16x1x8</c:v>
                </c:pt>
                <c:pt idx="10">
                  <c:v>24x1x8</c:v>
                </c:pt>
                <c:pt idx="11">
                  <c:v>2x1x16</c:v>
                </c:pt>
                <c:pt idx="12">
                  <c:v>4x1x16</c:v>
                </c:pt>
                <c:pt idx="13">
                  <c:v>8x1x16</c:v>
                </c:pt>
                <c:pt idx="14">
                  <c:v>16x1x16</c:v>
                </c:pt>
                <c:pt idx="15">
                  <c:v>2x1x24</c:v>
                </c:pt>
                <c:pt idx="16">
                  <c:v>4x1x24</c:v>
                </c:pt>
                <c:pt idx="17">
                  <c:v>8x1x24</c:v>
                </c:pt>
                <c:pt idx="18">
                  <c:v>16x1x24</c:v>
                </c:pt>
                <c:pt idx="19">
                  <c:v>24x1x24</c:v>
                </c:pt>
                <c:pt idx="20">
                  <c:v>2x1x32</c:v>
                </c:pt>
                <c:pt idx="21">
                  <c:v>4x1x32</c:v>
                </c:pt>
                <c:pt idx="22">
                  <c:v>8x1x32</c:v>
                </c:pt>
                <c:pt idx="23">
                  <c:v>16x1x32</c:v>
                </c:pt>
                <c:pt idx="24">
                  <c:v>24x1x32</c:v>
                </c:pt>
              </c:strCache>
            </c:strRef>
          </c:cat>
          <c:val>
            <c:numRef>
              <c:f>[ccr_vs_tpl_alu35339_2.xlsx]BarGraph!$I$2:$I$26</c:f>
              <c:numCache>
                <c:formatCode>General</c:formatCode>
                <c:ptCount val="25"/>
                <c:pt idx="0">
                  <c:v>0.39624345573085817</c:v>
                </c:pt>
                <c:pt idx="1">
                  <c:v>0.14914162026857467</c:v>
                </c:pt>
                <c:pt idx="2">
                  <c:v>0.11305780300790036</c:v>
                </c:pt>
                <c:pt idx="3">
                  <c:v>0.22132749877996558</c:v>
                </c:pt>
                <c:pt idx="4">
                  <c:v>0.2436831454956172</c:v>
                </c:pt>
                <c:pt idx="5">
                  <c:v>0.26828763078310974</c:v>
                </c:pt>
                <c:pt idx="6">
                  <c:v>3.4924231286430407E-2</c:v>
                </c:pt>
                <c:pt idx="7">
                  <c:v>0.12962700492684287</c:v>
                </c:pt>
                <c:pt idx="8">
                  <c:v>0.14407075659656179</c:v>
                </c:pt>
                <c:pt idx="9">
                  <c:v>0.22504561378652149</c:v>
                </c:pt>
                <c:pt idx="10">
                  <c:v>0.30034989330315237</c:v>
                </c:pt>
                <c:pt idx="11">
                  <c:v>0.11492245059169244</c:v>
                </c:pt>
                <c:pt idx="12">
                  <c:v>0.17693880381322899</c:v>
                </c:pt>
                <c:pt idx="13">
                  <c:v>0.27999183644969317</c:v>
                </c:pt>
                <c:pt idx="14">
                  <c:v>0.359166077887205</c:v>
                </c:pt>
                <c:pt idx="15">
                  <c:v>0.10476070059564394</c:v>
                </c:pt>
                <c:pt idx="16">
                  <c:v>0.17832107826758117</c:v>
                </c:pt>
                <c:pt idx="17">
                  <c:v>0.29255508503452632</c:v>
                </c:pt>
                <c:pt idx="18">
                  <c:v>0.46464825460153608</c:v>
                </c:pt>
                <c:pt idx="19">
                  <c:v>0.72858136512103522</c:v>
                </c:pt>
                <c:pt idx="20">
                  <c:v>0.13444646743247227</c:v>
                </c:pt>
                <c:pt idx="21">
                  <c:v>0.24935982143859903</c:v>
                </c:pt>
                <c:pt idx="22">
                  <c:v>0.35736586868606313</c:v>
                </c:pt>
                <c:pt idx="23">
                  <c:v>0.57761422783226857</c:v>
                </c:pt>
                <c:pt idx="24">
                  <c:v>0.93223917840452364</c:v>
                </c:pt>
              </c:numCache>
            </c:numRef>
          </c:val>
        </c:ser>
        <c:ser>
          <c:idx val="1"/>
          <c:order val="1"/>
          <c:tx>
            <c:v>TPL</c:v>
          </c:tx>
          <c:cat>
            <c:strRef>
              <c:f>[ccr_vs_tpl_alu35339_2.xlsx]BarGraph!$B$2:$B$26</c:f>
              <c:strCache>
                <c:ptCount val="25"/>
                <c:pt idx="0">
                  <c:v>8x1x2</c:v>
                </c:pt>
                <c:pt idx="1">
                  <c:v>2x1x4</c:v>
                </c:pt>
                <c:pt idx="2">
                  <c:v>4x1x4</c:v>
                </c:pt>
                <c:pt idx="3">
                  <c:v>8x1x4</c:v>
                </c:pt>
                <c:pt idx="4">
                  <c:v>16x1x4</c:v>
                </c:pt>
                <c:pt idx="5">
                  <c:v>24x1x4</c:v>
                </c:pt>
                <c:pt idx="6">
                  <c:v>2x1x8</c:v>
                </c:pt>
                <c:pt idx="7">
                  <c:v>4x1x8</c:v>
                </c:pt>
                <c:pt idx="8">
                  <c:v>8x1x8</c:v>
                </c:pt>
                <c:pt idx="9">
                  <c:v>16x1x8</c:v>
                </c:pt>
                <c:pt idx="10">
                  <c:v>24x1x8</c:v>
                </c:pt>
                <c:pt idx="11">
                  <c:v>2x1x16</c:v>
                </c:pt>
                <c:pt idx="12">
                  <c:v>4x1x16</c:v>
                </c:pt>
                <c:pt idx="13">
                  <c:v>8x1x16</c:v>
                </c:pt>
                <c:pt idx="14">
                  <c:v>16x1x16</c:v>
                </c:pt>
                <c:pt idx="15">
                  <c:v>2x1x24</c:v>
                </c:pt>
                <c:pt idx="16">
                  <c:v>4x1x24</c:v>
                </c:pt>
                <c:pt idx="17">
                  <c:v>8x1x24</c:v>
                </c:pt>
                <c:pt idx="18">
                  <c:v>16x1x24</c:v>
                </c:pt>
                <c:pt idx="19">
                  <c:v>24x1x24</c:v>
                </c:pt>
                <c:pt idx="20">
                  <c:v>2x1x32</c:v>
                </c:pt>
                <c:pt idx="21">
                  <c:v>4x1x32</c:v>
                </c:pt>
                <c:pt idx="22">
                  <c:v>8x1x32</c:v>
                </c:pt>
                <c:pt idx="23">
                  <c:v>16x1x32</c:v>
                </c:pt>
                <c:pt idx="24">
                  <c:v>24x1x32</c:v>
                </c:pt>
              </c:strCache>
            </c:strRef>
          </c:cat>
          <c:val>
            <c:numRef>
              <c:f>[ccr_vs_tpl_alu35339_2.xlsx]BarGraph!$J$2:$J$26</c:f>
              <c:numCache>
                <c:formatCode>General</c:formatCode>
                <c:ptCount val="25"/>
                <c:pt idx="0">
                  <c:v>0.40144050276574456</c:v>
                </c:pt>
                <c:pt idx="1">
                  <c:v>7.7537415044116792E-2</c:v>
                </c:pt>
                <c:pt idx="2">
                  <c:v>0.19124331165923697</c:v>
                </c:pt>
                <c:pt idx="3">
                  <c:v>0.21601895504828306</c:v>
                </c:pt>
                <c:pt idx="4">
                  <c:v>0.21488345723916191</c:v>
                </c:pt>
                <c:pt idx="5">
                  <c:v>0.25754735827278274</c:v>
                </c:pt>
                <c:pt idx="6">
                  <c:v>2.314176449265215E-2</c:v>
                </c:pt>
                <c:pt idx="7">
                  <c:v>4.5077748618449702E-2</c:v>
                </c:pt>
                <c:pt idx="8">
                  <c:v>8.8356558508603911E-2</c:v>
                </c:pt>
                <c:pt idx="9">
                  <c:v>0.14811716178602788</c:v>
                </c:pt>
                <c:pt idx="10">
                  <c:v>0.22599735040347577</c:v>
                </c:pt>
                <c:pt idx="11">
                  <c:v>7.3023069296721532E-2</c:v>
                </c:pt>
                <c:pt idx="12">
                  <c:v>9.2715601655537924E-2</c:v>
                </c:pt>
                <c:pt idx="13">
                  <c:v>0.1376874944766194</c:v>
                </c:pt>
                <c:pt idx="14">
                  <c:v>0.22811344997256613</c:v>
                </c:pt>
                <c:pt idx="15">
                  <c:v>6.2507924574364937E-2</c:v>
                </c:pt>
                <c:pt idx="16">
                  <c:v>0.11082542976412005</c:v>
                </c:pt>
                <c:pt idx="17">
                  <c:v>0.17525852724856725</c:v>
                </c:pt>
                <c:pt idx="18">
                  <c:v>0.32461490824670725</c:v>
                </c:pt>
                <c:pt idx="19">
                  <c:v>0.56025814585261469</c:v>
                </c:pt>
                <c:pt idx="20">
                  <c:v>7.0321535841081001E-2</c:v>
                </c:pt>
                <c:pt idx="21">
                  <c:v>0.14698532293869726</c:v>
                </c:pt>
                <c:pt idx="22">
                  <c:v>0.21964092066999871</c:v>
                </c:pt>
                <c:pt idx="23">
                  <c:v>0.41794689250727646</c:v>
                </c:pt>
                <c:pt idx="24">
                  <c:v>0.73132314715637969</c:v>
                </c:pt>
              </c:numCache>
            </c:numRef>
          </c:val>
        </c:ser>
        <c:axId val="84769408"/>
        <c:axId val="85586688"/>
      </c:barChart>
      <c:catAx>
        <c:axId val="84769408"/>
        <c:scaling>
          <c:orientation val="minMax"/>
        </c:scaling>
        <c:axPos val="b"/>
        <c:title>
          <c:tx>
            <c:rich>
              <a:bodyPr/>
              <a:lstStyle/>
              <a:p>
                <a:pPr>
                  <a:defRPr sz="1600" b="0"/>
                </a:pPr>
                <a:r>
                  <a:rPr lang="en-US" sz="1600" b="0"/>
                  <a:t>Parallel Patterns (Threads/Processes/Nodes)</a:t>
                </a:r>
              </a:p>
            </c:rich>
          </c:tx>
          <c:layout>
            <c:manualLayout>
              <c:xMode val="edge"/>
              <c:yMode val="edge"/>
              <c:x val="0.28961092906865055"/>
              <c:y val="0.92175437161263929"/>
            </c:manualLayout>
          </c:layout>
        </c:title>
        <c:numFmt formatCode="General" sourceLinked="1"/>
        <c:tickLblPos val="nextTo"/>
        <c:txPr>
          <a:bodyPr rot="-5400000" vert="horz"/>
          <a:lstStyle/>
          <a:p>
            <a:pPr>
              <a:defRPr sz="1200"/>
            </a:pPr>
            <a:endParaRPr lang="en-US"/>
          </a:p>
        </c:txPr>
        <c:crossAx val="85586688"/>
        <c:crosses val="autoZero"/>
        <c:auto val="1"/>
        <c:lblAlgn val="ctr"/>
        <c:lblOffset val="100"/>
      </c:catAx>
      <c:valAx>
        <c:axId val="85586688"/>
        <c:scaling>
          <c:orientation val="minMax"/>
        </c:scaling>
        <c:axPos val="l"/>
        <c:majorGridlines/>
        <c:title>
          <c:tx>
            <c:rich>
              <a:bodyPr rot="-5400000" vert="horz"/>
              <a:lstStyle/>
              <a:p>
                <a:pPr>
                  <a:defRPr sz="1600" b="0"/>
                </a:pPr>
                <a:r>
                  <a:rPr lang="en-US" sz="1600" b="0"/>
                  <a:t>Parallel Overhead
</a:t>
                </a:r>
              </a:p>
            </c:rich>
          </c:tx>
          <c:layout>
            <c:manualLayout>
              <c:xMode val="edge"/>
              <c:yMode val="edge"/>
              <c:x val="2.271016122984628E-2"/>
              <c:y val="0.32270702525820638"/>
            </c:manualLayout>
          </c:layout>
        </c:title>
        <c:numFmt formatCode="General" sourceLinked="1"/>
        <c:tickLblPos val="nextTo"/>
        <c:txPr>
          <a:bodyPr/>
          <a:lstStyle/>
          <a:p>
            <a:pPr>
              <a:defRPr sz="1200"/>
            </a:pPr>
            <a:endParaRPr lang="en-US"/>
          </a:p>
        </c:txPr>
        <c:crossAx val="84769408"/>
        <c:crosses val="autoZero"/>
        <c:crossBetween val="between"/>
      </c:valAx>
    </c:plotArea>
    <c:legend>
      <c:legendPos val="r"/>
      <c:layout>
        <c:manualLayout>
          <c:xMode val="edge"/>
          <c:yMode val="edge"/>
          <c:x val="0.12932739929247974"/>
          <c:y val="0.15647264546477144"/>
          <c:w val="0.17524787662411764"/>
          <c:h val="5.7477860721955223E-2"/>
        </c:manualLayout>
      </c:layout>
      <c:txPr>
        <a:bodyPr/>
        <a:lstStyle/>
        <a:p>
          <a:pPr>
            <a:defRPr sz="1200"/>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cked"/>
        <c:ser>
          <c:idx val="1"/>
          <c:order val="0"/>
          <c:marker>
            <c:symbol val="none"/>
          </c:marker>
          <c:cat>
            <c:strRef>
              <c:f>PWC!$F$2:$F$82</c:f>
              <c:strCache>
                <c:ptCount val="81"/>
                <c:pt idx="0">
                  <c:v>1x1x1</c:v>
                </c:pt>
                <c:pt idx="1">
                  <c:v>1x1x2</c:v>
                </c:pt>
                <c:pt idx="2">
                  <c:v>1x2x1</c:v>
                </c:pt>
                <c:pt idx="3">
                  <c:v>2x1x1</c:v>
                </c:pt>
                <c:pt idx="4">
                  <c:v>1x2x2</c:v>
                </c:pt>
                <c:pt idx="5">
                  <c:v>1x4x1</c:v>
                </c:pt>
                <c:pt idx="6">
                  <c:v>2x1x2</c:v>
                </c:pt>
                <c:pt idx="7">
                  <c:v>2x2x1</c:v>
                </c:pt>
                <c:pt idx="8">
                  <c:v>2x2x1</c:v>
                </c:pt>
                <c:pt idx="9">
                  <c:v>4x1x1</c:v>
                </c:pt>
                <c:pt idx="10">
                  <c:v>1x1x8</c:v>
                </c:pt>
                <c:pt idx="11">
                  <c:v>1x4x2</c:v>
                </c:pt>
                <c:pt idx="12">
                  <c:v>1x4x2</c:v>
                </c:pt>
                <c:pt idx="13">
                  <c:v>1x8x1</c:v>
                </c:pt>
                <c:pt idx="14">
                  <c:v>2x2x2</c:v>
                </c:pt>
                <c:pt idx="15">
                  <c:v>2x2x2</c:v>
                </c:pt>
                <c:pt idx="16">
                  <c:v>2x4x1</c:v>
                </c:pt>
                <c:pt idx="17">
                  <c:v>2x4x1</c:v>
                </c:pt>
                <c:pt idx="18">
                  <c:v>4x1x2</c:v>
                </c:pt>
                <c:pt idx="19">
                  <c:v>4x1x2</c:v>
                </c:pt>
                <c:pt idx="20">
                  <c:v>4x2x1</c:v>
                </c:pt>
                <c:pt idx="21">
                  <c:v>4x2x1</c:v>
                </c:pt>
                <c:pt idx="22">
                  <c:v>8x1x1</c:v>
                </c:pt>
                <c:pt idx="23">
                  <c:v>1x1x16</c:v>
                </c:pt>
                <c:pt idx="24">
                  <c:v>1x8x2</c:v>
                </c:pt>
                <c:pt idx="25">
                  <c:v>1x16x1</c:v>
                </c:pt>
                <c:pt idx="26">
                  <c:v>2x4x2</c:v>
                </c:pt>
                <c:pt idx="27">
                  <c:v>2x8x1</c:v>
                </c:pt>
                <c:pt idx="28">
                  <c:v>4x2x2</c:v>
                </c:pt>
                <c:pt idx="29">
                  <c:v>4x4x1</c:v>
                </c:pt>
                <c:pt idx="30">
                  <c:v>8x1x2</c:v>
                </c:pt>
                <c:pt idx="31">
                  <c:v>8x2x1</c:v>
                </c:pt>
                <c:pt idx="32">
                  <c:v>16x1x1</c:v>
                </c:pt>
                <c:pt idx="33">
                  <c:v>1x24x1</c:v>
                </c:pt>
                <c:pt idx="34">
                  <c:v>24x1x1</c:v>
                </c:pt>
                <c:pt idx="35">
                  <c:v>2x8x2</c:v>
                </c:pt>
                <c:pt idx="36">
                  <c:v>4x4x2</c:v>
                </c:pt>
                <c:pt idx="37">
                  <c:v>8x2x2</c:v>
                </c:pt>
                <c:pt idx="38">
                  <c:v>16x1x2</c:v>
                </c:pt>
                <c:pt idx="39">
                  <c:v>1x8x6</c:v>
                </c:pt>
                <c:pt idx="40">
                  <c:v>1x16x3</c:v>
                </c:pt>
                <c:pt idx="41">
                  <c:v>1x24x2</c:v>
                </c:pt>
                <c:pt idx="42">
                  <c:v>2x4x6</c:v>
                </c:pt>
                <c:pt idx="43">
                  <c:v>2x8x3</c:v>
                </c:pt>
                <c:pt idx="44">
                  <c:v>4x2x6</c:v>
                </c:pt>
                <c:pt idx="45">
                  <c:v>4x4x3</c:v>
                </c:pt>
                <c:pt idx="46">
                  <c:v>8x2x3</c:v>
                </c:pt>
                <c:pt idx="47">
                  <c:v>16x1x3</c:v>
                </c:pt>
                <c:pt idx="48">
                  <c:v>24x1x2</c:v>
                </c:pt>
                <c:pt idx="49">
                  <c:v>1x8x8</c:v>
                </c:pt>
                <c:pt idx="50">
                  <c:v>1x16x4</c:v>
                </c:pt>
                <c:pt idx="51">
                  <c:v>2x4x8</c:v>
                </c:pt>
                <c:pt idx="52">
                  <c:v>2x8x4</c:v>
                </c:pt>
                <c:pt idx="53">
                  <c:v>4x2x8</c:v>
                </c:pt>
                <c:pt idx="54">
                  <c:v>8x1x8</c:v>
                </c:pt>
                <c:pt idx="55">
                  <c:v>8x2x4</c:v>
                </c:pt>
                <c:pt idx="56">
                  <c:v>16x1x4</c:v>
                </c:pt>
                <c:pt idx="57">
                  <c:v>8x1x10</c:v>
                </c:pt>
                <c:pt idx="58">
                  <c:v>1x24x4</c:v>
                </c:pt>
                <c:pt idx="59">
                  <c:v>4x4x6</c:v>
                </c:pt>
                <c:pt idx="60">
                  <c:v>24x1x4</c:v>
                </c:pt>
                <c:pt idx="61">
                  <c:v>1x16x8</c:v>
                </c:pt>
                <c:pt idx="62">
                  <c:v>2x8x8</c:v>
                </c:pt>
                <c:pt idx="63">
                  <c:v>4x4x8</c:v>
                </c:pt>
                <c:pt idx="64">
                  <c:v>8x2x8</c:v>
                </c:pt>
                <c:pt idx="65">
                  <c:v>16x1x8</c:v>
                </c:pt>
                <c:pt idx="66">
                  <c:v>1x24x8</c:v>
                </c:pt>
                <c:pt idx="67">
                  <c:v>24x1x8</c:v>
                </c:pt>
                <c:pt idx="68">
                  <c:v>1x24x12</c:v>
                </c:pt>
                <c:pt idx="69">
                  <c:v>24x1x12</c:v>
                </c:pt>
                <c:pt idx="70">
                  <c:v>1x24x16</c:v>
                </c:pt>
                <c:pt idx="71">
                  <c:v>1x24x16</c:v>
                </c:pt>
                <c:pt idx="72">
                  <c:v>24x1x16</c:v>
                </c:pt>
                <c:pt idx="73">
                  <c:v>1x24x20</c:v>
                </c:pt>
                <c:pt idx="74">
                  <c:v>24x1x20</c:v>
                </c:pt>
                <c:pt idx="75">
                  <c:v>1x24x24</c:v>
                </c:pt>
                <c:pt idx="76">
                  <c:v>24x1x24</c:v>
                </c:pt>
                <c:pt idx="77">
                  <c:v>1x24x28</c:v>
                </c:pt>
                <c:pt idx="78">
                  <c:v>24x1x28</c:v>
                </c:pt>
                <c:pt idx="79">
                  <c:v>1x24x31</c:v>
                </c:pt>
                <c:pt idx="80">
                  <c:v>24x1x31</c:v>
                </c:pt>
              </c:strCache>
            </c:strRef>
          </c:cat>
          <c:val>
            <c:numRef>
              <c:f>PWC!$H$2:$H$82</c:f>
              <c:numCache>
                <c:formatCode>General</c:formatCode>
                <c:ptCount val="81"/>
                <c:pt idx="0">
                  <c:v>1.1336122749999999</c:v>
                </c:pt>
                <c:pt idx="1">
                  <c:v>0.17594827100000146</c:v>
                </c:pt>
                <c:pt idx="2">
                  <c:v>0.20747389399999999</c:v>
                </c:pt>
                <c:pt idx="3">
                  <c:v>1.3594755599999999</c:v>
                </c:pt>
                <c:pt idx="4">
                  <c:v>-7.4289770000000302E-3</c:v>
                </c:pt>
                <c:pt idx="5">
                  <c:v>0</c:v>
                </c:pt>
                <c:pt idx="6">
                  <c:v>0.19797855400000011</c:v>
                </c:pt>
                <c:pt idx="7">
                  <c:v>0.41362681800000201</c:v>
                </c:pt>
                <c:pt idx="8">
                  <c:v>0.36982963400000235</c:v>
                </c:pt>
                <c:pt idx="9">
                  <c:v>1.4587532619999999</c:v>
                </c:pt>
                <c:pt idx="10">
                  <c:v>-4.6891192000000012E-2</c:v>
                </c:pt>
                <c:pt idx="11">
                  <c:v>4.9918446000000123E-2</c:v>
                </c:pt>
                <c:pt idx="12">
                  <c:v>1.9273361999999999E-2</c:v>
                </c:pt>
                <c:pt idx="13">
                  <c:v>-1.7272780000000022E-2</c:v>
                </c:pt>
                <c:pt idx="14">
                  <c:v>4.4001844999999998E-2</c:v>
                </c:pt>
                <c:pt idx="15">
                  <c:v>9.6014915000000048E-2</c:v>
                </c:pt>
                <c:pt idx="16">
                  <c:v>0.16661681100000011</c:v>
                </c:pt>
                <c:pt idx="17">
                  <c:v>0.16665074899999988</c:v>
                </c:pt>
                <c:pt idx="18">
                  <c:v>0.26765438200000002</c:v>
                </c:pt>
                <c:pt idx="19">
                  <c:v>0.28342994100000235</c:v>
                </c:pt>
                <c:pt idx="20">
                  <c:v>0.89822504600000075</c:v>
                </c:pt>
                <c:pt idx="21">
                  <c:v>0.90352075600000004</c:v>
                </c:pt>
                <c:pt idx="22">
                  <c:v>1.6174134689999999</c:v>
                </c:pt>
                <c:pt idx="23">
                  <c:v>-2.4660521999999987E-2</c:v>
                </c:pt>
                <c:pt idx="24">
                  <c:v>5.6565004999999995E-2</c:v>
                </c:pt>
                <c:pt idx="25">
                  <c:v>1.355926299999991E-2</c:v>
                </c:pt>
                <c:pt idx="26">
                  <c:v>2.0460396000000002E-2</c:v>
                </c:pt>
                <c:pt idx="27">
                  <c:v>6.7938800000000021E-2</c:v>
                </c:pt>
                <c:pt idx="28">
                  <c:v>0.11258735699999985</c:v>
                </c:pt>
                <c:pt idx="29">
                  <c:v>0.56072074500000002</c:v>
                </c:pt>
                <c:pt idx="30">
                  <c:v>0.30271012500000088</c:v>
                </c:pt>
                <c:pt idx="31">
                  <c:v>1.0436449409999928</c:v>
                </c:pt>
                <c:pt idx="32">
                  <c:v>1.6656527459999999</c:v>
                </c:pt>
                <c:pt idx="33">
                  <c:v>1.8899100000000023E-2</c:v>
                </c:pt>
                <c:pt idx="34">
                  <c:v>2.0058193659999999</c:v>
                </c:pt>
                <c:pt idx="35">
                  <c:v>8.0213967000000011E-2</c:v>
                </c:pt>
                <c:pt idx="36">
                  <c:v>9.0098141000000048E-2</c:v>
                </c:pt>
                <c:pt idx="37">
                  <c:v>0.22820784000000041</c:v>
                </c:pt>
                <c:pt idx="38">
                  <c:v>0.36969194100000002</c:v>
                </c:pt>
                <c:pt idx="39">
                  <c:v>0.10823334600000065</c:v>
                </c:pt>
                <c:pt idx="40">
                  <c:v>0.18106932800000095</c:v>
                </c:pt>
                <c:pt idx="41">
                  <c:v>0.18035793700000041</c:v>
                </c:pt>
                <c:pt idx="42">
                  <c:v>9.5822602000000243E-2</c:v>
                </c:pt>
                <c:pt idx="43">
                  <c:v>9.7993563000000047E-2</c:v>
                </c:pt>
                <c:pt idx="44">
                  <c:v>0.10315050100000002</c:v>
                </c:pt>
                <c:pt idx="45">
                  <c:v>9.8778528000000268E-2</c:v>
                </c:pt>
                <c:pt idx="46">
                  <c:v>0.16423220900000021</c:v>
                </c:pt>
                <c:pt idx="47">
                  <c:v>0.26967249400000032</c:v>
                </c:pt>
                <c:pt idx="48">
                  <c:v>0.48301003200000031</c:v>
                </c:pt>
                <c:pt idx="49">
                  <c:v>0.15806871900000041</c:v>
                </c:pt>
                <c:pt idx="50">
                  <c:v>0.20626715000000123</c:v>
                </c:pt>
                <c:pt idx="51">
                  <c:v>0.13289732200000001</c:v>
                </c:pt>
                <c:pt idx="52">
                  <c:v>0.13624788900000126</c:v>
                </c:pt>
                <c:pt idx="53">
                  <c:v>0.10633733899999998</c:v>
                </c:pt>
                <c:pt idx="54">
                  <c:v>9.5415180000000016E-2</c:v>
                </c:pt>
                <c:pt idx="55">
                  <c:v>0.12743347899999999</c:v>
                </c:pt>
                <c:pt idx="56">
                  <c:v>0.17116356599999988</c:v>
                </c:pt>
                <c:pt idx="57">
                  <c:v>0.16816843500000112</c:v>
                </c:pt>
                <c:pt idx="58">
                  <c:v>0.38001790700000315</c:v>
                </c:pt>
                <c:pt idx="59">
                  <c:v>0.1635529420000002</c:v>
                </c:pt>
                <c:pt idx="60">
                  <c:v>0.21251095000000098</c:v>
                </c:pt>
                <c:pt idx="61">
                  <c:v>0.37427151100000178</c:v>
                </c:pt>
                <c:pt idx="62">
                  <c:v>0.26800947300000177</c:v>
                </c:pt>
                <c:pt idx="63">
                  <c:v>0.22024627000000024</c:v>
                </c:pt>
                <c:pt idx="64">
                  <c:v>0.18862658500000001</c:v>
                </c:pt>
                <c:pt idx="65">
                  <c:v>0.16737362499999967</c:v>
                </c:pt>
                <c:pt idx="66">
                  <c:v>0.77236590099999969</c:v>
                </c:pt>
                <c:pt idx="67">
                  <c:v>0.30841248000000326</c:v>
                </c:pt>
                <c:pt idx="68">
                  <c:v>1.2577221939999912</c:v>
                </c:pt>
                <c:pt idx="69">
                  <c:v>0.40262594699999998</c:v>
                </c:pt>
                <c:pt idx="70">
                  <c:v>1.846248332</c:v>
                </c:pt>
                <c:pt idx="71">
                  <c:v>1.8628326040000001</c:v>
                </c:pt>
                <c:pt idx="72">
                  <c:v>0.55149373099999999</c:v>
                </c:pt>
                <c:pt idx="73">
                  <c:v>2.451314182</c:v>
                </c:pt>
                <c:pt idx="74">
                  <c:v>0.63743267800000003</c:v>
                </c:pt>
                <c:pt idx="75">
                  <c:v>3.2060343370000002</c:v>
                </c:pt>
                <c:pt idx="76">
                  <c:v>0.8021189399999995</c:v>
                </c:pt>
                <c:pt idx="77">
                  <c:v>4.0361723119999997</c:v>
                </c:pt>
                <c:pt idx="78">
                  <c:v>0.93420556300000002</c:v>
                </c:pt>
                <c:pt idx="79">
                  <c:v>4.7685222479999645</c:v>
                </c:pt>
                <c:pt idx="80">
                  <c:v>1.0130422569999928</c:v>
                </c:pt>
              </c:numCache>
            </c:numRef>
          </c:val>
        </c:ser>
        <c:marker val="1"/>
        <c:axId val="89753472"/>
        <c:axId val="89755008"/>
      </c:lineChart>
      <c:catAx>
        <c:axId val="89753472"/>
        <c:scaling>
          <c:orientation val="minMax"/>
        </c:scaling>
        <c:axPos val="b"/>
        <c:numFmt formatCode="General" sourceLinked="1"/>
        <c:tickLblPos val="nextTo"/>
        <c:txPr>
          <a:bodyPr/>
          <a:lstStyle/>
          <a:p>
            <a:pPr>
              <a:defRPr sz="1200"/>
            </a:pPr>
            <a:endParaRPr lang="en-US"/>
          </a:p>
        </c:txPr>
        <c:crossAx val="89755008"/>
        <c:crosses val="autoZero"/>
        <c:auto val="1"/>
        <c:lblAlgn val="ctr"/>
        <c:lblOffset val="100"/>
      </c:catAx>
      <c:valAx>
        <c:axId val="89755008"/>
        <c:scaling>
          <c:orientation val="minMax"/>
          <c:max val="5"/>
          <c:min val="0"/>
        </c:scaling>
        <c:axPos val="l"/>
        <c:majorGridlines/>
        <c:numFmt formatCode="General" sourceLinked="1"/>
        <c:tickLblPos val="nextTo"/>
        <c:txPr>
          <a:bodyPr/>
          <a:lstStyle/>
          <a:p>
            <a:pPr>
              <a:defRPr sz="1200"/>
            </a:pPr>
            <a:endParaRPr lang="en-US"/>
          </a:p>
        </c:txPr>
        <c:crossAx val="89753472"/>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sz="1600"/>
            </a:pPr>
            <a:r>
              <a:rPr lang="en-US" sz="1400" dirty="0"/>
              <a:t>Time to process 1280 files each with ~375 sequences</a:t>
            </a:r>
          </a:p>
        </c:rich>
      </c:tx>
      <c:layout>
        <c:manualLayout>
          <c:xMode val="edge"/>
          <c:yMode val="edge"/>
          <c:x val="0.20578986220472442"/>
          <c:y val="2.8571428571428612E-2"/>
        </c:manualLayout>
      </c:layout>
    </c:title>
    <c:plotArea>
      <c:layout>
        <c:manualLayout>
          <c:layoutTarget val="inner"/>
          <c:xMode val="edge"/>
          <c:yMode val="edge"/>
          <c:x val="0.22606593818629869"/>
          <c:y val="0.22025778027746562"/>
          <c:w val="0.67189324548717344"/>
          <c:h val="0.68321459817522756"/>
        </c:manualLayout>
      </c:layout>
      <c:barChart>
        <c:barDir val="col"/>
        <c:grouping val="clustered"/>
        <c:ser>
          <c:idx val="0"/>
          <c:order val="0"/>
          <c:tx>
            <c:v>Hadoop</c:v>
          </c:tx>
          <c:cat>
            <c:strRef>
              <c:f>'Cap3'!$J$12:$K$12</c:f>
              <c:strCache>
                <c:ptCount val="2"/>
                <c:pt idx="0">
                  <c:v>Hadoop</c:v>
                </c:pt>
                <c:pt idx="1">
                  <c:v>Dryad</c:v>
                </c:pt>
              </c:strCache>
            </c:strRef>
          </c:cat>
          <c:val>
            <c:numRef>
              <c:f>'Cap3'!$J$17</c:f>
              <c:numCache>
                <c:formatCode>General</c:formatCode>
                <c:ptCount val="1"/>
                <c:pt idx="0">
                  <c:v>573.00099999999998</c:v>
                </c:pt>
              </c:numCache>
            </c:numRef>
          </c:val>
        </c:ser>
        <c:ser>
          <c:idx val="1"/>
          <c:order val="1"/>
          <c:tx>
            <c:v>DryadLINQ</c:v>
          </c:tx>
          <c:cat>
            <c:strRef>
              <c:f>'Cap3'!$J$12:$K$12</c:f>
              <c:strCache>
                <c:ptCount val="2"/>
                <c:pt idx="0">
                  <c:v>Hadoop</c:v>
                </c:pt>
                <c:pt idx="1">
                  <c:v>Dryad</c:v>
                </c:pt>
              </c:strCache>
            </c:strRef>
          </c:cat>
          <c:val>
            <c:numRef>
              <c:f>'Cap3'!$K$17</c:f>
              <c:numCache>
                <c:formatCode>General</c:formatCode>
                <c:ptCount val="1"/>
                <c:pt idx="0">
                  <c:v>478.69299999999993</c:v>
                </c:pt>
              </c:numCache>
            </c:numRef>
          </c:val>
        </c:ser>
        <c:axId val="98239616"/>
        <c:axId val="98241152"/>
      </c:barChart>
      <c:catAx>
        <c:axId val="98239616"/>
        <c:scaling>
          <c:orientation val="minMax"/>
        </c:scaling>
        <c:delete val="1"/>
        <c:axPos val="b"/>
        <c:numFmt formatCode="General" sourceLinked="1"/>
        <c:majorTickMark val="none"/>
        <c:tickLblPos val="none"/>
        <c:crossAx val="98241152"/>
        <c:crosses val="autoZero"/>
        <c:auto val="1"/>
        <c:lblAlgn val="ctr"/>
        <c:lblOffset val="100"/>
      </c:catAx>
      <c:valAx>
        <c:axId val="98241152"/>
        <c:scaling>
          <c:orientation val="minMax"/>
          <c:min val="0"/>
        </c:scaling>
        <c:axPos val="l"/>
        <c:majorGridlines/>
        <c:title>
          <c:tx>
            <c:rich>
              <a:bodyPr/>
              <a:lstStyle/>
              <a:p>
                <a:pPr>
                  <a:defRPr sz="1400"/>
                </a:pPr>
                <a:r>
                  <a:rPr lang="en-US" sz="1400" dirty="0"/>
                  <a:t>Average </a:t>
                </a:r>
                <a:r>
                  <a:rPr lang="en-US" sz="1400" dirty="0" smtClean="0"/>
                  <a:t>Time (Seconds)</a:t>
                </a:r>
                <a:endParaRPr lang="en-US" sz="1400" dirty="0"/>
              </a:p>
            </c:rich>
          </c:tx>
          <c:layout/>
        </c:title>
        <c:numFmt formatCode="General" sourceLinked="1"/>
        <c:majorTickMark val="none"/>
        <c:tickLblPos val="nextTo"/>
        <c:txPr>
          <a:bodyPr/>
          <a:lstStyle/>
          <a:p>
            <a:pPr>
              <a:defRPr sz="1200"/>
            </a:pPr>
            <a:endParaRPr lang="en-US"/>
          </a:p>
        </c:txPr>
        <c:crossAx val="98239616"/>
        <c:crosses val="autoZero"/>
        <c:crossBetween val="between"/>
      </c:valAx>
    </c:plotArea>
    <c:plotVisOnly val="1"/>
  </c:chart>
  <c:txPr>
    <a:bodyPr/>
    <a:lstStyle/>
    <a:p>
      <a:pPr>
        <a:defRPr sz="1800"/>
      </a:pPr>
      <a:endParaRPr lang="en-US"/>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26"/>
  <c:chart>
    <c:plotArea>
      <c:layout>
        <c:manualLayout>
          <c:layoutTarget val="inner"/>
          <c:xMode val="edge"/>
          <c:yMode val="edge"/>
          <c:x val="0.15081821294077374"/>
          <c:y val="7.4548702245552684E-2"/>
          <c:w val="0.82137328805463306"/>
          <c:h val="0.79822506561679785"/>
        </c:manualLayout>
      </c:layout>
      <c:barChart>
        <c:barDir val="col"/>
        <c:grouping val="clustered"/>
        <c:ser>
          <c:idx val="0"/>
          <c:order val="0"/>
          <c:tx>
            <c:v>DryadLINQ</c:v>
          </c:tx>
          <c:cat>
            <c:numRef>
              <c:f>Sheet1!$A$1:$A$2</c:f>
              <c:numCache>
                <c:formatCode>0</c:formatCode>
                <c:ptCount val="2"/>
                <c:pt idx="0">
                  <c:v>35339</c:v>
                </c:pt>
                <c:pt idx="1">
                  <c:v>50000</c:v>
                </c:pt>
              </c:numCache>
            </c:numRef>
          </c:cat>
          <c:val>
            <c:numRef>
              <c:f>Sheet1!$B$1:$B$2</c:f>
              <c:numCache>
                <c:formatCode>0</c:formatCode>
                <c:ptCount val="2"/>
                <c:pt idx="0">
                  <c:v>8510.4749999998603</c:v>
                </c:pt>
                <c:pt idx="1">
                  <c:v>17200.413</c:v>
                </c:pt>
              </c:numCache>
            </c:numRef>
          </c:val>
        </c:ser>
        <c:ser>
          <c:idx val="1"/>
          <c:order val="1"/>
          <c:tx>
            <c:v>MPI</c:v>
          </c:tx>
          <c:cat>
            <c:numRef>
              <c:f>Sheet1!$A$1:$A$2</c:f>
              <c:numCache>
                <c:formatCode>0</c:formatCode>
                <c:ptCount val="2"/>
                <c:pt idx="0">
                  <c:v>35339</c:v>
                </c:pt>
                <c:pt idx="1">
                  <c:v>50000</c:v>
                </c:pt>
              </c:numCache>
            </c:numRef>
          </c:cat>
          <c:val>
            <c:numRef>
              <c:f>Sheet1!$C$1:$C$2</c:f>
              <c:numCache>
                <c:formatCode>0</c:formatCode>
                <c:ptCount val="2"/>
                <c:pt idx="0">
                  <c:v>8138.3140000000003</c:v>
                </c:pt>
                <c:pt idx="1">
                  <c:v>16588.741000000005</c:v>
                </c:pt>
              </c:numCache>
            </c:numRef>
          </c:val>
        </c:ser>
        <c:axId val="98340864"/>
        <c:axId val="98342400"/>
      </c:barChart>
      <c:catAx>
        <c:axId val="98340864"/>
        <c:scaling>
          <c:orientation val="minMax"/>
        </c:scaling>
        <c:axPos val="b"/>
        <c:numFmt formatCode="0" sourceLinked="1"/>
        <c:tickLblPos val="nextTo"/>
        <c:txPr>
          <a:bodyPr/>
          <a:lstStyle/>
          <a:p>
            <a:pPr>
              <a:defRPr sz="1200"/>
            </a:pPr>
            <a:endParaRPr lang="en-US"/>
          </a:p>
        </c:txPr>
        <c:crossAx val="98342400"/>
        <c:crosses val="autoZero"/>
        <c:auto val="1"/>
        <c:lblAlgn val="ctr"/>
        <c:lblOffset val="100"/>
      </c:catAx>
      <c:valAx>
        <c:axId val="98342400"/>
        <c:scaling>
          <c:orientation val="minMax"/>
        </c:scaling>
        <c:axPos val="l"/>
        <c:majorGridlines/>
        <c:numFmt formatCode="0" sourceLinked="1"/>
        <c:tickLblPos val="nextTo"/>
        <c:txPr>
          <a:bodyPr/>
          <a:lstStyle/>
          <a:p>
            <a:pPr>
              <a:defRPr sz="1200"/>
            </a:pPr>
            <a:endParaRPr lang="en-US"/>
          </a:p>
        </c:txPr>
        <c:crossAx val="98340864"/>
        <c:crosses val="autoZero"/>
        <c:crossBetween val="between"/>
      </c:valAx>
    </c:plotArea>
    <c:legend>
      <c:legendPos val="r"/>
      <c:layout>
        <c:manualLayout>
          <c:xMode val="edge"/>
          <c:yMode val="edge"/>
          <c:x val="0.19739632545931771"/>
          <c:y val="6.368427736855474E-2"/>
          <c:w val="0.32490354330708754"/>
          <c:h val="0.19694564389128824"/>
        </c:manualLayout>
      </c:layout>
      <c:spPr>
        <a:solidFill>
          <a:schemeClr val="bg1"/>
        </a:solidFill>
        <a:ln>
          <a:solidFill>
            <a:schemeClr val="tx1"/>
          </a:solidFill>
        </a:ln>
      </c:spPr>
      <c:txPr>
        <a:bodyPr/>
        <a:lstStyle/>
        <a:p>
          <a:pPr>
            <a:defRPr sz="1200"/>
          </a:pPr>
          <a:endParaRPr lang="en-US"/>
        </a:p>
      </c:txPr>
    </c:legend>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42"/>
  <c:chart>
    <c:title>
      <c:tx>
        <c:rich>
          <a:bodyPr/>
          <a:lstStyle/>
          <a:p>
            <a:pPr>
              <a:defRPr sz="1400"/>
            </a:pPr>
            <a:r>
              <a:rPr lang="en-US" sz="1400" b="0" dirty="0" smtClean="0"/>
              <a:t>Randomly </a:t>
            </a:r>
            <a:r>
              <a:rPr lang="en-US" sz="1400" b="0" dirty="0"/>
              <a:t>Distributed </a:t>
            </a:r>
            <a:r>
              <a:rPr lang="en-US" sz="1400" b="0" dirty="0" smtClean="0"/>
              <a:t>Inhomogeneous </a:t>
            </a:r>
            <a:r>
              <a:rPr lang="en-US" sz="1400" b="0" dirty="0"/>
              <a:t>Data </a:t>
            </a:r>
          </a:p>
          <a:p>
            <a:pPr>
              <a:defRPr sz="1400"/>
            </a:pPr>
            <a:r>
              <a:rPr lang="en-US" sz="1400" b="0" dirty="0"/>
              <a:t>Mean: 400,  Dataset Size: 10000</a:t>
            </a:r>
          </a:p>
        </c:rich>
      </c:tx>
      <c:layout>
        <c:manualLayout>
          <c:xMode val="edge"/>
          <c:yMode val="edge"/>
          <c:x val="0.29369318181818183"/>
          <c:y val="4.9405007729420317E-2"/>
        </c:manualLayout>
      </c:layout>
    </c:title>
    <c:plotArea>
      <c:layout/>
      <c:scatterChart>
        <c:scatterStyle val="lineMarker"/>
        <c:ser>
          <c:idx val="0"/>
          <c:order val="0"/>
          <c:tx>
            <c:strRef>
              <c:f>Inhomogeneous_idp!$G$14</c:f>
              <c:strCache>
                <c:ptCount val="1"/>
                <c:pt idx="0">
                  <c:v>DryadLinq SWG</c:v>
                </c:pt>
              </c:strCache>
            </c:strRef>
          </c:tx>
          <c:xVal>
            <c:numRef>
              <c:f>Inhomogeneous_idp!$C$15:$C$21</c:f>
              <c:numCache>
                <c:formatCode>General</c:formatCode>
                <c:ptCount val="7"/>
                <c:pt idx="0">
                  <c:v>0</c:v>
                </c:pt>
                <c:pt idx="1">
                  <c:v>50</c:v>
                </c:pt>
                <c:pt idx="2">
                  <c:v>100</c:v>
                </c:pt>
                <c:pt idx="3">
                  <c:v>150</c:v>
                </c:pt>
                <c:pt idx="4">
                  <c:v>187</c:v>
                </c:pt>
                <c:pt idx="5">
                  <c:v>224.89000000000001</c:v>
                </c:pt>
                <c:pt idx="6">
                  <c:v>255</c:v>
                </c:pt>
              </c:numCache>
            </c:numRef>
          </c:xVal>
          <c:yVal>
            <c:numRef>
              <c:f>Inhomogeneous_idp!$G$15:$G$21</c:f>
              <c:numCache>
                <c:formatCode>General</c:formatCode>
                <c:ptCount val="7"/>
                <c:pt idx="0">
                  <c:v>1712.147091691473</c:v>
                </c:pt>
                <c:pt idx="1">
                  <c:v>1707.4143089295108</c:v>
                </c:pt>
                <c:pt idx="2">
                  <c:v>1689.3589530193292</c:v>
                </c:pt>
                <c:pt idx="3">
                  <c:v>1743.9106906609011</c:v>
                </c:pt>
                <c:pt idx="4">
                  <c:v>1737.7260508952231</c:v>
                </c:pt>
                <c:pt idx="5">
                  <c:v>1711.2448479058048</c:v>
                </c:pt>
                <c:pt idx="6">
                  <c:v>1769.5359141793408</c:v>
                </c:pt>
              </c:numCache>
            </c:numRef>
          </c:yVal>
        </c:ser>
        <c:ser>
          <c:idx val="1"/>
          <c:order val="1"/>
          <c:tx>
            <c:strRef>
              <c:f>Inhomogeneous_idp!$F$27</c:f>
              <c:strCache>
                <c:ptCount val="1"/>
                <c:pt idx="0">
                  <c:v>Hadoop SWG</c:v>
                </c:pt>
              </c:strCache>
            </c:strRef>
          </c:tx>
          <c:xVal>
            <c:numRef>
              <c:f>Inhomogeneous_idp!$C$28:$C$33</c:f>
              <c:numCache>
                <c:formatCode>General</c:formatCode>
                <c:ptCount val="6"/>
                <c:pt idx="0">
                  <c:v>0</c:v>
                </c:pt>
                <c:pt idx="1">
                  <c:v>50</c:v>
                </c:pt>
                <c:pt idx="2">
                  <c:v>100</c:v>
                </c:pt>
                <c:pt idx="3">
                  <c:v>150</c:v>
                </c:pt>
                <c:pt idx="4">
                  <c:v>187</c:v>
                </c:pt>
                <c:pt idx="5">
                  <c:v>255</c:v>
                </c:pt>
              </c:numCache>
            </c:numRef>
          </c:xVal>
          <c:yVal>
            <c:numRef>
              <c:f>Inhomogeneous_idp!$F$28:$F$33</c:f>
              <c:numCache>
                <c:formatCode>General</c:formatCode>
                <c:ptCount val="6"/>
                <c:pt idx="0">
                  <c:v>1662.077</c:v>
                </c:pt>
                <c:pt idx="1">
                  <c:v>1637.6239999999998</c:v>
                </c:pt>
                <c:pt idx="2">
                  <c:v>1618.5170000000001</c:v>
                </c:pt>
                <c:pt idx="3">
                  <c:v>1631.463</c:v>
                </c:pt>
                <c:pt idx="4">
                  <c:v>1619.9356016916718</c:v>
                </c:pt>
                <c:pt idx="5">
                  <c:v>1564.9378321640511</c:v>
                </c:pt>
              </c:numCache>
            </c:numRef>
          </c:yVal>
        </c:ser>
        <c:ser>
          <c:idx val="2"/>
          <c:order val="2"/>
          <c:tx>
            <c:strRef>
              <c:f>Inhomogeneous_idp!$H$27</c:f>
              <c:strCache>
                <c:ptCount val="1"/>
                <c:pt idx="0">
                  <c:v>Hadoop SWG on VM</c:v>
                </c:pt>
              </c:strCache>
            </c:strRef>
          </c:tx>
          <c:xVal>
            <c:numRef>
              <c:f>Inhomogeneous_idp!$C$28:$C$33</c:f>
              <c:numCache>
                <c:formatCode>General</c:formatCode>
                <c:ptCount val="6"/>
                <c:pt idx="0">
                  <c:v>0</c:v>
                </c:pt>
                <c:pt idx="1">
                  <c:v>50</c:v>
                </c:pt>
                <c:pt idx="2">
                  <c:v>100</c:v>
                </c:pt>
                <c:pt idx="3">
                  <c:v>150</c:v>
                </c:pt>
                <c:pt idx="4">
                  <c:v>187</c:v>
                </c:pt>
                <c:pt idx="5">
                  <c:v>255</c:v>
                </c:pt>
              </c:numCache>
            </c:numRef>
          </c:xVal>
          <c:yVal>
            <c:numRef>
              <c:f>Inhomogeneous_idp!$H$28:$H$33</c:f>
              <c:numCache>
                <c:formatCode>General</c:formatCode>
                <c:ptCount val="6"/>
                <c:pt idx="0">
                  <c:v>1786.8619999999999</c:v>
                </c:pt>
                <c:pt idx="1">
                  <c:v>1837.9370000000001</c:v>
                </c:pt>
                <c:pt idx="2">
                  <c:v>1830.377</c:v>
                </c:pt>
                <c:pt idx="3">
                  <c:v>1833.492</c:v>
                </c:pt>
                <c:pt idx="4">
                  <c:v>1824.4357939254232</c:v>
                </c:pt>
                <c:pt idx="5">
                  <c:v>1761.6188710969957</c:v>
                </c:pt>
              </c:numCache>
            </c:numRef>
          </c:yVal>
        </c:ser>
        <c:axId val="138157056"/>
        <c:axId val="138205440"/>
      </c:scatterChart>
      <c:valAx>
        <c:axId val="138157056"/>
        <c:scaling>
          <c:orientation val="minMax"/>
        </c:scaling>
        <c:axPos val="b"/>
        <c:title>
          <c:tx>
            <c:rich>
              <a:bodyPr/>
              <a:lstStyle/>
              <a:p>
                <a:pPr>
                  <a:defRPr/>
                </a:pPr>
                <a:r>
                  <a:rPr lang="en-US"/>
                  <a:t>Standard Deviation</a:t>
                </a:r>
              </a:p>
            </c:rich>
          </c:tx>
          <c:layout>
            <c:manualLayout>
              <c:xMode val="edge"/>
              <c:yMode val="edge"/>
              <c:x val="0.42637488133132762"/>
              <c:y val="0.80371152469578133"/>
            </c:manualLayout>
          </c:layout>
        </c:title>
        <c:numFmt formatCode="General" sourceLinked="1"/>
        <c:majorTickMark val="none"/>
        <c:tickLblPos val="nextTo"/>
        <c:txPr>
          <a:bodyPr/>
          <a:lstStyle/>
          <a:p>
            <a:pPr>
              <a:defRPr sz="1400"/>
            </a:pPr>
            <a:endParaRPr lang="en-US"/>
          </a:p>
        </c:txPr>
        <c:crossAx val="138205440"/>
        <c:crosses val="autoZero"/>
        <c:crossBetween val="midCat"/>
      </c:valAx>
      <c:valAx>
        <c:axId val="138205440"/>
        <c:scaling>
          <c:orientation val="minMax"/>
          <c:min val="1500"/>
        </c:scaling>
        <c:axPos val="l"/>
        <c:majorGridlines/>
        <c:title>
          <c:tx>
            <c:rich>
              <a:bodyPr/>
              <a:lstStyle/>
              <a:p>
                <a:pPr>
                  <a:defRPr/>
                </a:pPr>
                <a:r>
                  <a:rPr lang="en-US"/>
                  <a:t>Time (s)</a:t>
                </a:r>
              </a:p>
            </c:rich>
          </c:tx>
          <c:layout/>
        </c:title>
        <c:numFmt formatCode="General" sourceLinked="1"/>
        <c:majorTickMark val="none"/>
        <c:tickLblPos val="nextTo"/>
        <c:txPr>
          <a:bodyPr/>
          <a:lstStyle/>
          <a:p>
            <a:pPr>
              <a:defRPr sz="1400"/>
            </a:pPr>
            <a:endParaRPr lang="en-US"/>
          </a:p>
        </c:txPr>
        <c:crossAx val="138157056"/>
        <c:crosses val="autoZero"/>
        <c:crossBetween val="midCat"/>
      </c:valAx>
    </c:plotArea>
    <c:legend>
      <c:legendPos val="b"/>
      <c:layout>
        <c:manualLayout>
          <c:xMode val="edge"/>
          <c:yMode val="edge"/>
          <c:x val="9.9645377661125703E-2"/>
          <c:y val="0.88197011911972545"/>
          <c:w val="0.9"/>
          <c:h val="7.0088880935337924E-2"/>
        </c:manualLayout>
      </c:layout>
      <c:txPr>
        <a:bodyPr/>
        <a:lstStyle/>
        <a:p>
          <a:pPr>
            <a:defRPr sz="1600"/>
          </a:pPr>
          <a:endParaRPr lang="en-US"/>
        </a:p>
      </c:txPr>
    </c:legend>
    <c:plotVisOnly val="1"/>
  </c:chart>
  <c:spPr>
    <a:noFill/>
  </c:spPr>
  <c:txPr>
    <a:bodyPr/>
    <a:lstStyle/>
    <a:p>
      <a:pPr>
        <a:defRPr sz="1800">
          <a:solidFill>
            <a:schemeClr val="tx1"/>
          </a:solidFill>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42"/>
  <c:chart>
    <c:title>
      <c:tx>
        <c:rich>
          <a:bodyPr/>
          <a:lstStyle/>
          <a:p>
            <a:pPr>
              <a:defRPr/>
            </a:pPr>
            <a:r>
              <a:rPr lang="en-US" sz="1400" b="0" dirty="0"/>
              <a:t>Skewed Distributed Inhomogeneous data</a:t>
            </a:r>
          </a:p>
          <a:p>
            <a:pPr>
              <a:defRPr/>
            </a:pPr>
            <a:r>
              <a:rPr lang="en-US" sz="1400" b="0" dirty="0"/>
              <a:t>Mean: 400, Dataset Size: 10000</a:t>
            </a:r>
          </a:p>
        </c:rich>
      </c:tx>
      <c:layout>
        <c:manualLayout>
          <c:xMode val="edge"/>
          <c:yMode val="edge"/>
          <c:x val="0.35601947078043844"/>
          <c:y val="0.05"/>
        </c:manualLayout>
      </c:layout>
    </c:title>
    <c:plotArea>
      <c:layout>
        <c:manualLayout>
          <c:layoutTarget val="inner"/>
          <c:xMode val="edge"/>
          <c:yMode val="edge"/>
          <c:x val="0.19953115327435259"/>
          <c:y val="0.18399826707837363"/>
          <c:w val="0.766293607830276"/>
          <c:h val="0.53374365704286963"/>
        </c:manualLayout>
      </c:layout>
      <c:scatterChart>
        <c:scatterStyle val="lineMarker"/>
        <c:ser>
          <c:idx val="0"/>
          <c:order val="0"/>
          <c:tx>
            <c:strRef>
              <c:f>Sheet1!$F$2</c:f>
              <c:strCache>
                <c:ptCount val="1"/>
                <c:pt idx="0">
                  <c:v>DryadLinq SWG</c:v>
                </c:pt>
              </c:strCache>
            </c:strRef>
          </c:tx>
          <c:xVal>
            <c:numRef>
              <c:f>Sheet1!$C$3:$C$9</c:f>
              <c:numCache>
                <c:formatCode>General</c:formatCode>
                <c:ptCount val="7"/>
                <c:pt idx="0">
                  <c:v>0</c:v>
                </c:pt>
                <c:pt idx="1">
                  <c:v>50.157299999999999</c:v>
                </c:pt>
                <c:pt idx="2">
                  <c:v>99.115299999999991</c:v>
                </c:pt>
                <c:pt idx="3">
                  <c:v>147.57499999999999</c:v>
                </c:pt>
                <c:pt idx="4">
                  <c:v>189.59290000000001</c:v>
                </c:pt>
                <c:pt idx="5">
                  <c:v>223.8624000000014</c:v>
                </c:pt>
                <c:pt idx="6">
                  <c:v>251.5008</c:v>
                </c:pt>
              </c:numCache>
            </c:numRef>
          </c:xVal>
          <c:yVal>
            <c:numRef>
              <c:f>Sheet1!$F$3:$F$9</c:f>
              <c:numCache>
                <c:formatCode>#,##0.000</c:formatCode>
                <c:ptCount val="7"/>
                <c:pt idx="0">
                  <c:v>1706.0681109222437</c:v>
                </c:pt>
                <c:pt idx="1">
                  <c:v>2242.8215069338567</c:v>
                </c:pt>
                <c:pt idx="2">
                  <c:v>2958.9847893560154</c:v>
                </c:pt>
                <c:pt idx="3">
                  <c:v>3667.5901052476902</c:v>
                </c:pt>
                <c:pt idx="4">
                  <c:v>4505.9049936328565</c:v>
                </c:pt>
                <c:pt idx="5">
                  <c:v>5050.9011299555268</c:v>
                </c:pt>
                <c:pt idx="6">
                  <c:v>5380.9752519185095</c:v>
                </c:pt>
              </c:numCache>
            </c:numRef>
          </c:yVal>
        </c:ser>
        <c:ser>
          <c:idx val="1"/>
          <c:order val="1"/>
          <c:tx>
            <c:strRef>
              <c:f>Sheet1!$H$2</c:f>
              <c:strCache>
                <c:ptCount val="1"/>
                <c:pt idx="0">
                  <c:v>Hadoop SWG</c:v>
                </c:pt>
              </c:strCache>
            </c:strRef>
          </c:tx>
          <c:xVal>
            <c:numRef>
              <c:f>Sheet1!$C$3:$C$9</c:f>
              <c:numCache>
                <c:formatCode>General</c:formatCode>
                <c:ptCount val="7"/>
                <c:pt idx="0">
                  <c:v>0</c:v>
                </c:pt>
                <c:pt idx="1">
                  <c:v>50.157299999999999</c:v>
                </c:pt>
                <c:pt idx="2">
                  <c:v>99.115299999999991</c:v>
                </c:pt>
                <c:pt idx="3">
                  <c:v>147.57499999999999</c:v>
                </c:pt>
                <c:pt idx="4">
                  <c:v>189.59290000000001</c:v>
                </c:pt>
                <c:pt idx="5">
                  <c:v>223.8624000000014</c:v>
                </c:pt>
                <c:pt idx="6">
                  <c:v>251.5008</c:v>
                </c:pt>
              </c:numCache>
            </c:numRef>
          </c:xVal>
          <c:yVal>
            <c:numRef>
              <c:f>Sheet1!$H$3:$H$9</c:f>
              <c:numCache>
                <c:formatCode>#,##0.000</c:formatCode>
                <c:ptCount val="7"/>
                <c:pt idx="0">
                  <c:v>1453.4970000000001</c:v>
                </c:pt>
                <c:pt idx="1">
                  <c:v>1459.1425716801261</c:v>
                </c:pt>
                <c:pt idx="2">
                  <c:v>1497.4150530435948</c:v>
                </c:pt>
                <c:pt idx="3">
                  <c:v>1565.4876090308931</c:v>
                </c:pt>
                <c:pt idx="4">
                  <c:v>1652.8507679966917</c:v>
                </c:pt>
                <c:pt idx="5">
                  <c:v>1686.7344113519098</c:v>
                </c:pt>
                <c:pt idx="6">
                  <c:v>1667.4681363337356</c:v>
                </c:pt>
              </c:numCache>
            </c:numRef>
          </c:yVal>
        </c:ser>
        <c:ser>
          <c:idx val="2"/>
          <c:order val="2"/>
          <c:tx>
            <c:strRef>
              <c:f>Sheet1!$J$2</c:f>
              <c:strCache>
                <c:ptCount val="1"/>
                <c:pt idx="0">
                  <c:v>Hadoop SWG on VM</c:v>
                </c:pt>
              </c:strCache>
            </c:strRef>
          </c:tx>
          <c:xVal>
            <c:numRef>
              <c:f>Sheet1!$C$3:$C$9</c:f>
              <c:numCache>
                <c:formatCode>General</c:formatCode>
                <c:ptCount val="7"/>
                <c:pt idx="0">
                  <c:v>0</c:v>
                </c:pt>
                <c:pt idx="1">
                  <c:v>50.157299999999999</c:v>
                </c:pt>
                <c:pt idx="2">
                  <c:v>99.115299999999991</c:v>
                </c:pt>
                <c:pt idx="3">
                  <c:v>147.57499999999999</c:v>
                </c:pt>
                <c:pt idx="4">
                  <c:v>189.59290000000001</c:v>
                </c:pt>
                <c:pt idx="5">
                  <c:v>223.8624000000014</c:v>
                </c:pt>
                <c:pt idx="6">
                  <c:v>251.5008</c:v>
                </c:pt>
              </c:numCache>
            </c:numRef>
          </c:xVal>
          <c:yVal>
            <c:numRef>
              <c:f>Sheet1!$J$3:$J$9</c:f>
              <c:numCache>
                <c:formatCode>#,##0.000</c:formatCode>
                <c:ptCount val="7"/>
                <c:pt idx="0">
                  <c:v>1786.8619999999999</c:v>
                </c:pt>
                <c:pt idx="1">
                  <c:v>1885.7500583303058</c:v>
                </c:pt>
                <c:pt idx="2">
                  <c:v>1914.7735180075579</c:v>
                </c:pt>
                <c:pt idx="3">
                  <c:v>1933.9306211782616</c:v>
                </c:pt>
                <c:pt idx="4">
                  <c:v>2030.2572986593698</c:v>
                </c:pt>
                <c:pt idx="5">
                  <c:v>1970.0290970097769</c:v>
                </c:pt>
                <c:pt idx="6">
                  <c:v>2039.3518310450993</c:v>
                </c:pt>
              </c:numCache>
            </c:numRef>
          </c:yVal>
        </c:ser>
        <c:axId val="165905152"/>
        <c:axId val="183244672"/>
      </c:scatterChart>
      <c:valAx>
        <c:axId val="165905152"/>
        <c:scaling>
          <c:orientation val="minMax"/>
          <c:max val="300"/>
        </c:scaling>
        <c:axPos val="b"/>
        <c:title>
          <c:tx>
            <c:rich>
              <a:bodyPr/>
              <a:lstStyle/>
              <a:p>
                <a:pPr>
                  <a:defRPr/>
                </a:pPr>
                <a:r>
                  <a:rPr lang="en-US"/>
                  <a:t>Standard Deviation</a:t>
                </a:r>
              </a:p>
            </c:rich>
          </c:tx>
          <c:layout>
            <c:manualLayout>
              <c:xMode val="edge"/>
              <c:yMode val="edge"/>
              <c:x val="0.43137224919845529"/>
              <c:y val="0.81684142607174648"/>
            </c:manualLayout>
          </c:layout>
        </c:title>
        <c:numFmt formatCode="General" sourceLinked="1"/>
        <c:majorTickMark val="none"/>
        <c:tickLblPos val="nextTo"/>
        <c:txPr>
          <a:bodyPr/>
          <a:lstStyle/>
          <a:p>
            <a:pPr>
              <a:defRPr sz="1400"/>
            </a:pPr>
            <a:endParaRPr lang="en-US"/>
          </a:p>
        </c:txPr>
        <c:crossAx val="183244672"/>
        <c:crosses val="autoZero"/>
        <c:crossBetween val="midCat"/>
      </c:valAx>
      <c:valAx>
        <c:axId val="183244672"/>
        <c:scaling>
          <c:orientation val="minMax"/>
        </c:scaling>
        <c:axPos val="l"/>
        <c:majorGridlines/>
        <c:title>
          <c:tx>
            <c:rich>
              <a:bodyPr rot="-5400000" vert="horz"/>
              <a:lstStyle/>
              <a:p>
                <a:pPr>
                  <a:defRPr/>
                </a:pPr>
                <a:r>
                  <a:rPr lang="en-US"/>
                  <a:t>Total Time (s)</a:t>
                </a:r>
              </a:p>
            </c:rich>
          </c:tx>
          <c:layout/>
        </c:title>
        <c:numFmt formatCode="#,##0" sourceLinked="0"/>
        <c:majorTickMark val="none"/>
        <c:tickLblPos val="nextTo"/>
        <c:txPr>
          <a:bodyPr/>
          <a:lstStyle/>
          <a:p>
            <a:pPr>
              <a:defRPr sz="1400"/>
            </a:pPr>
            <a:endParaRPr lang="en-US"/>
          </a:p>
        </c:txPr>
        <c:crossAx val="165905152"/>
        <c:crosses val="autoZero"/>
        <c:crossBetween val="midCat"/>
      </c:valAx>
    </c:plotArea>
    <c:legend>
      <c:legendPos val="b"/>
      <c:layout>
        <c:manualLayout>
          <c:xMode val="edge"/>
          <c:yMode val="edge"/>
          <c:x val="6.2152777777777772E-2"/>
          <c:y val="0.88401334208223337"/>
          <c:w val="0.9"/>
          <c:h val="7.7097769028871999E-2"/>
        </c:manualLayout>
      </c:layout>
      <c:txPr>
        <a:bodyPr/>
        <a:lstStyle/>
        <a:p>
          <a:pPr>
            <a:defRPr sz="1400"/>
          </a:pPr>
          <a:endParaRPr lang="en-US"/>
        </a:p>
      </c:txPr>
    </c:legend>
    <c:plotVisOnly val="1"/>
  </c:chart>
  <c:spPr>
    <a:noFill/>
  </c:spPr>
  <c:txPr>
    <a:bodyPr/>
    <a:lstStyle/>
    <a:p>
      <a:pPr>
        <a:defRPr sz="1800">
          <a:solidFill>
            <a:schemeClr val="tx1"/>
          </a:solidFill>
        </a:defRPr>
      </a:pPr>
      <a:endParaRPr lang="en-US"/>
    </a:p>
  </c:txPr>
  <c:externalData r:id="rId1"/>
</c:chartSpace>
</file>

<file path=ppt/drawings/drawing1.xml><?xml version="1.0" encoding="utf-8"?>
<c:userShapes xmlns:c="http://schemas.openxmlformats.org/drawingml/2006/chart">
  <cdr:relSizeAnchor xmlns:cdr="http://schemas.openxmlformats.org/drawingml/2006/chartDrawing">
    <cdr:from>
      <cdr:x>0.36735</cdr:x>
      <cdr:y>0.2439</cdr:y>
    </cdr:from>
    <cdr:to>
      <cdr:x>0.57143</cdr:x>
      <cdr:y>0.32192</cdr:y>
    </cdr:to>
    <cdr:sp macro="" textlink="">
      <cdr:nvSpPr>
        <cdr:cNvPr id="2" name="TextBox 1"/>
        <cdr:cNvSpPr txBox="1"/>
      </cdr:nvSpPr>
      <cdr:spPr>
        <a:xfrm xmlns:a="http://schemas.openxmlformats.org/drawingml/2006/main">
          <a:off x="1371600" y="762000"/>
          <a:ext cx="762000" cy="2437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smtClean="0">
              <a:solidFill>
                <a:schemeClr val="tx1"/>
              </a:solidFill>
            </a:rPr>
            <a:t>Hadoop</a:t>
          </a:r>
          <a:endParaRPr lang="en-US" sz="1200" b="1"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76EA65-A73A-41F1-82F1-855D38E38E78}" type="datetimeFigureOut">
              <a:rPr lang="en-US" smtClean="0"/>
              <a:pPr/>
              <a:t>3/30/2010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4EC547-398A-4BEA-B97B-98F7CF26DFD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640080" rtl="0" eaLnBrk="1" latinLnBrk="0" hangingPunct="1">
      <a:defRPr sz="800" kern="1200">
        <a:solidFill>
          <a:schemeClr val="tx1"/>
        </a:solidFill>
        <a:latin typeface="+mn-lt"/>
        <a:ea typeface="+mn-ea"/>
        <a:cs typeface="+mn-cs"/>
      </a:defRPr>
    </a:lvl1pPr>
    <a:lvl2pPr marL="320040" algn="l" defTabSz="640080" rtl="0" eaLnBrk="1" latinLnBrk="0" hangingPunct="1">
      <a:defRPr sz="800" kern="1200">
        <a:solidFill>
          <a:schemeClr val="tx1"/>
        </a:solidFill>
        <a:latin typeface="+mn-lt"/>
        <a:ea typeface="+mn-ea"/>
        <a:cs typeface="+mn-cs"/>
      </a:defRPr>
    </a:lvl2pPr>
    <a:lvl3pPr marL="640080" algn="l" defTabSz="640080" rtl="0" eaLnBrk="1" latinLnBrk="0" hangingPunct="1">
      <a:defRPr sz="800" kern="1200">
        <a:solidFill>
          <a:schemeClr val="tx1"/>
        </a:solidFill>
        <a:latin typeface="+mn-lt"/>
        <a:ea typeface="+mn-ea"/>
        <a:cs typeface="+mn-cs"/>
      </a:defRPr>
    </a:lvl3pPr>
    <a:lvl4pPr marL="960120" algn="l" defTabSz="640080" rtl="0" eaLnBrk="1" latinLnBrk="0" hangingPunct="1">
      <a:defRPr sz="800" kern="1200">
        <a:solidFill>
          <a:schemeClr val="tx1"/>
        </a:solidFill>
        <a:latin typeface="+mn-lt"/>
        <a:ea typeface="+mn-ea"/>
        <a:cs typeface="+mn-cs"/>
      </a:defRPr>
    </a:lvl4pPr>
    <a:lvl5pPr marL="1280160" algn="l" defTabSz="640080" rtl="0" eaLnBrk="1" latinLnBrk="0" hangingPunct="1">
      <a:defRPr sz="800" kern="1200">
        <a:solidFill>
          <a:schemeClr val="tx1"/>
        </a:solidFill>
        <a:latin typeface="+mn-lt"/>
        <a:ea typeface="+mn-ea"/>
        <a:cs typeface="+mn-cs"/>
      </a:defRPr>
    </a:lvl5pPr>
    <a:lvl6pPr marL="1600200" algn="l" defTabSz="640080" rtl="0" eaLnBrk="1" latinLnBrk="0" hangingPunct="1">
      <a:defRPr sz="800" kern="1200">
        <a:solidFill>
          <a:schemeClr val="tx1"/>
        </a:solidFill>
        <a:latin typeface="+mn-lt"/>
        <a:ea typeface="+mn-ea"/>
        <a:cs typeface="+mn-cs"/>
      </a:defRPr>
    </a:lvl6pPr>
    <a:lvl7pPr marL="1920240" algn="l" defTabSz="640080" rtl="0" eaLnBrk="1" latinLnBrk="0" hangingPunct="1">
      <a:defRPr sz="800" kern="1200">
        <a:solidFill>
          <a:schemeClr val="tx1"/>
        </a:solidFill>
        <a:latin typeface="+mn-lt"/>
        <a:ea typeface="+mn-ea"/>
        <a:cs typeface="+mn-cs"/>
      </a:defRPr>
    </a:lvl7pPr>
    <a:lvl8pPr marL="2240280" algn="l" defTabSz="640080" rtl="0" eaLnBrk="1" latinLnBrk="0" hangingPunct="1">
      <a:defRPr sz="800" kern="1200">
        <a:solidFill>
          <a:schemeClr val="tx1"/>
        </a:solidFill>
        <a:latin typeface="+mn-lt"/>
        <a:ea typeface="+mn-ea"/>
        <a:cs typeface="+mn-cs"/>
      </a:defRPr>
    </a:lvl8pPr>
    <a:lvl9pPr marL="2560320" algn="l" defTabSz="640080"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4EC547-398A-4BEA-B97B-98F7CF26DFD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8FAB66-3C4D-4E8B-916A-BC09E52B459A}" type="datetimeFigureOut">
              <a:rPr lang="en-US" smtClean="0"/>
              <a:pPr/>
              <a:t>3/30/2010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AAED9-0196-4F0A-9E94-50834B48162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8FAB66-3C4D-4E8B-916A-BC09E52B459A}" type="datetimeFigureOut">
              <a:rPr lang="en-US" smtClean="0"/>
              <a:pPr/>
              <a:t>3/30/2010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AAED9-0196-4F0A-9E94-50834B48162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8FAB66-3C4D-4E8B-916A-BC09E52B459A}" type="datetimeFigureOut">
              <a:rPr lang="en-US" smtClean="0"/>
              <a:pPr/>
              <a:t>3/30/2010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AAED9-0196-4F0A-9E94-50834B48162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8FAB66-3C4D-4E8B-916A-BC09E52B459A}" type="datetimeFigureOut">
              <a:rPr lang="en-US" smtClean="0"/>
              <a:pPr/>
              <a:t>3/30/2010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AAED9-0196-4F0A-9E94-50834B48162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3" indent="0">
              <a:buNone/>
              <a:defRPr sz="1400">
                <a:solidFill>
                  <a:schemeClr val="tx1">
                    <a:tint val="75000"/>
                  </a:schemeClr>
                </a:solidFill>
              </a:defRPr>
            </a:lvl7pPr>
            <a:lvl8pPr marL="3200240" indent="0">
              <a:buNone/>
              <a:defRPr sz="1400">
                <a:solidFill>
                  <a:schemeClr val="tx1">
                    <a:tint val="75000"/>
                  </a:schemeClr>
                </a:solidFill>
              </a:defRPr>
            </a:lvl8pPr>
            <a:lvl9pPr marL="365741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8FAB66-3C4D-4E8B-916A-BC09E52B459A}" type="datetimeFigureOut">
              <a:rPr lang="en-US" smtClean="0"/>
              <a:pPr/>
              <a:t>3/30/2010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AAED9-0196-4F0A-9E94-50834B48162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8FAB66-3C4D-4E8B-916A-BC09E52B459A}" type="datetimeFigureOut">
              <a:rPr lang="en-US" smtClean="0"/>
              <a:pPr/>
              <a:t>3/30/2010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AAED9-0196-4F0A-9E94-50834B48162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8FAB66-3C4D-4E8B-916A-BC09E52B459A}" type="datetimeFigureOut">
              <a:rPr lang="en-US" smtClean="0"/>
              <a:pPr/>
              <a:t>3/30/2010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3AAED9-0196-4F0A-9E94-50834B48162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8FAB66-3C4D-4E8B-916A-BC09E52B459A}" type="datetimeFigureOut">
              <a:rPr lang="en-US" smtClean="0"/>
              <a:pPr/>
              <a:t>3/30/2010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3AAED9-0196-4F0A-9E94-50834B48162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8FAB66-3C4D-4E8B-916A-BC09E52B459A}" type="datetimeFigureOut">
              <a:rPr lang="en-US" smtClean="0"/>
              <a:pPr/>
              <a:t>3/30/2010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3AAED9-0196-4F0A-9E94-50834B48162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77"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8FAB66-3C4D-4E8B-916A-BC09E52B459A}" type="datetimeFigureOut">
              <a:rPr lang="en-US" smtClean="0"/>
              <a:pPr/>
              <a:t>3/30/2010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AAED9-0196-4F0A-9E94-50834B48162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7"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8FAB66-3C4D-4E8B-916A-BC09E52B459A}" type="datetimeFigureOut">
              <a:rPr lang="en-US" smtClean="0"/>
              <a:pPr/>
              <a:t>3/30/2010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AAED9-0196-4F0A-9E94-50834B48162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5" tIns="45718" rIns="91435"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35" tIns="45718" rIns="91435"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35" tIns="45718" rIns="91435" bIns="45718" rtlCol="0" anchor="ctr"/>
          <a:lstStyle>
            <a:lvl1pPr algn="l">
              <a:defRPr sz="1200">
                <a:solidFill>
                  <a:schemeClr val="tx1">
                    <a:tint val="75000"/>
                  </a:schemeClr>
                </a:solidFill>
              </a:defRPr>
            </a:lvl1pPr>
          </a:lstStyle>
          <a:p>
            <a:fld id="{E08FAB66-3C4D-4E8B-916A-BC09E52B459A}" type="datetimeFigureOut">
              <a:rPr lang="en-US" smtClean="0"/>
              <a:pPr/>
              <a:t>3/30/2010</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35" tIns="45718" rIns="91435" bIns="45718"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35" tIns="45718" rIns="91435" bIns="45718" rtlCol="0" anchor="ctr"/>
          <a:lstStyle>
            <a:lvl1pPr algn="r">
              <a:defRPr sz="1200">
                <a:solidFill>
                  <a:schemeClr val="tx1">
                    <a:tint val="75000"/>
                  </a:schemeClr>
                </a:solidFill>
              </a:defRPr>
            </a:lvl1pPr>
          </a:lstStyle>
          <a:p>
            <a:fld id="{153AAED9-0196-4F0A-9E94-50834B48162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354" rtl="0" eaLnBrk="1" latinLnBrk="0" hangingPunct="1">
        <a:spcBef>
          <a:spcPct val="0"/>
        </a:spcBef>
        <a:buNone/>
        <a:defRPr sz="4400" kern="1200">
          <a:solidFill>
            <a:schemeClr val="tx1"/>
          </a:solidFill>
          <a:latin typeface="+mj-lt"/>
          <a:ea typeface="+mj-ea"/>
          <a:cs typeface="+mj-cs"/>
        </a:defRPr>
      </a:lvl1pPr>
    </p:titleStyle>
    <p:bodyStyle>
      <a:lvl1pPr marL="342883" indent="-342883" algn="l" defTabSz="91435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3" indent="-228589" algn="l" defTabSz="91435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1"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7"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3"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7"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CGL+SC09/DataforPlotviz/GENE_Chimp.ba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CGL+SC09/DataforPlotviz/BIOLOGY_Metagenomics.bat" TargetMode="Externa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sz="4000" dirty="0" smtClean="0"/>
              <a:t>Our Objectives</a:t>
            </a:r>
            <a:endParaRPr lang="en-US" sz="4000" dirty="0"/>
          </a:p>
        </p:txBody>
      </p:sp>
      <p:sp>
        <p:nvSpPr>
          <p:cNvPr id="3" name="Content Placeholder 2"/>
          <p:cNvSpPr>
            <a:spLocks noGrp="1"/>
          </p:cNvSpPr>
          <p:nvPr>
            <p:ph idx="1"/>
          </p:nvPr>
        </p:nvSpPr>
        <p:spPr>
          <a:xfrm>
            <a:off x="228600" y="1066800"/>
            <a:ext cx="8686800" cy="5364163"/>
          </a:xfrm>
        </p:spPr>
        <p:txBody>
          <a:bodyPr>
            <a:noAutofit/>
          </a:bodyPr>
          <a:lstStyle/>
          <a:p>
            <a:pPr lvl="0"/>
            <a:r>
              <a:rPr lang="en-US" sz="1800" dirty="0" smtClean="0"/>
              <a:t>Explore the applicability of Microsoft technologies to real world scientific domains with a focus on data intensive applications</a:t>
            </a:r>
          </a:p>
          <a:p>
            <a:pPr lvl="1">
              <a:buFont typeface="Courier New" pitchFamily="49" charset="0"/>
              <a:buChar char="o"/>
            </a:pPr>
            <a:r>
              <a:rPr lang="en-US" sz="1800" dirty="0" smtClean="0"/>
              <a:t>Expect data deluge will demand </a:t>
            </a:r>
            <a:r>
              <a:rPr lang="en-US" sz="1800" dirty="0" err="1" smtClean="0"/>
              <a:t>multicore</a:t>
            </a:r>
            <a:r>
              <a:rPr lang="en-US" sz="1800" dirty="0" smtClean="0"/>
              <a:t> enabled data analysis/mining</a:t>
            </a:r>
          </a:p>
          <a:p>
            <a:pPr lvl="1">
              <a:buFont typeface="Courier New" pitchFamily="49" charset="0"/>
              <a:buChar char="o"/>
            </a:pPr>
            <a:r>
              <a:rPr lang="en-US" sz="1800" dirty="0" smtClean="0"/>
              <a:t>Detailed objectives modified based on input from Microsoft such as interest in CCR, Dryad and TPL</a:t>
            </a:r>
          </a:p>
          <a:p>
            <a:r>
              <a:rPr lang="en-US" sz="1800" dirty="0" smtClean="0"/>
              <a:t>Evaluate and apply these technologies in demonstration systems</a:t>
            </a:r>
          </a:p>
          <a:p>
            <a:pPr lvl="1">
              <a:buFont typeface="Courier New" pitchFamily="49" charset="0"/>
              <a:buChar char="o"/>
            </a:pPr>
            <a:r>
              <a:rPr lang="en-US" sz="1800" dirty="0" smtClean="0"/>
              <a:t>Threading: CCR, TPL</a:t>
            </a:r>
          </a:p>
          <a:p>
            <a:pPr lvl="1">
              <a:buFont typeface="Courier New" pitchFamily="49" charset="0"/>
              <a:buChar char="o"/>
            </a:pPr>
            <a:r>
              <a:rPr lang="en-US" sz="1800" dirty="0" smtClean="0"/>
              <a:t>Service model and workflow: DSS and Robotics toolkit</a:t>
            </a:r>
          </a:p>
          <a:p>
            <a:pPr lvl="1">
              <a:buFont typeface="Courier New" pitchFamily="49" charset="0"/>
              <a:buChar char="o"/>
            </a:pPr>
            <a:r>
              <a:rPr lang="en-US" sz="1800" dirty="0" err="1" smtClean="0"/>
              <a:t>MapReduce</a:t>
            </a:r>
            <a:r>
              <a:rPr lang="en-US" sz="1800" dirty="0" smtClean="0"/>
              <a:t>: Dryad/</a:t>
            </a:r>
            <a:r>
              <a:rPr lang="en-US" sz="1800" dirty="0" err="1" smtClean="0"/>
              <a:t>DryadLINQ</a:t>
            </a:r>
            <a:r>
              <a:rPr lang="en-US" sz="1800" dirty="0" smtClean="0"/>
              <a:t> compared to </a:t>
            </a:r>
            <a:r>
              <a:rPr lang="en-US" sz="1800" dirty="0" err="1" smtClean="0"/>
              <a:t>Hadoop</a:t>
            </a:r>
            <a:r>
              <a:rPr lang="en-US" sz="1800" dirty="0" smtClean="0"/>
              <a:t> and Azure </a:t>
            </a:r>
          </a:p>
          <a:p>
            <a:pPr lvl="1">
              <a:buFont typeface="Courier New" pitchFamily="49" charset="0"/>
              <a:buChar char="o"/>
            </a:pPr>
            <a:r>
              <a:rPr lang="en-US" sz="1800" dirty="0" smtClean="0"/>
              <a:t>Classical parallelism: Windows HPCS and MPI.NET, </a:t>
            </a:r>
          </a:p>
          <a:p>
            <a:pPr lvl="1">
              <a:buFont typeface="Courier New" pitchFamily="49" charset="0"/>
              <a:buChar char="o"/>
            </a:pPr>
            <a:r>
              <a:rPr lang="en-US" sz="1800" dirty="0" smtClean="0"/>
              <a:t>XNA Graphics based visualization</a:t>
            </a:r>
          </a:p>
          <a:p>
            <a:r>
              <a:rPr lang="en-US" sz="1800" dirty="0" smtClean="0"/>
              <a:t>Work performed using C#</a:t>
            </a:r>
          </a:p>
          <a:p>
            <a:r>
              <a:rPr lang="en-US" sz="1800" dirty="0" smtClean="0"/>
              <a:t>Provide feedback to Microsoft</a:t>
            </a:r>
          </a:p>
          <a:p>
            <a:r>
              <a:rPr lang="en-US" sz="1800" dirty="0" smtClean="0"/>
              <a:t>Broader Impact</a:t>
            </a:r>
          </a:p>
          <a:p>
            <a:pPr lvl="1">
              <a:buFont typeface="Courier New" pitchFamily="49" charset="0"/>
              <a:buChar char="o"/>
            </a:pPr>
            <a:r>
              <a:rPr lang="en-US" sz="1800" dirty="0" smtClean="0"/>
              <a:t>Papers, presentations, tutorials, classes, workshops, and conferences</a:t>
            </a:r>
          </a:p>
          <a:p>
            <a:pPr lvl="1">
              <a:buFont typeface="Courier New" pitchFamily="49" charset="0"/>
              <a:buChar char="o"/>
            </a:pPr>
            <a:r>
              <a:rPr lang="en-US" sz="1800" dirty="0" smtClean="0"/>
              <a:t>Provide our research work as services to collaborators and general science community</a:t>
            </a:r>
            <a:endParaRPr lang="en-US"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6248400" cy="990600"/>
          </a:xfrm>
        </p:spPr>
        <p:txBody>
          <a:bodyPr>
            <a:normAutofit/>
          </a:bodyPr>
          <a:lstStyle/>
          <a:p>
            <a:r>
              <a:rPr lang="en-US" sz="3200" dirty="0" smtClean="0"/>
              <a:t>Hadoop/Dryad Comparison</a:t>
            </a:r>
            <a:br>
              <a:rPr lang="en-US" sz="3200" dirty="0" smtClean="0"/>
            </a:br>
            <a:r>
              <a:rPr lang="en-US" sz="2000" dirty="0" smtClean="0"/>
              <a:t>Inhomogeneous Data I</a:t>
            </a:r>
            <a:endParaRPr lang="en-US" sz="2000" dirty="0"/>
          </a:p>
        </p:txBody>
      </p:sp>
      <p:graphicFrame>
        <p:nvGraphicFramePr>
          <p:cNvPr id="6" name="Chart 5"/>
          <p:cNvGraphicFramePr/>
          <p:nvPr/>
        </p:nvGraphicFramePr>
        <p:xfrm>
          <a:off x="1066800" y="1219199"/>
          <a:ext cx="6705600" cy="4535269"/>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914400" y="5638801"/>
            <a:ext cx="7543800" cy="892552"/>
          </a:xfrm>
          <a:prstGeom prst="rect">
            <a:avLst/>
          </a:prstGeom>
        </p:spPr>
        <p:txBody>
          <a:bodyPr wrap="square">
            <a:spAutoFit/>
          </a:bodyPr>
          <a:lstStyle/>
          <a:p>
            <a:r>
              <a:rPr lang="en-US" b="1" dirty="0" smtClean="0"/>
              <a:t>Inhomogeneity of data does not have a significant effect when the sequence lengths are randomly distributed</a:t>
            </a:r>
          </a:p>
          <a:p>
            <a:r>
              <a:rPr lang="en-US" sz="1600" dirty="0" smtClean="0"/>
              <a:t>Dryad with Windows HPCS compared to </a:t>
            </a:r>
            <a:r>
              <a:rPr lang="en-US" sz="1600" dirty="0" err="1" smtClean="0"/>
              <a:t>Hadoop</a:t>
            </a:r>
            <a:r>
              <a:rPr lang="en-US" sz="1600" dirty="0" smtClean="0"/>
              <a:t> with Linux RHEL on </a:t>
            </a:r>
            <a:r>
              <a:rPr lang="en-US" sz="1600" dirty="0" err="1" smtClean="0"/>
              <a:t>Idataplex</a:t>
            </a:r>
            <a:r>
              <a:rPr lang="en-US" sz="1600" dirty="0" smtClean="0"/>
              <a:t> (32 nodes)</a:t>
            </a:r>
            <a:endParaRPr lang="en-US" sz="20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t>Hadoop/Dryad Comparison</a:t>
            </a:r>
            <a:br>
              <a:rPr lang="en-US" sz="3200" dirty="0" smtClean="0"/>
            </a:br>
            <a:r>
              <a:rPr lang="en-US" sz="2000" dirty="0" smtClean="0"/>
              <a:t>Inhomogeneous Data II</a:t>
            </a:r>
            <a:endParaRPr lang="en-US" sz="2000" dirty="0"/>
          </a:p>
        </p:txBody>
      </p:sp>
      <p:graphicFrame>
        <p:nvGraphicFramePr>
          <p:cNvPr id="7" name="Chart 6"/>
          <p:cNvGraphicFramePr/>
          <p:nvPr/>
        </p:nvGraphicFramePr>
        <p:xfrm>
          <a:off x="762000" y="990600"/>
          <a:ext cx="7467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1143000" y="5462826"/>
            <a:ext cx="7620000" cy="861774"/>
          </a:xfrm>
          <a:prstGeom prst="rect">
            <a:avLst/>
          </a:prstGeom>
        </p:spPr>
        <p:txBody>
          <a:bodyPr wrap="square">
            <a:spAutoFit/>
          </a:bodyPr>
          <a:lstStyle/>
          <a:p>
            <a:r>
              <a:rPr lang="en-US" b="1" dirty="0" smtClean="0"/>
              <a:t>This shows the natural load balancing of Hadoop MR dynamic task assignment using a global pipe line in contrast to the  </a:t>
            </a:r>
            <a:r>
              <a:rPr lang="en-US" b="1" dirty="0" err="1" smtClean="0"/>
              <a:t>DryadLinq</a:t>
            </a:r>
            <a:r>
              <a:rPr lang="en-US" b="1" dirty="0" smtClean="0"/>
              <a:t> static assignment</a:t>
            </a:r>
          </a:p>
          <a:p>
            <a:r>
              <a:rPr lang="en-US" sz="1400" dirty="0" smtClean="0"/>
              <a:t>Dryad with Windows HPCS compared to </a:t>
            </a:r>
            <a:r>
              <a:rPr lang="en-US" sz="1400" dirty="0" err="1" smtClean="0"/>
              <a:t>Hadoop</a:t>
            </a:r>
            <a:r>
              <a:rPr lang="en-US" sz="1400" dirty="0" smtClean="0"/>
              <a:t> with Linux RHEL on </a:t>
            </a:r>
            <a:r>
              <a:rPr lang="en-US" sz="1400" dirty="0" err="1" smtClean="0"/>
              <a:t>Idataplex</a:t>
            </a:r>
            <a:r>
              <a:rPr lang="en-US" sz="1400" dirty="0" smtClean="0"/>
              <a:t> (32 nodes)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4"/>
          <p:cNvGrpSpPr/>
          <p:nvPr/>
        </p:nvGrpSpPr>
        <p:grpSpPr>
          <a:xfrm>
            <a:off x="4724400" y="1295400"/>
            <a:ext cx="4267200" cy="3962400"/>
            <a:chOff x="4724400" y="1295400"/>
            <a:chExt cx="4267200" cy="3962400"/>
          </a:xfrm>
        </p:grpSpPr>
        <p:sp>
          <p:nvSpPr>
            <p:cNvPr id="2" name="Title 1"/>
            <p:cNvSpPr txBox="1">
              <a:spLocks/>
            </p:cNvSpPr>
            <p:nvPr/>
          </p:nvSpPr>
          <p:spPr>
            <a:xfrm>
              <a:off x="5181600" y="1295400"/>
              <a:ext cx="3048000" cy="411162"/>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j-lt"/>
                  <a:ea typeface="+mj-ea"/>
                  <a:cs typeface="+mj-cs"/>
                </a:rPr>
                <a:t>Cap3 Efficiency</a:t>
              </a:r>
              <a:endParaRPr kumimoji="0" lang="en-US"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3" name="Content Placeholder 3" descr="cap3_EC2_Hadoop_Dryad_eff.png"/>
            <p:cNvPicPr>
              <a:picLocks noChangeAspect="1"/>
            </p:cNvPicPr>
            <p:nvPr/>
          </p:nvPicPr>
          <p:blipFill>
            <a:blip r:embed="rId3" cstate="print"/>
            <a:stretch>
              <a:fillRect/>
            </a:stretch>
          </p:blipFill>
          <p:spPr>
            <a:xfrm>
              <a:off x="4724400" y="1828800"/>
              <a:ext cx="4267200" cy="3429000"/>
            </a:xfrm>
            <a:prstGeom prst="rect">
              <a:avLst/>
            </a:prstGeom>
          </p:spPr>
        </p:pic>
      </p:grpSp>
      <p:sp>
        <p:nvSpPr>
          <p:cNvPr id="8" name="TextBox 7"/>
          <p:cNvSpPr txBox="1"/>
          <p:nvPr/>
        </p:nvSpPr>
        <p:spPr>
          <a:xfrm>
            <a:off x="304800" y="5380672"/>
            <a:ext cx="3810000" cy="923330"/>
          </a:xfrm>
          <a:prstGeom prst="rect">
            <a:avLst/>
          </a:prstGeom>
          <a:noFill/>
        </p:spPr>
        <p:txBody>
          <a:bodyPr wrap="square" rtlCol="0">
            <a:spAutoFit/>
          </a:bodyPr>
          <a:lstStyle/>
          <a:p>
            <a:pPr>
              <a:buFont typeface="Arial" pitchFamily="34" charset="0"/>
              <a:buChar char="•"/>
            </a:pPr>
            <a:r>
              <a:rPr lang="en-US" sz="1400" dirty="0" smtClean="0"/>
              <a:t>Ease of Use – Dryad/</a:t>
            </a:r>
            <a:r>
              <a:rPr lang="en-US" sz="1400" dirty="0" err="1" smtClean="0"/>
              <a:t>Hadoop</a:t>
            </a:r>
            <a:r>
              <a:rPr lang="en-US" sz="1400" dirty="0" smtClean="0"/>
              <a:t> are easier than EC2/Azure as higher level models</a:t>
            </a:r>
          </a:p>
          <a:p>
            <a:pPr>
              <a:buFont typeface="Arial" pitchFamily="34" charset="0"/>
              <a:buChar char="•"/>
            </a:pPr>
            <a:r>
              <a:rPr lang="en-US" sz="1400" dirty="0" smtClean="0"/>
              <a:t>Lines of code including  file copy</a:t>
            </a:r>
          </a:p>
          <a:p>
            <a:pPr marL="117475" lvl="1"/>
            <a:r>
              <a:rPr lang="en-US" sz="1200" dirty="0" smtClean="0"/>
              <a:t>Azure : ~300  </a:t>
            </a:r>
            <a:r>
              <a:rPr lang="en-US" sz="1200" dirty="0" err="1" smtClean="0"/>
              <a:t>Hadoop</a:t>
            </a:r>
            <a:r>
              <a:rPr lang="en-US" sz="1200" dirty="0" smtClean="0"/>
              <a:t>: ~400  </a:t>
            </a:r>
            <a:r>
              <a:rPr lang="en-US" sz="1200" dirty="0" err="1" smtClean="0"/>
              <a:t>Dyrad</a:t>
            </a:r>
            <a:r>
              <a:rPr lang="en-US" sz="1200" dirty="0" smtClean="0"/>
              <a:t>: ~450  EC2 : ~700</a:t>
            </a:r>
          </a:p>
        </p:txBody>
      </p:sp>
      <p:sp>
        <p:nvSpPr>
          <p:cNvPr id="9" name="TextBox 8"/>
          <p:cNvSpPr txBox="1"/>
          <p:nvPr/>
        </p:nvSpPr>
        <p:spPr>
          <a:xfrm>
            <a:off x="1066800" y="457200"/>
            <a:ext cx="7696200" cy="461665"/>
          </a:xfrm>
          <a:prstGeom prst="rect">
            <a:avLst/>
          </a:prstGeom>
          <a:noFill/>
        </p:spPr>
        <p:txBody>
          <a:bodyPr wrap="square" rtlCol="0">
            <a:spAutoFit/>
          </a:bodyPr>
          <a:lstStyle/>
          <a:p>
            <a:r>
              <a:rPr lang="en-US" sz="2400" dirty="0" smtClean="0"/>
              <a:t>Usability and Performance of Different Cloud Approaches</a:t>
            </a:r>
            <a:endParaRPr lang="en-US" sz="2400" dirty="0"/>
          </a:p>
        </p:txBody>
      </p:sp>
      <p:sp>
        <p:nvSpPr>
          <p:cNvPr id="10" name="TextBox 9"/>
          <p:cNvSpPr txBox="1"/>
          <p:nvPr/>
        </p:nvSpPr>
        <p:spPr>
          <a:xfrm>
            <a:off x="4343400" y="5307449"/>
            <a:ext cx="4724400" cy="1077218"/>
          </a:xfrm>
          <a:prstGeom prst="rect">
            <a:avLst/>
          </a:prstGeom>
          <a:noFill/>
        </p:spPr>
        <p:txBody>
          <a:bodyPr wrap="square" rtlCol="0">
            <a:spAutoFit/>
          </a:bodyPr>
          <a:lstStyle/>
          <a:p>
            <a:pPr>
              <a:buFont typeface="Arial" pitchFamily="34" charset="0"/>
              <a:buChar char="•"/>
            </a:pPr>
            <a:r>
              <a:rPr lang="en-US" sz="1400" dirty="0" smtClean="0"/>
              <a:t>Efficiency = absolute sequential run time / (number of cores * parallel run time)</a:t>
            </a:r>
          </a:p>
          <a:p>
            <a:pPr>
              <a:buFont typeface="Arial" pitchFamily="34" charset="0"/>
              <a:buChar char="•"/>
            </a:pPr>
            <a:r>
              <a:rPr lang="en-US" sz="1200" dirty="0" err="1" smtClean="0"/>
              <a:t>Hadoop</a:t>
            </a:r>
            <a:r>
              <a:rPr lang="en-US" sz="1200" dirty="0" smtClean="0"/>
              <a:t>, </a:t>
            </a:r>
            <a:r>
              <a:rPr lang="en-US" sz="1200" dirty="0" err="1" smtClean="0"/>
              <a:t>DryadLINQ</a:t>
            </a:r>
            <a:r>
              <a:rPr lang="en-US" sz="1200" dirty="0" smtClean="0"/>
              <a:t>  - 32 nodes (256 cores </a:t>
            </a:r>
            <a:r>
              <a:rPr lang="en-US" sz="1200" dirty="0" err="1" smtClean="0"/>
              <a:t>IDataPlex</a:t>
            </a:r>
            <a:r>
              <a:rPr lang="en-US" sz="1200" dirty="0" smtClean="0"/>
              <a:t>)</a:t>
            </a:r>
          </a:p>
          <a:p>
            <a:pPr>
              <a:buFont typeface="Arial" pitchFamily="34" charset="0"/>
              <a:buChar char="•"/>
            </a:pPr>
            <a:r>
              <a:rPr lang="en-US" sz="1200" dirty="0" smtClean="0"/>
              <a:t>EC2 - 16 High CPU extra large instances (128 cores)</a:t>
            </a:r>
          </a:p>
          <a:p>
            <a:pPr>
              <a:buFont typeface="Arial" pitchFamily="34" charset="0"/>
              <a:buChar char="•"/>
            </a:pPr>
            <a:r>
              <a:rPr lang="en-US" sz="1200" dirty="0" smtClean="0"/>
              <a:t>Azure- 128 small instances (128 cores)</a:t>
            </a:r>
            <a:endParaRPr lang="en-US" sz="1200" dirty="0"/>
          </a:p>
        </p:txBody>
      </p:sp>
      <p:grpSp>
        <p:nvGrpSpPr>
          <p:cNvPr id="5" name="Group 13"/>
          <p:cNvGrpSpPr/>
          <p:nvPr/>
        </p:nvGrpSpPr>
        <p:grpSpPr>
          <a:xfrm>
            <a:off x="152399" y="1276290"/>
            <a:ext cx="4495801" cy="3981510"/>
            <a:chOff x="152399" y="1276290"/>
            <a:chExt cx="4495801" cy="3981510"/>
          </a:xfrm>
        </p:grpSpPr>
        <p:pic>
          <p:nvPicPr>
            <p:cNvPr id="11" name="Picture 10" descr="cap3_ec2_hadoop_azure_talk.png"/>
            <p:cNvPicPr>
              <a:picLocks noChangeAspect="1"/>
            </p:cNvPicPr>
            <p:nvPr/>
          </p:nvPicPr>
          <p:blipFill>
            <a:blip r:embed="rId4" cstate="print"/>
            <a:stretch>
              <a:fillRect/>
            </a:stretch>
          </p:blipFill>
          <p:spPr>
            <a:xfrm>
              <a:off x="152399" y="1828800"/>
              <a:ext cx="4495801" cy="3429000"/>
            </a:xfrm>
            <a:prstGeom prst="rect">
              <a:avLst/>
            </a:prstGeom>
          </p:spPr>
        </p:pic>
        <p:sp>
          <p:nvSpPr>
            <p:cNvPr id="12" name="TextBox 11"/>
            <p:cNvSpPr txBox="1"/>
            <p:nvPr/>
          </p:nvSpPr>
          <p:spPr>
            <a:xfrm>
              <a:off x="914400" y="1276290"/>
              <a:ext cx="2491580" cy="400110"/>
            </a:xfrm>
            <a:prstGeom prst="rect">
              <a:avLst/>
            </a:prstGeom>
            <a:noFill/>
          </p:spPr>
          <p:txBody>
            <a:bodyPr wrap="square" rtlCol="0">
              <a:spAutoFit/>
            </a:bodyPr>
            <a:lstStyle/>
            <a:p>
              <a:pPr lvl="0"/>
              <a:r>
                <a:rPr lang="en-US" sz="2000" dirty="0" smtClean="0"/>
                <a:t>Cap3 Performance</a:t>
              </a:r>
              <a:endParaRPr lang="en-US" dirty="0"/>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685800" y="1600200"/>
          <a:ext cx="7239000" cy="4100998"/>
        </p:xfrm>
        <a:graphic>
          <a:graphicData uri="http://schemas.openxmlformats.org/drawingml/2006/table">
            <a:tbl>
              <a:tblPr/>
              <a:tblGrid>
                <a:gridCol w="1376987"/>
                <a:gridCol w="977003"/>
                <a:gridCol w="1277617"/>
                <a:gridCol w="1352773"/>
                <a:gridCol w="1127310"/>
                <a:gridCol w="1127310"/>
              </a:tblGrid>
              <a:tr h="700581">
                <a:tc>
                  <a:txBody>
                    <a:bodyPr/>
                    <a:lstStyle/>
                    <a:p>
                      <a:pPr marL="0" marR="0" algn="ctr">
                        <a:spcBef>
                          <a:spcPts val="0"/>
                        </a:spcBef>
                        <a:spcAft>
                          <a:spcPts val="400"/>
                        </a:spcAft>
                      </a:pPr>
                      <a:r>
                        <a:rPr lang="en-US" sz="1800" b="1" dirty="0">
                          <a:latin typeface="Times New Roman"/>
                          <a:ea typeface="Times New Roman"/>
                        </a:rPr>
                        <a:t>Instance Type</a:t>
                      </a:r>
                      <a:endParaRPr lang="en-US" sz="1800" dirty="0">
                        <a:latin typeface="Times New Roman"/>
                        <a:ea typeface="Times New Roman"/>
                      </a:endParaRP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400"/>
                        </a:spcAft>
                      </a:pPr>
                      <a:r>
                        <a:rPr lang="en-US" sz="1800" b="1" dirty="0">
                          <a:latin typeface="Times New Roman"/>
                          <a:ea typeface="Times New Roman"/>
                        </a:rPr>
                        <a:t>Memory</a:t>
                      </a:r>
                      <a:endParaRPr lang="en-US" sz="1800" dirty="0">
                        <a:latin typeface="Times New Roman"/>
                        <a:ea typeface="Times New Roman"/>
                      </a:endParaRP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400"/>
                        </a:spcAft>
                      </a:pPr>
                      <a:r>
                        <a:rPr lang="en-US" sz="1800" b="1" dirty="0">
                          <a:latin typeface="Times New Roman"/>
                          <a:ea typeface="Times New Roman"/>
                        </a:rPr>
                        <a:t>EC2 compute units</a:t>
                      </a:r>
                      <a:endParaRPr lang="en-US" sz="1800" dirty="0">
                        <a:latin typeface="Times New Roman"/>
                        <a:ea typeface="Times New Roman"/>
                      </a:endParaRP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400"/>
                        </a:spcAft>
                      </a:pPr>
                      <a:r>
                        <a:rPr lang="en-US" sz="1800" b="1" dirty="0">
                          <a:latin typeface="Times New Roman"/>
                          <a:ea typeface="Times New Roman"/>
                        </a:rPr>
                        <a:t>Actual CPU cores</a:t>
                      </a:r>
                      <a:endParaRPr lang="en-US" sz="1800" dirty="0">
                        <a:latin typeface="Times New Roman"/>
                        <a:ea typeface="Times New Roman"/>
                      </a:endParaRP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400"/>
                        </a:spcAft>
                      </a:pPr>
                      <a:r>
                        <a:rPr lang="en-US" sz="1800" b="1" dirty="0">
                          <a:latin typeface="Times New Roman"/>
                          <a:ea typeface="Times New Roman"/>
                        </a:rPr>
                        <a:t>Cost per hour</a:t>
                      </a:r>
                      <a:endParaRPr lang="en-US" sz="1800" dirty="0">
                        <a:latin typeface="Times New Roman"/>
                        <a:ea typeface="Times New Roman"/>
                      </a:endParaRP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400"/>
                        </a:spcAft>
                        <a:buClrTx/>
                        <a:buSzTx/>
                        <a:buFontTx/>
                        <a:buNone/>
                        <a:tabLst/>
                        <a:defRPr/>
                      </a:pPr>
                      <a:r>
                        <a:rPr lang="en-US" sz="1800" b="1" dirty="0" smtClean="0">
                          <a:latin typeface="Times New Roman"/>
                          <a:ea typeface="Times New Roman"/>
                        </a:rPr>
                        <a:t>Cost per Core per hour</a:t>
                      </a:r>
                      <a:endParaRPr lang="en-US" sz="1800" dirty="0">
                        <a:latin typeface="Times New Roman"/>
                        <a:ea typeface="Times New Roman"/>
                      </a:endParaRP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524">
                <a:tc>
                  <a:txBody>
                    <a:bodyPr/>
                    <a:lstStyle/>
                    <a:p>
                      <a:pPr marL="0" marR="0" algn="l">
                        <a:spcBef>
                          <a:spcPts val="0"/>
                        </a:spcBef>
                        <a:spcAft>
                          <a:spcPts val="400"/>
                        </a:spcAft>
                      </a:pPr>
                      <a:r>
                        <a:rPr lang="en-US" sz="1800">
                          <a:latin typeface="Times New Roman"/>
                          <a:ea typeface="Times New Roman"/>
                        </a:rPr>
                        <a:t>Large (L)</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0810" algn="ctr">
                        <a:spcBef>
                          <a:spcPts val="0"/>
                        </a:spcBef>
                        <a:spcAft>
                          <a:spcPts val="400"/>
                        </a:spcAft>
                      </a:pPr>
                      <a:r>
                        <a:rPr lang="en-US" sz="1800">
                          <a:latin typeface="Times New Roman"/>
                          <a:ea typeface="Times New Roman"/>
                        </a:rPr>
                        <a:t>7.5 GB</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400"/>
                        </a:spcAft>
                      </a:pPr>
                      <a:r>
                        <a:rPr lang="en-US" sz="1800" dirty="0">
                          <a:latin typeface="Times New Roman"/>
                          <a:ea typeface="Times New Roman"/>
                        </a:rPr>
                        <a:t>4</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885" marR="0" algn="ctr">
                        <a:spcBef>
                          <a:spcPts val="0"/>
                        </a:spcBef>
                        <a:spcAft>
                          <a:spcPts val="400"/>
                        </a:spcAft>
                      </a:pPr>
                      <a:r>
                        <a:rPr lang="en-US" sz="1800" dirty="0">
                          <a:latin typeface="Times New Roman"/>
                          <a:ea typeface="Times New Roman"/>
                        </a:rPr>
                        <a:t>2 X (~2Ghz)</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885" marR="0" algn="ctr">
                        <a:spcBef>
                          <a:spcPts val="0"/>
                        </a:spcBef>
                        <a:spcAft>
                          <a:spcPts val="400"/>
                        </a:spcAft>
                      </a:pPr>
                      <a:r>
                        <a:rPr lang="en-US" sz="1800" dirty="0">
                          <a:latin typeface="Times New Roman"/>
                          <a:ea typeface="Times New Roman"/>
                        </a:rPr>
                        <a:t>0.34$</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885" marR="0" algn="ctr">
                        <a:spcBef>
                          <a:spcPts val="0"/>
                        </a:spcBef>
                        <a:spcAft>
                          <a:spcPts val="400"/>
                        </a:spcAft>
                      </a:pPr>
                      <a:r>
                        <a:rPr lang="en-US" sz="1800" b="1" dirty="0" smtClean="0">
                          <a:latin typeface="Times New Roman"/>
                          <a:ea typeface="Times New Roman"/>
                        </a:rPr>
                        <a:t>0.17$</a:t>
                      </a:r>
                      <a:endParaRPr lang="en-US" sz="1800" b="1" dirty="0">
                        <a:latin typeface="Times New Roman"/>
                        <a:ea typeface="Times New Roman"/>
                      </a:endParaRP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419">
                <a:tc>
                  <a:txBody>
                    <a:bodyPr/>
                    <a:lstStyle/>
                    <a:p>
                      <a:pPr marL="0" marR="0" algn="l">
                        <a:spcBef>
                          <a:spcPts val="0"/>
                        </a:spcBef>
                        <a:spcAft>
                          <a:spcPts val="400"/>
                        </a:spcAft>
                      </a:pPr>
                      <a:r>
                        <a:rPr lang="en-US" sz="1800">
                          <a:latin typeface="Times New Roman"/>
                          <a:ea typeface="Times New Roman"/>
                        </a:rPr>
                        <a:t>Extra Large (XL)</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0810" algn="ctr">
                        <a:spcBef>
                          <a:spcPts val="0"/>
                        </a:spcBef>
                        <a:spcAft>
                          <a:spcPts val="400"/>
                        </a:spcAft>
                      </a:pPr>
                      <a:r>
                        <a:rPr lang="en-US" sz="1800">
                          <a:latin typeface="Times New Roman"/>
                          <a:ea typeface="Times New Roman"/>
                        </a:rPr>
                        <a:t>15 GB</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400"/>
                        </a:spcAft>
                      </a:pPr>
                      <a:r>
                        <a:rPr lang="en-US" sz="1800">
                          <a:latin typeface="Times New Roman"/>
                          <a:ea typeface="Times New Roman"/>
                        </a:rPr>
                        <a:t>8</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885" marR="0" algn="ctr">
                        <a:spcBef>
                          <a:spcPts val="0"/>
                        </a:spcBef>
                        <a:spcAft>
                          <a:spcPts val="400"/>
                        </a:spcAft>
                      </a:pPr>
                      <a:r>
                        <a:rPr lang="en-US" sz="1800">
                          <a:latin typeface="Times New Roman"/>
                          <a:ea typeface="Times New Roman"/>
                        </a:rPr>
                        <a:t>4 X (~2Ghz)</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885" marR="0" algn="ctr">
                        <a:spcBef>
                          <a:spcPts val="0"/>
                        </a:spcBef>
                        <a:spcAft>
                          <a:spcPts val="400"/>
                        </a:spcAft>
                      </a:pPr>
                      <a:r>
                        <a:rPr lang="en-US" sz="1800" dirty="0">
                          <a:latin typeface="Times New Roman"/>
                          <a:ea typeface="Times New Roman"/>
                        </a:rPr>
                        <a:t>0.68$</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885" marR="0" algn="ctr">
                        <a:spcBef>
                          <a:spcPts val="0"/>
                        </a:spcBef>
                        <a:spcAft>
                          <a:spcPts val="400"/>
                        </a:spcAft>
                      </a:pPr>
                      <a:r>
                        <a:rPr lang="en-US" sz="1800" b="1" dirty="0" smtClean="0">
                          <a:latin typeface="Times New Roman"/>
                          <a:ea typeface="Times New Roman"/>
                        </a:rPr>
                        <a:t>0.17$</a:t>
                      </a:r>
                      <a:endParaRPr lang="en-US" sz="1800" b="1" dirty="0">
                        <a:latin typeface="Times New Roman"/>
                        <a:ea typeface="Times New Roman"/>
                      </a:endParaRP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838">
                <a:tc>
                  <a:txBody>
                    <a:bodyPr/>
                    <a:lstStyle/>
                    <a:p>
                      <a:pPr marL="0" marR="0" algn="l">
                        <a:spcBef>
                          <a:spcPts val="0"/>
                        </a:spcBef>
                        <a:spcAft>
                          <a:spcPts val="400"/>
                        </a:spcAft>
                      </a:pPr>
                      <a:r>
                        <a:rPr lang="en-US" sz="1800">
                          <a:latin typeface="Times New Roman"/>
                          <a:ea typeface="Times New Roman"/>
                        </a:rPr>
                        <a:t>High CPU Extra Large (HCXL)</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0810" algn="ctr">
                        <a:spcBef>
                          <a:spcPts val="0"/>
                        </a:spcBef>
                        <a:spcAft>
                          <a:spcPts val="400"/>
                        </a:spcAft>
                      </a:pPr>
                      <a:r>
                        <a:rPr lang="en-US" sz="1800" dirty="0">
                          <a:latin typeface="Times New Roman"/>
                          <a:ea typeface="Times New Roman"/>
                        </a:rPr>
                        <a:t>7  GB</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400"/>
                        </a:spcAft>
                      </a:pPr>
                      <a:r>
                        <a:rPr lang="en-US" sz="1800">
                          <a:latin typeface="Times New Roman"/>
                          <a:ea typeface="Times New Roman"/>
                        </a:rPr>
                        <a:t>20</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885" marR="0" algn="ctr">
                        <a:spcBef>
                          <a:spcPts val="0"/>
                        </a:spcBef>
                        <a:spcAft>
                          <a:spcPts val="400"/>
                        </a:spcAft>
                      </a:pPr>
                      <a:r>
                        <a:rPr lang="en-US" sz="1800">
                          <a:latin typeface="Times New Roman"/>
                          <a:ea typeface="Times New Roman"/>
                        </a:rPr>
                        <a:t>8  X  (~2.5Ghz)</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885" marR="0" algn="ctr">
                        <a:spcBef>
                          <a:spcPts val="0"/>
                        </a:spcBef>
                        <a:spcAft>
                          <a:spcPts val="400"/>
                        </a:spcAft>
                      </a:pPr>
                      <a:r>
                        <a:rPr lang="en-US" sz="1800" dirty="0">
                          <a:latin typeface="Times New Roman"/>
                          <a:ea typeface="Times New Roman"/>
                        </a:rPr>
                        <a:t>0.68$</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885" marR="0" algn="ctr">
                        <a:spcBef>
                          <a:spcPts val="0"/>
                        </a:spcBef>
                        <a:spcAft>
                          <a:spcPts val="400"/>
                        </a:spcAft>
                      </a:pPr>
                      <a:r>
                        <a:rPr lang="en-US" sz="1800" b="1" dirty="0" smtClean="0">
                          <a:latin typeface="Times New Roman"/>
                          <a:ea typeface="Times New Roman"/>
                        </a:rPr>
                        <a:t>0.09$</a:t>
                      </a:r>
                      <a:endParaRPr lang="en-US" sz="1800" b="1" dirty="0">
                        <a:latin typeface="Times New Roman"/>
                        <a:ea typeface="Times New Roman"/>
                      </a:endParaRP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838">
                <a:tc>
                  <a:txBody>
                    <a:bodyPr/>
                    <a:lstStyle/>
                    <a:p>
                      <a:pPr marL="0" marR="0" algn="l">
                        <a:spcBef>
                          <a:spcPts val="0"/>
                        </a:spcBef>
                        <a:spcAft>
                          <a:spcPts val="400"/>
                        </a:spcAft>
                      </a:pPr>
                      <a:r>
                        <a:rPr lang="en-US" sz="1800" dirty="0">
                          <a:latin typeface="Times New Roman"/>
                          <a:ea typeface="Times New Roman"/>
                        </a:rPr>
                        <a:t>High Memory 4XL (HM4XL)</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0810" algn="ctr">
                        <a:spcBef>
                          <a:spcPts val="0"/>
                        </a:spcBef>
                        <a:spcAft>
                          <a:spcPts val="400"/>
                        </a:spcAft>
                      </a:pPr>
                      <a:r>
                        <a:rPr lang="en-US" sz="1800" dirty="0">
                          <a:latin typeface="Times New Roman"/>
                          <a:ea typeface="Times New Roman"/>
                        </a:rPr>
                        <a:t>68.4 GB</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400"/>
                        </a:spcAft>
                      </a:pPr>
                      <a:r>
                        <a:rPr lang="en-US" sz="1800" dirty="0">
                          <a:latin typeface="Times New Roman"/>
                          <a:ea typeface="Times New Roman"/>
                        </a:rPr>
                        <a:t>26</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885" marR="0" algn="ctr">
                        <a:spcBef>
                          <a:spcPts val="0"/>
                        </a:spcBef>
                        <a:spcAft>
                          <a:spcPts val="400"/>
                        </a:spcAft>
                      </a:pPr>
                      <a:r>
                        <a:rPr lang="en-US" sz="1800" dirty="0">
                          <a:latin typeface="Times New Roman"/>
                          <a:ea typeface="Times New Roman"/>
                        </a:rPr>
                        <a:t>8X (~3.25Ghz)</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885" marR="0" algn="ctr">
                        <a:spcBef>
                          <a:spcPts val="0"/>
                        </a:spcBef>
                        <a:spcAft>
                          <a:spcPts val="400"/>
                        </a:spcAft>
                      </a:pPr>
                      <a:r>
                        <a:rPr lang="en-US" sz="1800" dirty="0">
                          <a:latin typeface="Times New Roman"/>
                          <a:ea typeface="Times New Roman"/>
                        </a:rPr>
                        <a:t>2.40$</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885" marR="0" algn="ctr">
                        <a:spcBef>
                          <a:spcPts val="0"/>
                        </a:spcBef>
                        <a:spcAft>
                          <a:spcPts val="400"/>
                        </a:spcAft>
                      </a:pPr>
                      <a:r>
                        <a:rPr lang="en-US" sz="1800" b="1" dirty="0" smtClean="0">
                          <a:latin typeface="Times New Roman"/>
                          <a:ea typeface="Times New Roman"/>
                        </a:rPr>
                        <a:t>0.3$</a:t>
                      </a:r>
                      <a:endParaRPr lang="en-US" sz="1800" b="1" dirty="0">
                        <a:latin typeface="Times New Roman"/>
                        <a:ea typeface="Times New Roman"/>
                      </a:endParaRP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838">
                <a:tc>
                  <a:txBody>
                    <a:bodyPr/>
                    <a:lstStyle/>
                    <a:p>
                      <a:pPr marL="0" marR="0" algn="l">
                        <a:spcBef>
                          <a:spcPts val="0"/>
                        </a:spcBef>
                        <a:spcAft>
                          <a:spcPts val="400"/>
                        </a:spcAft>
                      </a:pPr>
                      <a:r>
                        <a:rPr lang="en-US" sz="1800" dirty="0" err="1" smtClean="0">
                          <a:solidFill>
                            <a:srgbClr val="FF0000"/>
                          </a:solidFill>
                          <a:latin typeface="Times New Roman"/>
                          <a:ea typeface="Times New Roman"/>
                        </a:rPr>
                        <a:t>Tempest@IU</a:t>
                      </a:r>
                      <a:endParaRPr lang="en-US" sz="1800" dirty="0">
                        <a:solidFill>
                          <a:srgbClr val="FF0000"/>
                        </a:solidFill>
                        <a:latin typeface="Times New Roman"/>
                        <a:ea typeface="Times New Roman"/>
                      </a:endParaRP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0810" algn="ctr">
                        <a:spcBef>
                          <a:spcPts val="0"/>
                        </a:spcBef>
                        <a:spcAft>
                          <a:spcPts val="400"/>
                        </a:spcAft>
                      </a:pPr>
                      <a:r>
                        <a:rPr lang="en-US" sz="1800" dirty="0" smtClean="0">
                          <a:solidFill>
                            <a:srgbClr val="FF0000"/>
                          </a:solidFill>
                          <a:latin typeface="Times New Roman"/>
                          <a:ea typeface="Times New Roman"/>
                        </a:rPr>
                        <a:t>48GB</a:t>
                      </a:r>
                      <a:endParaRPr lang="en-US" sz="1800" dirty="0">
                        <a:solidFill>
                          <a:srgbClr val="FF0000"/>
                        </a:solidFill>
                        <a:latin typeface="Times New Roman"/>
                        <a:ea typeface="Times New Roman"/>
                      </a:endParaRP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400"/>
                        </a:spcAft>
                      </a:pPr>
                      <a:r>
                        <a:rPr lang="en-US" sz="1800" dirty="0" smtClean="0">
                          <a:solidFill>
                            <a:srgbClr val="FF0000"/>
                          </a:solidFill>
                          <a:latin typeface="Times New Roman"/>
                          <a:ea typeface="Times New Roman"/>
                        </a:rPr>
                        <a:t>n/a</a:t>
                      </a:r>
                      <a:endParaRPr lang="en-US" sz="1800" dirty="0">
                        <a:solidFill>
                          <a:srgbClr val="FF0000"/>
                        </a:solidFill>
                        <a:latin typeface="Times New Roman"/>
                        <a:ea typeface="Times New Roman"/>
                      </a:endParaRP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885" marR="0" algn="ctr">
                        <a:spcBef>
                          <a:spcPts val="0"/>
                        </a:spcBef>
                        <a:spcAft>
                          <a:spcPts val="400"/>
                        </a:spcAft>
                      </a:pPr>
                      <a:r>
                        <a:rPr lang="en-US" sz="1800" dirty="0" smtClean="0">
                          <a:solidFill>
                            <a:srgbClr val="FF0000"/>
                          </a:solidFill>
                          <a:latin typeface="Times New Roman"/>
                          <a:ea typeface="Times New Roman"/>
                        </a:rPr>
                        <a:t>24</a:t>
                      </a:r>
                      <a:endParaRPr lang="en-US" sz="1800" dirty="0">
                        <a:solidFill>
                          <a:srgbClr val="FF0000"/>
                        </a:solidFill>
                        <a:latin typeface="Times New Roman"/>
                        <a:ea typeface="Times New Roman"/>
                      </a:endParaRP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885" marR="0" algn="ctr">
                        <a:spcBef>
                          <a:spcPts val="0"/>
                        </a:spcBef>
                        <a:spcAft>
                          <a:spcPts val="400"/>
                        </a:spcAft>
                      </a:pPr>
                      <a:r>
                        <a:rPr lang="en-US" sz="1800" dirty="0" smtClean="0">
                          <a:solidFill>
                            <a:srgbClr val="FF0000"/>
                          </a:solidFill>
                          <a:latin typeface="Times New Roman"/>
                          <a:ea typeface="Times New Roman"/>
                        </a:rPr>
                        <a:t>1.62$</a:t>
                      </a:r>
                      <a:endParaRPr lang="en-US" sz="1800" dirty="0">
                        <a:solidFill>
                          <a:srgbClr val="FF0000"/>
                        </a:solidFill>
                        <a:latin typeface="Times New Roman"/>
                        <a:ea typeface="Times New Roman"/>
                      </a:endParaRP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885" marR="0" algn="ctr">
                        <a:spcBef>
                          <a:spcPts val="0"/>
                        </a:spcBef>
                        <a:spcAft>
                          <a:spcPts val="400"/>
                        </a:spcAft>
                      </a:pPr>
                      <a:r>
                        <a:rPr lang="en-US" sz="1800" b="1" dirty="0" smtClean="0">
                          <a:solidFill>
                            <a:srgbClr val="FF0000"/>
                          </a:solidFill>
                          <a:latin typeface="Times New Roman"/>
                          <a:ea typeface="Times New Roman"/>
                        </a:rPr>
                        <a:t>0.07$</a:t>
                      </a:r>
                      <a:endParaRPr lang="en-US" sz="1800" b="1" dirty="0">
                        <a:solidFill>
                          <a:srgbClr val="FF0000"/>
                        </a:solidFill>
                        <a:latin typeface="Times New Roman"/>
                        <a:ea typeface="Times New Roman"/>
                      </a:endParaRP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itle 1"/>
          <p:cNvSpPr txBox="1">
            <a:spLocks/>
          </p:cNvSpPr>
          <p:nvPr/>
        </p:nvSpPr>
        <p:spPr>
          <a:xfrm>
            <a:off x="1676400" y="990600"/>
            <a:ext cx="5943600" cy="427038"/>
          </a:xfrm>
          <a:prstGeom prst="rect">
            <a:avLst/>
          </a:prstGeom>
        </p:spPr>
        <p:txBody>
          <a:bodyPr>
            <a:normAutofit fontScale="67500" lnSpcReduction="20000"/>
          </a:bodyPr>
          <a:lstStyle/>
          <a:p>
            <a:pPr algn="ctr">
              <a:spcBef>
                <a:spcPct val="0"/>
              </a:spcBef>
            </a:pPr>
            <a:r>
              <a:rPr lang="en-US" sz="4000" b="1" dirty="0" smtClean="0"/>
              <a:t>Table 1 : Selected EC2 Instance Types</a:t>
            </a:r>
          </a:p>
          <a:p>
            <a:pPr lvl="0" algn="ctr">
              <a:spcBef>
                <a:spcPct val="0"/>
              </a:spcBef>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4000" dirty="0" smtClean="0"/>
              <a:t>Twister(MapReduce++)</a:t>
            </a:r>
            <a:endParaRPr lang="en-US" sz="4000" dirty="0"/>
          </a:p>
        </p:txBody>
      </p:sp>
      <p:sp>
        <p:nvSpPr>
          <p:cNvPr id="192" name="Content Placeholder 2"/>
          <p:cNvSpPr txBox="1">
            <a:spLocks/>
          </p:cNvSpPr>
          <p:nvPr/>
        </p:nvSpPr>
        <p:spPr>
          <a:xfrm>
            <a:off x="5715000" y="914400"/>
            <a:ext cx="3429000" cy="2514600"/>
          </a:xfrm>
          <a:prstGeom prst="rect">
            <a:avLst/>
          </a:prstGeom>
        </p:spPr>
        <p:txBody>
          <a:bodyPr vert="horz" lIns="91435" tIns="45718" rIns="91435" bIns="45718" rtlCol="0">
            <a:normAutofit fontScale="40000" lnSpcReduction="20000"/>
          </a:bodyPr>
          <a:lstStyle/>
          <a:p>
            <a:pPr marL="342883" indent="-342883">
              <a:spcBef>
                <a:spcPct val="20000"/>
              </a:spcBef>
              <a:buFont typeface="Arial" pitchFamily="34" charset="0"/>
              <a:buChar char="•"/>
              <a:defRPr/>
            </a:pPr>
            <a:r>
              <a:rPr lang="en-US" sz="3500" dirty="0" smtClean="0">
                <a:solidFill>
                  <a:srgbClr val="990033"/>
                </a:solidFill>
              </a:rPr>
              <a:t>Streaming based </a:t>
            </a:r>
            <a:r>
              <a:rPr lang="en-US" sz="3500" dirty="0" smtClean="0"/>
              <a:t>communication</a:t>
            </a:r>
          </a:p>
          <a:p>
            <a:pPr marL="342883" indent="-342883">
              <a:spcBef>
                <a:spcPct val="20000"/>
              </a:spcBef>
              <a:buFont typeface="Arial" pitchFamily="34" charset="0"/>
              <a:buChar char="•"/>
              <a:defRPr/>
            </a:pPr>
            <a:r>
              <a:rPr lang="en-US" sz="3500" dirty="0" smtClean="0"/>
              <a:t>Intermediate results are directly transferred from the map tasks to the reduce tasks – </a:t>
            </a:r>
            <a:r>
              <a:rPr lang="en-US" sz="3500" b="1" dirty="0" smtClean="0"/>
              <a:t>eliminates local files</a:t>
            </a:r>
          </a:p>
          <a:p>
            <a:pPr marL="342883" indent="-342883">
              <a:spcBef>
                <a:spcPct val="20000"/>
              </a:spcBef>
              <a:buFont typeface="Arial" pitchFamily="34" charset="0"/>
              <a:buChar char="•"/>
              <a:defRPr/>
            </a:pPr>
            <a:r>
              <a:rPr lang="en-US" sz="3500" dirty="0" smtClean="0">
                <a:solidFill>
                  <a:srgbClr val="990033"/>
                </a:solidFill>
              </a:rPr>
              <a:t>Cacheable</a:t>
            </a:r>
            <a:r>
              <a:rPr lang="en-US" sz="3500" dirty="0" smtClean="0">
                <a:solidFill>
                  <a:srgbClr val="E4CFA0"/>
                </a:solidFill>
              </a:rPr>
              <a:t> </a:t>
            </a:r>
            <a:r>
              <a:rPr lang="en-US" sz="3500" dirty="0" smtClean="0"/>
              <a:t>map/reduce tasks</a:t>
            </a:r>
          </a:p>
          <a:p>
            <a:pPr marL="569913" lvl="1" indent="-112713">
              <a:spcBef>
                <a:spcPct val="20000"/>
              </a:spcBef>
              <a:buFont typeface="Arial" pitchFamily="34" charset="0"/>
              <a:buChar char="•"/>
              <a:defRPr/>
            </a:pPr>
            <a:r>
              <a:rPr lang="en-US" sz="3500" dirty="0" smtClean="0"/>
              <a:t>Static data remains in memory</a:t>
            </a:r>
          </a:p>
          <a:p>
            <a:pPr marL="342883" indent="-342883">
              <a:spcBef>
                <a:spcPct val="20000"/>
              </a:spcBef>
              <a:buFont typeface="Arial" pitchFamily="34" charset="0"/>
              <a:buChar char="•"/>
              <a:defRPr/>
            </a:pPr>
            <a:r>
              <a:rPr lang="en-US" sz="3500" dirty="0" smtClean="0">
                <a:solidFill>
                  <a:srgbClr val="990033"/>
                </a:solidFill>
              </a:rPr>
              <a:t>Combine </a:t>
            </a:r>
            <a:r>
              <a:rPr lang="en-US" sz="3500" dirty="0" smtClean="0"/>
              <a:t>phase to combine reductions</a:t>
            </a:r>
          </a:p>
          <a:p>
            <a:pPr marL="342883" indent="-342883">
              <a:spcBef>
                <a:spcPct val="20000"/>
              </a:spcBef>
              <a:buFont typeface="Arial" pitchFamily="34" charset="0"/>
              <a:buChar char="•"/>
              <a:defRPr/>
            </a:pPr>
            <a:r>
              <a:rPr lang="en-US" sz="3500" dirty="0" smtClean="0"/>
              <a:t>User Program is the </a:t>
            </a:r>
            <a:r>
              <a:rPr lang="en-US" sz="3500" b="1" dirty="0" smtClean="0"/>
              <a:t>composer</a:t>
            </a:r>
            <a:r>
              <a:rPr lang="en-US" sz="3500" dirty="0" smtClean="0"/>
              <a:t> of MapReduce computations</a:t>
            </a:r>
          </a:p>
          <a:p>
            <a:pPr marL="342883" indent="-342883">
              <a:spcBef>
                <a:spcPct val="20000"/>
              </a:spcBef>
              <a:buFont typeface="Arial" pitchFamily="34" charset="0"/>
              <a:buChar char="•"/>
              <a:defRPr/>
            </a:pPr>
            <a:r>
              <a:rPr lang="en-US" sz="3500" b="1" dirty="0" smtClean="0">
                <a:solidFill>
                  <a:srgbClr val="990033"/>
                </a:solidFill>
              </a:rPr>
              <a:t>Extends</a:t>
            </a:r>
            <a:r>
              <a:rPr lang="en-US" sz="3500" b="1" dirty="0" smtClean="0">
                <a:solidFill>
                  <a:srgbClr val="E4CFA0"/>
                </a:solidFill>
              </a:rPr>
              <a:t> </a:t>
            </a:r>
            <a:r>
              <a:rPr lang="en-US" sz="3500" b="1" dirty="0" smtClean="0"/>
              <a:t>the MapReduce model to </a:t>
            </a:r>
            <a:r>
              <a:rPr lang="en-US" sz="3500" b="1" dirty="0" smtClean="0">
                <a:solidFill>
                  <a:srgbClr val="00B0F0"/>
                </a:solidFill>
              </a:rPr>
              <a:t>iterative</a:t>
            </a:r>
            <a:r>
              <a:rPr lang="en-US" sz="3500" b="1" dirty="0" smtClean="0">
                <a:solidFill>
                  <a:srgbClr val="E4CFA0"/>
                </a:solidFill>
              </a:rPr>
              <a:t> </a:t>
            </a:r>
            <a:r>
              <a:rPr lang="en-US" sz="3500" b="1" dirty="0" smtClean="0"/>
              <a:t>computations</a:t>
            </a:r>
          </a:p>
          <a:p>
            <a:pPr marL="342883" indent="-342883">
              <a:spcBef>
                <a:spcPct val="20000"/>
              </a:spcBef>
              <a:defRPr/>
            </a:pPr>
            <a:endParaRPr lang="en-US" sz="3200" dirty="0" smtClean="0">
              <a:solidFill>
                <a:srgbClr val="E4CFA0"/>
              </a:solidFill>
            </a:endParaRPr>
          </a:p>
          <a:p>
            <a:pPr marL="342883" indent="-342883">
              <a:spcBef>
                <a:spcPct val="20000"/>
              </a:spcBef>
              <a:buFont typeface="Arial" pitchFamily="34" charset="0"/>
              <a:buChar char="•"/>
              <a:defRPr/>
            </a:pPr>
            <a:endParaRPr lang="en-US" sz="3200" dirty="0">
              <a:solidFill>
                <a:srgbClr val="E4CFA0"/>
              </a:solidFill>
            </a:endParaRPr>
          </a:p>
        </p:txBody>
      </p:sp>
      <p:grpSp>
        <p:nvGrpSpPr>
          <p:cNvPr id="3" name="Group 195"/>
          <p:cNvGrpSpPr/>
          <p:nvPr/>
        </p:nvGrpSpPr>
        <p:grpSpPr>
          <a:xfrm>
            <a:off x="304800" y="762000"/>
            <a:ext cx="3733800" cy="2413000"/>
            <a:chOff x="1371600" y="762000"/>
            <a:chExt cx="4572000" cy="2438400"/>
          </a:xfrm>
        </p:grpSpPr>
        <p:sp>
          <p:nvSpPr>
            <p:cNvPr id="197" name="Rounded Rectangle 196"/>
            <p:cNvSpPr/>
            <p:nvPr/>
          </p:nvSpPr>
          <p:spPr>
            <a:xfrm>
              <a:off x="1371600" y="1524000"/>
              <a:ext cx="1066800" cy="914400"/>
            </a:xfrm>
            <a:prstGeom prst="roundRect">
              <a:avLst>
                <a:gd name="adj" fmla="val 12870"/>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1400" dirty="0"/>
            </a:p>
          </p:txBody>
        </p:sp>
        <p:sp>
          <p:nvSpPr>
            <p:cNvPr id="198" name="Rounded Rectangle 197"/>
            <p:cNvSpPr/>
            <p:nvPr/>
          </p:nvSpPr>
          <p:spPr>
            <a:xfrm>
              <a:off x="1371600" y="762000"/>
              <a:ext cx="4495800" cy="38100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400" dirty="0"/>
            </a:p>
          </p:txBody>
        </p:sp>
        <p:sp>
          <p:nvSpPr>
            <p:cNvPr id="199" name="Rounded Rectangle 198"/>
            <p:cNvSpPr/>
            <p:nvPr/>
          </p:nvSpPr>
          <p:spPr>
            <a:xfrm>
              <a:off x="1371600" y="2743200"/>
              <a:ext cx="4495800" cy="4572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400" dirty="0"/>
            </a:p>
          </p:txBody>
        </p:sp>
        <p:sp>
          <p:nvSpPr>
            <p:cNvPr id="200" name="Rectangle 199"/>
            <p:cNvSpPr/>
            <p:nvPr/>
          </p:nvSpPr>
          <p:spPr>
            <a:xfrm>
              <a:off x="1447800" y="2819400"/>
              <a:ext cx="2209800" cy="304800"/>
            </a:xfrm>
            <a:prstGeom prst="rect">
              <a:avLst/>
            </a:prstGeom>
            <a:solidFill>
              <a:srgbClr val="E6CF7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2">
                      <a:lumMod val="75000"/>
                    </a:schemeClr>
                  </a:solidFill>
                </a:rPr>
                <a:t>Data Split</a:t>
              </a:r>
              <a:endParaRPr lang="en-US" sz="1400" b="1" dirty="0">
                <a:solidFill>
                  <a:schemeClr val="tx2">
                    <a:lumMod val="75000"/>
                  </a:schemeClr>
                </a:solidFill>
              </a:endParaRPr>
            </a:p>
          </p:txBody>
        </p:sp>
        <p:sp>
          <p:nvSpPr>
            <p:cNvPr id="201" name="Rounded Rectangle 200"/>
            <p:cNvSpPr/>
            <p:nvPr/>
          </p:nvSpPr>
          <p:spPr>
            <a:xfrm>
              <a:off x="4038600" y="1524001"/>
              <a:ext cx="838200" cy="68580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400" dirty="0"/>
            </a:p>
          </p:txBody>
        </p:sp>
        <p:sp>
          <p:nvSpPr>
            <p:cNvPr id="202" name="Rounded Rectangle 201"/>
            <p:cNvSpPr/>
            <p:nvPr/>
          </p:nvSpPr>
          <p:spPr>
            <a:xfrm>
              <a:off x="5029200" y="1524000"/>
              <a:ext cx="838200" cy="6858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400" dirty="0"/>
            </a:p>
          </p:txBody>
        </p:sp>
        <p:sp>
          <p:nvSpPr>
            <p:cNvPr id="203" name="Rectangle 202"/>
            <p:cNvSpPr/>
            <p:nvPr/>
          </p:nvSpPr>
          <p:spPr>
            <a:xfrm>
              <a:off x="1752600" y="1524000"/>
              <a:ext cx="3048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D</a:t>
              </a:r>
              <a:endParaRPr lang="en-US" sz="1400" b="1" dirty="0">
                <a:solidFill>
                  <a:schemeClr val="bg1"/>
                </a:solidFill>
              </a:endParaRPr>
            </a:p>
          </p:txBody>
        </p:sp>
        <p:sp>
          <p:nvSpPr>
            <p:cNvPr id="204" name="TextBox 203"/>
            <p:cNvSpPr txBox="1"/>
            <p:nvPr/>
          </p:nvSpPr>
          <p:spPr>
            <a:xfrm>
              <a:off x="4038600" y="1524001"/>
              <a:ext cx="834100" cy="497627"/>
            </a:xfrm>
            <a:prstGeom prst="rect">
              <a:avLst/>
            </a:prstGeom>
            <a:noFill/>
          </p:spPr>
          <p:txBody>
            <a:bodyPr wrap="square" rtlCol="0">
              <a:spAutoFit/>
            </a:bodyPr>
            <a:lstStyle/>
            <a:p>
              <a:pPr algn="ctr"/>
              <a:r>
                <a:rPr lang="en-US" sz="1300" b="1" dirty="0" smtClean="0">
                  <a:solidFill>
                    <a:schemeClr val="tx2">
                      <a:lumMod val="75000"/>
                    </a:schemeClr>
                  </a:solidFill>
                </a:rPr>
                <a:t>MR</a:t>
              </a:r>
            </a:p>
            <a:p>
              <a:pPr algn="ctr"/>
              <a:r>
                <a:rPr lang="en-US" sz="1300" b="1" dirty="0" smtClean="0">
                  <a:solidFill>
                    <a:schemeClr val="tx2">
                      <a:lumMod val="75000"/>
                    </a:schemeClr>
                  </a:solidFill>
                </a:rPr>
                <a:t>Driver</a:t>
              </a:r>
              <a:endParaRPr lang="en-US" sz="1300" b="1" dirty="0">
                <a:solidFill>
                  <a:schemeClr val="tx2">
                    <a:lumMod val="75000"/>
                  </a:schemeClr>
                </a:solidFill>
              </a:endParaRPr>
            </a:p>
          </p:txBody>
        </p:sp>
        <p:sp>
          <p:nvSpPr>
            <p:cNvPr id="205" name="TextBox 204"/>
            <p:cNvSpPr txBox="1"/>
            <p:nvPr/>
          </p:nvSpPr>
          <p:spPr>
            <a:xfrm>
              <a:off x="4953000" y="1524001"/>
              <a:ext cx="990600" cy="497627"/>
            </a:xfrm>
            <a:prstGeom prst="rect">
              <a:avLst/>
            </a:prstGeom>
            <a:noFill/>
          </p:spPr>
          <p:txBody>
            <a:bodyPr wrap="square" rtlCol="0">
              <a:spAutoFit/>
            </a:bodyPr>
            <a:lstStyle/>
            <a:p>
              <a:pPr algn="ctr"/>
              <a:r>
                <a:rPr lang="en-US" sz="1300" b="1" dirty="0" smtClean="0">
                  <a:solidFill>
                    <a:schemeClr val="tx2">
                      <a:lumMod val="75000"/>
                    </a:schemeClr>
                  </a:solidFill>
                </a:rPr>
                <a:t>User</a:t>
              </a:r>
            </a:p>
            <a:p>
              <a:pPr algn="ctr"/>
              <a:r>
                <a:rPr lang="en-US" sz="1300" b="1" dirty="0" smtClean="0">
                  <a:solidFill>
                    <a:schemeClr val="tx2">
                      <a:lumMod val="75000"/>
                    </a:schemeClr>
                  </a:solidFill>
                </a:rPr>
                <a:t>Program</a:t>
              </a:r>
              <a:endParaRPr lang="en-US" sz="1300" b="1" dirty="0">
                <a:solidFill>
                  <a:schemeClr val="tx2">
                    <a:lumMod val="75000"/>
                  </a:schemeClr>
                </a:solidFill>
              </a:endParaRPr>
            </a:p>
          </p:txBody>
        </p:sp>
        <p:sp>
          <p:nvSpPr>
            <p:cNvPr id="206" name="TextBox 205"/>
            <p:cNvSpPr txBox="1"/>
            <p:nvPr/>
          </p:nvSpPr>
          <p:spPr>
            <a:xfrm>
              <a:off x="1447800" y="762000"/>
              <a:ext cx="4495800" cy="311017"/>
            </a:xfrm>
            <a:prstGeom prst="rect">
              <a:avLst/>
            </a:prstGeom>
            <a:noFill/>
          </p:spPr>
          <p:txBody>
            <a:bodyPr wrap="square" rtlCol="0">
              <a:spAutoFit/>
            </a:bodyPr>
            <a:lstStyle/>
            <a:p>
              <a:pPr algn="ctr"/>
              <a:r>
                <a:rPr lang="en-US" sz="1400" b="1" dirty="0" smtClean="0">
                  <a:solidFill>
                    <a:schemeClr val="tx2">
                      <a:lumMod val="75000"/>
                    </a:schemeClr>
                  </a:solidFill>
                </a:rPr>
                <a:t>Pub/Sub Broker Network</a:t>
              </a:r>
              <a:endParaRPr lang="en-US" sz="1400" b="1" dirty="0">
                <a:solidFill>
                  <a:schemeClr val="tx2">
                    <a:lumMod val="75000"/>
                  </a:schemeClr>
                </a:solidFill>
              </a:endParaRPr>
            </a:p>
          </p:txBody>
        </p:sp>
        <p:sp>
          <p:nvSpPr>
            <p:cNvPr id="207" name="Rounded Rectangle 206"/>
            <p:cNvSpPr/>
            <p:nvPr/>
          </p:nvSpPr>
          <p:spPr>
            <a:xfrm>
              <a:off x="2667000" y="1524000"/>
              <a:ext cx="1066800" cy="914400"/>
            </a:xfrm>
            <a:prstGeom prst="roundRect">
              <a:avLst>
                <a:gd name="adj" fmla="val 12870"/>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1400" dirty="0"/>
            </a:p>
          </p:txBody>
        </p:sp>
        <p:sp>
          <p:nvSpPr>
            <p:cNvPr id="208" name="Rectangle 207"/>
            <p:cNvSpPr/>
            <p:nvPr/>
          </p:nvSpPr>
          <p:spPr>
            <a:xfrm>
              <a:off x="3048000" y="1524000"/>
              <a:ext cx="3048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D</a:t>
              </a:r>
              <a:endParaRPr lang="en-US" sz="1400" b="1" dirty="0">
                <a:solidFill>
                  <a:schemeClr val="bg1"/>
                </a:solidFill>
              </a:endParaRPr>
            </a:p>
          </p:txBody>
        </p:sp>
        <p:cxnSp>
          <p:nvCxnSpPr>
            <p:cNvPr id="209" name="Straight Connector 208"/>
            <p:cNvCxnSpPr/>
            <p:nvPr/>
          </p:nvCxnSpPr>
          <p:spPr>
            <a:xfrm rot="5400000">
              <a:off x="3276600" y="2971800"/>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5400000">
              <a:off x="2667794" y="2971006"/>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a:off x="2896394" y="2971006"/>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2" name="TextBox 211"/>
            <p:cNvSpPr txBox="1"/>
            <p:nvPr/>
          </p:nvSpPr>
          <p:spPr>
            <a:xfrm>
              <a:off x="4038600" y="2743201"/>
              <a:ext cx="1296581" cy="311017"/>
            </a:xfrm>
            <a:prstGeom prst="rect">
              <a:avLst/>
            </a:prstGeom>
            <a:noFill/>
          </p:spPr>
          <p:txBody>
            <a:bodyPr wrap="none" rtlCol="0">
              <a:spAutoFit/>
            </a:bodyPr>
            <a:lstStyle/>
            <a:p>
              <a:r>
                <a:rPr lang="en-US" sz="1400" b="1" dirty="0" smtClean="0">
                  <a:solidFill>
                    <a:schemeClr val="tx2">
                      <a:lumMod val="75000"/>
                    </a:schemeClr>
                  </a:solidFill>
                </a:rPr>
                <a:t>File System</a:t>
              </a:r>
              <a:endParaRPr lang="en-US" sz="1400" b="1" dirty="0">
                <a:solidFill>
                  <a:schemeClr val="tx2">
                    <a:lumMod val="75000"/>
                  </a:schemeClr>
                </a:solidFill>
              </a:endParaRPr>
            </a:p>
          </p:txBody>
        </p:sp>
        <p:cxnSp>
          <p:nvCxnSpPr>
            <p:cNvPr id="213" name="Straight Arrow Connector 212"/>
            <p:cNvCxnSpPr/>
            <p:nvPr/>
          </p:nvCxnSpPr>
          <p:spPr>
            <a:xfrm rot="5400000">
              <a:off x="16390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14" name="Straight Arrow Connector 213"/>
            <p:cNvCxnSpPr/>
            <p:nvPr/>
          </p:nvCxnSpPr>
          <p:spPr>
            <a:xfrm rot="5400000">
              <a:off x="30106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15" name="Straight Arrow Connector 214"/>
            <p:cNvCxnSpPr/>
            <p:nvPr/>
          </p:nvCxnSpPr>
          <p:spPr>
            <a:xfrm rot="5400000">
              <a:off x="43060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16" name="Straight Arrow Connector 215"/>
            <p:cNvCxnSpPr/>
            <p:nvPr/>
          </p:nvCxnSpPr>
          <p:spPr>
            <a:xfrm rot="5400000">
              <a:off x="52204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217" name="Up-Down Arrow 216"/>
            <p:cNvSpPr/>
            <p:nvPr/>
          </p:nvSpPr>
          <p:spPr>
            <a:xfrm>
              <a:off x="1828800" y="2438400"/>
              <a:ext cx="152400" cy="3048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18" name="Up-Down Arrow 217"/>
            <p:cNvSpPr/>
            <p:nvPr/>
          </p:nvSpPr>
          <p:spPr>
            <a:xfrm>
              <a:off x="3124200" y="2438400"/>
              <a:ext cx="152400" cy="3048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19" name="Up-Down Arrow 218"/>
            <p:cNvSpPr/>
            <p:nvPr/>
          </p:nvSpPr>
          <p:spPr>
            <a:xfrm>
              <a:off x="5334000" y="2209800"/>
              <a:ext cx="152400" cy="5334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20" name="Hexagon 219"/>
            <p:cNvSpPr/>
            <p:nvPr/>
          </p:nvSpPr>
          <p:spPr>
            <a:xfrm>
              <a:off x="14478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21" name="Oval 220"/>
            <p:cNvSpPr/>
            <p:nvPr/>
          </p:nvSpPr>
          <p:spPr>
            <a:xfrm>
              <a:off x="14478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22" name="Hexagon 221"/>
            <p:cNvSpPr/>
            <p:nvPr/>
          </p:nvSpPr>
          <p:spPr>
            <a:xfrm>
              <a:off x="20574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23" name="Oval 222"/>
            <p:cNvSpPr/>
            <p:nvPr/>
          </p:nvSpPr>
          <p:spPr>
            <a:xfrm>
              <a:off x="21336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24" name="Hexagon 223"/>
            <p:cNvSpPr/>
            <p:nvPr/>
          </p:nvSpPr>
          <p:spPr>
            <a:xfrm>
              <a:off x="27432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25" name="Oval 224"/>
            <p:cNvSpPr/>
            <p:nvPr/>
          </p:nvSpPr>
          <p:spPr>
            <a:xfrm>
              <a:off x="27432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26" name="Hexagon 225"/>
            <p:cNvSpPr/>
            <p:nvPr/>
          </p:nvSpPr>
          <p:spPr>
            <a:xfrm>
              <a:off x="33528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27" name="Oval 226"/>
            <p:cNvSpPr/>
            <p:nvPr/>
          </p:nvSpPr>
          <p:spPr>
            <a:xfrm>
              <a:off x="34290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28" name="Flowchart: Connector 227"/>
            <p:cNvSpPr/>
            <p:nvPr/>
          </p:nvSpPr>
          <p:spPr>
            <a:xfrm>
              <a:off x="1828800" y="19050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29" name="Flowchart: Connector 228"/>
            <p:cNvSpPr/>
            <p:nvPr/>
          </p:nvSpPr>
          <p:spPr>
            <a:xfrm>
              <a:off x="1905000" y="19050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30" name="Flowchart: Connector 229"/>
            <p:cNvSpPr/>
            <p:nvPr/>
          </p:nvSpPr>
          <p:spPr>
            <a:xfrm>
              <a:off x="1828800" y="2209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31" name="Flowchart: Connector 230"/>
            <p:cNvSpPr/>
            <p:nvPr/>
          </p:nvSpPr>
          <p:spPr>
            <a:xfrm>
              <a:off x="1905000" y="2209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nvGrpSpPr>
            <p:cNvPr id="4" name="Group 108"/>
            <p:cNvGrpSpPr/>
            <p:nvPr/>
          </p:nvGrpSpPr>
          <p:grpSpPr>
            <a:xfrm>
              <a:off x="2514600" y="1981200"/>
              <a:ext cx="121919" cy="45719"/>
              <a:chOff x="3200400" y="3352800"/>
              <a:chExt cx="121919" cy="45719"/>
            </a:xfrm>
          </p:grpSpPr>
          <p:sp>
            <p:nvSpPr>
              <p:cNvPr id="243" name="Flowchart: Connector 43"/>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44" name="Flowchart: Connector 44"/>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5" name="Group 45"/>
            <p:cNvGrpSpPr/>
            <p:nvPr/>
          </p:nvGrpSpPr>
          <p:grpSpPr>
            <a:xfrm>
              <a:off x="3124200" y="1905000"/>
              <a:ext cx="121919" cy="45719"/>
              <a:chOff x="3200400" y="3352800"/>
              <a:chExt cx="121919" cy="45719"/>
            </a:xfrm>
          </p:grpSpPr>
          <p:sp>
            <p:nvSpPr>
              <p:cNvPr id="241" name="Flowchart: Connector 240"/>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42" name="Flowchart: Connector 241"/>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6" name="Group 48"/>
            <p:cNvGrpSpPr/>
            <p:nvPr/>
          </p:nvGrpSpPr>
          <p:grpSpPr>
            <a:xfrm>
              <a:off x="3124200" y="2209800"/>
              <a:ext cx="121919" cy="45719"/>
              <a:chOff x="3200400" y="3352800"/>
              <a:chExt cx="121919" cy="45719"/>
            </a:xfrm>
          </p:grpSpPr>
          <p:sp>
            <p:nvSpPr>
              <p:cNvPr id="239" name="Flowchart: Connector 238"/>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40" name="Flowchart: Connector 239"/>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7" name="Group 51"/>
            <p:cNvGrpSpPr/>
            <p:nvPr/>
          </p:nvGrpSpPr>
          <p:grpSpPr>
            <a:xfrm>
              <a:off x="3200400" y="2971800"/>
              <a:ext cx="121919" cy="45719"/>
              <a:chOff x="3200400" y="3352800"/>
              <a:chExt cx="121919" cy="45719"/>
            </a:xfrm>
          </p:grpSpPr>
          <p:sp>
            <p:nvSpPr>
              <p:cNvPr id="237" name="Flowchart: Connector 236"/>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38" name="Flowchart: Connector 237"/>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sp>
          <p:nvSpPr>
            <p:cNvPr id="236" name="TextBox 235"/>
            <p:cNvSpPr txBox="1"/>
            <p:nvPr/>
          </p:nvSpPr>
          <p:spPr>
            <a:xfrm>
              <a:off x="1828801" y="1219201"/>
              <a:ext cx="1591458" cy="311017"/>
            </a:xfrm>
            <a:prstGeom prst="rect">
              <a:avLst/>
            </a:prstGeom>
            <a:noFill/>
          </p:spPr>
          <p:txBody>
            <a:bodyPr wrap="none" rtlCol="0">
              <a:spAutoFit/>
            </a:bodyPr>
            <a:lstStyle/>
            <a:p>
              <a:r>
                <a:rPr lang="en-US" sz="1400" b="1" dirty="0" smtClean="0"/>
                <a:t>Worker Nodes</a:t>
              </a:r>
              <a:endParaRPr lang="en-US" sz="1400" b="1" dirty="0"/>
            </a:p>
          </p:txBody>
        </p:sp>
      </p:grpSp>
      <p:sp>
        <p:nvSpPr>
          <p:cNvPr id="245" name="Hexagon 244"/>
          <p:cNvSpPr/>
          <p:nvPr/>
        </p:nvSpPr>
        <p:spPr>
          <a:xfrm>
            <a:off x="4029074" y="9652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46" name="Oval 245"/>
          <p:cNvSpPr/>
          <p:nvPr/>
        </p:nvSpPr>
        <p:spPr>
          <a:xfrm>
            <a:off x="4029074" y="13462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47" name="Up-Down Arrow 246"/>
          <p:cNvSpPr/>
          <p:nvPr/>
        </p:nvSpPr>
        <p:spPr>
          <a:xfrm>
            <a:off x="4105274" y="2184400"/>
            <a:ext cx="152400" cy="3048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sz="1400" b="1" dirty="0"/>
          </a:p>
        </p:txBody>
      </p:sp>
      <p:sp>
        <p:nvSpPr>
          <p:cNvPr id="248" name="Rectangle 247"/>
          <p:cNvSpPr/>
          <p:nvPr/>
        </p:nvSpPr>
        <p:spPr>
          <a:xfrm>
            <a:off x="4029074" y="1803400"/>
            <a:ext cx="3048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1400" b="1" dirty="0" smtClean="0">
                <a:solidFill>
                  <a:schemeClr val="bg1"/>
                </a:solidFill>
              </a:rPr>
              <a:t>D</a:t>
            </a:r>
            <a:endParaRPr lang="en-US" sz="1400" b="1" dirty="0">
              <a:solidFill>
                <a:schemeClr val="bg1"/>
              </a:solidFill>
            </a:endParaRPr>
          </a:p>
        </p:txBody>
      </p:sp>
      <p:sp>
        <p:nvSpPr>
          <p:cNvPr id="249" name="TextBox 248"/>
          <p:cNvSpPr txBox="1"/>
          <p:nvPr/>
        </p:nvSpPr>
        <p:spPr>
          <a:xfrm>
            <a:off x="4333875" y="889000"/>
            <a:ext cx="1118501" cy="307773"/>
          </a:xfrm>
          <a:prstGeom prst="rect">
            <a:avLst/>
          </a:prstGeom>
          <a:noFill/>
        </p:spPr>
        <p:txBody>
          <a:bodyPr wrap="none" lIns="91435" tIns="45718" rIns="91435" bIns="45718" rtlCol="0">
            <a:spAutoFit/>
          </a:bodyPr>
          <a:lstStyle/>
          <a:p>
            <a:r>
              <a:rPr lang="en-US" sz="1400" b="1" dirty="0" smtClean="0"/>
              <a:t>Map Worker</a:t>
            </a:r>
            <a:endParaRPr lang="en-US" sz="1400" b="1" dirty="0"/>
          </a:p>
        </p:txBody>
      </p:sp>
      <p:sp>
        <p:nvSpPr>
          <p:cNvPr id="250" name="TextBox 249"/>
          <p:cNvSpPr txBox="1"/>
          <p:nvPr/>
        </p:nvSpPr>
        <p:spPr>
          <a:xfrm>
            <a:off x="4333875" y="1270000"/>
            <a:ext cx="1322660" cy="307773"/>
          </a:xfrm>
          <a:prstGeom prst="rect">
            <a:avLst/>
          </a:prstGeom>
          <a:noFill/>
        </p:spPr>
        <p:txBody>
          <a:bodyPr wrap="none" lIns="91435" tIns="45718" rIns="91435" bIns="45718" rtlCol="0">
            <a:spAutoFit/>
          </a:bodyPr>
          <a:lstStyle/>
          <a:p>
            <a:r>
              <a:rPr lang="en-US" sz="1400" b="1" dirty="0" smtClean="0"/>
              <a:t>Reduce Worker</a:t>
            </a:r>
            <a:endParaRPr lang="en-US" sz="1400" b="1" dirty="0"/>
          </a:p>
        </p:txBody>
      </p:sp>
      <p:sp>
        <p:nvSpPr>
          <p:cNvPr id="251" name="TextBox 250"/>
          <p:cNvSpPr txBox="1"/>
          <p:nvPr/>
        </p:nvSpPr>
        <p:spPr>
          <a:xfrm>
            <a:off x="4333875" y="1727200"/>
            <a:ext cx="1072719" cy="307773"/>
          </a:xfrm>
          <a:prstGeom prst="rect">
            <a:avLst/>
          </a:prstGeom>
          <a:noFill/>
        </p:spPr>
        <p:txBody>
          <a:bodyPr wrap="none" lIns="91435" tIns="45718" rIns="91435" bIns="45718" rtlCol="0">
            <a:spAutoFit/>
          </a:bodyPr>
          <a:lstStyle/>
          <a:p>
            <a:r>
              <a:rPr lang="en-US" sz="1400" b="1" dirty="0" smtClean="0"/>
              <a:t>MRDeamon</a:t>
            </a:r>
            <a:endParaRPr lang="en-US" sz="1400" b="1" dirty="0"/>
          </a:p>
        </p:txBody>
      </p:sp>
      <p:sp>
        <p:nvSpPr>
          <p:cNvPr id="252" name="TextBox 251"/>
          <p:cNvSpPr txBox="1"/>
          <p:nvPr/>
        </p:nvSpPr>
        <p:spPr>
          <a:xfrm>
            <a:off x="4333875" y="2108200"/>
            <a:ext cx="1441090" cy="307773"/>
          </a:xfrm>
          <a:prstGeom prst="rect">
            <a:avLst/>
          </a:prstGeom>
          <a:noFill/>
        </p:spPr>
        <p:txBody>
          <a:bodyPr wrap="none" lIns="91435" tIns="45718" rIns="91435" bIns="45718" rtlCol="0">
            <a:spAutoFit/>
          </a:bodyPr>
          <a:lstStyle/>
          <a:p>
            <a:r>
              <a:rPr lang="en-US" sz="1400" b="1" dirty="0" smtClean="0"/>
              <a:t>Data Read/Write</a:t>
            </a:r>
            <a:endParaRPr lang="en-US" sz="1400" b="1" dirty="0"/>
          </a:p>
        </p:txBody>
      </p:sp>
      <p:cxnSp>
        <p:nvCxnSpPr>
          <p:cNvPr id="253" name="Straight Arrow Connector 252"/>
          <p:cNvCxnSpPr/>
          <p:nvPr/>
        </p:nvCxnSpPr>
        <p:spPr>
          <a:xfrm rot="5400000">
            <a:off x="4029868" y="2793207"/>
            <a:ext cx="3048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254" name="TextBox 253"/>
          <p:cNvSpPr txBox="1"/>
          <p:nvPr/>
        </p:nvSpPr>
        <p:spPr>
          <a:xfrm>
            <a:off x="4333875" y="2565400"/>
            <a:ext cx="1364979" cy="307773"/>
          </a:xfrm>
          <a:prstGeom prst="rect">
            <a:avLst/>
          </a:prstGeom>
          <a:noFill/>
        </p:spPr>
        <p:txBody>
          <a:bodyPr wrap="none" lIns="91435" tIns="45718" rIns="91435" bIns="45718" rtlCol="0">
            <a:spAutoFit/>
          </a:bodyPr>
          <a:lstStyle/>
          <a:p>
            <a:r>
              <a:rPr lang="en-US" sz="1400" b="1" dirty="0" smtClean="0"/>
              <a:t>Communication</a:t>
            </a:r>
            <a:endParaRPr lang="en-US" sz="1400" b="1" dirty="0"/>
          </a:p>
        </p:txBody>
      </p:sp>
      <p:grpSp>
        <p:nvGrpSpPr>
          <p:cNvPr id="8" name="Group 148"/>
          <p:cNvGrpSpPr/>
          <p:nvPr/>
        </p:nvGrpSpPr>
        <p:grpSpPr>
          <a:xfrm>
            <a:off x="4648200" y="3598954"/>
            <a:ext cx="4191000" cy="2954245"/>
            <a:chOff x="1807721" y="808977"/>
            <a:chExt cx="4648200" cy="3370355"/>
          </a:xfrm>
        </p:grpSpPr>
        <p:grpSp>
          <p:nvGrpSpPr>
            <p:cNvPr id="9" name="Group 26"/>
            <p:cNvGrpSpPr/>
            <p:nvPr/>
          </p:nvGrpSpPr>
          <p:grpSpPr>
            <a:xfrm>
              <a:off x="2743200" y="808977"/>
              <a:ext cx="3712721" cy="3094411"/>
              <a:chOff x="304800" y="1694153"/>
              <a:chExt cx="3712721" cy="3094411"/>
            </a:xfrm>
          </p:grpSpPr>
          <p:sp>
            <p:nvSpPr>
              <p:cNvPr id="159" name="Arc 158"/>
              <p:cNvSpPr/>
              <p:nvPr/>
            </p:nvSpPr>
            <p:spPr>
              <a:xfrm rot="3177236">
                <a:off x="1648167" y="2620252"/>
                <a:ext cx="2942011" cy="1394613"/>
              </a:xfrm>
              <a:prstGeom prst="arc">
                <a:avLst>
                  <a:gd name="adj1" fmla="val 9813537"/>
                  <a:gd name="adj2" fmla="val 1099694"/>
                </a:avLst>
              </a:prstGeom>
              <a:ln w="50800">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160" name="TextBox 159"/>
              <p:cNvSpPr txBox="1"/>
              <p:nvPr/>
            </p:nvSpPr>
            <p:spPr>
              <a:xfrm>
                <a:off x="664721" y="3323575"/>
                <a:ext cx="2590800" cy="350007"/>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schemeClr val="tx1"/>
                    </a:solidFill>
                    <a:latin typeface="+mj-lt"/>
                    <a:cs typeface="Courier New" pitchFamily="49" charset="0"/>
                  </a:rPr>
                  <a:t>Reduce (Key, List&lt;Value&gt;) </a:t>
                </a:r>
              </a:p>
            </p:txBody>
          </p:sp>
          <p:sp>
            <p:nvSpPr>
              <p:cNvPr id="161" name="TextBox 160"/>
              <p:cNvSpPr txBox="1"/>
              <p:nvPr/>
            </p:nvSpPr>
            <p:spPr>
              <a:xfrm>
                <a:off x="2264921" y="1694153"/>
                <a:ext cx="882047" cy="360424"/>
              </a:xfrm>
              <a:prstGeom prst="rect">
                <a:avLst/>
              </a:prstGeom>
              <a:noFill/>
            </p:spPr>
            <p:txBody>
              <a:bodyPr wrap="none" rtlCol="0">
                <a:spAutoFit/>
              </a:bodyPr>
              <a:lstStyle/>
              <a:p>
                <a:r>
                  <a:rPr lang="en-US" sz="1400" b="1" dirty="0" smtClean="0">
                    <a:solidFill>
                      <a:srgbClr val="C00000"/>
                    </a:solidFill>
                  </a:rPr>
                  <a:t>Iterate</a:t>
                </a:r>
                <a:endParaRPr lang="en-US" sz="1400" b="1" dirty="0">
                  <a:solidFill>
                    <a:srgbClr val="C00000"/>
                  </a:solidFill>
                </a:endParaRPr>
              </a:p>
            </p:txBody>
          </p:sp>
          <p:cxnSp>
            <p:nvCxnSpPr>
              <p:cNvPr id="162" name="Straight Arrow Connector 161"/>
              <p:cNvCxnSpPr/>
              <p:nvPr/>
            </p:nvCxnSpPr>
            <p:spPr>
              <a:xfrm rot="16200000" flipH="1">
                <a:off x="1296194" y="2972594"/>
                <a:ext cx="381000" cy="3794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3" name="TextBox 162"/>
              <p:cNvSpPr txBox="1"/>
              <p:nvPr/>
            </p:nvSpPr>
            <p:spPr>
              <a:xfrm>
                <a:off x="304800" y="2667000"/>
                <a:ext cx="1916468" cy="360424"/>
              </a:xfrm>
              <a:prstGeom prst="rect">
                <a:avLst/>
              </a:prstGeom>
              <a:ln/>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1400" b="1" dirty="0" smtClean="0">
                    <a:solidFill>
                      <a:schemeClr val="tx1"/>
                    </a:solidFill>
                    <a:cs typeface="Courier New" pitchFamily="49" charset="0"/>
                  </a:rPr>
                  <a:t>Map(Key, Value)  </a:t>
                </a:r>
              </a:p>
            </p:txBody>
          </p:sp>
          <p:sp>
            <p:nvSpPr>
              <p:cNvPr id="164" name="TextBox 163"/>
              <p:cNvSpPr txBox="1"/>
              <p:nvPr/>
            </p:nvSpPr>
            <p:spPr>
              <a:xfrm>
                <a:off x="1198120" y="4009377"/>
                <a:ext cx="2743199" cy="35966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schemeClr val="tx1"/>
                    </a:solidFill>
                    <a:latin typeface="+mj-lt"/>
                    <a:cs typeface="Courier New" pitchFamily="49" charset="0"/>
                  </a:rPr>
                  <a:t>Combine (Key, List&lt;Value&gt;)</a:t>
                </a:r>
                <a:endParaRPr lang="en-US" sz="1400" b="1" dirty="0">
                  <a:solidFill>
                    <a:schemeClr val="tx1"/>
                  </a:solidFill>
                  <a:latin typeface="+mj-lt"/>
                  <a:cs typeface="Courier New" pitchFamily="49" charset="0"/>
                </a:endParaRPr>
              </a:p>
            </p:txBody>
          </p:sp>
          <p:sp>
            <p:nvSpPr>
              <p:cNvPr id="165" name="Oval 164"/>
              <p:cNvSpPr/>
              <p:nvPr/>
            </p:nvSpPr>
            <p:spPr>
              <a:xfrm>
                <a:off x="2666999" y="2180576"/>
                <a:ext cx="1350522" cy="762000"/>
              </a:xfrm>
              <a:prstGeom prst="ellipse">
                <a:avLst/>
              </a:prstGeom>
              <a:ln w="25400"/>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t>User Program</a:t>
                </a:r>
                <a:endParaRPr lang="en-US" sz="1400" b="1" dirty="0"/>
              </a:p>
            </p:txBody>
          </p:sp>
          <p:cxnSp>
            <p:nvCxnSpPr>
              <p:cNvPr id="166" name="Straight Arrow Connector 165"/>
              <p:cNvCxnSpPr/>
              <p:nvPr/>
            </p:nvCxnSpPr>
            <p:spPr>
              <a:xfrm rot="16200000" flipH="1">
                <a:off x="1883921" y="3704576"/>
                <a:ext cx="30480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151" name="TextBox 150"/>
            <p:cNvSpPr txBox="1"/>
            <p:nvPr/>
          </p:nvSpPr>
          <p:spPr>
            <a:xfrm>
              <a:off x="4550921" y="3810000"/>
              <a:ext cx="990600" cy="369332"/>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schemeClr val="tx1"/>
                  </a:solidFill>
                  <a:latin typeface="+mj-lt"/>
                  <a:cs typeface="Courier New" pitchFamily="49" charset="0"/>
                </a:rPr>
                <a:t>Close()</a:t>
              </a:r>
              <a:endParaRPr lang="en-US" sz="1400" b="1" dirty="0">
                <a:solidFill>
                  <a:schemeClr val="tx1"/>
                </a:solidFill>
                <a:latin typeface="+mj-lt"/>
                <a:cs typeface="Courier New" pitchFamily="49" charset="0"/>
              </a:endParaRPr>
            </a:p>
          </p:txBody>
        </p:sp>
        <p:sp>
          <p:nvSpPr>
            <p:cNvPr id="152" name="TextBox 151"/>
            <p:cNvSpPr txBox="1"/>
            <p:nvPr/>
          </p:nvSpPr>
          <p:spPr>
            <a:xfrm>
              <a:off x="3026922" y="1066801"/>
              <a:ext cx="1295400" cy="351128"/>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schemeClr val="tx1"/>
                  </a:solidFill>
                  <a:latin typeface="+mj-lt"/>
                  <a:cs typeface="Courier New" pitchFamily="49" charset="0"/>
                </a:rPr>
                <a:t>Configure()</a:t>
              </a:r>
              <a:endParaRPr lang="en-US" sz="1400" b="1" dirty="0">
                <a:solidFill>
                  <a:schemeClr val="tx1"/>
                </a:solidFill>
                <a:latin typeface="+mj-lt"/>
                <a:cs typeface="Courier New" pitchFamily="49" charset="0"/>
              </a:endParaRPr>
            </a:p>
          </p:txBody>
        </p:sp>
        <p:cxnSp>
          <p:nvCxnSpPr>
            <p:cNvPr id="153" name="Straight Arrow Connector 152"/>
            <p:cNvCxnSpPr>
              <a:stCxn id="152" idx="2"/>
            </p:cNvCxnSpPr>
            <p:nvPr/>
          </p:nvCxnSpPr>
          <p:spPr>
            <a:xfrm rot="5400000">
              <a:off x="3489272" y="1596474"/>
              <a:ext cx="363895" cy="680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rot="5400000">
              <a:off x="4762479" y="3674642"/>
              <a:ext cx="345692" cy="680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5" name="Left Arrow Callout 154"/>
            <p:cNvSpPr/>
            <p:nvPr/>
          </p:nvSpPr>
          <p:spPr>
            <a:xfrm flipH="1">
              <a:off x="1807721" y="990600"/>
              <a:ext cx="1143000" cy="533400"/>
            </a:xfrm>
            <a:prstGeom prst="leftArrowCallout">
              <a:avLst>
                <a:gd name="adj1" fmla="val 25000"/>
                <a:gd name="adj2" fmla="val 25000"/>
                <a:gd name="adj3" fmla="val 25000"/>
                <a:gd name="adj4" fmla="val 7953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solidFill>
                    <a:schemeClr val="tx1"/>
                  </a:solidFill>
                </a:rPr>
                <a:t>Static</a:t>
              </a:r>
            </a:p>
            <a:p>
              <a:pPr algn="ctr"/>
              <a:r>
                <a:rPr lang="en-US" sz="1400" b="1" dirty="0" smtClean="0">
                  <a:solidFill>
                    <a:schemeClr val="tx1"/>
                  </a:solidFill>
                </a:rPr>
                <a:t>data</a:t>
              </a:r>
            </a:p>
          </p:txBody>
        </p:sp>
        <p:sp>
          <p:nvSpPr>
            <p:cNvPr id="156" name="Left Arrow Callout 155"/>
            <p:cNvSpPr/>
            <p:nvPr/>
          </p:nvSpPr>
          <p:spPr>
            <a:xfrm flipH="1">
              <a:off x="1828800" y="2256777"/>
              <a:ext cx="1143000" cy="533400"/>
            </a:xfrm>
            <a:prstGeom prst="leftArrowCallout">
              <a:avLst>
                <a:gd name="adj1" fmla="val 25000"/>
                <a:gd name="adj2" fmla="val 25000"/>
                <a:gd name="adj3" fmla="val 25000"/>
                <a:gd name="adj4" fmla="val 8075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1400" b="1" dirty="0" smtClean="0">
                  <a:solidFill>
                    <a:schemeClr val="tx1"/>
                  </a:solidFill>
                </a:rPr>
                <a:t>δ</a:t>
              </a:r>
              <a:r>
                <a:rPr lang="en-US" sz="1400" b="1" dirty="0" smtClean="0">
                  <a:solidFill>
                    <a:schemeClr val="tx1"/>
                  </a:solidFill>
                </a:rPr>
                <a:t> flow</a:t>
              </a:r>
            </a:p>
          </p:txBody>
        </p:sp>
        <p:cxnSp>
          <p:nvCxnSpPr>
            <p:cNvPr id="157" name="Straight Arrow Connector 156"/>
            <p:cNvCxnSpPr>
              <a:stCxn id="156" idx="1"/>
            </p:cNvCxnSpPr>
            <p:nvPr/>
          </p:nvCxnSpPr>
          <p:spPr>
            <a:xfrm flipV="1">
              <a:off x="2971800" y="2256777"/>
              <a:ext cx="914400"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a:stCxn id="156" idx="1"/>
            </p:cNvCxnSpPr>
            <p:nvPr/>
          </p:nvCxnSpPr>
          <p:spPr>
            <a:xfrm>
              <a:off x="2971800" y="2523477"/>
              <a:ext cx="1371600" cy="4483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167" name="Picture 3"/>
          <p:cNvPicPr>
            <a:picLocks noChangeAspect="1" noChangeArrowheads="1"/>
          </p:cNvPicPr>
          <p:nvPr/>
        </p:nvPicPr>
        <p:blipFill>
          <a:blip r:embed="rId3" cstate="print"/>
          <a:srcRect/>
          <a:stretch>
            <a:fillRect/>
          </a:stretch>
        </p:blipFill>
        <p:spPr bwMode="auto">
          <a:xfrm>
            <a:off x="381000" y="3505200"/>
            <a:ext cx="3962400" cy="2733798"/>
          </a:xfrm>
          <a:prstGeom prst="rect">
            <a:avLst/>
          </a:prstGeom>
          <a:noFill/>
          <a:ln w="12700">
            <a:solidFill>
              <a:schemeClr val="tx2">
                <a:lumMod val="50000"/>
              </a:schemeClr>
            </a:solidFill>
            <a:miter lim="800000"/>
            <a:headEnd/>
            <a:tailEnd/>
          </a:ln>
          <a:effectLst/>
        </p:spPr>
      </p:pic>
      <p:sp>
        <p:nvSpPr>
          <p:cNvPr id="168" name="TextBox 167"/>
          <p:cNvSpPr txBox="1"/>
          <p:nvPr/>
        </p:nvSpPr>
        <p:spPr>
          <a:xfrm>
            <a:off x="304800" y="6257835"/>
            <a:ext cx="4038600" cy="523220"/>
          </a:xfrm>
          <a:prstGeom prst="rect">
            <a:avLst/>
          </a:prstGeom>
          <a:noFill/>
        </p:spPr>
        <p:txBody>
          <a:bodyPr wrap="square" rtlCol="0">
            <a:spAutoFit/>
          </a:bodyPr>
          <a:lstStyle/>
          <a:p>
            <a:pPr algn="ctr"/>
            <a:r>
              <a:rPr lang="en-US" sz="1400" b="1" dirty="0" smtClean="0"/>
              <a:t>Different synchronization and intercommunication mechanisms used by the parallel runtimes</a:t>
            </a:r>
            <a:endParaRPr lang="en-US" sz="1400" b="1" dirty="0"/>
          </a:p>
        </p:txBody>
      </p:sp>
      <p:pic>
        <p:nvPicPr>
          <p:cNvPr id="1026" name="Picture 2" descr="D:\academic\phd\Publications\MapReduce++\logo.png"/>
          <p:cNvPicPr>
            <a:picLocks noChangeAspect="1" noChangeArrowheads="1"/>
          </p:cNvPicPr>
          <p:nvPr/>
        </p:nvPicPr>
        <p:blipFill>
          <a:blip r:embed="rId4" cstate="print"/>
          <a:srcRect/>
          <a:stretch>
            <a:fillRect/>
          </a:stretch>
        </p:blipFill>
        <p:spPr bwMode="auto">
          <a:xfrm>
            <a:off x="7010400" y="152400"/>
            <a:ext cx="501094" cy="6096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838200"/>
          </a:xfrm>
        </p:spPr>
        <p:txBody>
          <a:bodyPr>
            <a:normAutofit/>
          </a:bodyPr>
          <a:lstStyle/>
          <a:p>
            <a:r>
              <a:rPr lang="en-US" sz="3600" b="1" dirty="0" smtClean="0">
                <a:solidFill>
                  <a:schemeClr val="tx2">
                    <a:lumMod val="75000"/>
                  </a:schemeClr>
                </a:solidFill>
              </a:rPr>
              <a:t>Iterative Computations</a:t>
            </a:r>
            <a:endParaRPr lang="en-US" sz="3600" b="1" dirty="0">
              <a:solidFill>
                <a:schemeClr val="tx2">
                  <a:lumMod val="75000"/>
                </a:schemeClr>
              </a:solidFill>
            </a:endParaRPr>
          </a:p>
        </p:txBody>
      </p:sp>
      <p:pic>
        <p:nvPicPr>
          <p:cNvPr id="4" name="Picture 2" descr="D:\Academic\Ph.D\eScience2008\images\eps\kmeans_color.png"/>
          <p:cNvPicPr>
            <a:picLocks noChangeAspect="1" noChangeArrowheads="1"/>
          </p:cNvPicPr>
          <p:nvPr/>
        </p:nvPicPr>
        <p:blipFill>
          <a:blip r:embed="rId3" cstate="print"/>
          <a:srcRect/>
          <a:stretch>
            <a:fillRect/>
          </a:stretch>
        </p:blipFill>
        <p:spPr bwMode="auto">
          <a:xfrm>
            <a:off x="1371600" y="762000"/>
            <a:ext cx="3405613" cy="2844509"/>
          </a:xfrm>
          <a:prstGeom prst="rect">
            <a:avLst/>
          </a:prstGeom>
          <a:noFill/>
        </p:spPr>
      </p:pic>
      <p:pic>
        <p:nvPicPr>
          <p:cNvPr id="40965" name="Picture 5" descr="D:\academic\phd\Publications\CloudComp09\figures\matrix.png"/>
          <p:cNvPicPr>
            <a:picLocks noChangeAspect="1" noChangeArrowheads="1"/>
          </p:cNvPicPr>
          <p:nvPr/>
        </p:nvPicPr>
        <p:blipFill>
          <a:blip r:embed="rId4" cstate="print"/>
          <a:srcRect/>
          <a:stretch>
            <a:fillRect/>
          </a:stretch>
        </p:blipFill>
        <p:spPr bwMode="auto">
          <a:xfrm>
            <a:off x="6705600" y="685800"/>
            <a:ext cx="2286000" cy="2843349"/>
          </a:xfrm>
          <a:prstGeom prst="rect">
            <a:avLst/>
          </a:prstGeom>
          <a:noFill/>
        </p:spPr>
      </p:pic>
      <p:sp>
        <p:nvSpPr>
          <p:cNvPr id="11" name="Right Arrow Callout 10"/>
          <p:cNvSpPr/>
          <p:nvPr/>
        </p:nvSpPr>
        <p:spPr>
          <a:xfrm>
            <a:off x="152400" y="1447800"/>
            <a:ext cx="1371600" cy="685800"/>
          </a:xfrm>
          <a:prstGeom prst="rightArrowCallout">
            <a:avLst>
              <a:gd name="adj1" fmla="val 25000"/>
              <a:gd name="adj2" fmla="val 25000"/>
              <a:gd name="adj3" fmla="val 25000"/>
              <a:gd name="adj4" fmla="val 8139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b="1" dirty="0" smtClean="0">
              <a:solidFill>
                <a:schemeClr val="tx2">
                  <a:lumMod val="75000"/>
                </a:schemeClr>
              </a:solidFill>
            </a:endParaRPr>
          </a:p>
          <a:p>
            <a:pPr algn="ctr"/>
            <a:r>
              <a:rPr lang="en-US" b="1" dirty="0" smtClean="0">
                <a:solidFill>
                  <a:schemeClr val="tx2">
                    <a:lumMod val="75000"/>
                  </a:schemeClr>
                </a:solidFill>
              </a:rPr>
              <a:t>K-means</a:t>
            </a:r>
          </a:p>
          <a:p>
            <a:pPr algn="ctr"/>
            <a:endParaRPr lang="en-US" dirty="0"/>
          </a:p>
        </p:txBody>
      </p:sp>
      <p:sp>
        <p:nvSpPr>
          <p:cNvPr id="12" name="Right Arrow Callout 11"/>
          <p:cNvSpPr/>
          <p:nvPr/>
        </p:nvSpPr>
        <p:spPr>
          <a:xfrm>
            <a:off x="4876800" y="1447800"/>
            <a:ext cx="2057400" cy="685800"/>
          </a:xfrm>
          <a:prstGeom prst="rightArrowCallout">
            <a:avLst>
              <a:gd name="adj1" fmla="val 25000"/>
              <a:gd name="adj2" fmla="val 25000"/>
              <a:gd name="adj3" fmla="val 25000"/>
              <a:gd name="adj4" fmla="val 8139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b="1" dirty="0" smtClean="0">
              <a:solidFill>
                <a:schemeClr val="tx2">
                  <a:lumMod val="75000"/>
                </a:schemeClr>
              </a:solidFill>
            </a:endParaRPr>
          </a:p>
          <a:p>
            <a:pPr algn="ctr"/>
            <a:r>
              <a:rPr lang="en-US" b="1" dirty="0" smtClean="0">
                <a:solidFill>
                  <a:schemeClr val="tx2">
                    <a:lumMod val="75000"/>
                  </a:schemeClr>
                </a:solidFill>
              </a:rPr>
              <a:t>Matrix Multiplication</a:t>
            </a:r>
          </a:p>
          <a:p>
            <a:pPr algn="ctr"/>
            <a:endParaRPr lang="en-US" dirty="0"/>
          </a:p>
        </p:txBody>
      </p:sp>
      <p:sp>
        <p:nvSpPr>
          <p:cNvPr id="9" name="TextBox 8"/>
          <p:cNvSpPr txBox="1"/>
          <p:nvPr/>
        </p:nvSpPr>
        <p:spPr>
          <a:xfrm>
            <a:off x="152400" y="3581400"/>
            <a:ext cx="2559547" cy="369332"/>
          </a:xfrm>
          <a:prstGeom prst="rect">
            <a:avLst/>
          </a:prstGeom>
          <a:noFill/>
        </p:spPr>
        <p:txBody>
          <a:bodyPr wrap="none" rtlCol="0">
            <a:spAutoFit/>
          </a:bodyPr>
          <a:lstStyle/>
          <a:p>
            <a:r>
              <a:rPr lang="en-US" b="1" dirty="0" smtClean="0"/>
              <a:t>Performance of K-Means</a:t>
            </a:r>
            <a:endParaRPr lang="en-US" b="1" dirty="0"/>
          </a:p>
        </p:txBody>
      </p:sp>
      <p:sp>
        <p:nvSpPr>
          <p:cNvPr id="10" name="TextBox 9"/>
          <p:cNvSpPr txBox="1"/>
          <p:nvPr/>
        </p:nvSpPr>
        <p:spPr>
          <a:xfrm>
            <a:off x="4648200" y="3581400"/>
            <a:ext cx="4072333" cy="369332"/>
          </a:xfrm>
          <a:prstGeom prst="rect">
            <a:avLst/>
          </a:prstGeom>
          <a:noFill/>
        </p:spPr>
        <p:txBody>
          <a:bodyPr wrap="none" rtlCol="0">
            <a:spAutoFit/>
          </a:bodyPr>
          <a:lstStyle/>
          <a:p>
            <a:r>
              <a:rPr lang="en-US" b="1" dirty="0" smtClean="0"/>
              <a:t> Parallel Overhead  Matrix Multiplication</a:t>
            </a:r>
            <a:endParaRPr lang="en-US" b="1" dirty="0"/>
          </a:p>
        </p:txBody>
      </p:sp>
      <p:pic>
        <p:nvPicPr>
          <p:cNvPr id="15" name="Picture 14" descr="kmeans-color-log.png"/>
          <p:cNvPicPr>
            <a:picLocks noChangeAspect="1"/>
          </p:cNvPicPr>
          <p:nvPr/>
        </p:nvPicPr>
        <p:blipFill>
          <a:blip r:embed="rId5" cstate="print"/>
          <a:stretch>
            <a:fillRect/>
          </a:stretch>
        </p:blipFill>
        <p:spPr>
          <a:xfrm>
            <a:off x="228600" y="3886200"/>
            <a:ext cx="4129088" cy="2667000"/>
          </a:xfrm>
          <a:prstGeom prst="rect">
            <a:avLst/>
          </a:prstGeom>
        </p:spPr>
      </p:pic>
      <p:pic>
        <p:nvPicPr>
          <p:cNvPr id="16" name="Picture 15" descr="mat-mult-log.png"/>
          <p:cNvPicPr>
            <a:picLocks noChangeAspect="1"/>
          </p:cNvPicPr>
          <p:nvPr/>
        </p:nvPicPr>
        <p:blipFill>
          <a:blip r:embed="rId6" cstate="print"/>
          <a:stretch>
            <a:fillRect/>
          </a:stretch>
        </p:blipFill>
        <p:spPr>
          <a:xfrm>
            <a:off x="4800599" y="3886200"/>
            <a:ext cx="4038601" cy="269727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868362"/>
          </a:xfrm>
        </p:spPr>
        <p:txBody>
          <a:bodyPr>
            <a:normAutofit/>
          </a:bodyPr>
          <a:lstStyle/>
          <a:p>
            <a:r>
              <a:rPr lang="en-US" sz="4000" dirty="0" smtClean="0"/>
              <a:t>Approach</a:t>
            </a:r>
            <a:endParaRPr lang="en-US" sz="4000" dirty="0"/>
          </a:p>
        </p:txBody>
      </p:sp>
      <p:sp>
        <p:nvSpPr>
          <p:cNvPr id="3" name="Content Placeholder 2"/>
          <p:cNvSpPr>
            <a:spLocks noGrp="1"/>
          </p:cNvSpPr>
          <p:nvPr>
            <p:ph idx="1"/>
          </p:nvPr>
        </p:nvSpPr>
        <p:spPr>
          <a:xfrm>
            <a:off x="457200" y="1143000"/>
            <a:ext cx="8305800" cy="4343400"/>
          </a:xfrm>
        </p:spPr>
        <p:txBody>
          <a:bodyPr>
            <a:normAutofit/>
          </a:bodyPr>
          <a:lstStyle/>
          <a:p>
            <a:r>
              <a:rPr lang="en-US" sz="1800" dirty="0" smtClean="0"/>
              <a:t>Use interesting applications (working with domain experts) as benchmarks including emerging areas like life sciences and classical applications such as particle physics</a:t>
            </a:r>
          </a:p>
          <a:p>
            <a:pPr lvl="1">
              <a:buFont typeface="Courier New" pitchFamily="49" charset="0"/>
              <a:buChar char="o"/>
            </a:pPr>
            <a:r>
              <a:rPr lang="en-US" sz="1800" dirty="0" smtClean="0"/>
              <a:t>Bioinformatics  - Cap3, </a:t>
            </a:r>
            <a:r>
              <a:rPr lang="en-US" sz="1800" dirty="0" err="1" smtClean="0"/>
              <a:t>Alu</a:t>
            </a:r>
            <a:r>
              <a:rPr lang="en-US" sz="1800" dirty="0" smtClean="0"/>
              <a:t>, </a:t>
            </a:r>
            <a:r>
              <a:rPr lang="en-US" sz="1800" dirty="0" err="1" smtClean="0"/>
              <a:t>Metagenomics</a:t>
            </a:r>
            <a:r>
              <a:rPr lang="en-US" sz="1800" dirty="0" smtClean="0"/>
              <a:t>, </a:t>
            </a:r>
            <a:r>
              <a:rPr lang="en-US" sz="1800" dirty="0" err="1" smtClean="0"/>
              <a:t>PhyloD</a:t>
            </a:r>
            <a:endParaRPr lang="en-US" sz="1800" dirty="0" smtClean="0"/>
          </a:p>
          <a:p>
            <a:pPr lvl="1">
              <a:buFont typeface="Courier New" pitchFamily="49" charset="0"/>
              <a:buChar char="o"/>
            </a:pPr>
            <a:r>
              <a:rPr lang="en-US" sz="1800" dirty="0" err="1" smtClean="0"/>
              <a:t>Cheminformatics</a:t>
            </a:r>
            <a:r>
              <a:rPr lang="en-US" sz="1800" dirty="0" smtClean="0"/>
              <a:t> - </a:t>
            </a:r>
            <a:r>
              <a:rPr lang="en-US" sz="1800" dirty="0" err="1" smtClean="0"/>
              <a:t>PubChem</a:t>
            </a:r>
            <a:endParaRPr lang="en-US" sz="1800" dirty="0" smtClean="0"/>
          </a:p>
          <a:p>
            <a:pPr lvl="1">
              <a:buFont typeface="Courier New" pitchFamily="49" charset="0"/>
              <a:buChar char="o"/>
            </a:pPr>
            <a:r>
              <a:rPr lang="en-US" sz="1800" dirty="0" smtClean="0"/>
              <a:t>Particle Physics -  LHC Monte Carlo</a:t>
            </a:r>
          </a:p>
          <a:p>
            <a:pPr lvl="1">
              <a:buFont typeface="Courier New" pitchFamily="49" charset="0"/>
              <a:buChar char="o"/>
            </a:pPr>
            <a:r>
              <a:rPr lang="en-US" sz="1800" dirty="0" smtClean="0"/>
              <a:t>Data Mining kernels - K-means, Deterministic Annealing Clustering, MDS, GTM, Smith-Waterman </a:t>
            </a:r>
            <a:r>
              <a:rPr lang="en-US" sz="1800" dirty="0" err="1" smtClean="0"/>
              <a:t>Gotoh</a:t>
            </a:r>
            <a:endParaRPr lang="en-US" sz="1800" dirty="0" smtClean="0"/>
          </a:p>
          <a:p>
            <a:r>
              <a:rPr lang="en-US" sz="1800" dirty="0" smtClean="0"/>
              <a:t>Evaluation Criterion for Usability and Developer Productivity</a:t>
            </a:r>
          </a:p>
          <a:p>
            <a:pPr lvl="1">
              <a:buFont typeface="Courier New" pitchFamily="49" charset="0"/>
              <a:buChar char="o"/>
            </a:pPr>
            <a:r>
              <a:rPr lang="en-US" sz="1800" dirty="0" smtClean="0"/>
              <a:t>Initial learning curve</a:t>
            </a:r>
          </a:p>
          <a:p>
            <a:pPr lvl="1">
              <a:buFont typeface="Courier New" pitchFamily="49" charset="0"/>
              <a:buChar char="o"/>
            </a:pPr>
            <a:r>
              <a:rPr lang="en-US" sz="1800" dirty="0" smtClean="0"/>
              <a:t>Effectiveness of continuing development</a:t>
            </a:r>
          </a:p>
          <a:p>
            <a:pPr lvl="1">
              <a:buFont typeface="Courier New" pitchFamily="49" charset="0"/>
              <a:buChar char="o"/>
            </a:pPr>
            <a:r>
              <a:rPr lang="en-US" sz="1800" dirty="0" smtClean="0"/>
              <a:t>Comparison with other technologies</a:t>
            </a:r>
          </a:p>
          <a:p>
            <a:r>
              <a:rPr lang="en-US" sz="1800" dirty="0" smtClean="0"/>
              <a:t>Performance on both single systems and clusters</a:t>
            </a:r>
          </a:p>
          <a:p>
            <a:pPr>
              <a:buNone/>
            </a:pPr>
            <a:endParaRPr lang="en-US" sz="2000" dirty="0" smtClean="0"/>
          </a:p>
          <a:p>
            <a:pPr lvl="1"/>
            <a:endParaRPr lang="en-US" dirty="0" smtClean="0"/>
          </a:p>
          <a:p>
            <a:pPr lvl="1">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400"/>
            <a:ext cx="8229600" cy="889000"/>
          </a:xfrm>
        </p:spPr>
        <p:txBody>
          <a:bodyPr>
            <a:normAutofit/>
          </a:bodyPr>
          <a:lstStyle/>
          <a:p>
            <a:r>
              <a:rPr lang="en-US" sz="4000" dirty="0" smtClean="0"/>
              <a:t>Major Achievements</a:t>
            </a:r>
            <a:endParaRPr lang="en-US" sz="4000" dirty="0"/>
          </a:p>
        </p:txBody>
      </p:sp>
      <p:sp>
        <p:nvSpPr>
          <p:cNvPr id="3" name="Content Placeholder 2"/>
          <p:cNvSpPr>
            <a:spLocks noGrp="1"/>
          </p:cNvSpPr>
          <p:nvPr>
            <p:ph idx="1"/>
          </p:nvPr>
        </p:nvSpPr>
        <p:spPr>
          <a:xfrm>
            <a:off x="381000" y="990600"/>
            <a:ext cx="8763000" cy="4445000"/>
          </a:xfrm>
        </p:spPr>
        <p:txBody>
          <a:bodyPr>
            <a:noAutofit/>
          </a:bodyPr>
          <a:lstStyle/>
          <a:p>
            <a:pPr lvl="0"/>
            <a:r>
              <a:rPr lang="en-US" sz="1800" dirty="0" smtClean="0"/>
              <a:t>Analysis of CCR and DSS within SALSA paradigm with very detailed performance work on CCR </a:t>
            </a:r>
          </a:p>
          <a:p>
            <a:pPr lvl="0"/>
            <a:r>
              <a:rPr lang="en-US" sz="1800" dirty="0" smtClean="0"/>
              <a:t>Detailed analysis of Dryad and comparison with Hadoop and MPI. Initial comparison with Azure</a:t>
            </a:r>
          </a:p>
          <a:p>
            <a:pPr lvl="0"/>
            <a:r>
              <a:rPr lang="en-US" sz="1800" dirty="0" smtClean="0"/>
              <a:t>Comparison of TPL and CCR approaches to parallel threading</a:t>
            </a:r>
          </a:p>
          <a:p>
            <a:pPr lvl="0"/>
            <a:r>
              <a:rPr lang="en-US" sz="1800" dirty="0" smtClean="0"/>
              <a:t>Applications to several areas including particle physics and especially life sciences</a:t>
            </a:r>
          </a:p>
          <a:p>
            <a:pPr lvl="0"/>
            <a:r>
              <a:rPr lang="en-US" sz="1800" dirty="0" smtClean="0"/>
              <a:t>Demonstration that Windows HPC Clusters can efficiently run large scale data intensive applications</a:t>
            </a:r>
          </a:p>
          <a:p>
            <a:pPr lvl="0"/>
            <a:r>
              <a:rPr lang="en-US" sz="1800" dirty="0" smtClean="0"/>
              <a:t>Development of high performance Windows 3D visualization of points from dimension reduction of high dimension datasets to 3D. These are used as Cheminformatics and Bioinformatics dataset browsers</a:t>
            </a:r>
          </a:p>
          <a:p>
            <a:pPr lvl="0"/>
            <a:r>
              <a:rPr lang="en-US" sz="1800" dirty="0" smtClean="0"/>
              <a:t>Proposed extensions of MapReduce to perform datamining efficiently</a:t>
            </a:r>
          </a:p>
          <a:p>
            <a:pPr lvl="0"/>
            <a:r>
              <a:rPr lang="en-US" sz="1800" dirty="0" smtClean="0"/>
              <a:t>Identification of datamining as important application with new parallel algorithms for Multi Dimensional Scaling MDS, Generative Topographic Mapping GTM, and Clustering for cases where vectors are defined or where one only knows pairwise dissimilarities between dataset points.</a:t>
            </a:r>
          </a:p>
          <a:p>
            <a:pPr lvl="0"/>
            <a:r>
              <a:rPr lang="en-US" sz="1800" dirty="0" smtClean="0"/>
              <a:t>Extension of robust fast deterministic annealing to clustering (vector and pairwise), MDS and GTM.</a:t>
            </a:r>
          </a:p>
          <a:p>
            <a:pPr lvl="0"/>
            <a:endParaRPr lang="en-US" sz="18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hart 3"/>
          <p:cNvGraphicFramePr/>
          <p:nvPr/>
        </p:nvGraphicFramePr>
        <p:xfrm>
          <a:off x="1143000" y="838200"/>
          <a:ext cx="7362825"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a:spLocks noGrp="1"/>
          </p:cNvSpPr>
          <p:nvPr>
            <p:ph type="title"/>
          </p:nvPr>
        </p:nvSpPr>
        <p:spPr>
          <a:xfrm>
            <a:off x="533400" y="0"/>
            <a:ext cx="8229600" cy="1016000"/>
          </a:xfrm>
        </p:spPr>
        <p:txBody>
          <a:bodyPr>
            <a:normAutofit/>
          </a:bodyPr>
          <a:lstStyle/>
          <a:p>
            <a:r>
              <a:rPr lang="en-US" sz="4000" dirty="0" smtClean="0"/>
              <a:t>Typical CCR Comparison with TPL</a:t>
            </a:r>
            <a:endParaRPr lang="en-US" sz="4000" dirty="0"/>
          </a:p>
        </p:txBody>
      </p:sp>
      <p:sp>
        <p:nvSpPr>
          <p:cNvPr id="6" name="Content Placeholder 2"/>
          <p:cNvSpPr>
            <a:spLocks noGrp="1"/>
          </p:cNvSpPr>
          <p:nvPr>
            <p:ph idx="1"/>
          </p:nvPr>
        </p:nvSpPr>
        <p:spPr>
          <a:xfrm>
            <a:off x="1066800" y="5638800"/>
            <a:ext cx="7772400" cy="990600"/>
          </a:xfrm>
        </p:spPr>
        <p:txBody>
          <a:bodyPr>
            <a:normAutofit lnSpcReduction="10000"/>
          </a:bodyPr>
          <a:lstStyle/>
          <a:p>
            <a:pPr marL="228600" indent="-228600"/>
            <a:r>
              <a:rPr lang="en-US" sz="1400" dirty="0" smtClean="0"/>
              <a:t>Hybrid internal threading/MPI as intra-node model works well on Windows HPC cluster</a:t>
            </a:r>
          </a:p>
          <a:p>
            <a:pPr marL="228600" indent="-228600"/>
            <a:r>
              <a:rPr lang="en-US" sz="1400" dirty="0" smtClean="0"/>
              <a:t>Within a single node TPL or CCR outperforms MPI for computation intensive applications like clustering of </a:t>
            </a:r>
            <a:r>
              <a:rPr lang="en-US" sz="1400" dirty="0" err="1" smtClean="0"/>
              <a:t>Alu</a:t>
            </a:r>
            <a:r>
              <a:rPr lang="en-US" sz="1400" dirty="0" smtClean="0"/>
              <a:t> sequences (“all pairs” problem)</a:t>
            </a:r>
          </a:p>
          <a:p>
            <a:pPr marL="228600" indent="-228600"/>
            <a:r>
              <a:rPr lang="en-US" sz="1400" dirty="0" smtClean="0"/>
              <a:t>TPL outperforms CCR in major applications</a:t>
            </a:r>
          </a:p>
          <a:p>
            <a:pPr marL="228600" indent="-228600"/>
            <a:endParaRPr lang="en-US" sz="1400" dirty="0" smtClean="0"/>
          </a:p>
          <a:p>
            <a:pPr marL="228600" indent="-228600"/>
            <a:endParaRPr lang="en-US" sz="1400" dirty="0" smtClean="0"/>
          </a:p>
          <a:p>
            <a:pPr marL="228600" indent="-228600"/>
            <a:endParaRPr lang="en-US" sz="1400" dirty="0" smtClean="0"/>
          </a:p>
          <a:p>
            <a:pPr>
              <a:buClr>
                <a:srgbClr val="C00000"/>
              </a:buClr>
              <a:buNone/>
            </a:pPr>
            <a:endParaRPr lang="en-US" dirty="0" smtClean="0">
              <a:solidFill>
                <a:schemeClr val="tx2">
                  <a:lumMod val="50000"/>
                </a:schemeClr>
              </a:solidFill>
            </a:endParaRPr>
          </a:p>
          <a:p>
            <a:endParaRPr lang="en-US" dirty="0"/>
          </a:p>
        </p:txBody>
      </p:sp>
      <p:sp>
        <p:nvSpPr>
          <p:cNvPr id="7" name="TextBox 6"/>
          <p:cNvSpPr txBox="1"/>
          <p:nvPr/>
        </p:nvSpPr>
        <p:spPr>
          <a:xfrm>
            <a:off x="2819400" y="2133600"/>
            <a:ext cx="3056734" cy="369332"/>
          </a:xfrm>
          <a:prstGeom prst="rect">
            <a:avLst/>
          </a:prstGeom>
          <a:noFill/>
        </p:spPr>
        <p:txBody>
          <a:bodyPr wrap="none" rtlCol="0">
            <a:spAutoFit/>
          </a:bodyPr>
          <a:lstStyle/>
          <a:p>
            <a:r>
              <a:rPr lang="en-US" dirty="0" smtClean="0"/>
              <a:t>Efficiency = 1  / (1 + Overhead)</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p:cNvGrpSpPr/>
          <p:nvPr/>
        </p:nvGrpSpPr>
        <p:grpSpPr>
          <a:xfrm>
            <a:off x="838200" y="1079500"/>
            <a:ext cx="7086600" cy="4371777"/>
            <a:chOff x="528935" y="762000"/>
            <a:chExt cx="7700665" cy="5246132"/>
          </a:xfrm>
        </p:grpSpPr>
        <p:grpSp>
          <p:nvGrpSpPr>
            <p:cNvPr id="5" name="Group 3"/>
            <p:cNvGrpSpPr/>
            <p:nvPr/>
          </p:nvGrpSpPr>
          <p:grpSpPr>
            <a:xfrm>
              <a:off x="528935" y="762000"/>
              <a:ext cx="7700665" cy="5246132"/>
              <a:chOff x="528935" y="762000"/>
              <a:chExt cx="7700665" cy="5246132"/>
            </a:xfrm>
          </p:grpSpPr>
          <p:graphicFrame>
            <p:nvGraphicFramePr>
              <p:cNvPr id="23" name="Chart 22"/>
              <p:cNvGraphicFramePr/>
              <p:nvPr/>
            </p:nvGraphicFramePr>
            <p:xfrm>
              <a:off x="838200" y="1143000"/>
              <a:ext cx="73914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1191358" y="762000"/>
                <a:ext cx="6872637" cy="590932"/>
              </a:xfrm>
              <a:prstGeom prst="rect">
                <a:avLst/>
              </a:prstGeom>
              <a:noFill/>
            </p:spPr>
            <p:txBody>
              <a:bodyPr wrap="square" rtlCol="0">
                <a:spAutoFit/>
              </a:bodyPr>
              <a:lstStyle/>
              <a:p>
                <a:pPr algn="ctr"/>
                <a:r>
                  <a:rPr lang="en-US" sz="1400" b="1" dirty="0" smtClean="0"/>
                  <a:t>Clustering by Deterministic Annealing</a:t>
                </a:r>
              </a:p>
              <a:p>
                <a:pPr algn="ctr"/>
                <a:r>
                  <a:rPr lang="en-US" sz="1200" dirty="0" smtClean="0"/>
                  <a:t>(Parallel Overhead = [PT(P) – T(1)]/T(1),  where T time and P number of parallel units)</a:t>
                </a:r>
                <a:endParaRPr lang="en-US" sz="1200" dirty="0"/>
              </a:p>
            </p:txBody>
          </p:sp>
          <p:sp>
            <p:nvSpPr>
              <p:cNvPr id="25" name="TextBox 24"/>
              <p:cNvSpPr txBox="1"/>
              <p:nvPr/>
            </p:nvSpPr>
            <p:spPr>
              <a:xfrm>
                <a:off x="2438400" y="5638800"/>
                <a:ext cx="4419600" cy="369332"/>
              </a:xfrm>
              <a:prstGeom prst="rect">
                <a:avLst/>
              </a:prstGeom>
              <a:noFill/>
            </p:spPr>
            <p:txBody>
              <a:bodyPr wrap="square" rtlCol="0">
                <a:spAutoFit/>
              </a:bodyPr>
              <a:lstStyle/>
              <a:p>
                <a:pPr algn="ctr"/>
                <a:r>
                  <a:rPr lang="en-US" sz="1400" dirty="0" smtClean="0"/>
                  <a:t>Parallel Patterns (</a:t>
                </a:r>
                <a:r>
                  <a:rPr lang="en-US" sz="1400" dirty="0" err="1" smtClean="0"/>
                  <a:t>ThreadsxProcessesxNodes</a:t>
                </a:r>
                <a:r>
                  <a:rPr lang="en-US" sz="1400" dirty="0" smtClean="0"/>
                  <a:t>)</a:t>
                </a:r>
                <a:endParaRPr lang="en-US" sz="1400" dirty="0"/>
              </a:p>
            </p:txBody>
          </p:sp>
          <p:sp>
            <p:nvSpPr>
              <p:cNvPr id="26" name="TextBox 7"/>
              <p:cNvSpPr txBox="1"/>
              <p:nvPr/>
            </p:nvSpPr>
            <p:spPr>
              <a:xfrm>
                <a:off x="528935" y="2209800"/>
                <a:ext cx="434780" cy="1828800"/>
              </a:xfrm>
              <a:prstGeom prst="rect">
                <a:avLst/>
              </a:prstGeom>
              <a:noFill/>
            </p:spPr>
            <p:txBody>
              <a:bodyPr vert="vert270" wrap="square" rtlCol="0">
                <a:spAutoFit/>
              </a:bodyPr>
              <a:lstStyle/>
              <a:p>
                <a:pPr algn="ctr"/>
                <a:r>
                  <a:rPr lang="en-US" sz="1400" dirty="0" smtClean="0"/>
                  <a:t>Parallel Overhead</a:t>
                </a:r>
                <a:endParaRPr lang="en-US" sz="1400" dirty="0"/>
              </a:p>
            </p:txBody>
          </p:sp>
        </p:grpSp>
        <p:sp>
          <p:nvSpPr>
            <p:cNvPr id="6" name="Rectangular Callout 5"/>
            <p:cNvSpPr/>
            <p:nvPr/>
          </p:nvSpPr>
          <p:spPr>
            <a:xfrm>
              <a:off x="1466263" y="3548481"/>
              <a:ext cx="457200" cy="228600"/>
            </a:xfrm>
            <a:prstGeom prst="wedgeRectCallout">
              <a:avLst>
                <a:gd name="adj1" fmla="val -16369"/>
                <a:gd name="adj2" fmla="val 9500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Thread</a:t>
              </a:r>
              <a:endParaRPr lang="en-US" sz="800" b="1" dirty="0">
                <a:solidFill>
                  <a:schemeClr val="tx1"/>
                </a:solidFill>
                <a:latin typeface="Arial Narrow" pitchFamily="34" charset="0"/>
              </a:endParaRPr>
            </a:p>
          </p:txBody>
        </p:sp>
        <p:sp>
          <p:nvSpPr>
            <p:cNvPr id="7" name="Rectangular Callout 6"/>
            <p:cNvSpPr/>
            <p:nvPr/>
          </p:nvSpPr>
          <p:spPr>
            <a:xfrm>
              <a:off x="7239000" y="2362200"/>
              <a:ext cx="457200" cy="152400"/>
            </a:xfrm>
            <a:prstGeom prst="wedgeRectCallout">
              <a:avLst>
                <a:gd name="adj1" fmla="val 39881"/>
                <a:gd name="adj2" fmla="val 10125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MPI</a:t>
              </a:r>
              <a:endParaRPr lang="en-US" sz="800" b="1" dirty="0">
                <a:solidFill>
                  <a:schemeClr val="tx1"/>
                </a:solidFill>
                <a:latin typeface="Arial Narrow" pitchFamily="34" charset="0"/>
              </a:endParaRPr>
            </a:p>
          </p:txBody>
        </p:sp>
        <p:sp>
          <p:nvSpPr>
            <p:cNvPr id="9" name="Rectangular Callout 8"/>
            <p:cNvSpPr/>
            <p:nvPr/>
          </p:nvSpPr>
          <p:spPr>
            <a:xfrm>
              <a:off x="6490740" y="4038600"/>
              <a:ext cx="457200" cy="152400"/>
            </a:xfrm>
            <a:prstGeom prst="wedgeRectCallout">
              <a:avLst>
                <a:gd name="adj1" fmla="val 29464"/>
                <a:gd name="adj2" fmla="val 12625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MPI</a:t>
              </a:r>
              <a:endParaRPr lang="en-US" sz="800" b="1" dirty="0">
                <a:solidFill>
                  <a:schemeClr val="tx1"/>
                </a:solidFill>
                <a:latin typeface="Arial Narrow" pitchFamily="34" charset="0"/>
              </a:endParaRPr>
            </a:p>
          </p:txBody>
        </p:sp>
        <p:grpSp>
          <p:nvGrpSpPr>
            <p:cNvPr id="10" name="Group 24"/>
            <p:cNvGrpSpPr/>
            <p:nvPr/>
          </p:nvGrpSpPr>
          <p:grpSpPr>
            <a:xfrm>
              <a:off x="7567177" y="4382414"/>
              <a:ext cx="520195" cy="258533"/>
              <a:chOff x="7567177" y="4382414"/>
              <a:chExt cx="520195" cy="258533"/>
            </a:xfrm>
          </p:grpSpPr>
          <p:sp>
            <p:nvSpPr>
              <p:cNvPr id="21" name="Rectangular Callout 15"/>
              <p:cNvSpPr/>
              <p:nvPr/>
            </p:nvSpPr>
            <p:spPr>
              <a:xfrm rot="10800000">
                <a:off x="7607808" y="4391799"/>
                <a:ext cx="457200" cy="228600"/>
              </a:xfrm>
              <a:prstGeom prst="wedgeRectCallout">
                <a:avLst>
                  <a:gd name="adj1" fmla="val -8036"/>
                  <a:gd name="adj2" fmla="val 115833"/>
                </a:avLst>
              </a:prstGeom>
              <a:solidFill>
                <a:schemeClr val="bg1">
                  <a:lumMod val="95000"/>
                </a:schemeClr>
              </a:solidFill>
              <a:ln>
                <a:noFill/>
              </a:ln>
              <a:effectLst>
                <a:outerShdw blurRad="50800" dist="38100" dir="1404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scene3d>
                  <a:camera prst="orthographicFront">
                    <a:rot lat="0" lon="0" rev="10800000"/>
                  </a:camera>
                  <a:lightRig rig="threePt" dir="t"/>
                </a:scene3d>
              </a:bodyPr>
              <a:lstStyle/>
              <a:p>
                <a:pPr algn="ctr"/>
                <a:endParaRPr lang="en-US" sz="800" b="1" dirty="0">
                  <a:solidFill>
                    <a:schemeClr val="tx1"/>
                  </a:solidFill>
                  <a:effectLst>
                    <a:outerShdw blurRad="50800" dist="38100" dir="16200000" rotWithShape="0">
                      <a:prstClr val="black">
                        <a:alpha val="40000"/>
                      </a:prstClr>
                    </a:outerShdw>
                  </a:effectLst>
                  <a:latin typeface="Arial Narrow" pitchFamily="34" charset="0"/>
                </a:endParaRPr>
              </a:p>
            </p:txBody>
          </p:sp>
          <p:sp>
            <p:nvSpPr>
              <p:cNvPr id="22" name="TextBox 21"/>
              <p:cNvSpPr txBox="1"/>
              <p:nvPr/>
            </p:nvSpPr>
            <p:spPr>
              <a:xfrm>
                <a:off x="7567177" y="4382414"/>
                <a:ext cx="520195" cy="258533"/>
              </a:xfrm>
              <a:prstGeom prst="rect">
                <a:avLst/>
              </a:prstGeom>
              <a:noFill/>
            </p:spPr>
            <p:txBody>
              <a:bodyPr wrap="square" rtlCol="0">
                <a:spAutoFit/>
              </a:bodyPr>
              <a:lstStyle/>
              <a:p>
                <a:r>
                  <a:rPr lang="en-US" sz="800" b="1" dirty="0" smtClean="0">
                    <a:effectLst>
                      <a:outerShdw blurRad="60007" dist="200025" dir="15000000" sy="30000" kx="-1800000" algn="bl" rotWithShape="0">
                        <a:prstClr val="black">
                          <a:alpha val="32000"/>
                        </a:prstClr>
                      </a:outerShdw>
                    </a:effectLst>
                    <a:latin typeface="Arial Narrow" pitchFamily="34" charset="0"/>
                  </a:rPr>
                  <a:t>Thread</a:t>
                </a:r>
                <a:endParaRPr lang="en-US" sz="800" b="1" dirty="0">
                  <a:effectLst>
                    <a:outerShdw blurRad="60007" dist="200025" dir="15000000" sy="30000" kx="-1800000" algn="bl" rotWithShape="0">
                      <a:prstClr val="black">
                        <a:alpha val="32000"/>
                      </a:prstClr>
                    </a:outerShdw>
                  </a:effectLst>
                  <a:latin typeface="Arial Narrow" pitchFamily="34" charset="0"/>
                </a:endParaRPr>
              </a:p>
            </p:txBody>
          </p:sp>
        </p:grpSp>
        <p:sp>
          <p:nvSpPr>
            <p:cNvPr id="11" name="Rectangular Callout 10"/>
            <p:cNvSpPr/>
            <p:nvPr/>
          </p:nvSpPr>
          <p:spPr>
            <a:xfrm>
              <a:off x="1981200" y="3482645"/>
              <a:ext cx="457200" cy="228600"/>
            </a:xfrm>
            <a:prstGeom prst="wedgeRectCallout">
              <a:avLst>
                <a:gd name="adj1" fmla="val -16369"/>
                <a:gd name="adj2" fmla="val 9500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Thread</a:t>
              </a:r>
              <a:endParaRPr lang="en-US" sz="800" b="1" dirty="0">
                <a:solidFill>
                  <a:schemeClr val="tx1"/>
                </a:solidFill>
                <a:latin typeface="Arial Narrow" pitchFamily="34" charset="0"/>
              </a:endParaRPr>
            </a:p>
          </p:txBody>
        </p:sp>
        <p:sp>
          <p:nvSpPr>
            <p:cNvPr id="12" name="Rectangular Callout 11"/>
            <p:cNvSpPr/>
            <p:nvPr/>
          </p:nvSpPr>
          <p:spPr>
            <a:xfrm>
              <a:off x="3657600" y="3276600"/>
              <a:ext cx="457200" cy="228600"/>
            </a:xfrm>
            <a:prstGeom prst="wedgeRectCallout">
              <a:avLst>
                <a:gd name="adj1" fmla="val 33631"/>
                <a:gd name="adj2" fmla="val 99167"/>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Thread</a:t>
              </a:r>
              <a:endParaRPr lang="en-US" sz="800" b="1" dirty="0">
                <a:solidFill>
                  <a:schemeClr val="tx1"/>
                </a:solidFill>
                <a:latin typeface="Arial Narrow" pitchFamily="34" charset="0"/>
              </a:endParaRPr>
            </a:p>
          </p:txBody>
        </p:sp>
        <p:sp>
          <p:nvSpPr>
            <p:cNvPr id="13" name="Rectangular Callout 12"/>
            <p:cNvSpPr/>
            <p:nvPr/>
          </p:nvSpPr>
          <p:spPr>
            <a:xfrm>
              <a:off x="2819400" y="3352800"/>
              <a:ext cx="457200" cy="228600"/>
            </a:xfrm>
            <a:prstGeom prst="wedgeRectCallout">
              <a:avLst>
                <a:gd name="adj1" fmla="val 33631"/>
                <a:gd name="adj2" fmla="val 99167"/>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Thread</a:t>
              </a:r>
              <a:endParaRPr lang="en-US" sz="800" b="1" dirty="0">
                <a:solidFill>
                  <a:schemeClr val="tx1"/>
                </a:solidFill>
                <a:latin typeface="Arial Narrow" pitchFamily="34" charset="0"/>
              </a:endParaRPr>
            </a:p>
          </p:txBody>
        </p:sp>
        <p:sp>
          <p:nvSpPr>
            <p:cNvPr id="14" name="Rectangular Callout 13"/>
            <p:cNvSpPr/>
            <p:nvPr/>
          </p:nvSpPr>
          <p:spPr>
            <a:xfrm>
              <a:off x="4586275" y="4459224"/>
              <a:ext cx="381000" cy="152400"/>
            </a:xfrm>
            <a:prstGeom prst="wedgeRectCallout">
              <a:avLst>
                <a:gd name="adj1" fmla="val -40536"/>
                <a:gd name="adj2" fmla="val 10750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MPI</a:t>
              </a:r>
              <a:endParaRPr lang="en-US" sz="800" b="1" dirty="0">
                <a:solidFill>
                  <a:schemeClr val="tx1"/>
                </a:solidFill>
                <a:latin typeface="Arial Narrow" pitchFamily="34" charset="0"/>
              </a:endParaRPr>
            </a:p>
          </p:txBody>
        </p:sp>
        <p:sp>
          <p:nvSpPr>
            <p:cNvPr id="15" name="Rectangular Callout 14"/>
            <p:cNvSpPr/>
            <p:nvPr/>
          </p:nvSpPr>
          <p:spPr>
            <a:xfrm>
              <a:off x="5083092" y="4130040"/>
              <a:ext cx="457200" cy="228600"/>
            </a:xfrm>
            <a:prstGeom prst="wedgeRectCallout">
              <a:avLst>
                <a:gd name="adj1" fmla="val 6548"/>
                <a:gd name="adj2" fmla="val 8250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Thread</a:t>
              </a:r>
              <a:endParaRPr lang="en-US" sz="800" b="1" dirty="0">
                <a:solidFill>
                  <a:schemeClr val="tx1"/>
                </a:solidFill>
                <a:latin typeface="Arial Narrow" pitchFamily="34" charset="0"/>
              </a:endParaRPr>
            </a:p>
          </p:txBody>
        </p:sp>
        <p:grpSp>
          <p:nvGrpSpPr>
            <p:cNvPr id="16" name="Group 25"/>
            <p:cNvGrpSpPr/>
            <p:nvPr/>
          </p:nvGrpSpPr>
          <p:grpSpPr>
            <a:xfrm>
              <a:off x="7070360" y="4525061"/>
              <a:ext cx="609600" cy="258533"/>
              <a:chOff x="7527560" y="4296461"/>
              <a:chExt cx="609600" cy="258533"/>
            </a:xfrm>
          </p:grpSpPr>
          <p:sp>
            <p:nvSpPr>
              <p:cNvPr id="19" name="Rectangular Callout 18"/>
              <p:cNvSpPr/>
              <p:nvPr/>
            </p:nvSpPr>
            <p:spPr>
              <a:xfrm rot="10800000">
                <a:off x="7607808" y="4344009"/>
                <a:ext cx="416569" cy="197511"/>
              </a:xfrm>
              <a:prstGeom prst="wedgeRectCallout">
                <a:avLst>
                  <a:gd name="adj1" fmla="val -8036"/>
                  <a:gd name="adj2" fmla="val 115833"/>
                </a:avLst>
              </a:prstGeom>
              <a:solidFill>
                <a:schemeClr val="bg1">
                  <a:lumMod val="95000"/>
                </a:schemeClr>
              </a:solidFill>
              <a:ln>
                <a:noFill/>
              </a:ln>
              <a:effectLst>
                <a:outerShdw blurRad="50800" dist="38100" dir="1404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scene3d>
                  <a:camera prst="orthographicFront">
                    <a:rot lat="0" lon="0" rev="10800000"/>
                  </a:camera>
                  <a:lightRig rig="threePt" dir="t"/>
                </a:scene3d>
              </a:bodyPr>
              <a:lstStyle/>
              <a:p>
                <a:pPr algn="ctr"/>
                <a:endParaRPr lang="en-US" sz="800" b="1" dirty="0">
                  <a:solidFill>
                    <a:schemeClr val="tx1"/>
                  </a:solidFill>
                  <a:effectLst>
                    <a:outerShdw blurRad="50800" dist="38100" dir="16200000" rotWithShape="0">
                      <a:prstClr val="black">
                        <a:alpha val="40000"/>
                      </a:prstClr>
                    </a:outerShdw>
                  </a:effectLst>
                  <a:latin typeface="Arial Narrow" pitchFamily="34" charset="0"/>
                </a:endParaRPr>
              </a:p>
            </p:txBody>
          </p:sp>
          <p:sp>
            <p:nvSpPr>
              <p:cNvPr id="20" name="TextBox 19"/>
              <p:cNvSpPr txBox="1"/>
              <p:nvPr/>
            </p:nvSpPr>
            <p:spPr>
              <a:xfrm>
                <a:off x="7527560" y="4296461"/>
                <a:ext cx="609600" cy="258533"/>
              </a:xfrm>
              <a:prstGeom prst="rect">
                <a:avLst/>
              </a:prstGeom>
              <a:noFill/>
            </p:spPr>
            <p:txBody>
              <a:bodyPr wrap="square" rtlCol="0" anchor="b">
                <a:spAutoFit/>
              </a:bodyPr>
              <a:lstStyle/>
              <a:p>
                <a:pPr algn="ctr"/>
                <a:r>
                  <a:rPr lang="en-US" sz="800" b="1" dirty="0" smtClean="0">
                    <a:effectLst>
                      <a:outerShdw blurRad="60007" dist="200025" dir="15000000" sy="30000" kx="-1800000" algn="bl" rotWithShape="0">
                        <a:prstClr val="black">
                          <a:alpha val="32000"/>
                        </a:prstClr>
                      </a:outerShdw>
                    </a:effectLst>
                    <a:latin typeface="Arial Narrow" pitchFamily="34" charset="0"/>
                  </a:rPr>
                  <a:t>Thread</a:t>
                </a:r>
                <a:endParaRPr lang="en-US" sz="800" b="1" dirty="0">
                  <a:effectLst>
                    <a:outerShdw blurRad="60007" dist="200025" dir="15000000" sy="30000" kx="-1800000" algn="bl" rotWithShape="0">
                      <a:prstClr val="black">
                        <a:alpha val="32000"/>
                      </a:prstClr>
                    </a:outerShdw>
                  </a:effectLst>
                  <a:latin typeface="Arial Narrow" pitchFamily="34" charset="0"/>
                </a:endParaRPr>
              </a:p>
            </p:txBody>
          </p:sp>
        </p:grpSp>
        <p:sp>
          <p:nvSpPr>
            <p:cNvPr id="17" name="Rectangular Callout 16"/>
            <p:cNvSpPr/>
            <p:nvPr/>
          </p:nvSpPr>
          <p:spPr>
            <a:xfrm>
              <a:off x="3344232" y="4495800"/>
              <a:ext cx="304800" cy="152400"/>
            </a:xfrm>
            <a:prstGeom prst="wedgeRectCallout">
              <a:avLst>
                <a:gd name="adj1" fmla="val -33036"/>
                <a:gd name="adj2" fmla="val 12625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MPI</a:t>
              </a:r>
              <a:endParaRPr lang="en-US" sz="800" b="1" dirty="0">
                <a:solidFill>
                  <a:schemeClr val="tx1"/>
                </a:solidFill>
                <a:latin typeface="Arial Narrow" pitchFamily="34" charset="0"/>
              </a:endParaRPr>
            </a:p>
          </p:txBody>
        </p:sp>
        <p:sp>
          <p:nvSpPr>
            <p:cNvPr id="18" name="Rectangular Callout 17"/>
            <p:cNvSpPr/>
            <p:nvPr/>
          </p:nvSpPr>
          <p:spPr>
            <a:xfrm>
              <a:off x="2267795" y="4514088"/>
              <a:ext cx="304800" cy="152400"/>
            </a:xfrm>
            <a:prstGeom prst="wedgeRectCallout">
              <a:avLst>
                <a:gd name="adj1" fmla="val -11161"/>
                <a:gd name="adj2" fmla="val 10750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MPI</a:t>
              </a:r>
              <a:endParaRPr lang="en-US" sz="800" b="1" dirty="0">
                <a:solidFill>
                  <a:schemeClr val="tx1"/>
                </a:solidFill>
                <a:latin typeface="Arial Narrow" pitchFamily="34" charset="0"/>
              </a:endParaRPr>
            </a:p>
          </p:txBody>
        </p:sp>
      </p:grpSp>
      <p:sp>
        <p:nvSpPr>
          <p:cNvPr id="27" name="Title 26"/>
          <p:cNvSpPr>
            <a:spLocks noGrp="1"/>
          </p:cNvSpPr>
          <p:nvPr>
            <p:ph type="title"/>
          </p:nvPr>
        </p:nvSpPr>
        <p:spPr>
          <a:xfrm>
            <a:off x="457200" y="0"/>
            <a:ext cx="8229600" cy="1143000"/>
          </a:xfrm>
        </p:spPr>
        <p:txBody>
          <a:bodyPr>
            <a:normAutofit fontScale="90000"/>
          </a:bodyPr>
          <a:lstStyle/>
          <a:p>
            <a:r>
              <a:rPr lang="en-US" dirty="0" smtClean="0"/>
              <a:t>Threading versus MPI on node</a:t>
            </a:r>
            <a:br>
              <a:rPr lang="en-US" dirty="0" smtClean="0"/>
            </a:br>
            <a:r>
              <a:rPr lang="en-US" sz="3100" dirty="0" smtClean="0"/>
              <a:t>Always MPI between nodes </a:t>
            </a:r>
            <a:endParaRPr lang="en-US" dirty="0"/>
          </a:p>
        </p:txBody>
      </p:sp>
      <p:sp>
        <p:nvSpPr>
          <p:cNvPr id="28" name="TextBox 27"/>
          <p:cNvSpPr txBox="1"/>
          <p:nvPr/>
        </p:nvSpPr>
        <p:spPr>
          <a:xfrm>
            <a:off x="1524000" y="5486400"/>
            <a:ext cx="5229701" cy="738664"/>
          </a:xfrm>
          <a:prstGeom prst="rect">
            <a:avLst/>
          </a:prstGeom>
          <a:noFill/>
        </p:spPr>
        <p:txBody>
          <a:bodyPr wrap="none" rtlCol="0">
            <a:spAutoFit/>
          </a:bodyPr>
          <a:lstStyle/>
          <a:p>
            <a:pPr marL="233363" indent="-233363">
              <a:buFont typeface="Arial" pitchFamily="34" charset="0"/>
              <a:buChar char="•"/>
            </a:pPr>
            <a:r>
              <a:rPr lang="en-US" sz="1400" dirty="0" smtClean="0"/>
              <a:t>Note MPI best at low levels of parallelism</a:t>
            </a:r>
          </a:p>
          <a:p>
            <a:pPr marL="233363" indent="-233363">
              <a:buFont typeface="Arial" pitchFamily="34" charset="0"/>
              <a:buChar char="•"/>
            </a:pPr>
            <a:r>
              <a:rPr lang="en-US" sz="1400" dirty="0" smtClean="0"/>
              <a:t>Threading best at Highest levels of parallelism (64 way breakeven)</a:t>
            </a:r>
          </a:p>
          <a:p>
            <a:pPr marL="233363" indent="-233363">
              <a:buFont typeface="Arial" pitchFamily="34" charset="0"/>
              <a:buChar char="•"/>
            </a:pPr>
            <a:r>
              <a:rPr lang="en-US" sz="1400" dirty="0" smtClean="0"/>
              <a:t>Uses </a:t>
            </a:r>
            <a:r>
              <a:rPr lang="en-US" sz="1400" dirty="0" err="1" smtClean="0"/>
              <a:t>MPI.Net</a:t>
            </a:r>
            <a:r>
              <a:rPr lang="en-US" sz="1400" dirty="0" smtClean="0"/>
              <a:t> as a wrapper of MS-MPI</a:t>
            </a:r>
            <a:endParaRPr lang="en-US" sz="1400" dirty="0"/>
          </a:p>
        </p:txBody>
      </p:sp>
      <p:sp>
        <p:nvSpPr>
          <p:cNvPr id="29" name="Rectangular Callout 28"/>
          <p:cNvSpPr/>
          <p:nvPr/>
        </p:nvSpPr>
        <p:spPr>
          <a:xfrm>
            <a:off x="7083316" y="1905000"/>
            <a:ext cx="420742" cy="127000"/>
          </a:xfrm>
          <a:prstGeom prst="wedgeRectCallout">
            <a:avLst>
              <a:gd name="adj1" fmla="val 44048"/>
              <a:gd name="adj2" fmla="val 11375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MPI</a:t>
            </a:r>
            <a:endParaRPr lang="en-US" sz="800" b="1" dirty="0">
              <a:solidFill>
                <a:schemeClr val="tx1"/>
              </a:solidFill>
              <a:latin typeface="Arial Narrow" pitchFamily="34" charset="0"/>
            </a:endParaRPr>
          </a:p>
        </p:txBody>
      </p:sp>
      <p:sp>
        <p:nvSpPr>
          <p:cNvPr id="30" name="Rectangular Callout 29"/>
          <p:cNvSpPr/>
          <p:nvPr/>
        </p:nvSpPr>
        <p:spPr>
          <a:xfrm>
            <a:off x="7315200" y="1524000"/>
            <a:ext cx="420742" cy="127000"/>
          </a:xfrm>
          <a:prstGeom prst="wedgeRectCallout">
            <a:avLst>
              <a:gd name="adj1" fmla="val 44048"/>
              <a:gd name="adj2" fmla="val 11375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MPI</a:t>
            </a:r>
            <a:endParaRPr lang="en-US" sz="800" b="1" dirty="0">
              <a:solidFill>
                <a:schemeClr val="tx1"/>
              </a:solidFill>
              <a:latin typeface="Arial Narrow"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162800" cy="762000"/>
          </a:xfrm>
        </p:spPr>
        <p:txBody>
          <a:bodyPr>
            <a:normAutofit fontScale="90000"/>
          </a:bodyPr>
          <a:lstStyle/>
          <a:p>
            <a:r>
              <a:rPr lang="en-US" sz="4000" dirty="0" smtClean="0"/>
              <a:t>Biology MDS and Clustering Results</a:t>
            </a:r>
            <a:endParaRPr lang="en-US" sz="4000" dirty="0"/>
          </a:p>
        </p:txBody>
      </p:sp>
      <p:pic>
        <p:nvPicPr>
          <p:cNvPr id="4" name="Picture 2" descr="C:\gcf\multicore_msft09\ACTIVEMDSProg\ALU35339\AllAlu35339A.png">
            <a:hlinkClick r:id="rId3" action="ppaction://hlinkfile"/>
          </p:cNvPr>
          <p:cNvPicPr>
            <a:picLocks noChangeAspect="1" noChangeArrowheads="1"/>
          </p:cNvPicPr>
          <p:nvPr/>
        </p:nvPicPr>
        <p:blipFill>
          <a:blip r:embed="rId4" cstate="print"/>
          <a:srcRect/>
          <a:stretch>
            <a:fillRect/>
          </a:stretch>
        </p:blipFill>
        <p:spPr bwMode="auto">
          <a:xfrm>
            <a:off x="228600" y="753440"/>
            <a:ext cx="4391025" cy="3945561"/>
          </a:xfrm>
          <a:prstGeom prst="rect">
            <a:avLst/>
          </a:prstGeom>
        </p:spPr>
        <p:style>
          <a:lnRef idx="0">
            <a:schemeClr val="accent1"/>
          </a:lnRef>
          <a:fillRef idx="3">
            <a:schemeClr val="accent1"/>
          </a:fillRef>
          <a:effectRef idx="3">
            <a:schemeClr val="accent1"/>
          </a:effectRef>
          <a:fontRef idx="minor">
            <a:schemeClr val="lt1"/>
          </a:fontRef>
        </p:style>
      </p:pic>
      <p:pic>
        <p:nvPicPr>
          <p:cNvPr id="5" name="Picture 4" descr="MG30000-17clustersC.png">
            <a:hlinkClick r:id="rId5" action="ppaction://hlinkfile"/>
          </p:cNvPr>
          <p:cNvPicPr>
            <a:picLocks noChangeAspect="1"/>
          </p:cNvPicPr>
          <p:nvPr/>
        </p:nvPicPr>
        <p:blipFill>
          <a:blip r:embed="rId6" cstate="print"/>
          <a:stretch>
            <a:fillRect/>
          </a:stretch>
        </p:blipFill>
        <p:spPr>
          <a:xfrm>
            <a:off x="4804587" y="762000"/>
            <a:ext cx="4101288" cy="3937000"/>
          </a:xfrm>
          <a:prstGeom prst="rect">
            <a:avLst/>
          </a:prstGeom>
        </p:spPr>
        <p:style>
          <a:lnRef idx="0">
            <a:schemeClr val="accent1"/>
          </a:lnRef>
          <a:fillRef idx="3">
            <a:schemeClr val="accent1"/>
          </a:fillRef>
          <a:effectRef idx="3">
            <a:schemeClr val="accent1"/>
          </a:effectRef>
          <a:fontRef idx="minor">
            <a:schemeClr val="lt1"/>
          </a:fontRef>
        </p:style>
      </p:pic>
      <p:sp>
        <p:nvSpPr>
          <p:cNvPr id="8" name="TextBox 7"/>
          <p:cNvSpPr txBox="1"/>
          <p:nvPr/>
        </p:nvSpPr>
        <p:spPr>
          <a:xfrm>
            <a:off x="228600" y="4724400"/>
            <a:ext cx="4419600" cy="1600438"/>
          </a:xfrm>
          <a:prstGeom prst="rect">
            <a:avLst/>
          </a:prstGeom>
          <a:noFill/>
        </p:spPr>
        <p:txBody>
          <a:bodyPr wrap="square" rtlCol="0">
            <a:spAutoFit/>
          </a:bodyPr>
          <a:lstStyle/>
          <a:p>
            <a:pPr algn="ctr"/>
            <a:r>
              <a:rPr lang="en-US" sz="1400" b="1" dirty="0" err="1" smtClean="0"/>
              <a:t>Alu</a:t>
            </a:r>
            <a:r>
              <a:rPr lang="en-US" sz="1400" b="1" dirty="0" smtClean="0"/>
              <a:t> Families</a:t>
            </a:r>
          </a:p>
          <a:p>
            <a:pPr algn="ctr"/>
            <a:endParaRPr lang="en-US" sz="1400" dirty="0" smtClean="0"/>
          </a:p>
          <a:p>
            <a:r>
              <a:rPr lang="en-US" sz="1400" dirty="0" smtClean="0"/>
              <a:t>This visualizes results of </a:t>
            </a:r>
            <a:r>
              <a:rPr lang="en-US" sz="1400" dirty="0" err="1" smtClean="0"/>
              <a:t>Alu</a:t>
            </a:r>
            <a:r>
              <a:rPr lang="en-US" sz="1400" dirty="0" smtClean="0"/>
              <a:t> repeats from Chimpanzee and Human Genomes. Young families (green, yellow) are seen as tight clusters. This is projection of MDS dimension reduction to 3D of 35399 repeats – each with about 400 base pairs</a:t>
            </a:r>
            <a:endParaRPr lang="en-US" sz="1400" dirty="0"/>
          </a:p>
        </p:txBody>
      </p:sp>
      <p:sp>
        <p:nvSpPr>
          <p:cNvPr id="9" name="TextBox 8"/>
          <p:cNvSpPr txBox="1"/>
          <p:nvPr/>
        </p:nvSpPr>
        <p:spPr>
          <a:xfrm>
            <a:off x="4800600" y="4724400"/>
            <a:ext cx="4191000" cy="1384995"/>
          </a:xfrm>
          <a:prstGeom prst="rect">
            <a:avLst/>
          </a:prstGeom>
          <a:noFill/>
        </p:spPr>
        <p:txBody>
          <a:bodyPr wrap="square" rtlCol="0">
            <a:spAutoFit/>
          </a:bodyPr>
          <a:lstStyle/>
          <a:p>
            <a:pPr algn="ctr"/>
            <a:r>
              <a:rPr lang="en-US" sz="1400" b="1" dirty="0" err="1" smtClean="0"/>
              <a:t>Metagenomics</a:t>
            </a:r>
            <a:endParaRPr lang="en-US" sz="1400" b="1" dirty="0" smtClean="0"/>
          </a:p>
          <a:p>
            <a:pPr algn="ctr"/>
            <a:endParaRPr lang="en-US" sz="1400" dirty="0" smtClean="0"/>
          </a:p>
          <a:p>
            <a:r>
              <a:rPr lang="en-US" sz="1400" dirty="0" smtClean="0"/>
              <a:t>This visualizes results of dimension reduction to 3D of 30000 gene sequences from an environmental sample. The many different genes are classified by clustering algorithm and visualized by MDS dimension reduction</a:t>
            </a:r>
            <a:endParaRPr lang="en-US"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High Performance Data Visualization</a:t>
            </a:r>
            <a:endParaRPr lang="en-US" dirty="0"/>
          </a:p>
        </p:txBody>
      </p:sp>
      <p:sp>
        <p:nvSpPr>
          <p:cNvPr id="4" name="Content Placeholder 3"/>
          <p:cNvSpPr>
            <a:spLocks noGrp="1"/>
          </p:cNvSpPr>
          <p:nvPr>
            <p:ph idx="1"/>
          </p:nvPr>
        </p:nvSpPr>
        <p:spPr>
          <a:xfrm>
            <a:off x="228600" y="1066800"/>
            <a:ext cx="8763000" cy="1143000"/>
          </a:xfrm>
        </p:spPr>
        <p:txBody>
          <a:bodyPr>
            <a:normAutofit fontScale="55000" lnSpcReduction="20000"/>
          </a:bodyPr>
          <a:lstStyle/>
          <a:p>
            <a:pPr marL="228600" indent="-228600"/>
            <a:r>
              <a:rPr lang="en-US" dirty="0" smtClean="0"/>
              <a:t>Developed parallel MDS and GTM algorithm to visualize large and high-dimensional data</a:t>
            </a:r>
          </a:p>
          <a:p>
            <a:pPr marL="228600" indent="-228600"/>
            <a:r>
              <a:rPr lang="en-US" dirty="0" smtClean="0"/>
              <a:t>Processed 0.1 million </a:t>
            </a:r>
            <a:r>
              <a:rPr lang="en-US" dirty="0" err="1" smtClean="0"/>
              <a:t>PubChem</a:t>
            </a:r>
            <a:r>
              <a:rPr lang="en-US" dirty="0" smtClean="0"/>
              <a:t> data having 166 dimensions</a:t>
            </a:r>
          </a:p>
          <a:p>
            <a:pPr marL="228600" indent="-228600"/>
            <a:r>
              <a:rPr lang="en-US" dirty="0" smtClean="0"/>
              <a:t>Parallel interpolation can process up to 2M </a:t>
            </a:r>
            <a:r>
              <a:rPr lang="en-US" dirty="0" err="1" smtClean="0"/>
              <a:t>PubChem</a:t>
            </a:r>
            <a:r>
              <a:rPr lang="en-US" dirty="0" smtClean="0"/>
              <a:t> points</a:t>
            </a:r>
          </a:p>
          <a:p>
            <a:endParaRPr lang="en-US" dirty="0" smtClean="0"/>
          </a:p>
        </p:txBody>
      </p:sp>
      <p:pic>
        <p:nvPicPr>
          <p:cNvPr id="19" name="Picture 3"/>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3429000" y="2209800"/>
            <a:ext cx="2454250" cy="2403855"/>
          </a:xfrm>
          <a:prstGeom prst="rect">
            <a:avLst/>
          </a:prstGeom>
          <a:noFill/>
          <a:ln w="9525">
            <a:noFill/>
            <a:miter lim="800000"/>
            <a:headEnd/>
            <a:tailEnd/>
          </a:ln>
        </p:spPr>
      </p:pic>
      <p:pic>
        <p:nvPicPr>
          <p:cNvPr id="21" name="Picture 4"/>
          <p:cNvPicPr>
            <a:picLocks noChangeAspect="1" noChangeArrowheads="1"/>
          </p:cNvPicPr>
          <p:nvPr/>
        </p:nvPicPr>
        <p:blipFill>
          <a:blip r:embed="rId4" cstate="print">
            <a:clrChange>
              <a:clrFrom>
                <a:srgbClr val="F5F5F5"/>
              </a:clrFrom>
              <a:clrTo>
                <a:srgbClr val="F5F5F5">
                  <a:alpha val="0"/>
                </a:srgbClr>
              </a:clrTo>
            </a:clrChange>
          </a:blip>
          <a:srcRect/>
          <a:stretch>
            <a:fillRect/>
          </a:stretch>
        </p:blipFill>
        <p:spPr bwMode="auto">
          <a:xfrm>
            <a:off x="6324600" y="2209800"/>
            <a:ext cx="2473948" cy="2264945"/>
          </a:xfrm>
          <a:prstGeom prst="rect">
            <a:avLst/>
          </a:prstGeom>
          <a:noFill/>
          <a:ln w="9525">
            <a:noFill/>
            <a:miter lim="800000"/>
            <a:headEnd/>
            <a:tailEnd/>
          </a:ln>
        </p:spPr>
      </p:pic>
      <p:pic>
        <p:nvPicPr>
          <p:cNvPr id="22" name="Picture 5"/>
          <p:cNvPicPr>
            <a:picLocks noChangeAspect="1" noChangeArrowheads="1"/>
          </p:cNvPicPr>
          <p:nvPr/>
        </p:nvPicPr>
        <p:blipFill>
          <a:blip r:embed="rId5" cstate="print">
            <a:clrChange>
              <a:clrFrom>
                <a:srgbClr val="000000"/>
              </a:clrFrom>
              <a:clrTo>
                <a:srgbClr val="000000">
                  <a:alpha val="0"/>
                </a:srgbClr>
              </a:clrTo>
            </a:clrChange>
          </a:blip>
          <a:srcRect/>
          <a:stretch>
            <a:fillRect/>
          </a:stretch>
        </p:blipFill>
        <p:spPr bwMode="auto">
          <a:xfrm>
            <a:off x="304800" y="2057400"/>
            <a:ext cx="2743200" cy="2647949"/>
          </a:xfrm>
          <a:prstGeom prst="rect">
            <a:avLst/>
          </a:prstGeom>
          <a:noFill/>
          <a:ln w="9525">
            <a:noFill/>
            <a:miter lim="800000"/>
            <a:headEnd/>
            <a:tailEnd/>
          </a:ln>
        </p:spPr>
      </p:pic>
      <p:sp>
        <p:nvSpPr>
          <p:cNvPr id="24" name="Rectangle 8"/>
          <p:cNvSpPr>
            <a:spLocks noChangeArrowheads="1"/>
          </p:cNvSpPr>
          <p:nvPr/>
        </p:nvSpPr>
        <p:spPr bwMode="auto">
          <a:xfrm>
            <a:off x="228600" y="4724400"/>
            <a:ext cx="2895600" cy="1384995"/>
          </a:xfrm>
          <a:prstGeom prst="rect">
            <a:avLst/>
          </a:prstGeom>
          <a:noFill/>
          <a:ln w="9525">
            <a:noFill/>
            <a:miter lim="800000"/>
            <a:headEnd/>
            <a:tailEnd/>
          </a:ln>
        </p:spPr>
        <p:txBody>
          <a:bodyPr wrap="square">
            <a:spAutoFit/>
          </a:bodyPr>
          <a:lstStyle/>
          <a:p>
            <a:r>
              <a:rPr lang="en-US" sz="1400" b="1" i="1" dirty="0" smtClean="0">
                <a:latin typeface="Calibri" pitchFamily="34" charset="0"/>
              </a:rPr>
              <a:t>MDS for 100k </a:t>
            </a:r>
            <a:r>
              <a:rPr lang="en-US" sz="1400" b="1" i="1" dirty="0" err="1" smtClean="0">
                <a:latin typeface="Calibri" pitchFamily="34" charset="0"/>
              </a:rPr>
              <a:t>PubChem</a:t>
            </a:r>
            <a:r>
              <a:rPr lang="en-US" sz="1400" b="1" i="1" dirty="0" smtClean="0">
                <a:latin typeface="Calibri" pitchFamily="34" charset="0"/>
              </a:rPr>
              <a:t> data</a:t>
            </a:r>
          </a:p>
          <a:p>
            <a:r>
              <a:rPr lang="en-US" sz="1400" dirty="0" smtClean="0">
                <a:latin typeface="Calibri" pitchFamily="34" charset="0"/>
              </a:rPr>
              <a:t>100k </a:t>
            </a:r>
            <a:r>
              <a:rPr lang="en-US" sz="1400" dirty="0" err="1" smtClean="0">
                <a:latin typeface="Calibri" pitchFamily="34" charset="0"/>
              </a:rPr>
              <a:t>PubChem</a:t>
            </a:r>
            <a:r>
              <a:rPr lang="en-US" sz="1400" dirty="0" smtClean="0">
                <a:latin typeface="Calibri" pitchFamily="34" charset="0"/>
              </a:rPr>
              <a:t> data having 166 dimensions are visualized in 3D space. Colors represent 2 clusters separated by their structural proximity.</a:t>
            </a:r>
            <a:endParaRPr lang="en-US" sz="1400" dirty="0">
              <a:latin typeface="Calibri" pitchFamily="34" charset="0"/>
            </a:endParaRPr>
          </a:p>
        </p:txBody>
      </p:sp>
      <p:sp>
        <p:nvSpPr>
          <p:cNvPr id="26" name="Rectangle 8"/>
          <p:cNvSpPr>
            <a:spLocks noChangeArrowheads="1"/>
          </p:cNvSpPr>
          <p:nvPr/>
        </p:nvSpPr>
        <p:spPr bwMode="auto">
          <a:xfrm>
            <a:off x="3200400" y="4724400"/>
            <a:ext cx="2895600" cy="1169551"/>
          </a:xfrm>
          <a:prstGeom prst="rect">
            <a:avLst/>
          </a:prstGeom>
          <a:noFill/>
          <a:ln w="9525">
            <a:noFill/>
            <a:miter lim="800000"/>
            <a:headEnd/>
            <a:tailEnd/>
          </a:ln>
        </p:spPr>
        <p:txBody>
          <a:bodyPr wrap="square">
            <a:spAutoFit/>
          </a:bodyPr>
          <a:lstStyle/>
          <a:p>
            <a:r>
              <a:rPr lang="en-US" sz="1400" b="1" i="1" dirty="0" smtClean="0">
                <a:latin typeface="Calibri" pitchFamily="34" charset="0"/>
              </a:rPr>
              <a:t>GTM for 930k genes and diseases</a:t>
            </a:r>
          </a:p>
          <a:p>
            <a:r>
              <a:rPr lang="en-US" sz="1400" dirty="0" smtClean="0">
                <a:latin typeface="Calibri" pitchFamily="34" charset="0"/>
              </a:rPr>
              <a:t>Genes (green color) and diseases (others) are plotted in 3D space, aiming at finding  cause-and-effect relationships.</a:t>
            </a:r>
            <a:endParaRPr lang="en-US" sz="1400" dirty="0">
              <a:latin typeface="Calibri" pitchFamily="34" charset="0"/>
            </a:endParaRPr>
          </a:p>
        </p:txBody>
      </p:sp>
      <p:sp>
        <p:nvSpPr>
          <p:cNvPr id="27" name="Rectangle 8"/>
          <p:cNvSpPr>
            <a:spLocks noChangeArrowheads="1"/>
          </p:cNvSpPr>
          <p:nvPr/>
        </p:nvSpPr>
        <p:spPr bwMode="auto">
          <a:xfrm>
            <a:off x="6096000" y="4571762"/>
            <a:ext cx="2895600" cy="1600438"/>
          </a:xfrm>
          <a:prstGeom prst="rect">
            <a:avLst/>
          </a:prstGeom>
          <a:noFill/>
          <a:ln w="9525">
            <a:noFill/>
            <a:miter lim="800000"/>
            <a:headEnd/>
            <a:tailEnd/>
          </a:ln>
        </p:spPr>
        <p:txBody>
          <a:bodyPr wrap="square">
            <a:spAutoFit/>
          </a:bodyPr>
          <a:lstStyle/>
          <a:p>
            <a:r>
              <a:rPr lang="en-US" sz="1400" b="1" i="1" dirty="0" smtClean="0">
                <a:latin typeface="Calibri" pitchFamily="34" charset="0"/>
              </a:rPr>
              <a:t>GTM with interpolation for </a:t>
            </a:r>
            <a:br>
              <a:rPr lang="en-US" sz="1400" b="1" i="1" dirty="0" smtClean="0">
                <a:latin typeface="Calibri" pitchFamily="34" charset="0"/>
              </a:rPr>
            </a:br>
            <a:r>
              <a:rPr lang="en-US" sz="1400" b="1" i="1" dirty="0" smtClean="0">
                <a:latin typeface="Calibri" pitchFamily="34" charset="0"/>
              </a:rPr>
              <a:t>2M </a:t>
            </a:r>
            <a:r>
              <a:rPr lang="en-US" sz="1400" b="1" i="1" dirty="0" err="1" smtClean="0">
                <a:latin typeface="Calibri" pitchFamily="34" charset="0"/>
              </a:rPr>
              <a:t>PubChem</a:t>
            </a:r>
            <a:r>
              <a:rPr lang="en-US" sz="1400" b="1" i="1" dirty="0" smtClean="0">
                <a:latin typeface="Calibri" pitchFamily="34" charset="0"/>
              </a:rPr>
              <a:t> data</a:t>
            </a:r>
          </a:p>
          <a:p>
            <a:r>
              <a:rPr lang="en-US" sz="1400" dirty="0" smtClean="0">
                <a:latin typeface="Calibri" pitchFamily="34" charset="0"/>
              </a:rPr>
              <a:t>2M </a:t>
            </a:r>
            <a:r>
              <a:rPr lang="en-US" sz="1400" dirty="0" err="1" smtClean="0">
                <a:latin typeface="Calibri" pitchFamily="34" charset="0"/>
              </a:rPr>
              <a:t>PubChem</a:t>
            </a:r>
            <a:r>
              <a:rPr lang="en-US" sz="1400" dirty="0" smtClean="0">
                <a:latin typeface="Calibri" pitchFamily="34" charset="0"/>
              </a:rPr>
              <a:t> data is plotted in 3D with GTM interpolation approach. Red points are 100k sampled data and blue points are 4M interpolated points.</a:t>
            </a:r>
            <a:endParaRPr lang="en-US" sz="1400" dirty="0">
              <a:latin typeface="Calibri" pitchFamily="34" charset="0"/>
            </a:endParaRPr>
          </a:p>
        </p:txBody>
      </p:sp>
      <p:sp>
        <p:nvSpPr>
          <p:cNvPr id="10" name="TextBox 9"/>
          <p:cNvSpPr txBox="1"/>
          <p:nvPr/>
        </p:nvSpPr>
        <p:spPr>
          <a:xfrm>
            <a:off x="228600" y="6248400"/>
            <a:ext cx="3886200" cy="276999"/>
          </a:xfrm>
          <a:prstGeom prst="rect">
            <a:avLst/>
          </a:prstGeom>
          <a:noFill/>
        </p:spPr>
        <p:txBody>
          <a:bodyPr wrap="square" rtlCol="0">
            <a:spAutoFit/>
          </a:bodyPr>
          <a:lstStyle/>
          <a:p>
            <a:r>
              <a:rPr lang="en-US" sz="1200" dirty="0" smtClean="0">
                <a:solidFill>
                  <a:schemeClr val="tx2">
                    <a:lumMod val="75000"/>
                  </a:schemeClr>
                </a:solidFill>
              </a:rPr>
              <a:t>[3] </a:t>
            </a:r>
            <a:r>
              <a:rPr lang="en-US" sz="1200" dirty="0" err="1" smtClean="0"/>
              <a:t>PubChem</a:t>
            </a:r>
            <a:r>
              <a:rPr lang="en-US" sz="1200" dirty="0" smtClean="0"/>
              <a:t> project, http://pubchem.ncbi.nlm.nih.gov/</a:t>
            </a:r>
            <a:endParaRPr lang="en-US" sz="12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 y="152400"/>
            <a:ext cx="8763000" cy="990600"/>
          </a:xfrm>
          <a:prstGeom prst="rect">
            <a:avLst/>
          </a:prstGeom>
        </p:spPr>
        <p:txBody>
          <a:bodyPr vert="horz" lIns="91435" tIns="45718" rIns="91435" bIns="45718" rtlCol="0" anchor="ctr">
            <a:normAutofit fontScale="97500"/>
          </a:bodyPr>
          <a:lstStyle/>
          <a:p>
            <a:pPr marL="0" marR="0" lvl="0" indent="0" algn="ctr" defTabSz="914354"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Applications using Dryad &amp; </a:t>
            </a:r>
            <a:r>
              <a:rPr kumimoji="0" lang="en-US" sz="4400" b="0" i="0" u="none" strike="noStrike" kern="1200" cap="none" spc="0" normalizeH="0" baseline="0" noProof="0" dirty="0" err="1" smtClean="0">
                <a:ln>
                  <a:noFill/>
                </a:ln>
                <a:solidFill>
                  <a:schemeClr val="tx1"/>
                </a:solidFill>
                <a:effectLst/>
                <a:uLnTx/>
                <a:uFillTx/>
                <a:latin typeface="+mj-lt"/>
                <a:ea typeface="+mj-ea"/>
                <a:cs typeface="+mj-cs"/>
              </a:rPr>
              <a:t>DryadLINQ</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6" name="Content Placeholder 2"/>
          <p:cNvSpPr>
            <a:spLocks noGrp="1"/>
          </p:cNvSpPr>
          <p:nvPr>
            <p:ph idx="1"/>
          </p:nvPr>
        </p:nvSpPr>
        <p:spPr>
          <a:xfrm>
            <a:off x="609600" y="5029200"/>
            <a:ext cx="7772400" cy="990600"/>
          </a:xfrm>
        </p:spPr>
        <p:txBody>
          <a:bodyPr>
            <a:normAutofit/>
          </a:bodyPr>
          <a:lstStyle/>
          <a:p>
            <a:pPr marL="228600" indent="-228600"/>
            <a:r>
              <a:rPr lang="en-US" sz="1600" dirty="0" smtClean="0"/>
              <a:t>Perform using DryadLINQ and Apache Hadoop implementations</a:t>
            </a:r>
          </a:p>
          <a:p>
            <a:pPr marL="228600" indent="-228600"/>
            <a:r>
              <a:rPr lang="en-US" sz="1600" dirty="0" smtClean="0"/>
              <a:t>Single “Select” operation in DryadLINQ</a:t>
            </a:r>
          </a:p>
          <a:p>
            <a:pPr marL="228600" indent="-228600"/>
            <a:r>
              <a:rPr lang="en-US" sz="1600" dirty="0" smtClean="0"/>
              <a:t>“Map only” operation in Hadoop</a:t>
            </a:r>
          </a:p>
          <a:p>
            <a:pPr>
              <a:buClr>
                <a:srgbClr val="C00000"/>
              </a:buClr>
              <a:buNone/>
            </a:pPr>
            <a:endParaRPr lang="en-US" dirty="0" smtClean="0">
              <a:solidFill>
                <a:schemeClr val="tx2">
                  <a:lumMod val="50000"/>
                </a:schemeClr>
              </a:solidFill>
            </a:endParaRPr>
          </a:p>
          <a:p>
            <a:endParaRPr lang="en-US" dirty="0"/>
          </a:p>
        </p:txBody>
      </p:sp>
      <p:sp>
        <p:nvSpPr>
          <p:cNvPr id="37" name="TextBox 36"/>
          <p:cNvSpPr txBox="1"/>
          <p:nvPr/>
        </p:nvSpPr>
        <p:spPr>
          <a:xfrm>
            <a:off x="457200" y="1295400"/>
            <a:ext cx="4876800" cy="923330"/>
          </a:xfrm>
          <a:prstGeom prst="rect">
            <a:avLst/>
          </a:prstGeom>
          <a:noFill/>
        </p:spPr>
        <p:txBody>
          <a:bodyPr wrap="square" rtlCol="0">
            <a:spAutoFit/>
          </a:bodyPr>
          <a:lstStyle/>
          <a:p>
            <a:pPr lvl="0"/>
            <a:r>
              <a:rPr lang="en-US" b="1" dirty="0" smtClean="0">
                <a:solidFill>
                  <a:srgbClr val="B3110D"/>
                </a:solidFill>
              </a:rPr>
              <a:t>CAP3 [1]</a:t>
            </a:r>
            <a:r>
              <a:rPr lang="en-US" b="1" dirty="0" smtClean="0">
                <a:solidFill>
                  <a:schemeClr val="tx2"/>
                </a:solidFill>
              </a:rPr>
              <a:t> - </a:t>
            </a:r>
            <a:r>
              <a:rPr lang="en-US" b="1" dirty="0" smtClean="0">
                <a:solidFill>
                  <a:srgbClr val="00B0F0"/>
                </a:solidFill>
              </a:rPr>
              <a:t>Expressed Sequence Tag assembly  to re-construct full-length mRNA</a:t>
            </a:r>
          </a:p>
          <a:p>
            <a:endParaRPr lang="en-US" b="1" dirty="0">
              <a:solidFill>
                <a:schemeClr val="bg1"/>
              </a:solidFill>
            </a:endParaRPr>
          </a:p>
        </p:txBody>
      </p:sp>
      <p:grpSp>
        <p:nvGrpSpPr>
          <p:cNvPr id="2" name="Group 37"/>
          <p:cNvGrpSpPr/>
          <p:nvPr/>
        </p:nvGrpSpPr>
        <p:grpSpPr>
          <a:xfrm>
            <a:off x="914400" y="2057401"/>
            <a:ext cx="2514600" cy="2666999"/>
            <a:chOff x="685800" y="1219200"/>
            <a:chExt cx="2667000" cy="2746177"/>
          </a:xfrm>
        </p:grpSpPr>
        <p:grpSp>
          <p:nvGrpSpPr>
            <p:cNvPr id="3" name="Group 32"/>
            <p:cNvGrpSpPr/>
            <p:nvPr/>
          </p:nvGrpSpPr>
          <p:grpSpPr>
            <a:xfrm>
              <a:off x="685800" y="1600200"/>
              <a:ext cx="685800" cy="2057400"/>
              <a:chOff x="457200" y="2133600"/>
              <a:chExt cx="685800" cy="2057400"/>
            </a:xfrm>
          </p:grpSpPr>
          <p:sp>
            <p:nvSpPr>
              <p:cNvPr id="60" name="Oval 7"/>
              <p:cNvSpPr/>
              <p:nvPr/>
            </p:nvSpPr>
            <p:spPr>
              <a:xfrm>
                <a:off x="457200" y="3048000"/>
                <a:ext cx="6096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pic>
            <p:nvPicPr>
              <p:cNvPr id="61" name="Picture 3" descr="C:\Users\jaliya\AppData\Local\Microsoft\Windows\Temporary Internet Files\Content.IE5\ZADX9HCR\MCj04325990000[1].png"/>
              <p:cNvPicPr>
                <a:picLocks noChangeAspect="1" noChangeArrowheads="1"/>
              </p:cNvPicPr>
              <p:nvPr/>
            </p:nvPicPr>
            <p:blipFill>
              <a:blip r:embed="rId3" cstate="print"/>
              <a:srcRect/>
              <a:stretch>
                <a:fillRect/>
              </a:stretch>
            </p:blipFill>
            <p:spPr bwMode="auto">
              <a:xfrm>
                <a:off x="457200" y="2133600"/>
                <a:ext cx="685800" cy="685800"/>
              </a:xfrm>
              <a:prstGeom prst="rect">
                <a:avLst/>
              </a:prstGeom>
              <a:noFill/>
            </p:spPr>
          </p:pic>
          <p:pic>
            <p:nvPicPr>
              <p:cNvPr id="62" name="Picture 4" descr="C:\Users\jaliya\AppData\Local\Microsoft\Windows\Temporary Internet Files\Content.IE5\FAU9V9F3\MCj04326050000[1].png"/>
              <p:cNvPicPr>
                <a:picLocks noChangeAspect="1" noChangeArrowheads="1"/>
              </p:cNvPicPr>
              <p:nvPr/>
            </p:nvPicPr>
            <p:blipFill>
              <a:blip r:embed="rId4" cstate="print"/>
              <a:srcRect/>
              <a:stretch>
                <a:fillRect/>
              </a:stretch>
            </p:blipFill>
            <p:spPr bwMode="auto">
              <a:xfrm>
                <a:off x="457200" y="3581400"/>
                <a:ext cx="609600" cy="609600"/>
              </a:xfrm>
              <a:prstGeom prst="rect">
                <a:avLst/>
              </a:prstGeom>
              <a:noFill/>
            </p:spPr>
          </p:pic>
          <p:cxnSp>
            <p:nvCxnSpPr>
              <p:cNvPr id="63" name="Straight Arrow Connector 62"/>
              <p:cNvCxnSpPr/>
              <p:nvPr/>
            </p:nvCxnSpPr>
            <p:spPr>
              <a:xfrm rot="5400000">
                <a:off x="648494" y="29329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a:off x="648494" y="35425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grpSp>
          <p:nvGrpSpPr>
            <p:cNvPr id="5" name="Group 28"/>
            <p:cNvGrpSpPr/>
            <p:nvPr/>
          </p:nvGrpSpPr>
          <p:grpSpPr>
            <a:xfrm>
              <a:off x="1524000" y="1600200"/>
              <a:ext cx="685800" cy="2057400"/>
              <a:chOff x="1371600" y="2133600"/>
              <a:chExt cx="685800" cy="2057400"/>
            </a:xfrm>
          </p:grpSpPr>
          <p:sp>
            <p:nvSpPr>
              <p:cNvPr id="55" name="Oval 54"/>
              <p:cNvSpPr/>
              <p:nvPr/>
            </p:nvSpPr>
            <p:spPr>
              <a:xfrm>
                <a:off x="1371600" y="3048000"/>
                <a:ext cx="6096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pic>
            <p:nvPicPr>
              <p:cNvPr id="56" name="Picture 3" descr="C:\Users\jaliya\AppData\Local\Microsoft\Windows\Temporary Internet Files\Content.IE5\ZADX9HCR\MCj04325990000[1].png"/>
              <p:cNvPicPr>
                <a:picLocks noChangeAspect="1" noChangeArrowheads="1"/>
              </p:cNvPicPr>
              <p:nvPr/>
            </p:nvPicPr>
            <p:blipFill>
              <a:blip r:embed="rId3" cstate="print"/>
              <a:srcRect/>
              <a:stretch>
                <a:fillRect/>
              </a:stretch>
            </p:blipFill>
            <p:spPr bwMode="auto">
              <a:xfrm>
                <a:off x="1371600" y="2133600"/>
                <a:ext cx="685800" cy="685800"/>
              </a:xfrm>
              <a:prstGeom prst="rect">
                <a:avLst/>
              </a:prstGeom>
              <a:noFill/>
            </p:spPr>
          </p:pic>
          <p:pic>
            <p:nvPicPr>
              <p:cNvPr id="57" name="Picture 4" descr="C:\Users\jaliya\AppData\Local\Microsoft\Windows\Temporary Internet Files\Content.IE5\FAU9V9F3\MCj04326050000[1].png"/>
              <p:cNvPicPr>
                <a:picLocks noChangeAspect="1" noChangeArrowheads="1"/>
              </p:cNvPicPr>
              <p:nvPr/>
            </p:nvPicPr>
            <p:blipFill>
              <a:blip r:embed="rId4" cstate="print"/>
              <a:srcRect/>
              <a:stretch>
                <a:fillRect/>
              </a:stretch>
            </p:blipFill>
            <p:spPr bwMode="auto">
              <a:xfrm>
                <a:off x="1371600" y="3581400"/>
                <a:ext cx="609600" cy="609600"/>
              </a:xfrm>
              <a:prstGeom prst="rect">
                <a:avLst/>
              </a:prstGeom>
              <a:noFill/>
            </p:spPr>
          </p:pic>
          <p:cxnSp>
            <p:nvCxnSpPr>
              <p:cNvPr id="58" name="Straight Arrow Connector 57"/>
              <p:cNvCxnSpPr/>
              <p:nvPr/>
            </p:nvCxnSpPr>
            <p:spPr>
              <a:xfrm rot="5400000">
                <a:off x="1562894" y="29329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a:off x="1562894" y="35425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grpSp>
          <p:nvGrpSpPr>
            <p:cNvPr id="6" name="Group 31"/>
            <p:cNvGrpSpPr/>
            <p:nvPr/>
          </p:nvGrpSpPr>
          <p:grpSpPr>
            <a:xfrm>
              <a:off x="2286000" y="2667000"/>
              <a:ext cx="228600" cy="76200"/>
              <a:chOff x="1219200" y="3200400"/>
              <a:chExt cx="228600" cy="76200"/>
            </a:xfrm>
          </p:grpSpPr>
          <p:sp>
            <p:nvSpPr>
              <p:cNvPr id="53" name="Oval 52"/>
              <p:cNvSpPr/>
              <p:nvPr/>
            </p:nvSpPr>
            <p:spPr>
              <a:xfrm>
                <a:off x="1371600" y="3200400"/>
                <a:ext cx="76200" cy="76200"/>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4" name="Oval 53"/>
              <p:cNvSpPr/>
              <p:nvPr/>
            </p:nvSpPr>
            <p:spPr>
              <a:xfrm>
                <a:off x="1219200" y="3200400"/>
                <a:ext cx="76200" cy="76200"/>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
          <p:nvSpPr>
            <p:cNvPr id="42" name="TextBox 41"/>
            <p:cNvSpPr txBox="1"/>
            <p:nvPr/>
          </p:nvSpPr>
          <p:spPr>
            <a:xfrm>
              <a:off x="1219200" y="1219200"/>
              <a:ext cx="1530804" cy="307777"/>
            </a:xfrm>
            <a:prstGeom prst="rect">
              <a:avLst/>
            </a:prstGeom>
            <a:noFill/>
          </p:spPr>
          <p:txBody>
            <a:bodyPr wrap="none" rtlCol="0">
              <a:spAutoFit/>
            </a:bodyPr>
            <a:lstStyle/>
            <a:p>
              <a:r>
                <a:rPr lang="en-US" sz="1400" b="1" dirty="0" smtClean="0"/>
                <a:t>Input files (FASTA)</a:t>
              </a:r>
              <a:endParaRPr lang="en-US" sz="1400" b="1" dirty="0"/>
            </a:p>
          </p:txBody>
        </p:sp>
        <p:sp>
          <p:nvSpPr>
            <p:cNvPr id="43" name="TextBox 42"/>
            <p:cNvSpPr txBox="1"/>
            <p:nvPr/>
          </p:nvSpPr>
          <p:spPr>
            <a:xfrm>
              <a:off x="1371600" y="3657600"/>
              <a:ext cx="1067921" cy="307777"/>
            </a:xfrm>
            <a:prstGeom prst="rect">
              <a:avLst/>
            </a:prstGeom>
            <a:noFill/>
          </p:spPr>
          <p:txBody>
            <a:bodyPr wrap="none" rtlCol="0">
              <a:spAutoFit/>
            </a:bodyPr>
            <a:lstStyle/>
            <a:p>
              <a:r>
                <a:rPr lang="en-US" sz="1400" b="1" dirty="0" smtClean="0"/>
                <a:t>Output files</a:t>
              </a:r>
              <a:endParaRPr lang="en-US" sz="1400" b="1" dirty="0"/>
            </a:p>
          </p:txBody>
        </p:sp>
        <p:sp>
          <p:nvSpPr>
            <p:cNvPr id="44" name="TextBox 43"/>
            <p:cNvSpPr txBox="1"/>
            <p:nvPr/>
          </p:nvSpPr>
          <p:spPr>
            <a:xfrm>
              <a:off x="685800" y="2514600"/>
              <a:ext cx="575799" cy="307777"/>
            </a:xfrm>
            <a:prstGeom prst="rect">
              <a:avLst/>
            </a:prstGeom>
            <a:noFill/>
          </p:spPr>
          <p:txBody>
            <a:bodyPr wrap="none" rtlCol="0">
              <a:spAutoFit/>
            </a:bodyPr>
            <a:lstStyle/>
            <a:p>
              <a:r>
                <a:rPr lang="en-US" sz="1400" b="1" dirty="0" smtClean="0"/>
                <a:t>CAP3</a:t>
              </a:r>
              <a:endParaRPr lang="en-US" sz="1400" b="1" dirty="0"/>
            </a:p>
          </p:txBody>
        </p:sp>
        <p:sp>
          <p:nvSpPr>
            <p:cNvPr id="45" name="TextBox 44"/>
            <p:cNvSpPr txBox="1"/>
            <p:nvPr/>
          </p:nvSpPr>
          <p:spPr>
            <a:xfrm>
              <a:off x="1524000" y="2514600"/>
              <a:ext cx="575799" cy="307777"/>
            </a:xfrm>
            <a:prstGeom prst="rect">
              <a:avLst/>
            </a:prstGeom>
            <a:noFill/>
          </p:spPr>
          <p:txBody>
            <a:bodyPr wrap="none" rtlCol="0">
              <a:spAutoFit/>
            </a:bodyPr>
            <a:lstStyle/>
            <a:p>
              <a:r>
                <a:rPr lang="en-US" sz="1400" b="1" dirty="0" smtClean="0"/>
                <a:t>CAP3</a:t>
              </a:r>
              <a:endParaRPr lang="en-US" sz="1400" b="1" dirty="0"/>
            </a:p>
          </p:txBody>
        </p:sp>
        <p:grpSp>
          <p:nvGrpSpPr>
            <p:cNvPr id="7" name="Group 28"/>
            <p:cNvGrpSpPr/>
            <p:nvPr/>
          </p:nvGrpSpPr>
          <p:grpSpPr>
            <a:xfrm>
              <a:off x="2667000" y="1600200"/>
              <a:ext cx="685800" cy="2057400"/>
              <a:chOff x="1371600" y="2133600"/>
              <a:chExt cx="685800" cy="2057400"/>
            </a:xfrm>
          </p:grpSpPr>
          <p:sp>
            <p:nvSpPr>
              <p:cNvPr id="48" name="Oval 47"/>
              <p:cNvSpPr/>
              <p:nvPr/>
            </p:nvSpPr>
            <p:spPr>
              <a:xfrm>
                <a:off x="1371600" y="3048000"/>
                <a:ext cx="6096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pic>
            <p:nvPicPr>
              <p:cNvPr id="49" name="Picture 3" descr="C:\Users\jaliya\AppData\Local\Microsoft\Windows\Temporary Internet Files\Content.IE5\ZADX9HCR\MCj04325990000[1].png"/>
              <p:cNvPicPr>
                <a:picLocks noChangeAspect="1" noChangeArrowheads="1"/>
              </p:cNvPicPr>
              <p:nvPr/>
            </p:nvPicPr>
            <p:blipFill>
              <a:blip r:embed="rId3" cstate="print"/>
              <a:srcRect/>
              <a:stretch>
                <a:fillRect/>
              </a:stretch>
            </p:blipFill>
            <p:spPr bwMode="auto">
              <a:xfrm>
                <a:off x="1371600" y="2133600"/>
                <a:ext cx="685800" cy="685800"/>
              </a:xfrm>
              <a:prstGeom prst="rect">
                <a:avLst/>
              </a:prstGeom>
              <a:noFill/>
            </p:spPr>
          </p:pic>
          <p:pic>
            <p:nvPicPr>
              <p:cNvPr id="50" name="Picture 4" descr="C:\Users\jaliya\AppData\Local\Microsoft\Windows\Temporary Internet Files\Content.IE5\FAU9V9F3\MCj04326050000[1].png"/>
              <p:cNvPicPr>
                <a:picLocks noChangeAspect="1" noChangeArrowheads="1"/>
              </p:cNvPicPr>
              <p:nvPr/>
            </p:nvPicPr>
            <p:blipFill>
              <a:blip r:embed="rId4" cstate="print"/>
              <a:srcRect/>
              <a:stretch>
                <a:fillRect/>
              </a:stretch>
            </p:blipFill>
            <p:spPr bwMode="auto">
              <a:xfrm>
                <a:off x="1371600" y="3581400"/>
                <a:ext cx="609600" cy="609600"/>
              </a:xfrm>
              <a:prstGeom prst="rect">
                <a:avLst/>
              </a:prstGeom>
              <a:noFill/>
            </p:spPr>
          </p:pic>
          <p:cxnSp>
            <p:nvCxnSpPr>
              <p:cNvPr id="51" name="Straight Arrow Connector 50"/>
              <p:cNvCxnSpPr/>
              <p:nvPr/>
            </p:nvCxnSpPr>
            <p:spPr>
              <a:xfrm rot="5400000">
                <a:off x="1562894" y="29329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a:off x="1562894" y="35425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2667000" y="2514600"/>
              <a:ext cx="575799" cy="307777"/>
            </a:xfrm>
            <a:prstGeom prst="rect">
              <a:avLst/>
            </a:prstGeom>
            <a:noFill/>
          </p:spPr>
          <p:txBody>
            <a:bodyPr wrap="none" rtlCol="0">
              <a:spAutoFit/>
            </a:bodyPr>
            <a:lstStyle/>
            <a:p>
              <a:r>
                <a:rPr lang="en-US" sz="1400" b="1" dirty="0" smtClean="0"/>
                <a:t>CAP3</a:t>
              </a:r>
              <a:endParaRPr lang="en-US" sz="1400" b="1" dirty="0"/>
            </a:p>
          </p:txBody>
        </p:sp>
      </p:grpSp>
      <p:graphicFrame>
        <p:nvGraphicFramePr>
          <p:cNvPr id="65" name="Chart 64"/>
          <p:cNvGraphicFramePr/>
          <p:nvPr/>
        </p:nvGraphicFramePr>
        <p:xfrm>
          <a:off x="4876800" y="1828800"/>
          <a:ext cx="3733800" cy="3124200"/>
        </p:xfrm>
        <a:graphic>
          <a:graphicData uri="http://schemas.openxmlformats.org/drawingml/2006/chart">
            <c:chart xmlns:c="http://schemas.openxmlformats.org/drawingml/2006/chart" xmlns:r="http://schemas.openxmlformats.org/officeDocument/2006/relationships" r:id="rId5"/>
          </a:graphicData>
        </a:graphic>
      </p:graphicFrame>
      <p:sp>
        <p:nvSpPr>
          <p:cNvPr id="66" name="TextBox 1"/>
          <p:cNvSpPr txBox="1"/>
          <p:nvPr/>
        </p:nvSpPr>
        <p:spPr>
          <a:xfrm>
            <a:off x="6934200" y="2895600"/>
            <a:ext cx="1009650" cy="304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solidFill>
                  <a:schemeClr val="tx1"/>
                </a:solidFill>
              </a:rPr>
              <a:t>DryadLINQ</a:t>
            </a:r>
            <a:endParaRPr lang="en-US" sz="1200" b="1" dirty="0">
              <a:solidFill>
                <a:schemeClr val="tx1"/>
              </a:solidFill>
            </a:endParaRPr>
          </a:p>
        </p:txBody>
      </p:sp>
      <p:sp>
        <p:nvSpPr>
          <p:cNvPr id="34" name="TextBox 33"/>
          <p:cNvSpPr txBox="1"/>
          <p:nvPr/>
        </p:nvSpPr>
        <p:spPr>
          <a:xfrm>
            <a:off x="609600" y="6096000"/>
            <a:ext cx="7687380" cy="553998"/>
          </a:xfrm>
          <a:prstGeom prst="rect">
            <a:avLst/>
          </a:prstGeom>
          <a:noFill/>
        </p:spPr>
        <p:txBody>
          <a:bodyPr wrap="square" rtlCol="0">
            <a:spAutoFit/>
          </a:bodyPr>
          <a:lstStyle/>
          <a:p>
            <a:r>
              <a:rPr lang="en-US" sz="1200" dirty="0" smtClean="0">
                <a:solidFill>
                  <a:schemeClr val="tx2">
                    <a:lumMod val="50000"/>
                  </a:schemeClr>
                </a:solidFill>
              </a:rPr>
              <a:t>[4] X. Huang, A. </a:t>
            </a:r>
            <a:r>
              <a:rPr lang="en-US" sz="1200" dirty="0" err="1" smtClean="0">
                <a:solidFill>
                  <a:schemeClr val="tx2">
                    <a:lumMod val="50000"/>
                  </a:schemeClr>
                </a:solidFill>
              </a:rPr>
              <a:t>Madan</a:t>
            </a:r>
            <a:r>
              <a:rPr lang="en-US" sz="1200" dirty="0" smtClean="0">
                <a:solidFill>
                  <a:schemeClr val="tx2">
                    <a:lumMod val="50000"/>
                  </a:schemeClr>
                </a:solidFill>
              </a:rPr>
              <a:t>, “CAP3: A DNA Sequence Assembly Program,” Genome Research, vol. 9, no. 9, pp. 868-877, 1999.</a:t>
            </a:r>
          </a:p>
          <a:p>
            <a:endParaRPr lang="en-US" dirty="0">
              <a:solidFill>
                <a:schemeClr val="tx2">
                  <a:lumMod val="5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0"/>
            <a:ext cx="8229600" cy="1143000"/>
          </a:xfrm>
        </p:spPr>
        <p:txBody>
          <a:bodyPr>
            <a:normAutofit/>
          </a:bodyPr>
          <a:lstStyle/>
          <a:p>
            <a:r>
              <a:rPr lang="en-US" sz="4000" dirty="0" smtClean="0"/>
              <a:t>All-</a:t>
            </a:r>
            <a:r>
              <a:rPr lang="en-US" sz="4000" dirty="0" err="1" smtClean="0"/>
              <a:t>PairsUsing</a:t>
            </a:r>
            <a:r>
              <a:rPr lang="en-US" sz="4000" dirty="0" smtClean="0"/>
              <a:t> </a:t>
            </a:r>
            <a:r>
              <a:rPr lang="en-US" sz="4000" dirty="0" smtClean="0"/>
              <a:t>DryadLINQ</a:t>
            </a:r>
            <a:endParaRPr lang="en-US" sz="4000" dirty="0"/>
          </a:p>
        </p:txBody>
      </p:sp>
      <p:graphicFrame>
        <p:nvGraphicFramePr>
          <p:cNvPr id="23" name="Chart 22"/>
          <p:cNvGraphicFramePr/>
          <p:nvPr/>
        </p:nvGraphicFramePr>
        <p:xfrm>
          <a:off x="5791200" y="1828800"/>
          <a:ext cx="3048000" cy="23622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609600" y="3810000"/>
            <a:ext cx="4343400" cy="307777"/>
          </a:xfrm>
          <a:prstGeom prst="rect">
            <a:avLst/>
          </a:prstGeom>
          <a:noFill/>
        </p:spPr>
        <p:txBody>
          <a:bodyPr wrap="square" rtlCol="0">
            <a:spAutoFit/>
          </a:bodyPr>
          <a:lstStyle/>
          <a:p>
            <a:r>
              <a:rPr lang="en-US" sz="1400" b="1" dirty="0" smtClean="0">
                <a:solidFill>
                  <a:srgbClr val="00B0F0"/>
                </a:solidFill>
              </a:rPr>
              <a:t>Calculate  Pairwise Distances (Smith Waterman Gotoh)</a:t>
            </a:r>
            <a:endParaRPr lang="en-US" sz="1400" b="1" dirty="0">
              <a:solidFill>
                <a:srgbClr val="00B0F0"/>
              </a:solidFill>
            </a:endParaRPr>
          </a:p>
        </p:txBody>
      </p:sp>
      <p:sp>
        <p:nvSpPr>
          <p:cNvPr id="25" name="Down Arrow Callout 24"/>
          <p:cNvSpPr/>
          <p:nvPr/>
        </p:nvSpPr>
        <p:spPr>
          <a:xfrm>
            <a:off x="7010400" y="1371600"/>
            <a:ext cx="1981200" cy="838200"/>
          </a:xfrm>
          <a:prstGeom prst="down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dirty="0" smtClean="0"/>
              <a:t>125 million distances</a:t>
            </a:r>
          </a:p>
          <a:p>
            <a:pPr algn="ctr"/>
            <a:r>
              <a:rPr lang="en-US" sz="1600" dirty="0" smtClean="0"/>
              <a:t>4 hours &amp; 46 minutes</a:t>
            </a:r>
            <a:endParaRPr lang="en-US" sz="1600" dirty="0"/>
          </a:p>
        </p:txBody>
      </p:sp>
      <p:sp>
        <p:nvSpPr>
          <p:cNvPr id="27" name="Content Placeholder 28"/>
          <p:cNvSpPr>
            <a:spLocks noGrp="1"/>
          </p:cNvSpPr>
          <p:nvPr>
            <p:ph idx="1"/>
          </p:nvPr>
        </p:nvSpPr>
        <p:spPr>
          <a:xfrm>
            <a:off x="381000" y="4419600"/>
            <a:ext cx="7924800" cy="1447800"/>
          </a:xfrm>
        </p:spPr>
        <p:txBody>
          <a:bodyPr>
            <a:normAutofit/>
          </a:bodyPr>
          <a:lstStyle/>
          <a:p>
            <a:pPr marL="136525" indent="-158750">
              <a:lnSpc>
                <a:spcPct val="120000"/>
              </a:lnSpc>
              <a:spcBef>
                <a:spcPts val="0"/>
              </a:spcBef>
              <a:defRPr/>
            </a:pPr>
            <a:r>
              <a:rPr lang="en-US" sz="1600" dirty="0" smtClean="0"/>
              <a:t>Calculate pairwise distances for a collection of genes (used for clustering, MDS)</a:t>
            </a:r>
          </a:p>
          <a:p>
            <a:pPr marL="136525" indent="-158750">
              <a:lnSpc>
                <a:spcPct val="120000"/>
              </a:lnSpc>
              <a:spcBef>
                <a:spcPts val="0"/>
              </a:spcBef>
              <a:defRPr/>
            </a:pPr>
            <a:r>
              <a:rPr lang="en-US" sz="1600" dirty="0" smtClean="0"/>
              <a:t>Fine grained tasks in MPI</a:t>
            </a:r>
          </a:p>
          <a:p>
            <a:pPr marL="136525" indent="-158750">
              <a:lnSpc>
                <a:spcPct val="120000"/>
              </a:lnSpc>
              <a:spcBef>
                <a:spcPts val="0"/>
              </a:spcBef>
              <a:defRPr/>
            </a:pPr>
            <a:r>
              <a:rPr lang="en-US" sz="1600" dirty="0" smtClean="0"/>
              <a:t>Coarse grained tasks in DryadLINQ</a:t>
            </a:r>
          </a:p>
          <a:p>
            <a:pPr marL="136525" indent="-158750">
              <a:lnSpc>
                <a:spcPct val="120000"/>
              </a:lnSpc>
              <a:spcBef>
                <a:spcPts val="0"/>
              </a:spcBef>
              <a:defRPr/>
            </a:pPr>
            <a:r>
              <a:rPr lang="en-US" sz="1600" dirty="0" smtClean="0"/>
              <a:t>Performed on 768 cores (Tempest Cluster)</a:t>
            </a:r>
          </a:p>
          <a:p>
            <a:pPr marL="320040" lvl="1">
              <a:lnSpc>
                <a:spcPct val="150000"/>
              </a:lnSpc>
              <a:buClr>
                <a:srgbClr val="C00000"/>
              </a:buClr>
              <a:defRPr/>
            </a:pPr>
            <a:endParaRPr lang="en-US" sz="2000" b="1" dirty="0" smtClean="0"/>
          </a:p>
          <a:p>
            <a:pPr>
              <a:lnSpc>
                <a:spcPct val="150000"/>
              </a:lnSpc>
              <a:buClr>
                <a:srgbClr val="C00000"/>
              </a:buClr>
            </a:pPr>
            <a:endParaRPr lang="en-US" sz="2000" dirty="0"/>
          </a:p>
        </p:txBody>
      </p:sp>
      <p:sp>
        <p:nvSpPr>
          <p:cNvPr id="8" name="TextBox 7"/>
          <p:cNvSpPr txBox="1"/>
          <p:nvPr/>
        </p:nvSpPr>
        <p:spPr>
          <a:xfrm>
            <a:off x="381000" y="5943600"/>
            <a:ext cx="8534400" cy="646331"/>
          </a:xfrm>
          <a:prstGeom prst="rect">
            <a:avLst/>
          </a:prstGeom>
          <a:noFill/>
        </p:spPr>
        <p:txBody>
          <a:bodyPr wrap="square" rtlCol="0">
            <a:spAutoFit/>
          </a:bodyPr>
          <a:lstStyle/>
          <a:p>
            <a:r>
              <a:rPr lang="en-US" sz="1200" dirty="0" smtClean="0"/>
              <a:t>[5] </a:t>
            </a:r>
            <a:r>
              <a:rPr lang="en-US" sz="1200" dirty="0" err="1" smtClean="0"/>
              <a:t>Moretti</a:t>
            </a:r>
            <a:r>
              <a:rPr lang="en-US" sz="1200" dirty="0" smtClean="0"/>
              <a:t>, C., Bui, H., Hollingsworth, K., Rich, B., Flynn, P., &amp; </a:t>
            </a:r>
            <a:r>
              <a:rPr lang="en-US" sz="1200" dirty="0" err="1" smtClean="0"/>
              <a:t>Thain</a:t>
            </a:r>
            <a:r>
              <a:rPr lang="en-US" sz="1200" dirty="0" smtClean="0"/>
              <a:t>, D. (2009). All-Pairs: An Abstraction for Data Intensive Computing on Campus Grids. </a:t>
            </a:r>
            <a:r>
              <a:rPr lang="en-US" sz="1200" i="1" dirty="0" smtClean="0"/>
              <a:t>IEEE Transactions on Parallel and Distributed Systems</a:t>
            </a:r>
            <a:r>
              <a:rPr lang="en-US" sz="1200" dirty="0" smtClean="0"/>
              <a:t> </a:t>
            </a:r>
            <a:r>
              <a:rPr lang="en-US" sz="1200" i="1" dirty="0" smtClean="0"/>
              <a:t>, 21</a:t>
            </a:r>
            <a:r>
              <a:rPr lang="en-US" sz="1200" dirty="0" smtClean="0"/>
              <a:t>, 21-36.</a:t>
            </a:r>
          </a:p>
          <a:p>
            <a:endParaRPr lang="en-US" sz="1200" dirty="0"/>
          </a:p>
        </p:txBody>
      </p:sp>
      <p:pic>
        <p:nvPicPr>
          <p:cNvPr id="1026" name="Picture 2" descr="D:\academic\phd\Publications\HandbookOfCloudComputing\dryad-swg.png"/>
          <p:cNvPicPr>
            <a:picLocks noChangeAspect="1" noChangeArrowheads="1"/>
          </p:cNvPicPr>
          <p:nvPr/>
        </p:nvPicPr>
        <p:blipFill>
          <a:blip r:embed="rId4" cstate="print"/>
          <a:srcRect/>
          <a:stretch>
            <a:fillRect/>
          </a:stretch>
        </p:blipFill>
        <p:spPr bwMode="auto">
          <a:xfrm>
            <a:off x="304801" y="1066800"/>
            <a:ext cx="5333999" cy="28194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11284</TotalTime>
  <Words>1376</Words>
  <Application>Microsoft Office PowerPoint</Application>
  <PresentationFormat>On-screen Show (4:3)</PresentationFormat>
  <Paragraphs>241</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Our Objectives</vt:lpstr>
      <vt:lpstr>Approach</vt:lpstr>
      <vt:lpstr>Major Achievements</vt:lpstr>
      <vt:lpstr>Typical CCR Comparison with TPL</vt:lpstr>
      <vt:lpstr>Threading versus MPI on node Always MPI between nodes </vt:lpstr>
      <vt:lpstr>Biology MDS and Clustering Results</vt:lpstr>
      <vt:lpstr>High Performance Data Visualization</vt:lpstr>
      <vt:lpstr>Slide 8</vt:lpstr>
      <vt:lpstr>All-PairsUsing DryadLINQ</vt:lpstr>
      <vt:lpstr>Hadoop/Dryad Comparison Inhomogeneous Data I</vt:lpstr>
      <vt:lpstr>Hadoop/Dryad Comparison Inhomogeneous Data II</vt:lpstr>
      <vt:lpstr>Slide 12</vt:lpstr>
      <vt:lpstr>Slide 13</vt:lpstr>
      <vt:lpstr>Twister(MapReduce++)</vt:lpstr>
      <vt:lpstr>Iterative Computations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SALSA Group’s Collaborations with Microsoft</dc:title>
  <dc:creator>SALSA</dc:creator>
  <cp:lastModifiedBy>Geoffrey Fox</cp:lastModifiedBy>
  <cp:revision>572</cp:revision>
  <dcterms:created xsi:type="dcterms:W3CDTF">2009-11-03T08:40:41Z</dcterms:created>
  <dcterms:modified xsi:type="dcterms:W3CDTF">2010-03-31T00:52:16Z</dcterms:modified>
</cp:coreProperties>
</file>