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72"/>
  </p:notesMasterIdLst>
  <p:sldIdLst>
    <p:sldId id="297" r:id="rId2"/>
    <p:sldId id="386" r:id="rId3"/>
    <p:sldId id="407" r:id="rId4"/>
    <p:sldId id="418" r:id="rId5"/>
    <p:sldId id="408" r:id="rId6"/>
    <p:sldId id="409" r:id="rId7"/>
    <p:sldId id="410" r:id="rId8"/>
    <p:sldId id="411" r:id="rId9"/>
    <p:sldId id="415" r:id="rId10"/>
    <p:sldId id="438" r:id="rId11"/>
    <p:sldId id="449" r:id="rId12"/>
    <p:sldId id="450" r:id="rId13"/>
    <p:sldId id="422" r:id="rId14"/>
    <p:sldId id="439" r:id="rId15"/>
    <p:sldId id="451" r:id="rId16"/>
    <p:sldId id="440" r:id="rId17"/>
    <p:sldId id="441" r:id="rId18"/>
    <p:sldId id="466" r:id="rId19"/>
    <p:sldId id="470" r:id="rId20"/>
    <p:sldId id="444" r:id="rId21"/>
    <p:sldId id="445" r:id="rId22"/>
    <p:sldId id="446" r:id="rId23"/>
    <p:sldId id="448" r:id="rId24"/>
    <p:sldId id="447" r:id="rId25"/>
    <p:sldId id="424" r:id="rId26"/>
    <p:sldId id="305" r:id="rId27"/>
    <p:sldId id="306" r:id="rId28"/>
    <p:sldId id="336" r:id="rId29"/>
    <p:sldId id="490" r:id="rId30"/>
    <p:sldId id="425" r:id="rId31"/>
    <p:sldId id="458" r:id="rId32"/>
    <p:sldId id="316" r:id="rId33"/>
    <p:sldId id="459" r:id="rId34"/>
    <p:sldId id="460" r:id="rId35"/>
    <p:sldId id="461" r:id="rId36"/>
    <p:sldId id="471" r:id="rId37"/>
    <p:sldId id="491" r:id="rId38"/>
    <p:sldId id="472" r:id="rId39"/>
    <p:sldId id="489" r:id="rId40"/>
    <p:sldId id="473" r:id="rId41"/>
    <p:sldId id="474" r:id="rId42"/>
    <p:sldId id="475" r:id="rId43"/>
    <p:sldId id="476" r:id="rId44"/>
    <p:sldId id="477" r:id="rId45"/>
    <p:sldId id="457" r:id="rId46"/>
    <p:sldId id="478" r:id="rId47"/>
    <p:sldId id="479" r:id="rId48"/>
    <p:sldId id="487" r:id="rId49"/>
    <p:sldId id="488" r:id="rId50"/>
    <p:sldId id="480" r:id="rId51"/>
    <p:sldId id="481" r:id="rId52"/>
    <p:sldId id="482" r:id="rId53"/>
    <p:sldId id="483" r:id="rId54"/>
    <p:sldId id="484" r:id="rId55"/>
    <p:sldId id="485" r:id="rId56"/>
    <p:sldId id="419" r:id="rId57"/>
    <p:sldId id="391" r:id="rId58"/>
    <p:sldId id="392" r:id="rId59"/>
    <p:sldId id="388" r:id="rId60"/>
    <p:sldId id="389" r:id="rId61"/>
    <p:sldId id="346" r:id="rId62"/>
    <p:sldId id="393" r:id="rId63"/>
    <p:sldId id="352" r:id="rId64"/>
    <p:sldId id="398" r:id="rId65"/>
    <p:sldId id="420" r:id="rId66"/>
    <p:sldId id="390" r:id="rId67"/>
    <p:sldId id="404" r:id="rId68"/>
    <p:sldId id="400" r:id="rId69"/>
    <p:sldId id="421" r:id="rId70"/>
    <p:sldId id="333"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FC9F1"/>
    <a:srgbClr val="FF9797"/>
    <a:srgbClr val="C2E59B"/>
    <a:srgbClr val="B0DD7F"/>
    <a:srgbClr val="2E6480"/>
    <a:srgbClr val="A613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91" autoAdjust="0"/>
    <p:restoredTop sz="83228" autoAdjust="0"/>
  </p:normalViewPr>
  <p:slideViewPr>
    <p:cSldViewPr>
      <p:cViewPr varScale="1">
        <p:scale>
          <a:sx n="80" d="100"/>
          <a:sy n="80" d="100"/>
        </p:scale>
        <p:origin x="-660" y="-96"/>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194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0"/>
      <c:rAngAx val="0"/>
      <c:perspective val="20"/>
    </c:view3D>
    <c:floor>
      <c:thickness val="0"/>
    </c:floor>
    <c:sideWall>
      <c:thickness val="0"/>
    </c:sideWall>
    <c:backWall>
      <c:thickness val="0"/>
    </c:backWall>
    <c:plotArea>
      <c:layout>
        <c:manualLayout>
          <c:layoutTarget val="inner"/>
          <c:xMode val="edge"/>
          <c:yMode val="edge"/>
          <c:x val="1.6666666666666666E-2"/>
          <c:y val="0.05"/>
          <c:w val="0.95416666666666672"/>
          <c:h val="0.93125000000000002"/>
        </c:manualLayout>
      </c:layout>
      <c:pie3DChart>
        <c:varyColors val="1"/>
        <c:ser>
          <c:idx val="0"/>
          <c:order val="0"/>
          <c:tx>
            <c:strRef>
              <c:f>Hoja1!$B$1</c:f>
              <c:strCache>
                <c:ptCount val="1"/>
                <c:pt idx="0">
                  <c:v>Columna1</c:v>
                </c:pt>
              </c:strCache>
            </c:strRef>
          </c:tx>
          <c:cat>
            <c:numRef>
              <c:f>Hoja1!$A$2:$A$12</c:f>
              <c:numCache>
                <c:formatCode>General</c:formatCode>
                <c:ptCount val="11"/>
              </c:numCache>
            </c:numRef>
          </c:cat>
          <c:val>
            <c:numRef>
              <c:f>Hoja1!$B$2:$B$12</c:f>
              <c:numCache>
                <c:formatCode>General</c:formatCode>
                <c:ptCount val="11"/>
                <c:pt idx="0">
                  <c:v>3</c:v>
                </c:pt>
                <c:pt idx="1">
                  <c:v>4</c:v>
                </c:pt>
                <c:pt idx="2">
                  <c:v>1</c:v>
                </c:pt>
                <c:pt idx="3">
                  <c:v>2</c:v>
                </c:pt>
                <c:pt idx="4">
                  <c:v>1</c:v>
                </c:pt>
                <c:pt idx="5">
                  <c:v>2</c:v>
                </c:pt>
                <c:pt idx="6">
                  <c:v>3</c:v>
                </c:pt>
                <c:pt idx="7">
                  <c:v>7</c:v>
                </c:pt>
                <c:pt idx="8">
                  <c:v>1</c:v>
                </c:pt>
                <c:pt idx="9">
                  <c:v>2</c:v>
                </c:pt>
                <c:pt idx="10">
                  <c:v>1</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F740FA-A557-4E02-A15C-CF6E2E1ED376}" type="datetimeFigureOut">
              <a:rPr lang="en-US" smtClean="0"/>
              <a:pPr/>
              <a:t>10/20/2012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2EC38D-76F9-4D02-B218-3C9CB0039E20}" type="slidenum">
              <a:rPr lang="en-US" smtClean="0"/>
              <a:pPr/>
              <a:t>‹#›</a:t>
            </a:fld>
            <a:endParaRPr lang="en-US"/>
          </a:p>
        </p:txBody>
      </p:sp>
    </p:spTree>
    <p:extLst>
      <p:ext uri="{BB962C8B-B14F-4D97-AF65-F5344CB8AC3E}">
        <p14:creationId xmlns:p14="http://schemas.microsoft.com/office/powerpoint/2010/main" val="1562237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F26A48-FAFA-44C5-849D-076216A06894}" type="slidenum">
              <a:rPr lang="en-US" smtClean="0"/>
              <a:t>27</a:t>
            </a:fld>
            <a:endParaRPr lang="en-US"/>
          </a:p>
        </p:txBody>
      </p:sp>
    </p:spTree>
    <p:extLst>
      <p:ext uri="{BB962C8B-B14F-4D97-AF65-F5344CB8AC3E}">
        <p14:creationId xmlns:p14="http://schemas.microsoft.com/office/powerpoint/2010/main" val="1632101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33</a:t>
            </a:fld>
            <a:endParaRPr lang="en-US"/>
          </a:p>
        </p:txBody>
      </p:sp>
    </p:spTree>
    <p:extLst>
      <p:ext uri="{BB962C8B-B14F-4D97-AF65-F5344CB8AC3E}">
        <p14:creationId xmlns:p14="http://schemas.microsoft.com/office/powerpoint/2010/main" val="202619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34</a:t>
            </a:fld>
            <a:endParaRPr lang="en-US"/>
          </a:p>
        </p:txBody>
      </p:sp>
    </p:spTree>
    <p:extLst>
      <p:ext uri="{BB962C8B-B14F-4D97-AF65-F5344CB8AC3E}">
        <p14:creationId xmlns:p14="http://schemas.microsoft.com/office/powerpoint/2010/main" val="202619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36</a:t>
            </a:fld>
            <a:endParaRPr lang="en-US"/>
          </a:p>
        </p:txBody>
      </p:sp>
    </p:spTree>
    <p:extLst>
      <p:ext uri="{BB962C8B-B14F-4D97-AF65-F5344CB8AC3E}">
        <p14:creationId xmlns:p14="http://schemas.microsoft.com/office/powerpoint/2010/main" val="3521869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39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47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48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49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57</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2</a:t>
            </a:fld>
            <a:endParaRPr lang="en-US"/>
          </a:p>
        </p:txBody>
      </p:sp>
    </p:spTree>
    <p:extLst>
      <p:ext uri="{BB962C8B-B14F-4D97-AF65-F5344CB8AC3E}">
        <p14:creationId xmlns:p14="http://schemas.microsoft.com/office/powerpoint/2010/main" val="2364425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58</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7412" name="Slide Number Placeholder 3"/>
          <p:cNvSpPr>
            <a:spLocks noGrp="1"/>
          </p:cNvSpPr>
          <p:nvPr>
            <p:ph type="sldNum" sz="quarter" idx="5"/>
          </p:nvPr>
        </p:nvSpPr>
        <p:spPr bwMode="auto">
          <a:noFill/>
          <a:ln>
            <a:miter lim="800000"/>
            <a:headEnd/>
            <a:tailEnd/>
          </a:ln>
        </p:spPr>
        <p:txBody>
          <a:bodyPr/>
          <a:lstStyle/>
          <a:p>
            <a:fld id="{D09C6660-41D5-CC44-8A9F-E2FE591655B1}" type="slidenum">
              <a:rPr lang="en-US">
                <a:solidFill>
                  <a:prstClr val="black"/>
                </a:solidFill>
              </a:rPr>
              <a:pPr/>
              <a:t>61</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62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D73186-C7E7-4D58-92F1-CA6E43EBF833}" type="slidenum">
              <a:rPr lang="en-US" smtClean="0">
                <a:solidFill>
                  <a:prstClr val="black"/>
                </a:solidFill>
              </a:rPr>
              <a:pPr/>
              <a:t>64</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66</a:t>
            </a:fld>
            <a:endParaRPr lang="en-US"/>
          </a:p>
        </p:txBody>
      </p:sp>
    </p:spTree>
    <p:extLst>
      <p:ext uri="{BB962C8B-B14F-4D97-AF65-F5344CB8AC3E}">
        <p14:creationId xmlns:p14="http://schemas.microsoft.com/office/powerpoint/2010/main" val="2620226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70</a:t>
            </a:fld>
            <a:endParaRPr lang="en-US"/>
          </a:p>
        </p:txBody>
      </p:sp>
    </p:spTree>
    <p:extLst>
      <p:ext uri="{BB962C8B-B14F-4D97-AF65-F5344CB8AC3E}">
        <p14:creationId xmlns:p14="http://schemas.microsoft.com/office/powerpoint/2010/main" val="1210791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EC38D-76F9-4D02-B218-3C9CB0039E20}" type="slidenum">
              <a:rPr lang="en-US" smtClean="0"/>
              <a:pPr/>
              <a:t>5</a:t>
            </a:fld>
            <a:endParaRPr lang="en-US"/>
          </a:p>
        </p:txBody>
      </p:sp>
    </p:spTree>
    <p:extLst>
      <p:ext uri="{BB962C8B-B14F-4D97-AF65-F5344CB8AC3E}">
        <p14:creationId xmlns:p14="http://schemas.microsoft.com/office/powerpoint/2010/main" val="3445644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6</a:t>
            </a:fld>
            <a:endParaRPr lang="en-US"/>
          </a:p>
        </p:txBody>
      </p:sp>
    </p:spTree>
    <p:extLst>
      <p:ext uri="{BB962C8B-B14F-4D97-AF65-F5344CB8AC3E}">
        <p14:creationId xmlns:p14="http://schemas.microsoft.com/office/powerpoint/2010/main" val="2473710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72462-40BB-49EC-81D3-B2D2D6D8EF9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34315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15</a:t>
            </a:fld>
            <a:endParaRPr lang="en-US"/>
          </a:p>
        </p:txBody>
      </p:sp>
    </p:spTree>
    <p:extLst>
      <p:ext uri="{BB962C8B-B14F-4D97-AF65-F5344CB8AC3E}">
        <p14:creationId xmlns:p14="http://schemas.microsoft.com/office/powerpoint/2010/main" val="2620226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17</a:t>
            </a:fld>
            <a:endParaRPr lang="en-US"/>
          </a:p>
        </p:txBody>
      </p:sp>
    </p:spTree>
    <p:extLst>
      <p:ext uri="{BB962C8B-B14F-4D97-AF65-F5344CB8AC3E}">
        <p14:creationId xmlns:p14="http://schemas.microsoft.com/office/powerpoint/2010/main" val="872164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A0D83CE-30FB-428A-9F72-0E578CC68C21}" type="slidenum">
              <a:rPr lang="es-ES" smtClean="0">
                <a:solidFill>
                  <a:prstClr val="black"/>
                </a:solidFill>
              </a:rPr>
              <a:pPr/>
              <a:t>20</a:t>
            </a:fld>
            <a:endParaRPr lang="es-ES">
              <a:solidFill>
                <a:prstClr val="black"/>
              </a:solidFill>
            </a:endParaRPr>
          </a:p>
        </p:txBody>
      </p:sp>
    </p:spTree>
    <p:extLst>
      <p:ext uri="{BB962C8B-B14F-4D97-AF65-F5344CB8AC3E}">
        <p14:creationId xmlns:p14="http://schemas.microsoft.com/office/powerpoint/2010/main" val="4017735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B0C960C-6805-4193-8999-8626886B029B}" type="datetime1">
              <a:rPr lang="en-US"/>
              <a:pPr/>
              <a:t>10/20/2012</a:t>
            </a:fld>
            <a:endParaRPr lang="en-US"/>
          </a:p>
        </p:txBody>
      </p:sp>
      <p:sp>
        <p:nvSpPr>
          <p:cNvPr id="6" name="Slide Number Placeholder 5"/>
          <p:cNvSpPr>
            <a:spLocks noGrp="1"/>
          </p:cNvSpPr>
          <p:nvPr>
            <p:ph type="sldNum" sz="quarter" idx="12"/>
          </p:nvPr>
        </p:nvSpPr>
        <p:spPr/>
        <p:txBody>
          <a:bodyPr/>
          <a:lstStyle>
            <a:lvl1pPr>
              <a:defRPr/>
            </a:lvl1pPr>
          </a:lstStyle>
          <a:p>
            <a:fld id="{EBC1097E-4E1A-429E-9D18-4E5F1AF0DA13}" type="slidenum">
              <a:rPr lang="en-US"/>
              <a:pPr/>
              <a:t>‹#›</a:t>
            </a:fld>
            <a:endParaRPr lang="en-US"/>
          </a:p>
        </p:txBody>
      </p:sp>
    </p:spTree>
    <p:extLst>
      <p:ext uri="{BB962C8B-B14F-4D97-AF65-F5344CB8AC3E}">
        <p14:creationId xmlns:p14="http://schemas.microsoft.com/office/powerpoint/2010/main" val="42414877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ECBCD8-8123-4A28-8ED7-5C8069706EB7}" type="datetime1">
              <a:rPr lang="en-US"/>
              <a:pPr/>
              <a:t>10/20/2012</a:t>
            </a:fld>
            <a:endParaRPr lang="en-US"/>
          </a:p>
        </p:txBody>
      </p:sp>
      <p:sp>
        <p:nvSpPr>
          <p:cNvPr id="6" name="Slide Number Placeholder 5"/>
          <p:cNvSpPr>
            <a:spLocks noGrp="1"/>
          </p:cNvSpPr>
          <p:nvPr>
            <p:ph type="sldNum" sz="quarter" idx="12"/>
          </p:nvPr>
        </p:nvSpPr>
        <p:spPr/>
        <p:txBody>
          <a:bodyPr/>
          <a:lstStyle>
            <a:lvl1pPr>
              <a:defRPr/>
            </a:lvl1pPr>
          </a:lstStyle>
          <a:p>
            <a:fld id="{94CC141A-9CC6-41A7-A7D0-011D836CC6E2}" type="slidenum">
              <a:rPr lang="en-US"/>
              <a:pPr/>
              <a:t>‹#›</a:t>
            </a:fld>
            <a:endParaRPr lang="en-US"/>
          </a:p>
        </p:txBody>
      </p:sp>
    </p:spTree>
    <p:extLst>
      <p:ext uri="{BB962C8B-B14F-4D97-AF65-F5344CB8AC3E}">
        <p14:creationId xmlns:p14="http://schemas.microsoft.com/office/powerpoint/2010/main" val="17678288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5D04E1-C7DF-4791-A59D-75E2636CF366}" type="datetime1">
              <a:rPr lang="en-US"/>
              <a:pPr/>
              <a:t>10/20/2012</a:t>
            </a:fld>
            <a:endParaRPr lang="en-US"/>
          </a:p>
        </p:txBody>
      </p:sp>
      <p:sp>
        <p:nvSpPr>
          <p:cNvPr id="6" name="Slide Number Placeholder 5"/>
          <p:cNvSpPr>
            <a:spLocks noGrp="1"/>
          </p:cNvSpPr>
          <p:nvPr>
            <p:ph type="sldNum" sz="quarter" idx="12"/>
          </p:nvPr>
        </p:nvSpPr>
        <p:spPr/>
        <p:txBody>
          <a:bodyPr/>
          <a:lstStyle>
            <a:lvl1pPr>
              <a:defRPr/>
            </a:lvl1pPr>
          </a:lstStyle>
          <a:p>
            <a:fld id="{67163A95-EFDD-42CD-9D76-FAD52E8A5B44}" type="slidenum">
              <a:rPr lang="en-US"/>
              <a:pPr/>
              <a:t>‹#›</a:t>
            </a:fld>
            <a:endParaRPr lang="en-US"/>
          </a:p>
        </p:txBody>
      </p:sp>
    </p:spTree>
    <p:extLst>
      <p:ext uri="{BB962C8B-B14F-4D97-AF65-F5344CB8AC3E}">
        <p14:creationId xmlns:p14="http://schemas.microsoft.com/office/powerpoint/2010/main" val="2187797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1685CBD-A47F-45DF-A496-568E8394BBBE}" type="datetime1">
              <a:rPr lang="en-US"/>
              <a:pPr/>
              <a:t>10/20/2012</a:t>
            </a:fld>
            <a:endParaRPr lang="en-US"/>
          </a:p>
        </p:txBody>
      </p:sp>
      <p:sp>
        <p:nvSpPr>
          <p:cNvPr id="7" name="Slide Number Placeholder 5"/>
          <p:cNvSpPr>
            <a:spLocks noGrp="1"/>
          </p:cNvSpPr>
          <p:nvPr>
            <p:ph type="sldNum" sz="quarter" idx="12"/>
          </p:nvPr>
        </p:nvSpPr>
        <p:spPr/>
        <p:txBody>
          <a:bodyPr/>
          <a:lstStyle>
            <a:lvl1pPr>
              <a:defRPr/>
            </a:lvl1pPr>
          </a:lstStyle>
          <a:p>
            <a:fld id="{99168EA6-6EA6-45E6-A5AA-9910092C4369}" type="slidenum">
              <a:rPr lang="en-US"/>
              <a:pPr/>
              <a:t>‹#›</a:t>
            </a:fld>
            <a:endParaRPr lang="en-US"/>
          </a:p>
        </p:txBody>
      </p:sp>
    </p:spTree>
    <p:extLst>
      <p:ext uri="{BB962C8B-B14F-4D97-AF65-F5344CB8AC3E}">
        <p14:creationId xmlns:p14="http://schemas.microsoft.com/office/powerpoint/2010/main" val="7965024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1AF6515-ABF6-4FAD-83D6-8E90C2A18B59}" type="datetime1">
              <a:rPr lang="en-US"/>
              <a:pPr/>
              <a:t>10/20/2012</a:t>
            </a:fld>
            <a:endParaRPr lang="en-US"/>
          </a:p>
        </p:txBody>
      </p:sp>
      <p:sp>
        <p:nvSpPr>
          <p:cNvPr id="9" name="Slide Number Placeholder 5"/>
          <p:cNvSpPr>
            <a:spLocks noGrp="1"/>
          </p:cNvSpPr>
          <p:nvPr>
            <p:ph type="sldNum" sz="quarter" idx="12"/>
          </p:nvPr>
        </p:nvSpPr>
        <p:spPr/>
        <p:txBody>
          <a:bodyPr/>
          <a:lstStyle>
            <a:lvl1pPr>
              <a:defRPr/>
            </a:lvl1pPr>
          </a:lstStyle>
          <a:p>
            <a:fld id="{7B17D5EB-B370-4F48-9C1E-EF1F4741610D}" type="slidenum">
              <a:rPr lang="en-US"/>
              <a:pPr/>
              <a:t>‹#›</a:t>
            </a:fld>
            <a:endParaRPr lang="en-US"/>
          </a:p>
        </p:txBody>
      </p:sp>
    </p:spTree>
    <p:extLst>
      <p:ext uri="{BB962C8B-B14F-4D97-AF65-F5344CB8AC3E}">
        <p14:creationId xmlns:p14="http://schemas.microsoft.com/office/powerpoint/2010/main" val="37850883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5FEA99E-1D6C-4338-9DDB-D6B1D25076BB}" type="datetime1">
              <a:rPr lang="en-US"/>
              <a:pPr/>
              <a:t>10/20/2012</a:t>
            </a:fld>
            <a:endParaRPr lang="en-US"/>
          </a:p>
        </p:txBody>
      </p:sp>
      <p:sp>
        <p:nvSpPr>
          <p:cNvPr id="5" name="Slide Number Placeholder 5"/>
          <p:cNvSpPr>
            <a:spLocks noGrp="1"/>
          </p:cNvSpPr>
          <p:nvPr>
            <p:ph type="sldNum" sz="quarter" idx="12"/>
          </p:nvPr>
        </p:nvSpPr>
        <p:spPr/>
        <p:txBody>
          <a:bodyPr/>
          <a:lstStyle>
            <a:lvl1pPr>
              <a:defRPr/>
            </a:lvl1pPr>
          </a:lstStyle>
          <a:p>
            <a:fld id="{D8CFE096-9650-498C-990C-20F2420C253B}" type="slidenum">
              <a:rPr lang="en-US"/>
              <a:pPr/>
              <a:t>‹#›</a:t>
            </a:fld>
            <a:endParaRPr lang="en-US"/>
          </a:p>
        </p:txBody>
      </p:sp>
    </p:spTree>
    <p:extLst>
      <p:ext uri="{BB962C8B-B14F-4D97-AF65-F5344CB8AC3E}">
        <p14:creationId xmlns:p14="http://schemas.microsoft.com/office/powerpoint/2010/main" val="41365792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7D6C439-BF23-4C00-A9EF-F430A02737C4}" type="datetime1">
              <a:rPr lang="en-US"/>
              <a:pPr/>
              <a:t>10/20/2012</a:t>
            </a:fld>
            <a:endParaRPr lang="en-US"/>
          </a:p>
        </p:txBody>
      </p:sp>
      <p:sp>
        <p:nvSpPr>
          <p:cNvPr id="4" name="Slide Number Placeholder 5"/>
          <p:cNvSpPr>
            <a:spLocks noGrp="1"/>
          </p:cNvSpPr>
          <p:nvPr>
            <p:ph type="sldNum" sz="quarter" idx="12"/>
          </p:nvPr>
        </p:nvSpPr>
        <p:spPr/>
        <p:txBody>
          <a:bodyPr/>
          <a:lstStyle>
            <a:lvl1pPr>
              <a:defRPr/>
            </a:lvl1pPr>
          </a:lstStyle>
          <a:p>
            <a:fld id="{37046A98-E713-4B22-96A8-FD47EC0F5D67}" type="slidenum">
              <a:rPr lang="en-US"/>
              <a:pPr/>
              <a:t>‹#›</a:t>
            </a:fld>
            <a:endParaRPr lang="en-US"/>
          </a:p>
        </p:txBody>
      </p:sp>
    </p:spTree>
    <p:extLst>
      <p:ext uri="{BB962C8B-B14F-4D97-AF65-F5344CB8AC3E}">
        <p14:creationId xmlns:p14="http://schemas.microsoft.com/office/powerpoint/2010/main" val="26374991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portal.futuregrid.org/" TargetMode="Externa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pPr>
            <a:fld id="{337D7BBC-53A7-495F-9E9A-078AED3FDFDE}" type="datetime1">
              <a:rPr lang="en-US" smtClean="0">
                <a:ea typeface="ＭＳ Ｐゴシック" pitchFamily="34" charset="-128"/>
              </a:rPr>
              <a:pPr defTabSz="457200" fontAlgn="base">
                <a:spcBef>
                  <a:spcPct val="0"/>
                </a:spcBef>
                <a:spcAft>
                  <a:spcPct val="0"/>
                </a:spcAft>
              </a:pPr>
              <a:t>10/20/2012</a:t>
            </a:fld>
            <a:endParaRPr lang="en-US" smtClean="0">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pPr>
            <a:fld id="{1310F143-984D-44E5-B575-7A3B728F021C}" type="slidenum">
              <a:rPr lang="en-US" smtClean="0">
                <a:ea typeface="ＭＳ Ｐゴシック" pitchFamily="34" charset="-128"/>
              </a:rPr>
              <a:pPr defTabSz="457200" fontAlgn="base">
                <a:spcBef>
                  <a:spcPct val="0"/>
                </a:spcBef>
                <a:spcAft>
                  <a:spcPct val="0"/>
                </a:spcAft>
              </a:pPr>
              <a:t>‹#›</a:t>
            </a:fld>
            <a:endParaRPr lang="en-US" smtClean="0">
              <a:ea typeface="ＭＳ Ｐゴシック" pitchFamily="34" charset="-128"/>
            </a:endParaRPr>
          </a:p>
        </p:txBody>
      </p:sp>
      <p:pic>
        <p:nvPicPr>
          <p:cNvPr id="1031" name="Picture 6" descr="pixture_reloaded_logo.png"/>
          <p:cNvPicPr>
            <a:picLocks noChangeAspect="1"/>
          </p:cNvPicPr>
          <p:nvPr/>
        </p:nvPicPr>
        <p:blipFill>
          <a:blip r:embed="rId10" cstate="print"/>
          <a:srcRect/>
          <a:stretch>
            <a:fillRect/>
          </a:stretch>
        </p:blipFill>
        <p:spPr bwMode="auto">
          <a:xfrm>
            <a:off x="3209925" y="6278563"/>
            <a:ext cx="738188" cy="501650"/>
          </a:xfrm>
          <a:prstGeom prst="rect">
            <a:avLst/>
          </a:prstGeom>
          <a:noFill/>
          <a:ln w="9525">
            <a:noFill/>
            <a:miter lim="800000"/>
            <a:headEnd/>
            <a:tailEnd/>
          </a:ln>
        </p:spPr>
      </p:pic>
      <p:sp>
        <p:nvSpPr>
          <p:cNvPr id="10" name="Footer Placeholder 3"/>
          <p:cNvSpPr>
            <a:spLocks noGrp="1"/>
          </p:cNvSpPr>
          <p:nvPr/>
        </p:nvSpPr>
        <p:spPr bwMode="auto">
          <a:xfrm>
            <a:off x="3142343" y="6324600"/>
            <a:ext cx="3334657"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100" kern="1200" dirty="0" smtClean="0">
                <a:solidFill>
                  <a:srgbClr val="898989"/>
                </a:solidFill>
                <a:latin typeface="Calibri" charset="0"/>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11"/>
              </a:rPr>
              <a:t>https://portal.futuregrid.org </a:t>
            </a:r>
            <a:endParaRPr lang="en-US">
              <a:latin typeface="Calibri" pitchFamily="34" charset="0"/>
              <a:ea typeface="ＭＳ Ｐゴシック" pitchFamily="34" charset="-128"/>
            </a:endParaRPr>
          </a:p>
        </p:txBody>
      </p:sp>
    </p:spTree>
    <p:extLst>
      <p:ext uri="{BB962C8B-B14F-4D97-AF65-F5344CB8AC3E}">
        <p14:creationId xmlns:p14="http://schemas.microsoft.com/office/powerpoint/2010/main" val="302244765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mediafire.com/file/zzqna34282frr2f/koomeydatacenterelectuse2011finalversion.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0.png"/><Relationship Id="rId3" Type="http://schemas.openxmlformats.org/officeDocument/2006/relationships/notesSlide" Target="../notesSlides/notesSlide10.xml"/><Relationship Id="rId7" Type="http://schemas.openxmlformats.org/officeDocument/2006/relationships/image" Target="../media/image14.png"/><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hyperlink" Target="https://sites.google.com/site/opensourceiotcloud/"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png"/><Relationship Id="rId3" Type="http://schemas.openxmlformats.org/officeDocument/2006/relationships/image" Target="../media/image20.jpeg"/><Relationship Id="rId7" Type="http://schemas.openxmlformats.org/officeDocument/2006/relationships/image" Target="../media/image24.gif"/><Relationship Id="rId12" Type="http://schemas.openxmlformats.org/officeDocument/2006/relationships/image" Target="../media/image29.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5" Type="http://schemas.openxmlformats.org/officeDocument/2006/relationships/image" Target="../media/image32.gif"/><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1905000"/>
          </a:xfrm>
        </p:spPr>
        <p:txBody>
          <a:bodyPr>
            <a:noAutofit/>
          </a:bodyPr>
          <a:lstStyle/>
          <a:p>
            <a:r>
              <a:rPr lang="en-US" sz="4800" dirty="0"/>
              <a:t> Big Data in Research and Education</a:t>
            </a:r>
          </a:p>
        </p:txBody>
      </p:sp>
      <p:sp>
        <p:nvSpPr>
          <p:cNvPr id="3" name="Subtitle 2"/>
          <p:cNvSpPr>
            <a:spLocks noGrp="1"/>
          </p:cNvSpPr>
          <p:nvPr>
            <p:ph type="subTitle" idx="1"/>
          </p:nvPr>
        </p:nvSpPr>
        <p:spPr>
          <a:xfrm>
            <a:off x="-27709" y="2514600"/>
            <a:ext cx="9144000" cy="1295400"/>
          </a:xfrm>
        </p:spPr>
        <p:txBody>
          <a:bodyPr>
            <a:noAutofit/>
          </a:bodyPr>
          <a:lstStyle/>
          <a:p>
            <a:r>
              <a:rPr lang="en-US" sz="2400" dirty="0">
                <a:solidFill>
                  <a:srgbClr val="7030A0"/>
                </a:solidFill>
              </a:rPr>
              <a:t>Symposium on Big Data Science and Engineering</a:t>
            </a:r>
          </a:p>
          <a:p>
            <a:r>
              <a:rPr lang="en-US" sz="2400" dirty="0">
                <a:solidFill>
                  <a:srgbClr val="7030A0"/>
                </a:solidFill>
              </a:rPr>
              <a:t>Metropolitan State University, Minneapolis/St. Paul, Minnesota </a:t>
            </a:r>
            <a:endParaRPr lang="en-US" sz="2400" dirty="0" smtClean="0">
              <a:solidFill>
                <a:srgbClr val="7030A0"/>
              </a:solidFill>
            </a:endParaRPr>
          </a:p>
          <a:p>
            <a:r>
              <a:rPr lang="en-US" sz="2400" dirty="0" smtClean="0">
                <a:solidFill>
                  <a:srgbClr val="7030A0"/>
                </a:solidFill>
              </a:rPr>
              <a:t>October 19 2012</a:t>
            </a:r>
            <a:endParaRPr lang="it-IT" sz="2400" dirty="0">
              <a:solidFill>
                <a:srgbClr val="7030A0"/>
              </a:solidFill>
            </a:endParaRPr>
          </a:p>
        </p:txBody>
      </p:sp>
      <p:sp>
        <p:nvSpPr>
          <p:cNvPr id="5" name="Subtitle 2"/>
          <p:cNvSpPr txBox="1">
            <a:spLocks/>
          </p:cNvSpPr>
          <p:nvPr/>
        </p:nvSpPr>
        <p:spPr>
          <a:xfrm>
            <a:off x="0" y="3810000"/>
            <a:ext cx="9144000" cy="1600200"/>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en-US" sz="2400" b="1" dirty="0">
                <a:solidFill>
                  <a:prstClr val="black"/>
                </a:solidFill>
                <a:ea typeface="ＭＳ Ｐゴシック" charset="0"/>
                <a:cs typeface="ＭＳ Ｐゴシック" charset="0"/>
              </a:rPr>
              <a:t>Geoffrey Fox</a:t>
            </a:r>
          </a:p>
          <a:p>
            <a:pPr algn="ctr">
              <a:spcBef>
                <a:spcPct val="20000"/>
              </a:spcBef>
              <a:defRPr/>
            </a:pPr>
            <a:r>
              <a:rPr lang="en-US" sz="2000" dirty="0" smtClean="0">
                <a:solidFill>
                  <a:prstClr val="black"/>
                </a:solidFill>
                <a:hlinkClick r:id="rId3"/>
              </a:rPr>
              <a:t>gcf@indiana.edu</a:t>
            </a:r>
            <a:r>
              <a:rPr lang="en-US" sz="2000" dirty="0" smtClean="0">
                <a:solidFill>
                  <a:prstClr val="black"/>
                </a:solidFill>
              </a:rPr>
              <a:t> </a:t>
            </a:r>
          </a:p>
          <a:p>
            <a:pPr algn="ctr">
              <a:spcBef>
                <a:spcPct val="20000"/>
              </a:spcBef>
              <a:defRPr/>
            </a:pPr>
            <a:r>
              <a:rPr lang="en-US" sz="1900" dirty="0" smtClean="0">
                <a:solidFill>
                  <a:prstClr val="black"/>
                </a:solidFill>
                <a:cs typeface="Times New Roman" pitchFamily="18" charset="0"/>
              </a:rPr>
              <a:t>Informatics, Computing and Physics</a:t>
            </a:r>
          </a:p>
          <a:p>
            <a:pPr algn="ctr">
              <a:spcBef>
                <a:spcPct val="20000"/>
              </a:spcBef>
              <a:defRPr/>
            </a:pPr>
            <a:r>
              <a:rPr lang="en-US" sz="1900" dirty="0" smtClean="0">
                <a:solidFill>
                  <a:prstClr val="black"/>
                </a:solidFill>
                <a:cs typeface="Times New Roman" pitchFamily="18" charset="0"/>
              </a:rPr>
              <a:t>Indiana </a:t>
            </a:r>
            <a:r>
              <a:rPr lang="en-US" sz="1900" dirty="0">
                <a:solidFill>
                  <a:prstClr val="black"/>
                </a:solidFill>
                <a:cs typeface="Times New Roman" pitchFamily="18" charset="0"/>
              </a:rPr>
              <a:t>University </a:t>
            </a:r>
            <a:r>
              <a:rPr lang="en-US" sz="1900" dirty="0" smtClean="0">
                <a:solidFill>
                  <a:prstClr val="black"/>
                </a:solidFill>
                <a:cs typeface="Times New Roman" pitchFamily="18" charset="0"/>
              </a:rPr>
              <a:t>Bloomington</a:t>
            </a:r>
          </a:p>
        </p:txBody>
      </p:sp>
    </p:spTree>
    <p:extLst>
      <p:ext uri="{BB962C8B-B14F-4D97-AF65-F5344CB8AC3E}">
        <p14:creationId xmlns:p14="http://schemas.microsoft.com/office/powerpoint/2010/main" val="1353770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09600"/>
          </a:xfrm>
        </p:spPr>
        <p:txBody>
          <a:bodyPr/>
          <a:lstStyle/>
          <a:p>
            <a:r>
              <a:rPr lang="en-US" dirty="0" smtClean="0"/>
              <a:t>McKinsey Institute on Big Data Jobs</a:t>
            </a:r>
            <a:endParaRPr lang="en-US" dirty="0"/>
          </a:p>
        </p:txBody>
      </p:sp>
      <p:sp>
        <p:nvSpPr>
          <p:cNvPr id="4" name="Content Placeholder 3"/>
          <p:cNvSpPr>
            <a:spLocks noGrp="1"/>
          </p:cNvSpPr>
          <p:nvPr>
            <p:ph idx="1"/>
          </p:nvPr>
        </p:nvSpPr>
        <p:spPr>
          <a:xfrm>
            <a:off x="0" y="4572000"/>
            <a:ext cx="9144000" cy="2163763"/>
          </a:xfrm>
        </p:spPr>
        <p:txBody>
          <a:bodyPr/>
          <a:lstStyle/>
          <a:p>
            <a:r>
              <a:rPr lang="en-US" sz="2200" dirty="0"/>
              <a:t>There will be a shortage of talent necessary for organizations to take advantage of big data. By 2018, the United States alone could face a shortage of 140,000 to 190,000 people with deep analytical skills as well as 1.5 million managers and analysts with the know-how to use the analysis of big data to make effective decisions.</a:t>
            </a:r>
          </a:p>
        </p:txBody>
      </p:sp>
      <p:sp>
        <p:nvSpPr>
          <p:cNvPr id="3" name="Slide Number Placeholder 2"/>
          <p:cNvSpPr>
            <a:spLocks noGrp="1"/>
          </p:cNvSpPr>
          <p:nvPr>
            <p:ph type="sldNum" sz="quarter" idx="12"/>
          </p:nvPr>
        </p:nvSpPr>
        <p:spPr/>
        <p:txBody>
          <a:bodyPr/>
          <a:lstStyle/>
          <a:p>
            <a:fld id="{D8CFE096-9650-498C-990C-20F2420C253B}" type="slidenum">
              <a:rPr lang="en-US" smtClean="0"/>
              <a:pPr/>
              <a:t>10</a:t>
            </a:fld>
            <a:endParaRPr 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260"/>
          <a:stretch/>
        </p:blipFill>
        <p:spPr bwMode="auto">
          <a:xfrm>
            <a:off x="762000" y="838200"/>
            <a:ext cx="7010400" cy="356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9244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dirty="0" smtClean="0"/>
              <a:t>Some Sizes in 2010</a:t>
            </a:r>
            <a:endParaRPr lang="en-US" dirty="0"/>
          </a:p>
        </p:txBody>
      </p:sp>
      <p:sp>
        <p:nvSpPr>
          <p:cNvPr id="3" name="Content Placeholder 2"/>
          <p:cNvSpPr>
            <a:spLocks noGrp="1"/>
          </p:cNvSpPr>
          <p:nvPr>
            <p:ph idx="1"/>
          </p:nvPr>
        </p:nvSpPr>
        <p:spPr>
          <a:xfrm>
            <a:off x="0" y="838200"/>
            <a:ext cx="9144000" cy="5257800"/>
          </a:xfrm>
        </p:spPr>
        <p:txBody>
          <a:bodyPr/>
          <a:lstStyle/>
          <a:p>
            <a:r>
              <a:rPr lang="en-US" dirty="0" smtClean="0">
                <a:hlinkClick r:id="rId2"/>
              </a:rPr>
              <a:t>http</a:t>
            </a:r>
            <a:r>
              <a:rPr lang="en-US" dirty="0">
                <a:hlinkClick r:id="rId2"/>
              </a:rPr>
              <a:t>://</a:t>
            </a:r>
            <a:r>
              <a:rPr lang="en-US" dirty="0" smtClean="0">
                <a:hlinkClick r:id="rId2"/>
              </a:rPr>
              <a:t>www.mediafire.com/file/zzqna34282frr2f/koomeydatacenterelectuse2011finalversion.pdf</a:t>
            </a:r>
            <a:r>
              <a:rPr lang="en-US" dirty="0" smtClean="0"/>
              <a:t> </a:t>
            </a:r>
          </a:p>
          <a:p>
            <a:r>
              <a:rPr lang="en-US" dirty="0" smtClean="0"/>
              <a:t>30 million servers worldwide</a:t>
            </a:r>
          </a:p>
          <a:p>
            <a:r>
              <a:rPr lang="en-US" dirty="0" smtClean="0"/>
              <a:t>Google had 900,000 servers (3% total world wide)</a:t>
            </a:r>
          </a:p>
          <a:p>
            <a:r>
              <a:rPr lang="en-US" dirty="0" smtClean="0"/>
              <a:t>Google total power ~200 Megawatts</a:t>
            </a:r>
          </a:p>
          <a:p>
            <a:pPr lvl="1"/>
            <a:r>
              <a:rPr lang="en-US" dirty="0" smtClean="0"/>
              <a:t>&lt; 1% of total power used in data centers (Google more efficient than average – </a:t>
            </a:r>
            <a:r>
              <a:rPr lang="en-US" b="1" dirty="0" smtClean="0"/>
              <a:t>Clouds are Green</a:t>
            </a:r>
            <a:r>
              <a:rPr lang="en-US" dirty="0" smtClean="0"/>
              <a:t>!)</a:t>
            </a:r>
          </a:p>
          <a:p>
            <a:pPr lvl="1"/>
            <a:r>
              <a:rPr lang="en-US" dirty="0" smtClean="0"/>
              <a:t>~ 0.01% of total power used on anything world wide</a:t>
            </a:r>
          </a:p>
          <a:p>
            <a:r>
              <a:rPr lang="en-US" dirty="0" smtClean="0"/>
              <a:t>Maybe total clouds are 20% total world server count (a growing fraction)</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11</a:t>
            </a:fld>
            <a:endParaRPr lang="en-US"/>
          </a:p>
        </p:txBody>
      </p:sp>
    </p:spTree>
    <p:extLst>
      <p:ext uri="{BB962C8B-B14F-4D97-AF65-F5344CB8AC3E}">
        <p14:creationId xmlns:p14="http://schemas.microsoft.com/office/powerpoint/2010/main" val="718023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dirty="0" smtClean="0"/>
              <a:t>Some Sizes Cloud v HPC</a:t>
            </a:r>
            <a:endParaRPr lang="en-US" dirty="0"/>
          </a:p>
        </p:txBody>
      </p:sp>
      <p:sp>
        <p:nvSpPr>
          <p:cNvPr id="3" name="Content Placeholder 2"/>
          <p:cNvSpPr>
            <a:spLocks noGrp="1"/>
          </p:cNvSpPr>
          <p:nvPr>
            <p:ph idx="1"/>
          </p:nvPr>
        </p:nvSpPr>
        <p:spPr>
          <a:xfrm>
            <a:off x="0" y="685800"/>
            <a:ext cx="9144000" cy="4525963"/>
          </a:xfrm>
        </p:spPr>
        <p:txBody>
          <a:bodyPr/>
          <a:lstStyle/>
          <a:p>
            <a:r>
              <a:rPr lang="en-US" b="1" dirty="0" smtClean="0"/>
              <a:t>Top Supercomputer </a:t>
            </a:r>
            <a:r>
              <a:rPr lang="en-US" dirty="0" smtClean="0"/>
              <a:t>Sequoia Blue Gene Q at LLNL</a:t>
            </a:r>
          </a:p>
          <a:p>
            <a:pPr lvl="1"/>
            <a:r>
              <a:rPr lang="en-US" dirty="0"/>
              <a:t>16.32 </a:t>
            </a:r>
            <a:r>
              <a:rPr lang="en-US" dirty="0" err="1" smtClean="0"/>
              <a:t>Petaflop</a:t>
            </a:r>
            <a:r>
              <a:rPr lang="en-US" dirty="0" smtClean="0"/>
              <a:t>/s </a:t>
            </a:r>
            <a:r>
              <a:rPr lang="en-US" dirty="0"/>
              <a:t>on the </a:t>
            </a:r>
            <a:r>
              <a:rPr lang="en-US" dirty="0" err="1"/>
              <a:t>Linpack</a:t>
            </a:r>
            <a:r>
              <a:rPr lang="en-US" dirty="0"/>
              <a:t> benchmark using  98,304 </a:t>
            </a:r>
            <a:r>
              <a:rPr lang="en-US" dirty="0" smtClean="0"/>
              <a:t>CPU compute chips with </a:t>
            </a:r>
            <a:r>
              <a:rPr lang="en-US" dirty="0"/>
              <a:t>1.6 million processor cores and </a:t>
            </a:r>
            <a:r>
              <a:rPr lang="en-US" dirty="0" smtClean="0"/>
              <a:t>1.6 Petabyte</a:t>
            </a:r>
            <a:r>
              <a:rPr lang="en-US" dirty="0"/>
              <a:t> of memory in 96 racks covering an area of about 3,000 square </a:t>
            </a:r>
            <a:r>
              <a:rPr lang="en-US" dirty="0" smtClean="0"/>
              <a:t>feet</a:t>
            </a:r>
          </a:p>
          <a:p>
            <a:pPr lvl="1"/>
            <a:r>
              <a:rPr lang="en-US" dirty="0" smtClean="0"/>
              <a:t>7.9 Megawatts power</a:t>
            </a:r>
          </a:p>
          <a:p>
            <a:r>
              <a:rPr lang="en-US" b="1" dirty="0" smtClean="0"/>
              <a:t>Largest (cloud)</a:t>
            </a:r>
            <a:r>
              <a:rPr lang="en-US" dirty="0" smtClean="0"/>
              <a:t> computing data centers</a:t>
            </a:r>
          </a:p>
          <a:p>
            <a:pPr lvl="1"/>
            <a:r>
              <a:rPr lang="en-US" dirty="0"/>
              <a:t>100,000 </a:t>
            </a:r>
            <a:r>
              <a:rPr lang="en-US" dirty="0" smtClean="0"/>
              <a:t>servers at ~200 watts per CPU chip</a:t>
            </a:r>
            <a:endParaRPr lang="en-US" dirty="0"/>
          </a:p>
          <a:p>
            <a:pPr lvl="1"/>
            <a:r>
              <a:rPr lang="en-US" dirty="0" smtClean="0"/>
              <a:t>Up to 30 Megawatts power</a:t>
            </a:r>
          </a:p>
          <a:p>
            <a:r>
              <a:rPr lang="en-US" sz="2800" dirty="0" smtClean="0"/>
              <a:t>So </a:t>
            </a:r>
            <a:r>
              <a:rPr lang="en-US" sz="2800" b="1" dirty="0"/>
              <a:t>largest supercomputer </a:t>
            </a:r>
            <a:r>
              <a:rPr lang="en-US" sz="2800" dirty="0"/>
              <a:t>is around </a:t>
            </a:r>
            <a:r>
              <a:rPr lang="en-US" sz="2800" b="1" dirty="0"/>
              <a:t>1-2% </a:t>
            </a:r>
            <a:r>
              <a:rPr lang="en-US" sz="2800" b="1" dirty="0" smtClean="0"/>
              <a:t>performance  </a:t>
            </a:r>
            <a:r>
              <a:rPr lang="en-US" sz="2800" b="1" dirty="0"/>
              <a:t>of total cloud computing systems</a:t>
            </a:r>
            <a:r>
              <a:rPr lang="en-US" sz="2800" dirty="0"/>
              <a:t> </a:t>
            </a:r>
            <a:r>
              <a:rPr lang="en-US" sz="2800" dirty="0" smtClean="0"/>
              <a:t>with Google ~20% total</a:t>
            </a:r>
          </a:p>
          <a:p>
            <a:pPr lvl="1"/>
            <a:endParaRPr lang="en-US" dirty="0" smtClean="0"/>
          </a:p>
          <a:p>
            <a:endParaRPr lang="en-US" dirty="0" smtClean="0"/>
          </a:p>
        </p:txBody>
      </p:sp>
      <p:sp>
        <p:nvSpPr>
          <p:cNvPr id="4" name="Slide Number Placeholder 3"/>
          <p:cNvSpPr>
            <a:spLocks noGrp="1"/>
          </p:cNvSpPr>
          <p:nvPr>
            <p:ph type="sldNum" sz="quarter" idx="12"/>
          </p:nvPr>
        </p:nvSpPr>
        <p:spPr/>
        <p:txBody>
          <a:bodyPr/>
          <a:lstStyle/>
          <a:p>
            <a:fld id="{94CC141A-9CC6-41A7-A7D0-011D836CC6E2}" type="slidenum">
              <a:rPr lang="en-US" smtClean="0"/>
              <a:pPr/>
              <a:t>12</a:t>
            </a:fld>
            <a:endParaRPr lang="en-US"/>
          </a:p>
        </p:txBody>
      </p:sp>
    </p:spTree>
    <p:extLst>
      <p:ext uri="{BB962C8B-B14F-4D97-AF65-F5344CB8AC3E}">
        <p14:creationId xmlns:p14="http://schemas.microsoft.com/office/powerpoint/2010/main" val="1117956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Clouds Grids and HPC</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13</a:t>
            </a:fld>
            <a:endParaRPr lang="en-US"/>
          </a:p>
        </p:txBody>
      </p:sp>
    </p:spTree>
    <p:extLst>
      <p:ext uri="{BB962C8B-B14F-4D97-AF65-F5344CB8AC3E}">
        <p14:creationId xmlns:p14="http://schemas.microsoft.com/office/powerpoint/2010/main" val="426900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067800" cy="1143000"/>
          </a:xfrm>
        </p:spPr>
        <p:txBody>
          <a:bodyPr>
            <a:normAutofit/>
          </a:bodyPr>
          <a:lstStyle/>
          <a:p>
            <a:r>
              <a:rPr lang="en-US" sz="3200" b="1" dirty="0" smtClean="0"/>
              <a:t>2 Aspects of Cloud Computing: </a:t>
            </a:r>
            <a:br>
              <a:rPr lang="en-US" sz="3200" b="1" dirty="0" smtClean="0"/>
            </a:br>
            <a:r>
              <a:rPr lang="en-US" sz="3200" b="1" dirty="0" smtClean="0"/>
              <a:t>Infrastructure and Runtimes</a:t>
            </a:r>
            <a:endParaRPr lang="en-US" sz="3200" b="1" dirty="0"/>
          </a:p>
        </p:txBody>
      </p:sp>
      <p:sp>
        <p:nvSpPr>
          <p:cNvPr id="3" name="Content Placeholder 2"/>
          <p:cNvSpPr>
            <a:spLocks noGrp="1"/>
          </p:cNvSpPr>
          <p:nvPr>
            <p:ph idx="1"/>
          </p:nvPr>
        </p:nvSpPr>
        <p:spPr>
          <a:xfrm>
            <a:off x="0" y="1295400"/>
            <a:ext cx="8991600" cy="5562600"/>
          </a:xfrm>
        </p:spPr>
        <p:txBody>
          <a:bodyPr>
            <a:normAutofit/>
          </a:bodyPr>
          <a:lstStyle/>
          <a:p>
            <a:r>
              <a:rPr lang="en-US" sz="2400" dirty="0" smtClean="0">
                <a:solidFill>
                  <a:srgbClr val="FF0000"/>
                </a:solidFill>
              </a:rPr>
              <a:t>Cloud infrastructure: </a:t>
            </a:r>
            <a:r>
              <a:rPr lang="en-US" sz="2400" dirty="0" smtClean="0"/>
              <a:t>outsourcing of servers, computing, data, file space, utility computing, etc..</a:t>
            </a:r>
          </a:p>
          <a:p>
            <a:r>
              <a:rPr lang="en-US" sz="2400" dirty="0" smtClean="0">
                <a:solidFill>
                  <a:srgbClr val="FF0000"/>
                </a:solidFill>
              </a:rPr>
              <a:t>Cloud runtimes or Platform:</a:t>
            </a:r>
            <a:r>
              <a:rPr lang="en-US" sz="2400" dirty="0" smtClean="0">
                <a:solidFill>
                  <a:srgbClr val="DDF53D"/>
                </a:solidFill>
              </a:rPr>
              <a:t> </a:t>
            </a:r>
            <a:r>
              <a:rPr lang="en-US" sz="2400" dirty="0" smtClean="0"/>
              <a:t>tools to do data-parallel (and other) computations. Valid on Clouds and traditional clusters</a:t>
            </a:r>
          </a:p>
          <a:p>
            <a:pPr lvl="1"/>
            <a:r>
              <a:rPr lang="en-US" sz="2400" dirty="0" smtClean="0"/>
              <a:t>Apache </a:t>
            </a:r>
            <a:r>
              <a:rPr lang="en-US" sz="2400" dirty="0" err="1" smtClean="0"/>
              <a:t>Hadoop</a:t>
            </a:r>
            <a:r>
              <a:rPr lang="en-US" sz="2400" dirty="0" smtClean="0"/>
              <a:t>, Google </a:t>
            </a:r>
            <a:r>
              <a:rPr lang="en-US" sz="2400" b="1" dirty="0" smtClean="0"/>
              <a:t>MapReduce</a:t>
            </a:r>
            <a:r>
              <a:rPr lang="en-US" sz="2400" dirty="0" smtClean="0"/>
              <a:t>, Microsoft Dryad, </a:t>
            </a:r>
            <a:r>
              <a:rPr lang="en-US" sz="2400" dirty="0" err="1" smtClean="0"/>
              <a:t>Bigtable</a:t>
            </a:r>
            <a:r>
              <a:rPr lang="en-US" sz="2400" dirty="0" smtClean="0"/>
              <a:t>, Chubby and others </a:t>
            </a:r>
          </a:p>
          <a:p>
            <a:pPr lvl="1"/>
            <a:r>
              <a:rPr lang="en-US" sz="2400" dirty="0" smtClean="0"/>
              <a:t>MapReduce designed for information retrieval but is excellent for a wide range of </a:t>
            </a:r>
            <a:r>
              <a:rPr lang="en-US" sz="2400" dirty="0" smtClean="0">
                <a:solidFill>
                  <a:srgbClr val="FF0000"/>
                </a:solidFill>
              </a:rPr>
              <a:t>science data analysis applications</a:t>
            </a:r>
            <a:endParaRPr lang="en-US" sz="2400" dirty="0" smtClean="0"/>
          </a:p>
          <a:p>
            <a:pPr lvl="1"/>
            <a:r>
              <a:rPr lang="en-US" sz="2400" dirty="0" smtClean="0"/>
              <a:t>Can also do much traditional parallel computing for data-mining if extended to support </a:t>
            </a:r>
            <a:r>
              <a:rPr lang="en-US" sz="2400" dirty="0" smtClean="0">
                <a:solidFill>
                  <a:srgbClr val="FF0000"/>
                </a:solidFill>
              </a:rPr>
              <a:t>iterative</a:t>
            </a:r>
            <a:r>
              <a:rPr lang="en-US" sz="2400" dirty="0" smtClean="0"/>
              <a:t> operations</a:t>
            </a:r>
          </a:p>
          <a:p>
            <a:pPr lvl="1"/>
            <a:r>
              <a:rPr lang="en-US" sz="2400" b="1" dirty="0" smtClean="0"/>
              <a:t>Data Parallel File system </a:t>
            </a:r>
            <a:r>
              <a:rPr lang="en-US" sz="2400" dirty="0" smtClean="0"/>
              <a:t>as in HDFS and Bigtable</a:t>
            </a:r>
          </a:p>
        </p:txBody>
      </p:sp>
    </p:spTree>
    <p:extLst>
      <p:ext uri="{BB962C8B-B14F-4D97-AF65-F5344CB8AC3E}">
        <p14:creationId xmlns:p14="http://schemas.microsoft.com/office/powerpoint/2010/main" val="36982725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p:spPr>
        <p:txBody>
          <a:bodyPr/>
          <a:lstStyle/>
          <a:p>
            <a:r>
              <a:rPr lang="en-US" sz="3600" dirty="0"/>
              <a:t>Infrastructure, Platforms, Software as a </a:t>
            </a:r>
            <a:r>
              <a:rPr lang="en-US" sz="3600" dirty="0" smtClean="0"/>
              <a:t>Service</a:t>
            </a:r>
            <a:endParaRPr lang="en-US" sz="3600" dirty="0"/>
          </a:p>
        </p:txBody>
      </p:sp>
      <p:sp>
        <p:nvSpPr>
          <p:cNvPr id="4" name="Content Placeholder 3"/>
          <p:cNvSpPr>
            <a:spLocks noGrp="1"/>
          </p:cNvSpPr>
          <p:nvPr>
            <p:ph idx="1"/>
          </p:nvPr>
        </p:nvSpPr>
        <p:spPr>
          <a:xfrm>
            <a:off x="6248400" y="684998"/>
            <a:ext cx="2743200" cy="4525963"/>
          </a:xfrm>
        </p:spPr>
        <p:txBody>
          <a:bodyPr/>
          <a:lstStyle/>
          <a:p>
            <a:r>
              <a:rPr lang="en-US" sz="2400" dirty="0" smtClean="0"/>
              <a:t>Software Services are building blocks of applications</a:t>
            </a:r>
            <a:br>
              <a:rPr lang="en-US" sz="2400" dirty="0" smtClean="0"/>
            </a:br>
            <a:endParaRPr lang="en-US" sz="2400" dirty="0" smtClean="0"/>
          </a:p>
          <a:p>
            <a:r>
              <a:rPr lang="en-US" sz="2400" dirty="0" smtClean="0"/>
              <a:t>The middleware or computing environment</a:t>
            </a:r>
            <a:br>
              <a:rPr lang="en-US" sz="2400" dirty="0" smtClean="0"/>
            </a:br>
            <a:r>
              <a:rPr lang="en-US" sz="2400" dirty="0" smtClean="0"/>
              <a:t/>
            </a:r>
            <a:br>
              <a:rPr lang="en-US" sz="2400" dirty="0" smtClean="0"/>
            </a:br>
            <a:r>
              <a:rPr lang="en-US" sz="2400" dirty="0" smtClean="0"/>
              <a:t>Nimbus, Eucalyptus, OpenStack</a:t>
            </a:r>
          </a:p>
          <a:p>
            <a:r>
              <a:rPr lang="en-US" sz="2400" dirty="0" smtClean="0"/>
              <a:t>OpenNebula</a:t>
            </a:r>
            <a:r>
              <a:rPr lang="en-US" sz="2400" dirty="0"/>
              <a:t/>
            </a:r>
            <a:br>
              <a:rPr lang="en-US" sz="2400" dirty="0"/>
            </a:br>
            <a:r>
              <a:rPr lang="en-US" sz="2400" dirty="0" err="1" smtClean="0"/>
              <a:t>CloudStack</a:t>
            </a:r>
            <a:endParaRPr lang="en-US" sz="2400" dirty="0" smtClean="0"/>
          </a:p>
        </p:txBody>
      </p:sp>
      <p:sp>
        <p:nvSpPr>
          <p:cNvPr id="3" name="Slide Number Placeholder 2"/>
          <p:cNvSpPr>
            <a:spLocks noGrp="1"/>
          </p:cNvSpPr>
          <p:nvPr>
            <p:ph type="sldNum" sz="quarter" idx="12"/>
          </p:nvPr>
        </p:nvSpPr>
        <p:spPr/>
        <p:txBody>
          <a:bodyPr/>
          <a:lstStyle/>
          <a:p>
            <a:fld id="{D8CFE096-9650-498C-990C-20F2420C253B}" type="slidenum">
              <a:rPr lang="en-US" smtClean="0"/>
              <a:pPr/>
              <a:t>15</a:t>
            </a:fld>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85800"/>
            <a:ext cx="667293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8808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Science Computing Environments</a:t>
            </a:r>
            <a:endParaRPr lang="en-US" dirty="0"/>
          </a:p>
        </p:txBody>
      </p:sp>
      <p:sp>
        <p:nvSpPr>
          <p:cNvPr id="3" name="Content Placeholder 2"/>
          <p:cNvSpPr>
            <a:spLocks noGrp="1"/>
          </p:cNvSpPr>
          <p:nvPr>
            <p:ph idx="1"/>
          </p:nvPr>
        </p:nvSpPr>
        <p:spPr>
          <a:xfrm>
            <a:off x="-7856" y="762000"/>
            <a:ext cx="9151856" cy="4525963"/>
          </a:xfrm>
        </p:spPr>
        <p:txBody>
          <a:bodyPr/>
          <a:lstStyle/>
          <a:p>
            <a:r>
              <a:rPr lang="en-US" sz="2400" b="1" dirty="0" smtClean="0"/>
              <a:t>Large Scale Supercomputers </a:t>
            </a:r>
            <a:r>
              <a:rPr lang="en-US" sz="2400" dirty="0" smtClean="0"/>
              <a:t>– Multicore nodes linked by high performance low latency network</a:t>
            </a:r>
          </a:p>
          <a:p>
            <a:pPr lvl="1"/>
            <a:r>
              <a:rPr lang="en-US" sz="2400" dirty="0" smtClean="0"/>
              <a:t>Increasingly with GPU enhancement</a:t>
            </a:r>
          </a:p>
          <a:p>
            <a:pPr lvl="1"/>
            <a:r>
              <a:rPr lang="en-US" sz="2400" dirty="0" smtClean="0"/>
              <a:t>Suitable for highly parallel simulations</a:t>
            </a:r>
          </a:p>
          <a:p>
            <a:r>
              <a:rPr lang="en-US" sz="2400" b="1" dirty="0" smtClean="0"/>
              <a:t>High Throughput Systems </a:t>
            </a:r>
            <a:r>
              <a:rPr lang="en-US" sz="2400" dirty="0" smtClean="0"/>
              <a:t>such as European Grid Initiative EGI or Open Science Grid OSG typically aimed at pleasingly parallel jobs</a:t>
            </a:r>
          </a:p>
          <a:p>
            <a:pPr lvl="1"/>
            <a:r>
              <a:rPr lang="en-US" sz="2400" dirty="0" smtClean="0"/>
              <a:t>Can use “cycle stealing”</a:t>
            </a:r>
          </a:p>
          <a:p>
            <a:pPr lvl="1"/>
            <a:r>
              <a:rPr lang="en-US" sz="2400" dirty="0" smtClean="0"/>
              <a:t>Classic example is </a:t>
            </a:r>
            <a:r>
              <a:rPr lang="en-US" sz="2400" b="1" dirty="0" smtClean="0"/>
              <a:t>LHC data analysis </a:t>
            </a:r>
          </a:p>
          <a:p>
            <a:r>
              <a:rPr lang="en-US" sz="2400" b="1" dirty="0" smtClean="0"/>
              <a:t>Grids</a:t>
            </a:r>
            <a:r>
              <a:rPr lang="en-US" sz="2400" dirty="0" smtClean="0"/>
              <a:t> federate resources as in EGI/OSG or enable convenient access to multiple backend systems including supercomputers</a:t>
            </a:r>
          </a:p>
          <a:p>
            <a:pPr lvl="1"/>
            <a:r>
              <a:rPr lang="en-US" sz="2400" b="1" dirty="0" smtClean="0"/>
              <a:t>Portals</a:t>
            </a:r>
            <a:r>
              <a:rPr lang="en-US" sz="2400" dirty="0" smtClean="0"/>
              <a:t> make access convenient and </a:t>
            </a:r>
          </a:p>
          <a:p>
            <a:pPr lvl="1"/>
            <a:r>
              <a:rPr lang="en-US" sz="2400" b="1" dirty="0" smtClean="0"/>
              <a:t>Workflow</a:t>
            </a:r>
            <a:r>
              <a:rPr lang="en-US" sz="2400" dirty="0" smtClean="0"/>
              <a:t> integrates multiple processes into a single job</a:t>
            </a:r>
          </a:p>
          <a:p>
            <a:r>
              <a:rPr lang="en-US" sz="2400" dirty="0" smtClean="0"/>
              <a:t>Specialized </a:t>
            </a:r>
            <a:r>
              <a:rPr lang="en-US" sz="2400" b="1" dirty="0" smtClean="0"/>
              <a:t>visualization</a:t>
            </a:r>
            <a:r>
              <a:rPr lang="en-US" sz="2400" dirty="0" smtClean="0"/>
              <a:t>, </a:t>
            </a:r>
            <a:r>
              <a:rPr lang="en-US" sz="2400" b="1" dirty="0" smtClean="0"/>
              <a:t>shared memory parallelization </a:t>
            </a:r>
            <a:r>
              <a:rPr lang="en-US" sz="2400" dirty="0" smtClean="0"/>
              <a:t>etc. </a:t>
            </a:r>
            <a:r>
              <a:rPr lang="en-US" sz="2400" dirty="0"/>
              <a:t>machines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16</a:t>
            </a:fld>
            <a:endParaRPr lang="en-US" dirty="0"/>
          </a:p>
        </p:txBody>
      </p:sp>
    </p:spTree>
    <p:extLst>
      <p:ext uri="{BB962C8B-B14F-4D97-AF65-F5344CB8AC3E}">
        <p14:creationId xmlns:p14="http://schemas.microsoft.com/office/powerpoint/2010/main" val="3980288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b="1" dirty="0" smtClean="0"/>
              <a:t>Clouds HPC and Grids</a:t>
            </a:r>
            <a:endParaRPr lang="en-US" b="1" dirty="0"/>
          </a:p>
        </p:txBody>
      </p:sp>
      <p:sp>
        <p:nvSpPr>
          <p:cNvPr id="3" name="Content Placeholder 2"/>
          <p:cNvSpPr>
            <a:spLocks noGrp="1"/>
          </p:cNvSpPr>
          <p:nvPr>
            <p:ph idx="1"/>
          </p:nvPr>
        </p:nvSpPr>
        <p:spPr>
          <a:xfrm>
            <a:off x="152400" y="838200"/>
            <a:ext cx="8991600" cy="5715000"/>
          </a:xfrm>
        </p:spPr>
        <p:txBody>
          <a:bodyPr>
            <a:noAutofit/>
          </a:bodyPr>
          <a:lstStyle/>
          <a:p>
            <a:pPr>
              <a:spcBef>
                <a:spcPts val="300"/>
              </a:spcBef>
            </a:pPr>
            <a:r>
              <a:rPr lang="en-US" sz="2400" dirty="0" smtClean="0"/>
              <a:t>Synchronization/communication Performance</a:t>
            </a:r>
            <a:br>
              <a:rPr lang="en-US" sz="2400" dirty="0" smtClean="0"/>
            </a:br>
            <a:r>
              <a:rPr lang="en-US" sz="2400" b="1" dirty="0" smtClean="0"/>
              <a:t>Grids &gt; Clouds &gt; Classic HPC Systems</a:t>
            </a:r>
          </a:p>
          <a:p>
            <a:pPr>
              <a:spcBef>
                <a:spcPts val="300"/>
              </a:spcBef>
            </a:pPr>
            <a:r>
              <a:rPr lang="en-US" sz="2400" b="1" dirty="0" smtClean="0"/>
              <a:t>Clouds </a:t>
            </a:r>
            <a:r>
              <a:rPr lang="en-US" sz="2400" dirty="0" smtClean="0"/>
              <a:t>naturally execute effectively </a:t>
            </a:r>
            <a:r>
              <a:rPr lang="en-US" sz="2400" b="1" dirty="0" smtClean="0"/>
              <a:t>Grid </a:t>
            </a:r>
            <a:r>
              <a:rPr lang="en-US" sz="2400" dirty="0" smtClean="0"/>
              <a:t>workloads but are less clear for closely coupled HPC applications</a:t>
            </a:r>
          </a:p>
          <a:p>
            <a:pPr>
              <a:spcBef>
                <a:spcPts val="300"/>
              </a:spcBef>
            </a:pPr>
            <a:r>
              <a:rPr lang="en-US" sz="2400" b="1" dirty="0" smtClean="0"/>
              <a:t>Classic </a:t>
            </a:r>
            <a:r>
              <a:rPr lang="en-US" sz="2400" b="1" dirty="0"/>
              <a:t>HPC machines </a:t>
            </a:r>
            <a:r>
              <a:rPr lang="en-US" sz="2400" dirty="0"/>
              <a:t>as MPI engines offer highest possible performance on closely coupled </a:t>
            </a:r>
            <a:r>
              <a:rPr lang="en-US" sz="2400" dirty="0" smtClean="0"/>
              <a:t>problems</a:t>
            </a:r>
          </a:p>
          <a:p>
            <a:pPr marL="742950" lvl="2" indent="-342900">
              <a:spcBef>
                <a:spcPts val="300"/>
              </a:spcBef>
            </a:pPr>
            <a:r>
              <a:rPr lang="en-US" sz="2000" dirty="0"/>
              <a:t>Likely to remain in spite of Amazon cluster </a:t>
            </a:r>
            <a:r>
              <a:rPr lang="en-US" sz="2000" dirty="0" smtClean="0"/>
              <a:t>offering</a:t>
            </a:r>
            <a:endParaRPr lang="en-US" sz="2800" dirty="0" smtClean="0"/>
          </a:p>
          <a:p>
            <a:pPr>
              <a:spcBef>
                <a:spcPts val="300"/>
              </a:spcBef>
            </a:pPr>
            <a:r>
              <a:rPr lang="en-US" sz="2400" b="1" dirty="0" smtClean="0"/>
              <a:t>Service Oriented Architectures portals </a:t>
            </a:r>
            <a:r>
              <a:rPr lang="en-US" sz="2400" dirty="0" smtClean="0"/>
              <a:t>and </a:t>
            </a:r>
            <a:r>
              <a:rPr lang="en-US" sz="2400" b="1" dirty="0" smtClean="0"/>
              <a:t>workflow </a:t>
            </a:r>
            <a:r>
              <a:rPr lang="en-US" sz="2400" dirty="0" smtClean="0"/>
              <a:t>appear to work similarly in both grids and clouds</a:t>
            </a:r>
          </a:p>
          <a:p>
            <a:pPr>
              <a:spcBef>
                <a:spcPts val="300"/>
              </a:spcBef>
            </a:pPr>
            <a:r>
              <a:rPr lang="en-US" sz="2400" dirty="0" smtClean="0"/>
              <a:t>May be for immediate future, science supported by a mixture of</a:t>
            </a:r>
          </a:p>
          <a:p>
            <a:pPr lvl="1">
              <a:spcBef>
                <a:spcPts val="300"/>
              </a:spcBef>
            </a:pPr>
            <a:r>
              <a:rPr lang="en-US" sz="2000" b="1" dirty="0" smtClean="0"/>
              <a:t>Clouds</a:t>
            </a:r>
            <a:r>
              <a:rPr lang="en-US" sz="2000" dirty="0" smtClean="0"/>
              <a:t> – some practical differences between private and public clouds – size and software</a:t>
            </a:r>
          </a:p>
          <a:p>
            <a:pPr lvl="1">
              <a:spcBef>
                <a:spcPts val="300"/>
              </a:spcBef>
            </a:pPr>
            <a:r>
              <a:rPr lang="en-US" sz="2000" b="1" dirty="0" smtClean="0"/>
              <a:t>High Throughput Systems </a:t>
            </a:r>
            <a:r>
              <a:rPr lang="en-US" sz="2000" dirty="0" smtClean="0"/>
              <a:t>(moving to clouds  as convenient)</a:t>
            </a:r>
          </a:p>
          <a:p>
            <a:pPr lvl="1">
              <a:spcBef>
                <a:spcPts val="300"/>
              </a:spcBef>
            </a:pPr>
            <a:r>
              <a:rPr lang="en-US" sz="2000" b="1" dirty="0" smtClean="0"/>
              <a:t>Grids</a:t>
            </a:r>
            <a:r>
              <a:rPr lang="en-US" sz="2000" dirty="0" smtClean="0"/>
              <a:t> for distributed data and access</a:t>
            </a:r>
          </a:p>
          <a:p>
            <a:pPr lvl="1">
              <a:spcBef>
                <a:spcPts val="300"/>
              </a:spcBef>
            </a:pPr>
            <a:r>
              <a:rPr lang="en-US" sz="2000" b="1" dirty="0" smtClean="0"/>
              <a:t>Supercomputers</a:t>
            </a:r>
            <a:r>
              <a:rPr lang="en-US" sz="2000" dirty="0" smtClean="0"/>
              <a:t> (“MPI Engines”) going to exascale</a:t>
            </a:r>
            <a:endParaRPr lang="en-US" sz="2000" dirty="0"/>
          </a:p>
        </p:txBody>
      </p:sp>
    </p:spTree>
    <p:extLst>
      <p:ext uri="{BB962C8B-B14F-4D97-AF65-F5344CB8AC3E}">
        <p14:creationId xmlns:p14="http://schemas.microsoft.com/office/powerpoint/2010/main" val="17329657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Cloud Applications</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18</a:t>
            </a:fld>
            <a:endParaRPr lang="en-US"/>
          </a:p>
        </p:txBody>
      </p:sp>
    </p:spTree>
    <p:extLst>
      <p:ext uri="{BB962C8B-B14F-4D97-AF65-F5344CB8AC3E}">
        <p14:creationId xmlns:p14="http://schemas.microsoft.com/office/powerpoint/2010/main" val="541678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What Applications work in Clouds</a:t>
            </a:r>
            <a:endParaRPr lang="en-US" dirty="0"/>
          </a:p>
        </p:txBody>
      </p:sp>
      <p:sp>
        <p:nvSpPr>
          <p:cNvPr id="3" name="Content Placeholder 2"/>
          <p:cNvSpPr>
            <a:spLocks noGrp="1"/>
          </p:cNvSpPr>
          <p:nvPr>
            <p:ph idx="1"/>
          </p:nvPr>
        </p:nvSpPr>
        <p:spPr>
          <a:xfrm>
            <a:off x="0" y="762000"/>
            <a:ext cx="9042991" cy="5715000"/>
          </a:xfrm>
        </p:spPr>
        <p:txBody>
          <a:bodyPr/>
          <a:lstStyle/>
          <a:p>
            <a:pPr>
              <a:spcBef>
                <a:spcPts val="200"/>
              </a:spcBef>
            </a:pPr>
            <a:r>
              <a:rPr lang="en-US" sz="2400" b="1" dirty="0" smtClean="0"/>
              <a:t>Pleasingly  (moving to modestly) parallel </a:t>
            </a:r>
            <a:r>
              <a:rPr lang="en-US" sz="2400" dirty="0" smtClean="0"/>
              <a:t>applications of all sorts with roughly independent data or spawning independent simulations</a:t>
            </a:r>
          </a:p>
          <a:p>
            <a:pPr lvl="1">
              <a:spcBef>
                <a:spcPts val="200"/>
              </a:spcBef>
            </a:pPr>
            <a:r>
              <a:rPr lang="en-US" sz="2400" b="1" dirty="0" smtClean="0"/>
              <a:t>Long tail </a:t>
            </a:r>
            <a:r>
              <a:rPr lang="en-US" sz="2400" dirty="0" smtClean="0"/>
              <a:t>of science and integration of distributed sensors</a:t>
            </a:r>
          </a:p>
          <a:p>
            <a:pPr>
              <a:spcBef>
                <a:spcPts val="200"/>
              </a:spcBef>
            </a:pPr>
            <a:r>
              <a:rPr lang="en-US" sz="2400" b="1" dirty="0" smtClean="0"/>
              <a:t>Commercial and Science Data analytics </a:t>
            </a:r>
            <a:r>
              <a:rPr lang="en-US" sz="2400" dirty="0" smtClean="0"/>
              <a:t>that can use MapReduce </a:t>
            </a:r>
            <a:r>
              <a:rPr lang="en-US" sz="2400" b="1" dirty="0" smtClean="0"/>
              <a:t>(</a:t>
            </a:r>
            <a:r>
              <a:rPr lang="en-US" sz="2400" dirty="0" smtClean="0"/>
              <a:t>some of such apps) or its</a:t>
            </a:r>
            <a:r>
              <a:rPr lang="en-US" sz="2400" b="1" dirty="0" smtClean="0"/>
              <a:t> iterative </a:t>
            </a:r>
            <a:r>
              <a:rPr lang="en-US" sz="2400" dirty="0" smtClean="0"/>
              <a:t>variants (most</a:t>
            </a:r>
            <a:r>
              <a:rPr lang="en-US" sz="2400" dirty="0"/>
              <a:t> </a:t>
            </a:r>
            <a:r>
              <a:rPr lang="en-US" sz="2400" dirty="0" smtClean="0"/>
              <a:t>other data analytics apps)</a:t>
            </a:r>
          </a:p>
          <a:p>
            <a:pPr>
              <a:spcBef>
                <a:spcPts val="200"/>
              </a:spcBef>
            </a:pPr>
            <a:r>
              <a:rPr lang="en-US" sz="2400" b="1" dirty="0" smtClean="0"/>
              <a:t>Which science applications are using clouds</a:t>
            </a:r>
            <a:r>
              <a:rPr lang="en-US" sz="2400" dirty="0" smtClean="0"/>
              <a:t>? </a:t>
            </a:r>
          </a:p>
          <a:p>
            <a:pPr lvl="1">
              <a:spcBef>
                <a:spcPts val="200"/>
              </a:spcBef>
            </a:pPr>
            <a:r>
              <a:rPr lang="en-US" sz="2300" b="1" dirty="0" smtClean="0"/>
              <a:t>Venus-C </a:t>
            </a:r>
            <a:r>
              <a:rPr lang="en-US" sz="2300" dirty="0" smtClean="0"/>
              <a:t>(Azure in Europe): 27 applications </a:t>
            </a:r>
            <a:r>
              <a:rPr lang="en-US" sz="2300" b="1" dirty="0" smtClean="0"/>
              <a:t>not using </a:t>
            </a:r>
            <a:r>
              <a:rPr lang="en-US" sz="2300" dirty="0" smtClean="0"/>
              <a:t>Scheduler, Workflow or MapReduce (except roll your own)</a:t>
            </a:r>
          </a:p>
          <a:p>
            <a:pPr lvl="1">
              <a:spcBef>
                <a:spcPts val="200"/>
              </a:spcBef>
            </a:pPr>
            <a:r>
              <a:rPr lang="en-US" sz="2300" dirty="0" smtClean="0"/>
              <a:t>50% of applications on</a:t>
            </a:r>
            <a:r>
              <a:rPr lang="en-US" sz="2300" b="1" dirty="0" smtClean="0"/>
              <a:t> FutureGrid </a:t>
            </a:r>
            <a:r>
              <a:rPr lang="en-US" sz="2300" dirty="0" smtClean="0"/>
              <a:t>are from Life Science </a:t>
            </a:r>
          </a:p>
          <a:p>
            <a:pPr lvl="1">
              <a:spcBef>
                <a:spcPts val="200"/>
              </a:spcBef>
            </a:pPr>
            <a:r>
              <a:rPr lang="en-US" sz="2300" dirty="0" smtClean="0"/>
              <a:t>Locally </a:t>
            </a:r>
            <a:r>
              <a:rPr lang="en-US" sz="2300" b="1" dirty="0" smtClean="0"/>
              <a:t>Lilly</a:t>
            </a:r>
            <a:r>
              <a:rPr lang="en-US" sz="2300" dirty="0" smtClean="0"/>
              <a:t> corporation is commercial cloud user (for drug discovery)</a:t>
            </a:r>
          </a:p>
          <a:p>
            <a:pPr lvl="1">
              <a:spcBef>
                <a:spcPts val="200"/>
              </a:spcBef>
            </a:pPr>
            <a:r>
              <a:rPr lang="en-US" sz="2300" dirty="0" smtClean="0"/>
              <a:t>Nimbus applications in bioinformatics</a:t>
            </a:r>
            <a:r>
              <a:rPr lang="en-US" sz="2300" dirty="0"/>
              <a:t>, high energy physics, nuclear physics, astronomy and ocean sciences</a:t>
            </a:r>
            <a:endParaRPr lang="en-US" sz="2300" dirty="0" smtClean="0"/>
          </a:p>
        </p:txBody>
      </p:sp>
      <p:sp>
        <p:nvSpPr>
          <p:cNvPr id="4" name="Slide Number Placeholder 3"/>
          <p:cNvSpPr>
            <a:spLocks noGrp="1"/>
          </p:cNvSpPr>
          <p:nvPr>
            <p:ph type="sldNum" sz="quarter" idx="12"/>
          </p:nvPr>
        </p:nvSpPr>
        <p:spPr/>
        <p:txBody>
          <a:bodyPr/>
          <a:lstStyle/>
          <a:p>
            <a:fld id="{94CC141A-9CC6-41A7-A7D0-011D836CC6E2}" type="slidenum">
              <a:rPr lang="en-US" smtClean="0"/>
              <a:pPr/>
              <a:t>19</a:t>
            </a:fld>
            <a:endParaRPr lang="en-US"/>
          </a:p>
        </p:txBody>
      </p:sp>
    </p:spTree>
    <p:extLst>
      <p:ext uri="{BB962C8B-B14F-4D97-AF65-F5344CB8AC3E}">
        <p14:creationId xmlns:p14="http://schemas.microsoft.com/office/powerpoint/2010/main" val="1871751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dirty="0" smtClean="0"/>
              <a:t>Abstract </a:t>
            </a:r>
            <a:endParaRPr lang="en-US" dirty="0"/>
          </a:p>
        </p:txBody>
      </p:sp>
      <p:sp>
        <p:nvSpPr>
          <p:cNvPr id="3" name="Content Placeholder 2"/>
          <p:cNvSpPr>
            <a:spLocks noGrp="1"/>
          </p:cNvSpPr>
          <p:nvPr>
            <p:ph idx="1"/>
          </p:nvPr>
        </p:nvSpPr>
        <p:spPr>
          <a:xfrm>
            <a:off x="0" y="1066800"/>
            <a:ext cx="9144000" cy="5029200"/>
          </a:xfrm>
        </p:spPr>
        <p:txBody>
          <a:bodyPr/>
          <a:lstStyle/>
          <a:p>
            <a:r>
              <a:rPr lang="en-US" sz="2800" dirty="0"/>
              <a:t>We discuss the sources of data from biology and medical science to particle physics and astronomy to the Internet with implications for discovery and challenges for analysis. </a:t>
            </a:r>
            <a:endParaRPr lang="en-US" sz="2800" dirty="0" smtClean="0"/>
          </a:p>
          <a:p>
            <a:r>
              <a:rPr lang="en-US" sz="2800" dirty="0" smtClean="0"/>
              <a:t>We </a:t>
            </a:r>
            <a:r>
              <a:rPr lang="en-US" sz="2800" dirty="0"/>
              <a:t>describe typical </a:t>
            </a:r>
            <a:r>
              <a:rPr lang="en-US" sz="2800" dirty="0" smtClean="0"/>
              <a:t>data analysis </a:t>
            </a:r>
            <a:r>
              <a:rPr lang="en-US" sz="2800" dirty="0"/>
              <a:t>computer architectures from High Performance Computing to the Cloud. </a:t>
            </a:r>
            <a:endParaRPr lang="en-US" sz="2800" dirty="0" smtClean="0"/>
          </a:p>
          <a:p>
            <a:r>
              <a:rPr lang="en-US" sz="2800" dirty="0" smtClean="0"/>
              <a:t>On </a:t>
            </a:r>
            <a:r>
              <a:rPr lang="en-US" sz="2800" dirty="0"/>
              <a:t>education we look at interdisciplinary programs from computational science to flavors of informatics. </a:t>
            </a:r>
            <a:endParaRPr lang="en-US" sz="2800" dirty="0" smtClean="0"/>
          </a:p>
          <a:p>
            <a:r>
              <a:rPr lang="en-US" sz="2800" dirty="0" smtClean="0"/>
              <a:t>The </a:t>
            </a:r>
            <a:r>
              <a:rPr lang="en-US" sz="2800" dirty="0"/>
              <a:t>possibility of "data science" as an academic discipline is looked at in detail as is the Program in Informatics at Indiana University.</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a:t>
            </a:fld>
            <a:endParaRPr lang="en-US"/>
          </a:p>
        </p:txBody>
      </p:sp>
    </p:spTree>
    <p:extLst>
      <p:ext uri="{BB962C8B-B14F-4D97-AF65-F5344CB8AC3E}">
        <p14:creationId xmlns:p14="http://schemas.microsoft.com/office/powerpoint/2010/main" val="3973312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31944" y="76200"/>
            <a:ext cx="6944239" cy="1143000"/>
          </a:xfrm>
        </p:spPr>
        <p:txBody>
          <a:bodyPr>
            <a:noAutofit/>
          </a:bodyPr>
          <a:lstStyle/>
          <a:p>
            <a:r>
              <a:rPr lang="en-GB" b="1" dirty="0" smtClean="0"/>
              <a:t>27 Venus-C Azure Applications</a:t>
            </a:r>
            <a:endParaRPr lang="en-GB" b="1" dirty="0"/>
          </a:p>
        </p:txBody>
      </p:sp>
      <p:sp>
        <p:nvSpPr>
          <p:cNvPr id="4" name="3 Marcador de número de diapositiva"/>
          <p:cNvSpPr>
            <a:spLocks noGrp="1"/>
          </p:cNvSpPr>
          <p:nvPr>
            <p:ph type="sldNum" sz="quarter" idx="4294967295"/>
          </p:nvPr>
        </p:nvSpPr>
        <p:spPr>
          <a:xfrm>
            <a:off x="0" y="6492875"/>
            <a:ext cx="635000" cy="365125"/>
          </a:xfrm>
          <a:prstGeom prst="rect">
            <a:avLst/>
          </a:prstGeom>
        </p:spPr>
        <p:txBody>
          <a:bodyPr/>
          <a:lstStyle/>
          <a:p>
            <a:fld id="{5CAD0137-A6C9-432D-8888-8878A5138444}" type="slidenum">
              <a:rPr lang="en-GB" smtClean="0">
                <a:solidFill>
                  <a:prstClr val="white"/>
                </a:solidFill>
              </a:rPr>
              <a:pPr/>
              <a:t>20</a:t>
            </a:fld>
            <a:endParaRPr lang="en-GB">
              <a:solidFill>
                <a:prstClr val="white"/>
              </a:solidFill>
            </a:endParaRPr>
          </a:p>
        </p:txBody>
      </p:sp>
      <p:graphicFrame>
        <p:nvGraphicFramePr>
          <p:cNvPr id="21" name="20 Gráfico"/>
          <p:cNvGraphicFramePr/>
          <p:nvPr>
            <p:extLst>
              <p:ext uri="{D42A27DB-BD31-4B8C-83A1-F6EECF244321}">
                <p14:modId xmlns:p14="http://schemas.microsoft.com/office/powerpoint/2010/main" val="2761047660"/>
              </p:ext>
            </p:extLst>
          </p:nvPr>
        </p:nvGraphicFramePr>
        <p:xfrm>
          <a:off x="1691680" y="2051448"/>
          <a:ext cx="5619969" cy="3727571"/>
        </p:xfrm>
        <a:graphic>
          <a:graphicData uri="http://schemas.openxmlformats.org/drawingml/2006/chart">
            <c:chart xmlns:c="http://schemas.openxmlformats.org/drawingml/2006/chart" xmlns:r="http://schemas.openxmlformats.org/officeDocument/2006/relationships" r:id="rId3"/>
          </a:graphicData>
        </a:graphic>
      </p:graphicFrame>
      <p:sp>
        <p:nvSpPr>
          <p:cNvPr id="22" name="1 Llamada con línea 1 (barra de énfasis)"/>
          <p:cNvSpPr/>
          <p:nvPr/>
        </p:nvSpPr>
        <p:spPr>
          <a:xfrm>
            <a:off x="5868144" y="1462788"/>
            <a:ext cx="1643761" cy="851564"/>
          </a:xfrm>
          <a:prstGeom prst="accentCallout1">
            <a:avLst>
              <a:gd name="adj1" fmla="val 17018"/>
              <a:gd name="adj2" fmla="val -2264"/>
              <a:gd name="adj3" fmla="val 147912"/>
              <a:gd name="adj4" fmla="val -40754"/>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smtClean="0">
                <a:solidFill>
                  <a:srgbClr val="215968"/>
                </a:solidFill>
              </a:rPr>
              <a:t>Chemistry (3)</a:t>
            </a:r>
            <a:endParaRPr lang="en-GB" b="1" dirty="0" smtClean="0">
              <a:solidFill>
                <a:srgbClr val="215968"/>
              </a:solidFill>
            </a:endParaRPr>
          </a:p>
          <a:p>
            <a:pPr marL="176213" indent="-176213"/>
            <a:r>
              <a:rPr lang="en-GB" dirty="0" smtClean="0">
                <a:solidFill>
                  <a:srgbClr val="215968"/>
                </a:solidFill>
              </a:rPr>
              <a:t>•	Lead Optimization in Drug Discovery</a:t>
            </a:r>
          </a:p>
          <a:p>
            <a:pPr marL="176213" indent="-176213"/>
            <a:r>
              <a:rPr lang="en-GB" dirty="0" smtClean="0">
                <a:solidFill>
                  <a:srgbClr val="215968"/>
                </a:solidFill>
              </a:rPr>
              <a:t>•	Molecular Docking</a:t>
            </a:r>
          </a:p>
          <a:p>
            <a:endParaRPr lang="en-GB" dirty="0">
              <a:solidFill>
                <a:srgbClr val="215968"/>
              </a:solidFill>
            </a:endParaRPr>
          </a:p>
        </p:txBody>
      </p:sp>
      <p:sp>
        <p:nvSpPr>
          <p:cNvPr id="23" name="1 Llamada con línea 1 (barra de énfasis)"/>
          <p:cNvSpPr/>
          <p:nvPr/>
        </p:nvSpPr>
        <p:spPr>
          <a:xfrm>
            <a:off x="6956284" y="2394536"/>
            <a:ext cx="2225558" cy="1080120"/>
          </a:xfrm>
          <a:prstGeom prst="accentCallout1">
            <a:avLst>
              <a:gd name="adj1" fmla="val 46059"/>
              <a:gd name="adj2" fmla="val -2264"/>
              <a:gd name="adj3" fmla="val 77000"/>
              <a:gd name="adj4" fmla="val -26952"/>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dirty="0" smtClean="0">
                <a:solidFill>
                  <a:srgbClr val="215968"/>
                </a:solidFill>
              </a:rPr>
              <a:t>Civil</a:t>
            </a:r>
            <a:r>
              <a:rPr lang="en-GB" dirty="0" smtClean="0">
                <a:solidFill>
                  <a:srgbClr val="215968"/>
                </a:solidFill>
              </a:rPr>
              <a:t> </a:t>
            </a:r>
            <a:r>
              <a:rPr lang="en-GB" sz="1400" b="1" dirty="0" smtClean="0">
                <a:solidFill>
                  <a:srgbClr val="215968"/>
                </a:solidFill>
              </a:rPr>
              <a:t>Eng. and Arch. (4)</a:t>
            </a:r>
          </a:p>
          <a:p>
            <a:pPr marL="176213" indent="-176213"/>
            <a:r>
              <a:rPr lang="en-GB" dirty="0" smtClean="0">
                <a:solidFill>
                  <a:srgbClr val="215968"/>
                </a:solidFill>
              </a:rPr>
              <a:t>•	Structural Analysis</a:t>
            </a:r>
          </a:p>
          <a:p>
            <a:pPr marL="176213" indent="-176213"/>
            <a:r>
              <a:rPr lang="en-GB" dirty="0" smtClean="0">
                <a:solidFill>
                  <a:srgbClr val="215968"/>
                </a:solidFill>
              </a:rPr>
              <a:t>•	Building information Management</a:t>
            </a:r>
          </a:p>
          <a:p>
            <a:pPr marL="176213" indent="-176213"/>
            <a:r>
              <a:rPr lang="en-GB" dirty="0" smtClean="0">
                <a:solidFill>
                  <a:srgbClr val="215968"/>
                </a:solidFill>
              </a:rPr>
              <a:t>•	Energy Efficiency in Buildings</a:t>
            </a:r>
          </a:p>
          <a:p>
            <a:pPr marL="176213" indent="-176213"/>
            <a:r>
              <a:rPr lang="en-GB" dirty="0" smtClean="0">
                <a:solidFill>
                  <a:srgbClr val="215968"/>
                </a:solidFill>
              </a:rPr>
              <a:t>•	Soil structure simulation</a:t>
            </a:r>
          </a:p>
          <a:p>
            <a:endParaRPr lang="en-GB" dirty="0" smtClean="0">
              <a:solidFill>
                <a:srgbClr val="215968"/>
              </a:solidFill>
            </a:endParaRPr>
          </a:p>
          <a:p>
            <a:endParaRPr lang="en-GB" dirty="0">
              <a:solidFill>
                <a:srgbClr val="215968"/>
              </a:solidFill>
            </a:endParaRPr>
          </a:p>
        </p:txBody>
      </p:sp>
      <p:sp>
        <p:nvSpPr>
          <p:cNvPr id="24" name="1 Llamada con línea 1 (barra de énfasis)"/>
          <p:cNvSpPr/>
          <p:nvPr/>
        </p:nvSpPr>
        <p:spPr>
          <a:xfrm>
            <a:off x="7392972" y="3548156"/>
            <a:ext cx="1683212" cy="540060"/>
          </a:xfrm>
          <a:prstGeom prst="accentCallout1">
            <a:avLst>
              <a:gd name="adj1" fmla="val 18750"/>
              <a:gd name="adj2" fmla="val -8333"/>
              <a:gd name="adj3" fmla="val 67540"/>
              <a:gd name="adj4" fmla="val -46469"/>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dirty="0" smtClean="0">
                <a:solidFill>
                  <a:srgbClr val="4BACC6">
                    <a:lumMod val="50000"/>
                  </a:srgbClr>
                </a:solidFill>
              </a:rPr>
              <a:t>Earth Sciences (1)</a:t>
            </a:r>
          </a:p>
          <a:p>
            <a:pPr marL="176213" indent="-176213"/>
            <a:r>
              <a:rPr lang="en-GB" dirty="0" smtClean="0">
                <a:solidFill>
                  <a:srgbClr val="4BACC6">
                    <a:lumMod val="50000"/>
                  </a:srgbClr>
                </a:solidFill>
              </a:rPr>
              <a:t>•	Seismic propagation</a:t>
            </a:r>
          </a:p>
          <a:p>
            <a:pPr marL="176213" indent="-176213"/>
            <a:endParaRPr lang="en-GB" dirty="0">
              <a:solidFill>
                <a:srgbClr val="4BACC6">
                  <a:lumMod val="50000"/>
                </a:srgbClr>
              </a:solidFill>
            </a:endParaRPr>
          </a:p>
        </p:txBody>
      </p:sp>
      <p:sp>
        <p:nvSpPr>
          <p:cNvPr id="25" name="1 Llamada con línea 1 (barra de énfasis)"/>
          <p:cNvSpPr/>
          <p:nvPr/>
        </p:nvSpPr>
        <p:spPr>
          <a:xfrm>
            <a:off x="7377350" y="4164712"/>
            <a:ext cx="1583344" cy="1080120"/>
          </a:xfrm>
          <a:prstGeom prst="accentCallout1">
            <a:avLst>
              <a:gd name="adj1" fmla="val 18750"/>
              <a:gd name="adj2" fmla="val -8333"/>
              <a:gd name="adj3" fmla="val 23065"/>
              <a:gd name="adj4" fmla="val -61200"/>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err="1" smtClean="0">
                <a:solidFill>
                  <a:srgbClr val="4BACC6">
                    <a:lumMod val="50000"/>
                  </a:srgbClr>
                </a:solidFill>
              </a:rPr>
              <a:t>ICT</a:t>
            </a:r>
            <a:r>
              <a:rPr lang="en-GB" sz="1400" b="1" dirty="0" smtClean="0">
                <a:solidFill>
                  <a:srgbClr val="4BACC6">
                    <a:lumMod val="50000"/>
                  </a:srgbClr>
                </a:solidFill>
              </a:rPr>
              <a:t> (2)</a:t>
            </a:r>
          </a:p>
          <a:p>
            <a:pPr marL="176213" indent="-176213"/>
            <a:r>
              <a:rPr lang="en-GB" dirty="0" smtClean="0">
                <a:solidFill>
                  <a:srgbClr val="4BACC6">
                    <a:lumMod val="50000"/>
                  </a:srgbClr>
                </a:solidFill>
              </a:rPr>
              <a:t> •	Logistics and vehicle routing</a:t>
            </a:r>
          </a:p>
          <a:p>
            <a:pPr marL="176213" indent="-176213"/>
            <a:r>
              <a:rPr lang="en-GB" dirty="0" smtClean="0">
                <a:solidFill>
                  <a:srgbClr val="4BACC6">
                    <a:lumMod val="50000"/>
                  </a:srgbClr>
                </a:solidFill>
              </a:rPr>
              <a:t>•	Social networks analysis</a:t>
            </a:r>
          </a:p>
          <a:p>
            <a:endParaRPr lang="en-GB" dirty="0">
              <a:solidFill>
                <a:srgbClr val="4BACC6">
                  <a:lumMod val="50000"/>
                </a:srgbClr>
              </a:solidFill>
            </a:endParaRPr>
          </a:p>
        </p:txBody>
      </p:sp>
      <p:sp>
        <p:nvSpPr>
          <p:cNvPr id="26" name="1 Llamada con línea 1 (barra de énfasis)"/>
          <p:cNvSpPr/>
          <p:nvPr/>
        </p:nvSpPr>
        <p:spPr>
          <a:xfrm>
            <a:off x="6804248" y="5244832"/>
            <a:ext cx="1944216" cy="540060"/>
          </a:xfrm>
          <a:prstGeom prst="accentCallout1">
            <a:avLst>
              <a:gd name="adj1" fmla="val 18750"/>
              <a:gd name="adj2" fmla="val -8333"/>
              <a:gd name="adj3" fmla="val -96862"/>
              <a:gd name="adj4" fmla="val -54826"/>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smtClean="0">
                <a:solidFill>
                  <a:srgbClr val="4BACC6">
                    <a:lumMod val="50000"/>
                  </a:srgbClr>
                </a:solidFill>
              </a:rPr>
              <a:t>Mathematics (1)</a:t>
            </a:r>
          </a:p>
          <a:p>
            <a:pPr marL="176213" indent="-176213"/>
            <a:r>
              <a:rPr lang="en-GB" dirty="0" smtClean="0">
                <a:solidFill>
                  <a:srgbClr val="4BACC6">
                    <a:lumMod val="50000"/>
                  </a:srgbClr>
                </a:solidFill>
              </a:rPr>
              <a:t>•	Computational Algebra</a:t>
            </a:r>
            <a:endParaRPr lang="en-GB" dirty="0">
              <a:solidFill>
                <a:srgbClr val="4BACC6">
                  <a:lumMod val="50000"/>
                </a:srgbClr>
              </a:solidFill>
            </a:endParaRPr>
          </a:p>
        </p:txBody>
      </p:sp>
      <p:sp>
        <p:nvSpPr>
          <p:cNvPr id="27" name="1 Llamada con línea 1 (barra de énfasis)"/>
          <p:cNvSpPr/>
          <p:nvPr/>
        </p:nvSpPr>
        <p:spPr>
          <a:xfrm>
            <a:off x="1105459" y="5220242"/>
            <a:ext cx="2137718" cy="1104358"/>
          </a:xfrm>
          <a:prstGeom prst="accentCallout1">
            <a:avLst>
              <a:gd name="adj1" fmla="val 17385"/>
              <a:gd name="adj2" fmla="val 97868"/>
              <a:gd name="adj3" fmla="val -39255"/>
              <a:gd name="adj4" fmla="val 158592"/>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179388" indent="-177800"/>
            <a:r>
              <a:rPr lang="en-GB" sz="1400" b="1" dirty="0" smtClean="0">
                <a:solidFill>
                  <a:srgbClr val="215968"/>
                </a:solidFill>
              </a:rPr>
              <a:t>Medicine (3) </a:t>
            </a:r>
            <a:endParaRPr lang="en-GB" sz="1400" b="1" dirty="0">
              <a:solidFill>
                <a:srgbClr val="215968"/>
              </a:solidFill>
            </a:endParaRPr>
          </a:p>
          <a:p>
            <a:pPr marL="179388" indent="-177800"/>
            <a:r>
              <a:rPr lang="en-GB" sz="1400" b="1" dirty="0" smtClean="0">
                <a:solidFill>
                  <a:srgbClr val="215968"/>
                </a:solidFill>
              </a:rPr>
              <a:t>  </a:t>
            </a:r>
            <a:r>
              <a:rPr lang="en-GB" dirty="0" smtClean="0">
                <a:solidFill>
                  <a:srgbClr val="215968"/>
                </a:solidFill>
              </a:rPr>
              <a:t>• Intensive Care Units decision support.</a:t>
            </a:r>
          </a:p>
          <a:p>
            <a:pPr marL="265113" indent="-177800"/>
            <a:r>
              <a:rPr lang="en-GB" dirty="0" smtClean="0">
                <a:solidFill>
                  <a:srgbClr val="215968"/>
                </a:solidFill>
              </a:rPr>
              <a:t>•	IM Radiotherapy planning.</a:t>
            </a:r>
          </a:p>
          <a:p>
            <a:pPr marL="265113" indent="-177800"/>
            <a:r>
              <a:rPr lang="en-GB" dirty="0" smtClean="0">
                <a:solidFill>
                  <a:srgbClr val="215968"/>
                </a:solidFill>
              </a:rPr>
              <a:t>•	Brain Imaging</a:t>
            </a:r>
          </a:p>
          <a:p>
            <a:pPr marL="265113" indent="-177800"/>
            <a:endParaRPr lang="en-GB" dirty="0">
              <a:solidFill>
                <a:srgbClr val="215968"/>
              </a:solidFill>
            </a:endParaRPr>
          </a:p>
        </p:txBody>
      </p:sp>
      <p:sp>
        <p:nvSpPr>
          <p:cNvPr id="28" name="1 Llamada con línea 1 (barra de énfasis)"/>
          <p:cNvSpPr/>
          <p:nvPr/>
        </p:nvSpPr>
        <p:spPr>
          <a:xfrm>
            <a:off x="48979" y="3820443"/>
            <a:ext cx="2182761" cy="1080120"/>
          </a:xfrm>
          <a:prstGeom prst="accentCallout1">
            <a:avLst>
              <a:gd name="adj1" fmla="val 50156"/>
              <a:gd name="adj2" fmla="val 97868"/>
              <a:gd name="adj3" fmla="val 31939"/>
              <a:gd name="adj4" fmla="val 126075"/>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err="1" smtClean="0">
                <a:solidFill>
                  <a:srgbClr val="215968"/>
                </a:solidFill>
              </a:rPr>
              <a:t>Mol</a:t>
            </a:r>
            <a:r>
              <a:rPr lang="en-GB" sz="1400" b="1" dirty="0" smtClean="0">
                <a:solidFill>
                  <a:srgbClr val="215968"/>
                </a:solidFill>
              </a:rPr>
              <a:t>, Cell. &amp; Gen. Bio. (7)</a:t>
            </a:r>
          </a:p>
          <a:p>
            <a:pPr marL="265113" indent="-177800"/>
            <a:r>
              <a:rPr lang="en-GB" dirty="0" smtClean="0">
                <a:solidFill>
                  <a:srgbClr val="4BACC6">
                    <a:lumMod val="50000"/>
                  </a:srgbClr>
                </a:solidFill>
              </a:rPr>
              <a:t>•	Genomic sequence analysis</a:t>
            </a:r>
          </a:p>
          <a:p>
            <a:pPr marL="265113" indent="-177800"/>
            <a:r>
              <a:rPr lang="en-GB" dirty="0" smtClean="0">
                <a:solidFill>
                  <a:srgbClr val="4BACC6">
                    <a:lumMod val="50000"/>
                  </a:srgbClr>
                </a:solidFill>
              </a:rPr>
              <a:t>•	RNA prediction and analysis</a:t>
            </a:r>
          </a:p>
          <a:p>
            <a:pPr marL="265113" indent="-177800"/>
            <a:r>
              <a:rPr lang="en-GB" dirty="0" smtClean="0">
                <a:solidFill>
                  <a:srgbClr val="4BACC6">
                    <a:lumMod val="50000"/>
                  </a:srgbClr>
                </a:solidFill>
              </a:rPr>
              <a:t>•	System Biology</a:t>
            </a:r>
          </a:p>
          <a:p>
            <a:pPr marL="265113" indent="-177800"/>
            <a:r>
              <a:rPr lang="en-GB" dirty="0" smtClean="0">
                <a:solidFill>
                  <a:srgbClr val="4BACC6">
                    <a:lumMod val="50000"/>
                  </a:srgbClr>
                </a:solidFill>
              </a:rPr>
              <a:t>•	Loci Mapping</a:t>
            </a:r>
          </a:p>
          <a:p>
            <a:pPr marL="265113" indent="-177800"/>
            <a:r>
              <a:rPr lang="en-GB" dirty="0" smtClean="0">
                <a:solidFill>
                  <a:srgbClr val="4BACC6">
                    <a:lumMod val="50000"/>
                  </a:srgbClr>
                </a:solidFill>
              </a:rPr>
              <a:t>•	Micro-arrays quality.</a:t>
            </a:r>
          </a:p>
          <a:p>
            <a:pPr marL="265113" indent="-177800"/>
            <a:endParaRPr lang="en-GB" dirty="0">
              <a:solidFill>
                <a:srgbClr val="4BACC6">
                  <a:lumMod val="50000"/>
                </a:srgbClr>
              </a:solidFill>
            </a:endParaRPr>
          </a:p>
        </p:txBody>
      </p:sp>
      <p:sp>
        <p:nvSpPr>
          <p:cNvPr id="29" name="1 Llamada con línea 1 (barra de énfasis)"/>
          <p:cNvSpPr/>
          <p:nvPr/>
        </p:nvSpPr>
        <p:spPr>
          <a:xfrm>
            <a:off x="57820" y="2934596"/>
            <a:ext cx="1944216" cy="691574"/>
          </a:xfrm>
          <a:prstGeom prst="accentCallout1">
            <a:avLst>
              <a:gd name="adj1" fmla="val 33954"/>
              <a:gd name="adj2" fmla="val 97109"/>
              <a:gd name="adj3" fmla="val -6871"/>
              <a:gd name="adj4" fmla="val 163823"/>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dirty="0" smtClean="0">
                <a:solidFill>
                  <a:srgbClr val="4BACC6">
                    <a:lumMod val="50000"/>
                  </a:srgbClr>
                </a:solidFill>
              </a:rPr>
              <a:t>Physics (1)</a:t>
            </a:r>
          </a:p>
          <a:p>
            <a:pPr marL="265113" indent="-177800"/>
            <a:r>
              <a:rPr lang="en-GB" dirty="0" smtClean="0">
                <a:solidFill>
                  <a:srgbClr val="4BACC6">
                    <a:lumMod val="50000"/>
                  </a:srgbClr>
                </a:solidFill>
              </a:rPr>
              <a:t>•	Simulation of Galaxies configuration</a:t>
            </a:r>
            <a:endParaRPr lang="en-GB" dirty="0">
              <a:solidFill>
                <a:srgbClr val="4BACC6">
                  <a:lumMod val="50000"/>
                </a:srgbClr>
              </a:solidFill>
            </a:endParaRPr>
          </a:p>
        </p:txBody>
      </p:sp>
      <p:sp>
        <p:nvSpPr>
          <p:cNvPr id="30" name="1 Llamada con línea 1 (barra de énfasis)"/>
          <p:cNvSpPr/>
          <p:nvPr/>
        </p:nvSpPr>
        <p:spPr>
          <a:xfrm>
            <a:off x="395536" y="1897202"/>
            <a:ext cx="1944216" cy="701282"/>
          </a:xfrm>
          <a:prstGeom prst="accentCallout1">
            <a:avLst>
              <a:gd name="adj1" fmla="val 46839"/>
              <a:gd name="adj2" fmla="val 86489"/>
              <a:gd name="adj3" fmla="val 97368"/>
              <a:gd name="adj4" fmla="val 164600"/>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smtClean="0">
                <a:solidFill>
                  <a:srgbClr val="4BACC6">
                    <a:lumMod val="50000"/>
                  </a:srgbClr>
                </a:solidFill>
              </a:rPr>
              <a:t>Biodiversity &amp; </a:t>
            </a:r>
          </a:p>
          <a:p>
            <a:r>
              <a:rPr lang="en-GB" sz="1400" b="1" smtClean="0">
                <a:solidFill>
                  <a:srgbClr val="4BACC6">
                    <a:lumMod val="50000"/>
                  </a:srgbClr>
                </a:solidFill>
              </a:rPr>
              <a:t>Biology (2)</a:t>
            </a:r>
          </a:p>
          <a:p>
            <a:pPr marL="265113" indent="-177800"/>
            <a:r>
              <a:rPr lang="en-GB" smtClean="0">
                <a:solidFill>
                  <a:srgbClr val="4BACC6">
                    <a:lumMod val="50000"/>
                  </a:srgbClr>
                </a:solidFill>
              </a:rPr>
              <a:t>•	Biodiversity maps in marine species</a:t>
            </a:r>
          </a:p>
          <a:p>
            <a:pPr marL="265113" indent="-177800"/>
            <a:r>
              <a:rPr lang="en-GB" smtClean="0">
                <a:solidFill>
                  <a:srgbClr val="4BACC6">
                    <a:lumMod val="50000"/>
                  </a:srgbClr>
                </a:solidFill>
              </a:rPr>
              <a:t>•	Gait simulation</a:t>
            </a:r>
            <a:endParaRPr lang="en-GB">
              <a:solidFill>
                <a:srgbClr val="4BACC6">
                  <a:lumMod val="50000"/>
                </a:srgbClr>
              </a:solidFill>
            </a:endParaRPr>
          </a:p>
        </p:txBody>
      </p:sp>
      <p:sp>
        <p:nvSpPr>
          <p:cNvPr id="31" name="1 Llamada con línea 1 (barra de énfasis)"/>
          <p:cNvSpPr/>
          <p:nvPr/>
        </p:nvSpPr>
        <p:spPr>
          <a:xfrm>
            <a:off x="2339752" y="1611594"/>
            <a:ext cx="1944216" cy="665278"/>
          </a:xfrm>
          <a:prstGeom prst="accentCallout1">
            <a:avLst>
              <a:gd name="adj1" fmla="val 63810"/>
              <a:gd name="adj2" fmla="val 97868"/>
              <a:gd name="adj3" fmla="val 162314"/>
              <a:gd name="adj4" fmla="val 103234"/>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smtClean="0">
                <a:solidFill>
                  <a:srgbClr val="215968"/>
                </a:solidFill>
              </a:rPr>
              <a:t>Civil Protection (1)</a:t>
            </a:r>
          </a:p>
          <a:p>
            <a:pPr marL="265113" indent="-177800"/>
            <a:r>
              <a:rPr lang="en-GB" smtClean="0">
                <a:solidFill>
                  <a:srgbClr val="4BACC6">
                    <a:lumMod val="50000"/>
                  </a:srgbClr>
                </a:solidFill>
              </a:rPr>
              <a:t>•	Fire Risk estimation and fire propagation</a:t>
            </a:r>
            <a:endParaRPr lang="en-GB">
              <a:solidFill>
                <a:srgbClr val="4BACC6">
                  <a:lumMod val="50000"/>
                </a:srgbClr>
              </a:solidFill>
            </a:endParaRPr>
          </a:p>
        </p:txBody>
      </p:sp>
      <p:sp>
        <p:nvSpPr>
          <p:cNvPr id="32" name="1 Llamada con línea 1 (barra de énfasis)"/>
          <p:cNvSpPr/>
          <p:nvPr/>
        </p:nvSpPr>
        <p:spPr>
          <a:xfrm>
            <a:off x="3995936" y="5784892"/>
            <a:ext cx="2520280" cy="757354"/>
          </a:xfrm>
          <a:prstGeom prst="accentCallout1">
            <a:avLst>
              <a:gd name="adj1" fmla="val 13719"/>
              <a:gd name="adj2" fmla="val 97782"/>
              <a:gd name="adj3" fmla="val -121118"/>
              <a:gd name="adj4" fmla="val 58730"/>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300"/>
              </a:spcBef>
            </a:pPr>
            <a:r>
              <a:rPr lang="en-GB" sz="1400" b="1" dirty="0" err="1" smtClean="0">
                <a:solidFill>
                  <a:srgbClr val="4BACC6">
                    <a:lumMod val="50000"/>
                  </a:srgbClr>
                </a:solidFill>
              </a:rPr>
              <a:t>Mech</a:t>
            </a:r>
            <a:r>
              <a:rPr lang="en-GB" sz="1400" b="1" dirty="0" smtClean="0">
                <a:solidFill>
                  <a:srgbClr val="4BACC6">
                    <a:lumMod val="50000"/>
                  </a:srgbClr>
                </a:solidFill>
              </a:rPr>
              <a:t>, Naval &amp; Aero. Eng. (2)</a:t>
            </a:r>
          </a:p>
          <a:p>
            <a:pPr marL="176213" indent="-176213"/>
            <a:r>
              <a:rPr lang="en-GB" dirty="0" smtClean="0">
                <a:solidFill>
                  <a:srgbClr val="4BACC6">
                    <a:lumMod val="50000"/>
                  </a:srgbClr>
                </a:solidFill>
              </a:rPr>
              <a:t>•	Vessels monitoring</a:t>
            </a:r>
          </a:p>
          <a:p>
            <a:pPr marL="176213" indent="-176213"/>
            <a:r>
              <a:rPr lang="en-GB" dirty="0" smtClean="0">
                <a:solidFill>
                  <a:srgbClr val="4BACC6">
                    <a:lumMod val="50000"/>
                  </a:srgbClr>
                </a:solidFill>
              </a:rPr>
              <a:t>•	Bevel gear manufacturing simulation</a:t>
            </a:r>
          </a:p>
          <a:p>
            <a:pPr marL="176213" indent="-176213"/>
            <a:r>
              <a:rPr lang="en-GB" dirty="0" smtClean="0">
                <a:solidFill>
                  <a:srgbClr val="4BACC6">
                    <a:lumMod val="50000"/>
                  </a:srgbClr>
                </a:solidFill>
              </a:rPr>
              <a:t> </a:t>
            </a:r>
            <a:endParaRPr lang="en-GB" dirty="0">
              <a:solidFill>
                <a:srgbClr val="4BACC6">
                  <a:lumMod val="50000"/>
                </a:srgbClr>
              </a:solidFill>
            </a:endParaRPr>
          </a:p>
        </p:txBody>
      </p:sp>
      <p:sp>
        <p:nvSpPr>
          <p:cNvPr id="6" name="5 Marcador de pie de página"/>
          <p:cNvSpPr>
            <a:spLocks noGrp="1"/>
          </p:cNvSpPr>
          <p:nvPr>
            <p:ph type="ftr" sz="quarter" idx="4294967295"/>
          </p:nvPr>
        </p:nvSpPr>
        <p:spPr>
          <a:xfrm>
            <a:off x="1371600" y="6597352"/>
            <a:ext cx="7772400" cy="189715"/>
          </a:xfrm>
          <a:prstGeom prst="rect">
            <a:avLst/>
          </a:prstGeom>
        </p:spPr>
        <p:txBody>
          <a:body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217520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852"/>
            <a:ext cx="8229600" cy="884548"/>
          </a:xfrm>
        </p:spPr>
        <p:txBody>
          <a:bodyPr/>
          <a:lstStyle/>
          <a:p>
            <a:r>
              <a:rPr lang="en-US" dirty="0" smtClean="0"/>
              <a:t>Parallelism over Users and Usages</a:t>
            </a:r>
            <a:endParaRPr lang="en-US" dirty="0"/>
          </a:p>
        </p:txBody>
      </p:sp>
      <p:sp>
        <p:nvSpPr>
          <p:cNvPr id="3" name="Content Placeholder 2"/>
          <p:cNvSpPr>
            <a:spLocks noGrp="1"/>
          </p:cNvSpPr>
          <p:nvPr>
            <p:ph idx="1"/>
          </p:nvPr>
        </p:nvSpPr>
        <p:spPr>
          <a:xfrm>
            <a:off x="27494" y="762000"/>
            <a:ext cx="9116505" cy="4525963"/>
          </a:xfrm>
        </p:spPr>
        <p:txBody>
          <a:bodyPr/>
          <a:lstStyle/>
          <a:p>
            <a:r>
              <a:rPr lang="en-US" sz="2400" dirty="0" smtClean="0"/>
              <a:t>“</a:t>
            </a:r>
            <a:r>
              <a:rPr lang="en-US" sz="2400" b="1" dirty="0" smtClean="0"/>
              <a:t>Long </a:t>
            </a:r>
            <a:r>
              <a:rPr lang="en-US" sz="2400" b="1" dirty="0"/>
              <a:t>tail of science</a:t>
            </a:r>
            <a:r>
              <a:rPr lang="en-US" sz="2400" dirty="0"/>
              <a:t>” </a:t>
            </a:r>
            <a:r>
              <a:rPr lang="en-US" sz="2400" dirty="0" smtClean="0"/>
              <a:t>can be an important </a:t>
            </a:r>
            <a:r>
              <a:rPr lang="en-US" sz="2400" dirty="0"/>
              <a:t>usage mode of clouds. </a:t>
            </a:r>
            <a:endParaRPr lang="en-US" sz="2400" dirty="0" smtClean="0"/>
          </a:p>
          <a:p>
            <a:r>
              <a:rPr lang="en-US" sz="2400" dirty="0" smtClean="0"/>
              <a:t>In </a:t>
            </a:r>
            <a:r>
              <a:rPr lang="en-US" sz="2400" dirty="0"/>
              <a:t>some areas like particle physics and astronomy, i.e. “</a:t>
            </a:r>
            <a:r>
              <a:rPr lang="en-US" sz="2400" b="1" dirty="0"/>
              <a:t>big science</a:t>
            </a:r>
            <a:r>
              <a:rPr lang="en-US" sz="2400" dirty="0"/>
              <a:t>”, there are just a few major instruments generating now petascale data driving discovery in a coordinated fashion. </a:t>
            </a:r>
            <a:endParaRPr lang="en-US" sz="2400" dirty="0" smtClean="0"/>
          </a:p>
          <a:p>
            <a:r>
              <a:rPr lang="en-US" sz="2400" dirty="0" smtClean="0"/>
              <a:t>In </a:t>
            </a:r>
            <a:r>
              <a:rPr lang="en-US" sz="2400" dirty="0"/>
              <a:t>other areas such as genomics and environmental science, there are many </a:t>
            </a:r>
            <a:r>
              <a:rPr lang="en-US" sz="2400" b="1" dirty="0"/>
              <a:t>“individual” researchers </a:t>
            </a:r>
            <a:r>
              <a:rPr lang="en-US" sz="2400" dirty="0"/>
              <a:t>with distributed collection and analysis of data whose total data and processing needs can match the size of big science. </a:t>
            </a:r>
            <a:endParaRPr lang="en-US" sz="2400" dirty="0" smtClean="0"/>
          </a:p>
          <a:p>
            <a:r>
              <a:rPr lang="en-US" sz="2400" b="1" dirty="0" smtClean="0"/>
              <a:t>Clouds </a:t>
            </a:r>
            <a:r>
              <a:rPr lang="en-US" sz="2400" dirty="0"/>
              <a:t>can provide scaling </a:t>
            </a:r>
            <a:r>
              <a:rPr lang="en-US" sz="2400" dirty="0" smtClean="0"/>
              <a:t>convenient resources </a:t>
            </a:r>
            <a:r>
              <a:rPr lang="en-US" sz="2400" dirty="0"/>
              <a:t>for this important aspect of science</a:t>
            </a:r>
            <a:r>
              <a:rPr lang="en-US" sz="2400" dirty="0" smtClean="0"/>
              <a:t>.</a:t>
            </a:r>
          </a:p>
          <a:p>
            <a:r>
              <a:rPr lang="en-US" sz="2400" dirty="0" smtClean="0"/>
              <a:t>Can be </a:t>
            </a:r>
            <a:r>
              <a:rPr lang="en-US" sz="2400" b="1" dirty="0" smtClean="0"/>
              <a:t>map only </a:t>
            </a:r>
            <a:r>
              <a:rPr lang="en-US" sz="2400" dirty="0" smtClean="0"/>
              <a:t>use of MapReduce if different usages naturally linked e.g. exploring docking of multiple chemicals or alignment of multiple DNA sequences</a:t>
            </a:r>
          </a:p>
          <a:p>
            <a:pPr lvl="1"/>
            <a:r>
              <a:rPr lang="en-US" sz="2000" dirty="0" smtClean="0"/>
              <a:t>Collecting together or summarizing multiple “maps” is a </a:t>
            </a:r>
            <a:r>
              <a:rPr lang="en-US" sz="2000" b="1" dirty="0" smtClean="0"/>
              <a:t>simple Reduction</a:t>
            </a:r>
            <a:endParaRPr lang="en-US" sz="2000" b="1" dirty="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21</a:t>
            </a:fld>
            <a:endParaRPr lang="en-US"/>
          </a:p>
        </p:txBody>
      </p:sp>
    </p:spTree>
    <p:extLst>
      <p:ext uri="{BB962C8B-B14F-4D97-AF65-F5344CB8AC3E}">
        <p14:creationId xmlns:p14="http://schemas.microsoft.com/office/powerpoint/2010/main" val="30625741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Internet of Things and the Cloud </a:t>
            </a:r>
            <a:endParaRPr lang="en-US" dirty="0"/>
          </a:p>
        </p:txBody>
      </p:sp>
      <p:sp>
        <p:nvSpPr>
          <p:cNvPr id="3" name="Content Placeholder 2"/>
          <p:cNvSpPr>
            <a:spLocks noGrp="1"/>
          </p:cNvSpPr>
          <p:nvPr>
            <p:ph idx="1"/>
          </p:nvPr>
        </p:nvSpPr>
        <p:spPr>
          <a:xfrm>
            <a:off x="58132" y="838200"/>
            <a:ext cx="9110221" cy="5105400"/>
          </a:xfrm>
        </p:spPr>
        <p:txBody>
          <a:bodyPr/>
          <a:lstStyle/>
          <a:p>
            <a:r>
              <a:rPr lang="en-US" sz="2400" dirty="0" smtClean="0"/>
              <a:t>It </a:t>
            </a:r>
            <a:r>
              <a:rPr lang="en-US" sz="2400" dirty="0"/>
              <a:t>is projected that there will </a:t>
            </a:r>
            <a:r>
              <a:rPr lang="en-US" sz="2400" dirty="0" smtClean="0"/>
              <a:t>be </a:t>
            </a:r>
            <a:r>
              <a:rPr lang="en-US" sz="2400" b="1" dirty="0" smtClean="0">
                <a:solidFill>
                  <a:srgbClr val="FF0000"/>
                </a:solidFill>
              </a:rPr>
              <a:t>24 </a:t>
            </a:r>
            <a:r>
              <a:rPr lang="en-US" sz="2400" b="1" dirty="0">
                <a:solidFill>
                  <a:srgbClr val="FF0000"/>
                </a:solidFill>
              </a:rPr>
              <a:t>billion devices </a:t>
            </a:r>
            <a:r>
              <a:rPr lang="en-US" sz="2400" dirty="0"/>
              <a:t>on the </a:t>
            </a:r>
            <a:r>
              <a:rPr lang="en-US" sz="2400" dirty="0" smtClean="0"/>
              <a:t>Internet by 2020.  </a:t>
            </a:r>
            <a:r>
              <a:rPr lang="en-US" sz="2400" dirty="0"/>
              <a:t>Most will be small sensors that send streams of information into the cloud where it will be processed and integrated with other streams and turned into knowledge that will help our lives in a </a:t>
            </a:r>
            <a:r>
              <a:rPr lang="en-US" sz="2400" dirty="0" smtClean="0"/>
              <a:t>multitude of </a:t>
            </a:r>
            <a:r>
              <a:rPr lang="en-US" sz="2400" dirty="0"/>
              <a:t>small and big ways.  </a:t>
            </a:r>
            <a:endParaRPr lang="en-US" sz="2400" dirty="0" smtClean="0"/>
          </a:p>
          <a:p>
            <a:r>
              <a:rPr lang="en-US" sz="2400" dirty="0" smtClean="0"/>
              <a:t>The</a:t>
            </a:r>
            <a:r>
              <a:rPr lang="en-US" sz="2400" b="1" dirty="0" smtClean="0"/>
              <a:t> </a:t>
            </a:r>
            <a:r>
              <a:rPr lang="en-US" sz="2400" b="1" dirty="0"/>
              <a:t>cloud </a:t>
            </a:r>
            <a:r>
              <a:rPr lang="en-US" sz="2400" dirty="0"/>
              <a:t>will become increasing important as a controller of and </a:t>
            </a:r>
            <a:r>
              <a:rPr lang="en-US" sz="2400" b="1" dirty="0"/>
              <a:t>resource provider for the Internet of Things. </a:t>
            </a:r>
            <a:endParaRPr lang="en-US" sz="2400" b="1" dirty="0" smtClean="0"/>
          </a:p>
          <a:p>
            <a:r>
              <a:rPr lang="en-US" sz="2400" dirty="0" smtClean="0"/>
              <a:t>As </a:t>
            </a:r>
            <a:r>
              <a:rPr lang="en-US" sz="2400" dirty="0"/>
              <a:t>well as today’s use for smart phone and gaming console support, </a:t>
            </a:r>
            <a:r>
              <a:rPr lang="en-US" sz="2400" dirty="0" smtClean="0"/>
              <a:t>“Intelligent River” “smart </a:t>
            </a:r>
            <a:r>
              <a:rPr lang="en-US" sz="2400" dirty="0"/>
              <a:t>homes” and “ubiquitous cities” build on this vision and we could expect a growth in cloud supported/controlled</a:t>
            </a:r>
            <a:r>
              <a:rPr lang="en-US" sz="2400" b="1" dirty="0"/>
              <a:t> robotics</a:t>
            </a:r>
            <a:r>
              <a:rPr lang="en-US" sz="2400" dirty="0" smtClean="0"/>
              <a:t>.</a:t>
            </a:r>
          </a:p>
          <a:p>
            <a:r>
              <a:rPr lang="en-US" sz="2400" dirty="0" smtClean="0"/>
              <a:t>Some of these “things” will be supporting science</a:t>
            </a:r>
          </a:p>
          <a:p>
            <a:r>
              <a:rPr lang="en-US" sz="2400" dirty="0" smtClean="0"/>
              <a:t>Natural parallelism over “things”</a:t>
            </a:r>
          </a:p>
          <a:p>
            <a:r>
              <a:rPr lang="en-US" sz="2400" dirty="0" smtClean="0"/>
              <a:t>“Things” are distributed and so form a Grid</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22</a:t>
            </a:fld>
            <a:endParaRPr lang="en-US"/>
          </a:p>
        </p:txBody>
      </p:sp>
    </p:spTree>
    <p:extLst>
      <p:ext uri="{BB962C8B-B14F-4D97-AF65-F5344CB8AC3E}">
        <p14:creationId xmlns:p14="http://schemas.microsoft.com/office/powerpoint/2010/main" val="2534668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23</a:t>
            </a:fld>
            <a:endParaRPr lang="en-US"/>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74" t="5305" b="1067"/>
          <a:stretch/>
        </p:blipFill>
        <p:spPr bwMode="auto">
          <a:xfrm>
            <a:off x="11723" y="1"/>
            <a:ext cx="911971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8200" y="6386180"/>
            <a:ext cx="3376822" cy="369332"/>
          </a:xfrm>
          <a:prstGeom prst="rect">
            <a:avLst/>
          </a:prstGeom>
          <a:noFill/>
        </p:spPr>
        <p:txBody>
          <a:bodyPr wrap="none" rtlCol="0">
            <a:spAutoFit/>
          </a:bodyPr>
          <a:lstStyle/>
          <a:p>
            <a:r>
              <a:rPr lang="en-US" dirty="0" smtClean="0"/>
              <a:t>Cloud based robotics from Google</a:t>
            </a:r>
            <a:endParaRPr lang="en-US" dirty="0"/>
          </a:p>
        </p:txBody>
      </p:sp>
    </p:spTree>
    <p:extLst>
      <p:ext uri="{BB962C8B-B14F-4D97-AF65-F5344CB8AC3E}">
        <p14:creationId xmlns:p14="http://schemas.microsoft.com/office/powerpoint/2010/main" val="10209048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48600" cy="914400"/>
          </a:xfrm>
        </p:spPr>
        <p:txBody>
          <a:bodyPr>
            <a:normAutofit/>
          </a:bodyPr>
          <a:lstStyle/>
          <a:p>
            <a:r>
              <a:rPr lang="en-US" b="1" dirty="0" smtClean="0"/>
              <a:t>Sensors (Things) as a Service</a:t>
            </a:r>
            <a:endParaRPr lang="en-US" sz="3600" dirty="0"/>
          </a:p>
        </p:txBody>
      </p:sp>
      <p:pic>
        <p:nvPicPr>
          <p:cNvPr id="4" name="Picture 3" descr="clouds-0001.jpg"/>
          <p:cNvPicPr>
            <a:picLocks noChangeAspect="1"/>
          </p:cNvPicPr>
          <p:nvPr/>
        </p:nvPicPr>
        <p:blipFill>
          <a:blip r:embed="rId4" cstate="print"/>
          <a:stretch>
            <a:fillRect/>
          </a:stretch>
        </p:blipFill>
        <p:spPr>
          <a:xfrm>
            <a:off x="3886201" y="2895604"/>
            <a:ext cx="5257799" cy="3067050"/>
          </a:xfrm>
          <a:prstGeom prst="rect">
            <a:avLst/>
          </a:prstGeom>
        </p:spPr>
      </p:pic>
      <p:pic>
        <p:nvPicPr>
          <p:cNvPr id="1029" name="Picture 5"/>
          <p:cNvPicPr>
            <a:picLocks noChangeAspect="1" noChangeArrowheads="1"/>
          </p:cNvPicPr>
          <p:nvPr/>
        </p:nvPicPr>
        <p:blipFill>
          <a:blip r:embed="rId5" cstate="print"/>
          <a:srcRect/>
          <a:stretch>
            <a:fillRect/>
          </a:stretch>
        </p:blipFill>
        <p:spPr bwMode="auto">
          <a:xfrm>
            <a:off x="4295781" y="932878"/>
            <a:ext cx="1162050" cy="981076"/>
          </a:xfrm>
          <a:prstGeom prst="rect">
            <a:avLst/>
          </a:prstGeom>
          <a:noFill/>
          <a:ln w="9525">
            <a:noFill/>
            <a:miter lim="800000"/>
            <a:headEnd/>
            <a:tailEnd/>
          </a:ln>
        </p:spPr>
      </p:pic>
      <p:sp>
        <p:nvSpPr>
          <p:cNvPr id="12" name="Oval 11"/>
          <p:cNvSpPr/>
          <p:nvPr/>
        </p:nvSpPr>
        <p:spPr>
          <a:xfrm flipV="1">
            <a:off x="4419600" y="4343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flipV="1">
            <a:off x="4572000" y="53340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Oval 13"/>
          <p:cNvSpPr/>
          <p:nvPr/>
        </p:nvSpPr>
        <p:spPr>
          <a:xfrm flipV="1">
            <a:off x="4724400" y="3200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Oval 14"/>
          <p:cNvSpPr/>
          <p:nvPr/>
        </p:nvSpPr>
        <p:spPr>
          <a:xfrm flipV="1">
            <a:off x="6019800" y="3200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Oval 15"/>
          <p:cNvSpPr/>
          <p:nvPr/>
        </p:nvSpPr>
        <p:spPr>
          <a:xfrm flipV="1">
            <a:off x="7086600" y="3200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Oval 16"/>
          <p:cNvSpPr/>
          <p:nvPr/>
        </p:nvSpPr>
        <p:spPr>
          <a:xfrm flipV="1">
            <a:off x="4191000" y="3581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9" name="Straight Arrow Connector 18"/>
          <p:cNvCxnSpPr/>
          <p:nvPr/>
        </p:nvCxnSpPr>
        <p:spPr>
          <a:xfrm rot="16200000" flipH="1">
            <a:off x="3429000" y="1905001"/>
            <a:ext cx="1219200" cy="1219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95600" y="3581401"/>
            <a:ext cx="14478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09800" y="2133601"/>
            <a:ext cx="1981200" cy="1447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95600" y="5410201"/>
            <a:ext cx="1524000" cy="76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5029200" y="2133601"/>
            <a:ext cx="11430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6457950" y="2537460"/>
            <a:ext cx="838200" cy="304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6" y="3810001"/>
            <a:ext cx="2080249" cy="369332"/>
          </a:xfrm>
          <a:prstGeom prst="rect">
            <a:avLst/>
          </a:prstGeom>
          <a:noFill/>
          <a:ln w="38100">
            <a:solidFill>
              <a:srgbClr val="FF0000"/>
            </a:solidFill>
          </a:ln>
        </p:spPr>
        <p:txBody>
          <a:bodyPr wrap="none" rtlCol="0">
            <a:spAutoFit/>
          </a:bodyPr>
          <a:lstStyle/>
          <a:p>
            <a:r>
              <a:rPr lang="en-US" b="1" dirty="0" smtClean="0">
                <a:solidFill>
                  <a:srgbClr val="FF0000"/>
                </a:solidFill>
              </a:rPr>
              <a:t>Sensors as a Service</a:t>
            </a:r>
            <a:endParaRPr lang="en-US" b="1" dirty="0">
              <a:solidFill>
                <a:srgbClr val="FF0000"/>
              </a:solidFill>
            </a:endParaRPr>
          </a:p>
        </p:txBody>
      </p:sp>
      <p:sp>
        <p:nvSpPr>
          <p:cNvPr id="32" name="Rectangle 31"/>
          <p:cNvSpPr/>
          <p:nvPr/>
        </p:nvSpPr>
        <p:spPr>
          <a:xfrm>
            <a:off x="7086600" y="4259911"/>
            <a:ext cx="1752600" cy="171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Sensor Processing as a Service (could use</a:t>
            </a:r>
            <a:br>
              <a:rPr lang="en-US" sz="2000" b="1" dirty="0" smtClean="0">
                <a:solidFill>
                  <a:prstClr val="white"/>
                </a:solidFill>
              </a:rPr>
            </a:br>
            <a:r>
              <a:rPr lang="en-US" sz="2000" b="1" dirty="0" smtClean="0">
                <a:solidFill>
                  <a:prstClr val="white"/>
                </a:solidFill>
              </a:rPr>
              <a:t>MapReduce)</a:t>
            </a:r>
            <a:endParaRPr lang="en-US" sz="2000" b="1" dirty="0">
              <a:solidFill>
                <a:prstClr val="white"/>
              </a:solidFill>
            </a:endParaRPr>
          </a:p>
        </p:txBody>
      </p:sp>
      <p:pic>
        <p:nvPicPr>
          <p:cNvPr id="7169" name="Picture 1"/>
          <p:cNvPicPr>
            <a:picLocks noChangeAspect="1" noChangeArrowheads="1"/>
          </p:cNvPicPr>
          <p:nvPr/>
        </p:nvPicPr>
        <p:blipFill>
          <a:blip r:embed="rId6" cstate="print"/>
          <a:srcRect/>
          <a:stretch>
            <a:fillRect/>
          </a:stretch>
        </p:blipFill>
        <p:spPr bwMode="auto">
          <a:xfrm>
            <a:off x="1143000" y="2895601"/>
            <a:ext cx="1447800" cy="1447800"/>
          </a:xfrm>
          <a:prstGeom prst="rect">
            <a:avLst/>
          </a:prstGeom>
          <a:noFill/>
          <a:ln w="9525">
            <a:noFill/>
            <a:miter lim="800000"/>
            <a:headEnd/>
            <a:tailEnd/>
          </a:ln>
        </p:spPr>
      </p:pic>
      <p:pic>
        <p:nvPicPr>
          <p:cNvPr id="7170" name="Picture 2"/>
          <p:cNvPicPr>
            <a:picLocks noChangeAspect="1" noChangeArrowheads="1"/>
          </p:cNvPicPr>
          <p:nvPr/>
        </p:nvPicPr>
        <p:blipFill>
          <a:blip r:embed="rId7" cstate="print"/>
          <a:srcRect/>
          <a:stretch>
            <a:fillRect/>
          </a:stretch>
        </p:blipFill>
        <p:spPr bwMode="auto">
          <a:xfrm>
            <a:off x="152400" y="4876801"/>
            <a:ext cx="2743200" cy="1179576"/>
          </a:xfrm>
          <a:prstGeom prst="rect">
            <a:avLst/>
          </a:prstGeom>
          <a:noFill/>
          <a:ln w="9525">
            <a:noFill/>
            <a:miter lim="800000"/>
            <a:headEnd/>
            <a:tailEnd/>
          </a:ln>
        </p:spPr>
      </p:pic>
      <p:pic>
        <p:nvPicPr>
          <p:cNvPr id="7171" name="Picture 3"/>
          <p:cNvPicPr>
            <a:picLocks noChangeAspect="1" noChangeArrowheads="1"/>
          </p:cNvPicPr>
          <p:nvPr/>
        </p:nvPicPr>
        <p:blipFill>
          <a:blip r:embed="rId8" cstate="print"/>
          <a:srcRect/>
          <a:stretch>
            <a:fillRect/>
          </a:stretch>
        </p:blipFill>
        <p:spPr bwMode="auto">
          <a:xfrm>
            <a:off x="5029200" y="4276728"/>
            <a:ext cx="1714500" cy="1685926"/>
          </a:xfrm>
          <a:prstGeom prst="rect">
            <a:avLst/>
          </a:prstGeom>
          <a:noFill/>
          <a:ln w="9525">
            <a:noFill/>
            <a:miter lim="800000"/>
            <a:headEnd/>
            <a:tailEnd/>
          </a:ln>
        </p:spPr>
      </p:pic>
      <p:pic>
        <p:nvPicPr>
          <p:cNvPr id="7172" name="Picture 4"/>
          <p:cNvPicPr>
            <a:picLocks noChangeAspect="1" noChangeArrowheads="1"/>
          </p:cNvPicPr>
          <p:nvPr/>
        </p:nvPicPr>
        <p:blipFill>
          <a:blip r:embed="rId9" cstate="print"/>
          <a:srcRect/>
          <a:stretch>
            <a:fillRect/>
          </a:stretch>
        </p:blipFill>
        <p:spPr bwMode="auto">
          <a:xfrm>
            <a:off x="512443" y="1423416"/>
            <a:ext cx="1343027" cy="1343024"/>
          </a:xfrm>
          <a:prstGeom prst="rect">
            <a:avLst/>
          </a:prstGeom>
          <a:noFill/>
          <a:ln w="9525">
            <a:noFill/>
            <a:miter lim="800000"/>
            <a:headEnd/>
            <a:tailEnd/>
          </a:ln>
        </p:spPr>
      </p:pic>
      <p:sp>
        <p:nvSpPr>
          <p:cNvPr id="3" name="TextBox 2"/>
          <p:cNvSpPr txBox="1"/>
          <p:nvPr/>
        </p:nvSpPr>
        <p:spPr>
          <a:xfrm>
            <a:off x="161544" y="4429129"/>
            <a:ext cx="2758704" cy="461665"/>
          </a:xfrm>
          <a:prstGeom prst="rect">
            <a:avLst/>
          </a:prstGeom>
          <a:noFill/>
        </p:spPr>
        <p:txBody>
          <a:bodyPr wrap="none" rtlCol="0">
            <a:spAutoFit/>
          </a:bodyPr>
          <a:lstStyle/>
          <a:p>
            <a:r>
              <a:rPr lang="en-US" sz="2400" dirty="0" smtClean="0"/>
              <a:t>A larger sensor ………</a:t>
            </a:r>
            <a:endParaRPr lang="en-US" sz="2400" dirty="0"/>
          </a:p>
        </p:txBody>
      </p:sp>
      <p:sp>
        <p:nvSpPr>
          <p:cNvPr id="27" name="TextBox 26"/>
          <p:cNvSpPr txBox="1"/>
          <p:nvPr/>
        </p:nvSpPr>
        <p:spPr>
          <a:xfrm>
            <a:off x="152400" y="859536"/>
            <a:ext cx="1994457" cy="461665"/>
          </a:xfrm>
          <a:prstGeom prst="rect">
            <a:avLst/>
          </a:prstGeom>
          <a:noFill/>
        </p:spPr>
        <p:txBody>
          <a:bodyPr wrap="none" rtlCol="0">
            <a:spAutoFit/>
          </a:bodyPr>
          <a:lstStyle/>
          <a:p>
            <a:r>
              <a:rPr lang="en-US" sz="2400" dirty="0" smtClean="0"/>
              <a:t>Output Sensor</a:t>
            </a:r>
            <a:endParaRPr lang="en-US" sz="2400" dirty="0"/>
          </a:p>
        </p:txBody>
      </p:sp>
      <p:pic>
        <p:nvPicPr>
          <p:cNvPr id="29" name="Picture 2" descr="http://reviews.cnet.com/i/tim/2010/06/14/product_005_540x33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35477" y="859536"/>
            <a:ext cx="1550724" cy="97064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61910" y="838200"/>
            <a:ext cx="1256728" cy="125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3" name="Object 32"/>
          <p:cNvGraphicFramePr>
            <a:graphicFrameLocks noGrp="1" noChangeAspect="1"/>
          </p:cNvGraphicFramePr>
          <p:nvPr>
            <p:extLst>
              <p:ext uri="{D42A27DB-BD31-4B8C-83A1-F6EECF244321}">
                <p14:modId xmlns:p14="http://schemas.microsoft.com/office/powerpoint/2010/main" val="3047102762"/>
              </p:ext>
            </p:extLst>
          </p:nvPr>
        </p:nvGraphicFramePr>
        <p:xfrm>
          <a:off x="5791194" y="859536"/>
          <a:ext cx="1620629" cy="1367765"/>
        </p:xfrm>
        <a:graphic>
          <a:graphicData uri="http://schemas.openxmlformats.org/presentationml/2006/ole">
            <mc:AlternateContent xmlns:mc="http://schemas.openxmlformats.org/markup-compatibility/2006">
              <mc:Choice xmlns:v="urn:schemas-microsoft-com:vml" Requires="v">
                <p:oleObj spid="_x0000_s6181" name="PhotoImpact" r:id="rId12" imgW="2685714" imgH="2266667" progId="">
                  <p:embed/>
                </p:oleObj>
              </mc:Choice>
              <mc:Fallback>
                <p:oleObj name="PhotoImpact" r:id="rId12" imgW="2685714" imgH="2266667" progId="">
                  <p:embed/>
                  <p:pic>
                    <p:nvPicPr>
                      <p:cNvPr id="0" name=""/>
                      <p:cNvPicPr>
                        <a:picLocks noGrp="1"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91194" y="859536"/>
                        <a:ext cx="1620629" cy="1367765"/>
                      </a:xfrm>
                      <a:prstGeom prst="rect">
                        <a:avLst/>
                      </a:prstGeom>
                      <a:noFill/>
                      <a:ln>
                        <a:noFill/>
                      </a:ln>
                      <a:effectLst/>
                    </p:spPr>
                  </p:pic>
                </p:oleObj>
              </mc:Fallback>
            </mc:AlternateContent>
          </a:graphicData>
        </a:graphic>
      </p:graphicFrame>
      <p:sp>
        <p:nvSpPr>
          <p:cNvPr id="34" name="Oval 33"/>
          <p:cNvSpPr/>
          <p:nvPr/>
        </p:nvSpPr>
        <p:spPr>
          <a:xfrm flipV="1">
            <a:off x="8477250" y="334899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35" name="Straight Arrow Connector 34"/>
          <p:cNvCxnSpPr/>
          <p:nvPr/>
        </p:nvCxnSpPr>
        <p:spPr>
          <a:xfrm>
            <a:off x="8477250" y="2286001"/>
            <a:ext cx="76200" cy="91059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6591" y="6362339"/>
            <a:ext cx="9034461" cy="400110"/>
          </a:xfrm>
          <a:prstGeom prst="rect">
            <a:avLst/>
          </a:prstGeom>
          <a:solidFill>
            <a:schemeClr val="bg1"/>
          </a:solidFill>
        </p:spPr>
        <p:txBody>
          <a:bodyPr wrap="none" rtlCol="0">
            <a:spAutoFit/>
          </a:bodyPr>
          <a:lstStyle/>
          <a:p>
            <a:r>
              <a:rPr lang="en-US" sz="2000" b="1" u="sng" dirty="0">
                <a:hlinkClick r:id="rId14"/>
              </a:rPr>
              <a:t>https://sites.google.com/site/opensourceiotcloud</a:t>
            </a:r>
            <a:r>
              <a:rPr lang="en-US" sz="2000" b="1" u="sng" dirty="0" smtClean="0">
                <a:hlinkClick r:id="rId14"/>
              </a:rPr>
              <a:t>/</a:t>
            </a:r>
            <a:r>
              <a:rPr lang="en-US" sz="2000" b="1" dirty="0" smtClean="0"/>
              <a:t> Open Source Sensor (</a:t>
            </a:r>
            <a:r>
              <a:rPr lang="en-US" sz="2000" b="1" dirty="0" err="1" smtClean="0"/>
              <a:t>IoT</a:t>
            </a:r>
            <a:r>
              <a:rPr lang="en-US" sz="2000" b="1" dirty="0" smtClean="0"/>
              <a:t>) Cloud</a:t>
            </a:r>
            <a:endParaRPr lang="en-US" sz="2000" b="1" dirty="0"/>
          </a:p>
        </p:txBody>
      </p:sp>
    </p:spTree>
    <p:extLst>
      <p:ext uri="{BB962C8B-B14F-4D97-AF65-F5344CB8AC3E}">
        <p14:creationId xmlns:p14="http://schemas.microsoft.com/office/powerpoint/2010/main" val="7602855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Analytics </a:t>
            </a:r>
            <a:br>
              <a:rPr lang="en-US" dirty="0" smtClean="0"/>
            </a:br>
            <a:r>
              <a:rPr lang="en-US" dirty="0" smtClean="0"/>
              <a:t>and Parallel Computing </a:t>
            </a:r>
            <a:br>
              <a:rPr lang="en-US" dirty="0" smtClean="0"/>
            </a:br>
            <a:r>
              <a:rPr lang="en-US" dirty="0" smtClean="0"/>
              <a:t>on Clouds and HPC</a:t>
            </a:r>
            <a:r>
              <a:rPr lang="en-US" dirty="0"/>
              <a:t/>
            </a:r>
            <a:br>
              <a:rPr lang="en-US" dirty="0"/>
            </a:b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25</a:t>
            </a:fld>
            <a:endParaRPr lang="en-US"/>
          </a:p>
        </p:txBody>
      </p:sp>
    </p:spTree>
    <p:extLst>
      <p:ext uri="{BB962C8B-B14F-4D97-AF65-F5344CB8AC3E}">
        <p14:creationId xmlns:p14="http://schemas.microsoft.com/office/powerpoint/2010/main" val="6119575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smtClean="0"/>
              <a:t>Classic Parallel Computing</a:t>
            </a:r>
            <a:endParaRPr lang="en-US" dirty="0"/>
          </a:p>
        </p:txBody>
      </p:sp>
      <p:sp>
        <p:nvSpPr>
          <p:cNvPr id="3" name="Content Placeholder 2"/>
          <p:cNvSpPr>
            <a:spLocks noGrp="1"/>
          </p:cNvSpPr>
          <p:nvPr>
            <p:ph idx="1"/>
          </p:nvPr>
        </p:nvSpPr>
        <p:spPr>
          <a:xfrm>
            <a:off x="0" y="533400"/>
            <a:ext cx="9144000" cy="5410200"/>
          </a:xfrm>
        </p:spPr>
        <p:txBody>
          <a:bodyPr/>
          <a:lstStyle/>
          <a:p>
            <a:r>
              <a:rPr lang="en-US" sz="2400" b="1" dirty="0" smtClean="0">
                <a:solidFill>
                  <a:srgbClr val="FF0000"/>
                </a:solidFill>
              </a:rPr>
              <a:t>HPC: </a:t>
            </a:r>
            <a:r>
              <a:rPr lang="en-US" sz="2400" dirty="0" smtClean="0"/>
              <a:t>Typically SPMD (Single Program Multiple Data) “maps” typically processing particles or mesh points interspersed with multitude of low latency messages supported by specialized networks such as Infiniband and technologies like </a:t>
            </a:r>
            <a:r>
              <a:rPr lang="en-US" sz="2400" dirty="0" smtClean="0">
                <a:solidFill>
                  <a:srgbClr val="FF0000"/>
                </a:solidFill>
              </a:rPr>
              <a:t>MPI</a:t>
            </a:r>
          </a:p>
          <a:p>
            <a:pPr lvl="1"/>
            <a:r>
              <a:rPr lang="en-US" sz="2000" dirty="0" smtClean="0"/>
              <a:t>Often run large capability jobs with 100K (going to 1.5M) cores on same job</a:t>
            </a:r>
          </a:p>
          <a:p>
            <a:pPr lvl="1"/>
            <a:r>
              <a:rPr lang="en-US" sz="2000" dirty="0" smtClean="0"/>
              <a:t>National DoE/NSF/NASA facilities run 100% utilization</a:t>
            </a:r>
          </a:p>
          <a:p>
            <a:pPr lvl="1"/>
            <a:r>
              <a:rPr lang="en-US" sz="2000" dirty="0" smtClean="0"/>
              <a:t>Fault fragile and cannot tolerate “outlier maps” taking longer than others</a:t>
            </a:r>
          </a:p>
          <a:p>
            <a:r>
              <a:rPr lang="en-US" sz="2400" b="1" dirty="0" smtClean="0">
                <a:solidFill>
                  <a:srgbClr val="FF0000"/>
                </a:solidFill>
              </a:rPr>
              <a:t>Clouds: </a:t>
            </a:r>
            <a:r>
              <a:rPr lang="en-US" sz="2400" dirty="0" smtClean="0">
                <a:solidFill>
                  <a:srgbClr val="FF0000"/>
                </a:solidFill>
              </a:rPr>
              <a:t>MapReduce</a:t>
            </a:r>
            <a:r>
              <a:rPr lang="en-US" sz="2400" dirty="0" smtClean="0"/>
              <a:t> has asynchronous maps typically processing data points with results saved to disk. Final reduce phase integrates results from different maps</a:t>
            </a:r>
          </a:p>
          <a:p>
            <a:pPr lvl="1"/>
            <a:r>
              <a:rPr lang="en-US" sz="2000" dirty="0" smtClean="0"/>
              <a:t>Fault tolerant and does not require map synchronization</a:t>
            </a:r>
          </a:p>
          <a:p>
            <a:pPr lvl="1"/>
            <a:r>
              <a:rPr lang="en-US" sz="2000" b="1" dirty="0" smtClean="0"/>
              <a:t>Map only </a:t>
            </a:r>
            <a:r>
              <a:rPr lang="en-US" sz="2000" dirty="0" smtClean="0"/>
              <a:t>useful special case</a:t>
            </a:r>
          </a:p>
          <a:p>
            <a:r>
              <a:rPr lang="en-US" sz="2400" b="1" dirty="0" smtClean="0">
                <a:solidFill>
                  <a:srgbClr val="FF0000"/>
                </a:solidFill>
              </a:rPr>
              <a:t>HPC + Clouds</a:t>
            </a:r>
            <a:r>
              <a:rPr lang="en-US" sz="2400" b="1" dirty="0" smtClean="0"/>
              <a:t>: </a:t>
            </a:r>
            <a:r>
              <a:rPr lang="en-US" sz="2400" dirty="0" smtClean="0">
                <a:solidFill>
                  <a:srgbClr val="FF0000"/>
                </a:solidFill>
              </a:rPr>
              <a:t>Iterative MapReduce </a:t>
            </a:r>
            <a:r>
              <a:rPr lang="en-US" sz="2400" dirty="0" smtClean="0"/>
              <a:t>caches results between “MapReduce” steps and supports SPMD parallel computing with large messages as seen in parallel kernels (linear algebra) in clustering and other data mining</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26</a:t>
            </a:fld>
            <a:endParaRPr lang="en-US"/>
          </a:p>
        </p:txBody>
      </p:sp>
    </p:spTree>
    <p:extLst>
      <p:ext uri="{BB962C8B-B14F-4D97-AF65-F5344CB8AC3E}">
        <p14:creationId xmlns:p14="http://schemas.microsoft.com/office/powerpoint/2010/main" val="23252127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600" y="0"/>
            <a:ext cx="8229600" cy="1143000"/>
          </a:xfrm>
        </p:spPr>
        <p:txBody>
          <a:bodyPr/>
          <a:lstStyle/>
          <a:p>
            <a:r>
              <a:rPr lang="en-US" dirty="0" smtClean="0"/>
              <a:t>4 Forms of MapReduce</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27</a:t>
            </a:fld>
            <a:endParaRPr lang="en-US"/>
          </a:p>
        </p:txBody>
      </p:sp>
      <p:grpSp>
        <p:nvGrpSpPr>
          <p:cNvPr id="5" name="Canvas 17"/>
          <p:cNvGrpSpPr/>
          <p:nvPr/>
        </p:nvGrpSpPr>
        <p:grpSpPr>
          <a:xfrm>
            <a:off x="10493" y="1001387"/>
            <a:ext cx="9159814" cy="5105867"/>
            <a:chOff x="0" y="0"/>
            <a:chExt cx="6191250" cy="2872050"/>
          </a:xfrm>
          <a:effectLst>
            <a:outerShdw blurRad="50800" dist="38100" dir="2700000" algn="tl" rotWithShape="0">
              <a:prstClr val="black">
                <a:alpha val="40000"/>
              </a:prstClr>
            </a:outerShdw>
          </a:effectLst>
        </p:grpSpPr>
        <p:sp>
          <p:nvSpPr>
            <p:cNvPr id="6" name="Rectangle 5"/>
            <p:cNvSpPr/>
            <p:nvPr/>
          </p:nvSpPr>
          <p:spPr>
            <a:xfrm>
              <a:off x="4607862" y="543201"/>
              <a:ext cx="1383363"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7" name="Rectangle 6"/>
            <p:cNvSpPr/>
            <p:nvPr/>
          </p:nvSpPr>
          <p:spPr>
            <a:xfrm>
              <a:off x="0" y="0"/>
              <a:ext cx="6191250" cy="2872050"/>
            </a:xfrm>
            <a:prstGeom prst="rect">
              <a:avLst/>
            </a:prstGeom>
          </p:spPr>
          <p:style>
            <a:lnRef idx="1">
              <a:schemeClr val="dk1"/>
            </a:lnRef>
            <a:fillRef idx="2">
              <a:schemeClr val="dk1"/>
            </a:fillRef>
            <a:effectRef idx="1">
              <a:schemeClr val="dk1"/>
            </a:effectRef>
            <a:fontRef idx="minor">
              <a:schemeClr val="dk1"/>
            </a:fontRef>
          </p:style>
        </p:sp>
        <p:sp>
          <p:nvSpPr>
            <p:cNvPr id="8" name="Rectangle 7"/>
            <p:cNvSpPr/>
            <p:nvPr/>
          </p:nvSpPr>
          <p:spPr>
            <a:xfrm>
              <a:off x="90090" y="57151"/>
              <a:ext cx="1356156"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(a) Map Only</a:t>
              </a:r>
              <a:endParaRPr lang="en-US" sz="2400" b="1" dirty="0">
                <a:effectLst/>
                <a:ea typeface="Times New Roman"/>
                <a:cs typeface="Times New Roman"/>
              </a:endParaRPr>
            </a:p>
          </p:txBody>
        </p:sp>
        <p:sp>
          <p:nvSpPr>
            <p:cNvPr id="9" name="Rectangle 8"/>
            <p:cNvSpPr/>
            <p:nvPr/>
          </p:nvSpPr>
          <p:spPr>
            <a:xfrm>
              <a:off x="4607862" y="57151"/>
              <a:ext cx="1383363"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27432"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(d) Loosely Synchronous</a:t>
              </a:r>
              <a:endParaRPr lang="en-US" sz="2800" b="1" dirty="0">
                <a:effectLst/>
                <a:latin typeface="Times New Roman"/>
                <a:ea typeface="Times New Roman"/>
              </a:endParaRPr>
            </a:p>
          </p:txBody>
        </p:sp>
        <p:sp>
          <p:nvSpPr>
            <p:cNvPr id="10" name="Rectangle 9"/>
            <p:cNvSpPr/>
            <p:nvPr/>
          </p:nvSpPr>
          <p:spPr>
            <a:xfrm>
              <a:off x="2979435" y="57151"/>
              <a:ext cx="1628427"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(c) Iterative MapReduce</a:t>
              </a:r>
              <a:endParaRPr lang="en-US" sz="2800" b="1" dirty="0">
                <a:effectLst/>
                <a:latin typeface="Times New Roman"/>
                <a:ea typeface="Times New Roman"/>
              </a:endParaRPr>
            </a:p>
          </p:txBody>
        </p:sp>
        <p:sp>
          <p:nvSpPr>
            <p:cNvPr id="11" name="Rectangle 10"/>
            <p:cNvSpPr/>
            <p:nvPr/>
          </p:nvSpPr>
          <p:spPr>
            <a:xfrm>
              <a:off x="1446245" y="57150"/>
              <a:ext cx="1533193" cy="487752"/>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a:solidFill>
                    <a:srgbClr val="000000"/>
                  </a:solidFill>
                  <a:effectLst/>
                  <a:latin typeface="Arial"/>
                  <a:ea typeface="Times New Roman"/>
                  <a:cs typeface="Times New Roman"/>
                </a:rPr>
                <a:t>(b) Classic MapReduce</a:t>
              </a:r>
              <a:endParaRPr lang="en-US" sz="2800" b="1">
                <a:effectLst/>
                <a:latin typeface="Times New Roman"/>
                <a:ea typeface="Times New Roman"/>
              </a:endParaRPr>
            </a:p>
          </p:txBody>
        </p:sp>
        <p:sp>
          <p:nvSpPr>
            <p:cNvPr id="12" name="Rectangle 11"/>
            <p:cNvSpPr/>
            <p:nvPr/>
          </p:nvSpPr>
          <p:spPr>
            <a:xfrm>
              <a:off x="90090" y="544901"/>
              <a:ext cx="1356155" cy="1359905"/>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13" name="Rectangle 12"/>
            <p:cNvSpPr/>
            <p:nvPr/>
          </p:nvSpPr>
          <p:spPr>
            <a:xfrm>
              <a:off x="1452542" y="546757"/>
              <a:ext cx="1533192"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4" name="Group 13"/>
            <p:cNvGrpSpPr/>
            <p:nvPr/>
          </p:nvGrpSpPr>
          <p:grpSpPr>
            <a:xfrm>
              <a:off x="1488648" y="592084"/>
              <a:ext cx="1621694" cy="1252943"/>
              <a:chOff x="4697170" y="1719596"/>
              <a:chExt cx="1622044" cy="1316378"/>
            </a:xfrm>
          </p:grpSpPr>
          <p:sp>
            <p:nvSpPr>
              <p:cNvPr id="78" name="TextBox 36"/>
              <p:cNvSpPr txBox="1"/>
              <p:nvPr/>
            </p:nvSpPr>
            <p:spPr>
              <a:xfrm>
                <a:off x="5197273" y="1719596"/>
                <a:ext cx="52635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79" name="Oval 78"/>
              <p:cNvSpPr/>
              <p:nvPr/>
            </p:nvSpPr>
            <p:spPr>
              <a:xfrm>
                <a:off x="5672629"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0" name="Straight Arrow Connector 79"/>
              <p:cNvCxnSpPr/>
              <p:nvPr/>
            </p:nvCxnSpPr>
            <p:spPr>
              <a:xfrm>
                <a:off x="5786879" y="1893768"/>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nvGrpSpPr>
              <p:cNvPr id="81" name="Group 80"/>
              <p:cNvGrpSpPr/>
              <p:nvPr/>
            </p:nvGrpSpPr>
            <p:grpSpPr>
              <a:xfrm>
                <a:off x="5358435" y="2227111"/>
                <a:ext cx="170613" cy="18288"/>
                <a:chOff x="661555" y="648462"/>
                <a:chExt cx="170688" cy="18288"/>
              </a:xfrm>
            </p:grpSpPr>
            <p:sp>
              <p:nvSpPr>
                <p:cNvPr id="101" name="Oval 100"/>
                <p:cNvSpPr/>
                <p:nvPr/>
              </p:nvSpPr>
              <p:spPr>
                <a:xfrm>
                  <a:off x="6615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2" name="Oval 101"/>
                <p:cNvSpPr/>
                <p:nvPr/>
              </p:nvSpPr>
              <p:spPr>
                <a:xfrm>
                  <a:off x="8139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82" name="TextBox 48"/>
              <p:cNvSpPr txBox="1"/>
              <p:nvPr/>
            </p:nvSpPr>
            <p:spPr>
              <a:xfrm>
                <a:off x="5834738" y="2005819"/>
                <a:ext cx="45383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83" name="Straight Arrow Connector 82"/>
              <p:cNvCxnSpPr>
                <a:stCxn id="79" idx="4"/>
                <a:endCxn id="91" idx="7"/>
              </p:cNvCxnSpPr>
              <p:nvPr/>
            </p:nvCxnSpPr>
            <p:spPr>
              <a:xfrm flipH="1">
                <a:off x="5723633" y="2349380"/>
                <a:ext cx="6324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4" name="Oval 83"/>
              <p:cNvSpPr/>
              <p:nvPr/>
            </p:nvSpPr>
            <p:spPr>
              <a:xfrm>
                <a:off x="4697170"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5" name="Straight Arrow Connector 84"/>
              <p:cNvCxnSpPr/>
              <p:nvPr/>
            </p:nvCxnSpPr>
            <p:spPr>
              <a:xfrm>
                <a:off x="4811421"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6" name="Straight Arrow Connector 85"/>
              <p:cNvCxnSpPr>
                <a:stCxn id="84" idx="4"/>
                <a:endCxn id="90" idx="1"/>
              </p:cNvCxnSpPr>
              <p:nvPr/>
            </p:nvCxnSpPr>
            <p:spPr>
              <a:xfrm>
                <a:off x="4811421" y="2349380"/>
                <a:ext cx="186638"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7" name="Oval 86"/>
              <p:cNvSpPr/>
              <p:nvPr/>
            </p:nvSpPr>
            <p:spPr>
              <a:xfrm>
                <a:off x="4966474"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8" name="Straight Arrow Connector 87"/>
              <p:cNvCxnSpPr/>
              <p:nvPr/>
            </p:nvCxnSpPr>
            <p:spPr>
              <a:xfrm>
                <a:off x="5080724"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9" name="Straight Arrow Connector 88"/>
              <p:cNvCxnSpPr>
                <a:stCxn id="87" idx="4"/>
                <a:endCxn id="90" idx="0"/>
              </p:cNvCxnSpPr>
              <p:nvPr/>
            </p:nvCxnSpPr>
            <p:spPr>
              <a:xfrm flipH="1">
                <a:off x="5078657" y="2349380"/>
                <a:ext cx="2068" cy="23778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0" name="Oval 89"/>
              <p:cNvSpPr/>
              <p:nvPr/>
            </p:nvSpPr>
            <p:spPr>
              <a:xfrm>
                <a:off x="4964674" y="258716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91" name="Oval 90"/>
              <p:cNvSpPr/>
              <p:nvPr/>
            </p:nvSpPr>
            <p:spPr>
              <a:xfrm>
                <a:off x="5529053" y="257861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92" name="Group 91"/>
              <p:cNvGrpSpPr/>
              <p:nvPr/>
            </p:nvGrpSpPr>
            <p:grpSpPr>
              <a:xfrm>
                <a:off x="5291814" y="2739565"/>
                <a:ext cx="170184" cy="17780"/>
                <a:chOff x="0" y="0"/>
                <a:chExt cx="170688" cy="18288"/>
              </a:xfrm>
            </p:grpSpPr>
            <p:sp>
              <p:nvSpPr>
                <p:cNvPr id="99" name="Oval 98"/>
                <p:cNvSpPr/>
                <p:nvPr/>
              </p:nvSpPr>
              <p:spPr>
                <a:xfrm>
                  <a:off x="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0" name="Oval 99"/>
                <p:cNvSpPr/>
                <p:nvPr/>
              </p:nvSpPr>
              <p:spPr>
                <a:xfrm>
                  <a:off x="15240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93" name="Straight Arrow Connector 92"/>
              <p:cNvCxnSpPr>
                <a:stCxn id="84" idx="4"/>
                <a:endCxn id="91" idx="1"/>
              </p:cNvCxnSpPr>
              <p:nvPr/>
            </p:nvCxnSpPr>
            <p:spPr>
              <a:xfrm>
                <a:off x="4811421" y="2349380"/>
                <a:ext cx="75101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4" name="Straight Arrow Connector 93"/>
              <p:cNvCxnSpPr>
                <a:stCxn id="87" idx="4"/>
                <a:endCxn id="91" idx="0"/>
              </p:cNvCxnSpPr>
              <p:nvPr/>
            </p:nvCxnSpPr>
            <p:spPr>
              <a:xfrm>
                <a:off x="5080725" y="2349380"/>
                <a:ext cx="562311" cy="22923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5" name="Straight Arrow Connector 94"/>
              <p:cNvCxnSpPr>
                <a:stCxn id="79" idx="4"/>
                <a:endCxn id="90" idx="7"/>
              </p:cNvCxnSpPr>
              <p:nvPr/>
            </p:nvCxnSpPr>
            <p:spPr>
              <a:xfrm flipH="1">
                <a:off x="5159254" y="2349380"/>
                <a:ext cx="627626"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6" name="TextBox 48"/>
              <p:cNvSpPr txBox="1"/>
              <p:nvPr/>
            </p:nvSpPr>
            <p:spPr>
              <a:xfrm>
                <a:off x="5732474" y="2578274"/>
                <a:ext cx="58674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97" name="Straight Arrow Connector 96"/>
              <p:cNvCxnSpPr>
                <a:stCxn id="90" idx="4"/>
              </p:cNvCxnSpPr>
              <p:nvPr/>
            </p:nvCxnSpPr>
            <p:spPr>
              <a:xfrm>
                <a:off x="5078657" y="2815764"/>
                <a:ext cx="2068" cy="22021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8" name="Straight Arrow Connector 97"/>
              <p:cNvCxnSpPr>
                <a:stCxn id="91" idx="4"/>
              </p:cNvCxnSpPr>
              <p:nvPr/>
            </p:nvCxnSpPr>
            <p:spPr>
              <a:xfrm flipH="1">
                <a:off x="5641120" y="2807214"/>
                <a:ext cx="1916" cy="22876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5" name="Rectangle 14"/>
            <p:cNvSpPr/>
            <p:nvPr/>
          </p:nvSpPr>
          <p:spPr>
            <a:xfrm>
              <a:off x="2979316" y="543201"/>
              <a:ext cx="1628546"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6" name="Group 15"/>
            <p:cNvGrpSpPr/>
            <p:nvPr/>
          </p:nvGrpSpPr>
          <p:grpSpPr>
            <a:xfrm>
              <a:off x="2967247" y="539684"/>
              <a:ext cx="1564537" cy="1366075"/>
              <a:chOff x="4658943" y="1765169"/>
              <a:chExt cx="1564875" cy="1435231"/>
            </a:xfrm>
          </p:grpSpPr>
          <p:sp>
            <p:nvSpPr>
              <p:cNvPr id="51" name="Arc 50"/>
              <p:cNvSpPr/>
              <p:nvPr/>
            </p:nvSpPr>
            <p:spPr>
              <a:xfrm rot="1016732">
                <a:off x="5498175" y="1860873"/>
                <a:ext cx="725643" cy="1339527"/>
              </a:xfrm>
              <a:prstGeom prst="arc">
                <a:avLst>
                  <a:gd name="adj1" fmla="val 13599321"/>
                  <a:gd name="adj2" fmla="val 6208161"/>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52" name="TextBox 36"/>
              <p:cNvSpPr txBox="1"/>
              <p:nvPr/>
            </p:nvSpPr>
            <p:spPr>
              <a:xfrm>
                <a:off x="4843706" y="1765169"/>
                <a:ext cx="526326"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53" name="Oval 52"/>
              <p:cNvSpPr/>
              <p:nvPr/>
            </p:nvSpPr>
            <p:spPr>
              <a:xfrm>
                <a:off x="5785757"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4" name="Straight Arrow Connector 53"/>
              <p:cNvCxnSpPr/>
              <p:nvPr/>
            </p:nvCxnSpPr>
            <p:spPr>
              <a:xfrm>
                <a:off x="5900000" y="1986945"/>
                <a:ext cx="0" cy="226984"/>
              </a:xfrm>
              <a:prstGeom prst="straightConnector1">
                <a:avLst/>
              </a:prstGeom>
              <a:ln>
                <a:tailEnd type="triangle" w="lg" len="med"/>
              </a:ln>
            </p:spPr>
            <p:style>
              <a:lnRef idx="1">
                <a:schemeClr val="dk1"/>
              </a:lnRef>
              <a:fillRef idx="2">
                <a:schemeClr val="dk1"/>
              </a:fillRef>
              <a:effectRef idx="1">
                <a:schemeClr val="dk1"/>
              </a:effectRef>
              <a:fontRef idx="minor">
                <a:schemeClr val="dk1"/>
              </a:fontRef>
            </p:style>
          </p:cxnSp>
          <p:grpSp>
            <p:nvGrpSpPr>
              <p:cNvPr id="55" name="Group 54"/>
              <p:cNvGrpSpPr/>
              <p:nvPr/>
            </p:nvGrpSpPr>
            <p:grpSpPr>
              <a:xfrm>
                <a:off x="5471591" y="2320247"/>
                <a:ext cx="170604" cy="18286"/>
                <a:chOff x="661269" y="507515"/>
                <a:chExt cx="170688" cy="18288"/>
              </a:xfrm>
            </p:grpSpPr>
            <p:sp>
              <p:nvSpPr>
                <p:cNvPr id="76" name="Oval 75"/>
                <p:cNvSpPr/>
                <p:nvPr/>
              </p:nvSpPr>
              <p:spPr>
                <a:xfrm>
                  <a:off x="6612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7" name="Oval 76"/>
                <p:cNvSpPr/>
                <p:nvPr/>
              </p:nvSpPr>
              <p:spPr>
                <a:xfrm>
                  <a:off x="8136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56" name="TextBox 48"/>
              <p:cNvSpPr txBox="1"/>
              <p:nvPr/>
            </p:nvSpPr>
            <p:spPr>
              <a:xfrm>
                <a:off x="5202023" y="2002630"/>
                <a:ext cx="473549" cy="303986"/>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map</a:t>
                </a:r>
                <a:endParaRPr lang="en-US" sz="2000">
                  <a:effectLst/>
                  <a:latin typeface="Times New Roman"/>
                  <a:ea typeface="Times New Roman"/>
                </a:endParaRPr>
              </a:p>
            </p:txBody>
          </p:sp>
          <p:cxnSp>
            <p:nvCxnSpPr>
              <p:cNvPr id="57" name="Straight Arrow Connector 56"/>
              <p:cNvCxnSpPr/>
              <p:nvPr/>
            </p:nvCxnSpPr>
            <p:spPr>
              <a:xfrm flipH="1">
                <a:off x="5836758" y="2442501"/>
                <a:ext cx="63243"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8" name="Oval 57"/>
              <p:cNvSpPr/>
              <p:nvPr/>
            </p:nvSpPr>
            <p:spPr>
              <a:xfrm>
                <a:off x="4810359"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9" name="Straight Arrow Connector 58"/>
              <p:cNvCxnSpPr/>
              <p:nvPr/>
            </p:nvCxnSpPr>
            <p:spPr>
              <a:xfrm>
                <a:off x="4924603"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0" name="Straight Arrow Connector 59"/>
              <p:cNvCxnSpPr/>
              <p:nvPr/>
            </p:nvCxnSpPr>
            <p:spPr>
              <a:xfrm>
                <a:off x="4924603" y="2442501"/>
                <a:ext cx="186626"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1" name="Oval 60"/>
              <p:cNvSpPr/>
              <p:nvPr/>
            </p:nvSpPr>
            <p:spPr>
              <a:xfrm>
                <a:off x="5079646"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62" name="Straight Arrow Connector 61"/>
              <p:cNvCxnSpPr/>
              <p:nvPr/>
            </p:nvCxnSpPr>
            <p:spPr>
              <a:xfrm>
                <a:off x="5193889"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3" name="Straight Arrow Connector 62"/>
              <p:cNvCxnSpPr/>
              <p:nvPr/>
            </p:nvCxnSpPr>
            <p:spPr>
              <a:xfrm flipH="1">
                <a:off x="5191822" y="2442501"/>
                <a:ext cx="2068" cy="23775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4" name="Oval 63"/>
              <p:cNvSpPr/>
              <p:nvPr/>
            </p:nvSpPr>
            <p:spPr>
              <a:xfrm>
                <a:off x="5077846" y="2680256"/>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65" name="Oval 64"/>
              <p:cNvSpPr/>
              <p:nvPr/>
            </p:nvSpPr>
            <p:spPr>
              <a:xfrm>
                <a:off x="5642190" y="2671707"/>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66" name="Group 65"/>
              <p:cNvGrpSpPr/>
              <p:nvPr/>
            </p:nvGrpSpPr>
            <p:grpSpPr>
              <a:xfrm>
                <a:off x="5404973" y="2832638"/>
                <a:ext cx="170175" cy="17778"/>
                <a:chOff x="594644" y="1019969"/>
                <a:chExt cx="170688" cy="18288"/>
              </a:xfrm>
            </p:grpSpPr>
            <p:sp>
              <p:nvSpPr>
                <p:cNvPr id="74" name="Oval 73"/>
                <p:cNvSpPr/>
                <p:nvPr/>
              </p:nvSpPr>
              <p:spPr>
                <a:xfrm>
                  <a:off x="5946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5" name="Oval 74"/>
                <p:cNvSpPr/>
                <p:nvPr/>
              </p:nvSpPr>
              <p:spPr>
                <a:xfrm>
                  <a:off x="7470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67" name="Straight Arrow Connector 66"/>
              <p:cNvCxnSpPr/>
              <p:nvPr/>
            </p:nvCxnSpPr>
            <p:spPr>
              <a:xfrm>
                <a:off x="4924603" y="2442501"/>
                <a:ext cx="750970"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8" name="Straight Arrow Connector 67"/>
              <p:cNvCxnSpPr/>
              <p:nvPr/>
            </p:nvCxnSpPr>
            <p:spPr>
              <a:xfrm>
                <a:off x="5193890" y="2442501"/>
                <a:ext cx="562276" cy="229206"/>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9" name="Straight Arrow Connector 68"/>
              <p:cNvCxnSpPr/>
              <p:nvPr/>
            </p:nvCxnSpPr>
            <p:spPr>
              <a:xfrm flipH="1">
                <a:off x="5272414" y="2442501"/>
                <a:ext cx="627587"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0" name="TextBox 48"/>
              <p:cNvSpPr txBox="1"/>
              <p:nvPr/>
            </p:nvSpPr>
            <p:spPr>
              <a:xfrm>
                <a:off x="4658943" y="2789025"/>
                <a:ext cx="586704"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71" name="Straight Arrow Connector 70"/>
              <p:cNvCxnSpPr/>
              <p:nvPr/>
            </p:nvCxnSpPr>
            <p:spPr>
              <a:xfrm>
                <a:off x="5191822" y="2908828"/>
                <a:ext cx="2068" cy="22018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72" name="Straight Arrow Connector 71"/>
              <p:cNvCxnSpPr/>
              <p:nvPr/>
            </p:nvCxnSpPr>
            <p:spPr>
              <a:xfrm flipH="1">
                <a:off x="5754250" y="2900279"/>
                <a:ext cx="1916" cy="22873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3" name="TextBox 36"/>
              <p:cNvSpPr txBox="1"/>
              <p:nvPr/>
            </p:nvSpPr>
            <p:spPr>
              <a:xfrm>
                <a:off x="5318971" y="1778126"/>
                <a:ext cx="71437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Iterations</a:t>
                </a:r>
                <a:endParaRPr lang="en-US" sz="2000" dirty="0">
                  <a:effectLst/>
                  <a:latin typeface="Times New Roman"/>
                  <a:ea typeface="Times New Roman"/>
                </a:endParaRPr>
              </a:p>
            </p:txBody>
          </p:sp>
        </p:grpSp>
        <p:grpSp>
          <p:nvGrpSpPr>
            <p:cNvPr id="17" name="Group 16"/>
            <p:cNvGrpSpPr/>
            <p:nvPr/>
          </p:nvGrpSpPr>
          <p:grpSpPr>
            <a:xfrm>
              <a:off x="187860" y="632890"/>
              <a:ext cx="1204219" cy="1250507"/>
              <a:chOff x="5025142" y="1886585"/>
              <a:chExt cx="1204480" cy="1313815"/>
            </a:xfrm>
          </p:grpSpPr>
          <p:sp>
            <p:nvSpPr>
              <p:cNvPr id="36" name="TextBox 36"/>
              <p:cNvSpPr txBox="1"/>
              <p:nvPr/>
            </p:nvSpPr>
            <p:spPr>
              <a:xfrm>
                <a:off x="5372372" y="1886585"/>
                <a:ext cx="485013"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Input</a:t>
                </a:r>
                <a:endParaRPr lang="en-US" sz="2000" dirty="0">
                  <a:effectLst/>
                  <a:latin typeface="Times New Roman"/>
                  <a:ea typeface="Times New Roman"/>
                </a:endParaRPr>
              </a:p>
            </p:txBody>
          </p:sp>
          <p:sp>
            <p:nvSpPr>
              <p:cNvPr id="37" name="Oval 36"/>
              <p:cNvSpPr/>
              <p:nvPr/>
            </p:nvSpPr>
            <p:spPr>
              <a:xfrm>
                <a:off x="600102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38" name="Straight Arrow Connector 37"/>
              <p:cNvCxnSpPr>
                <a:endCxn id="37" idx="0"/>
              </p:cNvCxnSpPr>
              <p:nvPr/>
            </p:nvCxnSpPr>
            <p:spPr>
              <a:xfrm>
                <a:off x="6115322" y="2201704"/>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9" name="TextBox 45"/>
              <p:cNvSpPr txBox="1"/>
              <p:nvPr/>
            </p:nvSpPr>
            <p:spPr>
              <a:xfrm>
                <a:off x="5368042" y="2962910"/>
                <a:ext cx="56451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Output</a:t>
                </a:r>
                <a:endParaRPr lang="en-US" sz="2000">
                  <a:effectLst/>
                  <a:latin typeface="Times New Roman"/>
                  <a:ea typeface="Times New Roman"/>
                </a:endParaRPr>
              </a:p>
            </p:txBody>
          </p:sp>
          <p:grpSp>
            <p:nvGrpSpPr>
              <p:cNvPr id="40" name="Group 39"/>
              <p:cNvGrpSpPr/>
              <p:nvPr/>
            </p:nvGrpSpPr>
            <p:grpSpPr>
              <a:xfrm>
                <a:off x="5686697" y="2535047"/>
                <a:ext cx="170688" cy="18288"/>
                <a:chOff x="2753360" y="2094366"/>
                <a:chExt cx="170688" cy="18288"/>
              </a:xfrm>
            </p:grpSpPr>
            <p:sp>
              <p:nvSpPr>
                <p:cNvPr id="49" name="Oval 48"/>
                <p:cNvSpPr/>
                <p:nvPr/>
              </p:nvSpPr>
              <p:spPr>
                <a:xfrm>
                  <a:off x="27533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50" name="Oval 49"/>
                <p:cNvSpPr/>
                <p:nvPr/>
              </p:nvSpPr>
              <p:spPr>
                <a:xfrm>
                  <a:off x="29057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grpSp>
          <p:sp>
            <p:nvSpPr>
              <p:cNvPr id="41" name="TextBox 48"/>
              <p:cNvSpPr txBox="1"/>
              <p:nvPr/>
            </p:nvSpPr>
            <p:spPr>
              <a:xfrm>
                <a:off x="5572397" y="2200910"/>
                <a:ext cx="43053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42" name="Straight Arrow Connector 41"/>
              <p:cNvCxnSpPr>
                <a:stCxn id="37" idx="4"/>
              </p:cNvCxnSpPr>
              <p:nvPr/>
            </p:nvCxnSpPr>
            <p:spPr>
              <a:xfrm>
                <a:off x="6115322" y="2657316"/>
                <a:ext cx="0" cy="24005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3" name="Oval 42"/>
              <p:cNvSpPr/>
              <p:nvPr/>
            </p:nvSpPr>
            <p:spPr>
              <a:xfrm>
                <a:off x="502514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44" name="Straight Arrow Connector 43"/>
              <p:cNvCxnSpPr/>
              <p:nvPr/>
            </p:nvCxnSpPr>
            <p:spPr>
              <a:xfrm>
                <a:off x="513944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5" name="Straight Arrow Connector 44"/>
              <p:cNvCxnSpPr/>
              <p:nvPr/>
            </p:nvCxnSpPr>
            <p:spPr>
              <a:xfrm>
                <a:off x="513944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6" name="Oval 45"/>
              <p:cNvSpPr/>
              <p:nvPr/>
            </p:nvSpPr>
            <p:spPr>
              <a:xfrm>
                <a:off x="529456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dirty="0">
                    <a:effectLst/>
                    <a:latin typeface="Times New Roman"/>
                    <a:ea typeface="Times New Roman"/>
                  </a:rPr>
                  <a:t> </a:t>
                </a:r>
                <a:endParaRPr lang="en-US" sz="1200" dirty="0">
                  <a:effectLst/>
                  <a:latin typeface="Times New Roman"/>
                  <a:ea typeface="Times New Roman"/>
                </a:endParaRPr>
              </a:p>
            </p:txBody>
          </p:sp>
          <p:cxnSp>
            <p:nvCxnSpPr>
              <p:cNvPr id="47" name="Straight Arrow Connector 46"/>
              <p:cNvCxnSpPr/>
              <p:nvPr/>
            </p:nvCxnSpPr>
            <p:spPr>
              <a:xfrm>
                <a:off x="540886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8" name="Straight Arrow Connector 47"/>
              <p:cNvCxnSpPr/>
              <p:nvPr/>
            </p:nvCxnSpPr>
            <p:spPr>
              <a:xfrm>
                <a:off x="540886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8" name="Rectangle 17"/>
            <p:cNvSpPr/>
            <p:nvPr/>
          </p:nvSpPr>
          <p:spPr>
            <a:xfrm>
              <a:off x="4820094" y="696000"/>
              <a:ext cx="989087" cy="97576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19" name="Arc 18"/>
            <p:cNvSpPr/>
            <p:nvPr/>
          </p:nvSpPr>
          <p:spPr>
            <a:xfrm flipV="1">
              <a:off x="4772025" y="1094688"/>
              <a:ext cx="1123950" cy="435169"/>
            </a:xfrm>
            <a:prstGeom prst="arc">
              <a:avLst>
                <a:gd name="adj1" fmla="val 10327336"/>
                <a:gd name="adj2" fmla="val 598130"/>
              </a:avLst>
            </a:prstGeom>
            <a:noFill/>
            <a:ln>
              <a:headEnd type="none" w="med" len="med"/>
              <a:tailEnd type="triangl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20" name="Arc 19"/>
            <p:cNvSpPr/>
            <p:nvPr/>
          </p:nvSpPr>
          <p:spPr>
            <a:xfrm rot="16200000" flipV="1">
              <a:off x="4893613" y="958004"/>
              <a:ext cx="1107331" cy="457101"/>
            </a:xfrm>
            <a:prstGeom prst="arc">
              <a:avLst>
                <a:gd name="adj1" fmla="val 10327336"/>
                <a:gd name="adj2" fmla="val 598130"/>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21" name="Straight Connector 20"/>
            <p:cNvCxnSpPr/>
            <p:nvPr/>
          </p:nvCxnSpPr>
          <p:spPr>
            <a:xfrm>
              <a:off x="5199713" y="709945"/>
              <a:ext cx="0" cy="969137"/>
            </a:xfrm>
            <a:prstGeom prst="line">
              <a:avLst/>
            </a:prstGeom>
            <a:ln/>
          </p:spPr>
          <p:style>
            <a:lnRef idx="1">
              <a:schemeClr val="dk1"/>
            </a:lnRef>
            <a:fillRef idx="2">
              <a:schemeClr val="dk1"/>
            </a:fillRef>
            <a:effectRef idx="1">
              <a:schemeClr val="dk1"/>
            </a:effectRef>
            <a:fontRef idx="minor">
              <a:schemeClr val="dk1"/>
            </a:fontRef>
          </p:style>
        </p:cxnSp>
        <p:cxnSp>
          <p:nvCxnSpPr>
            <p:cNvPr id="22" name="Straight Connector 21"/>
            <p:cNvCxnSpPr/>
            <p:nvPr/>
          </p:nvCxnSpPr>
          <p:spPr>
            <a:xfrm>
              <a:off x="4820094" y="1055038"/>
              <a:ext cx="989087" cy="0"/>
            </a:xfrm>
            <a:prstGeom prst="line">
              <a:avLst/>
            </a:prstGeom>
            <a:ln/>
          </p:spPr>
          <p:style>
            <a:lnRef idx="1">
              <a:schemeClr val="dk1"/>
            </a:lnRef>
            <a:fillRef idx="2">
              <a:schemeClr val="dk1"/>
            </a:fillRef>
            <a:effectRef idx="1">
              <a:schemeClr val="dk1"/>
            </a:effectRef>
            <a:fontRef idx="minor">
              <a:schemeClr val="dk1"/>
            </a:fontRef>
          </p:style>
        </p:cxnSp>
        <p:cxnSp>
          <p:nvCxnSpPr>
            <p:cNvPr id="23" name="Straight Connector 22"/>
            <p:cNvCxnSpPr/>
            <p:nvPr/>
          </p:nvCxnSpPr>
          <p:spPr>
            <a:xfrm>
              <a:off x="4820094" y="1343640"/>
              <a:ext cx="989087" cy="0"/>
            </a:xfrm>
            <a:prstGeom prst="line">
              <a:avLst/>
            </a:prstGeom>
            <a:ln/>
          </p:spPr>
          <p:style>
            <a:lnRef idx="1">
              <a:schemeClr val="dk1"/>
            </a:lnRef>
            <a:fillRef idx="2">
              <a:schemeClr val="dk1"/>
            </a:fillRef>
            <a:effectRef idx="1">
              <a:schemeClr val="dk1"/>
            </a:effectRef>
            <a:fontRef idx="minor">
              <a:schemeClr val="dk1"/>
            </a:fontRef>
          </p:style>
        </p:cxnSp>
        <p:sp>
          <p:nvSpPr>
            <p:cNvPr id="24" name="TextBox 144"/>
            <p:cNvSpPr txBox="1"/>
            <p:nvPr/>
          </p:nvSpPr>
          <p:spPr>
            <a:xfrm>
              <a:off x="5170030" y="980998"/>
              <a:ext cx="369490" cy="406763"/>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800" kern="1200">
                  <a:solidFill>
                    <a:srgbClr val="000000"/>
                  </a:solidFill>
                  <a:effectLst/>
                  <a:latin typeface="Calibri"/>
                  <a:ea typeface="Times New Roman"/>
                  <a:cs typeface="Times New Roman"/>
                </a:rPr>
                <a:t>P</a:t>
              </a:r>
              <a:r>
                <a:rPr lang="en-US" sz="1800" kern="1200" baseline="-25000">
                  <a:solidFill>
                    <a:srgbClr val="000000"/>
                  </a:solidFill>
                  <a:effectLst/>
                  <a:latin typeface="Calibri"/>
                  <a:ea typeface="Times New Roman"/>
                  <a:cs typeface="Times New Roman"/>
                </a:rPr>
                <a:t>ij</a:t>
              </a:r>
              <a:endParaRPr lang="en-US" sz="1200">
                <a:effectLst/>
                <a:latin typeface="Times New Roman"/>
                <a:ea typeface="Times New Roman"/>
              </a:endParaRPr>
            </a:p>
          </p:txBody>
        </p:sp>
        <p:cxnSp>
          <p:nvCxnSpPr>
            <p:cNvPr id="25" name="Straight Arrow Connector 24"/>
            <p:cNvCxnSpPr/>
            <p:nvPr/>
          </p:nvCxnSpPr>
          <p:spPr>
            <a:xfrm rot="5400000" flipH="1" flipV="1">
              <a:off x="5273170" y="862346"/>
              <a:ext cx="217585" cy="158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6" name="Straight Arrow Connector 25"/>
            <p:cNvCxnSpPr/>
            <p:nvPr/>
          </p:nvCxnSpPr>
          <p:spPr>
            <a:xfrm rot="10800000">
              <a:off x="4918111" y="1198583"/>
              <a:ext cx="228551" cy="1511"/>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7" name="Straight Connector 26"/>
            <p:cNvCxnSpPr/>
            <p:nvPr/>
          </p:nvCxnSpPr>
          <p:spPr>
            <a:xfrm>
              <a:off x="5503294" y="709017"/>
              <a:ext cx="0" cy="968856"/>
            </a:xfrm>
            <a:prstGeom prst="line">
              <a:avLst/>
            </a:prstGeom>
            <a:ln/>
          </p:spPr>
          <p:style>
            <a:lnRef idx="1">
              <a:schemeClr val="dk1"/>
            </a:lnRef>
            <a:fillRef idx="2">
              <a:schemeClr val="dk1"/>
            </a:fillRef>
            <a:effectRef idx="1">
              <a:schemeClr val="dk1"/>
            </a:effectRef>
            <a:fontRef idx="minor">
              <a:schemeClr val="dk1"/>
            </a:fontRef>
          </p:style>
        </p:cxnSp>
        <p:sp>
          <p:nvSpPr>
            <p:cNvPr id="28" name="Rectangle 27"/>
            <p:cNvSpPr/>
            <p:nvPr/>
          </p:nvSpPr>
          <p:spPr>
            <a:xfrm>
              <a:off x="90090" y="1904806"/>
              <a:ext cx="1360465" cy="586966"/>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BLAST Analysis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Parametric sweep</a:t>
              </a:r>
            </a:p>
            <a:p>
              <a:pPr marL="0" marR="0">
                <a:lnSpc>
                  <a:spcPct val="150000"/>
                </a:lnSpc>
                <a:spcBef>
                  <a:spcPts val="0"/>
                </a:spcBef>
                <a:spcAft>
                  <a:spcPts val="0"/>
                </a:spcAft>
              </a:pPr>
              <a:r>
                <a:rPr lang="en-US" sz="1400" dirty="0" smtClean="0">
                  <a:solidFill>
                    <a:srgbClr val="000000"/>
                  </a:solidFill>
                  <a:latin typeface="Arial" pitchFamily="34" charset="0"/>
                  <a:ea typeface="Times New Roman"/>
                  <a:cs typeface="Arial" pitchFamily="34" charset="0"/>
                </a:rPr>
                <a:t>Pleasingly Parallel</a:t>
              </a:r>
              <a:endParaRPr lang="en-US" sz="1400" dirty="0">
                <a:effectLst/>
                <a:latin typeface="Arial" pitchFamily="34" charset="0"/>
                <a:ea typeface="Times New Roman"/>
                <a:cs typeface="Arial" pitchFamily="34" charset="0"/>
              </a:endParaRPr>
            </a:p>
          </p:txBody>
        </p:sp>
        <p:sp>
          <p:nvSpPr>
            <p:cNvPr id="29" name="Rectangle 28"/>
            <p:cNvSpPr/>
            <p:nvPr/>
          </p:nvSpPr>
          <p:spPr>
            <a:xfrm>
              <a:off x="1446245" y="1906661"/>
              <a:ext cx="1533071" cy="58511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High Energy Physics (HEP) Histograms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Distributed search</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0" name="Rectangle 29"/>
            <p:cNvSpPr/>
            <p:nvPr/>
          </p:nvSpPr>
          <p:spPr>
            <a:xfrm>
              <a:off x="4607862" y="1900603"/>
              <a:ext cx="1383363" cy="594199"/>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Classic MPI</a:t>
              </a: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PDE Solvers and </a:t>
              </a:r>
              <a:r>
                <a:rPr lang="en-US" sz="1400" dirty="0">
                  <a:solidFill>
                    <a:srgbClr val="000000"/>
                  </a:solidFill>
                  <a:effectLst/>
                  <a:latin typeface="Arial" pitchFamily="34" charset="0"/>
                  <a:ea typeface="Times New Roman"/>
                  <a:cs typeface="Arial" pitchFamily="34" charset="0"/>
                </a:rPr>
                <a:t>particle dynamics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1" name="Rectangle 30"/>
            <p:cNvSpPr/>
            <p:nvPr/>
          </p:nvSpPr>
          <p:spPr>
            <a:xfrm>
              <a:off x="90090" y="2508846"/>
              <a:ext cx="4517773" cy="3632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600" b="1" dirty="0">
                  <a:solidFill>
                    <a:srgbClr val="000000"/>
                  </a:solidFill>
                  <a:effectLst/>
                  <a:latin typeface="Arial"/>
                  <a:ea typeface="Times New Roman"/>
                </a:rPr>
                <a:t>Domain of MapReduce and Iterative </a:t>
              </a:r>
              <a:r>
                <a:rPr lang="en-US" sz="1600" b="1" dirty="0" smtClean="0">
                  <a:solidFill>
                    <a:srgbClr val="000000"/>
                  </a:solidFill>
                  <a:effectLst/>
                  <a:latin typeface="Arial"/>
                  <a:ea typeface="Times New Roman"/>
                </a:rPr>
                <a:t>Extensions</a:t>
              </a:r>
            </a:p>
            <a:p>
              <a:pPr marL="0" marR="0" algn="ctr">
                <a:lnSpc>
                  <a:spcPct val="150000"/>
                </a:lnSpc>
                <a:spcBef>
                  <a:spcPts val="0"/>
                </a:spcBef>
                <a:spcAft>
                  <a:spcPts val="0"/>
                </a:spcAft>
              </a:pPr>
              <a:r>
                <a:rPr lang="en-US" sz="1600" b="1" dirty="0" smtClean="0">
                  <a:solidFill>
                    <a:srgbClr val="000000"/>
                  </a:solidFill>
                  <a:latin typeface="Arial"/>
                  <a:ea typeface="Times New Roman"/>
                </a:rPr>
                <a:t>Science Clouds</a:t>
              </a:r>
              <a:endParaRPr lang="en-US" b="1" dirty="0">
                <a:effectLst/>
                <a:latin typeface="Times New Roman"/>
                <a:ea typeface="Times New Roman"/>
              </a:endParaRPr>
            </a:p>
          </p:txBody>
        </p:sp>
        <p:sp>
          <p:nvSpPr>
            <p:cNvPr id="32" name="Rectangle 31"/>
            <p:cNvSpPr/>
            <p:nvPr/>
          </p:nvSpPr>
          <p:spPr>
            <a:xfrm>
              <a:off x="4607862" y="2507092"/>
              <a:ext cx="1383363" cy="364957"/>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400" b="1" smtClean="0">
                  <a:solidFill>
                    <a:srgbClr val="000000"/>
                  </a:solidFill>
                  <a:effectLst/>
                  <a:latin typeface="Arial"/>
                  <a:ea typeface="Times New Roman"/>
                </a:rPr>
                <a:t>MPI</a:t>
              </a:r>
              <a:endParaRPr lang="en-US" sz="1400" b="1" dirty="0" smtClean="0">
                <a:solidFill>
                  <a:srgbClr val="000000"/>
                </a:solidFill>
                <a:effectLst/>
                <a:latin typeface="Arial"/>
                <a:ea typeface="Times New Roman"/>
              </a:endParaRPr>
            </a:p>
            <a:p>
              <a:pPr marL="0" marR="0" algn="ctr">
                <a:lnSpc>
                  <a:spcPct val="150000"/>
                </a:lnSpc>
                <a:spcBef>
                  <a:spcPts val="0"/>
                </a:spcBef>
                <a:spcAft>
                  <a:spcPts val="0"/>
                </a:spcAft>
              </a:pPr>
              <a:r>
                <a:rPr lang="en-US" sz="1400" b="1" dirty="0">
                  <a:solidFill>
                    <a:srgbClr val="000000"/>
                  </a:solidFill>
                  <a:latin typeface="Arial"/>
                  <a:ea typeface="Times New Roman"/>
                </a:rPr>
                <a:t>E</a:t>
              </a:r>
              <a:r>
                <a:rPr lang="en-US" sz="1400" b="1" dirty="0" smtClean="0">
                  <a:solidFill>
                    <a:srgbClr val="000000"/>
                  </a:solidFill>
                  <a:latin typeface="Arial"/>
                  <a:ea typeface="Times New Roman"/>
                </a:rPr>
                <a:t>xascale</a:t>
              </a:r>
              <a:endParaRPr lang="en-US" sz="1400" b="1" dirty="0" smtClean="0">
                <a:solidFill>
                  <a:srgbClr val="000000"/>
                </a:solidFill>
                <a:effectLst/>
                <a:latin typeface="Arial"/>
                <a:ea typeface="Times New Roman"/>
              </a:endParaRPr>
            </a:p>
          </p:txBody>
        </p:sp>
        <p:cxnSp>
          <p:nvCxnSpPr>
            <p:cNvPr id="33" name="Straight Arrow Connector 32"/>
            <p:cNvCxnSpPr/>
            <p:nvPr/>
          </p:nvCxnSpPr>
          <p:spPr>
            <a:xfrm>
              <a:off x="4208035" y="2692336"/>
              <a:ext cx="29507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34" name="Straight Arrow Connector 33"/>
            <p:cNvCxnSpPr/>
            <p:nvPr/>
          </p:nvCxnSpPr>
          <p:spPr>
            <a:xfrm flipH="1">
              <a:off x="175816" y="2683268"/>
              <a:ext cx="28140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5" name="Rectangle 34"/>
            <p:cNvSpPr/>
            <p:nvPr/>
          </p:nvSpPr>
          <p:spPr>
            <a:xfrm>
              <a:off x="2979437" y="1906662"/>
              <a:ext cx="1628425" cy="588140"/>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Expectation maximization </a:t>
              </a:r>
              <a:r>
                <a:rPr lang="en-US" sz="1400" dirty="0" smtClean="0">
                  <a:solidFill>
                    <a:srgbClr val="000000"/>
                  </a:solidFill>
                  <a:effectLst/>
                  <a:latin typeface="Arial" pitchFamily="34" charset="0"/>
                  <a:ea typeface="Times New Roman"/>
                  <a:cs typeface="Arial" pitchFamily="34" charset="0"/>
                </a:rPr>
                <a:t>Clustering </a:t>
              </a:r>
              <a:r>
                <a:rPr lang="en-US" sz="1400" dirty="0">
                  <a:solidFill>
                    <a:srgbClr val="000000"/>
                  </a:solidFill>
                  <a:effectLst/>
                  <a:latin typeface="Arial" pitchFamily="34" charset="0"/>
                  <a:ea typeface="Times New Roman"/>
                  <a:cs typeface="Arial" pitchFamily="34" charset="0"/>
                </a:rPr>
                <a:t>e.g. </a:t>
              </a:r>
              <a:r>
                <a:rPr lang="en-US" sz="1400" dirty="0" err="1">
                  <a:solidFill>
                    <a:srgbClr val="000000"/>
                  </a:solidFill>
                  <a:effectLst/>
                  <a:latin typeface="Arial" pitchFamily="34" charset="0"/>
                  <a:ea typeface="Times New Roman"/>
                  <a:cs typeface="Arial" pitchFamily="34" charset="0"/>
                </a:rPr>
                <a:t>Kmeans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Linear </a:t>
              </a:r>
              <a:r>
                <a:rPr lang="en-US" sz="1400" dirty="0" smtClean="0">
                  <a:solidFill>
                    <a:srgbClr val="000000"/>
                  </a:solidFill>
                  <a:effectLst/>
                  <a:latin typeface="Arial" pitchFamily="34" charset="0"/>
                  <a:ea typeface="Times New Roman"/>
                  <a:cs typeface="Arial" pitchFamily="34" charset="0"/>
                </a:rPr>
                <a:t>Algebra</a:t>
              </a:r>
              <a:r>
                <a:rPr lang="en-US" sz="1400" dirty="0" smtClean="0">
                  <a:latin typeface="Arial" pitchFamily="34" charset="0"/>
                  <a:ea typeface="Times New Roman"/>
                  <a:cs typeface="Arial" pitchFamily="34" charset="0"/>
                </a:rPr>
                <a:t>, </a:t>
              </a:r>
              <a:r>
                <a:rPr lang="en-US" sz="1400" dirty="0" smtClean="0">
                  <a:solidFill>
                    <a:srgbClr val="000000"/>
                  </a:solidFill>
                  <a:effectLst/>
                  <a:latin typeface="Arial" pitchFamily="34" charset="0"/>
                  <a:ea typeface="Times New Roman"/>
                  <a:cs typeface="Arial" pitchFamily="34" charset="0"/>
                </a:rPr>
                <a:t>Page </a:t>
              </a:r>
              <a:r>
                <a:rPr lang="en-US" sz="1400" dirty="0">
                  <a:solidFill>
                    <a:srgbClr val="000000"/>
                  </a:solidFill>
                  <a:effectLst/>
                  <a:latin typeface="Arial" pitchFamily="34" charset="0"/>
                  <a:ea typeface="Times New Roman"/>
                  <a:cs typeface="Arial" pitchFamily="34" charset="0"/>
                </a:rPr>
                <a:t>Rank</a:t>
              </a:r>
              <a:endParaRPr lang="en-US" sz="1400" dirty="0">
                <a:effectLst/>
                <a:latin typeface="Arial" pitchFamily="34" charset="0"/>
                <a:ea typeface="Times New Roman"/>
                <a:cs typeface="Arial" pitchFamily="34" charset="0"/>
              </a:endParaRPr>
            </a:p>
            <a:p>
              <a:pPr marL="0" marR="0">
                <a:lnSpc>
                  <a:spcPct val="115000"/>
                </a:lnSpc>
                <a:spcBef>
                  <a:spcPts val="0"/>
                </a:spcBef>
                <a:spcAft>
                  <a:spcPts val="0"/>
                </a:spcAft>
              </a:pPr>
              <a:r>
                <a:rPr lang="en-US" sz="1400" dirty="0">
                  <a:solidFill>
                    <a:srgbClr val="000000"/>
                  </a:solidFill>
                  <a:effectLst/>
                  <a:latin typeface="Arial" pitchFamily="34" charset="0"/>
                  <a:ea typeface="Times New Roman"/>
                  <a:cs typeface="Arial" pitchFamily="34" charset="0"/>
                </a:rPr>
                <a:t> </a:t>
              </a:r>
              <a:endParaRPr lang="en-US" sz="1400" dirty="0">
                <a:effectLst/>
                <a:latin typeface="Arial" pitchFamily="34" charset="0"/>
                <a:ea typeface="Times New Roman"/>
                <a:cs typeface="Arial" pitchFamily="34" charset="0"/>
              </a:endParaRPr>
            </a:p>
          </p:txBody>
        </p:sp>
      </p:grpSp>
    </p:spTree>
    <p:extLst>
      <p:ext uri="{BB962C8B-B14F-4D97-AF65-F5344CB8AC3E}">
        <p14:creationId xmlns:p14="http://schemas.microsoft.com/office/powerpoint/2010/main" val="8261781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6" y="76200"/>
            <a:ext cx="9144000" cy="914400"/>
          </a:xfrm>
        </p:spPr>
        <p:txBody>
          <a:bodyPr/>
          <a:lstStyle/>
          <a:p>
            <a:r>
              <a:rPr lang="en-US" sz="4000" dirty="0" smtClean="0"/>
              <a:t>Commercial “Web 2.0” Cloud Applications</a:t>
            </a:r>
            <a:endParaRPr lang="en-US" sz="4000" dirty="0"/>
          </a:p>
        </p:txBody>
      </p:sp>
      <p:sp>
        <p:nvSpPr>
          <p:cNvPr id="3" name="Content Placeholder 2"/>
          <p:cNvSpPr>
            <a:spLocks noGrp="1"/>
          </p:cNvSpPr>
          <p:nvPr>
            <p:ph idx="1"/>
          </p:nvPr>
        </p:nvSpPr>
        <p:spPr>
          <a:xfrm>
            <a:off x="0" y="914400"/>
            <a:ext cx="9144000" cy="5257800"/>
          </a:xfrm>
        </p:spPr>
        <p:txBody>
          <a:bodyPr/>
          <a:lstStyle/>
          <a:p>
            <a:r>
              <a:rPr lang="en-US" b="1" dirty="0" smtClean="0"/>
              <a:t>Internet search</a:t>
            </a:r>
            <a:r>
              <a:rPr lang="en-US" dirty="0" smtClean="0"/>
              <a:t>, </a:t>
            </a:r>
            <a:r>
              <a:rPr lang="en-US" b="1" dirty="0" smtClean="0"/>
              <a:t>Social networking</a:t>
            </a:r>
            <a:r>
              <a:rPr lang="en-US" dirty="0" smtClean="0"/>
              <a:t>, </a:t>
            </a:r>
            <a:r>
              <a:rPr lang="en-US" b="1" dirty="0" smtClean="0"/>
              <a:t>e-commerce</a:t>
            </a:r>
            <a:r>
              <a:rPr lang="en-US" dirty="0" smtClean="0"/>
              <a:t>, </a:t>
            </a:r>
            <a:r>
              <a:rPr lang="en-US" b="1" dirty="0" smtClean="0"/>
              <a:t>cloud storage</a:t>
            </a:r>
          </a:p>
          <a:p>
            <a:r>
              <a:rPr lang="en-US" dirty="0" smtClean="0"/>
              <a:t>These are </a:t>
            </a:r>
            <a:r>
              <a:rPr lang="en-US" b="1" dirty="0" smtClean="0"/>
              <a:t>larger systems than used in HPC </a:t>
            </a:r>
            <a:r>
              <a:rPr lang="en-US" dirty="0" smtClean="0"/>
              <a:t>with huge levels of parallelism coming from</a:t>
            </a:r>
          </a:p>
          <a:p>
            <a:pPr lvl="1"/>
            <a:r>
              <a:rPr lang="en-US" dirty="0" smtClean="0"/>
              <a:t>Processing of </a:t>
            </a:r>
            <a:r>
              <a:rPr lang="en-US" b="1" dirty="0" smtClean="0"/>
              <a:t>lots of users </a:t>
            </a:r>
            <a:r>
              <a:rPr lang="en-US" dirty="0" smtClean="0"/>
              <a:t>or </a:t>
            </a:r>
          </a:p>
          <a:p>
            <a:pPr lvl="1"/>
            <a:r>
              <a:rPr lang="en-US" dirty="0"/>
              <a:t>A</a:t>
            </a:r>
            <a:r>
              <a:rPr lang="en-US" dirty="0" smtClean="0"/>
              <a:t>n </a:t>
            </a:r>
            <a:r>
              <a:rPr lang="en-US" b="1" dirty="0" smtClean="0"/>
              <a:t>intrinsically parallel </a:t>
            </a:r>
            <a:r>
              <a:rPr lang="en-US" dirty="0" smtClean="0"/>
              <a:t>Tweet or Web </a:t>
            </a:r>
            <a:r>
              <a:rPr lang="en-US" b="1" dirty="0" smtClean="0"/>
              <a:t>search</a:t>
            </a:r>
          </a:p>
          <a:p>
            <a:r>
              <a:rPr lang="en-US" b="1" dirty="0" smtClean="0">
                <a:solidFill>
                  <a:srgbClr val="FF0000"/>
                </a:solidFill>
              </a:rPr>
              <a:t>Classic MapReduce </a:t>
            </a:r>
            <a:r>
              <a:rPr lang="en-US" b="1" dirty="0" smtClean="0"/>
              <a:t>is suitable </a:t>
            </a:r>
            <a:r>
              <a:rPr lang="en-US" dirty="0" smtClean="0"/>
              <a:t>(although Page Rank component of search is parallel linear algebra) </a:t>
            </a:r>
          </a:p>
          <a:p>
            <a:r>
              <a:rPr lang="en-US" b="1" dirty="0" smtClean="0"/>
              <a:t>Data Intensive</a:t>
            </a:r>
          </a:p>
          <a:p>
            <a:r>
              <a:rPr lang="en-US" dirty="0" smtClean="0"/>
              <a:t>Do not need </a:t>
            </a:r>
            <a:r>
              <a:rPr lang="en-US" dirty="0" smtClean="0">
                <a:solidFill>
                  <a:srgbClr val="FF0000"/>
                </a:solidFill>
              </a:rPr>
              <a:t>microsecond messaging latency</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94CC141A-9CC6-41A7-A7D0-011D836CC6E2}" type="slidenum">
              <a:rPr lang="en-US" smtClean="0"/>
              <a:pPr/>
              <a:t>28</a:t>
            </a:fld>
            <a:endParaRPr lang="en-US"/>
          </a:p>
        </p:txBody>
      </p:sp>
    </p:spTree>
    <p:extLst>
      <p:ext uri="{BB962C8B-B14F-4D97-AF65-F5344CB8AC3E}">
        <p14:creationId xmlns:p14="http://schemas.microsoft.com/office/powerpoint/2010/main" val="12529967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685800"/>
          </a:xfrm>
        </p:spPr>
        <p:txBody>
          <a:bodyPr/>
          <a:lstStyle/>
          <a:p>
            <a:r>
              <a:rPr lang="en-US" dirty="0" smtClean="0"/>
              <a:t>Data Analytics Futures?</a:t>
            </a:r>
            <a:endParaRPr lang="en-US" dirty="0"/>
          </a:p>
        </p:txBody>
      </p:sp>
      <p:sp>
        <p:nvSpPr>
          <p:cNvPr id="3" name="Content Placeholder 2"/>
          <p:cNvSpPr>
            <a:spLocks noGrp="1"/>
          </p:cNvSpPr>
          <p:nvPr>
            <p:ph idx="1"/>
          </p:nvPr>
        </p:nvSpPr>
        <p:spPr>
          <a:xfrm>
            <a:off x="0" y="533400"/>
            <a:ext cx="9144000" cy="4525963"/>
          </a:xfrm>
        </p:spPr>
        <p:txBody>
          <a:bodyPr/>
          <a:lstStyle/>
          <a:p>
            <a:r>
              <a:rPr lang="en-US" sz="2400" b="1" dirty="0" err="1" smtClean="0"/>
              <a:t>PETSc</a:t>
            </a:r>
            <a:r>
              <a:rPr lang="en-US" sz="2400" b="1" dirty="0" smtClean="0"/>
              <a:t> </a:t>
            </a:r>
            <a:r>
              <a:rPr lang="en-US" sz="2400" dirty="0" smtClean="0"/>
              <a:t>and</a:t>
            </a:r>
            <a:r>
              <a:rPr lang="en-US" sz="2400" b="1" dirty="0" smtClean="0"/>
              <a:t> </a:t>
            </a:r>
            <a:r>
              <a:rPr lang="en-US" sz="2400" b="1" dirty="0" err="1" smtClean="0"/>
              <a:t>ScaLAPACK</a:t>
            </a:r>
            <a:r>
              <a:rPr lang="en-US" sz="2400" b="1" dirty="0" smtClean="0"/>
              <a:t> </a:t>
            </a:r>
            <a:r>
              <a:rPr lang="en-US" sz="2400" dirty="0" smtClean="0"/>
              <a:t>and similar libraries very important in supporting parallel simulations</a:t>
            </a:r>
          </a:p>
          <a:p>
            <a:r>
              <a:rPr lang="en-US" sz="2400" dirty="0" smtClean="0"/>
              <a:t>Need equivalent </a:t>
            </a:r>
            <a:r>
              <a:rPr lang="en-US" sz="2400" b="1" dirty="0" smtClean="0"/>
              <a:t>Data Analytics libraries</a:t>
            </a:r>
          </a:p>
          <a:p>
            <a:r>
              <a:rPr lang="en-US" sz="2400" dirty="0" smtClean="0"/>
              <a:t>Include</a:t>
            </a:r>
            <a:r>
              <a:rPr lang="en-US" sz="2400" b="1" dirty="0" smtClean="0"/>
              <a:t> datamining </a:t>
            </a:r>
            <a:r>
              <a:rPr lang="en-US" sz="2400" dirty="0" smtClean="0"/>
              <a:t>(Clustering, SVM, HMM, Bayesian Nets …), </a:t>
            </a:r>
            <a:r>
              <a:rPr lang="en-US" sz="2400" b="1" dirty="0" smtClean="0"/>
              <a:t>image processing</a:t>
            </a:r>
            <a:r>
              <a:rPr lang="en-US" sz="2400" dirty="0" smtClean="0"/>
              <a:t>, </a:t>
            </a:r>
            <a:r>
              <a:rPr lang="en-US" sz="2400" b="1" dirty="0" smtClean="0"/>
              <a:t>information retrieval </a:t>
            </a:r>
            <a:r>
              <a:rPr lang="en-US" sz="2400" dirty="0" smtClean="0"/>
              <a:t>including </a:t>
            </a:r>
            <a:r>
              <a:rPr lang="en-US" sz="2400" b="1" dirty="0" smtClean="0"/>
              <a:t>hidden factor </a:t>
            </a:r>
            <a:r>
              <a:rPr lang="en-US" sz="2400" dirty="0" smtClean="0"/>
              <a:t>analysis (LDA), </a:t>
            </a:r>
            <a:r>
              <a:rPr lang="en-US" sz="2400" b="1" dirty="0" smtClean="0"/>
              <a:t>global inference</a:t>
            </a:r>
            <a:r>
              <a:rPr lang="en-US" sz="2400" dirty="0" smtClean="0"/>
              <a:t>, </a:t>
            </a:r>
            <a:r>
              <a:rPr lang="en-US" sz="2400" b="1" dirty="0" smtClean="0"/>
              <a:t>dimension reduction</a:t>
            </a:r>
          </a:p>
          <a:p>
            <a:pPr lvl="1"/>
            <a:r>
              <a:rPr lang="en-US" sz="2000" dirty="0" smtClean="0"/>
              <a:t>Many libraries/toolkits (R, Matlab) and web sites (BLAST) but typically not aimed at scalable high performance algorithms</a:t>
            </a:r>
          </a:p>
          <a:p>
            <a:r>
              <a:rPr lang="en-US" sz="2400" dirty="0" smtClean="0"/>
              <a:t>Should support </a:t>
            </a:r>
            <a:r>
              <a:rPr lang="en-US" sz="2400" b="1" dirty="0" smtClean="0"/>
              <a:t>clouds and HPC; MPI </a:t>
            </a:r>
            <a:r>
              <a:rPr lang="en-US" sz="2400" dirty="0" smtClean="0"/>
              <a:t>and</a:t>
            </a:r>
            <a:r>
              <a:rPr lang="en-US" sz="2400" b="1" dirty="0" smtClean="0"/>
              <a:t> MapReduce</a:t>
            </a:r>
          </a:p>
          <a:p>
            <a:pPr lvl="1"/>
            <a:r>
              <a:rPr lang="en-US" sz="2000" dirty="0" smtClean="0"/>
              <a:t>Iterative MapReduce an interesting runtime; Hadoop has many limitations</a:t>
            </a:r>
          </a:p>
          <a:p>
            <a:r>
              <a:rPr lang="en-US" sz="2400" dirty="0" smtClean="0"/>
              <a:t>Need a </a:t>
            </a:r>
            <a:r>
              <a:rPr lang="en-US" sz="2400" b="1" dirty="0" smtClean="0"/>
              <a:t>coordinated </a:t>
            </a:r>
            <a:r>
              <a:rPr lang="en-US" sz="2400" b="1" dirty="0"/>
              <a:t>Academic Business Government Collaboration </a:t>
            </a:r>
            <a:r>
              <a:rPr lang="en-US" sz="2400" b="1" dirty="0" smtClean="0"/>
              <a:t>to build robust algorithms that scale well</a:t>
            </a:r>
            <a:endParaRPr lang="en-US" sz="2400" dirty="0" smtClean="0"/>
          </a:p>
          <a:p>
            <a:pPr lvl="1"/>
            <a:r>
              <a:rPr lang="en-US" sz="2000" dirty="0" smtClean="0"/>
              <a:t>Crosses Science, Business Network Science, Social Science</a:t>
            </a:r>
          </a:p>
          <a:p>
            <a:r>
              <a:rPr lang="en-US" sz="2400" dirty="0" smtClean="0"/>
              <a:t>Propose to build community to define &amp; implement</a:t>
            </a:r>
            <a:br>
              <a:rPr lang="en-US" sz="2400" dirty="0" smtClean="0"/>
            </a:br>
            <a:r>
              <a:rPr lang="en-US" sz="2400" b="1" dirty="0" smtClean="0"/>
              <a:t>SPIDAL </a:t>
            </a:r>
            <a:r>
              <a:rPr lang="en-US" sz="2400" dirty="0" smtClean="0"/>
              <a:t>or</a:t>
            </a:r>
            <a:r>
              <a:rPr lang="en-US" sz="2400" b="1" dirty="0" smtClean="0"/>
              <a:t> Scalable </a:t>
            </a:r>
            <a:r>
              <a:rPr lang="en-US" sz="2400" b="1" dirty="0"/>
              <a:t>Parallel Interoperable  Data Analytics Library</a:t>
            </a:r>
          </a:p>
        </p:txBody>
      </p:sp>
      <p:sp>
        <p:nvSpPr>
          <p:cNvPr id="4" name="Slide Number Placeholder 3"/>
          <p:cNvSpPr>
            <a:spLocks noGrp="1"/>
          </p:cNvSpPr>
          <p:nvPr>
            <p:ph type="sldNum" sz="quarter" idx="12"/>
          </p:nvPr>
        </p:nvSpPr>
        <p:spPr/>
        <p:txBody>
          <a:bodyPr/>
          <a:lstStyle/>
          <a:p>
            <a:fld id="{94CC141A-9CC6-41A7-A7D0-011D836CC6E2}" type="slidenum">
              <a:rPr lang="en-US" smtClean="0"/>
              <a:pPr/>
              <a:t>29</a:t>
            </a:fld>
            <a:endParaRPr lang="en-US"/>
          </a:p>
        </p:txBody>
      </p:sp>
    </p:spTree>
    <p:extLst>
      <p:ext uri="{BB962C8B-B14F-4D97-AF65-F5344CB8AC3E}">
        <p14:creationId xmlns:p14="http://schemas.microsoft.com/office/powerpoint/2010/main" val="1055337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12"/>
            <a:ext cx="8229600" cy="762000"/>
          </a:xfrm>
        </p:spPr>
        <p:txBody>
          <a:bodyPr/>
          <a:lstStyle/>
          <a:p>
            <a:r>
              <a:rPr lang="en-US" dirty="0" smtClean="0"/>
              <a:t>Topics Covered</a:t>
            </a:r>
            <a:endParaRPr lang="en-US" dirty="0"/>
          </a:p>
        </p:txBody>
      </p:sp>
      <p:sp>
        <p:nvSpPr>
          <p:cNvPr id="3" name="Content Placeholder 2"/>
          <p:cNvSpPr>
            <a:spLocks noGrp="1"/>
          </p:cNvSpPr>
          <p:nvPr>
            <p:ph idx="1"/>
          </p:nvPr>
        </p:nvSpPr>
        <p:spPr>
          <a:xfrm>
            <a:off x="3928" y="762000"/>
            <a:ext cx="9140072" cy="5486400"/>
          </a:xfrm>
        </p:spPr>
        <p:txBody>
          <a:bodyPr/>
          <a:lstStyle/>
          <a:p>
            <a:r>
              <a:rPr lang="en-US" sz="2800" dirty="0" smtClean="0"/>
              <a:t>Broad Overview: Data Deluge to Clouds</a:t>
            </a:r>
          </a:p>
          <a:p>
            <a:r>
              <a:rPr lang="en-US" sz="2800" dirty="0"/>
              <a:t>Clouds Grids and </a:t>
            </a:r>
            <a:r>
              <a:rPr lang="en-US" sz="2800" dirty="0" smtClean="0"/>
              <a:t>HPC</a:t>
            </a:r>
          </a:p>
          <a:p>
            <a:r>
              <a:rPr lang="en-US" sz="2800" dirty="0"/>
              <a:t>C</a:t>
            </a:r>
            <a:r>
              <a:rPr lang="en-US" sz="2800" dirty="0" smtClean="0"/>
              <a:t>loud applications</a:t>
            </a:r>
          </a:p>
          <a:p>
            <a:r>
              <a:rPr lang="en-US" sz="2800" dirty="0" smtClean="0"/>
              <a:t>Analytics and </a:t>
            </a:r>
            <a:r>
              <a:rPr lang="en-US" sz="2800" dirty="0"/>
              <a:t>Parallel Computing </a:t>
            </a:r>
            <a:r>
              <a:rPr lang="en-US" sz="2800" dirty="0" smtClean="0"/>
              <a:t>on </a:t>
            </a:r>
            <a:r>
              <a:rPr lang="en-US" sz="2800" dirty="0"/>
              <a:t>Clouds and HPC </a:t>
            </a:r>
            <a:endParaRPr lang="en-US" sz="2800" dirty="0" smtClean="0"/>
          </a:p>
          <a:p>
            <a:r>
              <a:rPr lang="en-US" sz="2800" dirty="0" smtClean="0"/>
              <a:t>Data (Analytics) Architectures</a:t>
            </a:r>
          </a:p>
          <a:p>
            <a:r>
              <a:rPr lang="en-US" sz="2800" dirty="0" smtClean="0"/>
              <a:t>Data Science and Data Analytics</a:t>
            </a:r>
          </a:p>
          <a:p>
            <a:r>
              <a:rPr lang="en-US" sz="2800" dirty="0" smtClean="0"/>
              <a:t>Informatics at Indiana University</a:t>
            </a:r>
          </a:p>
          <a:p>
            <a:r>
              <a:rPr lang="en-US" sz="2800" dirty="0" smtClean="0"/>
              <a:t>FutureGrid</a:t>
            </a:r>
          </a:p>
          <a:p>
            <a:r>
              <a:rPr lang="en-US" sz="2800" dirty="0" smtClean="0"/>
              <a:t>Computing Testbed as a Service</a:t>
            </a:r>
          </a:p>
          <a:p>
            <a:r>
              <a:rPr lang="en-US" sz="2800" dirty="0" smtClean="0"/>
              <a:t>Conclusions</a:t>
            </a:r>
          </a:p>
          <a:p>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a:t>
            </a:fld>
            <a:endParaRPr lang="en-US"/>
          </a:p>
        </p:txBody>
      </p:sp>
    </p:spTree>
    <p:extLst>
      <p:ext uri="{BB962C8B-B14F-4D97-AF65-F5344CB8AC3E}">
        <p14:creationId xmlns:p14="http://schemas.microsoft.com/office/powerpoint/2010/main" val="35137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1831975"/>
          </a:xfrm>
        </p:spPr>
        <p:txBody>
          <a:bodyPr/>
          <a:lstStyle/>
          <a:p>
            <a:r>
              <a:rPr lang="en-US" sz="5400" dirty="0" smtClean="0"/>
              <a:t>Data Architectures</a:t>
            </a:r>
            <a:endParaRPr lang="en-US" sz="5400"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30</a:t>
            </a:fld>
            <a:endParaRPr lang="en-US"/>
          </a:p>
        </p:txBody>
      </p:sp>
    </p:spTree>
    <p:extLst>
      <p:ext uri="{BB962C8B-B14F-4D97-AF65-F5344CB8AC3E}">
        <p14:creationId xmlns:p14="http://schemas.microsoft.com/office/powerpoint/2010/main" val="6119575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4" y="152400"/>
            <a:ext cx="9144000" cy="609600"/>
          </a:xfrm>
        </p:spPr>
        <p:txBody>
          <a:bodyPr/>
          <a:lstStyle/>
          <a:p>
            <a:r>
              <a:rPr lang="en-US" sz="4000" dirty="0" smtClean="0"/>
              <a:t>Clouds as Support for Data Repositories?</a:t>
            </a:r>
            <a:endParaRPr lang="en-US" sz="4000" dirty="0"/>
          </a:p>
        </p:txBody>
      </p:sp>
      <p:sp>
        <p:nvSpPr>
          <p:cNvPr id="3" name="Content Placeholder 2"/>
          <p:cNvSpPr>
            <a:spLocks noGrp="1"/>
          </p:cNvSpPr>
          <p:nvPr>
            <p:ph idx="1"/>
          </p:nvPr>
        </p:nvSpPr>
        <p:spPr>
          <a:xfrm>
            <a:off x="76200" y="685800"/>
            <a:ext cx="9067800" cy="4525963"/>
          </a:xfrm>
        </p:spPr>
        <p:txBody>
          <a:bodyPr/>
          <a:lstStyle/>
          <a:p>
            <a:r>
              <a:rPr lang="en-US" sz="2400" dirty="0" smtClean="0"/>
              <a:t>The </a:t>
            </a:r>
            <a:r>
              <a:rPr lang="en-US" sz="2400" b="1" dirty="0" smtClean="0"/>
              <a:t>data deluge </a:t>
            </a:r>
            <a:r>
              <a:rPr lang="en-US" sz="2400" dirty="0" smtClean="0"/>
              <a:t>needs cost effective computing</a:t>
            </a:r>
          </a:p>
          <a:p>
            <a:pPr lvl="1"/>
            <a:r>
              <a:rPr lang="en-US" sz="2400" dirty="0" smtClean="0"/>
              <a:t>Clouds are by definition cheapest</a:t>
            </a:r>
          </a:p>
          <a:p>
            <a:pPr lvl="1"/>
            <a:r>
              <a:rPr lang="en-US" sz="2400" dirty="0" smtClean="0"/>
              <a:t>Need data and computing co-located</a:t>
            </a:r>
          </a:p>
          <a:p>
            <a:r>
              <a:rPr lang="en-US" sz="2400" b="1" dirty="0" smtClean="0"/>
              <a:t>Shared resources </a:t>
            </a:r>
            <a:r>
              <a:rPr lang="en-US" sz="2400" dirty="0" smtClean="0"/>
              <a:t>essential (to be cost effective and large)</a:t>
            </a:r>
          </a:p>
          <a:p>
            <a:pPr lvl="1"/>
            <a:r>
              <a:rPr lang="en-US" sz="2400" dirty="0" smtClean="0"/>
              <a:t>Can’t have every scientists downloading petabytes to personal cluster</a:t>
            </a:r>
          </a:p>
          <a:p>
            <a:r>
              <a:rPr lang="en-US" sz="2400" dirty="0" smtClean="0"/>
              <a:t>Need to reconcile </a:t>
            </a:r>
            <a:r>
              <a:rPr lang="en-US" sz="2400" b="1" dirty="0" smtClean="0"/>
              <a:t>distributed</a:t>
            </a:r>
            <a:r>
              <a:rPr lang="en-US" sz="2400" dirty="0" smtClean="0"/>
              <a:t> (initial source of )</a:t>
            </a:r>
            <a:r>
              <a:rPr lang="en-US" sz="2400" b="1" dirty="0" smtClean="0"/>
              <a:t> data </a:t>
            </a:r>
            <a:r>
              <a:rPr lang="en-US" sz="2400" dirty="0" smtClean="0"/>
              <a:t>with shared  analysis</a:t>
            </a:r>
          </a:p>
          <a:p>
            <a:pPr lvl="1"/>
            <a:r>
              <a:rPr lang="en-US" sz="2400" dirty="0" smtClean="0"/>
              <a:t>Can move data to (discipline specific) clouds</a:t>
            </a:r>
          </a:p>
          <a:p>
            <a:pPr lvl="1"/>
            <a:r>
              <a:rPr lang="en-US" sz="2400" dirty="0" smtClean="0"/>
              <a:t>How do you deal with multi-disciplinary studies</a:t>
            </a:r>
          </a:p>
          <a:p>
            <a:r>
              <a:rPr lang="en-US" sz="2400" b="1" dirty="0" smtClean="0"/>
              <a:t>Data repositories of future will have cheap data and elastic cloud analysis support?</a:t>
            </a:r>
          </a:p>
          <a:p>
            <a:pPr lvl="1"/>
            <a:r>
              <a:rPr lang="en-US" sz="2400" dirty="0" smtClean="0"/>
              <a:t>Hosted free if data can be used commercially?</a:t>
            </a:r>
          </a:p>
          <a:p>
            <a:endParaRPr lang="en-US" sz="2400" b="1" dirty="0" smtClean="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31</a:t>
            </a:fld>
            <a:endParaRPr lang="en-US"/>
          </a:p>
        </p:txBody>
      </p:sp>
    </p:spTree>
    <p:extLst>
      <p:ext uri="{BB962C8B-B14F-4D97-AF65-F5344CB8AC3E}">
        <p14:creationId xmlns:p14="http://schemas.microsoft.com/office/powerpoint/2010/main" val="17017687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1668"/>
            <a:ext cx="8229600" cy="806532"/>
          </a:xfrm>
        </p:spPr>
        <p:txBody>
          <a:bodyPr/>
          <a:lstStyle/>
          <a:p>
            <a:r>
              <a:rPr lang="en-US" dirty="0" smtClean="0"/>
              <a:t>Architecture of Data Repositories?</a:t>
            </a:r>
            <a:endParaRPr lang="en-US" dirty="0"/>
          </a:p>
        </p:txBody>
      </p:sp>
      <p:sp>
        <p:nvSpPr>
          <p:cNvPr id="4" name="Content Placeholder 3"/>
          <p:cNvSpPr>
            <a:spLocks noGrp="1"/>
          </p:cNvSpPr>
          <p:nvPr>
            <p:ph idx="1"/>
          </p:nvPr>
        </p:nvSpPr>
        <p:spPr>
          <a:xfrm>
            <a:off x="152400" y="762000"/>
            <a:ext cx="8991600" cy="4525963"/>
          </a:xfrm>
        </p:spPr>
        <p:txBody>
          <a:bodyPr/>
          <a:lstStyle/>
          <a:p>
            <a:r>
              <a:rPr lang="en-US" dirty="0" smtClean="0"/>
              <a:t>Traditionally governments set up repositories for data associated with particular missions</a:t>
            </a:r>
          </a:p>
          <a:p>
            <a:pPr lvl="1"/>
            <a:r>
              <a:rPr lang="en-US" dirty="0" smtClean="0"/>
              <a:t>For example </a:t>
            </a:r>
            <a:r>
              <a:rPr lang="en-US" dirty="0"/>
              <a:t>EOSDIS (Earth </a:t>
            </a:r>
            <a:r>
              <a:rPr lang="en-US" dirty="0" smtClean="0"/>
              <a:t>Observation), </a:t>
            </a:r>
            <a:r>
              <a:rPr lang="en-US" dirty="0" err="1" smtClean="0"/>
              <a:t>GenBank</a:t>
            </a:r>
            <a:r>
              <a:rPr lang="en-US" dirty="0" smtClean="0"/>
              <a:t> (Genomics), NSIDC (Polar science), IPAC (Infrared astronomy)</a:t>
            </a:r>
          </a:p>
          <a:p>
            <a:pPr lvl="1"/>
            <a:r>
              <a:rPr lang="en-US" dirty="0" smtClean="0"/>
              <a:t>LHC/OSG computing grids for particle physics</a:t>
            </a:r>
          </a:p>
          <a:p>
            <a:r>
              <a:rPr lang="en-US" dirty="0" smtClean="0"/>
              <a:t>This is complicated by volume of data deluge, distributed instruments as in gene sequencers (maybe centralize?) and need for intense computing like Blast</a:t>
            </a:r>
          </a:p>
          <a:p>
            <a:pPr lvl="1"/>
            <a:r>
              <a:rPr lang="en-US" dirty="0" smtClean="0"/>
              <a:t>i.e. </a:t>
            </a:r>
            <a:r>
              <a:rPr lang="en-US" b="1" dirty="0" smtClean="0"/>
              <a:t>repositories need lots of computing</a:t>
            </a:r>
            <a:r>
              <a:rPr lang="en-US" dirty="0" smtClean="0"/>
              <a:t>?</a:t>
            </a:r>
            <a:endParaRPr lang="en-US"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32</a:t>
            </a:fld>
            <a:endParaRPr lang="en-US"/>
          </a:p>
        </p:txBody>
      </p:sp>
    </p:spTree>
    <p:extLst>
      <p:ext uri="{BB962C8B-B14F-4D97-AF65-F5344CB8AC3E}">
        <p14:creationId xmlns:p14="http://schemas.microsoft.com/office/powerpoint/2010/main" val="19520403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762000"/>
          </a:xfrm>
        </p:spPr>
        <p:txBody>
          <a:bodyPr>
            <a:normAutofit/>
          </a:bodyPr>
          <a:lstStyle/>
          <a:p>
            <a:r>
              <a:rPr lang="en-US" b="1" dirty="0" smtClean="0"/>
              <a:t>Traditional File System?</a:t>
            </a:r>
            <a:endParaRPr lang="en-US" b="1" dirty="0"/>
          </a:p>
        </p:txBody>
      </p:sp>
      <p:sp>
        <p:nvSpPr>
          <p:cNvPr id="23" name="Content Placeholder 22"/>
          <p:cNvSpPr>
            <a:spLocks noGrp="1"/>
          </p:cNvSpPr>
          <p:nvPr>
            <p:ph idx="1"/>
          </p:nvPr>
        </p:nvSpPr>
        <p:spPr>
          <a:xfrm>
            <a:off x="278956" y="4680860"/>
            <a:ext cx="8229600" cy="1719940"/>
          </a:xfrm>
        </p:spPr>
        <p:txBody>
          <a:bodyPr>
            <a:normAutofit fontScale="70000" lnSpcReduction="20000"/>
          </a:bodyPr>
          <a:lstStyle/>
          <a:p>
            <a:r>
              <a:rPr lang="en-US" dirty="0" smtClean="0"/>
              <a:t>Typically a shared file system (Lustre, NFS …) used to support high performance computing</a:t>
            </a:r>
          </a:p>
          <a:p>
            <a:r>
              <a:rPr lang="en-US" dirty="0" smtClean="0"/>
              <a:t>Big advantages in flexible computing on shared data but doesn’t “</a:t>
            </a:r>
            <a:r>
              <a:rPr lang="en-US" b="1" dirty="0" smtClean="0"/>
              <a:t>bring computing to data</a:t>
            </a:r>
            <a:r>
              <a:rPr lang="en-US" dirty="0" smtClean="0"/>
              <a:t>”</a:t>
            </a:r>
          </a:p>
          <a:p>
            <a:r>
              <a:rPr lang="en-US" dirty="0" smtClean="0"/>
              <a:t>Object stores similar structure (separate data and compute) to this</a:t>
            </a:r>
            <a:endParaRPr lang="en-US" dirty="0"/>
          </a:p>
        </p:txBody>
      </p:sp>
      <p:grpSp>
        <p:nvGrpSpPr>
          <p:cNvPr id="22" name="Group 21"/>
          <p:cNvGrpSpPr/>
          <p:nvPr/>
        </p:nvGrpSpPr>
        <p:grpSpPr>
          <a:xfrm>
            <a:off x="289274" y="1041118"/>
            <a:ext cx="7772400" cy="3639742"/>
            <a:chOff x="228600" y="1894341"/>
            <a:chExt cx="7772400" cy="3639742"/>
          </a:xfrm>
        </p:grpSpPr>
        <p:grpSp>
          <p:nvGrpSpPr>
            <p:cNvPr id="206" name="Group 205"/>
            <p:cNvGrpSpPr/>
            <p:nvPr/>
          </p:nvGrpSpPr>
          <p:grpSpPr>
            <a:xfrm>
              <a:off x="2833514" y="1894341"/>
              <a:ext cx="1447800" cy="3124200"/>
              <a:chOff x="1562100" y="2286000"/>
              <a:chExt cx="1447800" cy="3124200"/>
            </a:xfrm>
          </p:grpSpPr>
          <p:grpSp>
            <p:nvGrpSpPr>
              <p:cNvPr id="207" name="Group 206"/>
              <p:cNvGrpSpPr/>
              <p:nvPr/>
            </p:nvGrpSpPr>
            <p:grpSpPr>
              <a:xfrm>
                <a:off x="1562100" y="2286000"/>
                <a:ext cx="1447800" cy="838200"/>
                <a:chOff x="1562100" y="2103137"/>
                <a:chExt cx="1447800" cy="838200"/>
              </a:xfrm>
            </p:grpSpPr>
            <p:grpSp>
              <p:nvGrpSpPr>
                <p:cNvPr id="283" name="Group 282"/>
                <p:cNvGrpSpPr/>
                <p:nvPr/>
              </p:nvGrpSpPr>
              <p:grpSpPr>
                <a:xfrm>
                  <a:off x="1562100" y="2103137"/>
                  <a:ext cx="1447800" cy="609600"/>
                  <a:chOff x="1562100" y="2103137"/>
                  <a:chExt cx="1447800" cy="609600"/>
                </a:xfrm>
              </p:grpSpPr>
              <p:grpSp>
                <p:nvGrpSpPr>
                  <p:cNvPr id="285" name="Group 284"/>
                  <p:cNvGrpSpPr/>
                  <p:nvPr/>
                </p:nvGrpSpPr>
                <p:grpSpPr>
                  <a:xfrm>
                    <a:off x="1562100" y="2103137"/>
                    <a:ext cx="1447800" cy="609600"/>
                    <a:chOff x="838200" y="2130534"/>
                    <a:chExt cx="1447800" cy="609600"/>
                  </a:xfrm>
                </p:grpSpPr>
                <p:sp>
                  <p:nvSpPr>
                    <p:cNvPr id="287" name="Oval 286"/>
                    <p:cNvSpPr/>
                    <p:nvPr/>
                  </p:nvSpPr>
                  <p:spPr>
                    <a:xfrm>
                      <a:off x="1828800" y="2206734"/>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a:t>
                      </a:r>
                      <a:endParaRPr lang="en-US" b="1" dirty="0"/>
                    </a:p>
                  </p:txBody>
                </p:sp>
                <p:grpSp>
                  <p:nvGrpSpPr>
                    <p:cNvPr id="288" name="Group 9"/>
                    <p:cNvGrpSpPr>
                      <a:grpSpLocks/>
                    </p:cNvGrpSpPr>
                    <p:nvPr/>
                  </p:nvGrpSpPr>
                  <p:grpSpPr bwMode="auto">
                    <a:xfrm>
                      <a:off x="838200" y="2130534"/>
                      <a:ext cx="742513" cy="609600"/>
                      <a:chOff x="506" y="717"/>
                      <a:chExt cx="790" cy="445"/>
                    </a:xfrm>
                  </p:grpSpPr>
                  <p:sp>
                    <p:nvSpPr>
                      <p:cNvPr id="290"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91"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92"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93"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94"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95"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96"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97"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98"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99"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00"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01"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02"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03"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04"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89" name="Straight Connector 288"/>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6" name="Rectangle 285"/>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2" name="Straight Connector 281"/>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a:off x="1562100" y="3962400"/>
                <a:ext cx="1447800" cy="838200"/>
                <a:chOff x="1562100" y="2103137"/>
                <a:chExt cx="1447800" cy="838200"/>
              </a:xfrm>
            </p:grpSpPr>
            <p:grpSp>
              <p:nvGrpSpPr>
                <p:cNvPr id="259" name="Group 258"/>
                <p:cNvGrpSpPr/>
                <p:nvPr/>
              </p:nvGrpSpPr>
              <p:grpSpPr>
                <a:xfrm>
                  <a:off x="1562100" y="2103137"/>
                  <a:ext cx="1447800" cy="609600"/>
                  <a:chOff x="1562100" y="2103137"/>
                  <a:chExt cx="1447800" cy="609600"/>
                </a:xfrm>
              </p:grpSpPr>
              <p:grpSp>
                <p:nvGrpSpPr>
                  <p:cNvPr id="261" name="Group 260"/>
                  <p:cNvGrpSpPr/>
                  <p:nvPr/>
                </p:nvGrpSpPr>
                <p:grpSpPr>
                  <a:xfrm>
                    <a:off x="1562100" y="2103137"/>
                    <a:ext cx="1447800" cy="609600"/>
                    <a:chOff x="838200" y="2130534"/>
                    <a:chExt cx="1447800" cy="609600"/>
                  </a:xfrm>
                </p:grpSpPr>
                <p:sp>
                  <p:nvSpPr>
                    <p:cNvPr id="263" name="Oval 262"/>
                    <p:cNvSpPr/>
                    <p:nvPr/>
                  </p:nvSpPr>
                  <p:spPr>
                    <a:xfrm>
                      <a:off x="1828800" y="2206734"/>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a:t>
                      </a:r>
                      <a:endParaRPr lang="en-US" b="1" dirty="0"/>
                    </a:p>
                  </p:txBody>
                </p:sp>
                <p:grpSp>
                  <p:nvGrpSpPr>
                    <p:cNvPr id="264" name="Group 9"/>
                    <p:cNvGrpSpPr>
                      <a:grpSpLocks/>
                    </p:cNvGrpSpPr>
                    <p:nvPr/>
                  </p:nvGrpSpPr>
                  <p:grpSpPr bwMode="auto">
                    <a:xfrm>
                      <a:off x="838200" y="2130534"/>
                      <a:ext cx="742513" cy="609600"/>
                      <a:chOff x="506" y="717"/>
                      <a:chExt cx="790" cy="445"/>
                    </a:xfrm>
                  </p:grpSpPr>
                  <p:sp>
                    <p:nvSpPr>
                      <p:cNvPr id="266"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67"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68"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69"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70"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71"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2"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73"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74"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75"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76"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7"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8"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79"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80"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65" name="Straight Connector 264"/>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2" name="Rectangle 261"/>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8" name="Straight Connector 257"/>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a:off x="1562100" y="3124200"/>
                <a:ext cx="1447800" cy="838200"/>
                <a:chOff x="1562100" y="2103137"/>
                <a:chExt cx="1447800" cy="838200"/>
              </a:xfrm>
            </p:grpSpPr>
            <p:grpSp>
              <p:nvGrpSpPr>
                <p:cNvPr id="235" name="Group 234"/>
                <p:cNvGrpSpPr/>
                <p:nvPr/>
              </p:nvGrpSpPr>
              <p:grpSpPr>
                <a:xfrm>
                  <a:off x="1562100" y="2103137"/>
                  <a:ext cx="1447800" cy="609600"/>
                  <a:chOff x="1562100" y="2103137"/>
                  <a:chExt cx="1447800" cy="609600"/>
                </a:xfrm>
              </p:grpSpPr>
              <p:grpSp>
                <p:nvGrpSpPr>
                  <p:cNvPr id="237" name="Group 236"/>
                  <p:cNvGrpSpPr/>
                  <p:nvPr/>
                </p:nvGrpSpPr>
                <p:grpSpPr>
                  <a:xfrm>
                    <a:off x="1562100" y="2103137"/>
                    <a:ext cx="1447800" cy="609600"/>
                    <a:chOff x="838200" y="2130534"/>
                    <a:chExt cx="1447800" cy="609600"/>
                  </a:xfrm>
                </p:grpSpPr>
                <p:sp>
                  <p:nvSpPr>
                    <p:cNvPr id="239" name="Oval 238"/>
                    <p:cNvSpPr/>
                    <p:nvPr/>
                  </p:nvSpPr>
                  <p:spPr>
                    <a:xfrm>
                      <a:off x="1828800" y="2206734"/>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a:t>
                      </a:r>
                      <a:endParaRPr lang="en-US" b="1" dirty="0"/>
                    </a:p>
                  </p:txBody>
                </p:sp>
                <p:grpSp>
                  <p:nvGrpSpPr>
                    <p:cNvPr id="240" name="Group 9"/>
                    <p:cNvGrpSpPr>
                      <a:grpSpLocks/>
                    </p:cNvGrpSpPr>
                    <p:nvPr/>
                  </p:nvGrpSpPr>
                  <p:grpSpPr bwMode="auto">
                    <a:xfrm>
                      <a:off x="838200" y="2130534"/>
                      <a:ext cx="742513" cy="609600"/>
                      <a:chOff x="506" y="717"/>
                      <a:chExt cx="790" cy="445"/>
                    </a:xfrm>
                  </p:grpSpPr>
                  <p:sp>
                    <p:nvSpPr>
                      <p:cNvPr id="242"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43"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44"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45"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46"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47"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48"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49"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50"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51"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52"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53"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54"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55"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56"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41" name="Straight Connector 240"/>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8" name="Rectangle 237"/>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4" name="Straight Connector 233"/>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a:off x="1562100" y="4800600"/>
                <a:ext cx="1447800" cy="609600"/>
                <a:chOff x="1562100" y="2103137"/>
                <a:chExt cx="1447800" cy="609600"/>
              </a:xfrm>
            </p:grpSpPr>
            <p:grpSp>
              <p:nvGrpSpPr>
                <p:cNvPr id="213" name="Group 212"/>
                <p:cNvGrpSpPr/>
                <p:nvPr/>
              </p:nvGrpSpPr>
              <p:grpSpPr>
                <a:xfrm>
                  <a:off x="1562100" y="2103137"/>
                  <a:ext cx="1447800" cy="609600"/>
                  <a:chOff x="838200" y="2130534"/>
                  <a:chExt cx="1447800" cy="609600"/>
                </a:xfrm>
              </p:grpSpPr>
              <p:sp>
                <p:nvSpPr>
                  <p:cNvPr id="215" name="Oval 214"/>
                  <p:cNvSpPr/>
                  <p:nvPr/>
                </p:nvSpPr>
                <p:spPr>
                  <a:xfrm>
                    <a:off x="1828800" y="2206734"/>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a:t>
                    </a:r>
                    <a:endParaRPr lang="en-US" b="1" dirty="0"/>
                  </a:p>
                </p:txBody>
              </p:sp>
              <p:grpSp>
                <p:nvGrpSpPr>
                  <p:cNvPr id="216" name="Group 9"/>
                  <p:cNvGrpSpPr>
                    <a:grpSpLocks/>
                  </p:cNvGrpSpPr>
                  <p:nvPr/>
                </p:nvGrpSpPr>
                <p:grpSpPr bwMode="auto">
                  <a:xfrm>
                    <a:off x="838200" y="2130534"/>
                    <a:ext cx="742513" cy="609600"/>
                    <a:chOff x="506" y="717"/>
                    <a:chExt cx="790" cy="445"/>
                  </a:xfrm>
                </p:grpSpPr>
                <p:sp>
                  <p:nvSpPr>
                    <p:cNvPr id="218"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19"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20"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21"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22"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23"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24"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25"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26"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27"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28"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29"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30"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31"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32"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17" name="Straight Connector 216"/>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4" name="Rectangle 213"/>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05" name="TextBox 504"/>
            <p:cNvSpPr txBox="1"/>
            <p:nvPr/>
          </p:nvSpPr>
          <p:spPr>
            <a:xfrm>
              <a:off x="5769772" y="4980085"/>
              <a:ext cx="1774653" cy="369332"/>
            </a:xfrm>
            <a:prstGeom prst="rect">
              <a:avLst/>
            </a:prstGeom>
            <a:noFill/>
          </p:spPr>
          <p:txBody>
            <a:bodyPr wrap="none" rtlCol="0">
              <a:spAutoFit/>
            </a:bodyPr>
            <a:lstStyle/>
            <a:p>
              <a:r>
                <a:rPr lang="en-US" b="1" dirty="0" smtClean="0"/>
                <a:t>Compute Cluster</a:t>
              </a:r>
              <a:endParaRPr lang="en-US" b="1" dirty="0"/>
            </a:p>
          </p:txBody>
        </p:sp>
        <p:grpSp>
          <p:nvGrpSpPr>
            <p:cNvPr id="16" name="Group 15"/>
            <p:cNvGrpSpPr/>
            <p:nvPr/>
          </p:nvGrpSpPr>
          <p:grpSpPr>
            <a:xfrm>
              <a:off x="5232378" y="2174089"/>
              <a:ext cx="2768622" cy="2564704"/>
              <a:chOff x="3713724" y="2020475"/>
              <a:chExt cx="2768622" cy="2564704"/>
            </a:xfrm>
          </p:grpSpPr>
          <p:grpSp>
            <p:nvGrpSpPr>
              <p:cNvPr id="15" name="Group 14"/>
              <p:cNvGrpSpPr/>
              <p:nvPr/>
            </p:nvGrpSpPr>
            <p:grpSpPr>
              <a:xfrm>
                <a:off x="3713724" y="2046572"/>
                <a:ext cx="762000" cy="2538607"/>
                <a:chOff x="3713724" y="2046572"/>
                <a:chExt cx="762000" cy="2538607"/>
              </a:xfrm>
            </p:grpSpPr>
            <p:grpSp>
              <p:nvGrpSpPr>
                <p:cNvPr id="13" name="Group 12"/>
                <p:cNvGrpSpPr/>
                <p:nvPr/>
              </p:nvGrpSpPr>
              <p:grpSpPr>
                <a:xfrm>
                  <a:off x="3713724" y="2046572"/>
                  <a:ext cx="762000" cy="696108"/>
                  <a:chOff x="3733800" y="2046572"/>
                  <a:chExt cx="762000" cy="696108"/>
                </a:xfrm>
              </p:grpSpPr>
              <p:sp>
                <p:nvSpPr>
                  <p:cNvPr id="458" name="Oval 457"/>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16" name="Straight Connector 515"/>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8" name="Group 517"/>
                <p:cNvGrpSpPr/>
                <p:nvPr/>
              </p:nvGrpSpPr>
              <p:grpSpPr>
                <a:xfrm>
                  <a:off x="3713724" y="2724508"/>
                  <a:ext cx="762000" cy="696108"/>
                  <a:chOff x="3733800" y="2046572"/>
                  <a:chExt cx="762000" cy="696108"/>
                </a:xfrm>
              </p:grpSpPr>
              <p:sp>
                <p:nvSpPr>
                  <p:cNvPr id="519" name="Oval 518"/>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20" name="Straight Connector 519"/>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2" name="Group 521"/>
                <p:cNvGrpSpPr/>
                <p:nvPr/>
              </p:nvGrpSpPr>
              <p:grpSpPr>
                <a:xfrm>
                  <a:off x="3713724" y="3420996"/>
                  <a:ext cx="762000" cy="696108"/>
                  <a:chOff x="3733800" y="2046572"/>
                  <a:chExt cx="762000" cy="696108"/>
                </a:xfrm>
              </p:grpSpPr>
              <p:sp>
                <p:nvSpPr>
                  <p:cNvPr id="523" name="Oval 522"/>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24" name="Straight Connector 523"/>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6" name="Group 525"/>
                <p:cNvGrpSpPr/>
                <p:nvPr/>
              </p:nvGrpSpPr>
              <p:grpSpPr>
                <a:xfrm>
                  <a:off x="3713724" y="4127979"/>
                  <a:ext cx="762000" cy="457200"/>
                  <a:chOff x="3733800" y="2046572"/>
                  <a:chExt cx="762000" cy="457200"/>
                </a:xfrm>
              </p:grpSpPr>
              <p:sp>
                <p:nvSpPr>
                  <p:cNvPr id="527" name="Oval 526"/>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28" name="Straight Connector 527"/>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30" name="Group 529"/>
              <p:cNvGrpSpPr/>
              <p:nvPr/>
            </p:nvGrpSpPr>
            <p:grpSpPr>
              <a:xfrm>
                <a:off x="4501146" y="2037012"/>
                <a:ext cx="762000" cy="2538607"/>
                <a:chOff x="3713724" y="2046572"/>
                <a:chExt cx="762000" cy="2538607"/>
              </a:xfrm>
            </p:grpSpPr>
            <p:grpSp>
              <p:nvGrpSpPr>
                <p:cNvPr id="531" name="Group 530"/>
                <p:cNvGrpSpPr/>
                <p:nvPr/>
              </p:nvGrpSpPr>
              <p:grpSpPr>
                <a:xfrm>
                  <a:off x="3713724" y="2046572"/>
                  <a:ext cx="762000" cy="696108"/>
                  <a:chOff x="3733800" y="2046572"/>
                  <a:chExt cx="762000" cy="696108"/>
                </a:xfrm>
              </p:grpSpPr>
              <p:sp>
                <p:nvSpPr>
                  <p:cNvPr id="543" name="Oval 542"/>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44" name="Straight Connector 543"/>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2" name="Group 531"/>
                <p:cNvGrpSpPr/>
                <p:nvPr/>
              </p:nvGrpSpPr>
              <p:grpSpPr>
                <a:xfrm>
                  <a:off x="3713724" y="2724508"/>
                  <a:ext cx="762000" cy="696108"/>
                  <a:chOff x="3733800" y="2046572"/>
                  <a:chExt cx="762000" cy="696108"/>
                </a:xfrm>
              </p:grpSpPr>
              <p:sp>
                <p:nvSpPr>
                  <p:cNvPr id="540" name="Oval 539"/>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41" name="Straight Connector 540"/>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2" name="Straight Connector 541"/>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3" name="Group 532"/>
                <p:cNvGrpSpPr/>
                <p:nvPr/>
              </p:nvGrpSpPr>
              <p:grpSpPr>
                <a:xfrm>
                  <a:off x="3713724" y="3420996"/>
                  <a:ext cx="762000" cy="696108"/>
                  <a:chOff x="3733800" y="2046572"/>
                  <a:chExt cx="762000" cy="696108"/>
                </a:xfrm>
              </p:grpSpPr>
              <p:sp>
                <p:nvSpPr>
                  <p:cNvPr id="537" name="Oval 536"/>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38" name="Straight Connector 537"/>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9" name="Straight Connector 538"/>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4" name="Group 533"/>
                <p:cNvGrpSpPr/>
                <p:nvPr/>
              </p:nvGrpSpPr>
              <p:grpSpPr>
                <a:xfrm>
                  <a:off x="3713724" y="4127979"/>
                  <a:ext cx="762000" cy="457200"/>
                  <a:chOff x="3733800" y="2046572"/>
                  <a:chExt cx="762000" cy="457200"/>
                </a:xfrm>
              </p:grpSpPr>
              <p:sp>
                <p:nvSpPr>
                  <p:cNvPr id="535" name="Oval 534"/>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36" name="Straight Connector 535"/>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46" name="Group 545"/>
              <p:cNvGrpSpPr/>
              <p:nvPr/>
            </p:nvGrpSpPr>
            <p:grpSpPr>
              <a:xfrm>
                <a:off x="5263146" y="2020475"/>
                <a:ext cx="762000" cy="2538607"/>
                <a:chOff x="3713724" y="2046572"/>
                <a:chExt cx="762000" cy="2538607"/>
              </a:xfrm>
            </p:grpSpPr>
            <p:grpSp>
              <p:nvGrpSpPr>
                <p:cNvPr id="547" name="Group 546"/>
                <p:cNvGrpSpPr/>
                <p:nvPr/>
              </p:nvGrpSpPr>
              <p:grpSpPr>
                <a:xfrm>
                  <a:off x="3713724" y="2046572"/>
                  <a:ext cx="762000" cy="696108"/>
                  <a:chOff x="3733800" y="2046572"/>
                  <a:chExt cx="762000" cy="696108"/>
                </a:xfrm>
              </p:grpSpPr>
              <p:sp>
                <p:nvSpPr>
                  <p:cNvPr id="559" name="Oval 558"/>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60" name="Straight Connector 559"/>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8" name="Group 547"/>
                <p:cNvGrpSpPr/>
                <p:nvPr/>
              </p:nvGrpSpPr>
              <p:grpSpPr>
                <a:xfrm>
                  <a:off x="3713724" y="2724508"/>
                  <a:ext cx="762000" cy="696108"/>
                  <a:chOff x="3733800" y="2046572"/>
                  <a:chExt cx="762000" cy="696108"/>
                </a:xfrm>
              </p:grpSpPr>
              <p:sp>
                <p:nvSpPr>
                  <p:cNvPr id="556" name="Oval 555"/>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57" name="Straight Connector 556"/>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9" name="Group 548"/>
                <p:cNvGrpSpPr/>
                <p:nvPr/>
              </p:nvGrpSpPr>
              <p:grpSpPr>
                <a:xfrm>
                  <a:off x="3713724" y="3420996"/>
                  <a:ext cx="762000" cy="696108"/>
                  <a:chOff x="3733800" y="2046572"/>
                  <a:chExt cx="762000" cy="696108"/>
                </a:xfrm>
              </p:grpSpPr>
              <p:sp>
                <p:nvSpPr>
                  <p:cNvPr id="553" name="Oval 552"/>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54" name="Straight Connector 553"/>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0" name="Group 549"/>
                <p:cNvGrpSpPr/>
                <p:nvPr/>
              </p:nvGrpSpPr>
              <p:grpSpPr>
                <a:xfrm>
                  <a:off x="3713724" y="4127979"/>
                  <a:ext cx="762000" cy="457200"/>
                  <a:chOff x="3733800" y="2046572"/>
                  <a:chExt cx="762000" cy="457200"/>
                </a:xfrm>
              </p:grpSpPr>
              <p:sp>
                <p:nvSpPr>
                  <p:cNvPr id="551" name="Oval 550"/>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52" name="Straight Connector 551"/>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62" name="Group 561"/>
              <p:cNvGrpSpPr/>
              <p:nvPr/>
            </p:nvGrpSpPr>
            <p:grpSpPr>
              <a:xfrm>
                <a:off x="6025146" y="2037012"/>
                <a:ext cx="457200" cy="2538607"/>
                <a:chOff x="3713724" y="2046572"/>
                <a:chExt cx="457200" cy="2538607"/>
              </a:xfrm>
            </p:grpSpPr>
            <p:grpSp>
              <p:nvGrpSpPr>
                <p:cNvPr id="563" name="Group 562"/>
                <p:cNvGrpSpPr/>
                <p:nvPr/>
              </p:nvGrpSpPr>
              <p:grpSpPr>
                <a:xfrm>
                  <a:off x="3713724" y="2046572"/>
                  <a:ext cx="457200" cy="696108"/>
                  <a:chOff x="3733800" y="2046572"/>
                  <a:chExt cx="457200" cy="696108"/>
                </a:xfrm>
              </p:grpSpPr>
              <p:sp>
                <p:nvSpPr>
                  <p:cNvPr id="575" name="Oval 574"/>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77" name="Straight Connector 576"/>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4" name="Group 563"/>
                <p:cNvGrpSpPr/>
                <p:nvPr/>
              </p:nvGrpSpPr>
              <p:grpSpPr>
                <a:xfrm>
                  <a:off x="3713724" y="2724508"/>
                  <a:ext cx="457200" cy="696108"/>
                  <a:chOff x="3733800" y="2046572"/>
                  <a:chExt cx="457200" cy="696108"/>
                </a:xfrm>
              </p:grpSpPr>
              <p:sp>
                <p:nvSpPr>
                  <p:cNvPr id="572" name="Oval 571"/>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74" name="Straight Connector 573"/>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5" name="Group 564"/>
                <p:cNvGrpSpPr/>
                <p:nvPr/>
              </p:nvGrpSpPr>
              <p:grpSpPr>
                <a:xfrm>
                  <a:off x="3713724" y="3420996"/>
                  <a:ext cx="457200" cy="696108"/>
                  <a:chOff x="3733800" y="2046572"/>
                  <a:chExt cx="457200" cy="696108"/>
                </a:xfrm>
              </p:grpSpPr>
              <p:sp>
                <p:nvSpPr>
                  <p:cNvPr id="569" name="Oval 568"/>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71" name="Straight Connector 570"/>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7" name="Oval 566"/>
                <p:cNvSpPr/>
                <p:nvPr/>
              </p:nvSpPr>
              <p:spPr>
                <a:xfrm>
                  <a:off x="3713724" y="4127979"/>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grpSp>
        <p:sp>
          <p:nvSpPr>
            <p:cNvPr id="18" name="Left-Right Arrow 17"/>
            <p:cNvSpPr/>
            <p:nvPr/>
          </p:nvSpPr>
          <p:spPr>
            <a:xfrm>
              <a:off x="4281314" y="3308307"/>
              <a:ext cx="1040682" cy="296268"/>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Left-Right Arrow 578"/>
            <p:cNvSpPr/>
            <p:nvPr/>
          </p:nvSpPr>
          <p:spPr>
            <a:xfrm>
              <a:off x="1772779" y="3308307"/>
              <a:ext cx="1040682" cy="296268"/>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228600" y="2971800"/>
              <a:ext cx="1466924" cy="9144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t>Archive</a:t>
              </a:r>
              <a:endParaRPr lang="en-US" b="1" dirty="0"/>
            </a:p>
          </p:txBody>
        </p:sp>
        <p:sp>
          <p:nvSpPr>
            <p:cNvPr id="580" name="TextBox 579"/>
            <p:cNvSpPr txBox="1"/>
            <p:nvPr/>
          </p:nvSpPr>
          <p:spPr>
            <a:xfrm>
              <a:off x="2774282" y="5164751"/>
              <a:ext cx="1566263" cy="369332"/>
            </a:xfrm>
            <a:prstGeom prst="rect">
              <a:avLst/>
            </a:prstGeom>
            <a:noFill/>
          </p:spPr>
          <p:txBody>
            <a:bodyPr wrap="none" rtlCol="0">
              <a:spAutoFit/>
            </a:bodyPr>
            <a:lstStyle/>
            <a:p>
              <a:r>
                <a:rPr lang="en-US" b="1" dirty="0" smtClean="0"/>
                <a:t>Storage Nodes</a:t>
              </a:r>
              <a:endParaRPr lang="en-US" b="1" dirty="0"/>
            </a:p>
          </p:txBody>
        </p:sp>
      </p:grpSp>
    </p:spTree>
    <p:extLst>
      <p:ext uri="{BB962C8B-B14F-4D97-AF65-F5344CB8AC3E}">
        <p14:creationId xmlns:p14="http://schemas.microsoft.com/office/powerpoint/2010/main" val="41969919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36154"/>
          </a:xfrm>
        </p:spPr>
        <p:txBody>
          <a:bodyPr>
            <a:noAutofit/>
          </a:bodyPr>
          <a:lstStyle/>
          <a:p>
            <a:r>
              <a:rPr lang="en-US" b="1" dirty="0" smtClean="0"/>
              <a:t>Data Parallel File System?</a:t>
            </a:r>
            <a:endParaRPr lang="en-US" b="1" dirty="0"/>
          </a:p>
        </p:txBody>
      </p:sp>
      <p:sp>
        <p:nvSpPr>
          <p:cNvPr id="25" name="Content Placeholder 24"/>
          <p:cNvSpPr>
            <a:spLocks noGrp="1"/>
          </p:cNvSpPr>
          <p:nvPr>
            <p:ph idx="1"/>
          </p:nvPr>
        </p:nvSpPr>
        <p:spPr>
          <a:xfrm>
            <a:off x="414585" y="6248400"/>
            <a:ext cx="8229600" cy="514668"/>
          </a:xfrm>
          <a:solidFill>
            <a:schemeClr val="bg1"/>
          </a:solidFill>
        </p:spPr>
        <p:txBody>
          <a:bodyPr>
            <a:normAutofit/>
          </a:bodyPr>
          <a:lstStyle/>
          <a:p>
            <a:r>
              <a:rPr lang="en-US" sz="2400" dirty="0" smtClean="0"/>
              <a:t>No archival storage and computing brought to data</a:t>
            </a:r>
            <a:endParaRPr lang="en-US" sz="2400" dirty="0"/>
          </a:p>
        </p:txBody>
      </p:sp>
      <p:grpSp>
        <p:nvGrpSpPr>
          <p:cNvPr id="24" name="Group 23"/>
          <p:cNvGrpSpPr/>
          <p:nvPr/>
        </p:nvGrpSpPr>
        <p:grpSpPr>
          <a:xfrm>
            <a:off x="152400" y="756223"/>
            <a:ext cx="8305800" cy="5568377"/>
            <a:chOff x="152400" y="926440"/>
            <a:chExt cx="8305800" cy="5568377"/>
          </a:xfrm>
        </p:grpSpPr>
        <p:grpSp>
          <p:nvGrpSpPr>
            <p:cNvPr id="503" name="Group 502"/>
            <p:cNvGrpSpPr/>
            <p:nvPr/>
          </p:nvGrpSpPr>
          <p:grpSpPr>
            <a:xfrm>
              <a:off x="1778572" y="2200602"/>
              <a:ext cx="6679628" cy="3124200"/>
              <a:chOff x="1245172" y="2286000"/>
              <a:chExt cx="6679628" cy="3124200"/>
            </a:xfrm>
          </p:grpSpPr>
          <p:grpSp>
            <p:nvGrpSpPr>
              <p:cNvPr id="205" name="Group 204"/>
              <p:cNvGrpSpPr/>
              <p:nvPr/>
            </p:nvGrpSpPr>
            <p:grpSpPr>
              <a:xfrm>
                <a:off x="4724400" y="2286000"/>
                <a:ext cx="1752600" cy="3124200"/>
                <a:chOff x="1562100" y="2286000"/>
                <a:chExt cx="1752600" cy="3124200"/>
              </a:xfrm>
            </p:grpSpPr>
            <p:grpSp>
              <p:nvGrpSpPr>
                <p:cNvPr id="128" name="Group 127"/>
                <p:cNvGrpSpPr/>
                <p:nvPr/>
              </p:nvGrpSpPr>
              <p:grpSpPr>
                <a:xfrm>
                  <a:off x="1562100" y="2286000"/>
                  <a:ext cx="1752600" cy="838200"/>
                  <a:chOff x="1562100" y="2103137"/>
                  <a:chExt cx="1752600" cy="838200"/>
                </a:xfrm>
              </p:grpSpPr>
              <p:grpSp>
                <p:nvGrpSpPr>
                  <p:cNvPr id="125" name="Group 124"/>
                  <p:cNvGrpSpPr/>
                  <p:nvPr/>
                </p:nvGrpSpPr>
                <p:grpSpPr>
                  <a:xfrm>
                    <a:off x="1562100" y="2103137"/>
                    <a:ext cx="1752600" cy="609600"/>
                    <a:chOff x="1562100" y="2103137"/>
                    <a:chExt cx="1752600" cy="609600"/>
                  </a:xfrm>
                </p:grpSpPr>
                <p:grpSp>
                  <p:nvGrpSpPr>
                    <p:cNvPr id="60" name="Group 59"/>
                    <p:cNvGrpSpPr/>
                    <p:nvPr/>
                  </p:nvGrpSpPr>
                  <p:grpSpPr>
                    <a:xfrm>
                      <a:off x="1562100" y="2103137"/>
                      <a:ext cx="1447800" cy="609600"/>
                      <a:chOff x="1562100" y="2103137"/>
                      <a:chExt cx="1447800" cy="609600"/>
                    </a:xfrm>
                  </p:grpSpPr>
                  <p:grpSp>
                    <p:nvGrpSpPr>
                      <p:cNvPr id="58" name="Group 57"/>
                      <p:cNvGrpSpPr/>
                      <p:nvPr/>
                    </p:nvGrpSpPr>
                    <p:grpSpPr>
                      <a:xfrm>
                        <a:off x="1562100" y="2103137"/>
                        <a:ext cx="1447800" cy="609600"/>
                        <a:chOff x="838200" y="2130534"/>
                        <a:chExt cx="1447800" cy="609600"/>
                      </a:xfrm>
                    </p:grpSpPr>
                    <p:sp>
                      <p:nvSpPr>
                        <p:cNvPr id="11" name="Oval 10"/>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39" name="Group 9"/>
                        <p:cNvGrpSpPr>
                          <a:grpSpLocks/>
                        </p:cNvGrpSpPr>
                        <p:nvPr/>
                      </p:nvGrpSpPr>
                      <p:grpSpPr bwMode="auto">
                        <a:xfrm>
                          <a:off x="838200" y="2130534"/>
                          <a:ext cx="742513" cy="609600"/>
                          <a:chOff x="506" y="717"/>
                          <a:chExt cx="790" cy="445"/>
                        </a:xfrm>
                      </p:grpSpPr>
                      <p:sp>
                        <p:nvSpPr>
                          <p:cNvPr id="40"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1"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2"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3"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4"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45"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6"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47"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48"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49"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50"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51"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52"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53"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54"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56" name="Straight Connector 55"/>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Rectangle 58"/>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4" name="Straight Connector 123"/>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6" name="Straight Connector 125"/>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a:off x="1562100" y="3962400"/>
                  <a:ext cx="1752600" cy="838200"/>
                  <a:chOff x="1562100" y="2103137"/>
                  <a:chExt cx="1752600" cy="838200"/>
                </a:xfrm>
              </p:grpSpPr>
              <p:grpSp>
                <p:nvGrpSpPr>
                  <p:cNvPr id="130" name="Group 129"/>
                  <p:cNvGrpSpPr/>
                  <p:nvPr/>
                </p:nvGrpSpPr>
                <p:grpSpPr>
                  <a:xfrm>
                    <a:off x="1562100" y="2103137"/>
                    <a:ext cx="1752600" cy="609600"/>
                    <a:chOff x="1562100" y="2103137"/>
                    <a:chExt cx="1752600" cy="609600"/>
                  </a:xfrm>
                </p:grpSpPr>
                <p:grpSp>
                  <p:nvGrpSpPr>
                    <p:cNvPr id="132" name="Group 131"/>
                    <p:cNvGrpSpPr/>
                    <p:nvPr/>
                  </p:nvGrpSpPr>
                  <p:grpSpPr>
                    <a:xfrm>
                      <a:off x="1562100" y="2103137"/>
                      <a:ext cx="1447800" cy="609600"/>
                      <a:chOff x="1562100" y="2103137"/>
                      <a:chExt cx="1447800" cy="609600"/>
                    </a:xfrm>
                  </p:grpSpPr>
                  <p:grpSp>
                    <p:nvGrpSpPr>
                      <p:cNvPr id="134" name="Group 133"/>
                      <p:cNvGrpSpPr/>
                      <p:nvPr/>
                    </p:nvGrpSpPr>
                    <p:grpSpPr>
                      <a:xfrm>
                        <a:off x="1562100" y="2103137"/>
                        <a:ext cx="1447800" cy="609600"/>
                        <a:chOff x="838200" y="2130534"/>
                        <a:chExt cx="1447800" cy="609600"/>
                      </a:xfrm>
                    </p:grpSpPr>
                    <p:sp>
                      <p:nvSpPr>
                        <p:cNvPr id="136" name="Oval 135"/>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137" name="Group 9"/>
                        <p:cNvGrpSpPr>
                          <a:grpSpLocks/>
                        </p:cNvGrpSpPr>
                        <p:nvPr/>
                      </p:nvGrpSpPr>
                      <p:grpSpPr bwMode="auto">
                        <a:xfrm>
                          <a:off x="838200" y="2130534"/>
                          <a:ext cx="742513" cy="609600"/>
                          <a:chOff x="506" y="717"/>
                          <a:chExt cx="790" cy="445"/>
                        </a:xfrm>
                      </p:grpSpPr>
                      <p:sp>
                        <p:nvSpPr>
                          <p:cNvPr id="139"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140"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141"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42"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43"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144"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45"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146"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147"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148"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149"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50"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51"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152"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153"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138" name="Straight Connector 137"/>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5" name="Rectangle 134"/>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3" name="Straight Connector 132"/>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1" name="Straight Connector 130"/>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4" name="Group 153"/>
                <p:cNvGrpSpPr/>
                <p:nvPr/>
              </p:nvGrpSpPr>
              <p:grpSpPr>
                <a:xfrm>
                  <a:off x="1562100" y="3124200"/>
                  <a:ext cx="1752600" cy="838200"/>
                  <a:chOff x="1562100" y="2103137"/>
                  <a:chExt cx="1752600" cy="838200"/>
                </a:xfrm>
              </p:grpSpPr>
              <p:grpSp>
                <p:nvGrpSpPr>
                  <p:cNvPr id="155" name="Group 154"/>
                  <p:cNvGrpSpPr/>
                  <p:nvPr/>
                </p:nvGrpSpPr>
                <p:grpSpPr>
                  <a:xfrm>
                    <a:off x="1562100" y="2103137"/>
                    <a:ext cx="1752600" cy="609600"/>
                    <a:chOff x="1562100" y="2103137"/>
                    <a:chExt cx="1752600" cy="609600"/>
                  </a:xfrm>
                </p:grpSpPr>
                <p:grpSp>
                  <p:nvGrpSpPr>
                    <p:cNvPr id="157" name="Group 156"/>
                    <p:cNvGrpSpPr/>
                    <p:nvPr/>
                  </p:nvGrpSpPr>
                  <p:grpSpPr>
                    <a:xfrm>
                      <a:off x="1562100" y="2103137"/>
                      <a:ext cx="1447800" cy="609600"/>
                      <a:chOff x="1562100" y="2103137"/>
                      <a:chExt cx="1447800" cy="609600"/>
                    </a:xfrm>
                  </p:grpSpPr>
                  <p:grpSp>
                    <p:nvGrpSpPr>
                      <p:cNvPr id="159" name="Group 158"/>
                      <p:cNvGrpSpPr/>
                      <p:nvPr/>
                    </p:nvGrpSpPr>
                    <p:grpSpPr>
                      <a:xfrm>
                        <a:off x="1562100" y="2103137"/>
                        <a:ext cx="1447800" cy="609600"/>
                        <a:chOff x="838200" y="2130534"/>
                        <a:chExt cx="1447800" cy="609600"/>
                      </a:xfrm>
                    </p:grpSpPr>
                    <p:sp>
                      <p:nvSpPr>
                        <p:cNvPr id="161" name="Oval 160"/>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162" name="Group 9"/>
                        <p:cNvGrpSpPr>
                          <a:grpSpLocks/>
                        </p:cNvGrpSpPr>
                        <p:nvPr/>
                      </p:nvGrpSpPr>
                      <p:grpSpPr bwMode="auto">
                        <a:xfrm>
                          <a:off x="838200" y="2130534"/>
                          <a:ext cx="742513" cy="609600"/>
                          <a:chOff x="506" y="717"/>
                          <a:chExt cx="790" cy="445"/>
                        </a:xfrm>
                      </p:grpSpPr>
                      <p:sp>
                        <p:nvSpPr>
                          <p:cNvPr id="164"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165"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166"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67"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68"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169"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70"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171"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172"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173"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174"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75"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76"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177"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178"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163" name="Straight Connector 162"/>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0" name="Rectangle 159"/>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8" name="Straight Connector 157"/>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6" name="Straight Connector 155"/>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a:off x="1562100" y="4800600"/>
                  <a:ext cx="1752600" cy="609600"/>
                  <a:chOff x="1486335" y="4953000"/>
                  <a:chExt cx="1752600" cy="609600"/>
                </a:xfrm>
              </p:grpSpPr>
              <p:grpSp>
                <p:nvGrpSpPr>
                  <p:cNvPr id="182" name="Group 181"/>
                  <p:cNvGrpSpPr/>
                  <p:nvPr/>
                </p:nvGrpSpPr>
                <p:grpSpPr>
                  <a:xfrm>
                    <a:off x="1486335" y="4953000"/>
                    <a:ext cx="1447800" cy="609600"/>
                    <a:chOff x="1562100" y="2103137"/>
                    <a:chExt cx="1447800" cy="609600"/>
                  </a:xfrm>
                </p:grpSpPr>
                <p:grpSp>
                  <p:nvGrpSpPr>
                    <p:cNvPr id="184" name="Group 183"/>
                    <p:cNvGrpSpPr/>
                    <p:nvPr/>
                  </p:nvGrpSpPr>
                  <p:grpSpPr>
                    <a:xfrm>
                      <a:off x="1562100" y="2103137"/>
                      <a:ext cx="1447800" cy="609600"/>
                      <a:chOff x="838200" y="2130534"/>
                      <a:chExt cx="1447800" cy="609600"/>
                    </a:xfrm>
                  </p:grpSpPr>
                  <p:sp>
                    <p:nvSpPr>
                      <p:cNvPr id="186" name="Oval 185"/>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187" name="Group 9"/>
                      <p:cNvGrpSpPr>
                        <a:grpSpLocks/>
                      </p:cNvGrpSpPr>
                      <p:nvPr/>
                    </p:nvGrpSpPr>
                    <p:grpSpPr bwMode="auto">
                      <a:xfrm>
                        <a:off x="838200" y="2130534"/>
                        <a:ext cx="742513" cy="609600"/>
                        <a:chOff x="506" y="717"/>
                        <a:chExt cx="790" cy="445"/>
                      </a:xfrm>
                    </p:grpSpPr>
                    <p:sp>
                      <p:nvSpPr>
                        <p:cNvPr id="189"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190"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191"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92"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93"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194"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95"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196"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197"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198"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199"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00"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01"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02"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03"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188" name="Straight Connector 187"/>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5" name="Rectangle 184"/>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3" name="Straight Connector 182"/>
                  <p:cNvCxnSpPr/>
                  <p:nvPr/>
                </p:nvCxnSpPr>
                <p:spPr>
                  <a:xfrm>
                    <a:off x="2934135" y="52578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06" name="Group 205"/>
              <p:cNvGrpSpPr/>
              <p:nvPr/>
            </p:nvGrpSpPr>
            <p:grpSpPr>
              <a:xfrm>
                <a:off x="1245172" y="2286000"/>
                <a:ext cx="1752600" cy="3124200"/>
                <a:chOff x="1562100" y="2286000"/>
                <a:chExt cx="1752600" cy="3124200"/>
              </a:xfrm>
            </p:grpSpPr>
            <p:grpSp>
              <p:nvGrpSpPr>
                <p:cNvPr id="207" name="Group 206"/>
                <p:cNvGrpSpPr/>
                <p:nvPr/>
              </p:nvGrpSpPr>
              <p:grpSpPr>
                <a:xfrm>
                  <a:off x="1562100" y="2286000"/>
                  <a:ext cx="1752600" cy="838200"/>
                  <a:chOff x="1562100" y="2103137"/>
                  <a:chExt cx="1752600" cy="838200"/>
                </a:xfrm>
              </p:grpSpPr>
              <p:grpSp>
                <p:nvGrpSpPr>
                  <p:cNvPr id="281" name="Group 280"/>
                  <p:cNvGrpSpPr/>
                  <p:nvPr/>
                </p:nvGrpSpPr>
                <p:grpSpPr>
                  <a:xfrm>
                    <a:off x="1562100" y="2103137"/>
                    <a:ext cx="1752600" cy="609600"/>
                    <a:chOff x="1562100" y="2103137"/>
                    <a:chExt cx="1752600" cy="609600"/>
                  </a:xfrm>
                </p:grpSpPr>
                <p:grpSp>
                  <p:nvGrpSpPr>
                    <p:cNvPr id="283" name="Group 282"/>
                    <p:cNvGrpSpPr/>
                    <p:nvPr/>
                  </p:nvGrpSpPr>
                  <p:grpSpPr>
                    <a:xfrm>
                      <a:off x="1562100" y="2103137"/>
                      <a:ext cx="1447800" cy="609600"/>
                      <a:chOff x="1562100" y="2103137"/>
                      <a:chExt cx="1447800" cy="609600"/>
                    </a:xfrm>
                  </p:grpSpPr>
                  <p:grpSp>
                    <p:nvGrpSpPr>
                      <p:cNvPr id="285" name="Group 284"/>
                      <p:cNvGrpSpPr/>
                      <p:nvPr/>
                    </p:nvGrpSpPr>
                    <p:grpSpPr>
                      <a:xfrm>
                        <a:off x="1562100" y="2103137"/>
                        <a:ext cx="1447800" cy="609600"/>
                        <a:chOff x="838200" y="2130534"/>
                        <a:chExt cx="1447800" cy="609600"/>
                      </a:xfrm>
                    </p:grpSpPr>
                    <p:sp>
                      <p:nvSpPr>
                        <p:cNvPr id="287" name="Oval 286"/>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288" name="Group 9"/>
                        <p:cNvGrpSpPr>
                          <a:grpSpLocks/>
                        </p:cNvGrpSpPr>
                        <p:nvPr/>
                      </p:nvGrpSpPr>
                      <p:grpSpPr bwMode="auto">
                        <a:xfrm>
                          <a:off x="838200" y="2130534"/>
                          <a:ext cx="742513" cy="609600"/>
                          <a:chOff x="506" y="717"/>
                          <a:chExt cx="790" cy="445"/>
                        </a:xfrm>
                      </p:grpSpPr>
                      <p:sp>
                        <p:nvSpPr>
                          <p:cNvPr id="290"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91"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92"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93"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94"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95"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96"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97"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98"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99"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00"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01"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02"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03"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04"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89" name="Straight Connector 288"/>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6" name="Rectangle 285"/>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4" name="Straight Connector 283"/>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2" name="Straight Connector 281"/>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a:off x="1562100" y="3962400"/>
                  <a:ext cx="1752600" cy="838200"/>
                  <a:chOff x="1562100" y="2103137"/>
                  <a:chExt cx="1752600" cy="838200"/>
                </a:xfrm>
              </p:grpSpPr>
              <p:grpSp>
                <p:nvGrpSpPr>
                  <p:cNvPr id="257" name="Group 256"/>
                  <p:cNvGrpSpPr/>
                  <p:nvPr/>
                </p:nvGrpSpPr>
                <p:grpSpPr>
                  <a:xfrm>
                    <a:off x="1562100" y="2103137"/>
                    <a:ext cx="1752600" cy="609600"/>
                    <a:chOff x="1562100" y="2103137"/>
                    <a:chExt cx="1752600" cy="609600"/>
                  </a:xfrm>
                </p:grpSpPr>
                <p:grpSp>
                  <p:nvGrpSpPr>
                    <p:cNvPr id="259" name="Group 258"/>
                    <p:cNvGrpSpPr/>
                    <p:nvPr/>
                  </p:nvGrpSpPr>
                  <p:grpSpPr>
                    <a:xfrm>
                      <a:off x="1562100" y="2103137"/>
                      <a:ext cx="1447800" cy="609600"/>
                      <a:chOff x="1562100" y="2103137"/>
                      <a:chExt cx="1447800" cy="609600"/>
                    </a:xfrm>
                  </p:grpSpPr>
                  <p:grpSp>
                    <p:nvGrpSpPr>
                      <p:cNvPr id="261" name="Group 260"/>
                      <p:cNvGrpSpPr/>
                      <p:nvPr/>
                    </p:nvGrpSpPr>
                    <p:grpSpPr>
                      <a:xfrm>
                        <a:off x="1562100" y="2103137"/>
                        <a:ext cx="1447800" cy="609600"/>
                        <a:chOff x="838200" y="2130534"/>
                        <a:chExt cx="1447800" cy="609600"/>
                      </a:xfrm>
                    </p:grpSpPr>
                    <p:sp>
                      <p:nvSpPr>
                        <p:cNvPr id="263" name="Oval 262"/>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264" name="Group 9"/>
                        <p:cNvGrpSpPr>
                          <a:grpSpLocks/>
                        </p:cNvGrpSpPr>
                        <p:nvPr/>
                      </p:nvGrpSpPr>
                      <p:grpSpPr bwMode="auto">
                        <a:xfrm>
                          <a:off x="838200" y="2130534"/>
                          <a:ext cx="742513" cy="609600"/>
                          <a:chOff x="506" y="717"/>
                          <a:chExt cx="790" cy="445"/>
                        </a:xfrm>
                      </p:grpSpPr>
                      <p:sp>
                        <p:nvSpPr>
                          <p:cNvPr id="266"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67"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68"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69"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70"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71"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2"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73"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74"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75"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76"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7"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8"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79"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80"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65" name="Straight Connector 264"/>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2" name="Rectangle 261"/>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0" name="Straight Connector 259"/>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8" name="Straight Connector 257"/>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a:off x="1562100" y="3124200"/>
                  <a:ext cx="1752600" cy="838200"/>
                  <a:chOff x="1562100" y="2103137"/>
                  <a:chExt cx="1752600" cy="838200"/>
                </a:xfrm>
              </p:grpSpPr>
              <p:grpSp>
                <p:nvGrpSpPr>
                  <p:cNvPr id="233" name="Group 232"/>
                  <p:cNvGrpSpPr/>
                  <p:nvPr/>
                </p:nvGrpSpPr>
                <p:grpSpPr>
                  <a:xfrm>
                    <a:off x="1562100" y="2103137"/>
                    <a:ext cx="1752600" cy="609600"/>
                    <a:chOff x="1562100" y="2103137"/>
                    <a:chExt cx="1752600" cy="609600"/>
                  </a:xfrm>
                </p:grpSpPr>
                <p:grpSp>
                  <p:nvGrpSpPr>
                    <p:cNvPr id="235" name="Group 234"/>
                    <p:cNvGrpSpPr/>
                    <p:nvPr/>
                  </p:nvGrpSpPr>
                  <p:grpSpPr>
                    <a:xfrm>
                      <a:off x="1562100" y="2103137"/>
                      <a:ext cx="1447800" cy="609600"/>
                      <a:chOff x="1562100" y="2103137"/>
                      <a:chExt cx="1447800" cy="609600"/>
                    </a:xfrm>
                  </p:grpSpPr>
                  <p:grpSp>
                    <p:nvGrpSpPr>
                      <p:cNvPr id="237" name="Group 236"/>
                      <p:cNvGrpSpPr/>
                      <p:nvPr/>
                    </p:nvGrpSpPr>
                    <p:grpSpPr>
                      <a:xfrm>
                        <a:off x="1562100" y="2103137"/>
                        <a:ext cx="1447800" cy="609600"/>
                        <a:chOff x="838200" y="2130534"/>
                        <a:chExt cx="1447800" cy="609600"/>
                      </a:xfrm>
                    </p:grpSpPr>
                    <p:sp>
                      <p:nvSpPr>
                        <p:cNvPr id="239" name="Oval 238"/>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240" name="Group 9"/>
                        <p:cNvGrpSpPr>
                          <a:grpSpLocks/>
                        </p:cNvGrpSpPr>
                        <p:nvPr/>
                      </p:nvGrpSpPr>
                      <p:grpSpPr bwMode="auto">
                        <a:xfrm>
                          <a:off x="838200" y="2130534"/>
                          <a:ext cx="742513" cy="609600"/>
                          <a:chOff x="506" y="717"/>
                          <a:chExt cx="790" cy="445"/>
                        </a:xfrm>
                      </p:grpSpPr>
                      <p:sp>
                        <p:nvSpPr>
                          <p:cNvPr id="242"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43"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44"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45"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46"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47"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48"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49"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50"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51"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52"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53"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54"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55"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56"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41" name="Straight Connector 240"/>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8" name="Rectangle 237"/>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6" name="Straight Connector 235"/>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4" name="Straight Connector 233"/>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1562100" y="4800600"/>
                  <a:ext cx="1752600" cy="609600"/>
                  <a:chOff x="1486335" y="4953000"/>
                  <a:chExt cx="1752600" cy="609600"/>
                </a:xfrm>
              </p:grpSpPr>
              <p:grpSp>
                <p:nvGrpSpPr>
                  <p:cNvPr id="211" name="Group 210"/>
                  <p:cNvGrpSpPr/>
                  <p:nvPr/>
                </p:nvGrpSpPr>
                <p:grpSpPr>
                  <a:xfrm>
                    <a:off x="1486335" y="4953000"/>
                    <a:ext cx="1447800" cy="609600"/>
                    <a:chOff x="1562100" y="2103137"/>
                    <a:chExt cx="1447800" cy="609600"/>
                  </a:xfrm>
                </p:grpSpPr>
                <p:grpSp>
                  <p:nvGrpSpPr>
                    <p:cNvPr id="213" name="Group 212"/>
                    <p:cNvGrpSpPr/>
                    <p:nvPr/>
                  </p:nvGrpSpPr>
                  <p:grpSpPr>
                    <a:xfrm>
                      <a:off x="1562100" y="2103137"/>
                      <a:ext cx="1447800" cy="609600"/>
                      <a:chOff x="838200" y="2130534"/>
                      <a:chExt cx="1447800" cy="609600"/>
                    </a:xfrm>
                  </p:grpSpPr>
                  <p:sp>
                    <p:nvSpPr>
                      <p:cNvPr id="215" name="Oval 214"/>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216" name="Group 9"/>
                      <p:cNvGrpSpPr>
                        <a:grpSpLocks/>
                      </p:cNvGrpSpPr>
                      <p:nvPr/>
                    </p:nvGrpSpPr>
                    <p:grpSpPr bwMode="auto">
                      <a:xfrm>
                        <a:off x="838200" y="2130534"/>
                        <a:ext cx="742513" cy="609600"/>
                        <a:chOff x="506" y="717"/>
                        <a:chExt cx="790" cy="445"/>
                      </a:xfrm>
                    </p:grpSpPr>
                    <p:sp>
                      <p:nvSpPr>
                        <p:cNvPr id="218"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19"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20"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21"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22"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23"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24"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25"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26"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27"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28"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29"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30"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31"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32"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17" name="Straight Connector 216"/>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4" name="Rectangle 213"/>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2" name="Straight Connector 211"/>
                  <p:cNvCxnSpPr/>
                  <p:nvPr/>
                </p:nvCxnSpPr>
                <p:spPr>
                  <a:xfrm>
                    <a:off x="2934135" y="52578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05" name="Group 304"/>
              <p:cNvGrpSpPr/>
              <p:nvPr/>
            </p:nvGrpSpPr>
            <p:grpSpPr>
              <a:xfrm>
                <a:off x="2971800" y="2286000"/>
                <a:ext cx="1752600" cy="3124200"/>
                <a:chOff x="1562100" y="2286000"/>
                <a:chExt cx="1752600" cy="3124200"/>
              </a:xfrm>
            </p:grpSpPr>
            <p:grpSp>
              <p:nvGrpSpPr>
                <p:cNvPr id="306" name="Group 305"/>
                <p:cNvGrpSpPr/>
                <p:nvPr/>
              </p:nvGrpSpPr>
              <p:grpSpPr>
                <a:xfrm>
                  <a:off x="1562100" y="2286000"/>
                  <a:ext cx="1752600" cy="838200"/>
                  <a:chOff x="1562100" y="2103137"/>
                  <a:chExt cx="1752600" cy="838200"/>
                </a:xfrm>
              </p:grpSpPr>
              <p:grpSp>
                <p:nvGrpSpPr>
                  <p:cNvPr id="380" name="Group 379"/>
                  <p:cNvGrpSpPr/>
                  <p:nvPr/>
                </p:nvGrpSpPr>
                <p:grpSpPr>
                  <a:xfrm>
                    <a:off x="1562100" y="2103137"/>
                    <a:ext cx="1752600" cy="609600"/>
                    <a:chOff x="1562100" y="2103137"/>
                    <a:chExt cx="1752600" cy="609600"/>
                  </a:xfrm>
                </p:grpSpPr>
                <p:grpSp>
                  <p:nvGrpSpPr>
                    <p:cNvPr id="382" name="Group 381"/>
                    <p:cNvGrpSpPr/>
                    <p:nvPr/>
                  </p:nvGrpSpPr>
                  <p:grpSpPr>
                    <a:xfrm>
                      <a:off x="1562100" y="2103137"/>
                      <a:ext cx="1447800" cy="609600"/>
                      <a:chOff x="1562100" y="2103137"/>
                      <a:chExt cx="1447800" cy="609600"/>
                    </a:xfrm>
                  </p:grpSpPr>
                  <p:grpSp>
                    <p:nvGrpSpPr>
                      <p:cNvPr id="384" name="Group 383"/>
                      <p:cNvGrpSpPr/>
                      <p:nvPr/>
                    </p:nvGrpSpPr>
                    <p:grpSpPr>
                      <a:xfrm>
                        <a:off x="1562100" y="2103137"/>
                        <a:ext cx="1447800" cy="609600"/>
                        <a:chOff x="838200" y="2130534"/>
                        <a:chExt cx="1447800" cy="609600"/>
                      </a:xfrm>
                    </p:grpSpPr>
                    <p:sp>
                      <p:nvSpPr>
                        <p:cNvPr id="386" name="Oval 385"/>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387" name="Group 9"/>
                        <p:cNvGrpSpPr>
                          <a:grpSpLocks/>
                        </p:cNvGrpSpPr>
                        <p:nvPr/>
                      </p:nvGrpSpPr>
                      <p:grpSpPr bwMode="auto">
                        <a:xfrm>
                          <a:off x="838200" y="2130534"/>
                          <a:ext cx="742513" cy="609600"/>
                          <a:chOff x="506" y="717"/>
                          <a:chExt cx="790" cy="445"/>
                        </a:xfrm>
                      </p:grpSpPr>
                      <p:sp>
                        <p:nvSpPr>
                          <p:cNvPr id="389"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90"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91"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92"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93"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394"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95"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396"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397"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398"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99"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00"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01"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02"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03"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388" name="Straight Connector 387"/>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5" name="Rectangle 384"/>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83" name="Straight Connector 382"/>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81" name="Straight Connector 380"/>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7" name="Group 306"/>
                <p:cNvGrpSpPr/>
                <p:nvPr/>
              </p:nvGrpSpPr>
              <p:grpSpPr>
                <a:xfrm>
                  <a:off x="1562100" y="3962400"/>
                  <a:ext cx="1752600" cy="838200"/>
                  <a:chOff x="1562100" y="2103137"/>
                  <a:chExt cx="1752600" cy="838200"/>
                </a:xfrm>
              </p:grpSpPr>
              <p:grpSp>
                <p:nvGrpSpPr>
                  <p:cNvPr id="356" name="Group 355"/>
                  <p:cNvGrpSpPr/>
                  <p:nvPr/>
                </p:nvGrpSpPr>
                <p:grpSpPr>
                  <a:xfrm>
                    <a:off x="1562100" y="2103137"/>
                    <a:ext cx="1752600" cy="609600"/>
                    <a:chOff x="1562100" y="2103137"/>
                    <a:chExt cx="1752600" cy="609600"/>
                  </a:xfrm>
                </p:grpSpPr>
                <p:grpSp>
                  <p:nvGrpSpPr>
                    <p:cNvPr id="358" name="Group 357"/>
                    <p:cNvGrpSpPr/>
                    <p:nvPr/>
                  </p:nvGrpSpPr>
                  <p:grpSpPr>
                    <a:xfrm>
                      <a:off x="1562100" y="2103137"/>
                      <a:ext cx="1447800" cy="609600"/>
                      <a:chOff x="1562100" y="2103137"/>
                      <a:chExt cx="1447800" cy="609600"/>
                    </a:xfrm>
                  </p:grpSpPr>
                  <p:grpSp>
                    <p:nvGrpSpPr>
                      <p:cNvPr id="360" name="Group 359"/>
                      <p:cNvGrpSpPr/>
                      <p:nvPr/>
                    </p:nvGrpSpPr>
                    <p:grpSpPr>
                      <a:xfrm>
                        <a:off x="1562100" y="2103137"/>
                        <a:ext cx="1447800" cy="609600"/>
                        <a:chOff x="838200" y="2130534"/>
                        <a:chExt cx="1447800" cy="609600"/>
                      </a:xfrm>
                    </p:grpSpPr>
                    <p:sp>
                      <p:nvSpPr>
                        <p:cNvPr id="362" name="Oval 361"/>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363" name="Group 9"/>
                        <p:cNvGrpSpPr>
                          <a:grpSpLocks/>
                        </p:cNvGrpSpPr>
                        <p:nvPr/>
                      </p:nvGrpSpPr>
                      <p:grpSpPr bwMode="auto">
                        <a:xfrm>
                          <a:off x="838200" y="2130534"/>
                          <a:ext cx="742513" cy="609600"/>
                          <a:chOff x="506" y="717"/>
                          <a:chExt cx="790" cy="445"/>
                        </a:xfrm>
                      </p:grpSpPr>
                      <p:sp>
                        <p:nvSpPr>
                          <p:cNvPr id="365"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66"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67"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68"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69"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370"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71"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372"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373"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374"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75"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76"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77"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78"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79"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364" name="Straight Connector 363"/>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1" name="Rectangle 360"/>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59" name="Straight Connector 358"/>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7" name="Straight Connector 356"/>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8" name="Group 307"/>
                <p:cNvGrpSpPr/>
                <p:nvPr/>
              </p:nvGrpSpPr>
              <p:grpSpPr>
                <a:xfrm>
                  <a:off x="1562100" y="3124200"/>
                  <a:ext cx="1752600" cy="838200"/>
                  <a:chOff x="1562100" y="2103137"/>
                  <a:chExt cx="1752600" cy="838200"/>
                </a:xfrm>
              </p:grpSpPr>
              <p:grpSp>
                <p:nvGrpSpPr>
                  <p:cNvPr id="332" name="Group 331"/>
                  <p:cNvGrpSpPr/>
                  <p:nvPr/>
                </p:nvGrpSpPr>
                <p:grpSpPr>
                  <a:xfrm>
                    <a:off x="1562100" y="2103137"/>
                    <a:ext cx="1752600" cy="609600"/>
                    <a:chOff x="1562100" y="2103137"/>
                    <a:chExt cx="1752600" cy="609600"/>
                  </a:xfrm>
                </p:grpSpPr>
                <p:grpSp>
                  <p:nvGrpSpPr>
                    <p:cNvPr id="334" name="Group 333"/>
                    <p:cNvGrpSpPr/>
                    <p:nvPr/>
                  </p:nvGrpSpPr>
                  <p:grpSpPr>
                    <a:xfrm>
                      <a:off x="1562100" y="2103137"/>
                      <a:ext cx="1447800" cy="609600"/>
                      <a:chOff x="1562100" y="2103137"/>
                      <a:chExt cx="1447800" cy="609600"/>
                    </a:xfrm>
                  </p:grpSpPr>
                  <p:grpSp>
                    <p:nvGrpSpPr>
                      <p:cNvPr id="336" name="Group 335"/>
                      <p:cNvGrpSpPr/>
                      <p:nvPr/>
                    </p:nvGrpSpPr>
                    <p:grpSpPr>
                      <a:xfrm>
                        <a:off x="1562100" y="2103137"/>
                        <a:ext cx="1447800" cy="609600"/>
                        <a:chOff x="838200" y="2130534"/>
                        <a:chExt cx="1447800" cy="609600"/>
                      </a:xfrm>
                    </p:grpSpPr>
                    <p:sp>
                      <p:nvSpPr>
                        <p:cNvPr id="338" name="Oval 337"/>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339" name="Group 9"/>
                        <p:cNvGrpSpPr>
                          <a:grpSpLocks/>
                        </p:cNvGrpSpPr>
                        <p:nvPr/>
                      </p:nvGrpSpPr>
                      <p:grpSpPr bwMode="auto">
                        <a:xfrm>
                          <a:off x="838200" y="2130534"/>
                          <a:ext cx="742513" cy="609600"/>
                          <a:chOff x="506" y="717"/>
                          <a:chExt cx="790" cy="445"/>
                        </a:xfrm>
                      </p:grpSpPr>
                      <p:sp>
                        <p:nvSpPr>
                          <p:cNvPr id="341"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42"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43"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44"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45"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346"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47"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348"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349"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350"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51"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52"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53"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54"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55"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340" name="Straight Connector 339"/>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7" name="Rectangle 336"/>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35" name="Straight Connector 334"/>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3" name="Straight Connector 332"/>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9" name="Group 308"/>
                <p:cNvGrpSpPr/>
                <p:nvPr/>
              </p:nvGrpSpPr>
              <p:grpSpPr>
                <a:xfrm>
                  <a:off x="1562100" y="4800600"/>
                  <a:ext cx="1752600" cy="609600"/>
                  <a:chOff x="1486335" y="4953000"/>
                  <a:chExt cx="1752600" cy="609600"/>
                </a:xfrm>
              </p:grpSpPr>
              <p:grpSp>
                <p:nvGrpSpPr>
                  <p:cNvPr id="310" name="Group 309"/>
                  <p:cNvGrpSpPr/>
                  <p:nvPr/>
                </p:nvGrpSpPr>
                <p:grpSpPr>
                  <a:xfrm>
                    <a:off x="1486335" y="4953000"/>
                    <a:ext cx="1447800" cy="609600"/>
                    <a:chOff x="1562100" y="2103137"/>
                    <a:chExt cx="1447800" cy="609600"/>
                  </a:xfrm>
                </p:grpSpPr>
                <p:grpSp>
                  <p:nvGrpSpPr>
                    <p:cNvPr id="312" name="Group 311"/>
                    <p:cNvGrpSpPr/>
                    <p:nvPr/>
                  </p:nvGrpSpPr>
                  <p:grpSpPr>
                    <a:xfrm>
                      <a:off x="1562100" y="2103137"/>
                      <a:ext cx="1447800" cy="609600"/>
                      <a:chOff x="838200" y="2130534"/>
                      <a:chExt cx="1447800" cy="609600"/>
                    </a:xfrm>
                  </p:grpSpPr>
                  <p:sp>
                    <p:nvSpPr>
                      <p:cNvPr id="314" name="Oval 313"/>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315" name="Group 9"/>
                      <p:cNvGrpSpPr>
                        <a:grpSpLocks/>
                      </p:cNvGrpSpPr>
                      <p:nvPr/>
                    </p:nvGrpSpPr>
                    <p:grpSpPr bwMode="auto">
                      <a:xfrm>
                        <a:off x="838200" y="2130534"/>
                        <a:ext cx="742513" cy="609600"/>
                        <a:chOff x="506" y="717"/>
                        <a:chExt cx="790" cy="445"/>
                      </a:xfrm>
                    </p:grpSpPr>
                    <p:sp>
                      <p:nvSpPr>
                        <p:cNvPr id="317"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18"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19"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20"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21"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322"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23"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324"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325"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326"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27"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28"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29"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30"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31"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316" name="Straight Connector 315"/>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3" name="Rectangle 312"/>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11" name="Straight Connector 310"/>
                  <p:cNvCxnSpPr/>
                  <p:nvPr/>
                </p:nvCxnSpPr>
                <p:spPr>
                  <a:xfrm>
                    <a:off x="2934135" y="52578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04" name="Group 403"/>
              <p:cNvGrpSpPr/>
              <p:nvPr/>
            </p:nvGrpSpPr>
            <p:grpSpPr>
              <a:xfrm>
                <a:off x="6477000" y="2286000"/>
                <a:ext cx="1447800" cy="3124200"/>
                <a:chOff x="1562100" y="2286000"/>
                <a:chExt cx="1447800" cy="3124200"/>
              </a:xfrm>
            </p:grpSpPr>
            <p:grpSp>
              <p:nvGrpSpPr>
                <p:cNvPr id="405" name="Group 404"/>
                <p:cNvGrpSpPr/>
                <p:nvPr/>
              </p:nvGrpSpPr>
              <p:grpSpPr>
                <a:xfrm>
                  <a:off x="1562100" y="2286000"/>
                  <a:ext cx="1447800" cy="838200"/>
                  <a:chOff x="1562100" y="2103137"/>
                  <a:chExt cx="1447800" cy="838200"/>
                </a:xfrm>
              </p:grpSpPr>
              <p:grpSp>
                <p:nvGrpSpPr>
                  <p:cNvPr id="481" name="Group 480"/>
                  <p:cNvGrpSpPr/>
                  <p:nvPr/>
                </p:nvGrpSpPr>
                <p:grpSpPr>
                  <a:xfrm>
                    <a:off x="1562100" y="2103137"/>
                    <a:ext cx="1447800" cy="609600"/>
                    <a:chOff x="1562100" y="2103137"/>
                    <a:chExt cx="1447800" cy="609600"/>
                  </a:xfrm>
                </p:grpSpPr>
                <p:grpSp>
                  <p:nvGrpSpPr>
                    <p:cNvPr id="483" name="Group 482"/>
                    <p:cNvGrpSpPr/>
                    <p:nvPr/>
                  </p:nvGrpSpPr>
                  <p:grpSpPr>
                    <a:xfrm>
                      <a:off x="1562100" y="2103137"/>
                      <a:ext cx="1447800" cy="609600"/>
                      <a:chOff x="838200" y="2130534"/>
                      <a:chExt cx="1447800" cy="609600"/>
                    </a:xfrm>
                  </p:grpSpPr>
                  <p:sp>
                    <p:nvSpPr>
                      <p:cNvPr id="485" name="Oval 484"/>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486" name="Group 9"/>
                      <p:cNvGrpSpPr>
                        <a:grpSpLocks/>
                      </p:cNvGrpSpPr>
                      <p:nvPr/>
                    </p:nvGrpSpPr>
                    <p:grpSpPr bwMode="auto">
                      <a:xfrm>
                        <a:off x="838200" y="2130534"/>
                        <a:ext cx="742513" cy="609600"/>
                        <a:chOff x="506" y="717"/>
                        <a:chExt cx="790" cy="445"/>
                      </a:xfrm>
                    </p:grpSpPr>
                    <p:sp>
                      <p:nvSpPr>
                        <p:cNvPr id="488"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89"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90"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91"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92"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493"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94"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495"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496"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497"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498"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99"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500"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501"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502"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487" name="Straight Connector 486"/>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4" name="Rectangle 483"/>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80" name="Straight Connector 479"/>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6" name="Group 405"/>
                <p:cNvGrpSpPr/>
                <p:nvPr/>
              </p:nvGrpSpPr>
              <p:grpSpPr>
                <a:xfrm>
                  <a:off x="1562100" y="3962400"/>
                  <a:ext cx="1447800" cy="838200"/>
                  <a:chOff x="1562100" y="2103137"/>
                  <a:chExt cx="1447800" cy="838200"/>
                </a:xfrm>
              </p:grpSpPr>
              <p:grpSp>
                <p:nvGrpSpPr>
                  <p:cNvPr id="457" name="Group 456"/>
                  <p:cNvGrpSpPr/>
                  <p:nvPr/>
                </p:nvGrpSpPr>
                <p:grpSpPr>
                  <a:xfrm>
                    <a:off x="1562100" y="2103137"/>
                    <a:ext cx="1447800" cy="609600"/>
                    <a:chOff x="1562100" y="2103137"/>
                    <a:chExt cx="1447800" cy="609600"/>
                  </a:xfrm>
                </p:grpSpPr>
                <p:grpSp>
                  <p:nvGrpSpPr>
                    <p:cNvPr id="459" name="Group 458"/>
                    <p:cNvGrpSpPr/>
                    <p:nvPr/>
                  </p:nvGrpSpPr>
                  <p:grpSpPr>
                    <a:xfrm>
                      <a:off x="1562100" y="2103137"/>
                      <a:ext cx="1447800" cy="609600"/>
                      <a:chOff x="838200" y="2130534"/>
                      <a:chExt cx="1447800" cy="609600"/>
                    </a:xfrm>
                  </p:grpSpPr>
                  <p:sp>
                    <p:nvSpPr>
                      <p:cNvPr id="461" name="Oval 460"/>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462" name="Group 9"/>
                      <p:cNvGrpSpPr>
                        <a:grpSpLocks/>
                      </p:cNvGrpSpPr>
                      <p:nvPr/>
                    </p:nvGrpSpPr>
                    <p:grpSpPr bwMode="auto">
                      <a:xfrm>
                        <a:off x="838200" y="2130534"/>
                        <a:ext cx="742513" cy="609600"/>
                        <a:chOff x="506" y="717"/>
                        <a:chExt cx="790" cy="445"/>
                      </a:xfrm>
                    </p:grpSpPr>
                    <p:sp>
                      <p:nvSpPr>
                        <p:cNvPr id="464"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65"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66"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67"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68"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469"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70"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471"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472"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473"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474"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75"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76"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77"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78"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463" name="Straight Connector 462"/>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0" name="Rectangle 459"/>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56" name="Straight Connector 455"/>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7" name="Group 406"/>
                <p:cNvGrpSpPr/>
                <p:nvPr/>
              </p:nvGrpSpPr>
              <p:grpSpPr>
                <a:xfrm>
                  <a:off x="1562100" y="3124200"/>
                  <a:ext cx="1447800" cy="838200"/>
                  <a:chOff x="1562100" y="2103137"/>
                  <a:chExt cx="1447800" cy="838200"/>
                </a:xfrm>
              </p:grpSpPr>
              <p:grpSp>
                <p:nvGrpSpPr>
                  <p:cNvPr id="433" name="Group 432"/>
                  <p:cNvGrpSpPr/>
                  <p:nvPr/>
                </p:nvGrpSpPr>
                <p:grpSpPr>
                  <a:xfrm>
                    <a:off x="1562100" y="2103137"/>
                    <a:ext cx="1447800" cy="609600"/>
                    <a:chOff x="1562100" y="2103137"/>
                    <a:chExt cx="1447800" cy="609600"/>
                  </a:xfrm>
                </p:grpSpPr>
                <p:grpSp>
                  <p:nvGrpSpPr>
                    <p:cNvPr id="435" name="Group 434"/>
                    <p:cNvGrpSpPr/>
                    <p:nvPr/>
                  </p:nvGrpSpPr>
                  <p:grpSpPr>
                    <a:xfrm>
                      <a:off x="1562100" y="2103137"/>
                      <a:ext cx="1447800" cy="609600"/>
                      <a:chOff x="838200" y="2130534"/>
                      <a:chExt cx="1447800" cy="609600"/>
                    </a:xfrm>
                  </p:grpSpPr>
                  <p:sp>
                    <p:nvSpPr>
                      <p:cNvPr id="437" name="Oval 436"/>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438" name="Group 9"/>
                      <p:cNvGrpSpPr>
                        <a:grpSpLocks/>
                      </p:cNvGrpSpPr>
                      <p:nvPr/>
                    </p:nvGrpSpPr>
                    <p:grpSpPr bwMode="auto">
                      <a:xfrm>
                        <a:off x="838200" y="2130534"/>
                        <a:ext cx="742513" cy="609600"/>
                        <a:chOff x="506" y="717"/>
                        <a:chExt cx="790" cy="445"/>
                      </a:xfrm>
                    </p:grpSpPr>
                    <p:sp>
                      <p:nvSpPr>
                        <p:cNvPr id="440"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41"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42"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43"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44"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445"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46"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447"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448"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449"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450"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51"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52"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53"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54"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439" name="Straight Connector 438"/>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6" name="Rectangle 435"/>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32" name="Straight Connector 431"/>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9" name="Group 408"/>
                <p:cNvGrpSpPr/>
                <p:nvPr/>
              </p:nvGrpSpPr>
              <p:grpSpPr>
                <a:xfrm>
                  <a:off x="1562100" y="4800600"/>
                  <a:ext cx="1447800" cy="609600"/>
                  <a:chOff x="1562100" y="2103137"/>
                  <a:chExt cx="1447800" cy="609600"/>
                </a:xfrm>
              </p:grpSpPr>
              <p:grpSp>
                <p:nvGrpSpPr>
                  <p:cNvPr id="411" name="Group 410"/>
                  <p:cNvGrpSpPr/>
                  <p:nvPr/>
                </p:nvGrpSpPr>
                <p:grpSpPr>
                  <a:xfrm>
                    <a:off x="1562100" y="2103137"/>
                    <a:ext cx="1447800" cy="609600"/>
                    <a:chOff x="838200" y="2130534"/>
                    <a:chExt cx="1447800" cy="609600"/>
                  </a:xfrm>
                </p:grpSpPr>
                <p:sp>
                  <p:nvSpPr>
                    <p:cNvPr id="413" name="Oval 412"/>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414" name="Group 9"/>
                    <p:cNvGrpSpPr>
                      <a:grpSpLocks/>
                    </p:cNvGrpSpPr>
                    <p:nvPr/>
                  </p:nvGrpSpPr>
                  <p:grpSpPr bwMode="auto">
                    <a:xfrm>
                      <a:off x="838200" y="2130534"/>
                      <a:ext cx="742513" cy="609600"/>
                      <a:chOff x="506" y="717"/>
                      <a:chExt cx="790" cy="445"/>
                    </a:xfrm>
                  </p:grpSpPr>
                  <p:sp>
                    <p:nvSpPr>
                      <p:cNvPr id="416"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17"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18"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19"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20"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421"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22"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423"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424"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425"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426"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27"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28"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29"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30"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415" name="Straight Connector 414"/>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2" name="Rectangle 411"/>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 name="Group 19"/>
            <p:cNvGrpSpPr/>
            <p:nvPr/>
          </p:nvGrpSpPr>
          <p:grpSpPr>
            <a:xfrm>
              <a:off x="1262755" y="5334000"/>
              <a:ext cx="6197382" cy="1160817"/>
              <a:chOff x="964674" y="5334000"/>
              <a:chExt cx="6197382" cy="1160817"/>
            </a:xfrm>
          </p:grpSpPr>
          <p:grpSp>
            <p:nvGrpSpPr>
              <p:cNvPr id="12" name="Group 11"/>
              <p:cNvGrpSpPr/>
              <p:nvPr/>
            </p:nvGrpSpPr>
            <p:grpSpPr>
              <a:xfrm>
                <a:off x="964674" y="5422240"/>
                <a:ext cx="2156983" cy="1072577"/>
                <a:chOff x="1224819" y="5588445"/>
                <a:chExt cx="2156983" cy="1072577"/>
              </a:xfrm>
            </p:grpSpPr>
            <p:sp>
              <p:nvSpPr>
                <p:cNvPr id="3" name="Parallelogram 2"/>
                <p:cNvSpPr/>
                <p:nvPr/>
              </p:nvSpPr>
              <p:spPr>
                <a:xfrm>
                  <a:off x="1224819" y="5934233"/>
                  <a:ext cx="756381" cy="381000"/>
                </a:xfrm>
                <a:prstGeom prst="parallelogram">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File1</a:t>
                  </a:r>
                  <a:endParaRPr lang="en-US" sz="1400" b="1" dirty="0">
                    <a:solidFill>
                      <a:schemeClr val="tx1"/>
                    </a:solidFill>
                  </a:endParaRPr>
                </a:p>
              </p:txBody>
            </p:sp>
            <p:grpSp>
              <p:nvGrpSpPr>
                <p:cNvPr id="7" name="Group 6"/>
                <p:cNvGrpSpPr/>
                <p:nvPr/>
              </p:nvGrpSpPr>
              <p:grpSpPr>
                <a:xfrm>
                  <a:off x="2766361" y="5588445"/>
                  <a:ext cx="615441" cy="1072577"/>
                  <a:chOff x="2766361" y="5588445"/>
                  <a:chExt cx="615441" cy="1072577"/>
                </a:xfrm>
              </p:grpSpPr>
              <p:sp>
                <p:nvSpPr>
                  <p:cNvPr id="5" name="Parallelogram 4"/>
                  <p:cNvSpPr/>
                  <p:nvPr/>
                </p:nvSpPr>
                <p:spPr>
                  <a:xfrm>
                    <a:off x="2809955" y="5588445"/>
                    <a:ext cx="547884" cy="253109"/>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smtClean="0">
                        <a:solidFill>
                          <a:schemeClr val="tx1"/>
                        </a:solidFill>
                      </a:rPr>
                      <a:t>Block1</a:t>
                    </a:r>
                    <a:endParaRPr lang="en-US" sz="1100" b="1" dirty="0">
                      <a:solidFill>
                        <a:schemeClr val="tx1"/>
                      </a:solidFill>
                    </a:endParaRPr>
                  </a:p>
                </p:txBody>
              </p:sp>
              <p:sp>
                <p:nvSpPr>
                  <p:cNvPr id="408" name="Parallelogram 407"/>
                  <p:cNvSpPr/>
                  <p:nvPr/>
                </p:nvSpPr>
                <p:spPr>
                  <a:xfrm>
                    <a:off x="2809955" y="5893245"/>
                    <a:ext cx="547884" cy="253109"/>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smtClean="0">
                        <a:solidFill>
                          <a:schemeClr val="tx1"/>
                        </a:solidFill>
                      </a:rPr>
                      <a:t>Block2</a:t>
                    </a:r>
                    <a:endParaRPr lang="en-US" sz="1100" b="1" dirty="0">
                      <a:solidFill>
                        <a:schemeClr val="tx1"/>
                      </a:solidFill>
                    </a:endParaRPr>
                  </a:p>
                </p:txBody>
              </p:sp>
              <p:sp>
                <p:nvSpPr>
                  <p:cNvPr id="410" name="Parallelogram 409"/>
                  <p:cNvSpPr/>
                  <p:nvPr/>
                </p:nvSpPr>
                <p:spPr>
                  <a:xfrm>
                    <a:off x="2809955" y="6409729"/>
                    <a:ext cx="571847" cy="251293"/>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err="1" smtClean="0">
                        <a:solidFill>
                          <a:schemeClr val="tx1"/>
                        </a:solidFill>
                      </a:rPr>
                      <a:t>BlockN</a:t>
                    </a:r>
                    <a:endParaRPr lang="en-US" sz="1100" b="1" dirty="0">
                      <a:solidFill>
                        <a:schemeClr val="tx1"/>
                      </a:solidFill>
                    </a:endParaRPr>
                  </a:p>
                </p:txBody>
              </p:sp>
              <p:sp>
                <p:nvSpPr>
                  <p:cNvPr id="6" name="TextBox 5"/>
                  <p:cNvSpPr txBox="1"/>
                  <p:nvPr/>
                </p:nvSpPr>
                <p:spPr>
                  <a:xfrm>
                    <a:off x="2766361" y="5979467"/>
                    <a:ext cx="611065" cy="461665"/>
                  </a:xfrm>
                  <a:prstGeom prst="rect">
                    <a:avLst/>
                  </a:prstGeom>
                  <a:noFill/>
                </p:spPr>
                <p:txBody>
                  <a:bodyPr wrap="none" rtlCol="0">
                    <a:spAutoFit/>
                  </a:bodyPr>
                  <a:lstStyle/>
                  <a:p>
                    <a:r>
                      <a:rPr lang="en-US" sz="2400" dirty="0" smtClean="0"/>
                      <a:t>……</a:t>
                    </a:r>
                    <a:endParaRPr lang="en-US" sz="2400" dirty="0"/>
                  </a:p>
                </p:txBody>
              </p:sp>
            </p:grpSp>
            <p:cxnSp>
              <p:nvCxnSpPr>
                <p:cNvPr id="9" name="Straight Arrow Connector 8"/>
                <p:cNvCxnSpPr/>
                <p:nvPr/>
              </p:nvCxnSpPr>
              <p:spPr>
                <a:xfrm>
                  <a:off x="2133600" y="6124733"/>
                  <a:ext cx="632761" cy="1"/>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a:off x="3207119" y="5853594"/>
                <a:ext cx="39549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00200" y="6058858"/>
                <a:ext cx="957763" cy="369332"/>
              </a:xfrm>
              <a:prstGeom prst="rect">
                <a:avLst/>
              </a:prstGeom>
              <a:noFill/>
            </p:spPr>
            <p:txBody>
              <a:bodyPr wrap="none" rtlCol="0">
                <a:spAutoFit/>
              </a:bodyPr>
              <a:lstStyle/>
              <a:p>
                <a:r>
                  <a:rPr lang="en-US" dirty="0" smtClean="0"/>
                  <a:t>Breakup</a:t>
                </a:r>
                <a:endParaRPr lang="en-US" dirty="0"/>
              </a:p>
            </p:txBody>
          </p:sp>
          <p:sp>
            <p:nvSpPr>
              <p:cNvPr id="431" name="TextBox 430"/>
              <p:cNvSpPr txBox="1"/>
              <p:nvPr/>
            </p:nvSpPr>
            <p:spPr>
              <a:xfrm>
                <a:off x="3699621" y="5957434"/>
                <a:ext cx="2092881" cy="369332"/>
              </a:xfrm>
              <a:prstGeom prst="rect">
                <a:avLst/>
              </a:prstGeom>
              <a:noFill/>
            </p:spPr>
            <p:txBody>
              <a:bodyPr wrap="none" rtlCol="0">
                <a:spAutoFit/>
              </a:bodyPr>
              <a:lstStyle/>
              <a:p>
                <a:r>
                  <a:rPr lang="en-US" dirty="0" smtClean="0"/>
                  <a:t>Replicate each block</a:t>
                </a:r>
                <a:endParaRPr lang="en-US" dirty="0"/>
              </a:p>
            </p:txBody>
          </p:sp>
          <p:cxnSp>
            <p:nvCxnSpPr>
              <p:cNvPr id="19" name="Straight Connector 18"/>
              <p:cNvCxnSpPr/>
              <p:nvPr/>
            </p:nvCxnSpPr>
            <p:spPr>
              <a:xfrm flipV="1">
                <a:off x="3571796" y="5343108"/>
                <a:ext cx="6579" cy="501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p:cNvCxnSpPr/>
              <p:nvPr/>
            </p:nvCxnSpPr>
            <p:spPr>
              <a:xfrm flipV="1">
                <a:off x="5335080" y="5334000"/>
                <a:ext cx="6579" cy="501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p:nvPr/>
            </p:nvCxnSpPr>
            <p:spPr>
              <a:xfrm flipV="1">
                <a:off x="7155477" y="5356515"/>
                <a:ext cx="6579" cy="501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9" name="Group 478"/>
            <p:cNvGrpSpPr/>
            <p:nvPr/>
          </p:nvGrpSpPr>
          <p:grpSpPr>
            <a:xfrm>
              <a:off x="152400" y="926440"/>
              <a:ext cx="2156983" cy="1072577"/>
              <a:chOff x="1224819" y="5588445"/>
              <a:chExt cx="2156983" cy="1072577"/>
            </a:xfrm>
          </p:grpSpPr>
          <p:sp>
            <p:nvSpPr>
              <p:cNvPr id="509" name="Parallelogram 508"/>
              <p:cNvSpPr/>
              <p:nvPr/>
            </p:nvSpPr>
            <p:spPr>
              <a:xfrm>
                <a:off x="1224819" y="5934233"/>
                <a:ext cx="756381" cy="381000"/>
              </a:xfrm>
              <a:prstGeom prst="parallelogram">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File1</a:t>
                </a:r>
                <a:endParaRPr lang="en-US" sz="1400" b="1" dirty="0">
                  <a:solidFill>
                    <a:schemeClr val="tx1"/>
                  </a:solidFill>
                </a:endParaRPr>
              </a:p>
            </p:txBody>
          </p:sp>
          <p:grpSp>
            <p:nvGrpSpPr>
              <p:cNvPr id="510" name="Group 509"/>
              <p:cNvGrpSpPr/>
              <p:nvPr/>
            </p:nvGrpSpPr>
            <p:grpSpPr>
              <a:xfrm>
                <a:off x="2766361" y="5588445"/>
                <a:ext cx="615441" cy="1072577"/>
                <a:chOff x="2766361" y="5588445"/>
                <a:chExt cx="615441" cy="1072577"/>
              </a:xfrm>
            </p:grpSpPr>
            <p:sp>
              <p:nvSpPr>
                <p:cNvPr id="512" name="Parallelogram 511"/>
                <p:cNvSpPr/>
                <p:nvPr/>
              </p:nvSpPr>
              <p:spPr>
                <a:xfrm>
                  <a:off x="2809955" y="5588445"/>
                  <a:ext cx="547884" cy="253109"/>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smtClean="0">
                      <a:solidFill>
                        <a:schemeClr val="tx1"/>
                      </a:solidFill>
                    </a:rPr>
                    <a:t>Block1</a:t>
                  </a:r>
                  <a:endParaRPr lang="en-US" sz="1100" b="1" dirty="0">
                    <a:solidFill>
                      <a:schemeClr val="tx1"/>
                    </a:solidFill>
                  </a:endParaRPr>
                </a:p>
              </p:txBody>
            </p:sp>
            <p:sp>
              <p:nvSpPr>
                <p:cNvPr id="513" name="Parallelogram 512"/>
                <p:cNvSpPr/>
                <p:nvPr/>
              </p:nvSpPr>
              <p:spPr>
                <a:xfrm>
                  <a:off x="2809955" y="5893245"/>
                  <a:ext cx="547884" cy="253109"/>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smtClean="0">
                      <a:solidFill>
                        <a:schemeClr val="tx1"/>
                      </a:solidFill>
                    </a:rPr>
                    <a:t>Block2</a:t>
                  </a:r>
                  <a:endParaRPr lang="en-US" sz="1100" b="1" dirty="0">
                    <a:solidFill>
                      <a:schemeClr val="tx1"/>
                    </a:solidFill>
                  </a:endParaRPr>
                </a:p>
              </p:txBody>
            </p:sp>
            <p:sp>
              <p:nvSpPr>
                <p:cNvPr id="514" name="Parallelogram 513"/>
                <p:cNvSpPr/>
                <p:nvPr/>
              </p:nvSpPr>
              <p:spPr>
                <a:xfrm>
                  <a:off x="2809955" y="6409729"/>
                  <a:ext cx="571847" cy="251293"/>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err="1" smtClean="0">
                      <a:solidFill>
                        <a:schemeClr val="tx1"/>
                      </a:solidFill>
                    </a:rPr>
                    <a:t>BlockN</a:t>
                  </a:r>
                  <a:endParaRPr lang="en-US" sz="1100" b="1" dirty="0">
                    <a:solidFill>
                      <a:schemeClr val="tx1"/>
                    </a:solidFill>
                  </a:endParaRPr>
                </a:p>
              </p:txBody>
            </p:sp>
            <p:sp>
              <p:nvSpPr>
                <p:cNvPr id="515" name="TextBox 514"/>
                <p:cNvSpPr txBox="1"/>
                <p:nvPr/>
              </p:nvSpPr>
              <p:spPr>
                <a:xfrm>
                  <a:off x="2766361" y="5979467"/>
                  <a:ext cx="611065" cy="461665"/>
                </a:xfrm>
                <a:prstGeom prst="rect">
                  <a:avLst/>
                </a:prstGeom>
                <a:noFill/>
              </p:spPr>
              <p:txBody>
                <a:bodyPr wrap="none" rtlCol="0">
                  <a:spAutoFit/>
                </a:bodyPr>
                <a:lstStyle/>
                <a:p>
                  <a:r>
                    <a:rPr lang="en-US" sz="2400" dirty="0" smtClean="0"/>
                    <a:t>……</a:t>
                  </a:r>
                  <a:endParaRPr lang="en-US" sz="2400" dirty="0"/>
                </a:p>
              </p:txBody>
            </p:sp>
          </p:grpSp>
          <p:cxnSp>
            <p:nvCxnSpPr>
              <p:cNvPr id="511" name="Straight Arrow Connector 510"/>
              <p:cNvCxnSpPr/>
              <p:nvPr/>
            </p:nvCxnSpPr>
            <p:spPr>
              <a:xfrm>
                <a:off x="2133600" y="6124733"/>
                <a:ext cx="632761" cy="1"/>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482" name="Straight Connector 481"/>
            <p:cNvCxnSpPr/>
            <p:nvPr/>
          </p:nvCxnSpPr>
          <p:spPr>
            <a:xfrm>
              <a:off x="2394845" y="1357794"/>
              <a:ext cx="39549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4" name="TextBox 503"/>
            <p:cNvSpPr txBox="1"/>
            <p:nvPr/>
          </p:nvSpPr>
          <p:spPr>
            <a:xfrm>
              <a:off x="787926" y="1563058"/>
              <a:ext cx="957763" cy="369332"/>
            </a:xfrm>
            <a:prstGeom prst="rect">
              <a:avLst/>
            </a:prstGeom>
            <a:noFill/>
          </p:spPr>
          <p:txBody>
            <a:bodyPr wrap="none" rtlCol="0">
              <a:spAutoFit/>
            </a:bodyPr>
            <a:lstStyle/>
            <a:p>
              <a:r>
                <a:rPr lang="en-US" dirty="0" smtClean="0"/>
                <a:t>Breakup</a:t>
              </a:r>
              <a:endParaRPr lang="en-US" dirty="0"/>
            </a:p>
          </p:txBody>
        </p:sp>
        <p:sp>
          <p:nvSpPr>
            <p:cNvPr id="505" name="TextBox 504"/>
            <p:cNvSpPr txBox="1"/>
            <p:nvPr/>
          </p:nvSpPr>
          <p:spPr>
            <a:xfrm>
              <a:off x="3275577" y="948130"/>
              <a:ext cx="2092881" cy="369332"/>
            </a:xfrm>
            <a:prstGeom prst="rect">
              <a:avLst/>
            </a:prstGeom>
            <a:noFill/>
          </p:spPr>
          <p:txBody>
            <a:bodyPr wrap="none" rtlCol="0">
              <a:spAutoFit/>
            </a:bodyPr>
            <a:lstStyle/>
            <a:p>
              <a:r>
                <a:rPr lang="en-US" dirty="0" smtClean="0"/>
                <a:t>Replicate each block</a:t>
              </a:r>
              <a:endParaRPr lang="en-US" dirty="0"/>
            </a:p>
          </p:txBody>
        </p:sp>
        <p:cxnSp>
          <p:nvCxnSpPr>
            <p:cNvPr id="506" name="Straight Connector 505"/>
            <p:cNvCxnSpPr/>
            <p:nvPr/>
          </p:nvCxnSpPr>
          <p:spPr>
            <a:xfrm flipV="1">
              <a:off x="2185544" y="1389817"/>
              <a:ext cx="580557" cy="8107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p:cNvCxnSpPr/>
            <p:nvPr/>
          </p:nvCxnSpPr>
          <p:spPr>
            <a:xfrm flipV="1">
              <a:off x="3954937" y="1380709"/>
              <a:ext cx="574448" cy="18238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p:cNvCxnSpPr>
              <a:stCxn id="500" idx="4"/>
            </p:cNvCxnSpPr>
            <p:nvPr/>
          </p:nvCxnSpPr>
          <p:spPr>
            <a:xfrm flipH="1" flipV="1">
              <a:off x="6349782" y="1403224"/>
              <a:ext cx="1025295" cy="10466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50587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362200"/>
            <a:ext cx="8229600" cy="1143000"/>
          </a:xfrm>
        </p:spPr>
        <p:txBody>
          <a:bodyPr/>
          <a:lstStyle/>
          <a:p>
            <a:r>
              <a:rPr lang="en-US" dirty="0" smtClean="0"/>
              <a:t>What is Data Analytics and </a:t>
            </a:r>
            <a:br>
              <a:rPr lang="en-US" dirty="0" smtClean="0"/>
            </a:br>
            <a:r>
              <a:rPr lang="en-US" dirty="0" smtClean="0"/>
              <a:t>Data Science?</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35</a:t>
            </a:fld>
            <a:endParaRPr lang="en-US"/>
          </a:p>
        </p:txBody>
      </p:sp>
    </p:spTree>
    <p:extLst>
      <p:ext uri="{BB962C8B-B14F-4D97-AF65-F5344CB8AC3E}">
        <p14:creationId xmlns:p14="http://schemas.microsoft.com/office/powerpoint/2010/main" val="15177446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7171"/>
            <a:ext cx="8229600" cy="1029629"/>
          </a:xfrm>
        </p:spPr>
        <p:txBody>
          <a:bodyPr/>
          <a:lstStyle/>
          <a:p>
            <a:r>
              <a:rPr lang="en-US" dirty="0" smtClean="0"/>
              <a:t>Data Analytics/Science</a:t>
            </a:r>
            <a:endParaRPr lang="en-US" dirty="0"/>
          </a:p>
        </p:txBody>
      </p:sp>
      <p:sp>
        <p:nvSpPr>
          <p:cNvPr id="5" name="Content Placeholder 4"/>
          <p:cNvSpPr>
            <a:spLocks noGrp="1"/>
          </p:cNvSpPr>
          <p:nvPr>
            <p:ph idx="1"/>
          </p:nvPr>
        </p:nvSpPr>
        <p:spPr>
          <a:xfrm>
            <a:off x="-26020" y="914400"/>
            <a:ext cx="9052932" cy="4525963"/>
          </a:xfrm>
        </p:spPr>
        <p:txBody>
          <a:bodyPr/>
          <a:lstStyle/>
          <a:p>
            <a:r>
              <a:rPr lang="en-US" sz="2800" dirty="0" smtClean="0"/>
              <a:t>Broad Range of Topics from Policy to new algorithms</a:t>
            </a:r>
          </a:p>
          <a:p>
            <a:r>
              <a:rPr lang="en-US" sz="2800" dirty="0" smtClean="0"/>
              <a:t>Enables X-Informatics where several X’s defined </a:t>
            </a:r>
            <a:r>
              <a:rPr lang="en-US" sz="2800" b="1" dirty="0" smtClean="0"/>
              <a:t>especially in Life Sciences</a:t>
            </a:r>
          </a:p>
          <a:p>
            <a:pPr lvl="1"/>
            <a:r>
              <a:rPr lang="en-US" sz="2400" dirty="0" smtClean="0"/>
              <a:t>Medical, Bio, </a:t>
            </a:r>
            <a:r>
              <a:rPr lang="en-US" sz="2400" dirty="0" err="1" smtClean="0"/>
              <a:t>Chem</a:t>
            </a:r>
            <a:r>
              <a:rPr lang="en-US" sz="2400" dirty="0" smtClean="0"/>
              <a:t>, Health, Pathology, </a:t>
            </a:r>
            <a:r>
              <a:rPr lang="en-US" sz="2400" dirty="0" err="1" smtClean="0"/>
              <a:t>Astro</a:t>
            </a:r>
            <a:r>
              <a:rPr lang="en-US" sz="2400" dirty="0" smtClean="0"/>
              <a:t>, Social, Business, Security</a:t>
            </a:r>
            <a:r>
              <a:rPr lang="en-US" sz="2400" smtClean="0"/>
              <a:t>, Crisis, Intelligence  </a:t>
            </a:r>
            <a:r>
              <a:rPr lang="en-US" sz="2400" dirty="0" smtClean="0"/>
              <a:t>Informatics defined (more or less)</a:t>
            </a:r>
          </a:p>
          <a:p>
            <a:pPr lvl="1"/>
            <a:r>
              <a:rPr lang="en-US" sz="2400" dirty="0" smtClean="0"/>
              <a:t>Could invent Life Style (e.g. IT for Facebook), Radar …. Informatics</a:t>
            </a:r>
          </a:p>
          <a:p>
            <a:pPr lvl="1"/>
            <a:r>
              <a:rPr lang="en-US" sz="2400" dirty="0" smtClean="0"/>
              <a:t>Physics Informatics ought to exist but doesn’t</a:t>
            </a:r>
          </a:p>
          <a:p>
            <a:r>
              <a:rPr lang="en-US" sz="2800" dirty="0" smtClean="0"/>
              <a:t>Plenty of Jobs and broader range of possibilities than computational science but similar issues</a:t>
            </a:r>
          </a:p>
          <a:p>
            <a:pPr lvl="1"/>
            <a:r>
              <a:rPr lang="en-US" sz="2400" dirty="0" smtClean="0"/>
              <a:t>What type of degree (Certificate, track, “real” degree)</a:t>
            </a:r>
          </a:p>
          <a:p>
            <a:pPr lvl="1"/>
            <a:r>
              <a:rPr lang="en-US" sz="2400" dirty="0" smtClean="0"/>
              <a:t>What type of program (department, interdisciplinary group supporting education and research program)</a:t>
            </a:r>
          </a:p>
          <a:p>
            <a:endParaRPr lang="en-US" sz="2800"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36</a:t>
            </a:fld>
            <a:endParaRPr lang="en-US"/>
          </a:p>
        </p:txBody>
      </p:sp>
    </p:spTree>
    <p:extLst>
      <p:ext uri="{BB962C8B-B14F-4D97-AF65-F5344CB8AC3E}">
        <p14:creationId xmlns:p14="http://schemas.microsoft.com/office/powerpoint/2010/main" val="37590216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TYu0Mkim4DcVpxfKwerviKRw-lMRWDE86kHz_Z3BP0zLcBB8Y_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 y="15009"/>
            <a:ext cx="24384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3.gstatic.com/images?q=tbn:ANd9GcQKWRzLWcgWKmplPTsPZrbpMWfhNU3OiItBec534aXSJgAaFWqMs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250" y="53109"/>
            <a:ext cx="3362325" cy="1362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2.gstatic.com/images?q=tbn:ANd9GcRu41sbEn2YbBq-Mv9FkyKsYWpHO6Zt4VIDyASWv3vM-ODAfQT0"/>
          <p:cNvPicPr>
            <a:picLocks noChangeAspect="1" noChangeArrowheads="1"/>
          </p:cNvPicPr>
          <p:nvPr/>
        </p:nvPicPr>
        <p:blipFill rotWithShape="1">
          <a:blip r:embed="rId4">
            <a:extLst>
              <a:ext uri="{28A0092B-C50C-407E-A947-70E740481C1C}">
                <a14:useLocalDpi xmlns:a14="http://schemas.microsoft.com/office/drawing/2010/main" val="0"/>
              </a:ext>
            </a:extLst>
          </a:blip>
          <a:srcRect l="7103"/>
          <a:stretch/>
        </p:blipFill>
        <p:spPr bwMode="auto">
          <a:xfrm>
            <a:off x="-31233" y="1257300"/>
            <a:ext cx="4450833"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ncrypted-tbn3.gstatic.com/images?q=tbn:ANd9GcTGMcepVHT5PL8pI7KfoJejqsiOpQpZ2oz8n6yvE5LZO7LoSDE8m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4037" y="838200"/>
            <a:ext cx="1496211" cy="194507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ncrypted-tbn0.gstatic.com/images?q=tbn:ANd9GcRNZpTZIKNsGnhPj4wOpjkeyPWyJQnyGO7gG0f29fB5vEKq33P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09" y="2209800"/>
            <a:ext cx="2257425" cy="20288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sciensus.com/uploads/images/venn_diagram.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2632" y="2209800"/>
            <a:ext cx="2498922" cy="23526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farm4.static.flickr.com/3643/3350940973_4333e99a8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25146" y="1328916"/>
            <a:ext cx="2125982" cy="212173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encrypted-tbn3.gstatic.com/images?q=tbn:ANd9GcQ91z38gA1rZrp2TlS-mwhVKOHVL2IXpKHxjmtY9vNchpkhDXLJo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12273" y="1300883"/>
            <a:ext cx="1162050" cy="177165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www.morebooks.de/assets/product_images/9786201595/big/7801609/business-informatics.jpg?locale=gb"/>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50000"/>
          <a:stretch/>
        </p:blipFill>
        <p:spPr bwMode="auto">
          <a:xfrm>
            <a:off x="3820599" y="4561694"/>
            <a:ext cx="1590664" cy="23343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encrypted-tbn0.gstatic.com/images?q=tbn:ANd9GcSqq2ZcAVDeKPT-t171dLNI0VBR3f2tkWNYWF_u4L4KnEAiPu6W"/>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66109" y="-16126"/>
            <a:ext cx="3004152" cy="108729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encrypted-tbn2.gstatic.com/images?q=tbn:ANd9GcT61WeZTigeUDaul3WYcWq4NIjm1evG2U__w3bcBDQ7IVM7ueWdX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0921" y="2044103"/>
            <a:ext cx="1651118" cy="235372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p:cNvPicPr>
            <a:picLocks noChangeAspect="1" noChangeArrowheads="1"/>
          </p:cNvPicPr>
          <p:nvPr/>
        </p:nvPicPr>
        <p:blipFill rotWithShape="1">
          <a:blip r:embed="rId13">
            <a:extLst>
              <a:ext uri="{28A0092B-C50C-407E-A947-70E740481C1C}">
                <a14:useLocalDpi xmlns:a14="http://schemas.microsoft.com/office/drawing/2010/main" val="0"/>
              </a:ext>
            </a:extLst>
          </a:blip>
          <a:srcRect l="26132" t="35603" r="11324" b="34435"/>
          <a:stretch/>
        </p:blipFill>
        <p:spPr bwMode="auto">
          <a:xfrm>
            <a:off x="5764474" y="5295090"/>
            <a:ext cx="3379526" cy="158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9603" t="17925" r="10845" b="34127"/>
          <a:stretch/>
        </p:blipFill>
        <p:spPr bwMode="auto">
          <a:xfrm>
            <a:off x="6282844" y="3662150"/>
            <a:ext cx="2864700" cy="1607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4" descr="http://ucspace.canberra.edu.au/download/attachments/59113623/Triangle+diagram+of+Social+Informatics.GIF?version=1&amp;modificationDate=128210213964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4333980"/>
            <a:ext cx="3635470" cy="2580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8166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
            <a:ext cx="8229600" cy="838200"/>
          </a:xfrm>
        </p:spPr>
        <p:txBody>
          <a:bodyPr/>
          <a:lstStyle/>
          <a:p>
            <a:r>
              <a:rPr lang="en-US" dirty="0" smtClean="0"/>
              <a:t>Computational Science</a:t>
            </a:r>
            <a:endParaRPr lang="en-US" dirty="0"/>
          </a:p>
        </p:txBody>
      </p:sp>
      <p:sp>
        <p:nvSpPr>
          <p:cNvPr id="3" name="Content Placeholder 2"/>
          <p:cNvSpPr>
            <a:spLocks noGrp="1"/>
          </p:cNvSpPr>
          <p:nvPr>
            <p:ph idx="1"/>
          </p:nvPr>
        </p:nvSpPr>
        <p:spPr>
          <a:xfrm>
            <a:off x="0" y="609600"/>
            <a:ext cx="9144000" cy="5562600"/>
          </a:xfrm>
        </p:spPr>
        <p:txBody>
          <a:bodyPr/>
          <a:lstStyle/>
          <a:p>
            <a:r>
              <a:rPr lang="en-US" sz="2400" dirty="0" smtClean="0"/>
              <a:t>Interdisciplinary field between computer science and applications with primary focus on simulation areas</a:t>
            </a:r>
          </a:p>
          <a:p>
            <a:r>
              <a:rPr lang="en-US" sz="2400" dirty="0" smtClean="0"/>
              <a:t>Very successful as a research area</a:t>
            </a:r>
          </a:p>
          <a:p>
            <a:pPr lvl="1"/>
            <a:r>
              <a:rPr lang="en-US" sz="2000" dirty="0" smtClean="0"/>
              <a:t>XSEDE and Exascale systems enable</a:t>
            </a:r>
          </a:p>
          <a:p>
            <a:r>
              <a:rPr lang="en-US" sz="2400" dirty="0" smtClean="0"/>
              <a:t>Several academic programs but these have been less successful as</a:t>
            </a:r>
          </a:p>
          <a:p>
            <a:pPr lvl="1"/>
            <a:r>
              <a:rPr lang="en-US" sz="2000" dirty="0" smtClean="0"/>
              <a:t>No consensus as to curricula and jobs (don’t appoint faculty in computational science; do appoint to DoE labs)</a:t>
            </a:r>
          </a:p>
          <a:p>
            <a:pPr lvl="1"/>
            <a:r>
              <a:rPr lang="en-US" sz="2000" dirty="0" smtClean="0"/>
              <a:t>Field relatively small </a:t>
            </a:r>
          </a:p>
          <a:p>
            <a:r>
              <a:rPr lang="en-US" sz="2400" dirty="0" smtClean="0"/>
              <a:t>Started around 1990</a:t>
            </a:r>
          </a:p>
          <a:p>
            <a:r>
              <a:rPr lang="en-US" sz="2400" dirty="0" smtClean="0"/>
              <a:t>Note Computational Chemistry is typical part of Computational Science (and chemistry) whereas Cheminformatics is part of Informatics and data science</a:t>
            </a:r>
          </a:p>
          <a:p>
            <a:pPr lvl="1"/>
            <a:r>
              <a:rPr lang="en-US" sz="2000" dirty="0" smtClean="0"/>
              <a:t>Here Computational Chemistry much larger than Cheminformatics but</a:t>
            </a:r>
          </a:p>
          <a:p>
            <a:pPr lvl="1"/>
            <a:r>
              <a:rPr lang="en-US" sz="2000" dirty="0" smtClean="0"/>
              <a:t>Typically data side larger than simulations</a:t>
            </a:r>
            <a:endParaRPr lang="en-US" sz="20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38</a:t>
            </a:fld>
            <a:endParaRPr lang="en-US"/>
          </a:p>
        </p:txBody>
      </p:sp>
    </p:spTree>
    <p:extLst>
      <p:ext uri="{BB962C8B-B14F-4D97-AF65-F5344CB8AC3E}">
        <p14:creationId xmlns:p14="http://schemas.microsoft.com/office/powerpoint/2010/main" val="13943911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0" y="0"/>
            <a:ext cx="9144000" cy="6858000"/>
          </a:xfrm>
          <a:prstGeom prst="rect">
            <a:avLst/>
          </a:prstGeom>
          <a:solidFill>
            <a:schemeClr val="bg2"/>
          </a:solidFill>
          <a:ln w="9525">
            <a:noFill/>
            <a:miter lim="800000"/>
            <a:headEnd/>
            <a:tailEnd/>
          </a:ln>
        </p:spPr>
      </p:pic>
      <p:sp>
        <p:nvSpPr>
          <p:cNvPr id="2" name="TextBox 1"/>
          <p:cNvSpPr txBox="1"/>
          <p:nvPr/>
        </p:nvSpPr>
        <p:spPr>
          <a:xfrm>
            <a:off x="1828800" y="0"/>
            <a:ext cx="7172989" cy="369332"/>
          </a:xfrm>
          <a:prstGeom prst="rect">
            <a:avLst/>
          </a:prstGeom>
          <a:solidFill>
            <a:schemeClr val="bg1"/>
          </a:solidFill>
        </p:spPr>
        <p:txBody>
          <a:bodyPr wrap="none" rtlCol="0">
            <a:spAutoFit/>
          </a:bodyPr>
          <a:lstStyle/>
          <a:p>
            <a:r>
              <a:rPr lang="en-US" b="1" dirty="0" smtClean="0"/>
              <a:t>Data Science is also Information/Knowledge/Wisdom/Decision Science?</a:t>
            </a:r>
            <a:endParaRPr lang="en-US" b="1" dirty="0"/>
          </a:p>
        </p:txBody>
      </p:sp>
    </p:spTree>
    <p:extLst>
      <p:ext uri="{BB962C8B-B14F-4D97-AF65-F5344CB8AC3E}">
        <p14:creationId xmlns:p14="http://schemas.microsoft.com/office/powerpoint/2010/main" val="416606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Broad Overview: </a:t>
            </a:r>
            <a:r>
              <a:rPr lang="en-US" dirty="0" smtClean="0"/>
              <a:t/>
            </a:r>
            <a:br>
              <a:rPr lang="en-US" dirty="0" smtClean="0"/>
            </a:br>
            <a:r>
              <a:rPr lang="en-US" dirty="0" smtClean="0"/>
              <a:t>Data </a:t>
            </a:r>
            <a:r>
              <a:rPr lang="en-US" dirty="0"/>
              <a:t>Deluge to </a:t>
            </a:r>
            <a:r>
              <a:rPr lang="en-US" dirty="0" smtClean="0"/>
              <a:t>Clouds</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4</a:t>
            </a:fld>
            <a:endParaRPr lang="en-US"/>
          </a:p>
        </p:txBody>
      </p:sp>
    </p:spTree>
    <p:extLst>
      <p:ext uri="{BB962C8B-B14F-4D97-AF65-F5344CB8AC3E}">
        <p14:creationId xmlns:p14="http://schemas.microsoft.com/office/powerpoint/2010/main" val="35655572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229600" cy="762000"/>
          </a:xfrm>
        </p:spPr>
        <p:txBody>
          <a:bodyPr/>
          <a:lstStyle/>
          <a:p>
            <a:r>
              <a:rPr lang="en-US" dirty="0" smtClean="0"/>
              <a:t>Data Science General Remarks I</a:t>
            </a:r>
            <a:endParaRPr lang="en-US" dirty="0"/>
          </a:p>
        </p:txBody>
      </p:sp>
      <p:sp>
        <p:nvSpPr>
          <p:cNvPr id="4" name="Content Placeholder 3"/>
          <p:cNvSpPr>
            <a:spLocks noGrp="1"/>
          </p:cNvSpPr>
          <p:nvPr>
            <p:ph idx="1"/>
          </p:nvPr>
        </p:nvSpPr>
        <p:spPr>
          <a:xfrm>
            <a:off x="0" y="762000"/>
            <a:ext cx="9145712" cy="5410200"/>
          </a:xfrm>
        </p:spPr>
        <p:txBody>
          <a:bodyPr/>
          <a:lstStyle/>
          <a:p>
            <a:r>
              <a:rPr lang="en-US" sz="2400" b="1" dirty="0" smtClean="0"/>
              <a:t>An immature (exciting) field: </a:t>
            </a:r>
            <a:r>
              <a:rPr lang="en-US" sz="2400" dirty="0" smtClean="0"/>
              <a:t>No agreement as to what is data analytics and what tools/computers needed</a:t>
            </a:r>
          </a:p>
          <a:p>
            <a:pPr lvl="1"/>
            <a:r>
              <a:rPr lang="en-US" sz="2400" dirty="0" smtClean="0"/>
              <a:t>Databases or NOSQL?</a:t>
            </a:r>
          </a:p>
          <a:p>
            <a:pPr lvl="1"/>
            <a:r>
              <a:rPr lang="en-US" sz="2400" dirty="0" smtClean="0"/>
              <a:t>Shared repositories or bring computing to data</a:t>
            </a:r>
          </a:p>
          <a:p>
            <a:pPr lvl="1"/>
            <a:r>
              <a:rPr lang="en-US" sz="2400" dirty="0" smtClean="0"/>
              <a:t>What is repository architecture?</a:t>
            </a:r>
          </a:p>
          <a:p>
            <a:r>
              <a:rPr lang="en-US" sz="2400" b="1" dirty="0" smtClean="0"/>
              <a:t>Sources: </a:t>
            </a:r>
            <a:r>
              <a:rPr lang="en-US" sz="2400" dirty="0" smtClean="0"/>
              <a:t>Data from observation or simulation</a:t>
            </a:r>
          </a:p>
          <a:p>
            <a:r>
              <a:rPr lang="en-US" sz="2400" b="1" dirty="0" smtClean="0"/>
              <a:t>Different terms: </a:t>
            </a:r>
            <a:r>
              <a:rPr lang="en-US" sz="2400" dirty="0" smtClean="0"/>
              <a:t>Data analysis, Datamining, Data analytics., machine learning, Information visualization, Data Science</a:t>
            </a:r>
          </a:p>
          <a:p>
            <a:r>
              <a:rPr lang="en-US" sz="2400" b="1" dirty="0" smtClean="0"/>
              <a:t>Fields: </a:t>
            </a:r>
            <a:r>
              <a:rPr lang="en-US" sz="2400" dirty="0" smtClean="0"/>
              <a:t>Computer Science, Informatics, Library and Information Science, Statistics, Application Fields including Business</a:t>
            </a:r>
          </a:p>
          <a:p>
            <a:r>
              <a:rPr lang="en-US" sz="2400" b="1" dirty="0" smtClean="0"/>
              <a:t>Approaches: </a:t>
            </a:r>
            <a:r>
              <a:rPr lang="en-US" sz="2400" dirty="0" smtClean="0"/>
              <a:t>Big data (cell phone interactions) v. Little data (Ethnography, surveys, interviews)</a:t>
            </a:r>
          </a:p>
          <a:p>
            <a:r>
              <a:rPr lang="en-US" sz="2400" b="1" dirty="0" smtClean="0"/>
              <a:t>Includes: </a:t>
            </a:r>
            <a:r>
              <a:rPr lang="en-US" sz="2400" dirty="0" smtClean="0"/>
              <a:t>Security, Provenance, Metadata, Data Management, Curation</a:t>
            </a:r>
          </a:p>
          <a:p>
            <a:endParaRPr lang="en-US" sz="2400"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40</a:t>
            </a:fld>
            <a:endParaRPr lang="en-US"/>
          </a:p>
        </p:txBody>
      </p:sp>
    </p:spTree>
    <p:extLst>
      <p:ext uri="{BB962C8B-B14F-4D97-AF65-F5344CB8AC3E}">
        <p14:creationId xmlns:p14="http://schemas.microsoft.com/office/powerpoint/2010/main" val="18716292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229600" cy="762000"/>
          </a:xfrm>
        </p:spPr>
        <p:txBody>
          <a:bodyPr/>
          <a:lstStyle/>
          <a:p>
            <a:r>
              <a:rPr lang="en-US" dirty="0" smtClean="0"/>
              <a:t>Data Science General Remarks II</a:t>
            </a:r>
            <a:endParaRPr lang="en-US" dirty="0"/>
          </a:p>
        </p:txBody>
      </p:sp>
      <p:sp>
        <p:nvSpPr>
          <p:cNvPr id="4" name="Content Placeholder 3"/>
          <p:cNvSpPr>
            <a:spLocks noGrp="1"/>
          </p:cNvSpPr>
          <p:nvPr>
            <p:ph idx="1"/>
          </p:nvPr>
        </p:nvSpPr>
        <p:spPr>
          <a:xfrm>
            <a:off x="0" y="609600"/>
            <a:ext cx="9144000" cy="4525963"/>
          </a:xfrm>
        </p:spPr>
        <p:txBody>
          <a:bodyPr/>
          <a:lstStyle/>
          <a:p>
            <a:r>
              <a:rPr lang="en-US" sz="2400" b="1" dirty="0" smtClean="0"/>
              <a:t>Tools: </a:t>
            </a:r>
            <a:r>
              <a:rPr lang="en-US" sz="2400" dirty="0" smtClean="0"/>
              <a:t>Regression analysis; biostatistics; neural nets; Bayesian nets; support vector machines; classification; clustering; dimension reduction; artificial intelligence; semantic web</a:t>
            </a:r>
          </a:p>
          <a:p>
            <a:r>
              <a:rPr lang="en-US" sz="2400" dirty="0" smtClean="0"/>
              <a:t>Some data in </a:t>
            </a:r>
            <a:r>
              <a:rPr lang="en-US" sz="2400" b="1" dirty="0" smtClean="0"/>
              <a:t>metric spaces</a:t>
            </a:r>
            <a:r>
              <a:rPr lang="en-US" sz="2400" dirty="0" smtClean="0"/>
              <a:t>; others very high dimension or </a:t>
            </a:r>
            <a:r>
              <a:rPr lang="en-US" sz="2400" b="1" dirty="0" smtClean="0"/>
              <a:t>none</a:t>
            </a:r>
          </a:p>
          <a:p>
            <a:r>
              <a:rPr lang="en-US" sz="2400" b="1" dirty="0"/>
              <a:t>Patient records </a:t>
            </a:r>
            <a:r>
              <a:rPr lang="en-US" sz="2400" dirty="0"/>
              <a:t>growing fast (70PB </a:t>
            </a:r>
            <a:r>
              <a:rPr lang="en-US" sz="2400" dirty="0" smtClean="0"/>
              <a:t>pathology)</a:t>
            </a:r>
          </a:p>
          <a:p>
            <a:r>
              <a:rPr lang="en-US" sz="2400" b="1" dirty="0" smtClean="0"/>
              <a:t>Complex </a:t>
            </a:r>
            <a:r>
              <a:rPr lang="en-US" sz="2400" b="1" dirty="0"/>
              <a:t>graphs </a:t>
            </a:r>
            <a:r>
              <a:rPr lang="en-US" sz="2400" dirty="0"/>
              <a:t>from </a:t>
            </a:r>
            <a:r>
              <a:rPr lang="en-US" sz="2400" dirty="0" smtClean="0"/>
              <a:t>internet studying communities/linkages</a:t>
            </a:r>
            <a:endParaRPr lang="en-US" sz="2400" dirty="0"/>
          </a:p>
          <a:p>
            <a:r>
              <a:rPr lang="en-US" sz="2400" b="1" dirty="0" smtClean="0"/>
              <a:t>Large Hadron Collider </a:t>
            </a:r>
            <a:r>
              <a:rPr lang="en-US" sz="2400" dirty="0" smtClean="0"/>
              <a:t>analysis mainly histogramming – all can be done with MapReduce (larger use than MPI)</a:t>
            </a:r>
          </a:p>
          <a:p>
            <a:r>
              <a:rPr lang="en-US" sz="2400" b="1" dirty="0" smtClean="0"/>
              <a:t>Commercial: </a:t>
            </a:r>
            <a:r>
              <a:rPr lang="en-US" sz="2400" dirty="0" smtClean="0"/>
              <a:t>Google, Bing largest data analytics in world</a:t>
            </a:r>
          </a:p>
          <a:p>
            <a:r>
              <a:rPr lang="en-US" sz="2400" b="1" dirty="0" smtClean="0"/>
              <a:t>Time Series: </a:t>
            </a:r>
            <a:r>
              <a:rPr lang="en-US" sz="2400" dirty="0" smtClean="0"/>
              <a:t>Earthquakes, Tweets, Stock Market </a:t>
            </a:r>
            <a:r>
              <a:rPr lang="en-US" sz="2400" dirty="0"/>
              <a:t>(</a:t>
            </a:r>
            <a:r>
              <a:rPr lang="en-US" sz="2400" b="1" dirty="0"/>
              <a:t>Pattern Informatics</a:t>
            </a:r>
            <a:r>
              <a:rPr lang="en-US" sz="2400" dirty="0"/>
              <a:t>)</a:t>
            </a:r>
          </a:p>
          <a:p>
            <a:r>
              <a:rPr lang="en-US" sz="2400" b="1" dirty="0" smtClean="0"/>
              <a:t>Image Processing </a:t>
            </a:r>
            <a:r>
              <a:rPr lang="en-US" sz="2400" dirty="0" smtClean="0"/>
              <a:t>from climate simulations to NASA to </a:t>
            </a:r>
            <a:r>
              <a:rPr lang="en-US" sz="2400" dirty="0" err="1" smtClean="0"/>
              <a:t>DoD</a:t>
            </a:r>
            <a:r>
              <a:rPr lang="en-US" sz="2400" dirty="0" smtClean="0"/>
              <a:t> to Radiology (Radar and Pathology Informatics – same library)</a:t>
            </a:r>
          </a:p>
          <a:p>
            <a:r>
              <a:rPr lang="en-US" sz="2400" b="1" dirty="0" smtClean="0"/>
              <a:t>Financial decision support</a:t>
            </a:r>
            <a:r>
              <a:rPr lang="en-US" sz="2400" dirty="0" smtClean="0"/>
              <a:t>; marketing; fraud detection; automatic preference detection (map users to books, films)</a:t>
            </a:r>
          </a:p>
          <a:p>
            <a:endParaRPr lang="en-US" sz="2400" dirty="0" smtClean="0"/>
          </a:p>
          <a:p>
            <a:endParaRPr lang="en-US" sz="2400" dirty="0" smtClean="0"/>
          </a:p>
          <a:p>
            <a:endParaRPr lang="en-US" sz="2400"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41</a:t>
            </a:fld>
            <a:endParaRPr lang="en-US"/>
          </a:p>
        </p:txBody>
      </p:sp>
    </p:spTree>
    <p:extLst>
      <p:ext uri="{BB962C8B-B14F-4D97-AF65-F5344CB8AC3E}">
        <p14:creationId xmlns:p14="http://schemas.microsoft.com/office/powerpoint/2010/main" val="30639265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42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622629600"/>
              </p:ext>
            </p:extLst>
          </p:nvPr>
        </p:nvGraphicFramePr>
        <p:xfrm>
          <a:off x="29110" y="-13855"/>
          <a:ext cx="9114890" cy="6720525"/>
        </p:xfrm>
        <a:graphic>
          <a:graphicData uri="http://schemas.openxmlformats.org/drawingml/2006/table">
            <a:tbl>
              <a:tblPr firstRow="1" firstCol="1" bandRow="1">
                <a:tableStyleId>{5C22544A-7EE6-4342-B048-85BDC9FD1C3A}</a:tableStyleId>
              </a:tblPr>
              <a:tblGrid>
                <a:gridCol w="3538505"/>
                <a:gridCol w="3442785"/>
                <a:gridCol w="609600"/>
                <a:gridCol w="609600"/>
                <a:gridCol w="914400"/>
              </a:tblGrid>
              <a:tr h="383834">
                <a:tc>
                  <a:txBody>
                    <a:bodyPr/>
                    <a:lstStyle/>
                    <a:p>
                      <a:pPr marL="0" marR="0">
                        <a:spcBef>
                          <a:spcPts val="0"/>
                        </a:spcBef>
                        <a:spcAft>
                          <a:spcPts val="0"/>
                        </a:spcAft>
                      </a:pPr>
                      <a:r>
                        <a:rPr lang="en-US" sz="1800" dirty="0">
                          <a:solidFill>
                            <a:srgbClr val="FFFF00"/>
                          </a:solidFill>
                          <a:effectLst/>
                        </a:rPr>
                        <a:t>School</a:t>
                      </a:r>
                      <a:endParaRPr lang="en-US" sz="2000" dirty="0">
                        <a:solidFill>
                          <a:srgbClr val="FFFF00"/>
                        </a:solidFill>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800" dirty="0">
                          <a:solidFill>
                            <a:srgbClr val="FFFF00"/>
                          </a:solidFill>
                          <a:effectLst/>
                        </a:rPr>
                        <a:t>Program</a:t>
                      </a:r>
                      <a:endParaRPr lang="en-US" sz="2000" dirty="0">
                        <a:solidFill>
                          <a:srgbClr val="FFFF00"/>
                        </a:solidFill>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dirty="0">
                          <a:solidFill>
                            <a:srgbClr val="FFFF00"/>
                          </a:solidFill>
                          <a:effectLst/>
                        </a:rPr>
                        <a:t>On-Campus</a:t>
                      </a:r>
                      <a:endParaRPr lang="en-US" sz="1200" dirty="0">
                        <a:solidFill>
                          <a:srgbClr val="FFFF00"/>
                        </a:solidFill>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dirty="0">
                          <a:solidFill>
                            <a:srgbClr val="FFFF00"/>
                          </a:solidFill>
                          <a:effectLst/>
                        </a:rPr>
                        <a:t>Online</a:t>
                      </a:r>
                      <a:endParaRPr lang="en-US" sz="1200" dirty="0">
                        <a:solidFill>
                          <a:srgbClr val="FFFF00"/>
                        </a:solidFill>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dirty="0">
                          <a:solidFill>
                            <a:srgbClr val="FFFF00"/>
                          </a:solidFill>
                          <a:effectLst/>
                        </a:rPr>
                        <a:t>Degrees</a:t>
                      </a:r>
                      <a:endParaRPr lang="en-US" sz="1200" dirty="0">
                        <a:solidFill>
                          <a:srgbClr val="FFFF00"/>
                        </a:solidFill>
                        <a:effectLst/>
                        <a:latin typeface="Cambria"/>
                        <a:ea typeface="Cambria"/>
                        <a:cs typeface="Times New Roman"/>
                      </a:endParaRPr>
                    </a:p>
                  </a:txBody>
                  <a:tcPr marL="39935" marR="39935" marT="0" marB="0"/>
                </a:tc>
              </a:tr>
              <a:tr h="166411">
                <a:tc>
                  <a:txBody>
                    <a:bodyPr/>
                    <a:lstStyle/>
                    <a:p>
                      <a:pPr marL="0" marR="0">
                        <a:spcBef>
                          <a:spcPts val="0"/>
                        </a:spcBef>
                        <a:spcAft>
                          <a:spcPts val="0"/>
                        </a:spcAft>
                      </a:pPr>
                      <a:r>
                        <a:rPr lang="en-US" sz="2000" dirty="0">
                          <a:solidFill>
                            <a:srgbClr val="FFFF00"/>
                          </a:solidFill>
                          <a:effectLst/>
                        </a:rPr>
                        <a:t>Undergraduate</a:t>
                      </a:r>
                      <a:endParaRPr lang="en-US" sz="2400" dirty="0">
                        <a:solidFill>
                          <a:srgbClr val="FFFF00"/>
                        </a:solidFill>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dirty="0">
                          <a:effectLst/>
                        </a:rPr>
                        <a:t> </a:t>
                      </a:r>
                      <a:endParaRPr lang="en-US" sz="1200" dirty="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 </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 </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 </a:t>
                      </a:r>
                      <a:endParaRPr lang="en-US" sz="1200">
                        <a:effectLst/>
                        <a:latin typeface="Cambria"/>
                        <a:ea typeface="Cambria"/>
                        <a:cs typeface="Times New Roman"/>
                      </a:endParaRPr>
                    </a:p>
                  </a:txBody>
                  <a:tcPr marL="39935" marR="39935" marT="0" marB="0"/>
                </a:tc>
              </a:tr>
              <a:tr h="545806">
                <a:tc>
                  <a:txBody>
                    <a:bodyPr/>
                    <a:lstStyle/>
                    <a:p>
                      <a:pPr marL="0" marR="0">
                        <a:spcBef>
                          <a:spcPts val="0"/>
                        </a:spcBef>
                        <a:spcAft>
                          <a:spcPts val="0"/>
                        </a:spcAft>
                      </a:pPr>
                      <a:r>
                        <a:rPr lang="en-US" sz="1800" dirty="0">
                          <a:effectLst/>
                        </a:rPr>
                        <a:t>George Mason </a:t>
                      </a:r>
                      <a:r>
                        <a:rPr lang="en-US" sz="1800" dirty="0" smtClean="0">
                          <a:effectLst/>
                        </a:rPr>
                        <a:t>University</a:t>
                      </a:r>
                      <a:endParaRPr lang="en-US" sz="2000" dirty="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Computational and Data Sciences: the combination of applied math, real world CS skills, data acquisition and analysis, and scientific modeling</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No</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B.S.</a:t>
                      </a:r>
                      <a:endParaRPr lang="en-US" sz="1200">
                        <a:effectLst/>
                        <a:latin typeface="Cambria"/>
                        <a:ea typeface="Cambria"/>
                        <a:cs typeface="Times New Roman"/>
                      </a:endParaRPr>
                    </a:p>
                  </a:txBody>
                  <a:tcPr marL="39935" marR="39935" marT="0" marB="0"/>
                </a:tc>
              </a:tr>
              <a:tr h="381000">
                <a:tc>
                  <a:txBody>
                    <a:bodyPr/>
                    <a:lstStyle/>
                    <a:p>
                      <a:pPr marL="0" marR="0">
                        <a:spcBef>
                          <a:spcPts val="0"/>
                        </a:spcBef>
                        <a:spcAft>
                          <a:spcPts val="0"/>
                        </a:spcAft>
                      </a:pPr>
                      <a:r>
                        <a:rPr lang="en-US" sz="1800" dirty="0">
                          <a:effectLst/>
                        </a:rPr>
                        <a:t>Illinois Institute of </a:t>
                      </a:r>
                      <a:r>
                        <a:rPr lang="en-US" sz="1800" dirty="0" smtClean="0">
                          <a:effectLst/>
                        </a:rPr>
                        <a:t>Technology</a:t>
                      </a:r>
                      <a:endParaRPr lang="en-US" sz="2000" dirty="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CS Specialization in Data Science</a:t>
                      </a:r>
                      <a:endParaRPr lang="en-US" sz="1200">
                        <a:effectLst/>
                      </a:endParaRPr>
                    </a:p>
                    <a:p>
                      <a:pPr marL="0" marR="0">
                        <a:spcBef>
                          <a:spcPts val="0"/>
                        </a:spcBef>
                        <a:spcAft>
                          <a:spcPts val="0"/>
                        </a:spcAft>
                      </a:pPr>
                      <a:r>
                        <a:rPr lang="en-US" sz="1100">
                          <a:effectLst/>
                        </a:rPr>
                        <a:t>CIS specialization in Data Science</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 </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 </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B.S.</a:t>
                      </a:r>
                      <a:endParaRPr lang="en-US" sz="1200">
                        <a:effectLst/>
                        <a:latin typeface="Cambria"/>
                        <a:ea typeface="Cambria"/>
                        <a:cs typeface="Times New Roman"/>
                      </a:endParaRPr>
                    </a:p>
                  </a:txBody>
                  <a:tcPr marL="39935" marR="39935" marT="0" marB="0"/>
                </a:tc>
              </a:tr>
              <a:tr h="255889">
                <a:tc>
                  <a:txBody>
                    <a:bodyPr/>
                    <a:lstStyle/>
                    <a:p>
                      <a:pPr marL="0" marR="0">
                        <a:spcBef>
                          <a:spcPts val="0"/>
                        </a:spcBef>
                        <a:spcAft>
                          <a:spcPts val="0"/>
                        </a:spcAft>
                      </a:pPr>
                      <a:r>
                        <a:rPr lang="en-US" sz="1800" dirty="0">
                          <a:effectLst/>
                        </a:rPr>
                        <a:t>Oxford University</a:t>
                      </a:r>
                      <a:endParaRPr lang="en-US" sz="2000" dirty="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Data and Systems Analysis</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Adv. Diploma</a:t>
                      </a:r>
                      <a:endParaRPr lang="en-US" sz="1200">
                        <a:effectLst/>
                        <a:latin typeface="Cambria"/>
                        <a:ea typeface="Cambria"/>
                        <a:cs typeface="Times New Roman"/>
                      </a:endParaRPr>
                    </a:p>
                  </a:txBody>
                  <a:tcPr marL="39935" marR="39935" marT="0" marB="0"/>
                </a:tc>
              </a:tr>
              <a:tr h="166411">
                <a:tc>
                  <a:txBody>
                    <a:bodyPr/>
                    <a:lstStyle/>
                    <a:p>
                      <a:pPr marL="0" marR="0">
                        <a:spcBef>
                          <a:spcPts val="0"/>
                        </a:spcBef>
                        <a:spcAft>
                          <a:spcPts val="0"/>
                        </a:spcAft>
                      </a:pPr>
                      <a:r>
                        <a:rPr lang="en-US" sz="2000" dirty="0">
                          <a:solidFill>
                            <a:srgbClr val="FFFF00"/>
                          </a:solidFill>
                          <a:effectLst/>
                        </a:rPr>
                        <a:t>Masters</a:t>
                      </a:r>
                      <a:endParaRPr lang="en-US" sz="2400" dirty="0">
                        <a:solidFill>
                          <a:srgbClr val="FFFF00"/>
                        </a:solidFill>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 </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 </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 </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 </a:t>
                      </a:r>
                      <a:endParaRPr lang="en-US" sz="1200">
                        <a:effectLst/>
                        <a:latin typeface="Cambria"/>
                        <a:ea typeface="Cambria"/>
                        <a:cs typeface="Times New Roman"/>
                      </a:endParaRPr>
                    </a:p>
                  </a:txBody>
                  <a:tcPr marL="39935" marR="39935" marT="0" marB="0"/>
                </a:tc>
              </a:tr>
              <a:tr h="767668">
                <a:tc>
                  <a:txBody>
                    <a:bodyPr/>
                    <a:lstStyle/>
                    <a:p>
                      <a:pPr marL="0" marR="0">
                        <a:spcBef>
                          <a:spcPts val="0"/>
                        </a:spcBef>
                        <a:spcAft>
                          <a:spcPts val="0"/>
                        </a:spcAft>
                      </a:pPr>
                      <a:r>
                        <a:rPr lang="en-US" sz="1800" dirty="0">
                          <a:effectLst/>
                        </a:rPr>
                        <a:t>Bentley </a:t>
                      </a:r>
                      <a:r>
                        <a:rPr lang="en-US" sz="1800" dirty="0" smtClean="0">
                          <a:effectLst/>
                        </a:rPr>
                        <a:t>University</a:t>
                      </a:r>
                      <a:endParaRPr lang="en-US" sz="2000" dirty="0">
                        <a:effectLst/>
                      </a:endParaRPr>
                    </a:p>
                  </a:txBody>
                  <a:tcPr marL="39935" marR="39935" marT="0" marB="0"/>
                </a:tc>
                <a:tc>
                  <a:txBody>
                    <a:bodyPr/>
                    <a:lstStyle/>
                    <a:p>
                      <a:pPr marL="0" marR="0">
                        <a:spcBef>
                          <a:spcPts val="0"/>
                        </a:spcBef>
                        <a:spcAft>
                          <a:spcPts val="0"/>
                        </a:spcAft>
                      </a:pPr>
                      <a:r>
                        <a:rPr lang="en-US" sz="1100">
                          <a:effectLst/>
                        </a:rPr>
                        <a:t>Marketing Analytics: knowledge and skills that marketing professionals need for a rapidly evolving, data-focused, global business environment.</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M.S.</a:t>
                      </a:r>
                      <a:endParaRPr lang="en-US" sz="1200">
                        <a:effectLst/>
                        <a:latin typeface="Cambria"/>
                        <a:ea typeface="Cambria"/>
                        <a:cs typeface="Times New Roman"/>
                      </a:endParaRPr>
                    </a:p>
                  </a:txBody>
                  <a:tcPr marL="39935" marR="39935" marT="0" marB="0"/>
                </a:tc>
              </a:tr>
              <a:tr h="1242627">
                <a:tc>
                  <a:txBody>
                    <a:bodyPr/>
                    <a:lstStyle/>
                    <a:p>
                      <a:pPr marL="0" marR="0">
                        <a:spcBef>
                          <a:spcPts val="0"/>
                        </a:spcBef>
                        <a:spcAft>
                          <a:spcPts val="0"/>
                        </a:spcAft>
                      </a:pPr>
                      <a:r>
                        <a:rPr lang="en-US" sz="1800" dirty="0">
                          <a:effectLst/>
                        </a:rPr>
                        <a:t>Carnegie Mellon </a:t>
                      </a:r>
                      <a:endParaRPr lang="en-US" sz="2000" dirty="0">
                        <a:effectLst/>
                      </a:endParaRPr>
                    </a:p>
                  </a:txBody>
                  <a:tcPr marL="39935" marR="39935" marT="0" marB="0"/>
                </a:tc>
                <a:tc>
                  <a:txBody>
                    <a:bodyPr/>
                    <a:lstStyle/>
                    <a:p>
                      <a:pPr marL="0" marR="0">
                        <a:spcBef>
                          <a:spcPts val="0"/>
                        </a:spcBef>
                        <a:spcAft>
                          <a:spcPts val="0"/>
                        </a:spcAft>
                      </a:pPr>
                      <a:r>
                        <a:rPr lang="en-US" sz="1100">
                          <a:effectLst/>
                        </a:rPr>
                        <a:t>MISM Business Intelligence and Data Analytics: an elite set of graduates cross-trained in business process analysis and skilled in predictive modeling, GIS mapping, analytical reporting, segmentation analysis, and data visualization.</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 </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M.S. 9 courses</a:t>
                      </a:r>
                      <a:endParaRPr lang="en-US" sz="1200">
                        <a:effectLst/>
                        <a:latin typeface="Cambria"/>
                        <a:ea typeface="Cambria"/>
                        <a:cs typeface="Times New Roman"/>
                      </a:endParaRPr>
                    </a:p>
                  </a:txBody>
                  <a:tcPr marL="39935" marR="39935" marT="0" marB="0"/>
                </a:tc>
              </a:tr>
              <a:tr h="895613">
                <a:tc>
                  <a:txBody>
                    <a:bodyPr/>
                    <a:lstStyle/>
                    <a:p>
                      <a:pPr marL="0" marR="0">
                        <a:spcBef>
                          <a:spcPts val="0"/>
                        </a:spcBef>
                        <a:spcAft>
                          <a:spcPts val="0"/>
                        </a:spcAft>
                      </a:pPr>
                      <a:r>
                        <a:rPr lang="en-US" sz="1800" dirty="0">
                          <a:effectLst/>
                        </a:rPr>
                        <a:t>Carnegie Mellon </a:t>
                      </a:r>
                      <a:endParaRPr lang="en-US" sz="2000" dirty="0">
                        <a:effectLst/>
                      </a:endParaRPr>
                    </a:p>
                  </a:txBody>
                  <a:tcPr marL="39935" marR="39935" marT="0" marB="0"/>
                </a:tc>
                <a:tc>
                  <a:txBody>
                    <a:bodyPr/>
                    <a:lstStyle/>
                    <a:p>
                      <a:pPr marL="0" marR="0">
                        <a:spcBef>
                          <a:spcPts val="0"/>
                        </a:spcBef>
                        <a:spcAft>
                          <a:spcPts val="0"/>
                        </a:spcAft>
                      </a:pPr>
                      <a:r>
                        <a:rPr lang="en-US" sz="1100">
                          <a:effectLst/>
                        </a:rPr>
                        <a:t>Very Large Information Systems: train technologists to (a) develop the layers of technology involved in the next generation of massive IS deployments (b) analyze the data these systems generate</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 </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 </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 </a:t>
                      </a:r>
                      <a:endParaRPr lang="en-US" sz="1200">
                        <a:effectLst/>
                        <a:latin typeface="Cambria"/>
                        <a:ea typeface="Cambria"/>
                        <a:cs typeface="Times New Roman"/>
                      </a:endParaRPr>
                    </a:p>
                  </a:txBody>
                  <a:tcPr marL="39935" marR="39935" marT="0" marB="0"/>
                </a:tc>
              </a:tr>
              <a:tr h="895613">
                <a:tc>
                  <a:txBody>
                    <a:bodyPr/>
                    <a:lstStyle/>
                    <a:p>
                      <a:pPr marL="0" marR="0">
                        <a:spcBef>
                          <a:spcPts val="0"/>
                        </a:spcBef>
                        <a:spcAft>
                          <a:spcPts val="0"/>
                        </a:spcAft>
                      </a:pPr>
                      <a:r>
                        <a:rPr lang="en-US" sz="1800" dirty="0">
                          <a:effectLst/>
                        </a:rPr>
                        <a:t>DePaul </a:t>
                      </a:r>
                      <a:r>
                        <a:rPr lang="en-US" sz="1800" dirty="0" smtClean="0">
                          <a:effectLst/>
                        </a:rPr>
                        <a:t>University</a:t>
                      </a:r>
                      <a:endParaRPr lang="en-US" sz="2000" dirty="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Predictive Analytics: analyze large datasets and develop modeling solutions for decision making, an understanding of the fundamental principles of marketing and CRM</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MS.</a:t>
                      </a:r>
                      <a:endParaRPr lang="en-US" sz="1200">
                        <a:effectLst/>
                        <a:latin typeface="Cambria"/>
                        <a:ea typeface="Cambria"/>
                        <a:cs typeface="Times New Roman"/>
                      </a:endParaRPr>
                    </a:p>
                  </a:txBody>
                  <a:tcPr marL="39935" marR="39935" marT="0" marB="0"/>
                </a:tc>
              </a:tr>
              <a:tr h="724444">
                <a:tc>
                  <a:txBody>
                    <a:bodyPr/>
                    <a:lstStyle/>
                    <a:p>
                      <a:pPr marL="0" marR="0">
                        <a:spcBef>
                          <a:spcPts val="0"/>
                        </a:spcBef>
                        <a:spcAft>
                          <a:spcPts val="0"/>
                        </a:spcAft>
                      </a:pPr>
                      <a:r>
                        <a:rPr lang="en-US" sz="1800" dirty="0">
                          <a:effectLst/>
                        </a:rPr>
                        <a:t>Georgia Southern </a:t>
                      </a:r>
                      <a:r>
                        <a:rPr lang="en-US" sz="1800" dirty="0" smtClean="0">
                          <a:effectLst/>
                        </a:rPr>
                        <a:t>University</a:t>
                      </a:r>
                      <a:endParaRPr lang="en-US" sz="2000" dirty="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dirty="0">
                          <a:effectLst/>
                        </a:rPr>
                        <a:t>Comp </a:t>
                      </a:r>
                      <a:r>
                        <a:rPr lang="en-US" sz="1100" dirty="0" err="1">
                          <a:effectLst/>
                        </a:rPr>
                        <a:t>Sci</a:t>
                      </a:r>
                      <a:r>
                        <a:rPr lang="en-US" sz="1100" dirty="0">
                          <a:effectLst/>
                        </a:rPr>
                        <a:t> with concentration in Data and Know. Systems: covers speech and vision recognition systems, expert systems, data storage systems, and IR systems, such as online search engines</a:t>
                      </a:r>
                      <a:endParaRPr lang="en-US" sz="1200" dirty="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No</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dirty="0">
                          <a:effectLst/>
                        </a:rPr>
                        <a:t>M.S. 30 </a:t>
                      </a:r>
                      <a:r>
                        <a:rPr lang="en-US" sz="1100" dirty="0" err="1">
                          <a:effectLst/>
                        </a:rPr>
                        <a:t>cr</a:t>
                      </a:r>
                      <a:endParaRPr lang="en-US" sz="1200" dirty="0">
                        <a:effectLst/>
                        <a:latin typeface="Cambria"/>
                        <a:ea typeface="Cambria"/>
                        <a:cs typeface="Times New Roman"/>
                      </a:endParaRPr>
                    </a:p>
                  </a:txBody>
                  <a:tcPr marL="39935" marR="39935" marT="0" marB="0"/>
                </a:tc>
              </a:tr>
            </a:tbl>
          </a:graphicData>
        </a:graphic>
      </p:graphicFrame>
      <p:sp>
        <p:nvSpPr>
          <p:cNvPr id="2" name="TextBox 1"/>
          <p:cNvSpPr txBox="1"/>
          <p:nvPr/>
        </p:nvSpPr>
        <p:spPr>
          <a:xfrm>
            <a:off x="30480" y="6248400"/>
            <a:ext cx="3124200" cy="646331"/>
          </a:xfrm>
          <a:prstGeom prst="rect">
            <a:avLst/>
          </a:prstGeom>
          <a:solidFill>
            <a:schemeClr val="bg1"/>
          </a:solidFill>
        </p:spPr>
        <p:txBody>
          <a:bodyPr wrap="square" rtlCol="0">
            <a:spAutoFit/>
          </a:bodyPr>
          <a:lstStyle/>
          <a:p>
            <a:r>
              <a:rPr lang="en-US" b="1" dirty="0" smtClean="0"/>
              <a:t>Survey from </a:t>
            </a:r>
          </a:p>
          <a:p>
            <a:r>
              <a:rPr lang="en-US" b="1" dirty="0" smtClean="0"/>
              <a:t>Howard Rosenbaum SLIS IU</a:t>
            </a:r>
            <a:endParaRPr lang="en-US" b="1" dirty="0"/>
          </a:p>
        </p:txBody>
      </p:sp>
    </p:spTree>
    <p:extLst>
      <p:ext uri="{BB962C8B-B14F-4D97-AF65-F5344CB8AC3E}">
        <p14:creationId xmlns:p14="http://schemas.microsoft.com/office/powerpoint/2010/main" val="20225938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046A98-E713-4B22-96A8-FD47EC0F5D67}" type="slidenum">
              <a:rPr lang="en-US" smtClean="0"/>
              <a:pPr/>
              <a:t>43</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802613310"/>
              </p:ext>
            </p:extLst>
          </p:nvPr>
        </p:nvGraphicFramePr>
        <p:xfrm>
          <a:off x="0" y="52227"/>
          <a:ext cx="9153418" cy="6744813"/>
        </p:xfrm>
        <a:graphic>
          <a:graphicData uri="http://schemas.openxmlformats.org/drawingml/2006/table">
            <a:tbl>
              <a:tblPr firstRow="1" firstCol="1" bandRow="1">
                <a:tableStyleId>{5C22544A-7EE6-4342-B048-85BDC9FD1C3A}</a:tableStyleId>
              </a:tblPr>
              <a:tblGrid>
                <a:gridCol w="3559222"/>
                <a:gridCol w="3070178"/>
                <a:gridCol w="646894"/>
                <a:gridCol w="743416"/>
                <a:gridCol w="1133708"/>
              </a:tblGrid>
              <a:tr h="709773">
                <a:tc>
                  <a:txBody>
                    <a:bodyPr/>
                    <a:lstStyle/>
                    <a:p>
                      <a:pPr marL="0" marR="0">
                        <a:spcBef>
                          <a:spcPts val="0"/>
                        </a:spcBef>
                        <a:spcAft>
                          <a:spcPts val="0"/>
                        </a:spcAft>
                      </a:pPr>
                      <a:r>
                        <a:rPr lang="en-US" sz="1800" dirty="0">
                          <a:effectLst/>
                        </a:rPr>
                        <a:t>Illinois Institute of </a:t>
                      </a:r>
                      <a:r>
                        <a:rPr lang="en-US" sz="1800" dirty="0" smtClean="0">
                          <a:effectLst/>
                        </a:rPr>
                        <a:t>Technology</a:t>
                      </a:r>
                      <a:endParaRPr lang="en-US" sz="2000" dirty="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b="0" dirty="0">
                          <a:solidFill>
                            <a:schemeClr val="tx1"/>
                          </a:solidFill>
                          <a:effectLst/>
                        </a:rPr>
                        <a:t>CS specialization in Data Analytics: intended for learning how to discover patterns in large amounts of data in information systems and how to use these to draw conclusions.</a:t>
                      </a:r>
                      <a:endParaRPr lang="en-US" sz="1200" b="0" dirty="0">
                        <a:solidFill>
                          <a:schemeClr val="tx1"/>
                        </a:solidFill>
                        <a:effectLst/>
                        <a:latin typeface="Cambria"/>
                        <a:ea typeface="Cambria"/>
                        <a:cs typeface="Times New Roman"/>
                      </a:endParaRPr>
                    </a:p>
                  </a:txBody>
                  <a:tcPr marL="40734" marR="40734" marT="0" marB="0">
                    <a:solidFill>
                      <a:schemeClr val="bg1">
                        <a:lumMod val="95000"/>
                      </a:schemeClr>
                    </a:solidFill>
                  </a:tcPr>
                </a:tc>
                <a:tc>
                  <a:txBody>
                    <a:bodyPr/>
                    <a:lstStyle/>
                    <a:p>
                      <a:pPr marL="0" marR="0">
                        <a:spcBef>
                          <a:spcPts val="0"/>
                        </a:spcBef>
                        <a:spcAft>
                          <a:spcPts val="0"/>
                        </a:spcAft>
                      </a:pPr>
                      <a:r>
                        <a:rPr lang="en-US" sz="1100" b="0" dirty="0">
                          <a:solidFill>
                            <a:schemeClr val="tx1"/>
                          </a:solidFill>
                          <a:effectLst/>
                        </a:rPr>
                        <a:t>Yes</a:t>
                      </a:r>
                      <a:endParaRPr lang="en-US" sz="1200" b="0" dirty="0">
                        <a:solidFill>
                          <a:schemeClr val="tx1"/>
                        </a:solidFill>
                        <a:effectLst/>
                        <a:latin typeface="Cambria"/>
                        <a:ea typeface="Cambria"/>
                        <a:cs typeface="Times New Roman"/>
                      </a:endParaRPr>
                    </a:p>
                  </a:txBody>
                  <a:tcPr marL="40734" marR="40734" marT="0" marB="0">
                    <a:solidFill>
                      <a:schemeClr val="bg1">
                        <a:lumMod val="95000"/>
                      </a:schemeClr>
                    </a:solidFill>
                  </a:tcPr>
                </a:tc>
                <a:tc>
                  <a:txBody>
                    <a:bodyPr/>
                    <a:lstStyle/>
                    <a:p>
                      <a:pPr marL="0" marR="0">
                        <a:spcBef>
                          <a:spcPts val="0"/>
                        </a:spcBef>
                        <a:spcAft>
                          <a:spcPts val="0"/>
                        </a:spcAft>
                      </a:pPr>
                      <a:r>
                        <a:rPr lang="en-US" sz="1100" b="0" dirty="0">
                          <a:solidFill>
                            <a:schemeClr val="tx1"/>
                          </a:solidFill>
                          <a:effectLst/>
                        </a:rPr>
                        <a:t>?</a:t>
                      </a:r>
                      <a:endParaRPr lang="en-US" sz="1200" b="0" dirty="0">
                        <a:solidFill>
                          <a:schemeClr val="tx1"/>
                        </a:solidFill>
                        <a:effectLst/>
                        <a:latin typeface="Cambria"/>
                        <a:ea typeface="Cambria"/>
                        <a:cs typeface="Times New Roman"/>
                      </a:endParaRPr>
                    </a:p>
                  </a:txBody>
                  <a:tcPr marL="40734" marR="40734" marT="0" marB="0">
                    <a:solidFill>
                      <a:schemeClr val="bg1">
                        <a:lumMod val="95000"/>
                      </a:schemeClr>
                    </a:solidFill>
                  </a:tcPr>
                </a:tc>
                <a:tc>
                  <a:txBody>
                    <a:bodyPr/>
                    <a:lstStyle/>
                    <a:p>
                      <a:pPr marL="0" marR="0">
                        <a:spcBef>
                          <a:spcPts val="0"/>
                        </a:spcBef>
                        <a:spcAft>
                          <a:spcPts val="0"/>
                        </a:spcAft>
                      </a:pPr>
                      <a:r>
                        <a:rPr lang="en-US" sz="1100" b="0" dirty="0">
                          <a:solidFill>
                            <a:schemeClr val="tx1"/>
                          </a:solidFill>
                          <a:effectLst/>
                        </a:rPr>
                        <a:t>Masters 4 courses</a:t>
                      </a:r>
                      <a:endParaRPr lang="en-US" sz="1200" b="0" dirty="0">
                        <a:solidFill>
                          <a:schemeClr val="tx1"/>
                        </a:solidFill>
                        <a:effectLst/>
                        <a:latin typeface="Cambria"/>
                        <a:ea typeface="Cambria"/>
                        <a:cs typeface="Times New Roman"/>
                      </a:endParaRPr>
                    </a:p>
                  </a:txBody>
                  <a:tcPr marL="40734" marR="40734" marT="0" marB="0">
                    <a:solidFill>
                      <a:schemeClr val="bg1">
                        <a:lumMod val="95000"/>
                      </a:schemeClr>
                    </a:solidFill>
                  </a:tcPr>
                </a:tc>
              </a:tr>
              <a:tr h="685799">
                <a:tc>
                  <a:txBody>
                    <a:bodyPr/>
                    <a:lstStyle/>
                    <a:p>
                      <a:pPr marL="0" marR="0">
                        <a:spcBef>
                          <a:spcPts val="0"/>
                        </a:spcBef>
                        <a:spcAft>
                          <a:spcPts val="0"/>
                        </a:spcAft>
                      </a:pPr>
                      <a:r>
                        <a:rPr lang="en-US" sz="1800">
                          <a:effectLst/>
                        </a:rPr>
                        <a:t>Louisiana State University businessanalytics.lsu.edu/</a:t>
                      </a:r>
                      <a:endParaRPr lang="en-US" sz="20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dirty="0">
                          <a:effectLst/>
                        </a:rPr>
                        <a:t>Business Analytics: designed to meet the growing demand for professionals with skills in specialized methods of predictive analytics 36 </a:t>
                      </a:r>
                      <a:r>
                        <a:rPr lang="en-US" sz="1100" dirty="0" err="1">
                          <a:effectLst/>
                        </a:rPr>
                        <a:t>cr</a:t>
                      </a:r>
                      <a:endParaRPr lang="en-US" sz="1200" dirty="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No</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M.S. 36 cr</a:t>
                      </a:r>
                      <a:endParaRPr lang="en-US" sz="1200">
                        <a:effectLst/>
                        <a:latin typeface="Cambria"/>
                        <a:ea typeface="Cambria"/>
                        <a:cs typeface="Times New Roman"/>
                      </a:endParaRPr>
                    </a:p>
                  </a:txBody>
                  <a:tcPr marL="40734" marR="40734" marT="0" marB="0"/>
                </a:tc>
              </a:tr>
              <a:tr h="822961">
                <a:tc>
                  <a:txBody>
                    <a:bodyPr/>
                    <a:lstStyle/>
                    <a:p>
                      <a:pPr marL="0" marR="0">
                        <a:spcBef>
                          <a:spcPts val="0"/>
                        </a:spcBef>
                        <a:spcAft>
                          <a:spcPts val="0"/>
                        </a:spcAft>
                      </a:pPr>
                      <a:r>
                        <a:rPr lang="en-US" sz="1800" dirty="0">
                          <a:effectLst/>
                        </a:rPr>
                        <a:t>Michigan State </a:t>
                      </a:r>
                      <a:r>
                        <a:rPr lang="en-US" sz="1800" dirty="0" smtClean="0">
                          <a:effectLst/>
                        </a:rPr>
                        <a:t>University</a:t>
                      </a:r>
                      <a:endParaRPr lang="en-US" sz="2000" dirty="0">
                        <a:effectLst/>
                      </a:endParaRPr>
                    </a:p>
                  </a:txBody>
                  <a:tcPr marL="40734" marR="40734" marT="0" marB="0"/>
                </a:tc>
                <a:tc>
                  <a:txBody>
                    <a:bodyPr/>
                    <a:lstStyle/>
                    <a:p>
                      <a:pPr marL="0" marR="0">
                        <a:spcBef>
                          <a:spcPts val="0"/>
                        </a:spcBef>
                        <a:spcAft>
                          <a:spcPts val="0"/>
                        </a:spcAft>
                      </a:pPr>
                      <a:r>
                        <a:rPr lang="en-US" sz="1100">
                          <a:effectLst/>
                        </a:rPr>
                        <a:t>Business Analytics: courses in business strategy, data mining, applied statistics, project management, marketing technologies, communications and ethics</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dirty="0">
                          <a:effectLst/>
                        </a:rPr>
                        <a:t>No</a:t>
                      </a:r>
                      <a:endParaRPr lang="en-US" sz="1200" dirty="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dirty="0">
                          <a:effectLst/>
                        </a:rPr>
                        <a:t>M.S.</a:t>
                      </a:r>
                      <a:endParaRPr lang="en-US" sz="1200" dirty="0">
                        <a:effectLst/>
                        <a:latin typeface="Cambria"/>
                        <a:ea typeface="Cambria"/>
                        <a:cs typeface="Times New Roman"/>
                      </a:endParaRPr>
                    </a:p>
                  </a:txBody>
                  <a:tcPr marL="40734" marR="40734" marT="0" marB="0"/>
                </a:tc>
              </a:tr>
              <a:tr h="548640">
                <a:tc>
                  <a:txBody>
                    <a:bodyPr/>
                    <a:lstStyle/>
                    <a:p>
                      <a:pPr marL="0" marR="0">
                        <a:spcBef>
                          <a:spcPts val="0"/>
                        </a:spcBef>
                        <a:spcAft>
                          <a:spcPts val="0"/>
                        </a:spcAft>
                      </a:pPr>
                      <a:r>
                        <a:rPr lang="en-US" sz="1800" dirty="0">
                          <a:effectLst/>
                        </a:rPr>
                        <a:t>North Carolina State University: Institute for Advanced </a:t>
                      </a:r>
                      <a:r>
                        <a:rPr lang="en-US" sz="1800" dirty="0" smtClean="0">
                          <a:effectLst/>
                        </a:rPr>
                        <a:t>Analytics</a:t>
                      </a:r>
                      <a:endParaRPr lang="en-US" sz="2000" dirty="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dirty="0">
                          <a:effectLst/>
                        </a:rPr>
                        <a:t>Analytics: designed to equip individuals to derive insights from a vast quantity and variety of data</a:t>
                      </a:r>
                      <a:endParaRPr lang="en-US" sz="1200" dirty="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No</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M.S.: 30 cr.</a:t>
                      </a:r>
                      <a:endParaRPr lang="en-US" sz="1200">
                        <a:effectLst/>
                        <a:latin typeface="Cambria"/>
                        <a:ea typeface="Cambria"/>
                        <a:cs typeface="Times New Roman"/>
                      </a:endParaRPr>
                    </a:p>
                  </a:txBody>
                  <a:tcPr marL="40734" marR="40734" marT="0" marB="0"/>
                </a:tc>
              </a:tr>
              <a:tr h="685799">
                <a:tc>
                  <a:txBody>
                    <a:bodyPr/>
                    <a:lstStyle/>
                    <a:p>
                      <a:pPr marL="0" marR="0">
                        <a:spcBef>
                          <a:spcPts val="0"/>
                        </a:spcBef>
                        <a:spcAft>
                          <a:spcPts val="0"/>
                        </a:spcAft>
                      </a:pPr>
                      <a:r>
                        <a:rPr lang="en-US" sz="1800" dirty="0">
                          <a:effectLst/>
                        </a:rPr>
                        <a:t>Northwestern </a:t>
                      </a:r>
                      <a:r>
                        <a:rPr lang="en-US" sz="1800" dirty="0" smtClean="0">
                          <a:effectLst/>
                        </a:rPr>
                        <a:t>University</a:t>
                      </a:r>
                      <a:endParaRPr lang="en-US" sz="2000" dirty="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Predictive Analytics: a comprehensive and applied curriculum exploring data science, IT and business of analytics</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M.S.</a:t>
                      </a:r>
                      <a:endParaRPr lang="en-US" sz="1200">
                        <a:effectLst/>
                        <a:latin typeface="Cambria"/>
                        <a:ea typeface="Cambria"/>
                        <a:cs typeface="Times New Roman"/>
                      </a:endParaRPr>
                    </a:p>
                  </a:txBody>
                  <a:tcPr marL="40734" marR="40734" marT="0" marB="0"/>
                </a:tc>
              </a:tr>
              <a:tr h="822961">
                <a:tc>
                  <a:txBody>
                    <a:bodyPr/>
                    <a:lstStyle/>
                    <a:p>
                      <a:pPr marL="0" marR="0">
                        <a:spcBef>
                          <a:spcPts val="0"/>
                        </a:spcBef>
                        <a:spcAft>
                          <a:spcPts val="0"/>
                        </a:spcAft>
                      </a:pPr>
                      <a:r>
                        <a:rPr lang="en-US" sz="1800" dirty="0">
                          <a:effectLst/>
                        </a:rPr>
                        <a:t>New York </a:t>
                      </a:r>
                      <a:r>
                        <a:rPr lang="en-US" sz="1800" dirty="0" smtClean="0">
                          <a:effectLst/>
                        </a:rPr>
                        <a:t>University</a:t>
                      </a:r>
                      <a:endParaRPr lang="en-US" sz="2000" dirty="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Business Analytics: unlocks predictive potential of data analysis to improve financial performance, strategic management and operational efficiency</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No</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M.S. 1 yr</a:t>
                      </a:r>
                      <a:endParaRPr lang="en-US" sz="1200">
                        <a:effectLst/>
                        <a:latin typeface="Cambria"/>
                        <a:ea typeface="Cambria"/>
                        <a:cs typeface="Times New Roman"/>
                      </a:endParaRPr>
                    </a:p>
                  </a:txBody>
                  <a:tcPr marL="40734" marR="40734" marT="0" marB="0"/>
                </a:tc>
              </a:tr>
              <a:tr h="960120">
                <a:tc>
                  <a:txBody>
                    <a:bodyPr/>
                    <a:lstStyle/>
                    <a:p>
                      <a:pPr marL="0" marR="0">
                        <a:spcBef>
                          <a:spcPts val="0"/>
                        </a:spcBef>
                        <a:spcAft>
                          <a:spcPts val="0"/>
                        </a:spcAft>
                      </a:pPr>
                      <a:r>
                        <a:rPr lang="en-US" sz="1800" dirty="0">
                          <a:effectLst/>
                        </a:rPr>
                        <a:t>Stevens Institute of </a:t>
                      </a:r>
                      <a:r>
                        <a:rPr lang="en-US" sz="1800" dirty="0" smtClean="0">
                          <a:effectLst/>
                        </a:rPr>
                        <a:t>Technology</a:t>
                      </a:r>
                      <a:endParaRPr lang="en-US" sz="2000" dirty="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Business Intel. &amp; Analytics: offers the most advanced curriculum available for leveraging quant methods and evidence-based decision making for optimal business performance</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M.S.: 36 cr.</a:t>
                      </a:r>
                      <a:endParaRPr lang="en-US" sz="1200">
                        <a:effectLst/>
                        <a:latin typeface="Cambria"/>
                        <a:ea typeface="Cambria"/>
                        <a:cs typeface="Times New Roman"/>
                      </a:endParaRPr>
                    </a:p>
                  </a:txBody>
                  <a:tcPr marL="40734" marR="40734" marT="0" marB="0"/>
                </a:tc>
              </a:tr>
              <a:tr h="685799">
                <a:tc>
                  <a:txBody>
                    <a:bodyPr/>
                    <a:lstStyle/>
                    <a:p>
                      <a:pPr marL="0" marR="0">
                        <a:spcBef>
                          <a:spcPts val="0"/>
                        </a:spcBef>
                        <a:spcAft>
                          <a:spcPts val="0"/>
                        </a:spcAft>
                      </a:pPr>
                      <a:r>
                        <a:rPr lang="en-US" sz="1800" dirty="0">
                          <a:effectLst/>
                        </a:rPr>
                        <a:t>University of </a:t>
                      </a:r>
                      <a:r>
                        <a:rPr lang="en-US" sz="1800" dirty="0" smtClean="0">
                          <a:effectLst/>
                        </a:rPr>
                        <a:t>Cincinnati</a:t>
                      </a:r>
                      <a:endParaRPr lang="en-US" sz="2000" dirty="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Business Analytics: combines operations research and applied stats, using applied math and computer applications, in a business environment</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No</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M.S.</a:t>
                      </a:r>
                      <a:endParaRPr lang="en-US" sz="1200">
                        <a:effectLst/>
                        <a:latin typeface="Cambria"/>
                        <a:ea typeface="Cambria"/>
                        <a:cs typeface="Times New Roman"/>
                      </a:endParaRPr>
                    </a:p>
                  </a:txBody>
                  <a:tcPr marL="40734" marR="40734" marT="0" marB="0"/>
                </a:tc>
              </a:tr>
              <a:tr h="822961">
                <a:tc>
                  <a:txBody>
                    <a:bodyPr/>
                    <a:lstStyle/>
                    <a:p>
                      <a:pPr marL="0" marR="0">
                        <a:spcBef>
                          <a:spcPts val="0"/>
                        </a:spcBef>
                        <a:spcAft>
                          <a:spcPts val="0"/>
                        </a:spcAft>
                      </a:pPr>
                      <a:r>
                        <a:rPr lang="en-US" sz="1800" dirty="0">
                          <a:effectLst/>
                        </a:rPr>
                        <a:t>University of San </a:t>
                      </a:r>
                      <a:r>
                        <a:rPr lang="en-US" sz="1800" dirty="0" smtClean="0">
                          <a:effectLst/>
                        </a:rPr>
                        <a:t>Francisco</a:t>
                      </a:r>
                      <a:endParaRPr lang="en-US" sz="2000" dirty="0">
                        <a:effectLst/>
                      </a:endParaRPr>
                    </a:p>
                  </a:txBody>
                  <a:tcPr marL="40734" marR="40734" marT="0" marB="0"/>
                </a:tc>
                <a:tc>
                  <a:txBody>
                    <a:bodyPr/>
                    <a:lstStyle/>
                    <a:p>
                      <a:pPr marL="0" marR="0">
                        <a:spcBef>
                          <a:spcPts val="0"/>
                        </a:spcBef>
                        <a:spcAft>
                          <a:spcPts val="0"/>
                        </a:spcAft>
                      </a:pPr>
                      <a:r>
                        <a:rPr lang="en-US" sz="1100">
                          <a:effectLst/>
                        </a:rPr>
                        <a:t>Analytics: provides students with skills necessary to develop techniques and processes for data-driven decision-making — the key to effective business strategies</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No</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dirty="0">
                          <a:effectLst/>
                        </a:rPr>
                        <a:t>M.S.</a:t>
                      </a:r>
                      <a:endParaRPr lang="en-US" sz="1200" dirty="0">
                        <a:effectLst/>
                        <a:latin typeface="Cambria"/>
                        <a:ea typeface="Cambria"/>
                        <a:cs typeface="Times New Roman"/>
                      </a:endParaRPr>
                    </a:p>
                  </a:txBody>
                  <a:tcPr marL="40734" marR="40734" marT="0" marB="0"/>
                </a:tc>
              </a:tr>
            </a:tbl>
          </a:graphicData>
        </a:graphic>
      </p:graphicFrame>
    </p:spTree>
    <p:extLst>
      <p:ext uri="{BB962C8B-B14F-4D97-AF65-F5344CB8AC3E}">
        <p14:creationId xmlns:p14="http://schemas.microsoft.com/office/powerpoint/2010/main" val="33331626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046A98-E713-4B22-96A8-FD47EC0F5D67}" type="slidenum">
              <a:rPr lang="en-US" smtClean="0"/>
              <a:pPr/>
              <a:t>44</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477615561"/>
              </p:ext>
            </p:extLst>
          </p:nvPr>
        </p:nvGraphicFramePr>
        <p:xfrm>
          <a:off x="483782" y="228600"/>
          <a:ext cx="8686799" cy="6509319"/>
        </p:xfrm>
        <a:graphic>
          <a:graphicData uri="http://schemas.openxmlformats.org/drawingml/2006/table">
            <a:tbl>
              <a:tblPr firstRow="1" firstCol="1" bandRow="1">
                <a:tableStyleId>{5C22544A-7EE6-4342-B048-85BDC9FD1C3A}</a:tableStyleId>
              </a:tblPr>
              <a:tblGrid>
                <a:gridCol w="3372315"/>
                <a:gridCol w="2736695"/>
                <a:gridCol w="794524"/>
                <a:gridCol w="706244"/>
                <a:gridCol w="1077021"/>
              </a:tblGrid>
              <a:tr h="108198">
                <a:tc>
                  <a:txBody>
                    <a:bodyPr/>
                    <a:lstStyle/>
                    <a:p>
                      <a:pPr marL="0" marR="0">
                        <a:spcBef>
                          <a:spcPts val="0"/>
                        </a:spcBef>
                        <a:spcAft>
                          <a:spcPts val="0"/>
                        </a:spcAft>
                      </a:pPr>
                      <a:r>
                        <a:rPr lang="en-US" sz="2000" dirty="0">
                          <a:solidFill>
                            <a:srgbClr val="FFFF00"/>
                          </a:solidFill>
                          <a:effectLst/>
                        </a:rPr>
                        <a:t>Certificate</a:t>
                      </a:r>
                      <a:endParaRPr lang="en-US" sz="2400" dirty="0">
                        <a:solidFill>
                          <a:srgbClr val="FFFF00"/>
                        </a:solidFill>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 </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 </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 </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 </a:t>
                      </a:r>
                      <a:endParaRPr lang="en-US" sz="1400">
                        <a:effectLst/>
                        <a:latin typeface="Cambria"/>
                        <a:ea typeface="Cambria"/>
                        <a:cs typeface="Times New Roman"/>
                      </a:endParaRPr>
                    </a:p>
                  </a:txBody>
                  <a:tcPr marL="53597" marR="53597" marT="0" marB="0"/>
                </a:tc>
              </a:tr>
              <a:tr h="762000">
                <a:tc>
                  <a:txBody>
                    <a:bodyPr/>
                    <a:lstStyle/>
                    <a:p>
                      <a:pPr marL="0" marR="0">
                        <a:spcBef>
                          <a:spcPts val="0"/>
                        </a:spcBef>
                        <a:spcAft>
                          <a:spcPts val="0"/>
                        </a:spcAft>
                      </a:pPr>
                      <a:r>
                        <a:rPr lang="en-US" sz="1800" dirty="0" err="1">
                          <a:effectLst/>
                        </a:rPr>
                        <a:t>iSchool</a:t>
                      </a:r>
                      <a:r>
                        <a:rPr lang="en-US" sz="1800" dirty="0">
                          <a:effectLst/>
                        </a:rPr>
                        <a:t> @ </a:t>
                      </a:r>
                      <a:r>
                        <a:rPr lang="en-US" sz="1800" dirty="0" smtClean="0">
                          <a:effectLst/>
                        </a:rPr>
                        <a:t>Syracuse</a:t>
                      </a:r>
                      <a:endParaRPr lang="en-US" sz="2000" dirty="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Data Science: for those with background or experience in science, stats, research, and/or IT interested in interdiscip work managing big data using IT tools</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Yes</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Grad Cert. 5 courses</a:t>
                      </a:r>
                      <a:endParaRPr lang="en-US" sz="1400">
                        <a:effectLst/>
                        <a:latin typeface="Cambria"/>
                        <a:ea typeface="Cambria"/>
                        <a:cs typeface="Times New Roman"/>
                      </a:endParaRPr>
                    </a:p>
                  </a:txBody>
                  <a:tcPr marL="53597" marR="53597" marT="0" marB="0"/>
                </a:tc>
              </a:tr>
              <a:tr h="762000">
                <a:tc>
                  <a:txBody>
                    <a:bodyPr/>
                    <a:lstStyle/>
                    <a:p>
                      <a:pPr marL="0" marR="0">
                        <a:spcBef>
                          <a:spcPts val="0"/>
                        </a:spcBef>
                        <a:spcAft>
                          <a:spcPts val="0"/>
                        </a:spcAft>
                      </a:pPr>
                      <a:r>
                        <a:rPr lang="en-US" sz="1800" dirty="0">
                          <a:effectLst/>
                        </a:rPr>
                        <a:t>Rice </a:t>
                      </a:r>
                      <a:r>
                        <a:rPr lang="en-US" sz="1800" dirty="0" smtClean="0">
                          <a:effectLst/>
                        </a:rPr>
                        <a:t>University</a:t>
                      </a:r>
                      <a:endParaRPr lang="en-US" sz="2000" dirty="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Big Data Summer Institute: organized to address a growing demand for skills that will help individuals and corporations make sense of huge data sets </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Yes</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No</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Cert.</a:t>
                      </a:r>
                      <a:endParaRPr lang="en-US" sz="1400">
                        <a:effectLst/>
                        <a:latin typeface="Cambria"/>
                        <a:ea typeface="Cambria"/>
                        <a:cs typeface="Times New Roman"/>
                      </a:endParaRPr>
                    </a:p>
                  </a:txBody>
                  <a:tcPr marL="53597" marR="53597" marT="0" marB="0"/>
                </a:tc>
              </a:tr>
              <a:tr h="1219200">
                <a:tc>
                  <a:txBody>
                    <a:bodyPr/>
                    <a:lstStyle/>
                    <a:p>
                      <a:pPr marL="0" marR="0">
                        <a:spcBef>
                          <a:spcPts val="0"/>
                        </a:spcBef>
                        <a:spcAft>
                          <a:spcPts val="0"/>
                        </a:spcAft>
                      </a:pPr>
                      <a:r>
                        <a:rPr lang="en-US" sz="1800" dirty="0">
                          <a:effectLst/>
                        </a:rPr>
                        <a:t>Stanford </a:t>
                      </a:r>
                      <a:r>
                        <a:rPr lang="en-US" sz="1800" dirty="0" smtClean="0">
                          <a:effectLst/>
                        </a:rPr>
                        <a:t>University</a:t>
                      </a:r>
                      <a:endParaRPr lang="en-US" sz="2000" dirty="0">
                        <a:effectLst/>
                        <a:latin typeface="Cambria"/>
                        <a:ea typeface="Cambria"/>
                        <a:cs typeface="Times New Roman"/>
                      </a:endParaRPr>
                    </a:p>
                  </a:txBody>
                  <a:tcPr marL="53597" marR="53597" marT="0" marB="0"/>
                </a:tc>
                <a:tc>
                  <a:txBody>
                    <a:bodyPr/>
                    <a:lstStyle/>
                    <a:p>
                      <a:pPr marL="0" marR="0">
                        <a:spcBef>
                          <a:spcPts val="0"/>
                        </a:spcBef>
                        <a:spcAft>
                          <a:spcPts val="1400"/>
                        </a:spcAft>
                      </a:pPr>
                      <a:r>
                        <a:rPr lang="en-US" sz="1200">
                          <a:effectLst/>
                        </a:rPr>
                        <a:t>Data Mining and Applications: introduces important new ideas in data mining and machine learning, explains them in a statistical framework, and describes their applications to business, science, and technology</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No</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Yes</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Grad Cert.</a:t>
                      </a:r>
                      <a:endParaRPr lang="en-US" sz="1400">
                        <a:effectLst/>
                        <a:latin typeface="Cambria"/>
                        <a:ea typeface="Cambria"/>
                        <a:cs typeface="Times New Roman"/>
                      </a:endParaRPr>
                    </a:p>
                  </a:txBody>
                  <a:tcPr marL="53597" marR="53597" marT="0" marB="0"/>
                </a:tc>
              </a:tr>
              <a:tr h="1080825">
                <a:tc>
                  <a:txBody>
                    <a:bodyPr/>
                    <a:lstStyle/>
                    <a:p>
                      <a:pPr marL="0" marR="0">
                        <a:spcBef>
                          <a:spcPts val="0"/>
                        </a:spcBef>
                        <a:spcAft>
                          <a:spcPts val="0"/>
                        </a:spcAft>
                      </a:pPr>
                      <a:r>
                        <a:rPr lang="en-US" sz="1800" dirty="0">
                          <a:effectLst/>
                        </a:rPr>
                        <a:t>University of California San </a:t>
                      </a:r>
                      <a:r>
                        <a:rPr lang="en-US" sz="1800" dirty="0" smtClean="0">
                          <a:effectLst/>
                        </a:rPr>
                        <a:t>Diego</a:t>
                      </a:r>
                      <a:endParaRPr lang="en-US" sz="2000" dirty="0">
                        <a:effectLst/>
                      </a:endParaRPr>
                    </a:p>
                  </a:txBody>
                  <a:tcPr marL="53597" marR="53597" marT="0" marB="0"/>
                </a:tc>
                <a:tc>
                  <a:txBody>
                    <a:bodyPr/>
                    <a:lstStyle/>
                    <a:p>
                      <a:pPr marL="0" marR="0">
                        <a:spcBef>
                          <a:spcPts val="0"/>
                        </a:spcBef>
                        <a:spcAft>
                          <a:spcPts val="0"/>
                        </a:spcAft>
                      </a:pPr>
                      <a:r>
                        <a:rPr lang="en-US" sz="1200">
                          <a:effectLst/>
                        </a:rPr>
                        <a:t>Data Mining: designed to provide individuals in business and scientific communities with the skills necessary to design, build, verify and test predictive data models</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No</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Yes</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Grad Cert. 6 courses</a:t>
                      </a:r>
                      <a:endParaRPr lang="en-US" sz="1400">
                        <a:effectLst/>
                        <a:latin typeface="Cambria"/>
                        <a:ea typeface="Cambria"/>
                        <a:cs typeface="Times New Roman"/>
                      </a:endParaRPr>
                    </a:p>
                  </a:txBody>
                  <a:tcPr marL="53597" marR="53597" marT="0" marB="0"/>
                </a:tc>
              </a:tr>
              <a:tr h="1080825">
                <a:tc>
                  <a:txBody>
                    <a:bodyPr/>
                    <a:lstStyle/>
                    <a:p>
                      <a:pPr marL="0" marR="0">
                        <a:spcBef>
                          <a:spcPts val="0"/>
                        </a:spcBef>
                        <a:spcAft>
                          <a:spcPts val="0"/>
                        </a:spcAft>
                      </a:pPr>
                      <a:r>
                        <a:rPr lang="en-US" sz="1800" dirty="0">
                          <a:effectLst/>
                        </a:rPr>
                        <a:t>University of </a:t>
                      </a:r>
                      <a:r>
                        <a:rPr lang="en-US" sz="1800" dirty="0" smtClean="0">
                          <a:effectLst/>
                        </a:rPr>
                        <a:t>Washington</a:t>
                      </a:r>
                      <a:endParaRPr lang="en-US" sz="2000" dirty="0">
                        <a:effectLst/>
                      </a:endParaRPr>
                    </a:p>
                  </a:txBody>
                  <a:tcPr marL="53597" marR="53597" marT="0" marB="0"/>
                </a:tc>
                <a:tc>
                  <a:txBody>
                    <a:bodyPr/>
                    <a:lstStyle/>
                    <a:p>
                      <a:pPr marL="0" marR="0">
                        <a:spcBef>
                          <a:spcPts val="0"/>
                        </a:spcBef>
                        <a:spcAft>
                          <a:spcPts val="0"/>
                        </a:spcAft>
                      </a:pPr>
                      <a:r>
                        <a:rPr lang="en-US" sz="1200">
                          <a:effectLst/>
                        </a:rPr>
                        <a:t>Data Science: Develop the computer science, mathematics and analytical skills in the context of practical application needed to enter the field of data science</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Yes</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Yes</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Cert.</a:t>
                      </a:r>
                      <a:endParaRPr lang="en-US" sz="1400">
                        <a:effectLst/>
                        <a:latin typeface="Cambria"/>
                        <a:ea typeface="Cambria"/>
                        <a:cs typeface="Times New Roman"/>
                      </a:endParaRPr>
                    </a:p>
                  </a:txBody>
                  <a:tcPr marL="53597" marR="53597" marT="0" marB="0"/>
                </a:tc>
              </a:tr>
              <a:tr h="184396">
                <a:tc>
                  <a:txBody>
                    <a:bodyPr/>
                    <a:lstStyle/>
                    <a:p>
                      <a:pPr marL="0" marR="0">
                        <a:spcBef>
                          <a:spcPts val="0"/>
                        </a:spcBef>
                        <a:spcAft>
                          <a:spcPts val="0"/>
                        </a:spcAft>
                      </a:pPr>
                      <a:r>
                        <a:rPr lang="en-US" sz="2000" dirty="0" err="1">
                          <a:solidFill>
                            <a:srgbClr val="FFFF00"/>
                          </a:solidFill>
                          <a:effectLst/>
                        </a:rPr>
                        <a:t>Ph.D</a:t>
                      </a:r>
                      <a:endParaRPr lang="en-US" sz="2400" dirty="0">
                        <a:solidFill>
                          <a:srgbClr val="FFFF00"/>
                        </a:solidFill>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 </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 </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 </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 </a:t>
                      </a:r>
                      <a:endParaRPr lang="en-US" sz="1400">
                        <a:effectLst/>
                        <a:latin typeface="Cambria"/>
                        <a:ea typeface="Cambria"/>
                        <a:cs typeface="Times New Roman"/>
                      </a:endParaRPr>
                    </a:p>
                  </a:txBody>
                  <a:tcPr marL="53597" marR="53597" marT="0" marB="0"/>
                </a:tc>
              </a:tr>
              <a:tr h="720549">
                <a:tc>
                  <a:txBody>
                    <a:bodyPr/>
                    <a:lstStyle/>
                    <a:p>
                      <a:pPr marL="0" marR="0">
                        <a:spcBef>
                          <a:spcPts val="0"/>
                        </a:spcBef>
                        <a:spcAft>
                          <a:spcPts val="0"/>
                        </a:spcAft>
                      </a:pPr>
                      <a:r>
                        <a:rPr lang="en-US" sz="1800" dirty="0">
                          <a:effectLst/>
                        </a:rPr>
                        <a:t>George Mason </a:t>
                      </a:r>
                      <a:r>
                        <a:rPr lang="en-US" sz="1800" dirty="0" smtClean="0">
                          <a:effectLst/>
                        </a:rPr>
                        <a:t>University</a:t>
                      </a:r>
                      <a:endParaRPr lang="en-US" sz="2000" dirty="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Computational Sci and Informatics: role of computation in sci, math, and engineering,</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Yes</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No</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Ph.D.</a:t>
                      </a:r>
                      <a:endParaRPr lang="en-US" sz="1400">
                        <a:effectLst/>
                        <a:latin typeface="Cambria"/>
                        <a:ea typeface="Cambria"/>
                        <a:cs typeface="Times New Roman"/>
                      </a:endParaRPr>
                    </a:p>
                  </a:txBody>
                  <a:tcPr marL="53597" marR="53597" marT="0" marB="0"/>
                </a:tc>
              </a:tr>
              <a:tr h="242001">
                <a:tc>
                  <a:txBody>
                    <a:bodyPr/>
                    <a:lstStyle/>
                    <a:p>
                      <a:pPr marL="0" marR="0">
                        <a:spcBef>
                          <a:spcPts val="0"/>
                        </a:spcBef>
                        <a:spcAft>
                          <a:spcPts val="0"/>
                        </a:spcAft>
                      </a:pPr>
                      <a:r>
                        <a:rPr lang="en-US" sz="1800" dirty="0">
                          <a:effectLst/>
                        </a:rPr>
                        <a:t>IU </a:t>
                      </a:r>
                      <a:r>
                        <a:rPr lang="en-US" sz="1800" dirty="0" err="1">
                          <a:effectLst/>
                        </a:rPr>
                        <a:t>SoIC</a:t>
                      </a:r>
                      <a:endParaRPr lang="en-US" sz="2000" dirty="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dirty="0" smtClean="0">
                          <a:effectLst/>
                        </a:rPr>
                        <a:t>Informatics</a:t>
                      </a:r>
                      <a:endParaRPr lang="en-US" sz="1400" dirty="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Yes</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No</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dirty="0" err="1">
                          <a:effectLst/>
                        </a:rPr>
                        <a:t>Ph.D</a:t>
                      </a:r>
                      <a:endParaRPr lang="en-US" sz="1400" dirty="0">
                        <a:effectLst/>
                        <a:latin typeface="Cambria"/>
                        <a:ea typeface="Cambria"/>
                        <a:cs typeface="Times New Roman"/>
                      </a:endParaRPr>
                    </a:p>
                  </a:txBody>
                  <a:tcPr marL="53597" marR="53597" marT="0" marB="0"/>
                </a:tc>
              </a:tr>
            </a:tbl>
          </a:graphicData>
        </a:graphic>
      </p:graphicFrame>
      <p:sp>
        <p:nvSpPr>
          <p:cNvPr id="4" name="Rectangle 1"/>
          <p:cNvSpPr>
            <a:spLocks noChangeArrowheads="1"/>
          </p:cNvSpPr>
          <p:nvPr/>
        </p:nvSpPr>
        <p:spPr bwMode="auto">
          <a:xfrm>
            <a:off x="2374900" y="1546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109340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362200"/>
            <a:ext cx="8229600" cy="1143000"/>
          </a:xfrm>
        </p:spPr>
        <p:txBody>
          <a:bodyPr/>
          <a:lstStyle/>
          <a:p>
            <a:r>
              <a:rPr lang="en-US" dirty="0" smtClean="0"/>
              <a:t>Informatics at Indiana University</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45</a:t>
            </a:fld>
            <a:endParaRPr lang="en-US"/>
          </a:p>
        </p:txBody>
      </p:sp>
    </p:spTree>
    <p:extLst>
      <p:ext uri="{BB962C8B-B14F-4D97-AF65-F5344CB8AC3E}">
        <p14:creationId xmlns:p14="http://schemas.microsoft.com/office/powerpoint/2010/main" val="26222504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838200"/>
          </a:xfrm>
        </p:spPr>
        <p:txBody>
          <a:bodyPr/>
          <a:lstStyle/>
          <a:p>
            <a:r>
              <a:rPr lang="en-US" dirty="0" smtClean="0"/>
              <a:t>Informatics at Indiana University</a:t>
            </a:r>
            <a:endParaRPr lang="en-US" dirty="0"/>
          </a:p>
        </p:txBody>
      </p:sp>
      <p:sp>
        <p:nvSpPr>
          <p:cNvPr id="4" name="Content Placeholder 3"/>
          <p:cNvSpPr>
            <a:spLocks noGrp="1"/>
          </p:cNvSpPr>
          <p:nvPr>
            <p:ph idx="1"/>
          </p:nvPr>
        </p:nvSpPr>
        <p:spPr>
          <a:xfrm>
            <a:off x="0" y="609600"/>
            <a:ext cx="9144000" cy="4525963"/>
          </a:xfrm>
        </p:spPr>
        <p:txBody>
          <a:bodyPr/>
          <a:lstStyle/>
          <a:p>
            <a:pPr>
              <a:spcBef>
                <a:spcPts val="600"/>
              </a:spcBef>
            </a:pPr>
            <a:r>
              <a:rPr lang="en-US" dirty="0" smtClean="0"/>
              <a:t>School of Informatics and Computing</a:t>
            </a:r>
          </a:p>
          <a:p>
            <a:pPr lvl="1">
              <a:spcBef>
                <a:spcPts val="600"/>
              </a:spcBef>
            </a:pPr>
            <a:r>
              <a:rPr lang="en-US" dirty="0" smtClean="0"/>
              <a:t>Computer Science </a:t>
            </a:r>
          </a:p>
          <a:p>
            <a:pPr lvl="1">
              <a:spcBef>
                <a:spcPts val="600"/>
              </a:spcBef>
            </a:pPr>
            <a:r>
              <a:rPr lang="en-US" dirty="0" smtClean="0"/>
              <a:t>Informatics</a:t>
            </a:r>
          </a:p>
          <a:p>
            <a:pPr lvl="1">
              <a:spcBef>
                <a:spcPts val="600"/>
              </a:spcBef>
            </a:pPr>
            <a:r>
              <a:rPr lang="en-US" dirty="0" smtClean="0"/>
              <a:t>Information and Library Science (new DILS was SLIS)</a:t>
            </a:r>
          </a:p>
          <a:p>
            <a:pPr>
              <a:spcBef>
                <a:spcPts val="600"/>
              </a:spcBef>
            </a:pPr>
            <a:r>
              <a:rPr lang="en-US" dirty="0" smtClean="0"/>
              <a:t>Undergraduates: Informatics ~3x Computer Science</a:t>
            </a:r>
          </a:p>
          <a:p>
            <a:pPr lvl="1">
              <a:spcBef>
                <a:spcPts val="600"/>
              </a:spcBef>
            </a:pPr>
            <a:r>
              <a:rPr lang="en-US" dirty="0" smtClean="0"/>
              <a:t>Mean UG Hiring Salaries</a:t>
            </a:r>
          </a:p>
          <a:p>
            <a:pPr lvl="1">
              <a:spcBef>
                <a:spcPts val="600"/>
              </a:spcBef>
            </a:pPr>
            <a:r>
              <a:rPr lang="en-US" dirty="0" smtClean="0"/>
              <a:t>Informatics $54K; CS $56.25K</a:t>
            </a:r>
          </a:p>
          <a:p>
            <a:pPr lvl="1">
              <a:spcBef>
                <a:spcPts val="600"/>
              </a:spcBef>
            </a:pPr>
            <a:r>
              <a:rPr lang="en-US" dirty="0" smtClean="0"/>
              <a:t>Masters hiring $70K</a:t>
            </a:r>
          </a:p>
          <a:p>
            <a:pPr lvl="1">
              <a:spcBef>
                <a:spcPts val="600"/>
              </a:spcBef>
            </a:pPr>
            <a:r>
              <a:rPr lang="en-US" dirty="0" smtClean="0"/>
              <a:t>125 different employers 2011-2012</a:t>
            </a:r>
          </a:p>
          <a:p>
            <a:pPr>
              <a:spcBef>
                <a:spcPts val="600"/>
              </a:spcBef>
            </a:pPr>
            <a:r>
              <a:rPr lang="en-US" dirty="0" smtClean="0"/>
              <a:t>Graduates: CS ~2x Informatics</a:t>
            </a:r>
          </a:p>
          <a:p>
            <a:pPr>
              <a:spcBef>
                <a:spcPts val="600"/>
              </a:spcBef>
            </a:pPr>
            <a:r>
              <a:rPr lang="en-US" dirty="0" smtClean="0"/>
              <a:t>DILS Graduate only, MLS main degree</a:t>
            </a:r>
            <a:endParaRPr lang="en-US"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46</a:t>
            </a:fld>
            <a:endParaRPr lang="en-US"/>
          </a:p>
        </p:txBody>
      </p:sp>
    </p:spTree>
    <p:extLst>
      <p:ext uri="{BB962C8B-B14F-4D97-AF65-F5344CB8AC3E}">
        <p14:creationId xmlns:p14="http://schemas.microsoft.com/office/powerpoint/2010/main" val="40438774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t>Original Informatics Faculty at IU</a:t>
            </a:r>
            <a:endParaRPr lang="en-US" b="1" dirty="0"/>
          </a:p>
        </p:txBody>
      </p:sp>
      <p:sp>
        <p:nvSpPr>
          <p:cNvPr id="3" name="Content Placeholder 2"/>
          <p:cNvSpPr>
            <a:spLocks noGrp="1"/>
          </p:cNvSpPr>
          <p:nvPr>
            <p:ph idx="1"/>
          </p:nvPr>
        </p:nvSpPr>
        <p:spPr>
          <a:xfrm>
            <a:off x="228600" y="990600"/>
            <a:ext cx="8915400" cy="5562600"/>
          </a:xfrm>
        </p:spPr>
        <p:txBody>
          <a:bodyPr>
            <a:normAutofit fontScale="92500" lnSpcReduction="20000"/>
          </a:bodyPr>
          <a:lstStyle/>
          <a:p>
            <a:r>
              <a:rPr lang="en-US" dirty="0" smtClean="0"/>
              <a:t>Security </a:t>
            </a:r>
            <a:r>
              <a:rPr lang="en-US" dirty="0" smtClean="0">
                <a:solidFill>
                  <a:srgbClr val="C00000"/>
                </a:solidFill>
              </a:rPr>
              <a:t>largely</a:t>
            </a:r>
            <a:r>
              <a:rPr lang="en-US" dirty="0" smtClean="0"/>
              <a:t> </a:t>
            </a:r>
            <a:r>
              <a:rPr lang="en-US" dirty="0" smtClean="0">
                <a:solidFill>
                  <a:srgbClr val="C00000"/>
                </a:solidFill>
              </a:rPr>
              <a:t>moving to Computer Science</a:t>
            </a:r>
          </a:p>
          <a:p>
            <a:r>
              <a:rPr lang="en-US" dirty="0" smtClean="0"/>
              <a:t>Bioinformatics </a:t>
            </a:r>
            <a:r>
              <a:rPr lang="en-US" dirty="0">
                <a:solidFill>
                  <a:srgbClr val="C00000"/>
                </a:solidFill>
              </a:rPr>
              <a:t>moving to Computer </a:t>
            </a:r>
            <a:r>
              <a:rPr lang="en-US" dirty="0" smtClean="0">
                <a:solidFill>
                  <a:srgbClr val="C00000"/>
                </a:solidFill>
              </a:rPr>
              <a:t>Science</a:t>
            </a:r>
            <a:endParaRPr lang="en-US" dirty="0" smtClean="0"/>
          </a:p>
          <a:p>
            <a:r>
              <a:rPr lang="en-US" dirty="0" smtClean="0"/>
              <a:t>Cheminformatics</a:t>
            </a:r>
          </a:p>
          <a:p>
            <a:r>
              <a:rPr lang="en-US" dirty="0" smtClean="0"/>
              <a:t>Health Informatics</a:t>
            </a:r>
          </a:p>
          <a:p>
            <a:r>
              <a:rPr lang="en-US" dirty="0" smtClean="0"/>
              <a:t>Music Informatics </a:t>
            </a:r>
            <a:r>
              <a:rPr lang="en-US" dirty="0">
                <a:solidFill>
                  <a:srgbClr val="C00000"/>
                </a:solidFill>
              </a:rPr>
              <a:t>moving to Computer </a:t>
            </a:r>
            <a:r>
              <a:rPr lang="en-US" dirty="0" smtClean="0">
                <a:solidFill>
                  <a:srgbClr val="C00000"/>
                </a:solidFill>
              </a:rPr>
              <a:t>Science</a:t>
            </a:r>
            <a:endParaRPr lang="en-US" dirty="0" smtClean="0"/>
          </a:p>
          <a:p>
            <a:r>
              <a:rPr lang="en-US" b="1" dirty="0" smtClean="0"/>
              <a:t>Complex Networks and Systems </a:t>
            </a:r>
            <a:r>
              <a:rPr lang="en-US" dirty="0" smtClean="0">
                <a:solidFill>
                  <a:srgbClr val="FF0000"/>
                </a:solidFill>
              </a:rPr>
              <a:t>now =largest</a:t>
            </a:r>
          </a:p>
          <a:p>
            <a:r>
              <a:rPr lang="en-US" b="1" dirty="0" smtClean="0"/>
              <a:t>Human Computer Interaction Design </a:t>
            </a:r>
            <a:r>
              <a:rPr lang="en-US">
                <a:solidFill>
                  <a:srgbClr val="FF0000"/>
                </a:solidFill>
              </a:rPr>
              <a:t>now </a:t>
            </a:r>
            <a:r>
              <a:rPr lang="en-US" smtClean="0">
                <a:solidFill>
                  <a:srgbClr val="FF0000"/>
                </a:solidFill>
              </a:rPr>
              <a:t>=largest</a:t>
            </a:r>
            <a:endParaRPr lang="en-US" b="1" dirty="0">
              <a:solidFill>
                <a:srgbClr val="FF0000"/>
              </a:solidFill>
            </a:endParaRPr>
          </a:p>
          <a:p>
            <a:r>
              <a:rPr lang="en-US" dirty="0" smtClean="0"/>
              <a:t>Social Informatics</a:t>
            </a:r>
          </a:p>
          <a:p>
            <a:endParaRPr lang="en-US" dirty="0" smtClean="0">
              <a:solidFill>
                <a:srgbClr val="FF0000"/>
              </a:solidFill>
            </a:endParaRPr>
          </a:p>
          <a:p>
            <a:r>
              <a:rPr lang="en-US" dirty="0" smtClean="0"/>
              <a:t>Move partly as CS rated; Informatics not</a:t>
            </a:r>
          </a:p>
          <a:p>
            <a:r>
              <a:rPr lang="en-US" dirty="0" smtClean="0"/>
              <a:t>Illustrates difficulties with degrees/departments with new names</a:t>
            </a:r>
          </a:p>
        </p:txBody>
      </p:sp>
    </p:spTree>
    <p:extLst>
      <p:ext uri="{BB962C8B-B14F-4D97-AF65-F5344CB8AC3E}">
        <p14:creationId xmlns:p14="http://schemas.microsoft.com/office/powerpoint/2010/main" val="31514839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t>Largely Applied Computer Science</a:t>
            </a:r>
            <a:endParaRPr lang="en-US" b="1" dirty="0"/>
          </a:p>
        </p:txBody>
      </p:sp>
      <p:sp>
        <p:nvSpPr>
          <p:cNvPr id="3" name="Content Placeholder 2"/>
          <p:cNvSpPr>
            <a:spLocks noGrp="1"/>
          </p:cNvSpPr>
          <p:nvPr>
            <p:ph idx="1"/>
          </p:nvPr>
        </p:nvSpPr>
        <p:spPr>
          <a:xfrm>
            <a:off x="228600" y="1143000"/>
            <a:ext cx="8686800" cy="5257800"/>
          </a:xfrm>
        </p:spPr>
        <p:txBody>
          <a:bodyPr>
            <a:normAutofit fontScale="92500" lnSpcReduction="10000"/>
          </a:bodyPr>
          <a:lstStyle/>
          <a:p>
            <a:r>
              <a:rPr lang="en-US" dirty="0" smtClean="0"/>
              <a:t>Cyberinfrastructure and High Performance Computing</a:t>
            </a:r>
            <a:r>
              <a:rPr lang="en-US" dirty="0" smtClean="0">
                <a:solidFill>
                  <a:srgbClr val="C00000"/>
                </a:solidFill>
              </a:rPr>
              <a:t> largely in Computer Science</a:t>
            </a:r>
          </a:p>
          <a:p>
            <a:r>
              <a:rPr lang="en-US" dirty="0" smtClean="0"/>
              <a:t>Data, Databases and Search </a:t>
            </a:r>
            <a:r>
              <a:rPr lang="en-US" dirty="0">
                <a:solidFill>
                  <a:srgbClr val="C00000"/>
                </a:solidFill>
              </a:rPr>
              <a:t>in Computer Science</a:t>
            </a:r>
          </a:p>
          <a:p>
            <a:r>
              <a:rPr lang="en-US" dirty="0" smtClean="0"/>
              <a:t>Image Processing/ Computer Vision </a:t>
            </a:r>
            <a:r>
              <a:rPr lang="en-US" dirty="0" smtClean="0">
                <a:solidFill>
                  <a:srgbClr val="C00000"/>
                </a:solidFill>
              </a:rPr>
              <a:t>in Informatics</a:t>
            </a:r>
          </a:p>
          <a:p>
            <a:r>
              <a:rPr lang="en-US" dirty="0" smtClean="0"/>
              <a:t>Ubiquitous Computing </a:t>
            </a:r>
            <a:r>
              <a:rPr lang="en-US" dirty="0" smtClean="0">
                <a:solidFill>
                  <a:srgbClr val="C00000"/>
                </a:solidFill>
              </a:rPr>
              <a:t>Interested in adding</a:t>
            </a:r>
          </a:p>
          <a:p>
            <a:r>
              <a:rPr lang="en-US" dirty="0" smtClean="0"/>
              <a:t>Robotics </a:t>
            </a:r>
            <a:r>
              <a:rPr lang="en-US" dirty="0">
                <a:solidFill>
                  <a:srgbClr val="C00000"/>
                </a:solidFill>
              </a:rPr>
              <a:t>in Informatics</a:t>
            </a:r>
            <a:endParaRPr lang="en-US" dirty="0" smtClean="0"/>
          </a:p>
          <a:p>
            <a:r>
              <a:rPr lang="en-US" dirty="0" smtClean="0"/>
              <a:t>Visualization and Computer Graphics </a:t>
            </a:r>
            <a:r>
              <a:rPr lang="en-US" dirty="0" smtClean="0">
                <a:solidFill>
                  <a:srgbClr val="C00000"/>
                </a:solidFill>
              </a:rPr>
              <a:t>Retired in CS</a:t>
            </a:r>
            <a:r>
              <a:rPr lang="en-US" dirty="0" smtClean="0"/>
              <a:t/>
            </a:r>
            <a:br>
              <a:rPr lang="en-US" dirty="0" smtClean="0"/>
            </a:br>
            <a:endParaRPr lang="en-US" dirty="0" smtClean="0"/>
          </a:p>
          <a:p>
            <a:r>
              <a:rPr lang="en-US" dirty="0" smtClean="0"/>
              <a:t>These are fields you will find in many computer science departments but are focused on using computers</a:t>
            </a:r>
            <a:endParaRPr lang="en-US" dirty="0"/>
          </a:p>
        </p:txBody>
      </p:sp>
    </p:spTree>
    <p:extLst>
      <p:ext uri="{BB962C8B-B14F-4D97-AF65-F5344CB8AC3E}">
        <p14:creationId xmlns:p14="http://schemas.microsoft.com/office/powerpoint/2010/main" val="18169653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t>Largely Core Computer Science</a:t>
            </a:r>
            <a:endParaRPr lang="en-US" b="1" dirty="0"/>
          </a:p>
        </p:txBody>
      </p:sp>
      <p:sp>
        <p:nvSpPr>
          <p:cNvPr id="3" name="Content Placeholder 2"/>
          <p:cNvSpPr>
            <a:spLocks noGrp="1"/>
          </p:cNvSpPr>
          <p:nvPr>
            <p:ph idx="1"/>
          </p:nvPr>
        </p:nvSpPr>
        <p:spPr>
          <a:xfrm>
            <a:off x="228600" y="1295400"/>
            <a:ext cx="8686800" cy="5105400"/>
          </a:xfrm>
        </p:spPr>
        <p:txBody>
          <a:bodyPr>
            <a:normAutofit fontScale="92500" lnSpcReduction="20000"/>
          </a:bodyPr>
          <a:lstStyle/>
          <a:p>
            <a:r>
              <a:rPr lang="en-US" dirty="0" smtClean="0"/>
              <a:t>Computer Architecture</a:t>
            </a:r>
          </a:p>
          <a:p>
            <a:r>
              <a:rPr lang="en-US" dirty="0" smtClean="0"/>
              <a:t>Computer Networking</a:t>
            </a:r>
          </a:p>
          <a:p>
            <a:r>
              <a:rPr lang="en-US" dirty="0" smtClean="0"/>
              <a:t>Programming Languages and Compilers </a:t>
            </a:r>
          </a:p>
          <a:p>
            <a:r>
              <a:rPr lang="en-US" dirty="0" smtClean="0"/>
              <a:t>Artificial Intelligence, Artificial Life and Cognitive Science </a:t>
            </a:r>
          </a:p>
          <a:p>
            <a:r>
              <a:rPr lang="en-US" dirty="0" smtClean="0"/>
              <a:t>Computation Theory and Logic </a:t>
            </a:r>
          </a:p>
          <a:p>
            <a:r>
              <a:rPr lang="en-US" dirty="0" smtClean="0"/>
              <a:t>Quantum Computing</a:t>
            </a:r>
            <a:br>
              <a:rPr lang="en-US" dirty="0" smtClean="0"/>
            </a:br>
            <a:endParaRPr lang="en-US" dirty="0" smtClean="0"/>
          </a:p>
          <a:p>
            <a:r>
              <a:rPr lang="en-US" dirty="0" smtClean="0"/>
              <a:t>These are traditional important fields of Computer Science providing ideas and tools used in Informatics and Applied </a:t>
            </a:r>
            <a:r>
              <a:rPr lang="en-US" smtClean="0"/>
              <a:t>Computer Science</a:t>
            </a:r>
            <a:endParaRPr lang="en-US" dirty="0"/>
          </a:p>
        </p:txBody>
      </p:sp>
    </p:spTree>
    <p:extLst>
      <p:ext uri="{BB962C8B-B14F-4D97-AF65-F5344CB8AC3E}">
        <p14:creationId xmlns:p14="http://schemas.microsoft.com/office/powerpoint/2010/main" val="1350756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Some Trends</a:t>
            </a:r>
            <a:endParaRPr lang="en-US" dirty="0"/>
          </a:p>
        </p:txBody>
      </p:sp>
      <p:sp>
        <p:nvSpPr>
          <p:cNvPr id="3" name="Content Placeholder 2"/>
          <p:cNvSpPr>
            <a:spLocks noGrp="1"/>
          </p:cNvSpPr>
          <p:nvPr>
            <p:ph idx="1"/>
          </p:nvPr>
        </p:nvSpPr>
        <p:spPr>
          <a:xfrm>
            <a:off x="0" y="1066800"/>
            <a:ext cx="9144000" cy="5638800"/>
          </a:xfrm>
        </p:spPr>
        <p:txBody>
          <a:bodyPr/>
          <a:lstStyle/>
          <a:p>
            <a:pPr marL="742141" lvl="1" indent="-285438" defTabSz="913404" eaLnBrk="1" hangingPunct="1">
              <a:lnSpc>
                <a:spcPct val="80000"/>
              </a:lnSpc>
              <a:spcBef>
                <a:spcPts val="1200"/>
              </a:spcBef>
              <a:buBlip>
                <a:blip r:embed="rId3"/>
              </a:buBlip>
            </a:pPr>
            <a:r>
              <a:rPr lang="en-US" sz="2400" b="1" dirty="0">
                <a:solidFill>
                  <a:srgbClr val="FF0000"/>
                </a:solidFill>
                <a:latin typeface="Times New Roman" pitchFamily="18" charset="0"/>
                <a:ea typeface="+mn-ea"/>
                <a:cs typeface="Times New Roman" pitchFamily="18" charset="0"/>
              </a:rPr>
              <a:t>The Data Deluge</a:t>
            </a:r>
            <a:r>
              <a:rPr lang="en-US" sz="2400" dirty="0">
                <a:solidFill>
                  <a:srgbClr val="FF0000"/>
                </a:solidFill>
                <a:latin typeface="Times New Roman" pitchFamily="18" charset="0"/>
                <a:ea typeface="+mn-ea"/>
                <a:cs typeface="Times New Roman" pitchFamily="18" charset="0"/>
              </a:rPr>
              <a:t> </a:t>
            </a:r>
            <a:r>
              <a:rPr lang="en-US" sz="2400" dirty="0">
                <a:latin typeface="Times New Roman" pitchFamily="18" charset="0"/>
                <a:ea typeface="+mn-ea"/>
                <a:cs typeface="Times New Roman" pitchFamily="18" charset="0"/>
              </a:rPr>
              <a:t>is clear trend from Commercial (Amazon, e-commerce) , Community (Facebook, Search) and Scientific applications</a:t>
            </a:r>
          </a:p>
          <a:p>
            <a:pPr marL="742141" lvl="1" indent="-285438" defTabSz="913404" eaLnBrk="1" hangingPunct="1">
              <a:lnSpc>
                <a:spcPct val="80000"/>
              </a:lnSpc>
              <a:spcBef>
                <a:spcPts val="1200"/>
              </a:spcBef>
              <a:buBlip>
                <a:blip r:embed="rId3"/>
              </a:buBlip>
            </a:pPr>
            <a:r>
              <a:rPr lang="en-US" sz="2400" b="1" dirty="0">
                <a:latin typeface="Times New Roman" pitchFamily="18" charset="0"/>
                <a:ea typeface="+mn-ea"/>
                <a:cs typeface="Times New Roman" pitchFamily="18" charset="0"/>
              </a:rPr>
              <a:t>Light weight clients </a:t>
            </a:r>
            <a:r>
              <a:rPr lang="en-US" sz="2400" dirty="0">
                <a:latin typeface="Times New Roman" pitchFamily="18" charset="0"/>
                <a:ea typeface="+mn-ea"/>
                <a:cs typeface="Times New Roman" pitchFamily="18" charset="0"/>
              </a:rPr>
              <a:t>from smartphones, tablets to sensors</a:t>
            </a:r>
          </a:p>
          <a:p>
            <a:pPr marL="742141" lvl="1" indent="-285438" defTabSz="913404" eaLnBrk="1" hangingPunct="1">
              <a:lnSpc>
                <a:spcPct val="80000"/>
              </a:lnSpc>
              <a:spcBef>
                <a:spcPts val="1200"/>
              </a:spcBef>
              <a:buBlip>
                <a:blip r:embed="rId3"/>
              </a:buBlip>
            </a:pPr>
            <a:r>
              <a:rPr lang="en-US" sz="2400" b="1" dirty="0" smtClean="0">
                <a:latin typeface="Times New Roman" pitchFamily="18" charset="0"/>
                <a:ea typeface="+mn-ea"/>
                <a:cs typeface="Times New Roman" pitchFamily="18" charset="0"/>
              </a:rPr>
              <a:t>Multicore </a:t>
            </a:r>
            <a:r>
              <a:rPr lang="en-US" sz="2400" dirty="0" smtClean="0">
                <a:latin typeface="Times New Roman" pitchFamily="18" charset="0"/>
                <a:ea typeface="+mn-ea"/>
                <a:cs typeface="Times New Roman" pitchFamily="18" charset="0"/>
              </a:rPr>
              <a:t>reawakening parallel computing</a:t>
            </a:r>
          </a:p>
          <a:p>
            <a:pPr marL="742141" lvl="1" indent="-285438" defTabSz="913404" eaLnBrk="1" hangingPunct="1">
              <a:lnSpc>
                <a:spcPct val="80000"/>
              </a:lnSpc>
              <a:spcBef>
                <a:spcPts val="1200"/>
              </a:spcBef>
              <a:buBlip>
                <a:blip r:embed="rId3"/>
              </a:buBlip>
            </a:pPr>
            <a:r>
              <a:rPr lang="en-US" sz="2400" b="1" dirty="0" smtClean="0">
                <a:latin typeface="Times New Roman" pitchFamily="18" charset="0"/>
                <a:ea typeface="+mn-ea"/>
                <a:cs typeface="Times New Roman" pitchFamily="18" charset="0"/>
              </a:rPr>
              <a:t>Exascale </a:t>
            </a:r>
            <a:r>
              <a:rPr lang="en-US" sz="2400" b="1" dirty="0">
                <a:latin typeface="Times New Roman" pitchFamily="18" charset="0"/>
                <a:ea typeface="+mn-ea"/>
                <a:cs typeface="Times New Roman" pitchFamily="18" charset="0"/>
              </a:rPr>
              <a:t>initiatives </a:t>
            </a:r>
            <a:r>
              <a:rPr lang="en-US" sz="2400" dirty="0">
                <a:latin typeface="Times New Roman" pitchFamily="18" charset="0"/>
                <a:ea typeface="+mn-ea"/>
                <a:cs typeface="Times New Roman" pitchFamily="18" charset="0"/>
              </a:rPr>
              <a:t>will continue drive to high end with a simulation orientation</a:t>
            </a:r>
          </a:p>
          <a:p>
            <a:pPr marL="742141" lvl="1" indent="-285438" defTabSz="913404" eaLnBrk="1" hangingPunct="1">
              <a:lnSpc>
                <a:spcPct val="80000"/>
              </a:lnSpc>
              <a:spcBef>
                <a:spcPts val="1200"/>
              </a:spcBef>
              <a:buBlip>
                <a:blip r:embed="rId3"/>
              </a:buBlip>
            </a:pPr>
            <a:r>
              <a:rPr lang="en-US" sz="2400" b="1" dirty="0">
                <a:solidFill>
                  <a:srgbClr val="FF0000"/>
                </a:solidFill>
                <a:latin typeface="Times New Roman" pitchFamily="18" charset="0"/>
                <a:ea typeface="+mn-ea"/>
                <a:cs typeface="Times New Roman" pitchFamily="18" charset="0"/>
              </a:rPr>
              <a:t>Clouds </a:t>
            </a:r>
            <a:r>
              <a:rPr lang="en-US" sz="2400" b="1" dirty="0">
                <a:latin typeface="Times New Roman" pitchFamily="18" charset="0"/>
                <a:ea typeface="+mn-ea"/>
                <a:cs typeface="Times New Roman" pitchFamily="18" charset="0"/>
              </a:rPr>
              <a:t>with cheaper, greener, easier to use </a:t>
            </a:r>
            <a:r>
              <a:rPr lang="en-US" sz="2400" dirty="0">
                <a:latin typeface="Times New Roman" pitchFamily="18" charset="0"/>
                <a:ea typeface="+mn-ea"/>
                <a:cs typeface="Times New Roman" pitchFamily="18" charset="0"/>
              </a:rPr>
              <a:t>IT for (some) applications</a:t>
            </a:r>
          </a:p>
          <a:p>
            <a:pPr marL="742141" lvl="1" indent="-285438" defTabSz="913404" eaLnBrk="1" hangingPunct="1">
              <a:lnSpc>
                <a:spcPct val="80000"/>
              </a:lnSpc>
              <a:spcBef>
                <a:spcPts val="1200"/>
              </a:spcBef>
              <a:buBlip>
                <a:blip r:embed="rId3"/>
              </a:buBlip>
            </a:pPr>
            <a:r>
              <a:rPr lang="en-US" sz="2400" b="1" dirty="0">
                <a:latin typeface="Times New Roman" pitchFamily="18" charset="0"/>
                <a:ea typeface="+mn-ea"/>
                <a:cs typeface="Times New Roman" pitchFamily="18" charset="0"/>
              </a:rPr>
              <a:t>New jobs </a:t>
            </a:r>
            <a:r>
              <a:rPr lang="en-US" sz="2400" dirty="0">
                <a:latin typeface="Times New Roman" pitchFamily="18" charset="0"/>
                <a:ea typeface="+mn-ea"/>
                <a:cs typeface="Times New Roman" pitchFamily="18" charset="0"/>
              </a:rPr>
              <a:t>associated with new curricula</a:t>
            </a:r>
          </a:p>
          <a:p>
            <a:pPr marL="1142191" lvl="2" indent="-285438" defTabSz="913404" eaLnBrk="1" hangingPunct="1">
              <a:lnSpc>
                <a:spcPct val="80000"/>
              </a:lnSpc>
              <a:spcBef>
                <a:spcPts val="1200"/>
              </a:spcBef>
              <a:buBlip>
                <a:blip r:embed="rId3"/>
              </a:buBlip>
            </a:pPr>
            <a:r>
              <a:rPr lang="en-US" sz="2000" b="1" dirty="0">
                <a:latin typeface="Times New Roman" pitchFamily="18" charset="0"/>
                <a:ea typeface="+mn-ea"/>
                <a:cs typeface="Times New Roman" pitchFamily="18" charset="0"/>
              </a:rPr>
              <a:t>Clouds as a distributed system</a:t>
            </a:r>
            <a:r>
              <a:rPr lang="en-US" sz="2000" dirty="0">
                <a:latin typeface="Times New Roman" pitchFamily="18" charset="0"/>
                <a:ea typeface="+mn-ea"/>
                <a:cs typeface="Times New Roman" pitchFamily="18" charset="0"/>
              </a:rPr>
              <a:t> (classic CS courses)</a:t>
            </a:r>
          </a:p>
          <a:p>
            <a:pPr marL="1142191" lvl="2" indent="-285438" defTabSz="913404" eaLnBrk="1" hangingPunct="1">
              <a:lnSpc>
                <a:spcPct val="80000"/>
              </a:lnSpc>
              <a:spcBef>
                <a:spcPts val="1200"/>
              </a:spcBef>
              <a:buBlip>
                <a:blip r:embed="rId3"/>
              </a:buBlip>
            </a:pPr>
            <a:r>
              <a:rPr lang="en-US" sz="2000" b="1" dirty="0">
                <a:solidFill>
                  <a:srgbClr val="FF0000"/>
                </a:solidFill>
                <a:latin typeface="Times New Roman" pitchFamily="18" charset="0"/>
                <a:ea typeface="+mn-ea"/>
                <a:cs typeface="Times New Roman" pitchFamily="18" charset="0"/>
              </a:rPr>
              <a:t>Data </a:t>
            </a:r>
            <a:r>
              <a:rPr lang="en-US" sz="2000" b="1" dirty="0" smtClean="0">
                <a:solidFill>
                  <a:srgbClr val="FF0000"/>
                </a:solidFill>
                <a:latin typeface="Times New Roman" pitchFamily="18" charset="0"/>
                <a:ea typeface="+mn-ea"/>
                <a:cs typeface="Times New Roman" pitchFamily="18" charset="0"/>
              </a:rPr>
              <a:t>Analytics </a:t>
            </a:r>
            <a:r>
              <a:rPr lang="en-US" sz="2000" dirty="0" smtClean="0">
                <a:latin typeface="Times New Roman" pitchFamily="18" charset="0"/>
                <a:ea typeface="+mn-ea"/>
                <a:cs typeface="Times New Roman" pitchFamily="18" charset="0"/>
              </a:rPr>
              <a:t>(Important theme in academia and industry)</a:t>
            </a:r>
            <a:endParaRPr lang="en-US" sz="2000" dirty="0">
              <a:latin typeface="Times New Roman" pitchFamily="18" charset="0"/>
              <a:ea typeface="+mn-ea"/>
              <a:cs typeface="Times New Roman" pitchFamily="18" charset="0"/>
            </a:endParaRPr>
          </a:p>
          <a:p>
            <a:pPr marL="1142191" lvl="2" indent="-285438" defTabSz="913404" eaLnBrk="1" hangingPunct="1">
              <a:lnSpc>
                <a:spcPct val="80000"/>
              </a:lnSpc>
              <a:spcBef>
                <a:spcPts val="1200"/>
              </a:spcBef>
              <a:buBlip>
                <a:blip r:embed="rId3"/>
              </a:buBlip>
            </a:pPr>
            <a:r>
              <a:rPr lang="en-US" sz="2000" b="1" dirty="0">
                <a:latin typeface="Times New Roman" pitchFamily="18" charset="0"/>
                <a:ea typeface="+mn-ea"/>
                <a:cs typeface="Times New Roman" pitchFamily="18" charset="0"/>
              </a:rPr>
              <a:t>Network/Web </a:t>
            </a:r>
            <a:r>
              <a:rPr lang="en-US" sz="2000" b="1" dirty="0" smtClean="0">
                <a:latin typeface="Times New Roman" pitchFamily="18" charset="0"/>
                <a:ea typeface="+mn-ea"/>
                <a:cs typeface="Times New Roman" pitchFamily="18" charset="0"/>
              </a:rPr>
              <a:t>Science</a:t>
            </a:r>
            <a:endParaRPr lang="en-US" sz="2800" dirty="0" smtClean="0"/>
          </a:p>
          <a:p>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a:t>
            </a:fld>
            <a:endParaRPr lang="en-US"/>
          </a:p>
        </p:txBody>
      </p:sp>
    </p:spTree>
    <p:extLst>
      <p:ext uri="{BB962C8B-B14F-4D97-AF65-F5344CB8AC3E}">
        <p14:creationId xmlns:p14="http://schemas.microsoft.com/office/powerpoint/2010/main" val="14968881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Informatics Job Titles</a:t>
            </a:r>
            <a:endParaRPr lang="en-US" dirty="0"/>
          </a:p>
        </p:txBody>
      </p:sp>
      <p:sp>
        <p:nvSpPr>
          <p:cNvPr id="3" name="Content Placeholder 2"/>
          <p:cNvSpPr>
            <a:spLocks noGrp="1"/>
          </p:cNvSpPr>
          <p:nvPr>
            <p:ph sz="half" idx="1"/>
          </p:nvPr>
        </p:nvSpPr>
        <p:spPr>
          <a:xfrm>
            <a:off x="152400" y="762000"/>
            <a:ext cx="4267200" cy="5715000"/>
          </a:xfrm>
          <a:ln>
            <a:solidFill>
              <a:schemeClr val="tx1"/>
            </a:solidFill>
          </a:ln>
        </p:spPr>
        <p:txBody>
          <a:bodyPr/>
          <a:lstStyle/>
          <a:p>
            <a:pPr marL="0" indent="0">
              <a:buNone/>
            </a:pPr>
            <a:r>
              <a:rPr lang="en-US" sz="1900" dirty="0"/>
              <a:t>Account Service Provider</a:t>
            </a:r>
          </a:p>
          <a:p>
            <a:pPr marL="0" indent="0">
              <a:buNone/>
            </a:pPr>
            <a:r>
              <a:rPr lang="en-US" sz="1900" dirty="0"/>
              <a:t>Analyst</a:t>
            </a:r>
          </a:p>
          <a:p>
            <a:pPr marL="0" indent="0">
              <a:buNone/>
            </a:pPr>
            <a:r>
              <a:rPr lang="en-US" sz="1900" dirty="0"/>
              <a:t>Application Consultant</a:t>
            </a:r>
          </a:p>
          <a:p>
            <a:pPr marL="0" indent="0">
              <a:buNone/>
            </a:pPr>
            <a:r>
              <a:rPr lang="en-US" sz="1900" dirty="0"/>
              <a:t>Application Developer</a:t>
            </a:r>
          </a:p>
          <a:p>
            <a:pPr marL="0" indent="0">
              <a:buNone/>
            </a:pPr>
            <a:r>
              <a:rPr lang="en-US" sz="1900" dirty="0"/>
              <a:t>Assoc. IT Business analyst</a:t>
            </a:r>
          </a:p>
          <a:p>
            <a:pPr marL="0" indent="0">
              <a:buNone/>
            </a:pPr>
            <a:r>
              <a:rPr lang="en-US" sz="1900" dirty="0"/>
              <a:t>Associate IT Developer</a:t>
            </a:r>
          </a:p>
          <a:p>
            <a:pPr marL="0" indent="0">
              <a:buNone/>
            </a:pPr>
            <a:r>
              <a:rPr lang="en-US" sz="1900" dirty="0"/>
              <a:t>Associate Software Engineer</a:t>
            </a:r>
          </a:p>
          <a:p>
            <a:pPr marL="0" indent="0">
              <a:buNone/>
            </a:pPr>
            <a:r>
              <a:rPr lang="en-US" sz="1900" dirty="0"/>
              <a:t>Automation Engineer</a:t>
            </a:r>
          </a:p>
          <a:p>
            <a:pPr marL="0" indent="0">
              <a:buNone/>
            </a:pPr>
            <a:r>
              <a:rPr lang="en-US" sz="1900" dirty="0"/>
              <a:t>Business Analyst</a:t>
            </a:r>
          </a:p>
          <a:p>
            <a:pPr marL="0" indent="0">
              <a:buNone/>
            </a:pPr>
            <a:r>
              <a:rPr lang="en-US" sz="1900" dirty="0"/>
              <a:t>Business Intelligence</a:t>
            </a:r>
          </a:p>
          <a:p>
            <a:pPr marL="0" indent="0">
              <a:buNone/>
            </a:pPr>
            <a:r>
              <a:rPr lang="en-US" sz="1900" dirty="0"/>
              <a:t>Business Systems Analyst</a:t>
            </a:r>
          </a:p>
          <a:p>
            <a:pPr marL="0" indent="0">
              <a:buNone/>
            </a:pPr>
            <a:r>
              <a:rPr lang="en-US" sz="1900" dirty="0"/>
              <a:t>Catapult Rotational Program</a:t>
            </a:r>
          </a:p>
          <a:p>
            <a:pPr marL="0" indent="0">
              <a:buNone/>
            </a:pPr>
            <a:r>
              <a:rPr lang="en-US" sz="1900" dirty="0"/>
              <a:t>Computer Consultant</a:t>
            </a:r>
          </a:p>
          <a:p>
            <a:pPr marL="0" indent="0">
              <a:buNone/>
            </a:pPr>
            <a:r>
              <a:rPr lang="en-US" sz="1900" dirty="0"/>
              <a:t>Computer Support Specialist</a:t>
            </a:r>
          </a:p>
          <a:p>
            <a:pPr marL="0" indent="0">
              <a:buNone/>
            </a:pPr>
            <a:r>
              <a:rPr lang="en-US" sz="1900" dirty="0"/>
              <a:t>Consultant</a:t>
            </a:r>
          </a:p>
          <a:p>
            <a:pPr marL="0" indent="0">
              <a:buNone/>
            </a:pPr>
            <a:r>
              <a:rPr lang="en-US" sz="1900" dirty="0"/>
              <a:t>Corporate Development Program </a:t>
            </a:r>
            <a:r>
              <a:rPr lang="en-US" sz="1900" dirty="0" smtClean="0"/>
              <a:t>Analyst</a:t>
            </a:r>
            <a:endParaRPr lang="en-US" sz="1900" dirty="0"/>
          </a:p>
        </p:txBody>
      </p:sp>
      <p:sp>
        <p:nvSpPr>
          <p:cNvPr id="5" name="Content Placeholder 4"/>
          <p:cNvSpPr>
            <a:spLocks noGrp="1"/>
          </p:cNvSpPr>
          <p:nvPr>
            <p:ph sz="half" idx="2"/>
          </p:nvPr>
        </p:nvSpPr>
        <p:spPr>
          <a:xfrm>
            <a:off x="4419600" y="762000"/>
            <a:ext cx="4572000" cy="5410200"/>
          </a:xfrm>
          <a:ln>
            <a:solidFill>
              <a:schemeClr val="tx1"/>
            </a:solidFill>
          </a:ln>
        </p:spPr>
        <p:txBody>
          <a:bodyPr/>
          <a:lstStyle/>
          <a:p>
            <a:pPr marL="0" indent="0">
              <a:buNone/>
            </a:pPr>
            <a:r>
              <a:rPr lang="en-US" sz="1800" dirty="0"/>
              <a:t>Data Analytics Consultant</a:t>
            </a:r>
          </a:p>
          <a:p>
            <a:pPr marL="0" indent="0">
              <a:buNone/>
            </a:pPr>
            <a:r>
              <a:rPr lang="en-US" sz="1800" dirty="0" smtClean="0"/>
              <a:t>Database </a:t>
            </a:r>
            <a:r>
              <a:rPr lang="en-US" sz="1800" dirty="0"/>
              <a:t>and Systems Manager</a:t>
            </a:r>
          </a:p>
          <a:p>
            <a:pPr marL="0" indent="0">
              <a:buNone/>
            </a:pPr>
            <a:r>
              <a:rPr lang="en-US" sz="1800" dirty="0" smtClean="0"/>
              <a:t>Delivery </a:t>
            </a:r>
            <a:r>
              <a:rPr lang="en-US" sz="1800" dirty="0"/>
              <a:t>Consultant</a:t>
            </a:r>
          </a:p>
          <a:p>
            <a:pPr marL="0" indent="0">
              <a:buNone/>
            </a:pPr>
            <a:r>
              <a:rPr lang="en-US" sz="1800" dirty="0"/>
              <a:t>Designer</a:t>
            </a:r>
          </a:p>
          <a:p>
            <a:pPr marL="0" indent="0">
              <a:buNone/>
            </a:pPr>
            <a:r>
              <a:rPr lang="en-US" sz="1800" dirty="0"/>
              <a:t>Director of Information Systems</a:t>
            </a:r>
          </a:p>
          <a:p>
            <a:pPr marL="0" indent="0">
              <a:buNone/>
            </a:pPr>
            <a:r>
              <a:rPr lang="en-US" sz="1800" dirty="0"/>
              <a:t>Engineer</a:t>
            </a:r>
          </a:p>
          <a:p>
            <a:pPr marL="0" indent="0">
              <a:buNone/>
            </a:pPr>
            <a:r>
              <a:rPr lang="en-US" sz="1800" dirty="0"/>
              <a:t>Information Management Leadership Program</a:t>
            </a:r>
          </a:p>
          <a:p>
            <a:pPr marL="0" indent="0">
              <a:buNone/>
            </a:pPr>
            <a:r>
              <a:rPr lang="en-US" sz="1800" dirty="0"/>
              <a:t>Information Technology Security Consultant</a:t>
            </a:r>
          </a:p>
          <a:p>
            <a:pPr marL="0" indent="0">
              <a:buNone/>
            </a:pPr>
            <a:r>
              <a:rPr lang="en-US" sz="1800" dirty="0"/>
              <a:t>IT Business Process Specialist</a:t>
            </a:r>
          </a:p>
          <a:p>
            <a:pPr marL="0" indent="0">
              <a:buNone/>
            </a:pPr>
            <a:r>
              <a:rPr lang="en-US" sz="1800" dirty="0"/>
              <a:t>IT Early Development Program</a:t>
            </a:r>
          </a:p>
          <a:p>
            <a:pPr marL="0" indent="0">
              <a:buNone/>
            </a:pPr>
            <a:r>
              <a:rPr lang="en-US" sz="1800" dirty="0"/>
              <a:t>Java Programmer</a:t>
            </a:r>
          </a:p>
          <a:p>
            <a:pPr marL="0" indent="0">
              <a:buNone/>
            </a:pPr>
            <a:r>
              <a:rPr lang="en-US" sz="1800" dirty="0"/>
              <a:t>Junior Consultant</a:t>
            </a:r>
          </a:p>
          <a:p>
            <a:pPr marL="0" indent="0">
              <a:buNone/>
            </a:pPr>
            <a:r>
              <a:rPr lang="en-US" sz="1800" dirty="0"/>
              <a:t>Junior Software Engineer</a:t>
            </a:r>
          </a:p>
          <a:p>
            <a:pPr marL="0" indent="0">
              <a:buNone/>
            </a:pPr>
            <a:r>
              <a:rPr lang="en-US" sz="1800" dirty="0"/>
              <a:t>Lead Network Engineer</a:t>
            </a:r>
          </a:p>
          <a:p>
            <a:pPr marL="0" indent="0">
              <a:buNone/>
            </a:pPr>
            <a:r>
              <a:rPr lang="en-US" sz="1800" dirty="0"/>
              <a:t>Logistics Management Specialist</a:t>
            </a:r>
          </a:p>
          <a:p>
            <a:pPr marL="0" indent="0">
              <a:buNone/>
            </a:pPr>
            <a:r>
              <a:rPr lang="en-US" sz="1800" dirty="0"/>
              <a:t>Market </a:t>
            </a:r>
            <a:r>
              <a:rPr lang="en-US" sz="1800" dirty="0" smtClean="0"/>
              <a:t>Analyst</a:t>
            </a:r>
            <a:endParaRPr lang="en-US" sz="1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50</a:t>
            </a:fld>
            <a:endParaRPr lang="en-US"/>
          </a:p>
        </p:txBody>
      </p:sp>
    </p:spTree>
    <p:extLst>
      <p:ext uri="{BB962C8B-B14F-4D97-AF65-F5344CB8AC3E}">
        <p14:creationId xmlns:p14="http://schemas.microsoft.com/office/powerpoint/2010/main" val="14024373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Informatics Job Titles</a:t>
            </a:r>
            <a:endParaRPr lang="en-US" dirty="0"/>
          </a:p>
        </p:txBody>
      </p:sp>
      <p:sp>
        <p:nvSpPr>
          <p:cNvPr id="3" name="Content Placeholder 2"/>
          <p:cNvSpPr>
            <a:spLocks noGrp="1"/>
          </p:cNvSpPr>
          <p:nvPr>
            <p:ph sz="half" idx="1"/>
          </p:nvPr>
        </p:nvSpPr>
        <p:spPr>
          <a:xfrm>
            <a:off x="0" y="762000"/>
            <a:ext cx="4038600" cy="5638800"/>
          </a:xfrm>
          <a:ln>
            <a:solidFill>
              <a:schemeClr val="tx1"/>
            </a:solidFill>
          </a:ln>
        </p:spPr>
        <p:txBody>
          <a:bodyPr/>
          <a:lstStyle/>
          <a:p>
            <a:pPr marL="0" indent="0">
              <a:buNone/>
            </a:pPr>
            <a:r>
              <a:rPr lang="en-US" sz="1800" dirty="0"/>
              <a:t>Marketing Representative</a:t>
            </a:r>
          </a:p>
          <a:p>
            <a:pPr marL="0" indent="0">
              <a:buNone/>
            </a:pPr>
            <a:r>
              <a:rPr lang="en-US" sz="1800" dirty="0"/>
              <a:t>Mobile Developer</a:t>
            </a:r>
          </a:p>
          <a:p>
            <a:pPr marL="0" indent="0">
              <a:buNone/>
            </a:pPr>
            <a:r>
              <a:rPr lang="en-US" sz="1800" dirty="0"/>
              <a:t>Network Engineer</a:t>
            </a:r>
          </a:p>
          <a:p>
            <a:pPr marL="0" indent="0">
              <a:buNone/>
            </a:pPr>
            <a:r>
              <a:rPr lang="en-US" sz="1800" dirty="0"/>
              <a:t>Programmer</a:t>
            </a:r>
          </a:p>
          <a:p>
            <a:pPr marL="0" indent="0">
              <a:buNone/>
            </a:pPr>
            <a:r>
              <a:rPr lang="en-US" sz="1800" dirty="0"/>
              <a:t>Project Manager</a:t>
            </a:r>
          </a:p>
          <a:p>
            <a:pPr marL="0" indent="0">
              <a:buNone/>
            </a:pPr>
            <a:r>
              <a:rPr lang="en-US" sz="1800" dirty="0" smtClean="0"/>
              <a:t>Quality </a:t>
            </a:r>
            <a:r>
              <a:rPr lang="en-US" sz="1800" dirty="0"/>
              <a:t>Assurance Analyst</a:t>
            </a:r>
          </a:p>
          <a:p>
            <a:pPr marL="0" indent="0">
              <a:buNone/>
            </a:pPr>
            <a:r>
              <a:rPr lang="en-US" sz="1800" dirty="0"/>
              <a:t>Research Programmer</a:t>
            </a:r>
          </a:p>
          <a:p>
            <a:pPr marL="0" indent="0">
              <a:buNone/>
            </a:pPr>
            <a:r>
              <a:rPr lang="en-US" sz="1800" dirty="0"/>
              <a:t>Security and Privacy Consultant</a:t>
            </a:r>
          </a:p>
          <a:p>
            <a:pPr marL="0" indent="0">
              <a:buNone/>
            </a:pPr>
            <a:r>
              <a:rPr lang="en-US" sz="1800" dirty="0"/>
              <a:t>Social Media </a:t>
            </a:r>
            <a:r>
              <a:rPr lang="en-US" sz="1800" dirty="0" err="1"/>
              <a:t>Mgr</a:t>
            </a:r>
            <a:r>
              <a:rPr lang="en-US" sz="1800" dirty="0"/>
              <a:t> &amp; Community </a:t>
            </a:r>
            <a:r>
              <a:rPr lang="en-US" sz="1800" dirty="0" err="1"/>
              <a:t>Mgmt</a:t>
            </a:r>
            <a:endParaRPr lang="en-US" sz="1800" dirty="0"/>
          </a:p>
          <a:p>
            <a:pPr marL="0" indent="0">
              <a:buNone/>
            </a:pPr>
            <a:r>
              <a:rPr lang="en-US" sz="1800" dirty="0"/>
              <a:t>Software Analyst</a:t>
            </a:r>
          </a:p>
          <a:p>
            <a:pPr marL="0" indent="0">
              <a:buNone/>
            </a:pPr>
            <a:r>
              <a:rPr lang="en-US" sz="1800" dirty="0"/>
              <a:t>Software Consultant</a:t>
            </a:r>
          </a:p>
          <a:p>
            <a:pPr marL="0" indent="0">
              <a:buNone/>
            </a:pPr>
            <a:r>
              <a:rPr lang="en-US" sz="1800" dirty="0"/>
              <a:t>Software Developer</a:t>
            </a:r>
          </a:p>
          <a:p>
            <a:pPr marL="0" indent="0">
              <a:buNone/>
            </a:pPr>
            <a:r>
              <a:rPr lang="en-US" sz="1800" dirty="0"/>
              <a:t>Software Development Engineer</a:t>
            </a:r>
          </a:p>
          <a:p>
            <a:pPr marL="0" indent="0">
              <a:buNone/>
            </a:pPr>
            <a:r>
              <a:rPr lang="en-US" sz="1800" dirty="0"/>
              <a:t>Software Development Engineer in Test (SDET)</a:t>
            </a:r>
          </a:p>
          <a:p>
            <a:pPr marL="0" indent="0">
              <a:buNone/>
            </a:pPr>
            <a:r>
              <a:rPr lang="en-US" sz="1800" dirty="0"/>
              <a:t>Software </a:t>
            </a:r>
            <a:r>
              <a:rPr lang="en-US" sz="1800" dirty="0" smtClean="0"/>
              <a:t>Engineer</a:t>
            </a:r>
          </a:p>
          <a:p>
            <a:pPr marL="0" indent="0">
              <a:buNone/>
            </a:pPr>
            <a:r>
              <a:rPr lang="en-US" sz="1800" dirty="0"/>
              <a:t>Support Analyst</a:t>
            </a:r>
          </a:p>
          <a:p>
            <a:pPr marL="0" indent="0">
              <a:buNone/>
            </a:pPr>
            <a:endParaRPr lang="en-US" sz="1800" dirty="0"/>
          </a:p>
        </p:txBody>
      </p:sp>
      <p:sp>
        <p:nvSpPr>
          <p:cNvPr id="5" name="Content Placeholder 4"/>
          <p:cNvSpPr>
            <a:spLocks noGrp="1"/>
          </p:cNvSpPr>
          <p:nvPr>
            <p:ph sz="half" idx="2"/>
          </p:nvPr>
        </p:nvSpPr>
        <p:spPr>
          <a:xfrm>
            <a:off x="4495800" y="762000"/>
            <a:ext cx="4495800" cy="5638800"/>
          </a:xfrm>
          <a:ln>
            <a:solidFill>
              <a:schemeClr val="tx1"/>
            </a:solidFill>
          </a:ln>
        </p:spPr>
        <p:txBody>
          <a:bodyPr/>
          <a:lstStyle/>
          <a:p>
            <a:pPr marL="0" indent="0">
              <a:buNone/>
            </a:pPr>
            <a:r>
              <a:rPr lang="en-US" sz="1800" dirty="0" smtClean="0"/>
              <a:t>Support </a:t>
            </a:r>
            <a:r>
              <a:rPr lang="en-US" sz="1800" dirty="0"/>
              <a:t>Engineer</a:t>
            </a:r>
          </a:p>
          <a:p>
            <a:pPr marL="0" indent="0">
              <a:buNone/>
            </a:pPr>
            <a:r>
              <a:rPr lang="en-US" sz="1800" dirty="0"/>
              <a:t>System Administrator</a:t>
            </a:r>
          </a:p>
          <a:p>
            <a:pPr marL="0" indent="0">
              <a:buNone/>
            </a:pPr>
            <a:r>
              <a:rPr lang="en-US" sz="1800" dirty="0"/>
              <a:t>System integration Analyst</a:t>
            </a:r>
          </a:p>
          <a:p>
            <a:pPr marL="0" indent="0">
              <a:buNone/>
            </a:pPr>
            <a:r>
              <a:rPr lang="en-US" sz="1800" dirty="0"/>
              <a:t>Systems Architect</a:t>
            </a:r>
          </a:p>
          <a:p>
            <a:pPr marL="0" indent="0">
              <a:buNone/>
            </a:pPr>
            <a:r>
              <a:rPr lang="en-US" sz="1800" dirty="0"/>
              <a:t>Systems Engineer</a:t>
            </a:r>
          </a:p>
          <a:p>
            <a:pPr marL="0" indent="0">
              <a:buNone/>
            </a:pPr>
            <a:r>
              <a:rPr lang="en-US" sz="1800" dirty="0"/>
              <a:t>Systems/Data Analyst</a:t>
            </a:r>
          </a:p>
          <a:p>
            <a:pPr marL="0" indent="0">
              <a:buNone/>
            </a:pPr>
            <a:r>
              <a:rPr lang="en-US" sz="1800" dirty="0" smtClean="0"/>
              <a:t>Tech </a:t>
            </a:r>
            <a:r>
              <a:rPr lang="en-US" sz="1800" dirty="0"/>
              <a:t>Analyst</a:t>
            </a:r>
          </a:p>
          <a:p>
            <a:pPr marL="0" indent="0">
              <a:buNone/>
            </a:pPr>
            <a:r>
              <a:rPr lang="en-US" sz="1800" dirty="0"/>
              <a:t>Tech Consultant</a:t>
            </a:r>
          </a:p>
          <a:p>
            <a:pPr marL="0" indent="0">
              <a:buNone/>
            </a:pPr>
            <a:r>
              <a:rPr lang="en-US" sz="1800" dirty="0"/>
              <a:t>Tech Leadership </a:t>
            </a:r>
            <a:r>
              <a:rPr lang="en-US" sz="1800" dirty="0" err="1"/>
              <a:t>Dev</a:t>
            </a:r>
            <a:r>
              <a:rPr lang="en-US" sz="1800" dirty="0"/>
              <a:t> Program</a:t>
            </a:r>
          </a:p>
          <a:p>
            <a:pPr marL="0" indent="0">
              <a:buNone/>
            </a:pPr>
            <a:r>
              <a:rPr lang="en-US" sz="1800" dirty="0"/>
              <a:t>UI Designer</a:t>
            </a:r>
          </a:p>
          <a:p>
            <a:pPr marL="0" indent="0">
              <a:buNone/>
            </a:pPr>
            <a:r>
              <a:rPr lang="en-US" sz="1800" dirty="0"/>
              <a:t>User Interface Software Engineer</a:t>
            </a:r>
          </a:p>
          <a:p>
            <a:pPr marL="0" indent="0">
              <a:buNone/>
            </a:pPr>
            <a:r>
              <a:rPr lang="en-US" sz="1800" dirty="0"/>
              <a:t>UX Designer</a:t>
            </a:r>
          </a:p>
          <a:p>
            <a:pPr marL="0" indent="0">
              <a:buNone/>
            </a:pPr>
            <a:r>
              <a:rPr lang="en-US" sz="1800" dirty="0"/>
              <a:t>UX Researcher</a:t>
            </a:r>
          </a:p>
          <a:p>
            <a:pPr marL="0" indent="0">
              <a:buNone/>
            </a:pPr>
            <a:r>
              <a:rPr lang="en-US" sz="1800" dirty="0"/>
              <a:t>Velocity Software Engineer</a:t>
            </a:r>
          </a:p>
          <a:p>
            <a:pPr marL="0" indent="0">
              <a:buNone/>
            </a:pPr>
            <a:r>
              <a:rPr lang="en-US" sz="1800" dirty="0"/>
              <a:t>Velocity Systems Consultant</a:t>
            </a:r>
          </a:p>
          <a:p>
            <a:pPr marL="0" indent="0">
              <a:buNone/>
            </a:pPr>
            <a:r>
              <a:rPr lang="en-US" sz="1800" dirty="0"/>
              <a:t>Web Designer</a:t>
            </a:r>
          </a:p>
          <a:p>
            <a:pPr marL="0" indent="0">
              <a:buNone/>
            </a:pPr>
            <a:r>
              <a:rPr lang="en-US" sz="1800" dirty="0"/>
              <a:t>Web Developer</a:t>
            </a:r>
          </a:p>
        </p:txBody>
      </p:sp>
      <p:sp>
        <p:nvSpPr>
          <p:cNvPr id="4" name="Slide Number Placeholder 3"/>
          <p:cNvSpPr>
            <a:spLocks noGrp="1"/>
          </p:cNvSpPr>
          <p:nvPr>
            <p:ph type="sldNum" sz="quarter" idx="12"/>
          </p:nvPr>
        </p:nvSpPr>
        <p:spPr/>
        <p:txBody>
          <a:bodyPr/>
          <a:lstStyle/>
          <a:p>
            <a:fld id="{94CC141A-9CC6-41A7-A7D0-011D836CC6E2}" type="slidenum">
              <a:rPr lang="en-US" smtClean="0"/>
              <a:pPr/>
              <a:t>51</a:t>
            </a:fld>
            <a:endParaRPr lang="en-US"/>
          </a:p>
        </p:txBody>
      </p:sp>
    </p:spTree>
    <p:extLst>
      <p:ext uri="{BB962C8B-B14F-4D97-AF65-F5344CB8AC3E}">
        <p14:creationId xmlns:p14="http://schemas.microsoft.com/office/powerpoint/2010/main" val="18430944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6200"/>
            <a:ext cx="8229600" cy="990600"/>
          </a:xfrm>
        </p:spPr>
        <p:txBody>
          <a:bodyPr/>
          <a:lstStyle/>
          <a:p>
            <a:r>
              <a:rPr lang="en-US" dirty="0" smtClean="0"/>
              <a:t>Undergraduate Cognates</a:t>
            </a:r>
            <a:endParaRPr lang="en-US" dirty="0"/>
          </a:p>
        </p:txBody>
      </p:sp>
      <p:sp>
        <p:nvSpPr>
          <p:cNvPr id="9" name="Content Placeholder 8"/>
          <p:cNvSpPr>
            <a:spLocks noGrp="1"/>
          </p:cNvSpPr>
          <p:nvPr>
            <p:ph sz="half" idx="1"/>
          </p:nvPr>
        </p:nvSpPr>
        <p:spPr>
          <a:xfrm>
            <a:off x="0" y="914400"/>
            <a:ext cx="3810000" cy="5257800"/>
          </a:xfrm>
          <a:ln>
            <a:solidFill>
              <a:schemeClr val="tx1"/>
            </a:solidFill>
          </a:ln>
        </p:spPr>
        <p:txBody>
          <a:bodyPr/>
          <a:lstStyle/>
          <a:p>
            <a:pPr marL="0" indent="0">
              <a:buNone/>
            </a:pPr>
            <a:r>
              <a:rPr lang="en-US" sz="2400" dirty="0"/>
              <a:t>Biology</a:t>
            </a:r>
          </a:p>
          <a:p>
            <a:pPr marL="0" indent="0">
              <a:buNone/>
            </a:pPr>
            <a:r>
              <a:rPr lang="en-US" sz="2400" dirty="0"/>
              <a:t>Business</a:t>
            </a:r>
          </a:p>
          <a:p>
            <a:pPr marL="0" indent="0">
              <a:buNone/>
            </a:pPr>
            <a:r>
              <a:rPr lang="en-US" sz="2400" dirty="0"/>
              <a:t>Chemistry</a:t>
            </a:r>
          </a:p>
          <a:p>
            <a:pPr marL="0" indent="0">
              <a:buNone/>
            </a:pPr>
            <a:r>
              <a:rPr lang="en-US" sz="2400" dirty="0"/>
              <a:t>Cognitive Science</a:t>
            </a:r>
          </a:p>
          <a:p>
            <a:pPr marL="0" indent="0">
              <a:buNone/>
            </a:pPr>
            <a:r>
              <a:rPr lang="en-US" sz="2400" dirty="0"/>
              <a:t>Communication and Culture</a:t>
            </a:r>
          </a:p>
          <a:p>
            <a:pPr marL="0" indent="0">
              <a:buNone/>
            </a:pPr>
            <a:r>
              <a:rPr lang="en-US" sz="2400" dirty="0"/>
              <a:t>Computer Science</a:t>
            </a:r>
          </a:p>
          <a:p>
            <a:pPr marL="0" indent="0">
              <a:buNone/>
            </a:pPr>
            <a:r>
              <a:rPr lang="en-US" sz="2400" dirty="0"/>
              <a:t>Economics</a:t>
            </a:r>
          </a:p>
          <a:p>
            <a:pPr marL="0" indent="0">
              <a:buNone/>
            </a:pPr>
            <a:r>
              <a:rPr lang="en-US" sz="2400" dirty="0"/>
              <a:t>Fine </a:t>
            </a:r>
            <a:r>
              <a:rPr lang="en-US" sz="2400" dirty="0" smtClean="0"/>
              <a:t>Arts (2 options)</a:t>
            </a:r>
            <a:endParaRPr lang="en-US" sz="2400" dirty="0"/>
          </a:p>
          <a:p>
            <a:pPr marL="0" indent="0">
              <a:buNone/>
            </a:pPr>
            <a:r>
              <a:rPr lang="en-US" sz="2400" dirty="0"/>
              <a:t>Geography</a:t>
            </a:r>
          </a:p>
          <a:p>
            <a:pPr marL="0" indent="0">
              <a:buNone/>
            </a:pPr>
            <a:r>
              <a:rPr lang="en-US" sz="2400" dirty="0"/>
              <a:t>Human-Centered Computing</a:t>
            </a:r>
          </a:p>
          <a:p>
            <a:pPr marL="0" indent="0">
              <a:buNone/>
            </a:pPr>
            <a:r>
              <a:rPr lang="en-US" sz="2400" dirty="0"/>
              <a:t>Information </a:t>
            </a:r>
            <a:r>
              <a:rPr lang="en-US" sz="2400" dirty="0" smtClean="0"/>
              <a:t>Technology</a:t>
            </a:r>
            <a:endParaRPr lang="en-US" sz="2400" dirty="0"/>
          </a:p>
        </p:txBody>
      </p:sp>
      <p:sp>
        <p:nvSpPr>
          <p:cNvPr id="10" name="Content Placeholder 9"/>
          <p:cNvSpPr>
            <a:spLocks noGrp="1"/>
          </p:cNvSpPr>
          <p:nvPr>
            <p:ph sz="half" idx="2"/>
          </p:nvPr>
        </p:nvSpPr>
        <p:spPr>
          <a:xfrm>
            <a:off x="3810000" y="838200"/>
            <a:ext cx="5334000" cy="5638800"/>
          </a:xfrm>
          <a:ln>
            <a:solidFill>
              <a:schemeClr val="tx1"/>
            </a:solidFill>
          </a:ln>
        </p:spPr>
        <p:txBody>
          <a:bodyPr/>
          <a:lstStyle/>
          <a:p>
            <a:pPr marL="0" indent="0">
              <a:buNone/>
            </a:pPr>
            <a:r>
              <a:rPr lang="en-US" sz="2400" dirty="0"/>
              <a:t>Journalism</a:t>
            </a:r>
          </a:p>
          <a:p>
            <a:pPr marL="0" indent="0">
              <a:buNone/>
            </a:pPr>
            <a:r>
              <a:rPr lang="en-US" sz="2400" dirty="0"/>
              <a:t>Linguistics</a:t>
            </a:r>
          </a:p>
          <a:p>
            <a:pPr marL="0" indent="0">
              <a:buNone/>
            </a:pPr>
            <a:r>
              <a:rPr lang="en-US" sz="2400" dirty="0"/>
              <a:t>Mathematics</a:t>
            </a:r>
          </a:p>
          <a:p>
            <a:pPr marL="0" indent="0">
              <a:buNone/>
            </a:pPr>
            <a:r>
              <a:rPr lang="en-US" sz="2400" dirty="0"/>
              <a:t>Medical Sciences</a:t>
            </a:r>
          </a:p>
          <a:p>
            <a:pPr marL="0" indent="0">
              <a:buNone/>
            </a:pPr>
            <a:r>
              <a:rPr lang="en-US" sz="2400" dirty="0"/>
              <a:t>Music</a:t>
            </a:r>
          </a:p>
          <a:p>
            <a:pPr marL="0" indent="0">
              <a:buNone/>
            </a:pPr>
            <a:r>
              <a:rPr lang="en-US" sz="2400" dirty="0"/>
              <a:t>Philosophy of Mind and Cognition</a:t>
            </a:r>
          </a:p>
          <a:p>
            <a:pPr marL="0" indent="0">
              <a:buNone/>
            </a:pPr>
            <a:r>
              <a:rPr lang="en-US" sz="2400" dirty="0"/>
              <a:t>Pre-health Professions</a:t>
            </a:r>
          </a:p>
          <a:p>
            <a:pPr marL="0" indent="0">
              <a:buNone/>
            </a:pPr>
            <a:r>
              <a:rPr lang="en-US" sz="2400" dirty="0"/>
              <a:t>Psychology</a:t>
            </a:r>
          </a:p>
          <a:p>
            <a:pPr marL="0" indent="0">
              <a:buNone/>
            </a:pPr>
            <a:r>
              <a:rPr lang="en-US" sz="2400" dirty="0"/>
              <a:t>Public and Environmental </a:t>
            </a:r>
            <a:r>
              <a:rPr lang="en-US" sz="2400" dirty="0" smtClean="0"/>
              <a:t>Affairs (5 </a:t>
            </a:r>
            <a:r>
              <a:rPr lang="en-US" sz="2400" dirty="0"/>
              <a:t>options)</a:t>
            </a:r>
          </a:p>
          <a:p>
            <a:pPr marL="0" indent="0">
              <a:buNone/>
            </a:pPr>
            <a:r>
              <a:rPr lang="en-US" sz="2400" dirty="0"/>
              <a:t>Public Health</a:t>
            </a:r>
          </a:p>
          <a:p>
            <a:pPr marL="0" indent="0">
              <a:buNone/>
            </a:pPr>
            <a:r>
              <a:rPr lang="en-US" sz="2400" dirty="0"/>
              <a:t>Security</a:t>
            </a:r>
          </a:p>
          <a:p>
            <a:pPr marL="0" indent="0">
              <a:buNone/>
            </a:pPr>
            <a:r>
              <a:rPr lang="en-US" sz="2400" dirty="0" smtClean="0"/>
              <a:t>Telecommunications (3 </a:t>
            </a:r>
            <a:r>
              <a:rPr lang="en-US" sz="2400" dirty="0"/>
              <a:t>options)</a:t>
            </a:r>
          </a:p>
          <a:p>
            <a:endParaRPr lang="en-US" sz="2400" dirty="0"/>
          </a:p>
        </p:txBody>
      </p:sp>
      <p:sp>
        <p:nvSpPr>
          <p:cNvPr id="5" name="Slide Number Placeholder 4"/>
          <p:cNvSpPr>
            <a:spLocks noGrp="1"/>
          </p:cNvSpPr>
          <p:nvPr>
            <p:ph type="sldNum" sz="quarter" idx="12"/>
          </p:nvPr>
        </p:nvSpPr>
        <p:spPr/>
        <p:txBody>
          <a:bodyPr/>
          <a:lstStyle/>
          <a:p>
            <a:fld id="{99168EA6-6EA6-45E6-A5AA-9910092C4369}" type="slidenum">
              <a:rPr lang="en-US" smtClean="0"/>
              <a:pPr/>
              <a:t>52</a:t>
            </a:fld>
            <a:endParaRPr lang="en-US"/>
          </a:p>
        </p:txBody>
      </p:sp>
    </p:spTree>
    <p:extLst>
      <p:ext uri="{BB962C8B-B14F-4D97-AF65-F5344CB8AC3E}">
        <p14:creationId xmlns:p14="http://schemas.microsoft.com/office/powerpoint/2010/main" val="42785989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0480"/>
            <a:ext cx="8229600" cy="807720"/>
          </a:xfrm>
        </p:spPr>
        <p:txBody>
          <a:bodyPr/>
          <a:lstStyle/>
          <a:p>
            <a:r>
              <a:rPr lang="en-US" dirty="0" smtClean="0"/>
              <a:t>Data Science at Indiana University</a:t>
            </a:r>
            <a:endParaRPr lang="en-US" dirty="0"/>
          </a:p>
        </p:txBody>
      </p:sp>
      <p:sp>
        <p:nvSpPr>
          <p:cNvPr id="7" name="Content Placeholder 6"/>
          <p:cNvSpPr>
            <a:spLocks noGrp="1"/>
          </p:cNvSpPr>
          <p:nvPr>
            <p:ph idx="1"/>
          </p:nvPr>
        </p:nvSpPr>
        <p:spPr>
          <a:xfrm>
            <a:off x="0" y="685800"/>
            <a:ext cx="9051175" cy="5181600"/>
          </a:xfrm>
        </p:spPr>
        <p:txBody>
          <a:bodyPr/>
          <a:lstStyle/>
          <a:p>
            <a:pPr>
              <a:spcBef>
                <a:spcPts val="400"/>
              </a:spcBef>
            </a:pPr>
            <a:r>
              <a:rPr lang="en-US" sz="2800" dirty="0" smtClean="0"/>
              <a:t>Currently Masters in CS, Informatics, HCI, Bioinformatics, Security Informatics and will add Information and </a:t>
            </a:r>
            <a:r>
              <a:rPr lang="en-US" sz="2800" dirty="0"/>
              <a:t>Library </a:t>
            </a:r>
            <a:r>
              <a:rPr lang="en-US" sz="2800" dirty="0" smtClean="0"/>
              <a:t>Science (ILS)</a:t>
            </a:r>
          </a:p>
          <a:p>
            <a:pPr>
              <a:spcBef>
                <a:spcPts val="400"/>
              </a:spcBef>
            </a:pPr>
            <a:r>
              <a:rPr lang="en-US" sz="2800" dirty="0" smtClean="0"/>
              <a:t>Propose to add a Masters in Data Science (~30 cr.) with courses covering CS, Informatics, ILS</a:t>
            </a:r>
          </a:p>
          <a:p>
            <a:pPr lvl="1">
              <a:spcBef>
                <a:spcPts val="400"/>
              </a:spcBef>
            </a:pPr>
            <a:r>
              <a:rPr lang="en-US" sz="2400" dirty="0" smtClean="0"/>
              <a:t>Data Lifecycle (~ILS)</a:t>
            </a:r>
          </a:p>
          <a:p>
            <a:pPr lvl="1">
              <a:spcBef>
                <a:spcPts val="400"/>
              </a:spcBef>
            </a:pPr>
            <a:r>
              <a:rPr lang="en-US" sz="2400" dirty="0" smtClean="0"/>
              <a:t>Data Analysis (~CS)</a:t>
            </a:r>
          </a:p>
          <a:p>
            <a:pPr lvl="1">
              <a:spcBef>
                <a:spcPts val="400"/>
              </a:spcBef>
            </a:pPr>
            <a:r>
              <a:rPr lang="en-US" sz="2400" dirty="0" smtClean="0"/>
              <a:t>Data Management (~CS and ILS)</a:t>
            </a:r>
          </a:p>
          <a:p>
            <a:pPr lvl="1">
              <a:spcBef>
                <a:spcPts val="400"/>
              </a:spcBef>
            </a:pPr>
            <a:r>
              <a:rPr lang="en-US" sz="2400" dirty="0" smtClean="0"/>
              <a:t>Applications (X Informatics) (~Informatics)</a:t>
            </a:r>
          </a:p>
          <a:p>
            <a:pPr>
              <a:spcBef>
                <a:spcPts val="400"/>
              </a:spcBef>
            </a:pPr>
            <a:r>
              <a:rPr lang="en-US" sz="2800" dirty="0" smtClean="0"/>
              <a:t>Also minor/certificates</a:t>
            </a:r>
          </a:p>
          <a:p>
            <a:pPr>
              <a:spcBef>
                <a:spcPts val="400"/>
              </a:spcBef>
            </a:pPr>
            <a:r>
              <a:rPr lang="en-US" sz="2800" dirty="0" smtClean="0"/>
              <a:t>Number of courses in each category being debated</a:t>
            </a:r>
          </a:p>
          <a:p>
            <a:pPr lvl="1">
              <a:spcBef>
                <a:spcPts val="400"/>
              </a:spcBef>
            </a:pPr>
            <a:r>
              <a:rPr lang="en-US" sz="2400" dirty="0" smtClean="0"/>
              <a:t>Existing programs would like their courses required</a:t>
            </a:r>
          </a:p>
          <a:p>
            <a:pPr lvl="1">
              <a:spcBef>
                <a:spcPts val="400"/>
              </a:spcBef>
            </a:pPr>
            <a:r>
              <a:rPr lang="en-US" sz="2400" dirty="0" smtClean="0"/>
              <a:t>i.e. </a:t>
            </a:r>
            <a:r>
              <a:rPr lang="en-US" sz="2400" smtClean="0"/>
              <a:t>as always political </a:t>
            </a:r>
            <a:r>
              <a:rPr lang="en-US" sz="2400" dirty="0" smtClean="0"/>
              <a:t>and technical issues in decisions</a:t>
            </a:r>
            <a:endParaRPr lang="en-US" sz="2400" dirty="0"/>
          </a:p>
        </p:txBody>
      </p:sp>
      <p:sp>
        <p:nvSpPr>
          <p:cNvPr id="5" name="Slide Number Placeholder 4"/>
          <p:cNvSpPr>
            <a:spLocks noGrp="1"/>
          </p:cNvSpPr>
          <p:nvPr>
            <p:ph type="sldNum" sz="quarter" idx="12"/>
          </p:nvPr>
        </p:nvSpPr>
        <p:spPr/>
        <p:txBody>
          <a:bodyPr/>
          <a:lstStyle/>
          <a:p>
            <a:fld id="{99168EA6-6EA6-45E6-A5AA-9910092C4369}" type="slidenum">
              <a:rPr lang="en-US" smtClean="0"/>
              <a:pPr/>
              <a:t>53</a:t>
            </a:fld>
            <a:endParaRPr lang="en-US"/>
          </a:p>
        </p:txBody>
      </p:sp>
    </p:spTree>
    <p:extLst>
      <p:ext uri="{BB962C8B-B14F-4D97-AF65-F5344CB8AC3E}">
        <p14:creationId xmlns:p14="http://schemas.microsoft.com/office/powerpoint/2010/main" val="7544730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990600"/>
          </a:xfrm>
        </p:spPr>
        <p:txBody>
          <a:bodyPr/>
          <a:lstStyle/>
          <a:p>
            <a:r>
              <a:rPr lang="en-US" dirty="0" smtClean="0"/>
              <a:t>Massive Open Online Courses</a:t>
            </a:r>
            <a:r>
              <a:rPr lang="en-US" b="0" dirty="0"/>
              <a:t> (</a:t>
            </a:r>
            <a:r>
              <a:rPr lang="en-US" dirty="0"/>
              <a:t>MOOC</a:t>
            </a:r>
            <a:r>
              <a:rPr lang="en-US" b="0" dirty="0"/>
              <a:t>)</a:t>
            </a:r>
            <a:endParaRPr lang="en-US" dirty="0"/>
          </a:p>
        </p:txBody>
      </p:sp>
      <p:sp>
        <p:nvSpPr>
          <p:cNvPr id="3" name="Content Placeholder 2"/>
          <p:cNvSpPr>
            <a:spLocks noGrp="1"/>
          </p:cNvSpPr>
          <p:nvPr>
            <p:ph idx="1"/>
          </p:nvPr>
        </p:nvSpPr>
        <p:spPr>
          <a:xfrm>
            <a:off x="0" y="914400"/>
            <a:ext cx="9144000" cy="4525963"/>
          </a:xfrm>
        </p:spPr>
        <p:txBody>
          <a:bodyPr/>
          <a:lstStyle/>
          <a:p>
            <a:r>
              <a:rPr lang="en-US" sz="2800" dirty="0" smtClean="0"/>
              <a:t>MOOC’s are very “hot” these days with </a:t>
            </a:r>
            <a:r>
              <a:rPr lang="en-US" sz="2800" dirty="0" err="1" smtClean="0"/>
              <a:t>Udacity</a:t>
            </a:r>
            <a:r>
              <a:rPr lang="en-US" sz="2800" dirty="0" smtClean="0"/>
              <a:t> and </a:t>
            </a:r>
            <a:r>
              <a:rPr lang="en-US" sz="2800" dirty="0" err="1" smtClean="0"/>
              <a:t>Coursera</a:t>
            </a:r>
            <a:r>
              <a:rPr lang="en-US" sz="2800" dirty="0" smtClean="0"/>
              <a:t> as start-ups</a:t>
            </a:r>
          </a:p>
          <a:p>
            <a:r>
              <a:rPr lang="en-US" sz="2800" dirty="0" smtClean="0"/>
              <a:t>Over 100,000 participants but concept valid at smaller sizes</a:t>
            </a:r>
          </a:p>
          <a:p>
            <a:r>
              <a:rPr lang="en-US" sz="2800" dirty="0" smtClean="0"/>
              <a:t>Relevant to Data Science as this is a new field with few courses at most universities</a:t>
            </a:r>
          </a:p>
          <a:p>
            <a:r>
              <a:rPr lang="en-US" sz="2800" dirty="0" smtClean="0"/>
              <a:t>Technology to make MOOC’s</a:t>
            </a:r>
          </a:p>
          <a:p>
            <a:pPr lvl="1"/>
            <a:r>
              <a:rPr lang="en-US" sz="2400" dirty="0" smtClean="0"/>
              <a:t>Drupal </a:t>
            </a:r>
            <a:r>
              <a:rPr lang="en-US" sz="2400" dirty="0" err="1" smtClean="0"/>
              <a:t>mooc</a:t>
            </a:r>
            <a:r>
              <a:rPr lang="en-US" sz="2400" dirty="0" smtClean="0"/>
              <a:t> (unclear it’s real)</a:t>
            </a:r>
          </a:p>
          <a:p>
            <a:pPr lvl="1"/>
            <a:r>
              <a:rPr lang="en-US" sz="2400" dirty="0" smtClean="0"/>
              <a:t>Google Open Source Course Builder is lightweight LMS (learning management system) released September 12 rescuing us from Sakai</a:t>
            </a:r>
          </a:p>
          <a:p>
            <a:r>
              <a:rPr lang="en-US" sz="2800" dirty="0" smtClean="0"/>
              <a:t>At least one MOOC model is collection of short prerecorded segments (talking head over PowerPoint)</a:t>
            </a:r>
          </a:p>
          <a:p>
            <a:pPr lvl="1"/>
            <a:endParaRPr lang="en-US" sz="2400" dirty="0" smtClean="0"/>
          </a:p>
          <a:p>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54</a:t>
            </a:fld>
            <a:endParaRPr lang="en-US"/>
          </a:p>
        </p:txBody>
      </p:sp>
    </p:spTree>
    <p:extLst>
      <p:ext uri="{BB962C8B-B14F-4D97-AF65-F5344CB8AC3E}">
        <p14:creationId xmlns:p14="http://schemas.microsoft.com/office/powerpoint/2010/main" val="31350480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I400 X-Informatics (MOOC)</a:t>
            </a:r>
            <a:endParaRPr lang="en-US" dirty="0"/>
          </a:p>
        </p:txBody>
      </p:sp>
      <p:sp>
        <p:nvSpPr>
          <p:cNvPr id="3" name="Content Placeholder 2"/>
          <p:cNvSpPr>
            <a:spLocks noGrp="1"/>
          </p:cNvSpPr>
          <p:nvPr>
            <p:ph idx="1"/>
          </p:nvPr>
        </p:nvSpPr>
        <p:spPr>
          <a:xfrm>
            <a:off x="0" y="914400"/>
            <a:ext cx="9144000" cy="4525963"/>
          </a:xfrm>
        </p:spPr>
        <p:txBody>
          <a:bodyPr/>
          <a:lstStyle/>
          <a:p>
            <a:r>
              <a:rPr lang="en-US" dirty="0" smtClean="0"/>
              <a:t>General overview of “use of IT” (data analysis) in “all fields” starting with data deluge and pipeline</a:t>
            </a:r>
          </a:p>
          <a:p>
            <a:r>
              <a:rPr lang="en-US" sz="2800" dirty="0" err="1"/>
              <a:t>Observation</a:t>
            </a:r>
            <a:r>
              <a:rPr lang="en-US" sz="2800" dirty="0" err="1">
                <a:sym typeface="Wingdings"/>
              </a:rPr>
              <a:t></a:t>
            </a:r>
            <a:r>
              <a:rPr lang="en-US" sz="2800" dirty="0" err="1"/>
              <a:t>Data</a:t>
            </a:r>
            <a:r>
              <a:rPr lang="en-US" sz="2800" dirty="0" err="1">
                <a:sym typeface="Wingdings"/>
              </a:rPr>
              <a:t></a:t>
            </a:r>
            <a:r>
              <a:rPr lang="en-US" sz="2800" dirty="0" err="1" smtClean="0"/>
              <a:t>Information</a:t>
            </a:r>
            <a:r>
              <a:rPr lang="en-US" sz="2800" dirty="0" err="1">
                <a:sym typeface="Wingdings"/>
              </a:rPr>
              <a:t></a:t>
            </a:r>
            <a:r>
              <a:rPr lang="en-US" sz="2800" dirty="0" err="1"/>
              <a:t>Knowledge</a:t>
            </a:r>
            <a:r>
              <a:rPr lang="en-US" sz="2800" dirty="0" err="1">
                <a:sym typeface="Wingdings"/>
              </a:rPr>
              <a:t></a:t>
            </a:r>
            <a:r>
              <a:rPr lang="en-US" sz="2800" dirty="0" err="1" smtClean="0"/>
              <a:t>Wisdom</a:t>
            </a:r>
            <a:endParaRPr lang="en-US" sz="2800" dirty="0" smtClean="0"/>
          </a:p>
          <a:p>
            <a:r>
              <a:rPr lang="en-US" sz="2800" dirty="0" smtClean="0"/>
              <a:t>Go through many applications from life/medical science to “finding Higgs” and business informatics</a:t>
            </a:r>
          </a:p>
          <a:p>
            <a:r>
              <a:rPr lang="en-US" sz="2800" dirty="0" smtClean="0"/>
              <a:t>Describe cyberinfrastructure needed with visualization, security, provenance, portals, services and workflow</a:t>
            </a:r>
          </a:p>
          <a:p>
            <a:r>
              <a:rPr lang="en-US" sz="2800" dirty="0" smtClean="0"/>
              <a:t>Lab sessions built on virtualized infrastructure (appliances)</a:t>
            </a:r>
          </a:p>
          <a:p>
            <a:r>
              <a:rPr lang="en-US" sz="2800" dirty="0" smtClean="0"/>
              <a:t>Describe and illustrate </a:t>
            </a:r>
            <a:r>
              <a:rPr lang="en-US" sz="2800" dirty="0"/>
              <a:t>key algorithms histograms, clustering, Support Vector Machines, Dimension Reduction, Hidden Markov Models and Image processing</a:t>
            </a:r>
          </a:p>
        </p:txBody>
      </p:sp>
      <p:sp>
        <p:nvSpPr>
          <p:cNvPr id="4" name="Slide Number Placeholder 3"/>
          <p:cNvSpPr>
            <a:spLocks noGrp="1"/>
          </p:cNvSpPr>
          <p:nvPr>
            <p:ph type="sldNum" sz="quarter" idx="12"/>
          </p:nvPr>
        </p:nvSpPr>
        <p:spPr/>
        <p:txBody>
          <a:bodyPr/>
          <a:lstStyle/>
          <a:p>
            <a:fld id="{94CC141A-9CC6-41A7-A7D0-011D836CC6E2}" type="slidenum">
              <a:rPr lang="en-US" smtClean="0"/>
              <a:pPr/>
              <a:t>55</a:t>
            </a:fld>
            <a:endParaRPr lang="en-US"/>
          </a:p>
        </p:txBody>
      </p:sp>
    </p:spTree>
    <p:extLst>
      <p:ext uri="{BB962C8B-B14F-4D97-AF65-F5344CB8AC3E}">
        <p14:creationId xmlns:p14="http://schemas.microsoft.com/office/powerpoint/2010/main" val="23732966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FutureGrid</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56</a:t>
            </a:fld>
            <a:endParaRPr lang="en-US"/>
          </a:p>
        </p:txBody>
      </p:sp>
    </p:spTree>
    <p:extLst>
      <p:ext uri="{BB962C8B-B14F-4D97-AF65-F5344CB8AC3E}">
        <p14:creationId xmlns:p14="http://schemas.microsoft.com/office/powerpoint/2010/main" val="16355383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5867400" cy="914400"/>
          </a:xfrm>
        </p:spPr>
        <p:txBody>
          <a:bodyPr>
            <a:normAutofit fontScale="90000"/>
          </a:bodyPr>
          <a:lstStyle/>
          <a:p>
            <a:r>
              <a:rPr lang="en-US" b="1" dirty="0" smtClean="0"/>
              <a:t>FutureGrid key Concepts I</a:t>
            </a:r>
            <a:endParaRPr lang="en-US" b="1" dirty="0"/>
          </a:p>
        </p:txBody>
      </p:sp>
      <p:sp>
        <p:nvSpPr>
          <p:cNvPr id="3" name="Content Placeholder 2"/>
          <p:cNvSpPr>
            <a:spLocks noGrp="1"/>
          </p:cNvSpPr>
          <p:nvPr>
            <p:ph idx="1"/>
          </p:nvPr>
        </p:nvSpPr>
        <p:spPr>
          <a:xfrm>
            <a:off x="0" y="609600"/>
            <a:ext cx="9144000" cy="4525963"/>
          </a:xfrm>
        </p:spPr>
        <p:txBody>
          <a:bodyPr>
            <a:noAutofit/>
          </a:bodyPr>
          <a:lstStyle/>
          <a:p>
            <a:r>
              <a:rPr lang="en-US" sz="2400" dirty="0" smtClean="0">
                <a:cs typeface="Times New Roman" pitchFamily="18" charset="0"/>
              </a:rPr>
              <a:t>FutureGrid is an </a:t>
            </a:r>
            <a:r>
              <a:rPr lang="en-US" sz="2400" dirty="0" smtClean="0">
                <a:solidFill>
                  <a:srgbClr val="FF0000"/>
                </a:solidFill>
                <a:cs typeface="Times New Roman" pitchFamily="18" charset="0"/>
              </a:rPr>
              <a:t>international testbed </a:t>
            </a:r>
            <a:r>
              <a:rPr lang="en-US" sz="2400" dirty="0" smtClean="0">
                <a:cs typeface="Times New Roman" pitchFamily="18" charset="0"/>
              </a:rPr>
              <a:t>modeled on Grid5000</a:t>
            </a:r>
          </a:p>
          <a:p>
            <a:pPr lvl="1"/>
            <a:r>
              <a:rPr lang="en-US" sz="2400" dirty="0" smtClean="0">
                <a:cs typeface="Times New Roman" pitchFamily="18" charset="0"/>
              </a:rPr>
              <a:t>September 21 2012: </a:t>
            </a:r>
            <a:r>
              <a:rPr lang="en-US" sz="2400" b="1" dirty="0" smtClean="0">
                <a:cs typeface="Times New Roman" pitchFamily="18" charset="0"/>
              </a:rPr>
              <a:t>260 Projects, ~1360 users</a:t>
            </a:r>
          </a:p>
          <a:p>
            <a:r>
              <a:rPr lang="en-US" sz="2400" dirty="0" smtClean="0"/>
              <a:t>Supporting international </a:t>
            </a:r>
            <a:r>
              <a:rPr lang="en-US" sz="2400" dirty="0" smtClean="0">
                <a:solidFill>
                  <a:srgbClr val="FF0000"/>
                </a:solidFill>
              </a:rPr>
              <a:t>Computer Science </a:t>
            </a:r>
            <a:r>
              <a:rPr lang="en-US" sz="2400" dirty="0" smtClean="0"/>
              <a:t>and </a:t>
            </a:r>
            <a:r>
              <a:rPr lang="en-US" sz="2400" dirty="0" smtClean="0">
                <a:solidFill>
                  <a:srgbClr val="FF0000"/>
                </a:solidFill>
              </a:rPr>
              <a:t>Computational Science </a:t>
            </a:r>
            <a:r>
              <a:rPr lang="en-US" sz="2400" dirty="0" smtClean="0"/>
              <a:t>research in cloud, grid and parallel computing (HPC)</a:t>
            </a:r>
            <a:endParaRPr lang="en-US" sz="2400" dirty="0" smtClean="0">
              <a:solidFill>
                <a:srgbClr val="FF0000"/>
              </a:solidFill>
            </a:endParaRPr>
          </a:p>
          <a:p>
            <a:r>
              <a:rPr lang="en-US" sz="2400" dirty="0" smtClean="0">
                <a:cs typeface="Times New Roman" pitchFamily="18" charset="0"/>
              </a:rPr>
              <a:t>The FutureGrid testbed provides to its users:</a:t>
            </a:r>
          </a:p>
          <a:p>
            <a:pPr lvl="1"/>
            <a:r>
              <a:rPr lang="en-US" sz="2400" dirty="0" smtClean="0">
                <a:cs typeface="Times New Roman" pitchFamily="18" charset="0"/>
              </a:rPr>
              <a:t>A flexible development and testing platform for middleware and application users looking at </a:t>
            </a:r>
            <a:r>
              <a:rPr lang="en-US" sz="2400" dirty="0" smtClean="0">
                <a:solidFill>
                  <a:srgbClr val="FF0000"/>
                </a:solidFill>
                <a:cs typeface="Times New Roman" pitchFamily="18" charset="0"/>
              </a:rPr>
              <a:t>interoperability</a:t>
            </a:r>
            <a:r>
              <a:rPr lang="en-US" sz="2400" dirty="0" smtClean="0">
                <a:cs typeface="Times New Roman" pitchFamily="18" charset="0"/>
              </a:rPr>
              <a:t>, </a:t>
            </a:r>
            <a:r>
              <a:rPr lang="en-US" sz="2400" dirty="0" smtClean="0">
                <a:solidFill>
                  <a:srgbClr val="FF0000"/>
                </a:solidFill>
                <a:cs typeface="Times New Roman" pitchFamily="18" charset="0"/>
              </a:rPr>
              <a:t>functionality</a:t>
            </a:r>
            <a:r>
              <a:rPr lang="en-US" sz="2400" dirty="0" smtClean="0">
                <a:cs typeface="Times New Roman" pitchFamily="18" charset="0"/>
              </a:rPr>
              <a:t>, </a:t>
            </a:r>
            <a:r>
              <a:rPr lang="en-US" sz="2400" dirty="0" smtClean="0">
                <a:solidFill>
                  <a:srgbClr val="FF0000"/>
                </a:solidFill>
                <a:cs typeface="Times New Roman" pitchFamily="18" charset="0"/>
              </a:rPr>
              <a:t>performance</a:t>
            </a:r>
            <a:r>
              <a:rPr lang="en-US" sz="2400" dirty="0" smtClean="0">
                <a:cs typeface="Times New Roman" pitchFamily="18" charset="0"/>
              </a:rPr>
              <a:t> or </a:t>
            </a:r>
            <a:r>
              <a:rPr lang="en-US" sz="2400" dirty="0" smtClean="0">
                <a:solidFill>
                  <a:srgbClr val="FF0000"/>
                </a:solidFill>
                <a:cs typeface="Times New Roman" pitchFamily="18" charset="0"/>
              </a:rPr>
              <a:t>evaluation</a:t>
            </a:r>
          </a:p>
          <a:p>
            <a:pPr lvl="1"/>
            <a:r>
              <a:rPr lang="en-US" sz="2400" dirty="0">
                <a:cs typeface="Times New Roman" pitchFamily="18" charset="0"/>
              </a:rPr>
              <a:t>FutureGrid is </a:t>
            </a:r>
            <a:r>
              <a:rPr lang="en-US" sz="2400" dirty="0">
                <a:solidFill>
                  <a:srgbClr val="FF0000"/>
                </a:solidFill>
                <a:cs typeface="Times New Roman" pitchFamily="18" charset="0"/>
              </a:rPr>
              <a:t>user-customizable</a:t>
            </a:r>
            <a:r>
              <a:rPr lang="en-US" sz="2400" dirty="0">
                <a:cs typeface="Times New Roman" pitchFamily="18" charset="0"/>
              </a:rPr>
              <a:t>, </a:t>
            </a:r>
            <a:r>
              <a:rPr lang="en-US" sz="2400" dirty="0">
                <a:solidFill>
                  <a:srgbClr val="FF0000"/>
                </a:solidFill>
                <a:cs typeface="Times New Roman" pitchFamily="18" charset="0"/>
              </a:rPr>
              <a:t>accessed interactively </a:t>
            </a:r>
            <a:r>
              <a:rPr lang="en-US" sz="2400" dirty="0">
                <a:cs typeface="Times New Roman" pitchFamily="18" charset="0"/>
              </a:rPr>
              <a:t>and supports </a:t>
            </a:r>
            <a:r>
              <a:rPr lang="en-US" sz="2400" dirty="0">
                <a:solidFill>
                  <a:srgbClr val="FF0000"/>
                </a:solidFill>
                <a:cs typeface="Times New Roman" pitchFamily="18" charset="0"/>
              </a:rPr>
              <a:t>Grid</a:t>
            </a:r>
            <a:r>
              <a:rPr lang="en-US" sz="2400" dirty="0">
                <a:cs typeface="Times New Roman" pitchFamily="18" charset="0"/>
              </a:rPr>
              <a:t>, </a:t>
            </a:r>
            <a:r>
              <a:rPr lang="en-US" sz="2400" dirty="0">
                <a:solidFill>
                  <a:srgbClr val="FF0000"/>
                </a:solidFill>
                <a:cs typeface="Times New Roman" pitchFamily="18" charset="0"/>
              </a:rPr>
              <a:t>Cloud</a:t>
            </a:r>
            <a:r>
              <a:rPr lang="en-US" sz="2400" dirty="0">
                <a:cs typeface="Times New Roman" pitchFamily="18" charset="0"/>
              </a:rPr>
              <a:t> and </a:t>
            </a:r>
            <a:r>
              <a:rPr lang="en-US" sz="2400" dirty="0">
                <a:solidFill>
                  <a:srgbClr val="FF0000"/>
                </a:solidFill>
                <a:cs typeface="Times New Roman" pitchFamily="18" charset="0"/>
              </a:rPr>
              <a:t>HPC </a:t>
            </a:r>
            <a:r>
              <a:rPr lang="en-US" sz="2400" dirty="0">
                <a:cs typeface="Times New Roman" pitchFamily="18" charset="0"/>
              </a:rPr>
              <a:t>software with and </a:t>
            </a:r>
            <a:r>
              <a:rPr lang="en-US" sz="2400" dirty="0" smtClean="0">
                <a:cs typeface="Times New Roman" pitchFamily="18" charset="0"/>
              </a:rPr>
              <a:t>without VM’s</a:t>
            </a:r>
            <a:endParaRPr lang="en-US" sz="2400" dirty="0">
              <a:cs typeface="Times New Roman" pitchFamily="18" charset="0"/>
            </a:endParaRPr>
          </a:p>
          <a:p>
            <a:pPr lvl="1"/>
            <a:r>
              <a:rPr lang="en-US" sz="2400" dirty="0" smtClean="0">
                <a:cs typeface="Times New Roman" pitchFamily="18" charset="0"/>
              </a:rPr>
              <a:t>A rich </a:t>
            </a:r>
            <a:r>
              <a:rPr lang="en-US" sz="2400" dirty="0" smtClean="0">
                <a:solidFill>
                  <a:srgbClr val="FF0000"/>
                </a:solidFill>
                <a:cs typeface="Times New Roman" pitchFamily="18" charset="0"/>
              </a:rPr>
              <a:t>education and teaching </a:t>
            </a:r>
            <a:r>
              <a:rPr lang="en-US" sz="2400" dirty="0" smtClean="0">
                <a:cs typeface="Times New Roman" pitchFamily="18" charset="0"/>
              </a:rPr>
              <a:t>platform for classes</a:t>
            </a:r>
          </a:p>
          <a:p>
            <a:r>
              <a:rPr lang="en-US" sz="2400" dirty="0" smtClean="0"/>
              <a:t>See G. Fox, </a:t>
            </a:r>
            <a:r>
              <a:rPr lang="en-US" sz="2400" dirty="0"/>
              <a:t>G. von Laszewski, J. Diaz, K. </a:t>
            </a:r>
            <a:r>
              <a:rPr lang="en-US" sz="2400" dirty="0" err="1"/>
              <a:t>Keahey</a:t>
            </a:r>
            <a:r>
              <a:rPr lang="en-US" sz="2400" dirty="0"/>
              <a:t>, J. Fortes, R. </a:t>
            </a:r>
            <a:r>
              <a:rPr lang="en-US" sz="2400" dirty="0" err="1"/>
              <a:t>Figueiredo</a:t>
            </a:r>
            <a:r>
              <a:rPr lang="en-US" sz="2400" dirty="0"/>
              <a:t>, S. </a:t>
            </a:r>
            <a:r>
              <a:rPr lang="en-US" sz="2400" dirty="0" err="1"/>
              <a:t>Smallen</a:t>
            </a:r>
            <a:r>
              <a:rPr lang="en-US" sz="2400" dirty="0"/>
              <a:t>, W. Smith, A. </a:t>
            </a:r>
            <a:r>
              <a:rPr lang="en-US" sz="2400" dirty="0" err="1"/>
              <a:t>Grimshaw</a:t>
            </a:r>
            <a:r>
              <a:rPr lang="en-US" sz="2400" dirty="0"/>
              <a:t>, </a:t>
            </a:r>
            <a:r>
              <a:rPr lang="en-US" sz="2400" b="1" dirty="0">
                <a:solidFill>
                  <a:srgbClr val="FF0000"/>
                </a:solidFill>
              </a:rPr>
              <a:t>FutureGrid - a reconfigurable testbed for Cloud, HPC and Grid Computing</a:t>
            </a:r>
            <a:r>
              <a:rPr lang="en-US" sz="2400" dirty="0"/>
              <a:t>, </a:t>
            </a:r>
            <a:r>
              <a:rPr lang="en-US" sz="2400" dirty="0" err="1"/>
              <a:t>Bookchapter</a:t>
            </a:r>
            <a:r>
              <a:rPr lang="en-US" sz="2400" dirty="0"/>
              <a:t> – draft</a:t>
            </a:r>
            <a:endParaRPr lang="en-US" sz="2400" dirty="0" smtClean="0">
              <a:cs typeface="Times New Roman" pitchFamily="18" charset="0"/>
            </a:endParaRPr>
          </a:p>
          <a:p>
            <a:pPr lvl="1"/>
            <a:endParaRPr lang="en-US" sz="2400" dirty="0" smtClean="0"/>
          </a:p>
          <a:p>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8995696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b="1" dirty="0" smtClean="0"/>
              <a:t>FutureGrid key Concepts II</a:t>
            </a:r>
            <a:endParaRPr lang="en-US" b="1" dirty="0"/>
          </a:p>
        </p:txBody>
      </p:sp>
      <p:sp>
        <p:nvSpPr>
          <p:cNvPr id="3" name="Content Placeholder 2"/>
          <p:cNvSpPr>
            <a:spLocks noGrp="1"/>
          </p:cNvSpPr>
          <p:nvPr>
            <p:ph idx="1"/>
          </p:nvPr>
        </p:nvSpPr>
        <p:spPr>
          <a:xfrm>
            <a:off x="-34751" y="762000"/>
            <a:ext cx="9144000" cy="5943600"/>
          </a:xfrm>
        </p:spPr>
        <p:txBody>
          <a:bodyPr>
            <a:noAutofit/>
          </a:bodyPr>
          <a:lstStyle/>
          <a:p>
            <a:r>
              <a:rPr lang="en-US" sz="2400" dirty="0" smtClean="0">
                <a:latin typeface="Arial" pitchFamily="34" charset="0"/>
                <a:cs typeface="Arial" pitchFamily="34" charset="0"/>
              </a:rPr>
              <a:t>Rather than loading images onto VM’s, FutureGrid supports </a:t>
            </a:r>
            <a:r>
              <a:rPr lang="en-US" sz="2400" dirty="0" smtClean="0">
                <a:solidFill>
                  <a:srgbClr val="FF0000"/>
                </a:solidFill>
                <a:latin typeface="Arial" pitchFamily="34" charset="0"/>
                <a:cs typeface="Arial" pitchFamily="34" charset="0"/>
              </a:rPr>
              <a:t>Cloud, Grid and Parallel computing </a:t>
            </a:r>
            <a:r>
              <a:rPr lang="en-US" sz="2400" dirty="0" smtClean="0">
                <a:latin typeface="Arial" pitchFamily="34" charset="0"/>
                <a:cs typeface="Arial" pitchFamily="34" charset="0"/>
              </a:rPr>
              <a:t>environments by </a:t>
            </a:r>
            <a:r>
              <a:rPr lang="en-US" sz="2400" dirty="0" smtClean="0">
                <a:solidFill>
                  <a:srgbClr val="FF0000"/>
                </a:solidFill>
                <a:latin typeface="Arial" pitchFamily="34" charset="0"/>
                <a:cs typeface="Arial" pitchFamily="34" charset="0"/>
              </a:rPr>
              <a:t>provisioning </a:t>
            </a:r>
            <a:r>
              <a:rPr lang="en-US" sz="2400" dirty="0" smtClean="0">
                <a:latin typeface="Arial" pitchFamily="34" charset="0"/>
                <a:cs typeface="Arial" pitchFamily="34" charset="0"/>
              </a:rPr>
              <a:t>software as needed onto “bare-metal” using Moab/xCAT (need to generalize)</a:t>
            </a:r>
          </a:p>
          <a:p>
            <a:pPr lvl="1"/>
            <a:r>
              <a:rPr lang="en-US" sz="2000" dirty="0" smtClean="0">
                <a:solidFill>
                  <a:srgbClr val="FF0000"/>
                </a:solidFill>
                <a:latin typeface="Arial" pitchFamily="34" charset="0"/>
                <a:cs typeface="Arial" pitchFamily="34" charset="0"/>
              </a:rPr>
              <a:t>Image library </a:t>
            </a:r>
            <a:r>
              <a:rPr lang="en-US" sz="2000" dirty="0" smtClean="0">
                <a:latin typeface="Arial" pitchFamily="34" charset="0"/>
                <a:cs typeface="Arial" pitchFamily="34" charset="0"/>
              </a:rPr>
              <a:t>for MPI, </a:t>
            </a:r>
            <a:r>
              <a:rPr lang="en-US" sz="2000" dirty="0" err="1" smtClean="0">
                <a:latin typeface="Arial" pitchFamily="34" charset="0"/>
                <a:cs typeface="Arial" pitchFamily="34" charset="0"/>
              </a:rPr>
              <a:t>OpenMP</a:t>
            </a:r>
            <a:r>
              <a:rPr lang="en-US" sz="2000" dirty="0" smtClean="0">
                <a:latin typeface="Arial" pitchFamily="34" charset="0"/>
                <a:cs typeface="Arial" pitchFamily="34" charset="0"/>
              </a:rPr>
              <a:t>, MapReduce (Hadoop, (Dryad), Twister), </a:t>
            </a:r>
            <a:r>
              <a:rPr lang="en-US" sz="2000" dirty="0" err="1" smtClean="0">
                <a:latin typeface="Arial" pitchFamily="34" charset="0"/>
                <a:cs typeface="Arial" pitchFamily="34" charset="0"/>
              </a:rPr>
              <a:t>gLite</a:t>
            </a:r>
            <a:r>
              <a:rPr lang="en-US" sz="2000" dirty="0" smtClean="0">
                <a:latin typeface="Arial" pitchFamily="34" charset="0"/>
                <a:cs typeface="Arial" pitchFamily="34" charset="0"/>
              </a:rPr>
              <a:t>, Unicore, Globus, Xen, </a:t>
            </a:r>
            <a:r>
              <a:rPr lang="en-US" sz="2000" dirty="0" err="1" smtClean="0">
                <a:latin typeface="Arial" pitchFamily="34" charset="0"/>
                <a:cs typeface="Arial" pitchFamily="34" charset="0"/>
              </a:rPr>
              <a:t>ScaleMP</a:t>
            </a:r>
            <a:r>
              <a:rPr lang="en-US" sz="2000" dirty="0" smtClean="0">
                <a:latin typeface="Arial" pitchFamily="34" charset="0"/>
                <a:cs typeface="Arial" pitchFamily="34" charset="0"/>
              </a:rPr>
              <a:t> (distributed Shared Memory), Nimbus, Eucalyptus, OpenNebula, KVM, Windows …..</a:t>
            </a:r>
          </a:p>
          <a:p>
            <a:pPr lvl="1"/>
            <a:r>
              <a:rPr lang="en-US" sz="2000" dirty="0" smtClean="0">
                <a:latin typeface="Arial" pitchFamily="34" charset="0"/>
                <a:cs typeface="Arial" pitchFamily="34" charset="0"/>
              </a:rPr>
              <a:t>Either statically or dynamically</a:t>
            </a:r>
          </a:p>
          <a:p>
            <a:r>
              <a:rPr lang="en-US" sz="2400" dirty="0" smtClean="0">
                <a:latin typeface="Arial" pitchFamily="34" charset="0"/>
                <a:cs typeface="Arial" pitchFamily="34" charset="0"/>
              </a:rPr>
              <a:t>Growth comes from users depositing novel images in library</a:t>
            </a:r>
          </a:p>
          <a:p>
            <a:r>
              <a:rPr lang="en-US" sz="2400" dirty="0" smtClean="0">
                <a:latin typeface="Arial" pitchFamily="34" charset="0"/>
                <a:cs typeface="Arial" pitchFamily="34" charset="0"/>
              </a:rPr>
              <a:t>FutureGrid has ~4400 distributed cores with a </a:t>
            </a:r>
            <a:r>
              <a:rPr lang="en-US" sz="2400" b="1" dirty="0" smtClean="0">
                <a:latin typeface="Arial" pitchFamily="34" charset="0"/>
                <a:cs typeface="Arial" pitchFamily="34" charset="0"/>
              </a:rPr>
              <a:t>dedicated network</a:t>
            </a:r>
            <a:r>
              <a:rPr lang="en-US" sz="2400" dirty="0" smtClean="0">
                <a:latin typeface="Arial" pitchFamily="34" charset="0"/>
                <a:cs typeface="Arial" pitchFamily="34" charset="0"/>
              </a:rPr>
              <a:t> and a Spirent XGEM network fault and delay generator</a:t>
            </a:r>
          </a:p>
          <a:p>
            <a:pPr>
              <a:buNone/>
            </a:pPr>
            <a:endParaRPr lang="en-US" sz="2600" dirty="0"/>
          </a:p>
        </p:txBody>
      </p:sp>
      <p:grpSp>
        <p:nvGrpSpPr>
          <p:cNvPr id="17" name="Group 16"/>
          <p:cNvGrpSpPr/>
          <p:nvPr/>
        </p:nvGrpSpPr>
        <p:grpSpPr>
          <a:xfrm>
            <a:off x="1066800" y="5181600"/>
            <a:ext cx="7716157" cy="1415034"/>
            <a:chOff x="457200" y="5334000"/>
            <a:chExt cx="7716157" cy="1415034"/>
          </a:xfrm>
        </p:grpSpPr>
        <p:grpSp>
          <p:nvGrpSpPr>
            <p:cNvPr id="8" name="Group 7"/>
            <p:cNvGrpSpPr/>
            <p:nvPr/>
          </p:nvGrpSpPr>
          <p:grpSpPr>
            <a:xfrm>
              <a:off x="838200" y="5334000"/>
              <a:ext cx="4648200" cy="519351"/>
              <a:chOff x="1143000" y="5419457"/>
              <a:chExt cx="4648200" cy="519351"/>
            </a:xfrm>
          </p:grpSpPr>
          <p:sp>
            <p:nvSpPr>
              <p:cNvPr id="4" name="Oval 3"/>
              <p:cNvSpPr/>
              <p:nvPr/>
            </p:nvSpPr>
            <p:spPr>
              <a:xfrm>
                <a:off x="11430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schemeClr val="tx1"/>
                    </a:solidFill>
                  </a:rPr>
                  <a:t>Image1</a:t>
                </a:r>
                <a:endParaRPr lang="en-US" dirty="0">
                  <a:solidFill>
                    <a:schemeClr val="tx1"/>
                  </a:solidFill>
                </a:endParaRPr>
              </a:p>
            </p:txBody>
          </p:sp>
          <p:sp>
            <p:nvSpPr>
              <p:cNvPr id="5" name="Oval 4"/>
              <p:cNvSpPr/>
              <p:nvPr/>
            </p:nvSpPr>
            <p:spPr>
              <a:xfrm>
                <a:off x="2559778"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schemeClr val="tx1"/>
                    </a:solidFill>
                  </a:rPr>
                  <a:t>Image2</a:t>
                </a:r>
                <a:endParaRPr lang="en-US" dirty="0">
                  <a:solidFill>
                    <a:schemeClr val="tx1"/>
                  </a:solidFill>
                </a:endParaRPr>
              </a:p>
            </p:txBody>
          </p:sp>
          <p:sp>
            <p:nvSpPr>
              <p:cNvPr id="6" name="Oval 5"/>
              <p:cNvSpPr/>
              <p:nvPr/>
            </p:nvSpPr>
            <p:spPr>
              <a:xfrm>
                <a:off x="44958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err="1" smtClean="0">
                    <a:solidFill>
                      <a:schemeClr val="tx1"/>
                    </a:solidFill>
                  </a:rPr>
                  <a:t>ImageN</a:t>
                </a:r>
                <a:endParaRPr lang="en-US" dirty="0">
                  <a:solidFill>
                    <a:schemeClr val="tx1"/>
                  </a:solidFill>
                </a:endParaRPr>
              </a:p>
            </p:txBody>
          </p:sp>
          <p:sp>
            <p:nvSpPr>
              <p:cNvPr id="7" name="TextBox 6"/>
              <p:cNvSpPr txBox="1"/>
              <p:nvPr/>
            </p:nvSpPr>
            <p:spPr>
              <a:xfrm>
                <a:off x="3976556" y="5448300"/>
                <a:ext cx="397866" cy="461665"/>
              </a:xfrm>
              <a:prstGeom prst="rect">
                <a:avLst/>
              </a:prstGeom>
              <a:noFill/>
            </p:spPr>
            <p:txBody>
              <a:bodyPr wrap="none" rtlCol="0">
                <a:spAutoFit/>
              </a:bodyPr>
              <a:lstStyle/>
              <a:p>
                <a:r>
                  <a:rPr lang="en-US" sz="2400" dirty="0" smtClean="0"/>
                  <a:t>…</a:t>
                </a:r>
                <a:endParaRPr lang="en-US" sz="2400" dirty="0"/>
              </a:p>
            </p:txBody>
          </p:sp>
        </p:grpSp>
        <p:cxnSp>
          <p:nvCxnSpPr>
            <p:cNvPr id="10" name="Straight Arrow Connector 9"/>
            <p:cNvCxnSpPr/>
            <p:nvPr/>
          </p:nvCxnSpPr>
          <p:spPr>
            <a:xfrm>
              <a:off x="4114800" y="60198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990600" y="59436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105400" y="6286500"/>
              <a:ext cx="636713" cy="369332"/>
            </a:xfrm>
            <a:prstGeom prst="rect">
              <a:avLst/>
            </a:prstGeom>
            <a:noFill/>
          </p:spPr>
          <p:txBody>
            <a:bodyPr wrap="none" rtlCol="0">
              <a:spAutoFit/>
            </a:bodyPr>
            <a:lstStyle/>
            <a:p>
              <a:r>
                <a:rPr lang="en-US" dirty="0" smtClean="0"/>
                <a:t>Load</a:t>
              </a:r>
              <a:endParaRPr lang="en-US" dirty="0"/>
            </a:p>
          </p:txBody>
        </p:sp>
        <p:sp>
          <p:nvSpPr>
            <p:cNvPr id="15" name="TextBox 14"/>
            <p:cNvSpPr txBox="1"/>
            <p:nvPr/>
          </p:nvSpPr>
          <p:spPr>
            <a:xfrm>
              <a:off x="457200" y="6286500"/>
              <a:ext cx="878767" cy="369332"/>
            </a:xfrm>
            <a:prstGeom prst="rect">
              <a:avLst/>
            </a:prstGeom>
            <a:noFill/>
          </p:spPr>
          <p:txBody>
            <a:bodyPr wrap="none" rtlCol="0">
              <a:spAutoFit/>
            </a:bodyPr>
            <a:lstStyle/>
            <a:p>
              <a:r>
                <a:rPr lang="en-US" dirty="0" smtClean="0"/>
                <a:t>Choose</a:t>
              </a:r>
              <a:endParaRPr lang="en-US" dirty="0"/>
            </a:p>
          </p:txBody>
        </p:sp>
        <p:cxnSp>
          <p:nvCxnSpPr>
            <p:cNvPr id="16" name="Straight Arrow Connector 15"/>
            <p:cNvCxnSpPr/>
            <p:nvPr/>
          </p:nvCxnSpPr>
          <p:spPr>
            <a:xfrm>
              <a:off x="6705600" y="6470372"/>
              <a:ext cx="762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620000" y="6286500"/>
              <a:ext cx="553357" cy="369332"/>
            </a:xfrm>
            <a:prstGeom prst="rect">
              <a:avLst/>
            </a:prstGeom>
            <a:noFill/>
          </p:spPr>
          <p:txBody>
            <a:bodyPr wrap="none" rtlCol="0">
              <a:spAutoFit/>
            </a:bodyPr>
            <a:lstStyle/>
            <a:p>
              <a:r>
                <a:rPr lang="en-US" dirty="0" smtClean="0"/>
                <a:t>Run</a:t>
              </a:r>
              <a:endParaRPr lang="en-US" dirty="0"/>
            </a:p>
          </p:txBody>
        </p:sp>
        <p:pic>
          <p:nvPicPr>
            <p:cNvPr id="63490" name="Picture 2" descr="http://www.clusterconnection.com/wp-content/uploads/2009/05/cluster-300x302.jpg"/>
            <p:cNvPicPr>
              <a:picLocks noChangeAspect="1" noChangeArrowheads="1"/>
            </p:cNvPicPr>
            <p:nvPr/>
          </p:nvPicPr>
          <p:blipFill>
            <a:blip r:embed="rId3" cstate="print"/>
            <a:srcRect/>
            <a:stretch>
              <a:fillRect/>
            </a:stretch>
          </p:blipFill>
          <p:spPr bwMode="auto">
            <a:xfrm>
              <a:off x="5791200" y="5943600"/>
              <a:ext cx="800100" cy="805434"/>
            </a:xfrm>
            <a:prstGeom prst="rect">
              <a:avLst/>
            </a:prstGeom>
            <a:noFill/>
          </p:spPr>
        </p:pic>
      </p:grpSp>
    </p:spTree>
    <p:extLst>
      <p:ext uri="{BB962C8B-B14F-4D97-AF65-F5344CB8AC3E}">
        <p14:creationId xmlns:p14="http://schemas.microsoft.com/office/powerpoint/2010/main" val="16672261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100560"/>
            <a:ext cx="9071419" cy="1556421"/>
          </a:xfrm>
        </p:spPr>
        <p:txBody>
          <a:bodyPr/>
          <a:lstStyle/>
          <a:p>
            <a:r>
              <a:rPr lang="en-US" sz="4000" dirty="0"/>
              <a:t>FutureGrid </a:t>
            </a:r>
            <a:r>
              <a:rPr lang="en-US" sz="4000" dirty="0" smtClean="0"/>
              <a:t>Grid supports Cloud Grid HPC Computing Testbed as </a:t>
            </a:r>
            <a:r>
              <a:rPr lang="en-US" sz="4000" dirty="0"/>
              <a:t>a </a:t>
            </a:r>
            <a:r>
              <a:rPr lang="en-US" sz="4000" dirty="0" smtClean="0"/>
              <a:t>Service (</a:t>
            </a:r>
            <a:r>
              <a:rPr lang="en-US" sz="4000" dirty="0" err="1" smtClean="0"/>
              <a:t>aaS</a:t>
            </a:r>
            <a:r>
              <a:rPr lang="en-US" sz="4000" dirty="0" smtClean="0"/>
              <a:t>)</a:t>
            </a:r>
            <a:endParaRPr lang="en-US" sz="4000"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59</a:t>
            </a:fld>
            <a:endParaRPr lang="en-US"/>
          </a:p>
        </p:txBody>
      </p:sp>
      <p:grpSp>
        <p:nvGrpSpPr>
          <p:cNvPr id="38" name="Group 37"/>
          <p:cNvGrpSpPr/>
          <p:nvPr/>
        </p:nvGrpSpPr>
        <p:grpSpPr>
          <a:xfrm>
            <a:off x="117579" y="1656981"/>
            <a:ext cx="9100728" cy="4684865"/>
            <a:chOff x="21636" y="1334935"/>
            <a:chExt cx="9100728" cy="4684865"/>
          </a:xfrm>
        </p:grpSpPr>
        <p:grpSp>
          <p:nvGrpSpPr>
            <p:cNvPr id="39" name="Group 38"/>
            <p:cNvGrpSpPr/>
            <p:nvPr/>
          </p:nvGrpSpPr>
          <p:grpSpPr>
            <a:xfrm>
              <a:off x="227427" y="5029200"/>
              <a:ext cx="8518273" cy="990600"/>
              <a:chOff x="227427" y="4495800"/>
              <a:chExt cx="8518273" cy="990600"/>
            </a:xfrm>
          </p:grpSpPr>
          <p:grpSp>
            <p:nvGrpSpPr>
              <p:cNvPr id="43" name="Group 11"/>
              <p:cNvGrpSpPr/>
              <p:nvPr/>
            </p:nvGrpSpPr>
            <p:grpSpPr>
              <a:xfrm>
                <a:off x="227427" y="4860341"/>
                <a:ext cx="2820573" cy="626059"/>
                <a:chOff x="152400" y="6172200"/>
                <a:chExt cx="2820573" cy="646331"/>
              </a:xfrm>
            </p:grpSpPr>
            <p:sp>
              <p:nvSpPr>
                <p:cNvPr id="45" name="TextBox 44"/>
                <p:cNvSpPr txBox="1"/>
                <p:nvPr/>
              </p:nvSpPr>
              <p:spPr>
                <a:xfrm>
                  <a:off x="838200" y="6172200"/>
                  <a:ext cx="835485" cy="646331"/>
                </a:xfrm>
                <a:prstGeom prst="rect">
                  <a:avLst/>
                </a:prstGeom>
                <a:noFill/>
              </p:spPr>
              <p:txBody>
                <a:bodyPr wrap="none" rtlCol="0">
                  <a:spAutoFit/>
                </a:bodyPr>
                <a:lstStyle/>
                <a:p>
                  <a:pPr defTabSz="457200"/>
                  <a:r>
                    <a:rPr lang="en-US" dirty="0">
                      <a:solidFill>
                        <a:prstClr val="black"/>
                      </a:solidFill>
                    </a:rPr>
                    <a:t>Private</a:t>
                  </a:r>
                  <a:br>
                    <a:rPr lang="en-US" dirty="0">
                      <a:solidFill>
                        <a:prstClr val="black"/>
                      </a:solidFill>
                    </a:rPr>
                  </a:br>
                  <a:r>
                    <a:rPr lang="en-US" dirty="0">
                      <a:solidFill>
                        <a:prstClr val="black"/>
                      </a:solidFill>
                    </a:rPr>
                    <a:t>Public</a:t>
                  </a:r>
                </a:p>
              </p:txBody>
            </p:sp>
            <p:cxnSp>
              <p:nvCxnSpPr>
                <p:cNvPr id="46" name="Straight Connector 45"/>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676400" y="6324600"/>
                  <a:ext cx="1296573" cy="369332"/>
                </a:xfrm>
                <a:prstGeom prst="rect">
                  <a:avLst/>
                </a:prstGeom>
                <a:noFill/>
              </p:spPr>
              <p:txBody>
                <a:bodyPr wrap="none" rtlCol="0">
                  <a:spAutoFit/>
                </a:bodyPr>
                <a:lstStyle/>
                <a:p>
                  <a:pPr defTabSz="457200"/>
                  <a:r>
                    <a:rPr lang="en-US" dirty="0">
                      <a:solidFill>
                        <a:prstClr val="black"/>
                      </a:solidFill>
                    </a:rPr>
                    <a:t>FG Network</a:t>
                  </a:r>
                </a:p>
              </p:txBody>
            </p:sp>
          </p:grpSp>
          <p:sp>
            <p:nvSpPr>
              <p:cNvPr id="44" name="TextBox 43"/>
              <p:cNvSpPr txBox="1"/>
              <p:nvPr/>
            </p:nvSpPr>
            <p:spPr>
              <a:xfrm>
                <a:off x="6934200" y="4495800"/>
                <a:ext cx="1811500" cy="536622"/>
              </a:xfrm>
              <a:prstGeom prst="rect">
                <a:avLst/>
              </a:prstGeom>
              <a:noFill/>
            </p:spPr>
            <p:txBody>
              <a:bodyPr wrap="square" rtlCol="0">
                <a:spAutoFit/>
              </a:bodyPr>
              <a:lstStyle/>
              <a:p>
                <a:pPr defTabSz="457200"/>
                <a:r>
                  <a:rPr lang="en-US" sz="1600" b="1" dirty="0">
                    <a:solidFill>
                      <a:prstClr val="black"/>
                    </a:solidFill>
                  </a:rPr>
                  <a:t>NID</a:t>
                </a:r>
                <a:r>
                  <a:rPr lang="en-US" sz="1400" dirty="0">
                    <a:solidFill>
                      <a:prstClr val="black"/>
                    </a:solidFill>
                  </a:rPr>
                  <a:t>: Network Impairment Device</a:t>
                </a:r>
              </a:p>
            </p:txBody>
          </p:sp>
        </p:grpSp>
        <p:grpSp>
          <p:nvGrpSpPr>
            <p:cNvPr id="40" name="Group 39"/>
            <p:cNvGrpSpPr/>
            <p:nvPr/>
          </p:nvGrpSpPr>
          <p:grpSpPr>
            <a:xfrm>
              <a:off x="21636" y="1334935"/>
              <a:ext cx="9100728" cy="4564174"/>
              <a:chOff x="21636" y="1146913"/>
              <a:chExt cx="9100728" cy="4564174"/>
            </a:xfrm>
          </p:grpSpPr>
          <p:pic>
            <p:nvPicPr>
              <p:cNvPr id="41" name="Picture 40" descr="gtb network v15.png"/>
              <p:cNvPicPr>
                <a:picLocks noChangeAspect="1"/>
              </p:cNvPicPr>
              <p:nvPr/>
            </p:nvPicPr>
            <p:blipFill>
              <a:blip r:embed="rId2" cstate="print"/>
              <a:stretch>
                <a:fillRect/>
              </a:stretch>
            </p:blipFill>
            <p:spPr>
              <a:xfrm>
                <a:off x="21636" y="1146913"/>
                <a:ext cx="9100728" cy="4564174"/>
              </a:xfrm>
              <a:prstGeom prst="rect">
                <a:avLst/>
              </a:prstGeom>
            </p:spPr>
          </p:pic>
          <p:sp>
            <p:nvSpPr>
              <p:cNvPr id="42" name="TextBox 41"/>
              <p:cNvSpPr txBox="1"/>
              <p:nvPr/>
            </p:nvSpPr>
            <p:spPr>
              <a:xfrm>
                <a:off x="6955407" y="3733799"/>
                <a:ext cx="2142638" cy="276999"/>
              </a:xfrm>
              <a:prstGeom prst="rect">
                <a:avLst/>
              </a:prstGeom>
              <a:solidFill>
                <a:schemeClr val="bg1"/>
              </a:solidFill>
            </p:spPr>
            <p:txBody>
              <a:bodyPr wrap="none" rtlCol="0">
                <a:spAutoFit/>
              </a:bodyPr>
              <a:lstStyle/>
              <a:p>
                <a:r>
                  <a:rPr lang="en-US" sz="1200" b="1" dirty="0" smtClean="0"/>
                  <a:t>12TF Disk rich + GPU 512 cores</a:t>
                </a:r>
                <a:endParaRPr lang="en-US" sz="1200" b="1" dirty="0"/>
              </a:p>
            </p:txBody>
          </p:sp>
        </p:grpSp>
      </p:grpSp>
      <p:sp>
        <p:nvSpPr>
          <p:cNvPr id="49" name="Slide Number Placeholder 2"/>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CFE096-9650-498C-990C-20F2420C253B}" type="slidenum">
              <a:rPr lang="en-US" smtClean="0"/>
              <a:pPr/>
              <a:t>59</a:t>
            </a:fld>
            <a:endParaRPr lang="en-US"/>
          </a:p>
        </p:txBody>
      </p:sp>
    </p:spTree>
    <p:extLst>
      <p:ext uri="{BB962C8B-B14F-4D97-AF65-F5344CB8AC3E}">
        <p14:creationId xmlns:p14="http://schemas.microsoft.com/office/powerpoint/2010/main" val="301502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Some Data sizes</a:t>
            </a:r>
            <a:endParaRPr lang="en-US" dirty="0"/>
          </a:p>
        </p:txBody>
      </p:sp>
      <p:sp>
        <p:nvSpPr>
          <p:cNvPr id="3" name="Content Placeholder 2"/>
          <p:cNvSpPr>
            <a:spLocks noGrp="1"/>
          </p:cNvSpPr>
          <p:nvPr>
            <p:ph idx="1"/>
          </p:nvPr>
        </p:nvSpPr>
        <p:spPr>
          <a:xfrm>
            <a:off x="0" y="685800"/>
            <a:ext cx="9144000" cy="5486400"/>
          </a:xfrm>
        </p:spPr>
        <p:txBody>
          <a:bodyPr/>
          <a:lstStyle/>
          <a:p>
            <a:pPr marL="742141" lvl="1" indent="-285438" defTabSz="913404" eaLnBrk="1" hangingPunct="1">
              <a:lnSpc>
                <a:spcPct val="80000"/>
              </a:lnSpc>
              <a:spcBef>
                <a:spcPts val="1200"/>
              </a:spcBef>
              <a:buBlip>
                <a:blip r:embed="rId3"/>
              </a:buBlip>
            </a:pPr>
            <a:r>
              <a:rPr lang="en-US" sz="2600" dirty="0">
                <a:latin typeface="Times New Roman" pitchFamily="18" charset="0"/>
                <a:ea typeface="+mn-ea"/>
                <a:cs typeface="Times New Roman" pitchFamily="18" charset="0"/>
              </a:rPr>
              <a:t>~40 10</a:t>
            </a:r>
            <a:r>
              <a:rPr lang="en-US" sz="2600" baseline="30000" dirty="0">
                <a:latin typeface="Times New Roman" pitchFamily="18" charset="0"/>
                <a:ea typeface="+mn-ea"/>
                <a:cs typeface="Times New Roman" pitchFamily="18" charset="0"/>
              </a:rPr>
              <a:t>9 </a:t>
            </a:r>
            <a:r>
              <a:rPr lang="en-US" sz="2600" b="1" dirty="0">
                <a:latin typeface="Times New Roman" pitchFamily="18" charset="0"/>
                <a:ea typeface="+mn-ea"/>
                <a:cs typeface="Times New Roman" pitchFamily="18" charset="0"/>
              </a:rPr>
              <a:t>Web pages </a:t>
            </a:r>
            <a:r>
              <a:rPr lang="en-US" sz="2600" dirty="0">
                <a:latin typeface="Times New Roman" pitchFamily="18" charset="0"/>
                <a:ea typeface="+mn-ea"/>
                <a:cs typeface="Times New Roman" pitchFamily="18" charset="0"/>
              </a:rPr>
              <a:t>at ~300 kilobytes each = 10 Petabytes</a:t>
            </a:r>
          </a:p>
          <a:p>
            <a:pPr marL="742141" lvl="1" indent="-285438" defTabSz="913404" eaLnBrk="1" hangingPunct="1">
              <a:lnSpc>
                <a:spcPct val="80000"/>
              </a:lnSpc>
              <a:spcBef>
                <a:spcPts val="1200"/>
              </a:spcBef>
              <a:buBlip>
                <a:blip r:embed="rId3"/>
              </a:buBlip>
            </a:pPr>
            <a:r>
              <a:rPr lang="en-US" sz="2600" b="1" dirty="0" err="1">
                <a:latin typeface="Times New Roman" pitchFamily="18" charset="0"/>
                <a:ea typeface="+mn-ea"/>
                <a:cs typeface="Times New Roman" pitchFamily="18" charset="0"/>
              </a:rPr>
              <a:t>Youtube</a:t>
            </a:r>
            <a:r>
              <a:rPr lang="en-US" sz="2600" dirty="0">
                <a:latin typeface="Times New Roman" pitchFamily="18" charset="0"/>
                <a:ea typeface="+mn-ea"/>
                <a:cs typeface="Times New Roman" pitchFamily="18" charset="0"/>
              </a:rPr>
              <a:t> 48 hours video uploaded per minute; </a:t>
            </a:r>
          </a:p>
          <a:p>
            <a:pPr marL="1142191" lvl="2" indent="-285438" defTabSz="913404" eaLnBrk="1" hangingPunct="1">
              <a:lnSpc>
                <a:spcPct val="80000"/>
              </a:lnSpc>
              <a:spcBef>
                <a:spcPts val="1200"/>
              </a:spcBef>
              <a:buBlip>
                <a:blip r:embed="rId3"/>
              </a:buBlip>
            </a:pPr>
            <a:r>
              <a:rPr lang="en-US" dirty="0">
                <a:latin typeface="Times New Roman" pitchFamily="18" charset="0"/>
                <a:ea typeface="+mn-ea"/>
                <a:cs typeface="Times New Roman" pitchFamily="18" charset="0"/>
              </a:rPr>
              <a:t>in 2 months in 2010, uploaded  more than total NBC ABC CBS</a:t>
            </a:r>
          </a:p>
          <a:p>
            <a:pPr marL="1142191" lvl="2" indent="-285438" defTabSz="913404" eaLnBrk="1" hangingPunct="1">
              <a:lnSpc>
                <a:spcPct val="80000"/>
              </a:lnSpc>
              <a:spcBef>
                <a:spcPts val="1200"/>
              </a:spcBef>
              <a:buBlip>
                <a:blip r:embed="rId3"/>
              </a:buBlip>
            </a:pPr>
            <a:r>
              <a:rPr lang="en-US" dirty="0">
                <a:latin typeface="Times New Roman" pitchFamily="18" charset="0"/>
                <a:ea typeface="+mn-ea"/>
                <a:cs typeface="Times New Roman" pitchFamily="18" charset="0"/>
              </a:rPr>
              <a:t>~2.5 petabytes per year uploaded?</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LHC</a:t>
            </a:r>
            <a:r>
              <a:rPr lang="en-US" sz="2600" dirty="0">
                <a:latin typeface="Times New Roman" pitchFamily="18" charset="0"/>
                <a:ea typeface="+mn-ea"/>
                <a:cs typeface="Times New Roman" pitchFamily="18" charset="0"/>
              </a:rPr>
              <a:t> 15 petabytes per year</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Radiology</a:t>
            </a:r>
            <a:r>
              <a:rPr lang="en-US" sz="2600" dirty="0">
                <a:latin typeface="Times New Roman" pitchFamily="18" charset="0"/>
                <a:ea typeface="+mn-ea"/>
                <a:cs typeface="Times New Roman" pitchFamily="18" charset="0"/>
              </a:rPr>
              <a:t> 69 petabytes per year</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Square Kilometer Array Telescope </a:t>
            </a:r>
            <a:r>
              <a:rPr lang="en-US" sz="2600" dirty="0">
                <a:latin typeface="Times New Roman" pitchFamily="18" charset="0"/>
                <a:ea typeface="+mn-ea"/>
                <a:cs typeface="Times New Roman" pitchFamily="18" charset="0"/>
              </a:rPr>
              <a:t>will be 100 terabits/second</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Earth Observation </a:t>
            </a:r>
            <a:r>
              <a:rPr lang="en-US" sz="2600" dirty="0">
                <a:latin typeface="Times New Roman" pitchFamily="18" charset="0"/>
                <a:ea typeface="+mn-ea"/>
                <a:cs typeface="Times New Roman" pitchFamily="18" charset="0"/>
              </a:rPr>
              <a:t>becoming ~4 petabytes per year</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Earthquake Science </a:t>
            </a:r>
            <a:r>
              <a:rPr lang="en-US" sz="2600" dirty="0">
                <a:latin typeface="Times New Roman" pitchFamily="18" charset="0"/>
                <a:ea typeface="+mn-ea"/>
                <a:cs typeface="Times New Roman" pitchFamily="18" charset="0"/>
              </a:rPr>
              <a:t>– few terabytes </a:t>
            </a:r>
            <a:r>
              <a:rPr lang="en-US" sz="2600" b="1" dirty="0">
                <a:latin typeface="Times New Roman" pitchFamily="18" charset="0"/>
                <a:ea typeface="+mn-ea"/>
                <a:cs typeface="Times New Roman" pitchFamily="18" charset="0"/>
              </a:rPr>
              <a:t>total</a:t>
            </a:r>
            <a:r>
              <a:rPr lang="en-US" sz="2600" dirty="0">
                <a:latin typeface="Times New Roman" pitchFamily="18" charset="0"/>
                <a:ea typeface="+mn-ea"/>
                <a:cs typeface="Times New Roman" pitchFamily="18" charset="0"/>
              </a:rPr>
              <a:t> today</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PolarGrid</a:t>
            </a:r>
            <a:r>
              <a:rPr lang="en-US" sz="2600" dirty="0">
                <a:latin typeface="Times New Roman" pitchFamily="18" charset="0"/>
                <a:ea typeface="+mn-ea"/>
                <a:cs typeface="Times New Roman" pitchFamily="18" charset="0"/>
              </a:rPr>
              <a:t> – 100’s terabytes/year</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Exascale simulation </a:t>
            </a:r>
            <a:r>
              <a:rPr lang="en-US" sz="2600" dirty="0">
                <a:latin typeface="Times New Roman" pitchFamily="18" charset="0"/>
                <a:ea typeface="+mn-ea"/>
                <a:cs typeface="Times New Roman" pitchFamily="18" charset="0"/>
              </a:rPr>
              <a:t>data dumps – terabytes/second</a:t>
            </a:r>
          </a:p>
          <a:p>
            <a:pPr marL="0" indent="0">
              <a:buNone/>
            </a:pPr>
            <a:endParaRPr lang="en-US" sz="2600" dirty="0" smtClean="0">
              <a:latin typeface="Times New Roman" pitchFamily="18" charset="0"/>
              <a:cs typeface="Times New Roman" pitchFamily="18" charset="0"/>
            </a:endParaRPr>
          </a:p>
          <a:p>
            <a:endParaRPr lang="en-US" sz="2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94CC141A-9CC6-41A7-A7D0-011D836CC6E2}" type="slidenum">
              <a:rPr lang="en-US" smtClean="0"/>
              <a:pPr/>
              <a:t>6</a:t>
            </a:fld>
            <a:endParaRPr lang="en-US"/>
          </a:p>
        </p:txBody>
      </p:sp>
    </p:spTree>
    <p:extLst>
      <p:ext uri="{BB962C8B-B14F-4D97-AF65-F5344CB8AC3E}">
        <p14:creationId xmlns:p14="http://schemas.microsoft.com/office/powerpoint/2010/main" val="7505283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CFE096-9650-498C-990C-20F2420C253B}" type="slidenum">
              <a:rPr lang="en-US" smtClean="0"/>
              <a:pPr/>
              <a:t>60</a:t>
            </a:fld>
            <a:endParaRPr lang="en-US"/>
          </a:p>
        </p:txBody>
      </p:sp>
      <p:sp>
        <p:nvSpPr>
          <p:cNvPr id="4" name="TextBox 3"/>
          <p:cNvSpPr txBox="1"/>
          <p:nvPr/>
        </p:nvSpPr>
        <p:spPr>
          <a:xfrm>
            <a:off x="457200" y="100047"/>
            <a:ext cx="7681334" cy="707886"/>
          </a:xfrm>
          <a:prstGeom prst="rect">
            <a:avLst/>
          </a:prstGeom>
          <a:solidFill>
            <a:schemeClr val="bg1"/>
          </a:solidFill>
        </p:spPr>
        <p:txBody>
          <a:bodyPr wrap="none" rtlCol="0">
            <a:spAutoFit/>
          </a:bodyPr>
          <a:lstStyle/>
          <a:p>
            <a:r>
              <a:rPr lang="en-US" sz="4000" b="1" dirty="0"/>
              <a:t>FutureGrid </a:t>
            </a:r>
            <a:r>
              <a:rPr lang="en-US" sz="4000" b="1" dirty="0" smtClean="0"/>
              <a:t>Distributed Testbed-</a:t>
            </a:r>
            <a:r>
              <a:rPr lang="en-US" sz="4000" b="1" dirty="0" err="1" smtClean="0"/>
              <a:t>aaS</a:t>
            </a:r>
            <a:endParaRPr lang="en-US" sz="4000" b="1" dirty="0"/>
          </a:p>
        </p:txBody>
      </p:sp>
      <p:pic>
        <p:nvPicPr>
          <p:cNvPr id="6"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5700" y="3338008"/>
            <a:ext cx="2266553" cy="33998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465008" y="6371518"/>
            <a:ext cx="1835439" cy="461665"/>
          </a:xfrm>
          <a:prstGeom prst="rect">
            <a:avLst/>
          </a:prstGeom>
          <a:solidFill>
            <a:schemeClr val="bg1"/>
          </a:solidFill>
        </p:spPr>
        <p:txBody>
          <a:bodyPr wrap="none" rtlCol="0">
            <a:spAutoFit/>
          </a:bodyPr>
          <a:lstStyle/>
          <a:p>
            <a:r>
              <a:rPr lang="en-US" sz="2400" b="1" dirty="0" smtClean="0"/>
              <a:t>Sierra (SDSC)</a:t>
            </a:r>
            <a:endParaRPr lang="en-US" sz="2400" b="1" dirty="0"/>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1539" y="3810000"/>
            <a:ext cx="1944161" cy="30418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676921" y="6365656"/>
            <a:ext cx="1709827" cy="461665"/>
          </a:xfrm>
          <a:prstGeom prst="rect">
            <a:avLst/>
          </a:prstGeom>
          <a:solidFill>
            <a:schemeClr val="bg1"/>
          </a:solidFill>
        </p:spPr>
        <p:txBody>
          <a:bodyPr wrap="none" rtlCol="0">
            <a:spAutoFit/>
          </a:bodyPr>
          <a:lstStyle/>
          <a:p>
            <a:r>
              <a:rPr lang="en-US" sz="2400" b="1" dirty="0" smtClean="0"/>
              <a:t>Foxtrot (UF)</a:t>
            </a:r>
            <a:endParaRPr lang="en-US" sz="2400" b="1" dirty="0"/>
          </a:p>
        </p:txBody>
      </p:sp>
      <p:pic>
        <p:nvPicPr>
          <p:cNvPr id="10"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61" y="3829664"/>
            <a:ext cx="2423855" cy="299765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1262" y="6365656"/>
            <a:ext cx="2130135" cy="461665"/>
          </a:xfrm>
          <a:prstGeom prst="rect">
            <a:avLst/>
          </a:prstGeom>
          <a:solidFill>
            <a:schemeClr val="bg1"/>
          </a:solidFill>
        </p:spPr>
        <p:txBody>
          <a:bodyPr wrap="none" rtlCol="0">
            <a:spAutoFit/>
          </a:bodyPr>
          <a:lstStyle/>
          <a:p>
            <a:r>
              <a:rPr lang="en-US" sz="2400" b="1" dirty="0" smtClean="0"/>
              <a:t>Hotel (Chicago)</a:t>
            </a:r>
            <a:endParaRPr lang="en-US" sz="2400" b="1" dirty="0"/>
          </a:p>
        </p:txBody>
      </p:sp>
      <p:grpSp>
        <p:nvGrpSpPr>
          <p:cNvPr id="12" name="Group 11"/>
          <p:cNvGrpSpPr/>
          <p:nvPr/>
        </p:nvGrpSpPr>
        <p:grpSpPr>
          <a:xfrm>
            <a:off x="61755" y="825518"/>
            <a:ext cx="5548719" cy="2984482"/>
            <a:chOff x="4250178" y="351692"/>
            <a:chExt cx="4893821" cy="2645271"/>
          </a:xfrm>
        </p:grpSpPr>
        <p:pic>
          <p:nvPicPr>
            <p:cNvPr id="13"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994" b="7623"/>
            <a:stretch/>
          </p:blipFill>
          <p:spPr bwMode="auto">
            <a:xfrm>
              <a:off x="4250178" y="351692"/>
              <a:ext cx="4893821" cy="264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282093" y="2535298"/>
              <a:ext cx="3782612" cy="409193"/>
            </a:xfrm>
            <a:prstGeom prst="rect">
              <a:avLst/>
            </a:prstGeom>
            <a:solidFill>
              <a:schemeClr val="bg1"/>
            </a:solidFill>
          </p:spPr>
          <p:txBody>
            <a:bodyPr wrap="square" rtlCol="0">
              <a:spAutoFit/>
            </a:bodyPr>
            <a:lstStyle/>
            <a:p>
              <a:r>
                <a:rPr lang="en-US" sz="2400" b="1" dirty="0" smtClean="0"/>
                <a:t>India (IBM) and </a:t>
              </a:r>
              <a:r>
                <a:rPr lang="en-US" sz="2400" b="1" dirty="0" err="1" smtClean="0"/>
                <a:t>Xray</a:t>
              </a:r>
              <a:r>
                <a:rPr lang="en-US" sz="2400" b="1" dirty="0" smtClean="0"/>
                <a:t> (Cray) (IU)</a:t>
              </a:r>
              <a:endParaRPr lang="en-US" sz="2400" b="1" dirty="0"/>
            </a:p>
          </p:txBody>
        </p:sp>
      </p:grpSp>
      <p:pic>
        <p:nvPicPr>
          <p:cNvPr id="102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334" t="5170" r="8493" b="10515"/>
          <a:stretch/>
        </p:blipFill>
        <p:spPr bwMode="auto">
          <a:xfrm>
            <a:off x="6717035" y="2898115"/>
            <a:ext cx="2426966" cy="3969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6781800" y="6371518"/>
            <a:ext cx="1990635" cy="461665"/>
          </a:xfrm>
          <a:prstGeom prst="rect">
            <a:avLst/>
          </a:prstGeom>
          <a:solidFill>
            <a:schemeClr val="bg1"/>
          </a:solidFill>
        </p:spPr>
        <p:txBody>
          <a:bodyPr wrap="square" rtlCol="0">
            <a:spAutoFit/>
          </a:bodyPr>
          <a:lstStyle/>
          <a:p>
            <a:r>
              <a:rPr lang="en-US" sz="2400" b="1" dirty="0" smtClean="0"/>
              <a:t>Alamo (TACC)</a:t>
            </a:r>
            <a:endParaRPr lang="en-US" sz="2400" b="1" dirty="0"/>
          </a:p>
        </p:txBody>
      </p:sp>
      <p:pic>
        <p:nvPicPr>
          <p:cNvPr id="19" name="Picture 8"/>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1252"/>
          <a:stretch/>
        </p:blipFill>
        <p:spPr bwMode="auto">
          <a:xfrm>
            <a:off x="5610474" y="825518"/>
            <a:ext cx="2910378" cy="2512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6279932" y="2799272"/>
            <a:ext cx="2209900" cy="461665"/>
          </a:xfrm>
          <a:prstGeom prst="rect">
            <a:avLst/>
          </a:prstGeom>
          <a:solidFill>
            <a:schemeClr val="bg1"/>
          </a:solidFill>
        </p:spPr>
        <p:txBody>
          <a:bodyPr wrap="none" rtlCol="0">
            <a:spAutoFit/>
          </a:bodyPr>
          <a:lstStyle/>
          <a:p>
            <a:r>
              <a:rPr lang="en-US" sz="2400" b="1" dirty="0" smtClean="0">
                <a:solidFill>
                  <a:srgbClr val="FF0000"/>
                </a:solidFill>
              </a:rPr>
              <a:t>Bravo</a:t>
            </a:r>
            <a:r>
              <a:rPr lang="en-US" sz="2400" b="1" dirty="0" smtClean="0"/>
              <a:t> </a:t>
            </a:r>
            <a:r>
              <a:rPr lang="en-US" sz="2400" b="1" dirty="0" smtClean="0">
                <a:solidFill>
                  <a:schemeClr val="accent6"/>
                </a:solidFill>
              </a:rPr>
              <a:t>Delta</a:t>
            </a:r>
            <a:r>
              <a:rPr lang="en-US" sz="2400" b="1" dirty="0" smtClean="0"/>
              <a:t> (IU)</a:t>
            </a:r>
            <a:endParaRPr lang="en-US" sz="2400" b="1" dirty="0"/>
          </a:p>
        </p:txBody>
      </p:sp>
    </p:spTree>
    <p:extLst>
      <p:ext uri="{BB962C8B-B14F-4D97-AF65-F5344CB8AC3E}">
        <p14:creationId xmlns:p14="http://schemas.microsoft.com/office/powerpoint/2010/main" val="28831939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7263"/>
          </a:xfrm>
        </p:spPr>
        <p:txBody>
          <a:bodyPr rtlCol="0">
            <a:normAutofit/>
          </a:bodyPr>
          <a:lstStyle/>
          <a:p>
            <a:pPr eaLnBrk="1" hangingPunct="1">
              <a:defRPr/>
            </a:pPr>
            <a:r>
              <a:rPr lang="en-US" b="1" dirty="0" smtClean="0">
                <a:ea typeface="+mj-ea"/>
                <a:cs typeface="+mj-cs"/>
              </a:rPr>
              <a:t>Compute Hardware</a:t>
            </a:r>
            <a:endParaRPr lang="en-US" b="1" dirty="0">
              <a:ea typeface="+mj-ea"/>
              <a:cs typeface="+mj-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89656025"/>
              </p:ext>
            </p:extLst>
          </p:nvPr>
        </p:nvGraphicFramePr>
        <p:xfrm>
          <a:off x="609600" y="685800"/>
          <a:ext cx="7848598" cy="5380990"/>
        </p:xfrm>
        <a:graphic>
          <a:graphicData uri="http://schemas.openxmlformats.org/drawingml/2006/table">
            <a:tbl>
              <a:tblPr/>
              <a:tblGrid>
                <a:gridCol w="1162171"/>
                <a:gridCol w="1162171"/>
                <a:gridCol w="699272"/>
                <a:gridCol w="633286"/>
                <a:gridCol w="736744"/>
                <a:gridCol w="863422"/>
                <a:gridCol w="863423"/>
                <a:gridCol w="623231"/>
                <a:gridCol w="1104878"/>
              </a:tblGrid>
              <a:tr h="3857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charset="0"/>
                          <a:ea typeface="Times" charset="0"/>
                          <a:cs typeface="Times New Roman" charset="0"/>
                        </a:rPr>
                        <a:t>Name</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System type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CPUs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Cores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TFLOPS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Total RAM (GB)</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Secondary Storage (TB)</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Site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Status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charset="0"/>
                          <a:ea typeface="Times" charset="0"/>
                          <a:cs typeface="Times New Roman" charset="0"/>
                        </a:rPr>
                        <a:t>india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256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1024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11</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3072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180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charset="0"/>
                          <a:ea typeface="Times" charset="0"/>
                          <a:cs typeface="Times New Roman" charset="0"/>
                        </a:rPr>
                        <a:t>alamo</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Dell </a:t>
                      </a:r>
                      <a:r>
                        <a:rPr kumimoji="0" lang="en-US" sz="1400" b="1" i="0" u="none" strike="noStrike" cap="none" normalizeH="0" baseline="0" dirty="0" err="1">
                          <a:ln>
                            <a:noFill/>
                          </a:ln>
                          <a:solidFill>
                            <a:srgbClr val="000000"/>
                          </a:solidFill>
                          <a:effectLst/>
                          <a:latin typeface="Calibri" charset="0"/>
                          <a:ea typeface="Times" charset="0"/>
                          <a:cs typeface="Times New Roman" charset="0"/>
                        </a:rPr>
                        <a:t>PowerEdge</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192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768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1152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TACC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hotel</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2016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120</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UC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sierra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2688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96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SDSC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charset="0"/>
                          <a:ea typeface="Times" charset="0"/>
                          <a:cs typeface="Times New Roman" charset="0"/>
                        </a:rPr>
                        <a:t>xray</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Cray XT5m</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1344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180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foxtrot</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a:t>
                      </a:r>
                      <a:r>
                        <a:rPr kumimoji="0" lang="en-US" sz="1400" b="1" i="0" u="none" strike="noStrike" cap="none" normalizeH="0" baseline="0" dirty="0" err="1">
                          <a:ln>
                            <a:noFill/>
                          </a:ln>
                          <a:solidFill>
                            <a:srgbClr val="000000"/>
                          </a:solidFill>
                          <a:effectLst/>
                          <a:latin typeface="Calibri" charset="0"/>
                          <a:ea typeface="Times" charset="0"/>
                          <a:cs typeface="Times New Roman" charset="0"/>
                        </a:rPr>
                        <a:t>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256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24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UF</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619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Bravo</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Large Disk &amp; memory</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128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1.5</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3072 (192GB per node)</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192 (12 TB per Server)</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IU</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619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Delta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Large Disk &amp; memory With Tesla GPU’s</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32 CPU   </a:t>
                      </a:r>
                    </a:p>
                    <a:p>
                      <a:pPr marL="0" marR="0" lvl="0" indent="0" algn="ctr" defTabSz="457200" rtl="0" eaLnBrk="1" fontAlgn="base" latinLnBrk="0" hangingPunct="1">
                        <a:lnSpc>
                          <a:spcPct val="100000"/>
                        </a:lnSpc>
                        <a:spcBef>
                          <a:spcPct val="0"/>
                        </a:spcBef>
                        <a:spcAft>
                          <a:spcPct val="0"/>
                        </a:spcAft>
                        <a:buClrTx/>
                        <a:buSzTx/>
                        <a:buFontTx/>
                        <a:buNone/>
                        <a:tabLst/>
                        <a:defRPr/>
                      </a:pPr>
                      <a:r>
                        <a:rPr lang="en-US" sz="1400" dirty="0" smtClean="0"/>
                        <a:t>32 GPU’s</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192+ 14336 GPU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9</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1536 (192GB per node)</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192 (12 TB per Server)</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IU</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80390">
                <a:tc>
                  <a:txBody>
                    <a:bodyPr/>
                    <a:lstStyle/>
                    <a:p>
                      <a:pPr algn="ctr"/>
                      <a:r>
                        <a:rPr lang="en-US" sz="1400" b="1" dirty="0" smtClean="0">
                          <a:solidFill>
                            <a:schemeClr val="tx2">
                              <a:lumMod val="75000"/>
                            </a:schemeClr>
                          </a:solidFill>
                        </a:rPr>
                        <a:t>Echo</a:t>
                      </a:r>
                    </a:p>
                    <a:p>
                      <a:pPr algn="ctr"/>
                      <a:r>
                        <a:rPr lang="en-US" sz="1400" b="1" dirty="0" smtClean="0">
                          <a:solidFill>
                            <a:schemeClr val="tx2">
                              <a:lumMod val="75000"/>
                            </a:schemeClr>
                          </a:solidFill>
                        </a:rPr>
                        <a:t>(</a:t>
                      </a:r>
                      <a:r>
                        <a:rPr lang="en-US" sz="1400" b="1" dirty="0" err="1" smtClean="0">
                          <a:solidFill>
                            <a:schemeClr val="tx2">
                              <a:lumMod val="75000"/>
                            </a:schemeClr>
                          </a:solidFill>
                        </a:rPr>
                        <a:t>ScaleMP</a:t>
                      </a:r>
                      <a:r>
                        <a:rPr lang="en-US" sz="1400" b="1" dirty="0" smtClean="0">
                          <a:solidFill>
                            <a:schemeClr val="tx2">
                              <a:lumMod val="75000"/>
                            </a:schemeClr>
                          </a:solidFill>
                        </a:rPr>
                        <a:t>)</a:t>
                      </a:r>
                      <a:endParaRPr lang="en-US" sz="1400" b="1" dirty="0">
                        <a:solidFill>
                          <a:schemeClr val="tx2">
                            <a:lumMod val="75000"/>
                          </a:schemeClr>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a:r>
                        <a:rPr lang="en-US" sz="1400" b="1" dirty="0" smtClean="0">
                          <a:solidFill>
                            <a:schemeClr val="tx2">
                              <a:lumMod val="75000"/>
                            </a:schemeClr>
                          </a:solidFill>
                        </a:rPr>
                        <a:t>Large Disk &amp; Memory</a:t>
                      </a:r>
                      <a:endParaRPr lang="en-US" sz="1400" b="1" dirty="0">
                        <a:solidFill>
                          <a:schemeClr val="tx2">
                            <a:lumMod val="75000"/>
                          </a:schemeClr>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a:r>
                        <a:rPr lang="en-US" sz="1400" b="0" dirty="0" smtClean="0">
                          <a:solidFill>
                            <a:schemeClr val="tx2">
                              <a:lumMod val="75000"/>
                            </a:schemeClr>
                          </a:solidFill>
                        </a:rPr>
                        <a:t>32 CPU</a:t>
                      </a:r>
                      <a:endParaRPr lang="en-US" sz="1400" b="0" dirty="0">
                        <a:solidFill>
                          <a:schemeClr val="tx2">
                            <a:lumMod val="75000"/>
                          </a:schemeClr>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a:r>
                        <a:rPr lang="en-US" sz="1400" b="0" dirty="0" smtClean="0">
                          <a:solidFill>
                            <a:schemeClr val="tx2">
                              <a:lumMod val="75000"/>
                            </a:schemeClr>
                          </a:solidFill>
                        </a:rPr>
                        <a:t>192</a:t>
                      </a:r>
                      <a:endParaRPr lang="en-US" sz="1400" b="0" dirty="0">
                        <a:solidFill>
                          <a:schemeClr val="tx2">
                            <a:lumMod val="75000"/>
                          </a:schemeClr>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a:r>
                        <a:rPr lang="en-US" sz="1400" b="0" dirty="0" smtClean="0">
                          <a:solidFill>
                            <a:schemeClr val="tx2">
                              <a:lumMod val="75000"/>
                            </a:schemeClr>
                          </a:solidFill>
                        </a:rPr>
                        <a:t>2</a:t>
                      </a:r>
                      <a:endParaRPr lang="en-US" sz="1400" b="0" dirty="0">
                        <a:solidFill>
                          <a:schemeClr val="tx2">
                            <a:lumMod val="75000"/>
                          </a:schemeClr>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a:r>
                        <a:rPr lang="en-US" sz="1400" b="0" dirty="0" smtClean="0">
                          <a:solidFill>
                            <a:schemeClr val="tx2">
                              <a:lumMod val="75000"/>
                            </a:schemeClr>
                          </a:solidFill>
                        </a:rPr>
                        <a:t>6144</a:t>
                      </a:r>
                      <a:endParaRPr lang="en-US" sz="1400" b="0" dirty="0">
                        <a:solidFill>
                          <a:schemeClr val="tx2">
                            <a:lumMod val="75000"/>
                          </a:schemeClr>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a:r>
                        <a:rPr lang="en-US" sz="1400" b="0" dirty="0" smtClean="0">
                          <a:solidFill>
                            <a:schemeClr val="tx2">
                              <a:lumMod val="75000"/>
                            </a:schemeClr>
                          </a:solidFill>
                        </a:rPr>
                        <a:t>192</a:t>
                      </a:r>
                      <a:endParaRPr lang="en-US" sz="1400" b="0" dirty="0">
                        <a:solidFill>
                          <a:schemeClr val="tx2">
                            <a:lumMod val="75000"/>
                          </a:schemeClr>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a:r>
                        <a:rPr lang="en-US" sz="1400" b="0" dirty="0" smtClean="0">
                          <a:solidFill>
                            <a:schemeClr val="tx2">
                              <a:lumMod val="75000"/>
                            </a:schemeClr>
                          </a:solidFill>
                        </a:rPr>
                        <a:t>IU</a:t>
                      </a:r>
                      <a:endParaRPr lang="en-US" sz="1400" b="0" dirty="0">
                        <a:solidFill>
                          <a:schemeClr val="tx2">
                            <a:lumMod val="75000"/>
                          </a:schemeClr>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a:r>
                        <a:rPr lang="en-US" sz="1400" b="0" dirty="0" smtClean="0">
                          <a:solidFill>
                            <a:schemeClr val="tx2">
                              <a:lumMod val="75000"/>
                            </a:schemeClr>
                          </a:solidFill>
                        </a:rPr>
                        <a:t>On Order</a:t>
                      </a:r>
                      <a:endParaRPr lang="en-US" sz="1400" b="0" dirty="0">
                        <a:solidFill>
                          <a:schemeClr val="tx2">
                            <a:lumMod val="75000"/>
                          </a:schemeClr>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80390">
                <a:tc>
                  <a:txBody>
                    <a:bodyPr/>
                    <a:lstStyle/>
                    <a:p>
                      <a:pPr algn="ctr"/>
                      <a:r>
                        <a:rPr lang="en-US" sz="1400" b="1" dirty="0" smtClean="0">
                          <a:solidFill>
                            <a:srgbClr val="17375E"/>
                          </a:solidFill>
                        </a:rPr>
                        <a:t>Lima</a:t>
                      </a:r>
                      <a:endParaRPr lang="en-US" sz="1400" b="1" dirty="0">
                        <a:solidFill>
                          <a:srgbClr val="17375E"/>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a:r>
                        <a:rPr lang="en-US" sz="1400" b="1" dirty="0" smtClean="0">
                          <a:solidFill>
                            <a:srgbClr val="17375E"/>
                          </a:solidFill>
                        </a:rPr>
                        <a:t>SSD</a:t>
                      </a:r>
                      <a:endParaRPr lang="en-US" sz="1400" b="1" dirty="0">
                        <a:solidFill>
                          <a:srgbClr val="17375E"/>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a:r>
                        <a:rPr lang="en-US" sz="1400" b="0" dirty="0" smtClean="0">
                          <a:solidFill>
                            <a:srgbClr val="17375E"/>
                          </a:solidFill>
                        </a:rPr>
                        <a:t>16</a:t>
                      </a:r>
                      <a:endParaRPr lang="en-US" sz="1400" b="0" dirty="0">
                        <a:solidFill>
                          <a:srgbClr val="17375E"/>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a:r>
                        <a:rPr lang="en-US" sz="1400" b="0" dirty="0" smtClean="0">
                          <a:solidFill>
                            <a:srgbClr val="17375E"/>
                          </a:solidFill>
                        </a:rPr>
                        <a:t>128</a:t>
                      </a:r>
                      <a:endParaRPr lang="en-US" sz="1400" b="0" dirty="0">
                        <a:solidFill>
                          <a:srgbClr val="17375E"/>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a:r>
                        <a:rPr lang="en-US" sz="1400" b="0" dirty="0" smtClean="0">
                          <a:solidFill>
                            <a:srgbClr val="17375E"/>
                          </a:solidFill>
                        </a:rPr>
                        <a:t>1.3</a:t>
                      </a:r>
                      <a:endParaRPr lang="en-US" sz="1400" b="0" dirty="0">
                        <a:solidFill>
                          <a:srgbClr val="17375E"/>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a:r>
                        <a:rPr lang="en-US" sz="1400" b="0" dirty="0" smtClean="0">
                          <a:solidFill>
                            <a:srgbClr val="17375E"/>
                          </a:solidFill>
                        </a:rPr>
                        <a:t>512</a:t>
                      </a:r>
                      <a:endParaRPr lang="en-US" sz="1400" b="0" dirty="0">
                        <a:solidFill>
                          <a:srgbClr val="17375E"/>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a:r>
                        <a:rPr lang="en-US" sz="1400" b="0" dirty="0" smtClean="0">
                          <a:solidFill>
                            <a:srgbClr val="17375E"/>
                          </a:solidFill>
                        </a:rPr>
                        <a:t>3.8 (SSD)</a:t>
                      </a:r>
                    </a:p>
                    <a:p>
                      <a:pPr algn="ctr"/>
                      <a:r>
                        <a:rPr lang="en-US" sz="1400" b="0" dirty="0" smtClean="0">
                          <a:solidFill>
                            <a:srgbClr val="17375E"/>
                          </a:solidFill>
                        </a:rPr>
                        <a:t> 8 (disk)</a:t>
                      </a:r>
                      <a:endParaRPr lang="en-US" sz="1400" b="0" dirty="0">
                        <a:solidFill>
                          <a:srgbClr val="17375E"/>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a:r>
                        <a:rPr lang="en-US" sz="1400" b="0" dirty="0" smtClean="0">
                          <a:solidFill>
                            <a:srgbClr val="17375E"/>
                          </a:solidFill>
                        </a:rPr>
                        <a:t>SDSC</a:t>
                      </a:r>
                      <a:endParaRPr lang="en-US" sz="1400" b="0" dirty="0">
                        <a:solidFill>
                          <a:srgbClr val="17375E"/>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a:r>
                        <a:rPr lang="en-US" sz="1400" b="0" dirty="0" smtClean="0">
                          <a:solidFill>
                            <a:srgbClr val="17375E"/>
                          </a:solidFill>
                        </a:rPr>
                        <a:t>On Order</a:t>
                      </a:r>
                      <a:endParaRPr lang="en-US" sz="1400" b="0" dirty="0">
                        <a:solidFill>
                          <a:srgbClr val="17375E"/>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3523431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smtClean="0"/>
              <a:t>FutureGrid Partners</a:t>
            </a:r>
            <a:endParaRPr lang="en-US" b="1" dirty="0"/>
          </a:p>
        </p:txBody>
      </p:sp>
      <p:sp>
        <p:nvSpPr>
          <p:cNvPr id="5" name="Content Placeholder 4"/>
          <p:cNvSpPr>
            <a:spLocks noGrp="1"/>
          </p:cNvSpPr>
          <p:nvPr>
            <p:ph idx="1"/>
          </p:nvPr>
        </p:nvSpPr>
        <p:spPr>
          <a:xfrm>
            <a:off x="0" y="685801"/>
            <a:ext cx="9144000" cy="5562600"/>
          </a:xfrm>
        </p:spPr>
        <p:txBody>
          <a:bodyPr>
            <a:noAutofit/>
          </a:bodyPr>
          <a:lstStyle/>
          <a:p>
            <a:r>
              <a:rPr lang="en-US" sz="2200" dirty="0" smtClean="0">
                <a:solidFill>
                  <a:srgbClr val="FF0000"/>
                </a:solidFill>
              </a:rPr>
              <a:t>Indiana University </a:t>
            </a:r>
            <a:r>
              <a:rPr lang="en-US" sz="2200" dirty="0" smtClean="0"/>
              <a:t>(Architecture, core software, Support)</a:t>
            </a:r>
          </a:p>
          <a:p>
            <a:r>
              <a:rPr lang="en-US" sz="2200" dirty="0" smtClean="0">
                <a:solidFill>
                  <a:srgbClr val="FF0000"/>
                </a:solidFill>
              </a:rPr>
              <a:t>San Diego Supercomputer Center </a:t>
            </a:r>
            <a:r>
              <a:rPr lang="en-US" sz="2200" dirty="0" smtClean="0"/>
              <a:t>at University of California San Diego (INCA, Monitoring)</a:t>
            </a:r>
          </a:p>
          <a:p>
            <a:r>
              <a:rPr lang="en-US" sz="2200" dirty="0" smtClean="0">
                <a:solidFill>
                  <a:srgbClr val="FF0000"/>
                </a:solidFill>
              </a:rPr>
              <a:t>University of Chicago</a:t>
            </a:r>
            <a:r>
              <a:rPr lang="en-US" sz="2200" dirty="0" smtClean="0"/>
              <a:t>/Argonne National Labs (Nimbus)</a:t>
            </a:r>
          </a:p>
          <a:p>
            <a:r>
              <a:rPr lang="en-US" sz="2200" dirty="0" smtClean="0">
                <a:solidFill>
                  <a:srgbClr val="FF0000"/>
                </a:solidFill>
              </a:rPr>
              <a:t>University of Florida </a:t>
            </a:r>
            <a:r>
              <a:rPr lang="en-US" sz="2200" dirty="0" smtClean="0"/>
              <a:t>(</a:t>
            </a:r>
            <a:r>
              <a:rPr lang="en-US" sz="2200" dirty="0" err="1" smtClean="0"/>
              <a:t>ViNE</a:t>
            </a:r>
            <a:r>
              <a:rPr lang="en-US" sz="2200" dirty="0" smtClean="0"/>
              <a:t>, Education and Outreach)</a:t>
            </a:r>
          </a:p>
          <a:p>
            <a:r>
              <a:rPr lang="en-US" sz="2200" dirty="0" smtClean="0"/>
              <a:t>University of Southern California Information Sciences (Pegasus to manage experiments) </a:t>
            </a:r>
          </a:p>
          <a:p>
            <a:r>
              <a:rPr lang="en-US" sz="2200" dirty="0" smtClean="0"/>
              <a:t>University of Tennessee Knoxville (Benchmarking)</a:t>
            </a:r>
          </a:p>
          <a:p>
            <a:r>
              <a:rPr lang="en-US" sz="2200" dirty="0" smtClean="0">
                <a:solidFill>
                  <a:srgbClr val="FF0000"/>
                </a:solidFill>
              </a:rPr>
              <a:t>University of Texas at Austin</a:t>
            </a:r>
            <a:r>
              <a:rPr lang="en-US" sz="2200" dirty="0" smtClean="0"/>
              <a:t>/Texas Advanced Computing Center (Portal)</a:t>
            </a:r>
          </a:p>
          <a:p>
            <a:r>
              <a:rPr lang="en-US" sz="2200" dirty="0" smtClean="0"/>
              <a:t>University of Virginia (OGF, XSEDE Software stack)</a:t>
            </a:r>
          </a:p>
          <a:p>
            <a:r>
              <a:rPr lang="en-US" sz="2200" dirty="0" smtClean="0"/>
              <a:t>Center for Information Services and GWT-TUD from </a:t>
            </a:r>
            <a:r>
              <a:rPr lang="en-US" sz="2200" dirty="0" err="1" smtClean="0"/>
              <a:t>Technische</a:t>
            </a:r>
            <a:r>
              <a:rPr lang="en-US" sz="2200" dirty="0" smtClean="0"/>
              <a:t> </a:t>
            </a:r>
            <a:r>
              <a:rPr lang="en-US" sz="2200" dirty="0" err="1" smtClean="0"/>
              <a:t>Universtität</a:t>
            </a:r>
            <a:r>
              <a:rPr lang="en-US" sz="2200" dirty="0" smtClean="0"/>
              <a:t> Dresden. (VAMPIR)</a:t>
            </a:r>
            <a:br>
              <a:rPr lang="en-US" sz="2200" dirty="0" smtClean="0"/>
            </a:br>
            <a:endParaRPr lang="en-US" sz="2200" b="1" dirty="0" smtClean="0">
              <a:solidFill>
                <a:schemeClr val="accent1">
                  <a:lumMod val="60000"/>
                  <a:lumOff val="40000"/>
                </a:schemeClr>
              </a:solidFill>
            </a:endParaRPr>
          </a:p>
          <a:p>
            <a:r>
              <a:rPr lang="en-US" sz="2200" dirty="0" smtClean="0">
                <a:solidFill>
                  <a:srgbClr val="FF0000"/>
                </a:solidFill>
              </a:rPr>
              <a:t>Red institutions </a:t>
            </a:r>
            <a:r>
              <a:rPr lang="en-US" sz="2200" dirty="0" smtClean="0"/>
              <a:t>have FutureGrid hardware</a:t>
            </a:r>
            <a:endParaRPr lang="en-US" sz="2200" dirty="0"/>
          </a:p>
        </p:txBody>
      </p:sp>
    </p:spTree>
    <p:extLst>
      <p:ext uri="{BB962C8B-B14F-4D97-AF65-F5344CB8AC3E}">
        <p14:creationId xmlns:p14="http://schemas.microsoft.com/office/powerpoint/2010/main" val="8231157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60" t="26005" r="8990"/>
          <a:stretch/>
        </p:blipFill>
        <p:spPr bwMode="auto">
          <a:xfrm>
            <a:off x="26020" y="33454"/>
            <a:ext cx="783057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1291032" y="6318502"/>
            <a:ext cx="2667000" cy="528347"/>
          </a:xfrm>
          <a:solidFill>
            <a:schemeClr val="bg1"/>
          </a:solidFill>
        </p:spPr>
        <p:txBody>
          <a:bodyPr/>
          <a:lstStyle/>
          <a:p>
            <a:r>
              <a:rPr lang="en-US" sz="2800" dirty="0" smtClean="0"/>
              <a:t>Recent Projects</a:t>
            </a:r>
            <a:endParaRPr lang="en-US" sz="2800"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63</a:t>
            </a:fld>
            <a:endParaRPr lang="en-US"/>
          </a:p>
        </p:txBody>
      </p:sp>
    </p:spTree>
    <p:extLst>
      <p:ext uri="{BB962C8B-B14F-4D97-AF65-F5344CB8AC3E}">
        <p14:creationId xmlns:p14="http://schemas.microsoft.com/office/powerpoint/2010/main" val="9276247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4 Use Types for FutureGrid </a:t>
            </a:r>
            <a:r>
              <a:rPr lang="en-US" dirty="0" err="1" smtClean="0"/>
              <a:t>TestbedaaS</a:t>
            </a:r>
            <a:endParaRPr lang="en-US" dirty="0"/>
          </a:p>
        </p:txBody>
      </p:sp>
      <p:sp>
        <p:nvSpPr>
          <p:cNvPr id="3" name="Content Placeholder 2"/>
          <p:cNvSpPr>
            <a:spLocks noGrp="1"/>
          </p:cNvSpPr>
          <p:nvPr>
            <p:ph idx="1"/>
          </p:nvPr>
        </p:nvSpPr>
        <p:spPr>
          <a:xfrm>
            <a:off x="76200" y="990600"/>
            <a:ext cx="9144000" cy="5715000"/>
          </a:xfrm>
          <a:noFill/>
        </p:spPr>
        <p:txBody>
          <a:bodyPr/>
          <a:lstStyle/>
          <a:p>
            <a:pPr>
              <a:spcBef>
                <a:spcPts val="0"/>
              </a:spcBef>
            </a:pPr>
            <a:r>
              <a:rPr lang="en-US" sz="2800" b="1" dirty="0" smtClean="0"/>
              <a:t>260 </a:t>
            </a:r>
            <a:r>
              <a:rPr lang="en-US" sz="2800" dirty="0" smtClean="0"/>
              <a:t>approved projects (1360 users) September 21 2012</a:t>
            </a:r>
          </a:p>
          <a:p>
            <a:pPr lvl="1">
              <a:spcBef>
                <a:spcPts val="0"/>
              </a:spcBef>
            </a:pPr>
            <a:r>
              <a:rPr lang="en-US" sz="2400" dirty="0" smtClean="0"/>
              <a:t>USA, China, India, Pakistan, lots of European countries</a:t>
            </a:r>
          </a:p>
          <a:p>
            <a:pPr lvl="1">
              <a:spcBef>
                <a:spcPts val="0"/>
              </a:spcBef>
            </a:pPr>
            <a:r>
              <a:rPr lang="en-US" sz="2400" dirty="0" smtClean="0"/>
              <a:t>Industry, Government, Academia</a:t>
            </a:r>
            <a:endParaRPr lang="en-US" sz="2000" dirty="0" smtClean="0"/>
          </a:p>
          <a:p>
            <a:pPr>
              <a:spcBef>
                <a:spcPts val="0"/>
              </a:spcBef>
            </a:pPr>
            <a:r>
              <a:rPr lang="en-US" sz="2800" b="1" dirty="0" smtClean="0"/>
              <a:t>Training Education and Outreach (</a:t>
            </a:r>
            <a:r>
              <a:rPr lang="en-US" sz="2800" b="1" dirty="0" smtClean="0">
                <a:solidFill>
                  <a:srgbClr val="FF0000"/>
                </a:solidFill>
              </a:rPr>
              <a:t>10%</a:t>
            </a:r>
            <a:r>
              <a:rPr lang="en-US" sz="2800" b="1" dirty="0" smtClean="0"/>
              <a:t>)</a:t>
            </a:r>
          </a:p>
          <a:p>
            <a:pPr lvl="1">
              <a:spcBef>
                <a:spcPts val="0"/>
              </a:spcBef>
            </a:pPr>
            <a:r>
              <a:rPr lang="en-US" sz="2400" dirty="0" smtClean="0"/>
              <a:t>Semester and short events; interesting outreach to HBCU</a:t>
            </a:r>
          </a:p>
          <a:p>
            <a:pPr>
              <a:spcBef>
                <a:spcPts val="0"/>
              </a:spcBef>
            </a:pPr>
            <a:r>
              <a:rPr lang="en-US" sz="2800" b="1" dirty="0" smtClean="0"/>
              <a:t>Computer science and Middleware (</a:t>
            </a:r>
            <a:r>
              <a:rPr lang="en-US" sz="2800" b="1" dirty="0" smtClean="0">
                <a:solidFill>
                  <a:srgbClr val="FF0000"/>
                </a:solidFill>
              </a:rPr>
              <a:t>59%</a:t>
            </a:r>
            <a:r>
              <a:rPr lang="en-US" sz="2800" b="1" dirty="0" smtClean="0"/>
              <a:t>)</a:t>
            </a:r>
          </a:p>
          <a:p>
            <a:pPr lvl="1">
              <a:spcBef>
                <a:spcPts val="0"/>
              </a:spcBef>
            </a:pPr>
            <a:r>
              <a:rPr lang="en-US" sz="2400" dirty="0" smtClean="0"/>
              <a:t>Core CS </a:t>
            </a:r>
            <a:r>
              <a:rPr lang="en-US" sz="2400" dirty="0"/>
              <a:t>and Cyberinfrastructure; </a:t>
            </a:r>
            <a:r>
              <a:rPr lang="en-US" sz="2400" dirty="0" smtClean="0"/>
              <a:t>Interoperability (</a:t>
            </a:r>
            <a:r>
              <a:rPr lang="en-US" sz="2400" dirty="0"/>
              <a:t>2</a:t>
            </a:r>
            <a:r>
              <a:rPr lang="en-US" sz="2400" dirty="0" smtClean="0"/>
              <a:t>%) for Grids </a:t>
            </a:r>
            <a:r>
              <a:rPr lang="en-US" sz="2400" dirty="0"/>
              <a:t>and Clouds; Open Grid Forum OGF </a:t>
            </a:r>
            <a:r>
              <a:rPr lang="en-US" sz="2400" dirty="0" smtClean="0"/>
              <a:t>Standards</a:t>
            </a:r>
          </a:p>
          <a:p>
            <a:pPr>
              <a:spcBef>
                <a:spcPts val="0"/>
              </a:spcBef>
            </a:pPr>
            <a:r>
              <a:rPr lang="en-US" sz="2800" b="1" dirty="0" smtClean="0"/>
              <a:t>Computer Systems Evaluation (</a:t>
            </a:r>
            <a:r>
              <a:rPr lang="en-US" sz="2800" b="1" dirty="0" smtClean="0">
                <a:solidFill>
                  <a:srgbClr val="FF0000"/>
                </a:solidFill>
              </a:rPr>
              <a:t>29%</a:t>
            </a:r>
            <a:r>
              <a:rPr lang="en-US" sz="2800" b="1" dirty="0" smtClean="0"/>
              <a:t>)</a:t>
            </a:r>
          </a:p>
          <a:p>
            <a:pPr lvl="1">
              <a:spcBef>
                <a:spcPts val="0"/>
              </a:spcBef>
            </a:pPr>
            <a:r>
              <a:rPr lang="en-US" sz="2400" dirty="0" smtClean="0"/>
              <a:t>XSEDE (TIS, TAS), OSG, EGI; Campuses</a:t>
            </a:r>
          </a:p>
          <a:p>
            <a:pPr>
              <a:spcBef>
                <a:spcPts val="0"/>
              </a:spcBef>
            </a:pPr>
            <a:r>
              <a:rPr lang="en-US" sz="2800" b="1" dirty="0" smtClean="0"/>
              <a:t>New Domain Science applications (</a:t>
            </a:r>
            <a:r>
              <a:rPr lang="en-US" sz="2800" b="1" dirty="0" smtClean="0">
                <a:solidFill>
                  <a:srgbClr val="FF0000"/>
                </a:solidFill>
              </a:rPr>
              <a:t>26%)</a:t>
            </a:r>
          </a:p>
          <a:p>
            <a:pPr lvl="1">
              <a:spcBef>
                <a:spcPts val="0"/>
              </a:spcBef>
            </a:pPr>
            <a:r>
              <a:rPr lang="en-US" sz="2400" dirty="0" smtClean="0"/>
              <a:t>Life </a:t>
            </a:r>
            <a:r>
              <a:rPr lang="en-US" sz="2400" dirty="0"/>
              <a:t>science highlighted (</a:t>
            </a:r>
            <a:r>
              <a:rPr lang="en-US" sz="2400" dirty="0">
                <a:solidFill>
                  <a:srgbClr val="FF0000"/>
                </a:solidFill>
              </a:rPr>
              <a:t>14%</a:t>
            </a:r>
            <a:r>
              <a:rPr lang="en-US" sz="2400" dirty="0"/>
              <a:t>), Non Life Science (</a:t>
            </a:r>
            <a:r>
              <a:rPr lang="en-US" sz="2400" dirty="0">
                <a:solidFill>
                  <a:srgbClr val="FF0000"/>
                </a:solidFill>
              </a:rPr>
              <a:t>12</a:t>
            </a:r>
            <a:r>
              <a:rPr lang="en-US" sz="2400" dirty="0" smtClean="0">
                <a:solidFill>
                  <a:srgbClr val="FF0000"/>
                </a:solidFill>
              </a:rPr>
              <a:t>%</a:t>
            </a:r>
            <a:r>
              <a:rPr lang="en-US" sz="2400" dirty="0" smtClean="0"/>
              <a:t>)</a:t>
            </a:r>
          </a:p>
          <a:p>
            <a:pPr lvl="1">
              <a:spcBef>
                <a:spcPts val="0"/>
              </a:spcBef>
            </a:pPr>
            <a:r>
              <a:rPr lang="en-US" sz="2400" dirty="0" smtClean="0"/>
              <a:t>Generalize to building </a:t>
            </a:r>
            <a:r>
              <a:rPr lang="en-US" sz="2400" b="1" dirty="0" smtClean="0"/>
              <a:t>Research Computing-</a:t>
            </a:r>
            <a:r>
              <a:rPr lang="en-US" sz="2400" b="1" dirty="0" err="1" smtClean="0"/>
              <a:t>aaS</a:t>
            </a:r>
            <a:endParaRPr lang="en-US" sz="2400" b="1"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64</a:t>
            </a:fld>
            <a:endParaRPr lang="en-US"/>
          </a:p>
        </p:txBody>
      </p:sp>
      <p:sp>
        <p:nvSpPr>
          <p:cNvPr id="5" name="TextBox 4"/>
          <p:cNvSpPr txBox="1"/>
          <p:nvPr/>
        </p:nvSpPr>
        <p:spPr>
          <a:xfrm>
            <a:off x="6781800" y="3905071"/>
            <a:ext cx="2221730" cy="1200329"/>
          </a:xfrm>
          <a:prstGeom prst="rect">
            <a:avLst/>
          </a:prstGeom>
          <a:noFill/>
          <a:ln w="38100">
            <a:solidFill>
              <a:schemeClr val="tx1"/>
            </a:solidFill>
          </a:ln>
        </p:spPr>
        <p:txBody>
          <a:bodyPr wrap="square" rtlCol="0">
            <a:spAutoFit/>
          </a:bodyPr>
          <a:lstStyle/>
          <a:p>
            <a:r>
              <a:rPr lang="en-US" sz="2400" dirty="0"/>
              <a:t>Fractions are as of July 15 </a:t>
            </a:r>
            <a:r>
              <a:rPr lang="en-US" sz="2400" dirty="0" smtClean="0"/>
              <a:t>2012 add to </a:t>
            </a:r>
            <a:r>
              <a:rPr lang="en-US" sz="2400" dirty="0"/>
              <a:t>&gt; 100</a:t>
            </a:r>
            <a:r>
              <a:rPr lang="en-US" sz="2400" dirty="0" smtClean="0"/>
              <a:t>%</a:t>
            </a:r>
            <a:endParaRPr lang="en-US" sz="2400" dirty="0"/>
          </a:p>
        </p:txBody>
      </p:sp>
    </p:spTree>
    <p:extLst>
      <p:ext uri="{BB962C8B-B14F-4D97-AF65-F5344CB8AC3E}">
        <p14:creationId xmlns:p14="http://schemas.microsoft.com/office/powerpoint/2010/main" val="42715168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Computing</a:t>
            </a:r>
            <a:br>
              <a:rPr lang="en-US" dirty="0" smtClean="0"/>
            </a:br>
            <a:r>
              <a:rPr lang="en-US" dirty="0" smtClean="0"/>
              <a:t>Testbed as a  Service</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65</a:t>
            </a:fld>
            <a:endParaRPr lang="en-US"/>
          </a:p>
        </p:txBody>
      </p:sp>
    </p:spTree>
    <p:extLst>
      <p:ext uri="{BB962C8B-B14F-4D97-AF65-F5344CB8AC3E}">
        <p14:creationId xmlns:p14="http://schemas.microsoft.com/office/powerpoint/2010/main" val="16355383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CFE096-9650-498C-990C-20F2420C253B}" type="slidenum">
              <a:rPr lang="en-US" smtClean="0"/>
              <a:pPr/>
              <a:t>66</a:t>
            </a:fld>
            <a:endParaRPr lang="en-US"/>
          </a:p>
        </p:txBody>
      </p:sp>
      <p:sp>
        <p:nvSpPr>
          <p:cNvPr id="29" name="Content Placeholder 29"/>
          <p:cNvSpPr>
            <a:spLocks noGrp="1"/>
          </p:cNvSpPr>
          <p:nvPr>
            <p:ph idx="1"/>
          </p:nvPr>
        </p:nvSpPr>
        <p:spPr>
          <a:xfrm>
            <a:off x="5905500" y="2853312"/>
            <a:ext cx="3276600" cy="3613093"/>
          </a:xfrm>
        </p:spPr>
        <p:txBody>
          <a:bodyPr/>
          <a:lstStyle/>
          <a:p>
            <a:pPr marL="0" indent="0" algn="ctr">
              <a:buNone/>
            </a:pPr>
            <a:r>
              <a:rPr lang="en-US" sz="2400" b="1" dirty="0" smtClean="0"/>
              <a:t>FutureGrid Usages</a:t>
            </a:r>
          </a:p>
          <a:p>
            <a:r>
              <a:rPr lang="en-US" sz="2400" b="1" dirty="0" smtClean="0"/>
              <a:t>Computer Science</a:t>
            </a:r>
          </a:p>
          <a:p>
            <a:r>
              <a:rPr lang="en-US" sz="2400" b="1" dirty="0" smtClean="0"/>
              <a:t>Applications</a:t>
            </a:r>
            <a:r>
              <a:rPr lang="en-US" sz="2400" dirty="0" smtClean="0"/>
              <a:t> and understanding </a:t>
            </a:r>
            <a:r>
              <a:rPr lang="en-US" sz="2400" b="1" dirty="0" smtClean="0"/>
              <a:t>Science Clouds</a:t>
            </a:r>
          </a:p>
          <a:p>
            <a:r>
              <a:rPr lang="en-US" sz="2400" b="1" dirty="0" smtClean="0"/>
              <a:t>Technology Evaluation </a:t>
            </a:r>
            <a:r>
              <a:rPr lang="en-US" sz="2400" dirty="0" smtClean="0"/>
              <a:t>including XSEDE testing</a:t>
            </a:r>
          </a:p>
          <a:p>
            <a:r>
              <a:rPr lang="en-US" sz="2400" b="1" dirty="0" smtClean="0"/>
              <a:t>Education and Training</a:t>
            </a:r>
            <a:endParaRPr lang="en-US" sz="2400" b="1" dirty="0"/>
          </a:p>
        </p:txBody>
      </p:sp>
      <p:grpSp>
        <p:nvGrpSpPr>
          <p:cNvPr id="13" name="Group 12"/>
          <p:cNvGrpSpPr/>
          <p:nvPr/>
        </p:nvGrpSpPr>
        <p:grpSpPr>
          <a:xfrm>
            <a:off x="822678" y="4967178"/>
            <a:ext cx="4450644" cy="1200329"/>
            <a:chOff x="2133600" y="4876800"/>
            <a:chExt cx="4114800" cy="1200329"/>
          </a:xfrm>
        </p:grpSpPr>
        <p:sp>
          <p:nvSpPr>
            <p:cNvPr id="4" name="Rounded Rectangle 3"/>
            <p:cNvSpPr/>
            <p:nvPr/>
          </p:nvSpPr>
          <p:spPr>
            <a:xfrm>
              <a:off x="2133600" y="4876800"/>
              <a:ext cx="4114800" cy="1143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133600" y="5125134"/>
              <a:ext cx="1447800" cy="707886"/>
            </a:xfrm>
            <a:prstGeom prst="rect">
              <a:avLst/>
            </a:prstGeom>
            <a:noFill/>
          </p:spPr>
          <p:txBody>
            <a:bodyPr wrap="square" rtlCol="0">
              <a:spAutoFit/>
            </a:bodyPr>
            <a:lstStyle/>
            <a:p>
              <a:r>
                <a:rPr lang="en-US" sz="4000" dirty="0" smtClean="0">
                  <a:latin typeface="Cooper Std Black" pitchFamily="18" charset="0"/>
                  <a:ea typeface="Adobe Gothic Std B" pitchFamily="34" charset="-128"/>
                </a:rPr>
                <a:t>IaaS</a:t>
              </a:r>
              <a:endParaRPr lang="en-US" sz="4000" dirty="0">
                <a:latin typeface="Cooper Std Black" pitchFamily="18" charset="0"/>
                <a:ea typeface="Adobe Gothic Std B" pitchFamily="34" charset="-128"/>
              </a:endParaRPr>
            </a:p>
          </p:txBody>
        </p:sp>
        <p:sp>
          <p:nvSpPr>
            <p:cNvPr id="6" name="TextBox 5"/>
            <p:cNvSpPr txBox="1"/>
            <p:nvPr/>
          </p:nvSpPr>
          <p:spPr>
            <a:xfrm>
              <a:off x="3441671" y="4876800"/>
              <a:ext cx="2806729" cy="1200329"/>
            </a:xfrm>
            <a:prstGeom prst="rect">
              <a:avLst/>
            </a:prstGeom>
            <a:noFill/>
          </p:spPr>
          <p:txBody>
            <a:bodyPr wrap="square" rtlCol="0">
              <a:spAutoFit/>
            </a:bodyPr>
            <a:lstStyle/>
            <a:p>
              <a:pPr marL="285750" indent="-285750">
                <a:buFont typeface="Wingdings" pitchFamily="2" charset="2"/>
                <a:buChar char="Ø"/>
              </a:pPr>
              <a:r>
                <a:rPr lang="en-US" b="1" dirty="0" smtClean="0"/>
                <a:t>Hypervisor</a:t>
              </a:r>
            </a:p>
            <a:p>
              <a:pPr marL="285750" indent="-285750">
                <a:buFont typeface="Wingdings" pitchFamily="2" charset="2"/>
                <a:buChar char="Ø"/>
              </a:pPr>
              <a:r>
                <a:rPr lang="en-US" b="1" dirty="0" smtClean="0"/>
                <a:t>Bare Metal</a:t>
              </a:r>
            </a:p>
            <a:p>
              <a:pPr marL="285750" indent="-285750">
                <a:buFont typeface="Wingdings" pitchFamily="2" charset="2"/>
                <a:buChar char="Ø"/>
              </a:pPr>
              <a:r>
                <a:rPr lang="en-US" b="1" dirty="0" smtClean="0"/>
                <a:t>Operating System</a:t>
              </a:r>
            </a:p>
            <a:p>
              <a:pPr marL="285750" indent="-285750">
                <a:buFont typeface="Wingdings" pitchFamily="2" charset="2"/>
                <a:buChar char="Ø"/>
              </a:pPr>
              <a:r>
                <a:rPr lang="en-US" b="1" dirty="0" smtClean="0"/>
                <a:t>Virtual Clusters, Networks</a:t>
              </a:r>
              <a:endParaRPr lang="en-US" b="1" dirty="0"/>
            </a:p>
          </p:txBody>
        </p:sp>
      </p:grpSp>
      <p:grpSp>
        <p:nvGrpSpPr>
          <p:cNvPr id="14" name="Group 13"/>
          <p:cNvGrpSpPr/>
          <p:nvPr/>
        </p:nvGrpSpPr>
        <p:grpSpPr>
          <a:xfrm>
            <a:off x="975078" y="3805721"/>
            <a:ext cx="4145844" cy="1233219"/>
            <a:chOff x="2133600" y="2133600"/>
            <a:chExt cx="4145844" cy="1233219"/>
          </a:xfrm>
          <a:solidFill>
            <a:schemeClr val="accent6">
              <a:lumMod val="40000"/>
              <a:lumOff val="60000"/>
            </a:schemeClr>
          </a:solidFill>
        </p:grpSpPr>
        <p:sp>
          <p:nvSpPr>
            <p:cNvPr id="10" name="Rounded Rectangle 9"/>
            <p:cNvSpPr/>
            <p:nvPr/>
          </p:nvSpPr>
          <p:spPr>
            <a:xfrm>
              <a:off x="2133600" y="21336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133600" y="2381934"/>
              <a:ext cx="1600200" cy="707886"/>
            </a:xfrm>
            <a:prstGeom prst="rect">
              <a:avLst/>
            </a:prstGeom>
            <a:grpFill/>
          </p:spPr>
          <p:txBody>
            <a:bodyPr wrap="square" rtlCol="0">
              <a:spAutoFit/>
            </a:bodyPr>
            <a:lstStyle/>
            <a:p>
              <a:r>
                <a:rPr lang="en-US" sz="4000" dirty="0" err="1" smtClean="0">
                  <a:latin typeface="Cooper Std Black" pitchFamily="18" charset="0"/>
                  <a:ea typeface="Adobe Gothic Std B" pitchFamily="34" charset="-128"/>
                </a:rPr>
                <a:t>PaaS</a:t>
              </a:r>
              <a:endParaRPr lang="en-US" sz="4000" dirty="0">
                <a:latin typeface="Cooper Std Black" pitchFamily="18" charset="0"/>
                <a:ea typeface="Adobe Gothic Std B" pitchFamily="34" charset="-128"/>
              </a:endParaRPr>
            </a:p>
          </p:txBody>
        </p:sp>
        <p:sp>
          <p:nvSpPr>
            <p:cNvPr id="12" name="TextBox 11"/>
            <p:cNvSpPr txBox="1"/>
            <p:nvPr/>
          </p:nvSpPr>
          <p:spPr>
            <a:xfrm>
              <a:off x="3612444" y="2166490"/>
              <a:ext cx="2667000" cy="1200329"/>
            </a:xfrm>
            <a:prstGeom prst="rect">
              <a:avLst/>
            </a:prstGeom>
            <a:noFill/>
          </p:spPr>
          <p:txBody>
            <a:bodyPr wrap="square" rtlCol="0">
              <a:spAutoFit/>
            </a:bodyPr>
            <a:lstStyle/>
            <a:p>
              <a:pPr marL="285750" indent="-285750">
                <a:buFont typeface="Wingdings" pitchFamily="2" charset="2"/>
                <a:buChar char="Ø"/>
              </a:pPr>
              <a:r>
                <a:rPr lang="en-US" b="1" dirty="0" smtClean="0"/>
                <a:t>Cloud e.g. MapReduce</a:t>
              </a:r>
            </a:p>
            <a:p>
              <a:pPr marL="285750" indent="-285750">
                <a:buFont typeface="Wingdings" pitchFamily="2" charset="2"/>
                <a:buChar char="Ø"/>
              </a:pPr>
              <a:r>
                <a:rPr lang="en-US" b="1" dirty="0" smtClean="0"/>
                <a:t>HPC e.g. </a:t>
              </a:r>
              <a:r>
                <a:rPr lang="en-US" b="1" dirty="0" err="1" smtClean="0"/>
                <a:t>PETSc</a:t>
              </a:r>
              <a:r>
                <a:rPr lang="en-US" b="1" dirty="0" smtClean="0"/>
                <a:t>, SAGA</a:t>
              </a:r>
            </a:p>
            <a:p>
              <a:pPr marL="285750" indent="-285750">
                <a:buFont typeface="Wingdings" pitchFamily="2" charset="2"/>
                <a:buChar char="Ø"/>
              </a:pPr>
              <a:r>
                <a:rPr lang="en-US" b="1" dirty="0" smtClean="0"/>
                <a:t>Computer Science e.g. Languages, Sensor nets</a:t>
              </a:r>
              <a:endParaRPr lang="en-US" b="1" dirty="0"/>
            </a:p>
          </p:txBody>
        </p:sp>
      </p:grpSp>
      <p:grpSp>
        <p:nvGrpSpPr>
          <p:cNvPr id="8" name="Group 7"/>
          <p:cNvGrpSpPr/>
          <p:nvPr/>
        </p:nvGrpSpPr>
        <p:grpSpPr>
          <a:xfrm>
            <a:off x="990600" y="1112294"/>
            <a:ext cx="4114800" cy="1603730"/>
            <a:chOff x="2996494" y="609600"/>
            <a:chExt cx="4114800" cy="1603730"/>
          </a:xfrm>
        </p:grpSpPr>
        <p:sp>
          <p:nvSpPr>
            <p:cNvPr id="16" name="Rounded Rectangle 15"/>
            <p:cNvSpPr/>
            <p:nvPr/>
          </p:nvSpPr>
          <p:spPr>
            <a:xfrm>
              <a:off x="2996494" y="652384"/>
              <a:ext cx="4114800" cy="1406236"/>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009193" y="710441"/>
              <a:ext cx="2041877" cy="1446550"/>
            </a:xfrm>
            <a:prstGeom prst="rect">
              <a:avLst/>
            </a:prstGeom>
            <a:noFill/>
          </p:spPr>
          <p:txBody>
            <a:bodyPr wrap="square" rtlCol="0">
              <a:spAutoFit/>
            </a:bodyPr>
            <a:lstStyle/>
            <a:p>
              <a:pPr algn="ctr"/>
              <a:r>
                <a:rPr lang="en-US" sz="2400" dirty="0" smtClean="0">
                  <a:latin typeface="Cooper Std Black" pitchFamily="18" charset="0"/>
                  <a:ea typeface="Adobe Gothic Std B" pitchFamily="34" charset="-128"/>
                </a:rPr>
                <a:t>Research</a:t>
              </a:r>
            </a:p>
            <a:p>
              <a:pPr algn="ctr"/>
              <a:r>
                <a:rPr lang="en-US" sz="2400" dirty="0" smtClean="0">
                  <a:latin typeface="Cooper Std Black" pitchFamily="18" charset="0"/>
                  <a:ea typeface="Adobe Gothic Std B" pitchFamily="34" charset="-128"/>
                </a:rPr>
                <a:t>Computing</a:t>
              </a:r>
            </a:p>
            <a:p>
              <a:pPr algn="ctr"/>
              <a:r>
                <a:rPr lang="en-US" sz="4000" dirty="0" err="1" smtClean="0">
                  <a:latin typeface="Cooper Std Black" pitchFamily="18" charset="0"/>
                  <a:ea typeface="Adobe Gothic Std B" pitchFamily="34" charset="-128"/>
                </a:rPr>
                <a:t>aaS</a:t>
              </a:r>
              <a:endParaRPr lang="en-US" sz="4000" dirty="0">
                <a:latin typeface="Cooper Std Black" pitchFamily="18" charset="0"/>
                <a:ea typeface="Adobe Gothic Std B" pitchFamily="34" charset="-128"/>
              </a:endParaRPr>
            </a:p>
          </p:txBody>
        </p:sp>
        <p:sp>
          <p:nvSpPr>
            <p:cNvPr id="18" name="TextBox 17"/>
            <p:cNvSpPr txBox="1"/>
            <p:nvPr/>
          </p:nvSpPr>
          <p:spPr>
            <a:xfrm>
              <a:off x="5051070" y="609600"/>
              <a:ext cx="2057401" cy="1603730"/>
            </a:xfrm>
            <a:prstGeom prst="rect">
              <a:avLst/>
            </a:prstGeom>
            <a:noFill/>
          </p:spPr>
          <p:txBody>
            <a:bodyPr wrap="square" rtlCol="0">
              <a:spAutoFit/>
            </a:bodyPr>
            <a:lstStyle/>
            <a:p>
              <a:pPr marL="285750" indent="-285750">
                <a:buFont typeface="Wingdings" pitchFamily="2" charset="2"/>
                <a:buChar char="Ø"/>
              </a:pPr>
              <a:r>
                <a:rPr lang="en-US" b="1" dirty="0" smtClean="0"/>
                <a:t>Custom Images</a:t>
              </a:r>
            </a:p>
            <a:p>
              <a:pPr marL="285750" indent="-285750">
                <a:buFont typeface="Wingdings" pitchFamily="2" charset="2"/>
                <a:buChar char="Ø"/>
              </a:pPr>
              <a:r>
                <a:rPr lang="en-US" b="1" dirty="0" smtClean="0"/>
                <a:t>Courses</a:t>
              </a:r>
            </a:p>
            <a:p>
              <a:pPr marL="285750" indent="-285750">
                <a:buFont typeface="Wingdings" pitchFamily="2" charset="2"/>
                <a:buChar char="Ø"/>
              </a:pPr>
              <a:r>
                <a:rPr lang="en-US" b="1" dirty="0" smtClean="0"/>
                <a:t>Consulting</a:t>
              </a:r>
            </a:p>
            <a:p>
              <a:pPr marL="285750" indent="-285750">
                <a:buFont typeface="Wingdings" pitchFamily="2" charset="2"/>
                <a:buChar char="Ø"/>
              </a:pPr>
              <a:r>
                <a:rPr lang="en-US" b="1" dirty="0" smtClean="0"/>
                <a:t>Portals</a:t>
              </a:r>
            </a:p>
            <a:p>
              <a:pPr marL="285750" indent="-285750">
                <a:buFont typeface="Wingdings" pitchFamily="2" charset="2"/>
                <a:buChar char="Ø"/>
              </a:pPr>
              <a:r>
                <a:rPr lang="en-US" b="1" dirty="0" smtClean="0"/>
                <a:t>Archival Storage</a:t>
              </a:r>
            </a:p>
          </p:txBody>
        </p:sp>
      </p:grpSp>
      <p:grpSp>
        <p:nvGrpSpPr>
          <p:cNvPr id="19" name="Group 18"/>
          <p:cNvGrpSpPr/>
          <p:nvPr/>
        </p:nvGrpSpPr>
        <p:grpSpPr>
          <a:xfrm>
            <a:off x="975078" y="2561314"/>
            <a:ext cx="4145844" cy="1200329"/>
            <a:chOff x="2133600" y="2089936"/>
            <a:chExt cx="4145844" cy="1200329"/>
          </a:xfrm>
          <a:solidFill>
            <a:schemeClr val="accent6">
              <a:lumMod val="40000"/>
              <a:lumOff val="60000"/>
            </a:schemeClr>
          </a:solidFill>
        </p:grpSpPr>
        <p:sp>
          <p:nvSpPr>
            <p:cNvPr id="20" name="Rounded Rectangle 19"/>
            <p:cNvSpPr/>
            <p:nvPr/>
          </p:nvSpPr>
          <p:spPr>
            <a:xfrm>
              <a:off x="2133600" y="2133600"/>
              <a:ext cx="4114800" cy="1143000"/>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2133600" y="2381934"/>
              <a:ext cx="1600200" cy="707886"/>
            </a:xfrm>
            <a:prstGeom prst="rect">
              <a:avLst/>
            </a:prstGeom>
            <a:noFill/>
          </p:spPr>
          <p:txBody>
            <a:bodyPr wrap="square" rtlCol="0">
              <a:spAutoFit/>
            </a:bodyPr>
            <a:lstStyle/>
            <a:p>
              <a:r>
                <a:rPr lang="en-US" sz="4000" dirty="0" err="1" smtClean="0">
                  <a:latin typeface="Cooper Std Black" pitchFamily="18" charset="0"/>
                  <a:ea typeface="Adobe Gothic Std B" pitchFamily="34" charset="-128"/>
                </a:rPr>
                <a:t>SaaS</a:t>
              </a:r>
              <a:endParaRPr lang="en-US" sz="4000" dirty="0">
                <a:latin typeface="Cooper Std Black" pitchFamily="18" charset="0"/>
                <a:ea typeface="Adobe Gothic Std B" pitchFamily="34" charset="-128"/>
              </a:endParaRPr>
            </a:p>
          </p:txBody>
        </p:sp>
        <p:sp>
          <p:nvSpPr>
            <p:cNvPr id="22" name="TextBox 21"/>
            <p:cNvSpPr txBox="1"/>
            <p:nvPr/>
          </p:nvSpPr>
          <p:spPr>
            <a:xfrm>
              <a:off x="3612444" y="2089936"/>
              <a:ext cx="2667000" cy="1200329"/>
            </a:xfrm>
            <a:prstGeom prst="rect">
              <a:avLst/>
            </a:prstGeom>
            <a:noFill/>
          </p:spPr>
          <p:txBody>
            <a:bodyPr wrap="square" rtlCol="0">
              <a:spAutoFit/>
            </a:bodyPr>
            <a:lstStyle/>
            <a:p>
              <a:pPr marL="285750" indent="-285750">
                <a:buFont typeface="Wingdings" pitchFamily="2" charset="2"/>
                <a:buChar char="Ø"/>
              </a:pPr>
              <a:r>
                <a:rPr lang="en-US" b="1" dirty="0" smtClean="0"/>
                <a:t>System e.g. SQL, </a:t>
              </a:r>
              <a:r>
                <a:rPr lang="en-US" b="1" dirty="0" err="1" smtClean="0"/>
                <a:t>GlobusOnline</a:t>
              </a:r>
              <a:endParaRPr lang="en-US" b="1" dirty="0" smtClean="0"/>
            </a:p>
            <a:p>
              <a:pPr marL="285750" indent="-285750">
                <a:buFont typeface="Wingdings" pitchFamily="2" charset="2"/>
                <a:buChar char="Ø"/>
              </a:pPr>
              <a:r>
                <a:rPr lang="en-US" b="1" dirty="0" smtClean="0"/>
                <a:t>Applications e.g. Amber, Blast</a:t>
              </a:r>
            </a:p>
          </p:txBody>
        </p:sp>
      </p:grpSp>
      <p:grpSp>
        <p:nvGrpSpPr>
          <p:cNvPr id="15" name="Group 14"/>
          <p:cNvGrpSpPr/>
          <p:nvPr/>
        </p:nvGrpSpPr>
        <p:grpSpPr>
          <a:xfrm>
            <a:off x="149576" y="200971"/>
            <a:ext cx="5791200" cy="5955177"/>
            <a:chOff x="73376" y="200971"/>
            <a:chExt cx="5791200" cy="5955177"/>
          </a:xfrm>
        </p:grpSpPr>
        <p:sp>
          <p:nvSpPr>
            <p:cNvPr id="26" name="Trapezoid 25"/>
            <p:cNvSpPr/>
            <p:nvPr/>
          </p:nvSpPr>
          <p:spPr>
            <a:xfrm>
              <a:off x="73376" y="1090935"/>
              <a:ext cx="5791200" cy="5065213"/>
            </a:xfrm>
            <a:prstGeom prst="trapezoid">
              <a:avLst>
                <a:gd name="adj" fmla="val 11343"/>
              </a:avLst>
            </a:prstGeom>
            <a:solidFill>
              <a:schemeClr val="bg1">
                <a:lumMod val="65000"/>
                <a:alpha val="2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458009" y="200971"/>
              <a:ext cx="4875181" cy="954107"/>
            </a:xfrm>
            <a:prstGeom prst="rect">
              <a:avLst/>
            </a:prstGeom>
            <a:noFill/>
          </p:spPr>
          <p:txBody>
            <a:bodyPr wrap="none" rtlCol="0">
              <a:spAutoFit/>
            </a:bodyPr>
            <a:lstStyle/>
            <a:p>
              <a:pPr algn="ctr"/>
              <a:r>
                <a:rPr lang="en-US" sz="2800" b="1" dirty="0" smtClean="0"/>
                <a:t>FutureGrid offers</a:t>
              </a:r>
            </a:p>
            <a:p>
              <a:pPr algn="ctr"/>
              <a:r>
                <a:rPr lang="en-US" sz="2800" b="1" dirty="0" smtClean="0"/>
                <a:t>Computing Testbed as a Service</a:t>
              </a:r>
              <a:endParaRPr lang="en-US" sz="2800" b="1" dirty="0"/>
            </a:p>
          </p:txBody>
        </p:sp>
      </p:grpSp>
      <p:cxnSp>
        <p:nvCxnSpPr>
          <p:cNvPr id="32" name="Straight Arrow Connector 31"/>
          <p:cNvCxnSpPr/>
          <p:nvPr/>
        </p:nvCxnSpPr>
        <p:spPr>
          <a:xfrm>
            <a:off x="5715000" y="1025209"/>
            <a:ext cx="0" cy="5065213"/>
          </a:xfrm>
          <a:prstGeom prst="straightConnector1">
            <a:avLst/>
          </a:prstGeom>
          <a:ln w="381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3" name="Rounded Rectangle 32"/>
          <p:cNvSpPr/>
          <p:nvPr/>
        </p:nvSpPr>
        <p:spPr>
          <a:xfrm>
            <a:off x="5791200" y="200971"/>
            <a:ext cx="3352800" cy="2458714"/>
          </a:xfrm>
          <a:prstGeom prst="roundRect">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Cooper Std Black" pitchFamily="18" charset="0"/>
                <a:cs typeface="Aharoni" pitchFamily="2" charset="-79"/>
              </a:rPr>
              <a:t>FutureGrid Uses</a:t>
            </a:r>
          </a:p>
          <a:p>
            <a:pPr algn="ctr"/>
            <a:r>
              <a:rPr lang="en-US" dirty="0" smtClean="0">
                <a:solidFill>
                  <a:schemeClr val="tx1"/>
                </a:solidFill>
                <a:latin typeface="Cooper Std Black" pitchFamily="18" charset="0"/>
                <a:cs typeface="Aharoni" pitchFamily="2" charset="-79"/>
              </a:rPr>
              <a:t>Testbed-</a:t>
            </a:r>
            <a:r>
              <a:rPr lang="en-US" dirty="0" err="1" smtClean="0">
                <a:solidFill>
                  <a:schemeClr val="tx1"/>
                </a:solidFill>
                <a:latin typeface="Cooper Std Black" pitchFamily="18" charset="0"/>
                <a:cs typeface="Aharoni" pitchFamily="2" charset="-79"/>
              </a:rPr>
              <a:t>aaS</a:t>
            </a:r>
            <a:r>
              <a:rPr lang="en-US" dirty="0" smtClean="0">
                <a:solidFill>
                  <a:schemeClr val="tx1"/>
                </a:solidFill>
                <a:latin typeface="Cooper Std Black" pitchFamily="18" charset="0"/>
                <a:cs typeface="Aharoni" pitchFamily="2" charset="-79"/>
              </a:rPr>
              <a:t> Tools</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Provisioning</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Image Management</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IaaS Interoperability</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IaaS tools</a:t>
            </a:r>
          </a:p>
          <a:p>
            <a:pPr marL="285750" indent="-285750">
              <a:buFont typeface="Wingdings" pitchFamily="2" charset="2"/>
              <a:buChar char="Ø"/>
            </a:pPr>
            <a:r>
              <a:rPr lang="en-US" dirty="0" err="1" smtClean="0">
                <a:solidFill>
                  <a:schemeClr val="tx1"/>
                </a:solidFill>
                <a:latin typeface="Cooper Std Black" pitchFamily="18" charset="0"/>
                <a:cs typeface="Aharoni" pitchFamily="2" charset="-79"/>
              </a:rPr>
              <a:t>Expt</a:t>
            </a:r>
            <a:r>
              <a:rPr lang="en-US" dirty="0" smtClean="0">
                <a:solidFill>
                  <a:schemeClr val="tx1"/>
                </a:solidFill>
                <a:latin typeface="Cooper Std Black" pitchFamily="18" charset="0"/>
                <a:cs typeface="Aharoni" pitchFamily="2" charset="-79"/>
              </a:rPr>
              <a:t> management</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Dynamic Network </a:t>
            </a:r>
          </a:p>
          <a:p>
            <a:pPr marL="285750" indent="-285750">
              <a:buFont typeface="Wingdings" pitchFamily="2" charset="2"/>
              <a:buChar char="Ø"/>
            </a:pPr>
            <a:r>
              <a:rPr lang="en-US" dirty="0" err="1" smtClean="0">
                <a:solidFill>
                  <a:schemeClr val="tx1"/>
                </a:solidFill>
                <a:latin typeface="Cooper Std Black" pitchFamily="18" charset="0"/>
                <a:cs typeface="Aharoni" pitchFamily="2" charset="-79"/>
              </a:rPr>
              <a:t>Devops</a:t>
            </a:r>
            <a:r>
              <a:rPr lang="en-US" dirty="0" smtClean="0">
                <a:solidFill>
                  <a:schemeClr val="tx1"/>
                </a:solidFill>
                <a:latin typeface="Cooper Std Black" pitchFamily="18" charset="0"/>
                <a:cs typeface="Aharoni" pitchFamily="2" charset="-79"/>
              </a:rPr>
              <a:t> </a:t>
            </a:r>
            <a:endParaRPr lang="en-US" dirty="0">
              <a:solidFill>
                <a:schemeClr val="tx1"/>
              </a:solidFill>
              <a:latin typeface="Cooper Std Black" pitchFamily="18" charset="0"/>
              <a:cs typeface="Aharoni" pitchFamily="2" charset="-79"/>
            </a:endParaRPr>
          </a:p>
        </p:txBody>
      </p:sp>
    </p:spTree>
    <p:extLst>
      <p:ext uri="{BB962C8B-B14F-4D97-AF65-F5344CB8AC3E}">
        <p14:creationId xmlns:p14="http://schemas.microsoft.com/office/powerpoint/2010/main" val="25374690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15400" cy="990600"/>
          </a:xfrm>
        </p:spPr>
        <p:txBody>
          <a:bodyPr/>
          <a:lstStyle/>
          <a:p>
            <a:r>
              <a:rPr lang="en-US" dirty="0" smtClean="0"/>
              <a:t>Research Computing as a Service</a:t>
            </a:r>
            <a:endParaRPr lang="en-US" dirty="0"/>
          </a:p>
        </p:txBody>
      </p:sp>
      <p:sp>
        <p:nvSpPr>
          <p:cNvPr id="3" name="Content Placeholder 2"/>
          <p:cNvSpPr>
            <a:spLocks noGrp="1"/>
          </p:cNvSpPr>
          <p:nvPr>
            <p:ph idx="1"/>
          </p:nvPr>
        </p:nvSpPr>
        <p:spPr>
          <a:xfrm>
            <a:off x="-28903" y="762000"/>
            <a:ext cx="9122979" cy="5638800"/>
          </a:xfrm>
        </p:spPr>
        <p:txBody>
          <a:bodyPr/>
          <a:lstStyle/>
          <a:p>
            <a:pPr>
              <a:spcBef>
                <a:spcPts val="0"/>
              </a:spcBef>
            </a:pPr>
            <a:r>
              <a:rPr lang="en-US" sz="2000" dirty="0" smtClean="0"/>
              <a:t>Traditional Computer Center has a variety of capabilities supporting (scientific computing/scholarly research) users.</a:t>
            </a:r>
          </a:p>
          <a:p>
            <a:pPr lvl="1">
              <a:spcBef>
                <a:spcPts val="0"/>
              </a:spcBef>
            </a:pPr>
            <a:r>
              <a:rPr lang="en-US" sz="2000" dirty="0" smtClean="0"/>
              <a:t>Could also call </a:t>
            </a:r>
            <a:r>
              <a:rPr lang="en-US" sz="2000" dirty="0"/>
              <a:t>this </a:t>
            </a:r>
            <a:r>
              <a:rPr lang="en-US" sz="2000" b="1" dirty="0">
                <a:solidFill>
                  <a:srgbClr val="FF0000"/>
                </a:solidFill>
              </a:rPr>
              <a:t>Computational Science as a </a:t>
            </a:r>
            <a:r>
              <a:rPr lang="en-US" sz="2000" b="1" dirty="0" smtClean="0">
                <a:solidFill>
                  <a:srgbClr val="FF0000"/>
                </a:solidFill>
              </a:rPr>
              <a:t>Service</a:t>
            </a:r>
          </a:p>
          <a:p>
            <a:pPr>
              <a:spcBef>
                <a:spcPts val="0"/>
              </a:spcBef>
            </a:pPr>
            <a:r>
              <a:rPr lang="en-US" sz="2000" b="1" dirty="0" smtClean="0">
                <a:solidFill>
                  <a:srgbClr val="FF0000"/>
                </a:solidFill>
              </a:rPr>
              <a:t>IaaS, </a:t>
            </a:r>
            <a:r>
              <a:rPr lang="en-US" sz="2000" b="1" dirty="0" err="1" smtClean="0">
                <a:solidFill>
                  <a:srgbClr val="FF0000"/>
                </a:solidFill>
              </a:rPr>
              <a:t>PaaS</a:t>
            </a:r>
            <a:r>
              <a:rPr lang="en-US" sz="2000" b="1" dirty="0" smtClean="0">
                <a:solidFill>
                  <a:srgbClr val="FF0000"/>
                </a:solidFill>
              </a:rPr>
              <a:t> </a:t>
            </a:r>
            <a:r>
              <a:rPr lang="en-US" sz="2000" dirty="0" smtClean="0"/>
              <a:t>and</a:t>
            </a:r>
            <a:r>
              <a:rPr lang="en-US" sz="2000" dirty="0" smtClean="0">
                <a:solidFill>
                  <a:srgbClr val="FF0000"/>
                </a:solidFill>
              </a:rPr>
              <a:t> </a:t>
            </a:r>
            <a:r>
              <a:rPr lang="en-US" sz="2000" b="1" dirty="0" err="1" smtClean="0">
                <a:solidFill>
                  <a:srgbClr val="FF0000"/>
                </a:solidFill>
              </a:rPr>
              <a:t>SaaS</a:t>
            </a:r>
            <a:r>
              <a:rPr lang="en-US" sz="2000" b="1" dirty="0" smtClean="0">
                <a:solidFill>
                  <a:srgbClr val="FF0000"/>
                </a:solidFill>
              </a:rPr>
              <a:t> </a:t>
            </a:r>
            <a:r>
              <a:rPr lang="en-US" sz="2000" dirty="0" smtClean="0"/>
              <a:t>are lower level parts of these capabilities but commercial clouds do not include </a:t>
            </a:r>
          </a:p>
          <a:p>
            <a:pPr marL="914400" lvl="1" indent="-457200">
              <a:spcBef>
                <a:spcPts val="0"/>
              </a:spcBef>
              <a:buFont typeface="+mj-lt"/>
              <a:buAutoNum type="arabicParenR"/>
            </a:pPr>
            <a:r>
              <a:rPr lang="en-US" sz="2000" b="1" dirty="0" smtClean="0">
                <a:solidFill>
                  <a:srgbClr val="FF0000"/>
                </a:solidFill>
              </a:rPr>
              <a:t>Developing roles/appliances for particular users</a:t>
            </a:r>
          </a:p>
          <a:p>
            <a:pPr marL="914400" lvl="1" indent="-457200">
              <a:spcBef>
                <a:spcPts val="0"/>
              </a:spcBef>
              <a:buFont typeface="+mj-lt"/>
              <a:buAutoNum type="arabicParenR"/>
            </a:pPr>
            <a:r>
              <a:rPr lang="en-US" sz="2000" dirty="0" smtClean="0"/>
              <a:t>Supplying </a:t>
            </a:r>
            <a:r>
              <a:rPr lang="en-US" sz="2000" b="1" dirty="0" smtClean="0">
                <a:solidFill>
                  <a:srgbClr val="FF0000"/>
                </a:solidFill>
              </a:rPr>
              <a:t>custom </a:t>
            </a:r>
            <a:r>
              <a:rPr lang="en-US" sz="2000" b="1" dirty="0" err="1" smtClean="0">
                <a:solidFill>
                  <a:srgbClr val="FF0000"/>
                </a:solidFill>
              </a:rPr>
              <a:t>SaaS</a:t>
            </a:r>
            <a:r>
              <a:rPr lang="en-US" sz="2000" b="1" dirty="0" smtClean="0">
                <a:solidFill>
                  <a:srgbClr val="FF0000"/>
                </a:solidFill>
              </a:rPr>
              <a:t> </a:t>
            </a:r>
            <a:r>
              <a:rPr lang="en-US" sz="2000" dirty="0" smtClean="0"/>
              <a:t>aimed at user communities</a:t>
            </a:r>
          </a:p>
          <a:p>
            <a:pPr marL="914400" lvl="1" indent="-457200">
              <a:spcBef>
                <a:spcPts val="0"/>
              </a:spcBef>
              <a:buFont typeface="+mj-lt"/>
              <a:buAutoNum type="arabicParenR"/>
            </a:pPr>
            <a:r>
              <a:rPr lang="en-US" sz="2000" b="1" dirty="0" smtClean="0">
                <a:solidFill>
                  <a:srgbClr val="FF0000"/>
                </a:solidFill>
              </a:rPr>
              <a:t>Community Portals</a:t>
            </a:r>
          </a:p>
          <a:p>
            <a:pPr marL="914400" lvl="1" indent="-457200">
              <a:spcBef>
                <a:spcPts val="0"/>
              </a:spcBef>
              <a:buFont typeface="+mj-lt"/>
              <a:buAutoNum type="arabicParenR"/>
            </a:pPr>
            <a:r>
              <a:rPr lang="en-US" sz="2000" dirty="0" smtClean="0"/>
              <a:t>Integration across disparate resources for data and compute (i.e. </a:t>
            </a:r>
            <a:r>
              <a:rPr lang="en-US" sz="2000" b="1" dirty="0" smtClean="0">
                <a:solidFill>
                  <a:srgbClr val="FF0000"/>
                </a:solidFill>
              </a:rPr>
              <a:t>grids</a:t>
            </a:r>
            <a:r>
              <a:rPr lang="en-US" sz="2000" dirty="0" smtClean="0"/>
              <a:t>)</a:t>
            </a:r>
          </a:p>
          <a:p>
            <a:pPr marL="914400" lvl="1" indent="-457200">
              <a:spcBef>
                <a:spcPts val="0"/>
              </a:spcBef>
              <a:buFont typeface="+mj-lt"/>
              <a:buAutoNum type="arabicParenR"/>
            </a:pPr>
            <a:r>
              <a:rPr lang="en-US" sz="2000" b="1" dirty="0" smtClean="0">
                <a:solidFill>
                  <a:srgbClr val="FF0000"/>
                </a:solidFill>
              </a:rPr>
              <a:t>Data transfer </a:t>
            </a:r>
            <a:r>
              <a:rPr lang="en-US" sz="2000" dirty="0" smtClean="0"/>
              <a:t>and network link services  </a:t>
            </a:r>
          </a:p>
          <a:p>
            <a:pPr marL="914400" lvl="1" indent="-457200">
              <a:spcBef>
                <a:spcPts val="0"/>
              </a:spcBef>
              <a:buFont typeface="+mj-lt"/>
              <a:buAutoNum type="arabicParenR"/>
            </a:pPr>
            <a:r>
              <a:rPr lang="en-US" sz="2000" b="1" dirty="0" smtClean="0">
                <a:solidFill>
                  <a:srgbClr val="FF0000"/>
                </a:solidFill>
              </a:rPr>
              <a:t>Archival storage, preservation, visualization</a:t>
            </a:r>
          </a:p>
          <a:p>
            <a:pPr marL="914400" lvl="1" indent="-457200">
              <a:spcBef>
                <a:spcPts val="0"/>
              </a:spcBef>
              <a:buFont typeface="+mj-lt"/>
              <a:buAutoNum type="arabicParenR"/>
            </a:pPr>
            <a:r>
              <a:rPr lang="en-US" sz="2000" dirty="0"/>
              <a:t>Consulting on use of particular appliances and </a:t>
            </a:r>
            <a:r>
              <a:rPr lang="en-US" sz="2000" dirty="0" err="1"/>
              <a:t>SaaS</a:t>
            </a:r>
            <a:r>
              <a:rPr lang="en-US" sz="2000" dirty="0"/>
              <a:t> i.e. on particular software components</a:t>
            </a:r>
          </a:p>
          <a:p>
            <a:pPr marL="914400" lvl="1" indent="-457200">
              <a:spcBef>
                <a:spcPts val="0"/>
              </a:spcBef>
              <a:buFont typeface="+mj-lt"/>
              <a:buAutoNum type="arabicParenR"/>
            </a:pPr>
            <a:r>
              <a:rPr lang="en-US" sz="2000" dirty="0"/>
              <a:t>Debugging and other problem solving</a:t>
            </a:r>
          </a:p>
          <a:p>
            <a:pPr marL="914400" lvl="1" indent="-457200">
              <a:spcBef>
                <a:spcPts val="0"/>
              </a:spcBef>
              <a:buFont typeface="+mj-lt"/>
              <a:buAutoNum type="arabicParenR"/>
            </a:pPr>
            <a:r>
              <a:rPr lang="en-US" sz="2000" dirty="0" smtClean="0"/>
              <a:t>Administrative issues such as (local) accounting</a:t>
            </a:r>
          </a:p>
          <a:p>
            <a:pPr>
              <a:spcBef>
                <a:spcPts val="0"/>
              </a:spcBef>
            </a:pPr>
            <a:r>
              <a:rPr lang="en-US" sz="2000" dirty="0" smtClean="0"/>
              <a:t>This allows us to develop a new model of a computer center where </a:t>
            </a:r>
            <a:r>
              <a:rPr lang="en-US" sz="2000" b="1" dirty="0" smtClean="0"/>
              <a:t>commercial companies operate base hardware/software</a:t>
            </a:r>
          </a:p>
          <a:p>
            <a:pPr>
              <a:spcBef>
                <a:spcPts val="0"/>
              </a:spcBef>
            </a:pPr>
            <a:r>
              <a:rPr lang="en-US" sz="2000" dirty="0" smtClean="0"/>
              <a:t>A  combination of XSEDE, Internet2 and computer center supply 1) to 9)?</a:t>
            </a:r>
            <a:endParaRPr lang="en-US" sz="20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67</a:t>
            </a:fld>
            <a:endParaRPr lang="en-US" dirty="0"/>
          </a:p>
        </p:txBody>
      </p:sp>
    </p:spTree>
    <p:extLst>
      <p:ext uri="{BB962C8B-B14F-4D97-AF65-F5344CB8AC3E}">
        <p14:creationId xmlns:p14="http://schemas.microsoft.com/office/powerpoint/2010/main" val="28723400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lstStyle/>
          <a:p>
            <a:r>
              <a:rPr lang="en-US" dirty="0" smtClean="0"/>
              <a:t>Expanding Resources in FutureGrid</a:t>
            </a:r>
            <a:endParaRPr lang="en-US" dirty="0"/>
          </a:p>
        </p:txBody>
      </p:sp>
      <p:sp>
        <p:nvSpPr>
          <p:cNvPr id="3" name="Content Placeholder 2"/>
          <p:cNvSpPr>
            <a:spLocks noGrp="1"/>
          </p:cNvSpPr>
          <p:nvPr>
            <p:ph idx="1"/>
          </p:nvPr>
        </p:nvSpPr>
        <p:spPr>
          <a:xfrm>
            <a:off x="5644" y="1295400"/>
            <a:ext cx="9138356" cy="4525963"/>
          </a:xfrm>
        </p:spPr>
        <p:txBody>
          <a:bodyPr/>
          <a:lstStyle/>
          <a:p>
            <a:r>
              <a:rPr lang="en-US" dirty="0" smtClean="0"/>
              <a:t>We have a core set of resources but need to keep up to date and expand in size</a:t>
            </a:r>
          </a:p>
          <a:p>
            <a:r>
              <a:rPr lang="en-US" dirty="0" smtClean="0"/>
              <a:t>Natural is to build large systems and support large experiments by </a:t>
            </a:r>
            <a:r>
              <a:rPr lang="en-US" b="1" dirty="0" smtClean="0"/>
              <a:t>federating</a:t>
            </a:r>
            <a:r>
              <a:rPr lang="en-US" dirty="0" smtClean="0"/>
              <a:t> hardware from several sources</a:t>
            </a:r>
          </a:p>
          <a:p>
            <a:pPr lvl="1"/>
            <a:r>
              <a:rPr lang="en-US" dirty="0" smtClean="0"/>
              <a:t>Requirement is that partners in federation agree on and develop  together </a:t>
            </a:r>
            <a:r>
              <a:rPr lang="en-US" b="1" dirty="0" err="1" smtClean="0"/>
              <a:t>TestbedaaS</a:t>
            </a:r>
            <a:endParaRPr lang="en-US" b="1" dirty="0" smtClean="0"/>
          </a:p>
          <a:p>
            <a:r>
              <a:rPr lang="en-US" dirty="0" smtClean="0"/>
              <a:t>Infrastructure includes networks, devices, edge (client) equipment</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68</a:t>
            </a:fld>
            <a:endParaRPr lang="en-US"/>
          </a:p>
        </p:txBody>
      </p:sp>
    </p:spTree>
    <p:extLst>
      <p:ext uri="{BB962C8B-B14F-4D97-AF65-F5344CB8AC3E}">
        <p14:creationId xmlns:p14="http://schemas.microsoft.com/office/powerpoint/2010/main" val="124692805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Conclusion</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69</a:t>
            </a:fld>
            <a:endParaRPr lang="en-US"/>
          </a:p>
        </p:txBody>
      </p:sp>
    </p:spTree>
    <p:extLst>
      <p:ext uri="{BB962C8B-B14F-4D97-AF65-F5344CB8AC3E}">
        <p14:creationId xmlns:p14="http://schemas.microsoft.com/office/powerpoint/2010/main" val="1635538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gcf\aaaJanMarch2011\cost_per_megaba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775"/>
            <a:ext cx="9067800" cy="68008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41400" y="2518258"/>
            <a:ext cx="4292600" cy="1692771"/>
          </a:xfrm>
          <a:prstGeom prst="rect">
            <a:avLst/>
          </a:prstGeom>
          <a:solidFill>
            <a:schemeClr val="bg1"/>
          </a:solidFill>
        </p:spPr>
        <p:txBody>
          <a:bodyPr wrap="square" rtlCol="0">
            <a:spAutoFit/>
          </a:bodyPr>
          <a:lstStyle/>
          <a:p>
            <a:r>
              <a:rPr lang="en-US" sz="2800" dirty="0" smtClean="0"/>
              <a:t>Why need cost effective </a:t>
            </a:r>
          </a:p>
          <a:p>
            <a:r>
              <a:rPr lang="en-US" sz="2800" dirty="0" smtClean="0"/>
              <a:t>Computing!</a:t>
            </a:r>
          </a:p>
          <a:p>
            <a:r>
              <a:rPr lang="en-US" sz="2400" dirty="0" smtClean="0"/>
              <a:t>Full Personal Genomics: 3 petabytes per day</a:t>
            </a:r>
            <a:endParaRPr lang="en-US" sz="2400" dirty="0"/>
          </a:p>
        </p:txBody>
      </p:sp>
    </p:spTree>
    <p:extLst>
      <p:ext uri="{BB962C8B-B14F-4D97-AF65-F5344CB8AC3E}">
        <p14:creationId xmlns:p14="http://schemas.microsoft.com/office/powerpoint/2010/main" val="192761688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85800"/>
          </a:xfrm>
        </p:spPr>
        <p:txBody>
          <a:bodyPr/>
          <a:lstStyle/>
          <a:p>
            <a:r>
              <a:rPr lang="en-US" dirty="0" smtClean="0"/>
              <a:t>Conclusions</a:t>
            </a:r>
            <a:endParaRPr lang="en-US" dirty="0"/>
          </a:p>
        </p:txBody>
      </p:sp>
      <p:sp>
        <p:nvSpPr>
          <p:cNvPr id="3" name="Content Placeholder 2"/>
          <p:cNvSpPr>
            <a:spLocks noGrp="1"/>
          </p:cNvSpPr>
          <p:nvPr>
            <p:ph idx="1"/>
          </p:nvPr>
        </p:nvSpPr>
        <p:spPr>
          <a:xfrm>
            <a:off x="-10886" y="762000"/>
            <a:ext cx="9154886" cy="5410200"/>
          </a:xfrm>
        </p:spPr>
        <p:txBody>
          <a:bodyPr/>
          <a:lstStyle/>
          <a:p>
            <a:pPr>
              <a:spcBef>
                <a:spcPts val="0"/>
              </a:spcBef>
            </a:pPr>
            <a:r>
              <a:rPr lang="en-US" sz="2400" dirty="0"/>
              <a:t>Does </a:t>
            </a:r>
            <a:r>
              <a:rPr lang="en-US" sz="2400" b="1" dirty="0"/>
              <a:t>Cloud + MPI Engine </a:t>
            </a:r>
            <a:r>
              <a:rPr lang="en-US" sz="2400" dirty="0" smtClean="0"/>
              <a:t>for computing + </a:t>
            </a:r>
            <a:r>
              <a:rPr lang="en-US" sz="2400" b="1" dirty="0" smtClean="0"/>
              <a:t>grids</a:t>
            </a:r>
            <a:r>
              <a:rPr lang="en-US" sz="2400" dirty="0" smtClean="0"/>
              <a:t> for data cover all?</a:t>
            </a:r>
            <a:endParaRPr lang="en-US" sz="2400" dirty="0"/>
          </a:p>
          <a:p>
            <a:pPr lvl="1">
              <a:spcBef>
                <a:spcPts val="0"/>
              </a:spcBef>
            </a:pPr>
            <a:r>
              <a:rPr lang="en-US" sz="2400" dirty="0" smtClean="0"/>
              <a:t>Merge </a:t>
            </a:r>
            <a:r>
              <a:rPr lang="en-US" sz="2400" b="1" dirty="0" smtClean="0"/>
              <a:t>high </a:t>
            </a:r>
            <a:r>
              <a:rPr lang="en-US" sz="2400" b="1" dirty="0"/>
              <a:t>throughput computing </a:t>
            </a:r>
            <a:r>
              <a:rPr lang="en-US" sz="2400" dirty="0"/>
              <a:t>and </a:t>
            </a:r>
            <a:r>
              <a:rPr lang="en-US" sz="2400" b="1" dirty="0"/>
              <a:t>cloud</a:t>
            </a:r>
            <a:r>
              <a:rPr lang="en-US" sz="2400" dirty="0"/>
              <a:t> </a:t>
            </a:r>
            <a:r>
              <a:rPr lang="en-US" sz="2400" dirty="0" smtClean="0"/>
              <a:t>concepts?</a:t>
            </a:r>
          </a:p>
          <a:p>
            <a:pPr>
              <a:spcBef>
                <a:spcPts val="0"/>
              </a:spcBef>
            </a:pPr>
            <a:r>
              <a:rPr lang="en-US" sz="2400" dirty="0" smtClean="0"/>
              <a:t>Need </a:t>
            </a:r>
            <a:r>
              <a:rPr lang="en-US" sz="2400" b="1" dirty="0" smtClean="0"/>
              <a:t>interoperable data analytics libraries </a:t>
            </a:r>
            <a:r>
              <a:rPr lang="en-US" sz="2400" dirty="0" smtClean="0"/>
              <a:t>for HPC and Clouds that address new robustness and scaling challenges of </a:t>
            </a:r>
            <a:r>
              <a:rPr lang="en-US" sz="2400" b="1" dirty="0" smtClean="0"/>
              <a:t>big data</a:t>
            </a:r>
          </a:p>
          <a:p>
            <a:pPr>
              <a:spcBef>
                <a:spcPts val="0"/>
              </a:spcBef>
            </a:pPr>
            <a:r>
              <a:rPr lang="en-US" sz="2400" dirty="0" smtClean="0"/>
              <a:t>Can we </a:t>
            </a:r>
            <a:r>
              <a:rPr lang="en-US" sz="2400" b="1" dirty="0" smtClean="0"/>
              <a:t>characterize data analytics applications</a:t>
            </a:r>
            <a:r>
              <a:rPr lang="en-US" sz="2400" dirty="0" smtClean="0"/>
              <a:t>?</a:t>
            </a:r>
          </a:p>
          <a:p>
            <a:pPr lvl="1">
              <a:spcBef>
                <a:spcPts val="0"/>
              </a:spcBef>
            </a:pPr>
            <a:r>
              <a:rPr lang="en-US" sz="2400" dirty="0" smtClean="0"/>
              <a:t>I said modest size and kernels need reduction operations and are often full matrix  linear algebra (true?)</a:t>
            </a:r>
          </a:p>
          <a:p>
            <a:r>
              <a:rPr lang="en-US" sz="2400" dirty="0"/>
              <a:t>Is </a:t>
            </a:r>
            <a:r>
              <a:rPr lang="en-US" sz="2400" b="1" dirty="0"/>
              <a:t>Research Computing as a Service </a:t>
            </a:r>
            <a:r>
              <a:rPr lang="en-US" sz="2400" dirty="0"/>
              <a:t>interesting?</a:t>
            </a:r>
          </a:p>
          <a:p>
            <a:r>
              <a:rPr lang="en-US" sz="2400" b="1" dirty="0" smtClean="0"/>
              <a:t>CTaaS</a:t>
            </a:r>
            <a:r>
              <a:rPr lang="en-US" sz="2400" dirty="0" smtClean="0"/>
              <a:t> </a:t>
            </a:r>
            <a:r>
              <a:rPr lang="en-US" sz="2400" dirty="0"/>
              <a:t>(Computing Testbed as a Service</a:t>
            </a:r>
            <a:r>
              <a:rPr lang="en-US" sz="2400" dirty="0" smtClean="0"/>
              <a:t>) and Federated resources</a:t>
            </a:r>
            <a:endParaRPr lang="en-US" sz="2400" dirty="0"/>
          </a:p>
          <a:p>
            <a:r>
              <a:rPr lang="en-US" sz="2400" dirty="0"/>
              <a:t>More </a:t>
            </a:r>
            <a:r>
              <a:rPr lang="en-US" sz="2400" b="1" dirty="0"/>
              <a:t>employment opportunities </a:t>
            </a:r>
            <a:r>
              <a:rPr lang="en-US" sz="2400" dirty="0"/>
              <a:t>in clouds than HPC and Grids and in data than simulation; so cloud and data related activities popular with students</a:t>
            </a:r>
          </a:p>
          <a:p>
            <a:r>
              <a:rPr lang="en-US" sz="2400" dirty="0"/>
              <a:t>I</a:t>
            </a:r>
            <a:r>
              <a:rPr lang="en-US" sz="2400" dirty="0" smtClean="0"/>
              <a:t>nternational </a:t>
            </a:r>
            <a:r>
              <a:rPr lang="en-US" sz="2400" dirty="0"/>
              <a:t>activity to discuss data science education</a:t>
            </a:r>
          </a:p>
          <a:p>
            <a:pPr lvl="1">
              <a:spcBef>
                <a:spcPts val="0"/>
              </a:spcBef>
            </a:pPr>
            <a:r>
              <a:rPr lang="en-US" sz="2400" dirty="0" smtClean="0"/>
              <a:t>Agree on curricula; is such a degree attractive?</a:t>
            </a:r>
          </a:p>
        </p:txBody>
      </p:sp>
      <p:sp>
        <p:nvSpPr>
          <p:cNvPr id="4" name="Slide Number Placeholder 3"/>
          <p:cNvSpPr>
            <a:spLocks noGrp="1"/>
          </p:cNvSpPr>
          <p:nvPr>
            <p:ph type="sldNum" sz="quarter" idx="12"/>
          </p:nvPr>
        </p:nvSpPr>
        <p:spPr/>
        <p:txBody>
          <a:bodyPr/>
          <a:lstStyle/>
          <a:p>
            <a:fld id="{94CC141A-9CC6-41A7-A7D0-011D836CC6E2}" type="slidenum">
              <a:rPr lang="en-US" smtClean="0"/>
              <a:pPr/>
              <a:t>70</a:t>
            </a:fld>
            <a:endParaRPr lang="en-US"/>
          </a:p>
        </p:txBody>
      </p:sp>
    </p:spTree>
    <p:extLst>
      <p:ext uri="{BB962C8B-B14F-4D97-AF65-F5344CB8AC3E}">
        <p14:creationId xmlns:p14="http://schemas.microsoft.com/office/powerpoint/2010/main" val="1862274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84" y="152400"/>
            <a:ext cx="9144000" cy="1143000"/>
          </a:xfrm>
        </p:spPr>
        <p:txBody>
          <a:bodyPr/>
          <a:lstStyle/>
          <a:p>
            <a:r>
              <a:rPr lang="en-US" dirty="0" smtClean="0"/>
              <a:t>Clouds Offer </a:t>
            </a:r>
            <a:r>
              <a:rPr lang="en-US" sz="3600" b="0" dirty="0"/>
              <a:t>From different points of view</a:t>
            </a:r>
            <a:br>
              <a:rPr lang="en-US" sz="3600" b="0" dirty="0"/>
            </a:br>
            <a:endParaRPr lang="en-US" b="0" dirty="0"/>
          </a:p>
        </p:txBody>
      </p:sp>
      <p:sp>
        <p:nvSpPr>
          <p:cNvPr id="4" name="Content Placeholder 3"/>
          <p:cNvSpPr>
            <a:spLocks noGrp="1"/>
          </p:cNvSpPr>
          <p:nvPr>
            <p:ph idx="1"/>
          </p:nvPr>
        </p:nvSpPr>
        <p:spPr>
          <a:xfrm>
            <a:off x="152400" y="1143000"/>
            <a:ext cx="8839200" cy="4572000"/>
          </a:xfrm>
        </p:spPr>
        <p:txBody>
          <a:bodyPr/>
          <a:lstStyle/>
          <a:p>
            <a:r>
              <a:rPr lang="en-US" sz="2400" b="1" dirty="0" smtClean="0"/>
              <a:t>Features from NIST</a:t>
            </a:r>
            <a:r>
              <a:rPr lang="en-US" sz="2400" b="1" dirty="0"/>
              <a:t>: </a:t>
            </a:r>
            <a:endParaRPr lang="en-US" sz="2400" b="1" dirty="0" smtClean="0"/>
          </a:p>
          <a:p>
            <a:pPr lvl="1">
              <a:lnSpc>
                <a:spcPts val="2500"/>
              </a:lnSpc>
            </a:pPr>
            <a:r>
              <a:rPr lang="en-US" sz="2400" dirty="0" smtClean="0"/>
              <a:t>On-demand </a:t>
            </a:r>
            <a:r>
              <a:rPr lang="en-US" sz="2400" dirty="0"/>
              <a:t>service (elastic); </a:t>
            </a:r>
            <a:endParaRPr lang="en-US" sz="2400" dirty="0" smtClean="0"/>
          </a:p>
          <a:p>
            <a:pPr lvl="1">
              <a:lnSpc>
                <a:spcPts val="2500"/>
              </a:lnSpc>
            </a:pPr>
            <a:r>
              <a:rPr lang="en-US" sz="2400" dirty="0" smtClean="0"/>
              <a:t>Broad </a:t>
            </a:r>
            <a:r>
              <a:rPr lang="en-US" sz="2400" dirty="0"/>
              <a:t>network access; </a:t>
            </a:r>
            <a:endParaRPr lang="en-US" sz="2400" dirty="0" smtClean="0"/>
          </a:p>
          <a:p>
            <a:pPr lvl="1">
              <a:lnSpc>
                <a:spcPts val="2500"/>
              </a:lnSpc>
            </a:pPr>
            <a:r>
              <a:rPr lang="en-US" sz="2400" dirty="0" smtClean="0"/>
              <a:t>Resource </a:t>
            </a:r>
            <a:r>
              <a:rPr lang="en-US" sz="2400" dirty="0"/>
              <a:t>pooling; </a:t>
            </a:r>
            <a:endParaRPr lang="en-US" sz="2400" dirty="0" smtClean="0"/>
          </a:p>
          <a:p>
            <a:pPr lvl="1">
              <a:lnSpc>
                <a:spcPts val="2500"/>
              </a:lnSpc>
            </a:pPr>
            <a:r>
              <a:rPr lang="en-US" sz="2400" dirty="0" smtClean="0"/>
              <a:t>Flexible </a:t>
            </a:r>
            <a:r>
              <a:rPr lang="en-US" sz="2400" dirty="0"/>
              <a:t>resource allocation; </a:t>
            </a:r>
            <a:endParaRPr lang="en-US" sz="2400" dirty="0" smtClean="0"/>
          </a:p>
          <a:p>
            <a:pPr lvl="1">
              <a:lnSpc>
                <a:spcPts val="2500"/>
              </a:lnSpc>
            </a:pPr>
            <a:r>
              <a:rPr lang="en-US" sz="2400" dirty="0" smtClean="0"/>
              <a:t>Measured </a:t>
            </a:r>
            <a:r>
              <a:rPr lang="en-US" sz="2400" dirty="0"/>
              <a:t>service</a:t>
            </a:r>
          </a:p>
          <a:p>
            <a:r>
              <a:rPr lang="en-US" sz="2400" b="1" dirty="0"/>
              <a:t>Economies of </a:t>
            </a:r>
            <a:r>
              <a:rPr lang="en-US" sz="2400" b="1" dirty="0" smtClean="0"/>
              <a:t>scale </a:t>
            </a:r>
            <a:r>
              <a:rPr lang="en-US" sz="2400" dirty="0" smtClean="0"/>
              <a:t>in performance and electrical power </a:t>
            </a:r>
            <a:r>
              <a:rPr lang="en-US" sz="2400" b="1" dirty="0" smtClean="0"/>
              <a:t>(Green IT)</a:t>
            </a:r>
            <a:endParaRPr lang="en-US" sz="2400" b="1" dirty="0"/>
          </a:p>
          <a:p>
            <a:r>
              <a:rPr lang="en-US" sz="2400" dirty="0"/>
              <a:t>Powerful new </a:t>
            </a:r>
            <a:r>
              <a:rPr lang="en-US" sz="2400" b="1" dirty="0"/>
              <a:t>software </a:t>
            </a:r>
            <a:r>
              <a:rPr lang="en-US" sz="2400" b="1" dirty="0" smtClean="0"/>
              <a:t>models </a:t>
            </a:r>
          </a:p>
          <a:p>
            <a:pPr lvl="1"/>
            <a:r>
              <a:rPr lang="en-US" sz="2400" b="1" dirty="0" smtClean="0"/>
              <a:t>Platform as a Service </a:t>
            </a:r>
            <a:r>
              <a:rPr lang="en-US" sz="2400" dirty="0" smtClean="0"/>
              <a:t>is not an alternative to </a:t>
            </a:r>
            <a:r>
              <a:rPr lang="en-US" sz="2400" b="1" dirty="0" smtClean="0"/>
              <a:t>Infrastructure as a Service – </a:t>
            </a:r>
            <a:r>
              <a:rPr lang="en-US" sz="2400" dirty="0" smtClean="0"/>
              <a:t>it is instead an incredible valued added</a:t>
            </a:r>
          </a:p>
          <a:p>
            <a:pPr lvl="1"/>
            <a:r>
              <a:rPr lang="en-US" sz="2400" dirty="0" smtClean="0"/>
              <a:t>Amazon is as much </a:t>
            </a:r>
            <a:r>
              <a:rPr lang="en-US" sz="2400" dirty="0" err="1" smtClean="0"/>
              <a:t>PaaS</a:t>
            </a:r>
            <a:r>
              <a:rPr lang="en-US" sz="2400" dirty="0" smtClean="0"/>
              <a:t> as Azure </a:t>
            </a:r>
            <a:endParaRPr lang="en-US" sz="2400" dirty="0"/>
          </a:p>
          <a:p>
            <a:endParaRPr lang="en-US"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8</a:t>
            </a:fld>
            <a:endParaRPr lang="en-US"/>
          </a:p>
        </p:txBody>
      </p:sp>
    </p:spTree>
    <p:extLst>
      <p:ext uri="{BB962C8B-B14F-4D97-AF65-F5344CB8AC3E}">
        <p14:creationId xmlns:p14="http://schemas.microsoft.com/office/powerpoint/2010/main" val="804637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659" y="76200"/>
            <a:ext cx="8229600" cy="990600"/>
          </a:xfrm>
        </p:spPr>
        <p:txBody>
          <a:bodyPr/>
          <a:lstStyle/>
          <a:p>
            <a:r>
              <a:rPr lang="en-US" dirty="0" smtClean="0"/>
              <a:t>Jobs v. Countries</a:t>
            </a:r>
            <a:endParaRPr lang="en-US"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9</a:t>
            </a:fld>
            <a:endParaRPr lang="en-US"/>
          </a:p>
        </p:txBody>
      </p:sp>
      <p:pic>
        <p:nvPicPr>
          <p:cNvPr id="6146" name="Picture 2" descr="C:\Users\Geoffrey Fox\Downloads\03-05CloudJobs_l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1899"/>
          <a:stretch/>
        </p:blipFill>
        <p:spPr bwMode="auto">
          <a:xfrm>
            <a:off x="0" y="1219200"/>
            <a:ext cx="9234918" cy="4932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246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20099</TotalTime>
  <Words>5281</Words>
  <Application>Microsoft Office PowerPoint</Application>
  <PresentationFormat>On-screen Show (4:3)</PresentationFormat>
  <Paragraphs>1033</Paragraphs>
  <Slides>70</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2" baseType="lpstr">
      <vt:lpstr>3_Office Theme</vt:lpstr>
      <vt:lpstr>PhotoImpact</vt:lpstr>
      <vt:lpstr> Big Data in Research and Education</vt:lpstr>
      <vt:lpstr>Abstract </vt:lpstr>
      <vt:lpstr>Topics Covered</vt:lpstr>
      <vt:lpstr>Broad Overview:  Data Deluge to Clouds</vt:lpstr>
      <vt:lpstr>Some Trends</vt:lpstr>
      <vt:lpstr>Some Data sizes</vt:lpstr>
      <vt:lpstr>PowerPoint Presentation</vt:lpstr>
      <vt:lpstr>Clouds Offer From different points of view </vt:lpstr>
      <vt:lpstr>Jobs v. Countries</vt:lpstr>
      <vt:lpstr>McKinsey Institute on Big Data Jobs</vt:lpstr>
      <vt:lpstr>Some Sizes in 2010</vt:lpstr>
      <vt:lpstr>Some Sizes Cloud v HPC</vt:lpstr>
      <vt:lpstr>Clouds Grids and HPC</vt:lpstr>
      <vt:lpstr>2 Aspects of Cloud Computing:  Infrastructure and Runtimes</vt:lpstr>
      <vt:lpstr>Infrastructure, Platforms, Software as a Service</vt:lpstr>
      <vt:lpstr>Science Computing Environments</vt:lpstr>
      <vt:lpstr>Clouds HPC and Grids</vt:lpstr>
      <vt:lpstr>Cloud Applications</vt:lpstr>
      <vt:lpstr>What Applications work in Clouds</vt:lpstr>
      <vt:lpstr>27 Venus-C Azure Applications</vt:lpstr>
      <vt:lpstr>Parallelism over Users and Usages</vt:lpstr>
      <vt:lpstr>Internet of Things and the Cloud </vt:lpstr>
      <vt:lpstr>PowerPoint Presentation</vt:lpstr>
      <vt:lpstr>Sensors (Things) as a Service</vt:lpstr>
      <vt:lpstr>Analytics  and Parallel Computing  on Clouds and HPC </vt:lpstr>
      <vt:lpstr>Classic Parallel Computing</vt:lpstr>
      <vt:lpstr>4 Forms of MapReduce</vt:lpstr>
      <vt:lpstr>Commercial “Web 2.0” Cloud Applications</vt:lpstr>
      <vt:lpstr>Data Analytics Futures?</vt:lpstr>
      <vt:lpstr>Data Architectures</vt:lpstr>
      <vt:lpstr>Clouds as Support for Data Repositories?</vt:lpstr>
      <vt:lpstr>Architecture of Data Repositories?</vt:lpstr>
      <vt:lpstr>Traditional File System?</vt:lpstr>
      <vt:lpstr>Data Parallel File System?</vt:lpstr>
      <vt:lpstr>What is Data Analytics and  Data Science?</vt:lpstr>
      <vt:lpstr>Data Analytics/Science</vt:lpstr>
      <vt:lpstr>PowerPoint Presentation</vt:lpstr>
      <vt:lpstr>Computational Science</vt:lpstr>
      <vt:lpstr>PowerPoint Presentation</vt:lpstr>
      <vt:lpstr>Data Science General Remarks I</vt:lpstr>
      <vt:lpstr>Data Science General Remarks II</vt:lpstr>
      <vt:lpstr>PowerPoint Presentation</vt:lpstr>
      <vt:lpstr>PowerPoint Presentation</vt:lpstr>
      <vt:lpstr>PowerPoint Presentation</vt:lpstr>
      <vt:lpstr>Informatics at Indiana University</vt:lpstr>
      <vt:lpstr>Informatics at Indiana University</vt:lpstr>
      <vt:lpstr>Original Informatics Faculty at IU</vt:lpstr>
      <vt:lpstr>Largely Applied Computer Science</vt:lpstr>
      <vt:lpstr>Largely Core Computer Science</vt:lpstr>
      <vt:lpstr>Informatics Job Titles</vt:lpstr>
      <vt:lpstr>Informatics Job Titles</vt:lpstr>
      <vt:lpstr>Undergraduate Cognates</vt:lpstr>
      <vt:lpstr>Data Science at Indiana University</vt:lpstr>
      <vt:lpstr>Massive Open Online Courses (MOOC)</vt:lpstr>
      <vt:lpstr>I400 X-Informatics (MOOC)</vt:lpstr>
      <vt:lpstr>FutureGrid</vt:lpstr>
      <vt:lpstr>FutureGrid key Concepts I</vt:lpstr>
      <vt:lpstr>FutureGrid key Concepts II</vt:lpstr>
      <vt:lpstr>FutureGrid Grid supports Cloud Grid HPC Computing Testbed as a Service (aaS)</vt:lpstr>
      <vt:lpstr>PowerPoint Presentation</vt:lpstr>
      <vt:lpstr>Compute Hardware</vt:lpstr>
      <vt:lpstr>FutureGrid Partners</vt:lpstr>
      <vt:lpstr>Recent Projects</vt:lpstr>
      <vt:lpstr>4 Use Types for FutureGrid TestbedaaS</vt:lpstr>
      <vt:lpstr>Computing Testbed as a  Service</vt:lpstr>
      <vt:lpstr>PowerPoint Presentation</vt:lpstr>
      <vt:lpstr>Research Computing as a Service</vt:lpstr>
      <vt:lpstr>Expanding Resources in FutureGrid</vt:lpstr>
      <vt:lpstr>Conclusion</vt:lpstr>
      <vt:lpstr>Conclusions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Choi, Jong Youl</dc:creator>
  <cp:lastModifiedBy>Geoffrey Fox</cp:lastModifiedBy>
  <cp:revision>872</cp:revision>
  <dcterms:created xsi:type="dcterms:W3CDTF">2010-11-02T19:01:47Z</dcterms:created>
  <dcterms:modified xsi:type="dcterms:W3CDTF">2012-10-20T14:53:57Z</dcterms:modified>
</cp:coreProperties>
</file>