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5" r:id="rId2"/>
    <p:sldId id="289" r:id="rId3"/>
    <p:sldId id="290" r:id="rId4"/>
    <p:sldId id="317" r:id="rId5"/>
    <p:sldId id="303" r:id="rId6"/>
    <p:sldId id="310" r:id="rId7"/>
    <p:sldId id="312" r:id="rId8"/>
    <p:sldId id="311" r:id="rId9"/>
    <p:sldId id="315" r:id="rId10"/>
    <p:sldId id="324" r:id="rId11"/>
    <p:sldId id="306" r:id="rId12"/>
    <p:sldId id="325" r:id="rId13"/>
    <p:sldId id="318" r:id="rId14"/>
    <p:sldId id="319" r:id="rId15"/>
    <p:sldId id="327" r:id="rId16"/>
    <p:sldId id="321" r:id="rId17"/>
    <p:sldId id="298" r:id="rId18"/>
    <p:sldId id="329" r:id="rId19"/>
    <p:sldId id="322" r:id="rId20"/>
    <p:sldId id="323" r:id="rId21"/>
    <p:sldId id="301" r:id="rId22"/>
  </p:sldIdLst>
  <p:sldSz cx="9144000" cy="6858000" type="screen4x3"/>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E4CFA0"/>
    <a:srgbClr val="CC9B00"/>
    <a:srgbClr val="E230AF"/>
    <a:srgbClr val="12EC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5" autoAdjust="0"/>
    <p:restoredTop sz="93811" autoAdjust="0"/>
  </p:normalViewPr>
  <p:slideViewPr>
    <p:cSldViewPr>
      <p:cViewPr varScale="1">
        <p:scale>
          <a:sx n="64" d="100"/>
          <a:sy n="64" d="100"/>
        </p:scale>
        <p:origin x="-600"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ocuments\Downloads\PhyloDPerformanceStuff\PhyloDPerformanceStuff\GoodResults\TempestScalabilit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layout/>
    </c:title>
    <c:plotArea>
      <c:layout/>
      <c:barChart>
        <c:barDir val="col"/>
        <c:grouping val="clustered"/>
        <c:ser>
          <c:idx val="0"/>
          <c:order val="0"/>
          <c:tx>
            <c:v>CCR</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0.39624345573085812</c:v>
                </c:pt>
                <c:pt idx="1">
                  <c:v>0.14914162026857467</c:v>
                </c:pt>
                <c:pt idx="2">
                  <c:v>0.11305780300790036</c:v>
                </c:pt>
                <c:pt idx="3">
                  <c:v>0.22132749877996552</c:v>
                </c:pt>
                <c:pt idx="4">
                  <c:v>0.2436831454956172</c:v>
                </c:pt>
                <c:pt idx="5">
                  <c:v>0.26828763078310974</c:v>
                </c:pt>
                <c:pt idx="6">
                  <c:v>3.4924231286430407E-2</c:v>
                </c:pt>
                <c:pt idx="7">
                  <c:v>0.12962700492684287</c:v>
                </c:pt>
                <c:pt idx="8">
                  <c:v>0.14407075659656179</c:v>
                </c:pt>
                <c:pt idx="9">
                  <c:v>0.22504561378652146</c:v>
                </c:pt>
                <c:pt idx="10">
                  <c:v>0.30034989330315226</c:v>
                </c:pt>
                <c:pt idx="11">
                  <c:v>0.11492245059169241</c:v>
                </c:pt>
                <c:pt idx="12">
                  <c:v>0.17693880381322896</c:v>
                </c:pt>
                <c:pt idx="13">
                  <c:v>0.27999183644969317</c:v>
                </c:pt>
                <c:pt idx="14">
                  <c:v>0.35916607788720489</c:v>
                </c:pt>
                <c:pt idx="15">
                  <c:v>0.10476070059564391</c:v>
                </c:pt>
                <c:pt idx="16">
                  <c:v>0.17832107826758117</c:v>
                </c:pt>
                <c:pt idx="17">
                  <c:v>0.29255508503452632</c:v>
                </c:pt>
                <c:pt idx="18">
                  <c:v>0.46464825460153614</c:v>
                </c:pt>
                <c:pt idx="19">
                  <c:v>0.72858136512103533</c:v>
                </c:pt>
                <c:pt idx="20">
                  <c:v>0.13444646743247218</c:v>
                </c:pt>
                <c:pt idx="21">
                  <c:v>0.24935982143859903</c:v>
                </c:pt>
                <c:pt idx="22">
                  <c:v>0.35736586868606307</c:v>
                </c:pt>
                <c:pt idx="23">
                  <c:v>0.57761422783226857</c:v>
                </c:pt>
                <c:pt idx="24">
                  <c:v>0.93223917840452364</c:v>
                </c:pt>
              </c:numCache>
            </c:numRef>
          </c:val>
        </c:ser>
        <c:ser>
          <c:idx val="1"/>
          <c:order val="1"/>
          <c:tx>
            <c:v>TPL</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0.4014405027657445</c:v>
                </c:pt>
                <c:pt idx="1">
                  <c:v>7.7537415044116764E-2</c:v>
                </c:pt>
                <c:pt idx="2">
                  <c:v>0.19124331165923694</c:v>
                </c:pt>
                <c:pt idx="3">
                  <c:v>0.21601895504828303</c:v>
                </c:pt>
                <c:pt idx="4">
                  <c:v>0.21488345723916191</c:v>
                </c:pt>
                <c:pt idx="5">
                  <c:v>0.25754735827278274</c:v>
                </c:pt>
                <c:pt idx="6">
                  <c:v>2.314176449265215E-2</c:v>
                </c:pt>
                <c:pt idx="7">
                  <c:v>4.5077748618449702E-2</c:v>
                </c:pt>
                <c:pt idx="8">
                  <c:v>8.8356558508603869E-2</c:v>
                </c:pt>
                <c:pt idx="9">
                  <c:v>0.14811716178602782</c:v>
                </c:pt>
                <c:pt idx="10">
                  <c:v>0.22599735040347568</c:v>
                </c:pt>
                <c:pt idx="11">
                  <c:v>7.3023069296721532E-2</c:v>
                </c:pt>
                <c:pt idx="12">
                  <c:v>9.2715601655537924E-2</c:v>
                </c:pt>
                <c:pt idx="13">
                  <c:v>0.1376874944766194</c:v>
                </c:pt>
                <c:pt idx="14">
                  <c:v>0.22811344997256608</c:v>
                </c:pt>
                <c:pt idx="15">
                  <c:v>6.2507924574364937E-2</c:v>
                </c:pt>
                <c:pt idx="16">
                  <c:v>0.11082542976412003</c:v>
                </c:pt>
                <c:pt idx="17">
                  <c:v>0.17525852724856728</c:v>
                </c:pt>
                <c:pt idx="18">
                  <c:v>0.32461490824670713</c:v>
                </c:pt>
                <c:pt idx="19">
                  <c:v>0.56025814585261491</c:v>
                </c:pt>
                <c:pt idx="20">
                  <c:v>7.0321535841080987E-2</c:v>
                </c:pt>
                <c:pt idx="21">
                  <c:v>0.14698532293869726</c:v>
                </c:pt>
                <c:pt idx="22">
                  <c:v>0.21964092066999871</c:v>
                </c:pt>
                <c:pt idx="23">
                  <c:v>0.4179468925072764</c:v>
                </c:pt>
                <c:pt idx="24">
                  <c:v>0.73132314715637969</c:v>
                </c:pt>
              </c:numCache>
            </c:numRef>
          </c:val>
        </c:ser>
        <c:axId val="94071424"/>
        <c:axId val="95630080"/>
      </c:barChart>
      <c:catAx>
        <c:axId val="94071424"/>
        <c:scaling>
          <c:orientation val="minMax"/>
        </c:scaling>
        <c:axPos val="b"/>
        <c:title>
          <c:tx>
            <c:rich>
              <a:bodyPr/>
              <a:lstStyle/>
              <a:p>
                <a:pPr>
                  <a:defRPr sz="1600" b="0"/>
                </a:pPr>
                <a:r>
                  <a:rPr lang="en-US" sz="1600" b="0"/>
                  <a:t>Parallel Patterns (Threads/Processes/Nodes)</a:t>
                </a:r>
              </a:p>
            </c:rich>
          </c:tx>
          <c:layout>
            <c:manualLayout>
              <c:xMode val="edge"/>
              <c:yMode val="edge"/>
              <c:x val="0.28961092906865044"/>
              <c:y val="0.92175437161263929"/>
            </c:manualLayout>
          </c:layout>
        </c:title>
        <c:numFmt formatCode="General" sourceLinked="1"/>
        <c:tickLblPos val="nextTo"/>
        <c:txPr>
          <a:bodyPr rot="-5400000" vert="horz"/>
          <a:lstStyle/>
          <a:p>
            <a:pPr>
              <a:defRPr sz="1200"/>
            </a:pPr>
            <a:endParaRPr lang="en-US"/>
          </a:p>
        </c:txPr>
        <c:crossAx val="95630080"/>
        <c:crosses val="autoZero"/>
        <c:auto val="1"/>
        <c:lblAlgn val="ctr"/>
        <c:lblOffset val="100"/>
      </c:catAx>
      <c:valAx>
        <c:axId val="95630080"/>
        <c:scaling>
          <c:orientation val="minMax"/>
        </c:scaling>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title>
        <c:numFmt formatCode="General" sourceLinked="1"/>
        <c:tickLblPos val="nextTo"/>
        <c:txPr>
          <a:bodyPr/>
          <a:lstStyle/>
          <a:p>
            <a:pPr>
              <a:defRPr sz="1200"/>
            </a:pPr>
            <a:endParaRPr lang="en-US"/>
          </a:p>
        </c:txPr>
        <c:crossAx val="94071424"/>
        <c:crosses val="autoZero"/>
        <c:crossBetween val="between"/>
      </c:valAx>
    </c:plotArea>
    <c:legend>
      <c:legendPos val="r"/>
      <c:layout>
        <c:manualLayout>
          <c:xMode val="edge"/>
          <c:yMode val="edge"/>
          <c:x val="0.12932739929247974"/>
          <c:y val="0.15647264546477144"/>
          <c:w val="0.17524787662411764"/>
          <c:h val="5.7477860721955223E-2"/>
        </c:manualLayout>
      </c:layout>
      <c:txPr>
        <a:bodyPr/>
        <a:lstStyle/>
        <a:p>
          <a:pPr>
            <a:defRPr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0.17594827100000143</c:v>
                </c:pt>
                <c:pt idx="2">
                  <c:v>0.20747389399999999</c:v>
                </c:pt>
                <c:pt idx="3">
                  <c:v>1.3594755599999999</c:v>
                </c:pt>
                <c:pt idx="4">
                  <c:v>-7.4289770000000293E-3</c:v>
                </c:pt>
                <c:pt idx="5">
                  <c:v>0</c:v>
                </c:pt>
                <c:pt idx="6">
                  <c:v>0.19797855400000011</c:v>
                </c:pt>
                <c:pt idx="7">
                  <c:v>0.41362681800000195</c:v>
                </c:pt>
                <c:pt idx="8">
                  <c:v>0.36982963400000224</c:v>
                </c:pt>
                <c:pt idx="9">
                  <c:v>1.4587532619999999</c:v>
                </c:pt>
                <c:pt idx="10">
                  <c:v>-4.6891192000000012E-2</c:v>
                </c:pt>
                <c:pt idx="11">
                  <c:v>4.9918446000000123E-2</c:v>
                </c:pt>
                <c:pt idx="12">
                  <c:v>1.9273361999999999E-2</c:v>
                </c:pt>
                <c:pt idx="13">
                  <c:v>-1.7272780000000022E-2</c:v>
                </c:pt>
                <c:pt idx="14">
                  <c:v>4.4001844999999998E-2</c:v>
                </c:pt>
                <c:pt idx="15">
                  <c:v>9.6014915000000048E-2</c:v>
                </c:pt>
                <c:pt idx="16">
                  <c:v>0.16661681100000011</c:v>
                </c:pt>
                <c:pt idx="17">
                  <c:v>0.16665074899999988</c:v>
                </c:pt>
                <c:pt idx="18">
                  <c:v>0.26765438200000002</c:v>
                </c:pt>
                <c:pt idx="19">
                  <c:v>0.28342994100000224</c:v>
                </c:pt>
                <c:pt idx="20">
                  <c:v>0.89822504600000075</c:v>
                </c:pt>
                <c:pt idx="21">
                  <c:v>0.90352075600000004</c:v>
                </c:pt>
                <c:pt idx="22">
                  <c:v>1.6174134689999999</c:v>
                </c:pt>
                <c:pt idx="23">
                  <c:v>-2.4660521999999987E-2</c:v>
                </c:pt>
                <c:pt idx="24">
                  <c:v>5.6565004999999995E-2</c:v>
                </c:pt>
                <c:pt idx="25">
                  <c:v>1.3559262999999913E-2</c:v>
                </c:pt>
                <c:pt idx="26">
                  <c:v>2.0460396000000002E-2</c:v>
                </c:pt>
                <c:pt idx="27">
                  <c:v>6.7938800000000021E-2</c:v>
                </c:pt>
                <c:pt idx="28">
                  <c:v>0.11258735699999985</c:v>
                </c:pt>
                <c:pt idx="29">
                  <c:v>0.56072074500000002</c:v>
                </c:pt>
                <c:pt idx="30">
                  <c:v>0.30271012500000088</c:v>
                </c:pt>
                <c:pt idx="31">
                  <c:v>1.0436449409999931</c:v>
                </c:pt>
                <c:pt idx="32">
                  <c:v>1.6656527459999999</c:v>
                </c:pt>
                <c:pt idx="33">
                  <c:v>1.8899100000000023E-2</c:v>
                </c:pt>
                <c:pt idx="34">
                  <c:v>2.0058193659999999</c:v>
                </c:pt>
                <c:pt idx="35">
                  <c:v>8.0213967000000011E-2</c:v>
                </c:pt>
                <c:pt idx="36">
                  <c:v>9.0098141000000048E-2</c:v>
                </c:pt>
                <c:pt idx="37">
                  <c:v>0.22820784000000041</c:v>
                </c:pt>
                <c:pt idx="38">
                  <c:v>0.36969194100000002</c:v>
                </c:pt>
                <c:pt idx="39">
                  <c:v>0.10823334600000063</c:v>
                </c:pt>
                <c:pt idx="40">
                  <c:v>0.18106932800000092</c:v>
                </c:pt>
                <c:pt idx="41">
                  <c:v>0.18035793700000041</c:v>
                </c:pt>
                <c:pt idx="42">
                  <c:v>9.5822602000000243E-2</c:v>
                </c:pt>
                <c:pt idx="43">
                  <c:v>9.7993563000000047E-2</c:v>
                </c:pt>
                <c:pt idx="44">
                  <c:v>0.10315050100000002</c:v>
                </c:pt>
                <c:pt idx="45">
                  <c:v>9.8778528000000268E-2</c:v>
                </c:pt>
                <c:pt idx="46">
                  <c:v>0.16423220900000021</c:v>
                </c:pt>
                <c:pt idx="47">
                  <c:v>0.26967249400000032</c:v>
                </c:pt>
                <c:pt idx="48">
                  <c:v>0.48301003200000031</c:v>
                </c:pt>
                <c:pt idx="49">
                  <c:v>0.15806871900000041</c:v>
                </c:pt>
                <c:pt idx="50">
                  <c:v>0.20626715000000118</c:v>
                </c:pt>
                <c:pt idx="51">
                  <c:v>0.13289732200000001</c:v>
                </c:pt>
                <c:pt idx="52">
                  <c:v>0.13624788900000123</c:v>
                </c:pt>
                <c:pt idx="53">
                  <c:v>0.10633733899999998</c:v>
                </c:pt>
                <c:pt idx="54">
                  <c:v>9.5415180000000016E-2</c:v>
                </c:pt>
                <c:pt idx="55">
                  <c:v>0.12743347899999999</c:v>
                </c:pt>
                <c:pt idx="56">
                  <c:v>0.17116356599999988</c:v>
                </c:pt>
                <c:pt idx="57">
                  <c:v>0.16816843500000109</c:v>
                </c:pt>
                <c:pt idx="58">
                  <c:v>0.38001790700000304</c:v>
                </c:pt>
                <c:pt idx="59">
                  <c:v>0.1635529420000002</c:v>
                </c:pt>
                <c:pt idx="60">
                  <c:v>0.21251095000000095</c:v>
                </c:pt>
                <c:pt idx="61">
                  <c:v>0.37427151100000172</c:v>
                </c:pt>
                <c:pt idx="62">
                  <c:v>0.26800947300000172</c:v>
                </c:pt>
                <c:pt idx="63">
                  <c:v>0.22024627000000024</c:v>
                </c:pt>
                <c:pt idx="64">
                  <c:v>0.18862658500000001</c:v>
                </c:pt>
                <c:pt idx="65">
                  <c:v>0.16737362499999967</c:v>
                </c:pt>
                <c:pt idx="66">
                  <c:v>0.77236590099999969</c:v>
                </c:pt>
                <c:pt idx="67">
                  <c:v>0.30841248000000315</c:v>
                </c:pt>
                <c:pt idx="68">
                  <c:v>1.2577221939999914</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4.7685222479999654</c:v>
                </c:pt>
                <c:pt idx="80">
                  <c:v>1.0130422569999931</c:v>
                </c:pt>
              </c:numCache>
            </c:numRef>
          </c:val>
        </c:ser>
        <c:marker val="1"/>
        <c:axId val="95672192"/>
        <c:axId val="95673728"/>
      </c:lineChart>
      <c:catAx>
        <c:axId val="95672192"/>
        <c:scaling>
          <c:orientation val="minMax"/>
        </c:scaling>
        <c:axPos val="b"/>
        <c:numFmt formatCode="General" sourceLinked="1"/>
        <c:tickLblPos val="nextTo"/>
        <c:txPr>
          <a:bodyPr/>
          <a:lstStyle/>
          <a:p>
            <a:pPr>
              <a:defRPr sz="1200"/>
            </a:pPr>
            <a:endParaRPr lang="en-US"/>
          </a:p>
        </c:txPr>
        <c:crossAx val="95673728"/>
        <c:crosses val="autoZero"/>
        <c:auto val="1"/>
        <c:lblAlgn val="ctr"/>
        <c:lblOffset val="100"/>
      </c:catAx>
      <c:valAx>
        <c:axId val="95673728"/>
        <c:scaling>
          <c:orientation val="minMax"/>
          <c:max val="5"/>
          <c:min val="0"/>
        </c:scaling>
        <c:axPos val="l"/>
        <c:majorGridlines/>
        <c:numFmt formatCode="General" sourceLinked="1"/>
        <c:tickLblPos val="nextTo"/>
        <c:txPr>
          <a:bodyPr/>
          <a:lstStyle/>
          <a:p>
            <a:pPr>
              <a:defRPr sz="1200"/>
            </a:pPr>
            <a:endParaRPr lang="en-US"/>
          </a:p>
        </c:txPr>
        <c:crossAx val="9567219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29864"/>
          <c:y val="0.22025778027746559"/>
          <c:w val="0.67189324548717322"/>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98583680"/>
        <c:axId val="98585216"/>
      </c:barChart>
      <c:catAx>
        <c:axId val="98583680"/>
        <c:scaling>
          <c:orientation val="minMax"/>
        </c:scaling>
        <c:delete val="1"/>
        <c:axPos val="b"/>
        <c:numFmt formatCode="General" sourceLinked="1"/>
        <c:majorTickMark val="none"/>
        <c:tickLblPos val="none"/>
        <c:crossAx val="98585216"/>
        <c:crosses val="autoZero"/>
        <c:auto val="1"/>
        <c:lblAlgn val="ctr"/>
        <c:lblOffset val="100"/>
      </c:catAx>
      <c:valAx>
        <c:axId val="98585216"/>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98583680"/>
        <c:crosses val="autoZero"/>
        <c:crossBetween val="between"/>
      </c:valAx>
    </c:plotArea>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290410896913749"/>
          <c:y val="6.1204647213215987E-2"/>
          <c:w val="0.67064553353245004"/>
          <c:h val="0.70277867840049746"/>
        </c:manualLayout>
      </c:layout>
      <c:scatterChart>
        <c:scatterStyle val="smoothMarker"/>
        <c:ser>
          <c:idx val="0"/>
          <c:order val="0"/>
          <c:tx>
            <c:v>Avg. Time</c:v>
          </c:tx>
          <c:xVal>
            <c:numRef>
              <c:f>Sheet1!$B$9:$F$9</c:f>
              <c:numCache>
                <c:formatCode>General</c:formatCode>
                <c:ptCount val="5"/>
                <c:pt idx="0">
                  <c:v>22875</c:v>
                </c:pt>
                <c:pt idx="1">
                  <c:v>45750</c:v>
                </c:pt>
                <c:pt idx="2">
                  <c:v>68625</c:v>
                </c:pt>
                <c:pt idx="3">
                  <c:v>91500</c:v>
                </c:pt>
                <c:pt idx="4">
                  <c:v>114376</c:v>
                </c:pt>
              </c:numCache>
            </c:numRef>
          </c:xVal>
          <c:yVal>
            <c:numRef>
              <c:f>Sheet1!$B$11:$F$11</c:f>
              <c:numCache>
                <c:formatCode>General</c:formatCode>
                <c:ptCount val="5"/>
                <c:pt idx="0">
                  <c:v>438</c:v>
                </c:pt>
                <c:pt idx="1">
                  <c:v>776.4</c:v>
                </c:pt>
                <c:pt idx="2">
                  <c:v>1063.8</c:v>
                </c:pt>
                <c:pt idx="3">
                  <c:v>1490.4</c:v>
                </c:pt>
                <c:pt idx="4">
                  <c:v>1738.8</c:v>
                </c:pt>
              </c:numCache>
            </c:numRef>
          </c:yVal>
          <c:smooth val="1"/>
        </c:ser>
        <c:axId val="98607104"/>
        <c:axId val="98609024"/>
      </c:scatterChart>
      <c:scatterChart>
        <c:scatterStyle val="smoothMarker"/>
        <c:ser>
          <c:idx val="1"/>
          <c:order val="1"/>
          <c:tx>
            <c:v>Time per Pair</c:v>
          </c:tx>
          <c:marker>
            <c:symbol val="square"/>
            <c:size val="4"/>
          </c:marker>
          <c:xVal>
            <c:numRef>
              <c:f>Sheet1!$B$9:$F$9</c:f>
              <c:numCache>
                <c:formatCode>General</c:formatCode>
                <c:ptCount val="5"/>
                <c:pt idx="0">
                  <c:v>22875</c:v>
                </c:pt>
                <c:pt idx="1">
                  <c:v>45750</c:v>
                </c:pt>
                <c:pt idx="2">
                  <c:v>68625</c:v>
                </c:pt>
                <c:pt idx="3">
                  <c:v>91500</c:v>
                </c:pt>
                <c:pt idx="4">
                  <c:v>114376</c:v>
                </c:pt>
              </c:numCache>
            </c:numRef>
          </c:xVal>
          <c:yVal>
            <c:numRef>
              <c:f>Sheet1!$B$12:$F$12</c:f>
              <c:numCache>
                <c:formatCode>General</c:formatCode>
                <c:ptCount val="5"/>
                <c:pt idx="0">
                  <c:v>19.147540983606557</c:v>
                </c:pt>
                <c:pt idx="1">
                  <c:v>16.970491803278687</c:v>
                </c:pt>
                <c:pt idx="2">
                  <c:v>15.501639344262324</c:v>
                </c:pt>
                <c:pt idx="3">
                  <c:v>16.288524590163444</c:v>
                </c:pt>
                <c:pt idx="4">
                  <c:v>15.202490032874056</c:v>
                </c:pt>
              </c:numCache>
            </c:numRef>
          </c:yVal>
          <c:smooth val="1"/>
        </c:ser>
        <c:axId val="98633600"/>
        <c:axId val="98631680"/>
      </c:scatterChart>
      <c:valAx>
        <c:axId val="98607104"/>
        <c:scaling>
          <c:orientation val="minMax"/>
        </c:scaling>
        <c:axPos val="b"/>
        <c:title>
          <c:tx>
            <c:rich>
              <a:bodyPr/>
              <a:lstStyle/>
              <a:p>
                <a:pPr>
                  <a:defRPr/>
                </a:pPr>
                <a:r>
                  <a:rPr lang="en-US"/>
                  <a:t>Number</a:t>
                </a:r>
                <a:r>
                  <a:rPr lang="en-US" baseline="0"/>
                  <a:t> of HLA&amp;HIV Pairs</a:t>
                </a:r>
                <a:endParaRPr lang="en-US"/>
              </a:p>
            </c:rich>
          </c:tx>
          <c:layout/>
        </c:title>
        <c:numFmt formatCode="General" sourceLinked="1"/>
        <c:tickLblPos val="nextTo"/>
        <c:crossAx val="98609024"/>
        <c:crosses val="autoZero"/>
        <c:crossBetween val="midCat"/>
      </c:valAx>
      <c:valAx>
        <c:axId val="98609024"/>
        <c:scaling>
          <c:orientation val="minMax"/>
        </c:scaling>
        <c:axPos val="l"/>
        <c:majorGridlines/>
        <c:title>
          <c:tx>
            <c:rich>
              <a:bodyPr rot="-5400000" vert="horz"/>
              <a:lstStyle/>
              <a:p>
                <a:pPr>
                  <a:defRPr/>
                </a:pPr>
                <a:r>
                  <a:rPr lang="en-US" dirty="0"/>
                  <a:t>Avg. time on </a:t>
                </a:r>
                <a:r>
                  <a:rPr lang="en-US" dirty="0" smtClean="0"/>
                  <a:t>48</a:t>
                </a:r>
                <a:r>
                  <a:rPr lang="en-US" baseline="0" dirty="0" smtClean="0"/>
                  <a:t> CPU cores</a:t>
                </a:r>
                <a:r>
                  <a:rPr lang="en-US" dirty="0" smtClean="0"/>
                  <a:t> (Seconds)</a:t>
                </a:r>
                <a:endParaRPr lang="en-US" dirty="0"/>
              </a:p>
            </c:rich>
          </c:tx>
          <c:layout/>
        </c:title>
        <c:numFmt formatCode="General" sourceLinked="1"/>
        <c:tickLblPos val="nextTo"/>
        <c:crossAx val="98607104"/>
        <c:crosses val="autoZero"/>
        <c:crossBetween val="midCat"/>
      </c:valAx>
      <c:valAx>
        <c:axId val="98631680"/>
        <c:scaling>
          <c:orientation val="minMax"/>
          <c:max val="50"/>
        </c:scaling>
        <c:axPos val="r"/>
        <c:title>
          <c:tx>
            <c:rich>
              <a:bodyPr rot="-5400000" vert="horz"/>
              <a:lstStyle/>
              <a:p>
                <a:pPr>
                  <a:defRPr/>
                </a:pPr>
                <a:r>
                  <a:rPr lang="en-US" dirty="0"/>
                  <a:t>Avg.  Time to Calculate a Pair (</a:t>
                </a:r>
                <a:r>
                  <a:rPr lang="en-US" dirty="0" smtClean="0"/>
                  <a:t>milliseconds)</a:t>
                </a:r>
                <a:endParaRPr lang="en-US" dirty="0"/>
              </a:p>
            </c:rich>
          </c:tx>
          <c:layout>
            <c:manualLayout>
              <c:xMode val="edge"/>
              <c:yMode val="edge"/>
              <c:x val="0.91945719069599052"/>
              <c:y val="8.8254195498290708E-2"/>
            </c:manualLayout>
          </c:layout>
        </c:title>
        <c:numFmt formatCode="General" sourceLinked="1"/>
        <c:tickLblPos val="nextTo"/>
        <c:crossAx val="98633600"/>
        <c:crosses val="max"/>
        <c:crossBetween val="midCat"/>
      </c:valAx>
      <c:valAx>
        <c:axId val="98633600"/>
        <c:scaling>
          <c:orientation val="minMax"/>
        </c:scaling>
        <c:delete val="1"/>
        <c:axPos val="b"/>
        <c:numFmt formatCode="General" sourceLinked="1"/>
        <c:tickLblPos val="none"/>
        <c:crossAx val="98631680"/>
        <c:crosses val="autoZero"/>
        <c:crossBetween val="midCat"/>
      </c:valAx>
    </c:plotArea>
    <c:legend>
      <c:legendPos val="r"/>
      <c:layout>
        <c:manualLayout>
          <c:xMode val="edge"/>
          <c:yMode val="edge"/>
          <c:x val="0.17205086433161368"/>
          <c:y val="6.2064227265709433E-2"/>
          <c:w val="0.27361254412163999"/>
          <c:h val="0.26393657042869639"/>
        </c:manualLayout>
      </c:layout>
      <c:spPr>
        <a:solidFill>
          <a:schemeClr val="bg1"/>
        </a:solidFill>
        <a:ln>
          <a:solidFill>
            <a:schemeClr val="tx1"/>
          </a:solidFill>
        </a:ln>
      </c:spPr>
    </c:legend>
    <c:plotVisOnly val="1"/>
  </c:chart>
  <c:spPr>
    <a:ln>
      <a:solidFill>
        <a:prstClr val="black"/>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8510.4749999998621</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8693120"/>
        <c:axId val="98694656"/>
      </c:barChart>
      <c:catAx>
        <c:axId val="98693120"/>
        <c:scaling>
          <c:orientation val="minMax"/>
        </c:scaling>
        <c:axPos val="b"/>
        <c:numFmt formatCode="0" sourceLinked="1"/>
        <c:tickLblPos val="nextTo"/>
        <c:txPr>
          <a:bodyPr/>
          <a:lstStyle/>
          <a:p>
            <a:pPr>
              <a:defRPr sz="1200"/>
            </a:pPr>
            <a:endParaRPr lang="en-US"/>
          </a:p>
        </c:txPr>
        <c:crossAx val="98694656"/>
        <c:crosses val="autoZero"/>
        <c:auto val="1"/>
        <c:lblAlgn val="ctr"/>
        <c:lblOffset val="100"/>
      </c:catAx>
      <c:valAx>
        <c:axId val="98694656"/>
        <c:scaling>
          <c:orientation val="minMax"/>
        </c:scaling>
        <c:axPos val="l"/>
        <c:majorGridlines/>
        <c:numFmt formatCode="0" sourceLinked="1"/>
        <c:tickLblPos val="nextTo"/>
        <c:txPr>
          <a:bodyPr/>
          <a:lstStyle/>
          <a:p>
            <a:pPr>
              <a:defRPr sz="1200"/>
            </a:pPr>
            <a:endParaRPr lang="en-US"/>
          </a:p>
        </c:txPr>
        <c:crossAx val="98693120"/>
        <c:crosses val="autoZero"/>
        <c:crossBetween val="between"/>
      </c:valAx>
    </c:plotArea>
    <c:legend>
      <c:legendPos val="r"/>
      <c:layout>
        <c:manualLayout>
          <c:xMode val="edge"/>
          <c:yMode val="edge"/>
          <c:x val="0.19739632545931771"/>
          <c:y val="6.368427736855474E-2"/>
          <c:w val="0.32490354330708743"/>
          <c:h val="0.19694564389128819"/>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6EA65-A73A-41F1-82F1-855D38E38E78}" type="datetimeFigureOut">
              <a:rPr lang="en-US" smtClean="0"/>
              <a:pPr/>
              <a:t>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EC547-398A-4BEA-B97B-98F7CF26DF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40080" rtl="0" eaLnBrk="1" latinLnBrk="0" hangingPunct="1">
      <a:defRPr sz="800" kern="1200">
        <a:solidFill>
          <a:schemeClr val="tx1"/>
        </a:solidFill>
        <a:latin typeface="+mn-lt"/>
        <a:ea typeface="+mn-ea"/>
        <a:cs typeface="+mn-cs"/>
      </a:defRPr>
    </a:lvl1pPr>
    <a:lvl2pPr marL="320040" algn="l" defTabSz="640080" rtl="0" eaLnBrk="1" latinLnBrk="0" hangingPunct="1">
      <a:defRPr sz="800" kern="1200">
        <a:solidFill>
          <a:schemeClr val="tx1"/>
        </a:solidFill>
        <a:latin typeface="+mn-lt"/>
        <a:ea typeface="+mn-ea"/>
        <a:cs typeface="+mn-cs"/>
      </a:defRPr>
    </a:lvl2pPr>
    <a:lvl3pPr marL="640080" algn="l" defTabSz="640080" rtl="0" eaLnBrk="1" latinLnBrk="0" hangingPunct="1">
      <a:defRPr sz="800" kern="1200">
        <a:solidFill>
          <a:schemeClr val="tx1"/>
        </a:solidFill>
        <a:latin typeface="+mn-lt"/>
        <a:ea typeface="+mn-ea"/>
        <a:cs typeface="+mn-cs"/>
      </a:defRPr>
    </a:lvl3pPr>
    <a:lvl4pPr marL="960120" algn="l" defTabSz="640080" rtl="0" eaLnBrk="1" latinLnBrk="0" hangingPunct="1">
      <a:defRPr sz="800" kern="1200">
        <a:solidFill>
          <a:schemeClr val="tx1"/>
        </a:solidFill>
        <a:latin typeface="+mn-lt"/>
        <a:ea typeface="+mn-ea"/>
        <a:cs typeface="+mn-cs"/>
      </a:defRPr>
    </a:lvl4pPr>
    <a:lvl5pPr marL="1280160" algn="l" defTabSz="640080" rtl="0" eaLnBrk="1" latinLnBrk="0" hangingPunct="1">
      <a:defRPr sz="800" kern="1200">
        <a:solidFill>
          <a:schemeClr val="tx1"/>
        </a:solidFill>
        <a:latin typeface="+mn-lt"/>
        <a:ea typeface="+mn-ea"/>
        <a:cs typeface="+mn-cs"/>
      </a:defRPr>
    </a:lvl5pPr>
    <a:lvl6pPr marL="1600200" algn="l" defTabSz="640080" rtl="0" eaLnBrk="1" latinLnBrk="0" hangingPunct="1">
      <a:defRPr sz="800" kern="1200">
        <a:solidFill>
          <a:schemeClr val="tx1"/>
        </a:solidFill>
        <a:latin typeface="+mn-lt"/>
        <a:ea typeface="+mn-ea"/>
        <a:cs typeface="+mn-cs"/>
      </a:defRPr>
    </a:lvl6pPr>
    <a:lvl7pPr marL="1920240" algn="l" defTabSz="640080" rtl="0" eaLnBrk="1" latinLnBrk="0" hangingPunct="1">
      <a:defRPr sz="800" kern="1200">
        <a:solidFill>
          <a:schemeClr val="tx1"/>
        </a:solidFill>
        <a:latin typeface="+mn-lt"/>
        <a:ea typeface="+mn-ea"/>
        <a:cs typeface="+mn-cs"/>
      </a:defRPr>
    </a:lvl7pPr>
    <a:lvl8pPr marL="2240280" algn="l" defTabSz="640080" rtl="0" eaLnBrk="1" latinLnBrk="0" hangingPunct="1">
      <a:defRPr sz="800" kern="1200">
        <a:solidFill>
          <a:schemeClr val="tx1"/>
        </a:solidFill>
        <a:latin typeface="+mn-lt"/>
        <a:ea typeface="+mn-ea"/>
        <a:cs typeface="+mn-cs"/>
      </a:defRPr>
    </a:lvl8pPr>
    <a:lvl9pPr marL="2560320" algn="l" defTabSz="64008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FAB66-3C4D-4E8B-916A-BC09E52B459A}" type="datetimeFigureOut">
              <a:rPr lang="en-US" smtClean="0"/>
              <a:pPr/>
              <a:t>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FAB66-3C4D-4E8B-916A-BC09E52B459A}" type="datetimeFigureOut">
              <a:rPr lang="en-US" smtClean="0"/>
              <a:pPr/>
              <a:t>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FAB66-3C4D-4E8B-916A-BC09E52B459A}" type="datetimeFigureOut">
              <a:rPr lang="en-US" smtClean="0"/>
              <a:pPr/>
              <a:t>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FAB66-3C4D-4E8B-916A-BC09E52B459A}" type="datetimeFigureOut">
              <a:rPr lang="en-US" smtClean="0"/>
              <a:pPr/>
              <a:t>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AB66-3C4D-4E8B-916A-BC09E52B459A}" type="datetimeFigureOut">
              <a:rPr lang="en-US" smtClean="0"/>
              <a:pPr/>
              <a:t>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AB66-3C4D-4E8B-916A-BC09E52B459A}" type="datetimeFigureOut">
              <a:rPr lang="en-US" smtClean="0"/>
              <a:pPr/>
              <a:t>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AB66-3C4D-4E8B-916A-BC09E52B459A}" type="datetimeFigureOut">
              <a:rPr lang="en-US" smtClean="0"/>
              <a:pPr/>
              <a:t>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E08FAB66-3C4D-4E8B-916A-BC09E52B459A}" type="datetimeFigureOut">
              <a:rPr lang="en-US" smtClean="0"/>
              <a:pPr/>
              <a:t>2/5/2010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153AAED9-0196-4F0A-9E94-50834B4816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CGL+SC09/DataforPlotviz/BIOLOGY_Metagenomics.bat"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43975" cy="1143000"/>
          </a:xfrm>
        </p:spPr>
        <p:txBody>
          <a:bodyPr>
            <a:noAutofit/>
          </a:bodyPr>
          <a:lstStyle/>
          <a:p>
            <a:r>
              <a:rPr lang="en-US" sz="3200" dirty="0" smtClean="0"/>
              <a:t>SALSA Group’s Collaborations with Microsoft</a:t>
            </a:r>
            <a:endParaRPr lang="en-US" sz="3200" dirty="0"/>
          </a:p>
        </p:txBody>
      </p:sp>
      <p:sp>
        <p:nvSpPr>
          <p:cNvPr id="4" name="Content Placeholder 2"/>
          <p:cNvSpPr txBox="1">
            <a:spLocks/>
          </p:cNvSpPr>
          <p:nvPr/>
        </p:nvSpPr>
        <p:spPr>
          <a:xfrm>
            <a:off x="685800" y="1600200"/>
            <a:ext cx="7696200" cy="3886201"/>
          </a:xfrm>
          <a:prstGeom prst="rect">
            <a:avLst/>
          </a:prstGeom>
        </p:spPr>
        <p:txBody>
          <a:bodyPr vert="horz" lIns="91435" tIns="45718" rIns="91435" bIns="45718" rtlCol="0">
            <a:normAutofit fontScale="92500" lnSpcReduction="10000"/>
          </a:bodyPr>
          <a:lstStyle/>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2200" b="1" i="1" u="none" strike="noStrike" kern="1200" cap="none" spc="0" normalizeH="0" baseline="0" noProof="0" dirty="0" smtClean="0">
                <a:ln>
                  <a:noFill/>
                </a:ln>
                <a:solidFill>
                  <a:srgbClr val="0000CC"/>
                </a:solidFill>
                <a:effectLst/>
                <a:uLnTx/>
                <a:uFillTx/>
                <a:latin typeface="Arial" pitchFamily="34" charset="0"/>
                <a:ea typeface="+mn-ea"/>
                <a:cs typeface="+mn-cs"/>
              </a:rPr>
              <a:t>S</a:t>
            </a:r>
            <a:r>
              <a:rPr kumimoji="0" lang="en-US" sz="2200" b="1" i="1" u="none" strike="noStrike" kern="1200" cap="none" spc="0" normalizeH="0" baseline="0" noProof="0" dirty="0" smtClean="0">
                <a:ln>
                  <a:noFill/>
                </a:ln>
                <a:solidFill>
                  <a:srgbClr val="D20000"/>
                </a:solidFill>
                <a:effectLst/>
                <a:uLnTx/>
                <a:uFillTx/>
                <a:latin typeface="Arial" pitchFamily="34" charset="0"/>
                <a:ea typeface="+mn-ea"/>
                <a:cs typeface="+mn-cs"/>
              </a:rPr>
              <a:t>A</a:t>
            </a:r>
            <a:r>
              <a:rPr kumimoji="0" lang="en-US" sz="2200" b="1" i="1" u="none" strike="noStrike" kern="1200" cap="none" spc="0" normalizeH="0" baseline="0" noProof="0" dirty="0" smtClean="0">
                <a:ln>
                  <a:noFill/>
                </a:ln>
                <a:solidFill>
                  <a:srgbClr val="FFC000"/>
                </a:solidFill>
                <a:effectLst/>
                <a:uLnTx/>
                <a:uFillTx/>
                <a:latin typeface="Arial" pitchFamily="34" charset="0"/>
                <a:ea typeface="+mn-ea"/>
                <a:cs typeface="+mn-cs"/>
              </a:rPr>
              <a:t>L</a:t>
            </a:r>
            <a:r>
              <a:rPr kumimoji="0" lang="en-US" sz="2200" b="1" i="1" u="none" strike="noStrike" kern="1200" cap="none" spc="0" normalizeH="0" baseline="0" noProof="0" dirty="0" smtClean="0">
                <a:ln>
                  <a:noFill/>
                </a:ln>
                <a:solidFill>
                  <a:srgbClr val="0000CC"/>
                </a:solidFill>
                <a:effectLst/>
                <a:uLnTx/>
                <a:uFillTx/>
                <a:latin typeface="Arial" pitchFamily="34" charset="0"/>
                <a:ea typeface="+mn-ea"/>
                <a:cs typeface="+mn-cs"/>
              </a:rPr>
              <a:t>S</a:t>
            </a:r>
            <a:r>
              <a:rPr kumimoji="0" lang="en-US" sz="2200" b="1" i="1" u="none" strike="noStrike" kern="1200" cap="none" spc="0" normalizeH="0" baseline="0" noProof="0" dirty="0" smtClean="0">
                <a:ln>
                  <a:noFill/>
                </a:ln>
                <a:solidFill>
                  <a:srgbClr val="33CC33"/>
                </a:solidFill>
                <a:effectLst/>
                <a:uLnTx/>
                <a:uFillTx/>
                <a:latin typeface="Arial" pitchFamily="34" charset="0"/>
                <a:ea typeface="+mn-ea"/>
                <a:cs typeface="+mn-cs"/>
              </a:rPr>
              <a:t>A</a:t>
            </a:r>
            <a:r>
              <a:rPr kumimoji="0" lang="en-US" sz="2200" b="0" i="0" u="none" strike="noStrike" kern="1200" cap="none" spc="0" normalizeH="0" baseline="0" noProof="0" dirty="0" smtClean="0">
                <a:ln>
                  <a:noFill/>
                </a:ln>
                <a:solidFill>
                  <a:schemeClr val="tx1"/>
                </a:solidFill>
                <a:effectLst/>
                <a:uLnTx/>
                <a:uFillTx/>
                <a:latin typeface="+mj-lt"/>
                <a:ea typeface="+mj-ea"/>
                <a:cs typeface="+mj-cs"/>
              </a:rPr>
              <a:t>  Group</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hlinkClick r:id="rId3"/>
              </a:rPr>
              <a:t>http://salsahpc.indiana.edu</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Principal Investigator  Geoffrey Fox</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Project Lead  Judy Qiu</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Scott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Beason</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Jaliya</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Ekanayake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Thilina</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Gunarathne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Jong</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Youl</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Choi</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Seung-Hee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Bae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Yang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Ruan</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Hui</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Li,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Bingjing</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Zhang,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Saliya</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Ekanayake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Stephen Wu </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Community Grids Laboratory</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Digital Science Center</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Pervasive Technology Institute</a:t>
            </a:r>
          </a:p>
          <a:p>
            <a:pPr marL="342883" marR="0" lvl="0" indent="-342883"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Indiana University</a:t>
            </a: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a:p>
            <a:pPr marL="342883" marR="0" lvl="0" indent="-342883" algn="l" defTabSz="914354"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066800"/>
            <a:ext cx="8763000" cy="1143000"/>
          </a:xfrm>
        </p:spPr>
        <p:txBody>
          <a:bodyPr>
            <a:normAutofit fontScale="55000" lnSpcReduction="20000"/>
          </a:bodyPr>
          <a:lstStyle/>
          <a:p>
            <a:pPr marL="228600" indent="-228600"/>
            <a:r>
              <a:rPr lang="en-US" dirty="0" smtClean="0"/>
              <a:t>Developed parallel MDS and GTM algorithm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up to 2M </a:t>
            </a:r>
            <a:r>
              <a:rPr lang="en-US" dirty="0" err="1" smtClean="0"/>
              <a:t>PubChem</a:t>
            </a:r>
            <a:r>
              <a:rPr lang="en-US" dirty="0" smtClean="0"/>
              <a:t> points</a:t>
            </a:r>
          </a:p>
          <a:p>
            <a:endParaRPr lang="en-US" dirty="0" smtClean="0"/>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Red points are 100k sampled data and blue points are 4M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smtClean="0">
                <a:solidFill>
                  <a:schemeClr val="tx2">
                    <a:lumMod val="75000"/>
                  </a:schemeClr>
                </a:solidFill>
              </a:rPr>
              <a:t>[3] </a:t>
            </a:r>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52400"/>
            <a:ext cx="8763000" cy="990600"/>
          </a:xfrm>
          <a:prstGeom prst="rect">
            <a:avLst/>
          </a:prstGeom>
        </p:spPr>
        <p:txBody>
          <a:bodyPr vert="horz" lIns="91435" tIns="45718" rIns="91435" bIns="45718" rtlCol="0" anchor="ctr">
            <a:normAutofit fontScale="900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Applications using Dryad &amp; DryadLINQ (1)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 [1]</a:t>
            </a:r>
            <a:r>
              <a:rPr lang="en-US" b="1" dirty="0" smtClean="0">
                <a:solidFill>
                  <a:schemeClr val="tx2"/>
                </a:solidFill>
              </a:rPr>
              <a:t> - </a:t>
            </a:r>
            <a:r>
              <a:rPr lang="en-US" b="1" dirty="0" smtClean="0">
                <a:solidFill>
                  <a:srgbClr val="00B0F0"/>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[4]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Applications using Dryad &amp; DryadLINQ (2)</a:t>
            </a:r>
            <a:endParaRPr lang="en-US" dirty="0"/>
          </a:p>
        </p:txBody>
      </p:sp>
      <p:sp>
        <p:nvSpPr>
          <p:cNvPr id="39" name="Content Placeholder 2"/>
          <p:cNvSpPr>
            <a:spLocks noGrp="1"/>
          </p:cNvSpPr>
          <p:nvPr>
            <p:ph idx="1"/>
          </p:nvPr>
        </p:nvSpPr>
        <p:spPr>
          <a:xfrm>
            <a:off x="304800" y="1371600"/>
            <a:ext cx="3657600" cy="1295400"/>
          </a:xfrm>
        </p:spPr>
        <p:txBody>
          <a:bodyPr>
            <a:noAutofit/>
          </a:bodyPr>
          <a:lstStyle/>
          <a:p>
            <a:pPr marL="228600" indent="-228600"/>
            <a:r>
              <a:rPr lang="en-US" sz="1800" dirty="0" smtClean="0"/>
              <a:t>Derive associations between HLA alleles and HIV </a:t>
            </a:r>
            <a:r>
              <a:rPr lang="en-US" sz="1800" dirty="0" err="1" smtClean="0"/>
              <a:t>codons</a:t>
            </a:r>
            <a:r>
              <a:rPr lang="en-US" sz="1800" dirty="0" smtClean="0"/>
              <a:t> and between </a:t>
            </a:r>
            <a:r>
              <a:rPr lang="en-US" sz="1800" dirty="0" err="1" smtClean="0"/>
              <a:t>codons</a:t>
            </a:r>
            <a:r>
              <a:rPr lang="en-US" sz="1800" dirty="0" smtClean="0"/>
              <a:t> themselves</a:t>
            </a:r>
            <a:endParaRPr lang="en-US" sz="1800" dirty="0"/>
          </a:p>
        </p:txBody>
      </p:sp>
      <p:sp>
        <p:nvSpPr>
          <p:cNvPr id="40" name="Rectangle 39"/>
          <p:cNvSpPr/>
          <p:nvPr/>
        </p:nvSpPr>
        <p:spPr>
          <a:xfrm>
            <a:off x="304800" y="990600"/>
            <a:ext cx="4035144" cy="326243"/>
          </a:xfrm>
          <a:prstGeom prst="rect">
            <a:avLst/>
          </a:prstGeom>
        </p:spPr>
        <p:txBody>
          <a:bodyPr wrap="none" lIns="64008" tIns="32004" rIns="64008" bIns="32004">
            <a:spAutoFit/>
          </a:bodyPr>
          <a:lstStyle/>
          <a:p>
            <a:pPr marL="240018" indent="-240018" defTabSz="640048">
              <a:defRPr/>
            </a:pPr>
            <a:r>
              <a:rPr lang="en-US" sz="1700" b="1" dirty="0" err="1" smtClean="0">
                <a:solidFill>
                  <a:srgbClr val="C00000"/>
                </a:solidFill>
              </a:rPr>
              <a:t>PhyloD</a:t>
            </a:r>
            <a:r>
              <a:rPr lang="en-US" sz="1700" b="1" dirty="0" smtClean="0">
                <a:solidFill>
                  <a:srgbClr val="C00000"/>
                </a:solidFill>
              </a:rPr>
              <a:t> [2]</a:t>
            </a:r>
            <a:r>
              <a:rPr lang="en-US" sz="1700" b="1" dirty="0" smtClean="0">
                <a:solidFill>
                  <a:srgbClr val="00B0F0"/>
                </a:solidFill>
              </a:rPr>
              <a:t> project from Microsoft Research</a:t>
            </a:r>
          </a:p>
        </p:txBody>
      </p:sp>
      <p:graphicFrame>
        <p:nvGraphicFramePr>
          <p:cNvPr id="41" name="Chart 40"/>
          <p:cNvGraphicFramePr/>
          <p:nvPr/>
        </p:nvGraphicFramePr>
        <p:xfrm>
          <a:off x="3886200" y="3581400"/>
          <a:ext cx="4419600" cy="2590800"/>
        </p:xfrm>
        <a:graphic>
          <a:graphicData uri="http://schemas.openxmlformats.org/drawingml/2006/chart">
            <c:chart xmlns:c="http://schemas.openxmlformats.org/drawingml/2006/chart" xmlns:r="http://schemas.openxmlformats.org/officeDocument/2006/relationships" r:id="rId3"/>
          </a:graphicData>
        </a:graphic>
      </p:graphicFrame>
      <p:pic>
        <p:nvPicPr>
          <p:cNvPr id="43" name="Picture 42" descr="Copy of PhyloDV.bmp"/>
          <p:cNvPicPr>
            <a:picLocks noChangeAspect="1"/>
          </p:cNvPicPr>
          <p:nvPr/>
        </p:nvPicPr>
        <p:blipFill>
          <a:blip r:embed="rId4" cstate="print"/>
          <a:stretch>
            <a:fillRect/>
          </a:stretch>
        </p:blipFill>
        <p:spPr>
          <a:xfrm>
            <a:off x="4572000" y="1066800"/>
            <a:ext cx="2209800" cy="2177063"/>
          </a:xfrm>
          <a:prstGeom prst="rect">
            <a:avLst/>
          </a:prstGeom>
        </p:spPr>
      </p:pic>
      <p:sp>
        <p:nvSpPr>
          <p:cNvPr id="44" name="Content Placeholder 2"/>
          <p:cNvSpPr txBox="1">
            <a:spLocks/>
          </p:cNvSpPr>
          <p:nvPr/>
        </p:nvSpPr>
        <p:spPr>
          <a:xfrm>
            <a:off x="4267200" y="3276600"/>
            <a:ext cx="3962400" cy="698500"/>
          </a:xfrm>
          <a:prstGeom prst="rect">
            <a:avLst/>
          </a:prstGeom>
        </p:spPr>
        <p:txBody>
          <a:bodyPr vert="horz" lIns="91435" tIns="45718" rIns="91435" bIns="45718" rtlCol="0">
            <a:normAutofit/>
          </a:bodyPr>
          <a:lstStyle/>
          <a:p>
            <a:pPr marL="342883" indent="-342883">
              <a:spcBef>
                <a:spcPct val="20000"/>
              </a:spcBef>
              <a:defRPr/>
            </a:pPr>
            <a:r>
              <a:rPr lang="en-US" sz="1600" b="1" dirty="0" smtClean="0"/>
              <a:t>Scalability of  DryadLINQ </a:t>
            </a:r>
            <a:r>
              <a:rPr lang="en-US" sz="1600" b="1" dirty="0" err="1" smtClean="0"/>
              <a:t>PhyloD</a:t>
            </a:r>
            <a:r>
              <a:rPr lang="en-US" sz="1600" b="1" dirty="0" smtClean="0"/>
              <a:t> Application</a:t>
            </a:r>
            <a:endParaRPr lang="en-US" sz="1600" b="1" dirty="0"/>
          </a:p>
        </p:txBody>
      </p:sp>
      <p:pic>
        <p:nvPicPr>
          <p:cNvPr id="42" name="Picture 41" descr="PhyloD.png"/>
          <p:cNvPicPr>
            <a:picLocks noChangeAspect="1"/>
          </p:cNvPicPr>
          <p:nvPr/>
        </p:nvPicPr>
        <p:blipFill>
          <a:blip r:embed="rId5" cstate="print"/>
          <a:stretch>
            <a:fillRect/>
          </a:stretch>
        </p:blipFill>
        <p:spPr>
          <a:xfrm>
            <a:off x="609600" y="2667000"/>
            <a:ext cx="2526063" cy="3505200"/>
          </a:xfrm>
          <a:prstGeom prst="rect">
            <a:avLst/>
          </a:prstGeom>
        </p:spPr>
      </p:pic>
      <p:sp>
        <p:nvSpPr>
          <p:cNvPr id="10" name="TextBox 9"/>
          <p:cNvSpPr txBox="1"/>
          <p:nvPr/>
        </p:nvSpPr>
        <p:spPr>
          <a:xfrm>
            <a:off x="457200" y="6324600"/>
            <a:ext cx="7839780" cy="276999"/>
          </a:xfrm>
          <a:prstGeom prst="rect">
            <a:avLst/>
          </a:prstGeom>
          <a:noFill/>
        </p:spPr>
        <p:txBody>
          <a:bodyPr wrap="square" rtlCol="0">
            <a:spAutoFit/>
          </a:bodyPr>
          <a:lstStyle/>
          <a:p>
            <a:r>
              <a:rPr lang="en-US" sz="1200" dirty="0" smtClean="0">
                <a:solidFill>
                  <a:schemeClr val="tx2">
                    <a:lumMod val="75000"/>
                  </a:schemeClr>
                </a:solidFill>
              </a:rPr>
              <a:t>[5] </a:t>
            </a:r>
            <a:r>
              <a:rPr lang="en-US" sz="1200" dirty="0" smtClean="0"/>
              <a:t>Microsoft Computational Biology Web Tools, http://research.microsoft.com/en-us/um/redmond/projects/MSCompBio/</a:t>
            </a:r>
            <a:endParaRPr lang="en-US" sz="1200" dirty="0">
              <a:solidFill>
                <a:schemeClr val="tx2">
                  <a:lumMod val="75000"/>
                </a:schemeClr>
              </a:solidFill>
            </a:endParaRPr>
          </a:p>
        </p:txBody>
      </p:sp>
      <p:sp>
        <p:nvSpPr>
          <p:cNvPr id="11" name="TextBox 10"/>
          <p:cNvSpPr txBox="1"/>
          <p:nvPr/>
        </p:nvSpPr>
        <p:spPr>
          <a:xfrm>
            <a:off x="6858000" y="990600"/>
            <a:ext cx="2133600" cy="1200329"/>
          </a:xfrm>
          <a:prstGeom prst="rect">
            <a:avLst/>
          </a:prstGeom>
          <a:noFill/>
        </p:spPr>
        <p:txBody>
          <a:bodyPr wrap="square" rtlCol="0">
            <a:spAutoFit/>
          </a:bodyPr>
          <a:lstStyle/>
          <a:p>
            <a:pPr marL="228600" lvl="0" indent="-228600">
              <a:buFont typeface="Arial" pitchFamily="34" charset="0"/>
              <a:buChar char="•"/>
            </a:pPr>
            <a:r>
              <a:rPr lang="en-US" dirty="0" smtClean="0"/>
              <a:t>Output of </a:t>
            </a:r>
            <a:r>
              <a:rPr lang="en-US" dirty="0" err="1" smtClean="0"/>
              <a:t>PhyloD</a:t>
            </a:r>
            <a:r>
              <a:rPr lang="en-US" dirty="0" smtClean="0"/>
              <a:t> shows the associations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All-Pairs[3]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3810000"/>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smtClean="0"/>
              <a:t>[5] </a:t>
            </a:r>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066800"/>
            <a:ext cx="5333999" cy="2819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lvl="0"/>
            <a:r>
              <a:rPr lang="en-US" sz="2500" dirty="0" smtClean="0"/>
              <a:t>Matrix Multiplication &amp; K-Means Clustering</a:t>
            </a:r>
            <a:br>
              <a:rPr lang="en-US" sz="2500" dirty="0" smtClean="0"/>
            </a:br>
            <a:r>
              <a:rPr lang="en-US" sz="2500" dirty="0" smtClean="0"/>
              <a:t>Using Cloud Technologies</a:t>
            </a:r>
            <a:endParaRPr lang="en-US" sz="2500" dirty="0"/>
          </a:p>
        </p:txBody>
      </p:sp>
      <p:sp>
        <p:nvSpPr>
          <p:cNvPr id="3" name="Content Placeholder 2"/>
          <p:cNvSpPr>
            <a:spLocks noGrp="1"/>
          </p:cNvSpPr>
          <p:nvPr>
            <p:ph idx="1"/>
          </p:nvPr>
        </p:nvSpPr>
        <p:spPr>
          <a:xfrm>
            <a:off x="6781800" y="1219200"/>
            <a:ext cx="2362200" cy="2286000"/>
          </a:xfrm>
        </p:spPr>
        <p:txBody>
          <a:bodyPr>
            <a:noAutofit/>
          </a:bodyPr>
          <a:lstStyle/>
          <a:p>
            <a:pPr marL="114300" indent="-114300"/>
            <a:r>
              <a:rPr lang="en-US" sz="1500" dirty="0" smtClean="0"/>
              <a:t>K-Means clustering on 2D vector data</a:t>
            </a:r>
          </a:p>
          <a:p>
            <a:pPr marL="114300" indent="-114300"/>
            <a:r>
              <a:rPr lang="en-US" sz="1500" dirty="0" smtClean="0"/>
              <a:t>Matrix multiplication in MapReduce model</a:t>
            </a:r>
          </a:p>
          <a:p>
            <a:pPr marL="114300" indent="-114300"/>
            <a:r>
              <a:rPr lang="en-US" sz="1500" dirty="0" smtClean="0"/>
              <a:t>DryadLINQ and Hadoop, show higher overheads</a:t>
            </a:r>
          </a:p>
          <a:p>
            <a:pPr marL="114300" indent="-114300"/>
            <a:r>
              <a:rPr lang="en-US" sz="1500" dirty="0" smtClean="0"/>
              <a:t>Twister (MapReduce++) implementation performs closely with MPI</a:t>
            </a:r>
            <a:endParaRPr lang="en-US" sz="1500" dirty="0"/>
          </a:p>
        </p:txBody>
      </p:sp>
      <p:sp>
        <p:nvSpPr>
          <p:cNvPr id="11" name="TextBox 10"/>
          <p:cNvSpPr txBox="1"/>
          <p:nvPr/>
        </p:nvSpPr>
        <p:spPr>
          <a:xfrm>
            <a:off x="228600" y="3810000"/>
            <a:ext cx="1876219" cy="326243"/>
          </a:xfrm>
          <a:prstGeom prst="rect">
            <a:avLst/>
          </a:prstGeom>
          <a:noFill/>
          <a:scene3d>
            <a:camera prst="orthographicFront"/>
            <a:lightRig rig="threePt" dir="t"/>
          </a:scene3d>
          <a:sp3d prstMaterial="matte">
            <a:bevelT/>
          </a:sp3d>
        </p:spPr>
        <p:txBody>
          <a:bodyPr wrap="none" lIns="64008" tIns="32004" rIns="64008" bIns="32004" rtlCol="0">
            <a:spAutoFit/>
          </a:bodyPr>
          <a:lstStyle/>
          <a:p>
            <a:r>
              <a:rPr lang="en-US" sz="1700" b="1" dirty="0" smtClean="0">
                <a:solidFill>
                  <a:srgbClr val="00B0F0"/>
                </a:solidFill>
              </a:rPr>
              <a:t>K-Means Clustering</a:t>
            </a:r>
            <a:endParaRPr lang="en-US" sz="1700" b="1" dirty="0">
              <a:solidFill>
                <a:srgbClr val="00B0F0"/>
              </a:solidFill>
            </a:endParaRPr>
          </a:p>
        </p:txBody>
      </p:sp>
      <p:sp>
        <p:nvSpPr>
          <p:cNvPr id="13" name="Title 1"/>
          <p:cNvSpPr txBox="1">
            <a:spLocks/>
          </p:cNvSpPr>
          <p:nvPr/>
        </p:nvSpPr>
        <p:spPr>
          <a:xfrm>
            <a:off x="4857750" y="0"/>
            <a:ext cx="4286250" cy="1143000"/>
          </a:xfrm>
          <a:prstGeom prst="rect">
            <a:avLst/>
          </a:prstGeom>
        </p:spPr>
        <p:txBody>
          <a:bodyPr vert="horz" lIns="91435" tIns="45718" rIns="91435" bIns="45718" rtlCol="0" anchor="ctr">
            <a:normAutofit/>
          </a:bodyPr>
          <a:lstStyle/>
          <a:p>
            <a:pPr algn="ctr">
              <a:spcBef>
                <a:spcPct val="0"/>
              </a:spcBef>
              <a:defRPr/>
            </a:pPr>
            <a:endParaRPr lang="en-US" sz="4400" dirty="0">
              <a:solidFill>
                <a:srgbClr val="E4CFA0"/>
              </a:solidFill>
              <a:latin typeface="+mj-lt"/>
              <a:ea typeface="+mj-ea"/>
              <a:cs typeface="+mj-cs"/>
            </a:endParaRPr>
          </a:p>
        </p:txBody>
      </p:sp>
      <p:sp>
        <p:nvSpPr>
          <p:cNvPr id="26" name="TextBox 25"/>
          <p:cNvSpPr txBox="1"/>
          <p:nvPr/>
        </p:nvSpPr>
        <p:spPr>
          <a:xfrm>
            <a:off x="228600" y="609600"/>
            <a:ext cx="2049087" cy="326243"/>
          </a:xfrm>
          <a:prstGeom prst="rect">
            <a:avLst/>
          </a:prstGeom>
          <a:noFill/>
          <a:scene3d>
            <a:camera prst="orthographicFront"/>
            <a:lightRig rig="threePt" dir="t"/>
          </a:scene3d>
          <a:sp3d prstMaterial="matte">
            <a:bevelT/>
          </a:sp3d>
        </p:spPr>
        <p:txBody>
          <a:bodyPr wrap="none" lIns="64008" tIns="32004" rIns="64008" bIns="32004" rtlCol="0">
            <a:spAutoFit/>
          </a:bodyPr>
          <a:lstStyle/>
          <a:p>
            <a:r>
              <a:rPr lang="en-US" sz="1700" b="1" dirty="0" smtClean="0">
                <a:solidFill>
                  <a:srgbClr val="00B0F0"/>
                </a:solidFill>
              </a:rPr>
              <a:t>Matrix Multiplication</a:t>
            </a:r>
            <a:endParaRPr lang="en-US" sz="1700" b="1" dirty="0">
              <a:solidFill>
                <a:srgbClr val="00B0F0"/>
              </a:solidFill>
            </a:endParaRPr>
          </a:p>
        </p:txBody>
      </p:sp>
      <p:grpSp>
        <p:nvGrpSpPr>
          <p:cNvPr id="4" name="Group 17"/>
          <p:cNvGrpSpPr/>
          <p:nvPr/>
        </p:nvGrpSpPr>
        <p:grpSpPr>
          <a:xfrm>
            <a:off x="3048000" y="1143000"/>
            <a:ext cx="3733800" cy="2362200"/>
            <a:chOff x="2590800" y="4038600"/>
            <a:chExt cx="4057598" cy="2590800"/>
          </a:xfrm>
        </p:grpSpPr>
        <p:pic>
          <p:nvPicPr>
            <p:cNvPr id="1027" name="Picture 3" descr="D:\academic\Research\Clouds\CloudTests\iDataplexCloud\gnuplot\idataplex\mpi_hadoop_cglmr_matrix_oh.png"/>
            <p:cNvPicPr>
              <a:picLocks noChangeAspect="1" noChangeArrowheads="1"/>
            </p:cNvPicPr>
            <p:nvPr/>
          </p:nvPicPr>
          <p:blipFill>
            <a:blip r:embed="rId3" cstate="print"/>
            <a:srcRect/>
            <a:stretch>
              <a:fillRect/>
            </a:stretch>
          </p:blipFill>
          <p:spPr bwMode="auto">
            <a:xfrm>
              <a:off x="2590800" y="4038600"/>
              <a:ext cx="4057598" cy="2590800"/>
            </a:xfrm>
            <a:prstGeom prst="rect">
              <a:avLst/>
            </a:prstGeom>
            <a:noFill/>
          </p:spPr>
        </p:pic>
        <p:sp>
          <p:nvSpPr>
            <p:cNvPr id="12" name="TextBox 11"/>
            <p:cNvSpPr txBox="1"/>
            <p:nvPr/>
          </p:nvSpPr>
          <p:spPr>
            <a:xfrm>
              <a:off x="3998538" y="4957916"/>
              <a:ext cx="1528175" cy="433965"/>
            </a:xfrm>
            <a:prstGeom prst="rect">
              <a:avLst/>
            </a:prstGeom>
            <a:noFill/>
            <a:scene3d>
              <a:camera prst="orthographicFront"/>
              <a:lightRig rig="threePt" dir="t"/>
            </a:scene3d>
            <a:sp3d prstMaterial="matte">
              <a:bevelT/>
            </a:sp3d>
          </p:spPr>
          <p:txBody>
            <a:bodyPr wrap="none" lIns="64008" tIns="32004" rIns="64008" bIns="32004" rtlCol="0">
              <a:spAutoFit/>
            </a:bodyPr>
            <a:lstStyle/>
            <a:p>
              <a:pPr algn="ctr"/>
              <a:r>
                <a:rPr lang="en-US" sz="1200" b="1" dirty="0" smtClean="0"/>
                <a:t> Parallel Overhead </a:t>
              </a:r>
            </a:p>
            <a:p>
              <a:pPr algn="ctr"/>
              <a:r>
                <a:rPr lang="en-US" sz="1200" b="1" dirty="0" smtClean="0"/>
                <a:t> Matrix Multiplication</a:t>
              </a:r>
              <a:endParaRPr lang="en-US" sz="1200" b="1" dirty="0"/>
            </a:p>
          </p:txBody>
        </p:sp>
      </p:grpSp>
      <p:grpSp>
        <p:nvGrpSpPr>
          <p:cNvPr id="5" name="Group 18"/>
          <p:cNvGrpSpPr/>
          <p:nvPr/>
        </p:nvGrpSpPr>
        <p:grpSpPr>
          <a:xfrm>
            <a:off x="3962400" y="3962400"/>
            <a:ext cx="4495800" cy="2802792"/>
            <a:chOff x="3048000" y="3886200"/>
            <a:chExt cx="4191000" cy="2955192"/>
          </a:xfrm>
        </p:grpSpPr>
        <p:pic>
          <p:nvPicPr>
            <p:cNvPr id="1026" name="Picture 2" descr="D:\academic\phd\Publications\eScience2009\gnuplot\kmeans-color.png"/>
            <p:cNvPicPr>
              <a:picLocks noChangeAspect="1" noChangeArrowheads="1"/>
            </p:cNvPicPr>
            <p:nvPr/>
          </p:nvPicPr>
          <p:blipFill>
            <a:blip r:embed="rId4" cstate="print"/>
            <a:srcRect/>
            <a:stretch>
              <a:fillRect/>
            </a:stretch>
          </p:blipFill>
          <p:spPr bwMode="auto">
            <a:xfrm>
              <a:off x="3048000" y="3886200"/>
              <a:ext cx="4191000" cy="2955192"/>
            </a:xfrm>
            <a:prstGeom prst="rect">
              <a:avLst/>
            </a:prstGeom>
            <a:noFill/>
          </p:spPr>
        </p:pic>
        <p:sp>
          <p:nvSpPr>
            <p:cNvPr id="17" name="TextBox 16"/>
            <p:cNvSpPr txBox="1"/>
            <p:nvPr/>
          </p:nvSpPr>
          <p:spPr>
            <a:xfrm>
              <a:off x="4572000" y="5562600"/>
              <a:ext cx="1393651" cy="433965"/>
            </a:xfrm>
            <a:prstGeom prst="rect">
              <a:avLst/>
            </a:prstGeom>
            <a:noFill/>
            <a:scene3d>
              <a:camera prst="orthographicFront"/>
              <a:lightRig rig="threePt" dir="t"/>
            </a:scene3d>
            <a:sp3d prstMaterial="matte">
              <a:bevelT/>
            </a:sp3d>
          </p:spPr>
          <p:txBody>
            <a:bodyPr wrap="none" lIns="64008" tIns="32004" rIns="64008" bIns="32004" rtlCol="0">
              <a:spAutoFit/>
            </a:bodyPr>
            <a:lstStyle/>
            <a:p>
              <a:pPr algn="ctr"/>
              <a:r>
                <a:rPr lang="en-US" sz="1200" b="1" dirty="0" smtClean="0"/>
                <a:t>Average Time</a:t>
              </a:r>
            </a:p>
            <a:p>
              <a:pPr algn="ctr"/>
              <a:r>
                <a:rPr lang="en-US" sz="1200" b="1" dirty="0" smtClean="0"/>
                <a:t> K-means Clustering</a:t>
              </a:r>
              <a:endParaRPr lang="en-US" sz="1200" b="1" dirty="0"/>
            </a:p>
          </p:txBody>
        </p:sp>
      </p:grpSp>
      <p:pic>
        <p:nvPicPr>
          <p:cNvPr id="20" name="Picture 2" descr="D:\Academic\Ph.D\eScience2008\images\eps\kmeans_color.png"/>
          <p:cNvPicPr>
            <a:picLocks noChangeAspect="1" noChangeArrowheads="1"/>
          </p:cNvPicPr>
          <p:nvPr/>
        </p:nvPicPr>
        <p:blipFill>
          <a:blip r:embed="rId5" cstate="print"/>
          <a:srcRect/>
          <a:stretch>
            <a:fillRect/>
          </a:stretch>
        </p:blipFill>
        <p:spPr bwMode="auto">
          <a:xfrm>
            <a:off x="228600" y="4114800"/>
            <a:ext cx="3124200" cy="2609461"/>
          </a:xfrm>
          <a:prstGeom prst="rect">
            <a:avLst/>
          </a:prstGeom>
          <a:solidFill>
            <a:schemeClr val="accent5">
              <a:lumMod val="60000"/>
              <a:lumOff val="40000"/>
            </a:schemeClr>
          </a:solidFill>
        </p:spPr>
      </p:pic>
      <p:pic>
        <p:nvPicPr>
          <p:cNvPr id="21" name="Picture 5" descr="D:\Academic\Ph.D\eScience2008\poster\poster-2\images\matrixmult.png"/>
          <p:cNvPicPr>
            <a:picLocks noChangeAspect="1" noChangeArrowheads="1"/>
          </p:cNvPicPr>
          <p:nvPr/>
        </p:nvPicPr>
        <p:blipFill>
          <a:blip r:embed="rId6" cstate="print"/>
          <a:srcRect/>
          <a:stretch>
            <a:fillRect/>
          </a:stretch>
        </p:blipFill>
        <p:spPr bwMode="auto">
          <a:xfrm>
            <a:off x="152400" y="914400"/>
            <a:ext cx="2724150" cy="2898775"/>
          </a:xfrm>
          <a:prstGeom prst="rect">
            <a:avLst/>
          </a:prstGeom>
          <a:solidFill>
            <a:schemeClr val="accent5">
              <a:lumMod val="60000"/>
              <a:lumOff val="40000"/>
            </a:schemeClr>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Dryad &amp; DryadLINQ</a:t>
            </a:r>
            <a:endParaRPr lang="en-US" sz="4000" dirty="0"/>
          </a:p>
        </p:txBody>
      </p:sp>
      <p:sp>
        <p:nvSpPr>
          <p:cNvPr id="3" name="Content Placeholder 2"/>
          <p:cNvSpPr>
            <a:spLocks noGrp="1"/>
          </p:cNvSpPr>
          <p:nvPr>
            <p:ph idx="1"/>
          </p:nvPr>
        </p:nvSpPr>
        <p:spPr>
          <a:xfrm>
            <a:off x="533400" y="1600200"/>
            <a:ext cx="8353425" cy="4267200"/>
          </a:xfrm>
        </p:spPr>
        <p:txBody>
          <a:bodyPr>
            <a:normAutofit fontScale="92500" lnSpcReduction="10000"/>
          </a:bodyPr>
          <a:lstStyle/>
          <a:p>
            <a:r>
              <a:rPr lang="en-US" sz="2200" dirty="0" smtClean="0"/>
              <a:t>Higher Jumpstart cost</a:t>
            </a:r>
          </a:p>
          <a:p>
            <a:pPr lvl="1">
              <a:buFont typeface="Courier New" pitchFamily="49" charset="0"/>
              <a:buChar char="o"/>
            </a:pPr>
            <a:r>
              <a:rPr lang="en-US" sz="2200" dirty="0" smtClean="0"/>
              <a:t>User needs to be familiar with LINQ constructs</a:t>
            </a:r>
          </a:p>
          <a:p>
            <a:r>
              <a:rPr lang="en-US" sz="2200" dirty="0" smtClean="0"/>
              <a:t>Higher continuing development efficiency</a:t>
            </a:r>
          </a:p>
          <a:p>
            <a:pPr lvl="1">
              <a:buFont typeface="Courier New" pitchFamily="49" charset="0"/>
              <a:buChar char="o"/>
            </a:pPr>
            <a:r>
              <a:rPr lang="en-US" sz="2200" dirty="0" smtClean="0"/>
              <a:t>Minimal parallel thinking</a:t>
            </a:r>
          </a:p>
          <a:p>
            <a:pPr lvl="1">
              <a:buFont typeface="Courier New" pitchFamily="49" charset="0"/>
              <a:buChar char="o"/>
            </a:pPr>
            <a:r>
              <a:rPr lang="en-US" sz="2200" dirty="0" smtClean="0"/>
              <a:t>Easy querying on structured data (e.g. Select, Join etc..)</a:t>
            </a:r>
          </a:p>
          <a:p>
            <a:r>
              <a:rPr lang="en-US" sz="2200" dirty="0" smtClean="0"/>
              <a:t>Many scientific applications using DryadLINQ including a High Energy Physics data analysis</a:t>
            </a:r>
          </a:p>
          <a:p>
            <a:r>
              <a:rPr lang="en-US" sz="2200" dirty="0" smtClean="0"/>
              <a:t>Comparable performance with Apache Hadoop</a:t>
            </a:r>
          </a:p>
          <a:p>
            <a:pPr lvl="1">
              <a:buFont typeface="Courier New" pitchFamily="49" charset="0"/>
              <a:buChar char="o"/>
            </a:pPr>
            <a:r>
              <a:rPr lang="en-US" sz="2200" dirty="0" smtClean="0"/>
              <a:t>Smith Waterman </a:t>
            </a:r>
            <a:r>
              <a:rPr lang="en-US" sz="2200" dirty="0" err="1" smtClean="0"/>
              <a:t>Gotoh</a:t>
            </a:r>
            <a:r>
              <a:rPr lang="en-US" sz="2200" dirty="0" smtClean="0"/>
              <a:t> 250 million sequence alignments, performed comparatively or better than Hadoop &amp; MPI</a:t>
            </a:r>
          </a:p>
          <a:p>
            <a:r>
              <a:rPr lang="en-US" sz="2200" dirty="0" smtClean="0"/>
              <a:t>Applications with complex communication topologies are harder to implement</a:t>
            </a:r>
            <a:br>
              <a:rPr lang="en-US" sz="2200" dirty="0" smtClean="0"/>
            </a:br>
            <a:endParaRPr lang="en-US" sz="2200"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endParaRPr lang="en-US" b="0"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dirty="0" smtClean="0"/>
              <a:t>Our Objectives</a:t>
            </a:r>
            <a:endParaRPr lang="en-US" sz="4000" dirty="0"/>
          </a:p>
        </p:txBody>
      </p:sp>
      <p:sp>
        <p:nvSpPr>
          <p:cNvPr id="3" name="Content Placeholder 2"/>
          <p:cNvSpPr>
            <a:spLocks noGrp="1"/>
          </p:cNvSpPr>
          <p:nvPr>
            <p:ph idx="1"/>
          </p:nvPr>
        </p:nvSpPr>
        <p:spPr>
          <a:xfrm>
            <a:off x="228600" y="1066800"/>
            <a:ext cx="8686800" cy="5364163"/>
          </a:xfrm>
        </p:spPr>
        <p:txBody>
          <a:bodyPr>
            <a:noAutofit/>
          </a:bodyPr>
          <a:lstStyle/>
          <a:p>
            <a:pPr lvl="0"/>
            <a:r>
              <a:rPr lang="en-US" sz="1800" dirty="0" smtClean="0"/>
              <a:t>Explore the applicability of Microsoft technologies to real world scientific domains with a focus on data intensive applications</a:t>
            </a:r>
          </a:p>
          <a:p>
            <a:pPr lvl="1">
              <a:buFont typeface="Courier New" pitchFamily="49" charset="0"/>
              <a:buChar char="o"/>
            </a:pPr>
            <a:r>
              <a:rPr lang="en-US" sz="1800" dirty="0" smtClean="0"/>
              <a:t>Expect data deluge will demand </a:t>
            </a:r>
            <a:r>
              <a:rPr lang="en-US" sz="1800" dirty="0" err="1" smtClean="0"/>
              <a:t>multicore</a:t>
            </a:r>
            <a:r>
              <a:rPr lang="en-US" sz="1800" dirty="0" smtClean="0"/>
              <a:t> enabled data analysis/mining</a:t>
            </a:r>
          </a:p>
          <a:p>
            <a:pPr lvl="1">
              <a:buFont typeface="Courier New" pitchFamily="49" charset="0"/>
              <a:buChar char="o"/>
            </a:pPr>
            <a:r>
              <a:rPr lang="en-US" sz="1800" dirty="0" smtClean="0"/>
              <a:t>Detailed objectives modified based on input from Microsoft such as interest in CCR, Dryad and TPL</a:t>
            </a:r>
          </a:p>
          <a:p>
            <a:r>
              <a:rPr lang="en-US" sz="1800" dirty="0" smtClean="0"/>
              <a:t>Evaluate and apply these technologies in demonstration systems</a:t>
            </a:r>
          </a:p>
          <a:p>
            <a:pPr lvl="1">
              <a:buFont typeface="Courier New" pitchFamily="49" charset="0"/>
              <a:buChar char="o"/>
            </a:pPr>
            <a:r>
              <a:rPr lang="en-US" sz="1800" dirty="0" smtClean="0"/>
              <a:t>Threading: CCR, TPL</a:t>
            </a:r>
          </a:p>
          <a:p>
            <a:pPr lvl="1">
              <a:buFont typeface="Courier New" pitchFamily="49" charset="0"/>
              <a:buChar char="o"/>
            </a:pPr>
            <a:r>
              <a:rPr lang="en-US" sz="1800" dirty="0" smtClean="0"/>
              <a:t>Service model and workflow: DSS and Robotics toolkit</a:t>
            </a:r>
          </a:p>
          <a:p>
            <a:pPr lvl="1">
              <a:buFont typeface="Courier New" pitchFamily="49" charset="0"/>
              <a:buChar char="o"/>
            </a:pPr>
            <a:r>
              <a:rPr lang="en-US" sz="1800" dirty="0" err="1" smtClean="0"/>
              <a:t>MapReduce</a:t>
            </a:r>
            <a:r>
              <a:rPr lang="en-US" sz="1800" dirty="0" smtClean="0"/>
              <a:t>: Dryad/</a:t>
            </a:r>
            <a:r>
              <a:rPr lang="en-US" sz="1800" dirty="0" err="1" smtClean="0"/>
              <a:t>DryadLINQ</a:t>
            </a:r>
            <a:r>
              <a:rPr lang="en-US" sz="1800" dirty="0" smtClean="0"/>
              <a:t> compared to </a:t>
            </a:r>
            <a:r>
              <a:rPr lang="en-US" sz="1800" dirty="0" err="1" smtClean="0"/>
              <a:t>Hadoop</a:t>
            </a:r>
            <a:r>
              <a:rPr lang="en-US" sz="1800" dirty="0" smtClean="0"/>
              <a:t> and Azure </a:t>
            </a:r>
          </a:p>
          <a:p>
            <a:pPr lvl="1">
              <a:buFont typeface="Courier New" pitchFamily="49" charset="0"/>
              <a:buChar char="o"/>
            </a:pPr>
            <a:r>
              <a:rPr lang="en-US" sz="1800" dirty="0" smtClean="0"/>
              <a:t>Classical parallelism: Windows HPCS and MPI.NET, </a:t>
            </a:r>
          </a:p>
          <a:p>
            <a:pPr lvl="1">
              <a:buFont typeface="Courier New" pitchFamily="49" charset="0"/>
              <a:buChar char="o"/>
            </a:pPr>
            <a:r>
              <a:rPr lang="en-US" sz="1800" dirty="0" smtClean="0"/>
              <a:t>XNA Graphics based visualization</a:t>
            </a:r>
          </a:p>
          <a:p>
            <a:r>
              <a:rPr lang="en-US" sz="1800" dirty="0" smtClean="0"/>
              <a:t>Work performed using C#</a:t>
            </a:r>
          </a:p>
          <a:p>
            <a:r>
              <a:rPr lang="en-US" sz="1800" dirty="0" smtClean="0"/>
              <a:t>Provide feedback to Microsoft</a:t>
            </a:r>
          </a:p>
          <a:p>
            <a:r>
              <a:rPr lang="en-US" sz="1800" dirty="0" smtClean="0"/>
              <a:t>Broader Impact</a:t>
            </a:r>
          </a:p>
          <a:p>
            <a:pPr lvl="1">
              <a:buFont typeface="Courier New" pitchFamily="49" charset="0"/>
              <a:buChar char="o"/>
            </a:pPr>
            <a:r>
              <a:rPr lang="en-US" sz="1800" dirty="0" smtClean="0"/>
              <a:t>Papers, presentations, tutorials, classes, workshops, and conferences</a:t>
            </a:r>
          </a:p>
          <a:p>
            <a:pPr lvl="1">
              <a:buFont typeface="Courier New" pitchFamily="49" charset="0"/>
              <a:buChar char="o"/>
            </a:pPr>
            <a:r>
              <a:rPr lang="en-US" sz="1800" dirty="0" smtClean="0"/>
              <a:t>Provide our research work as services to collaborators and general science community</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33400"/>
          </a:xfrm>
        </p:spPr>
        <p:txBody>
          <a:bodyPr>
            <a:noAutofit/>
          </a:bodyPr>
          <a:lstStyle/>
          <a:p>
            <a:r>
              <a:rPr lang="en-US" sz="3600" dirty="0" smtClean="0"/>
              <a:t>SALSA HPC  Dynamic Virtual Clusters Demo</a:t>
            </a:r>
            <a:endParaRPr lang="en-US" sz="36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US" sz="4000" dirty="0" smtClean="0"/>
              <a:t>Approach</a:t>
            </a:r>
            <a:endParaRPr lang="en-US" sz="4000" dirty="0"/>
          </a:p>
        </p:txBody>
      </p:sp>
      <p:sp>
        <p:nvSpPr>
          <p:cNvPr id="3" name="Content Placeholder 2"/>
          <p:cNvSpPr>
            <a:spLocks noGrp="1"/>
          </p:cNvSpPr>
          <p:nvPr>
            <p:ph idx="1"/>
          </p:nvPr>
        </p:nvSpPr>
        <p:spPr>
          <a:xfrm>
            <a:off x="457200" y="1143000"/>
            <a:ext cx="8305800" cy="4343400"/>
          </a:xfrm>
        </p:spPr>
        <p:txBody>
          <a:bodyPr>
            <a:normAutofit/>
          </a:bodyPr>
          <a:lstStyle/>
          <a:p>
            <a:r>
              <a:rPr lang="en-US" sz="1800" dirty="0" smtClean="0"/>
              <a:t>Use interesting applications (working with domain experts) as benchmarks including emerging areas like life sciences and classical applications such as particle physics</a:t>
            </a:r>
          </a:p>
          <a:p>
            <a:pPr lvl="1">
              <a:buFont typeface="Courier New" pitchFamily="49" charset="0"/>
              <a:buChar char="o"/>
            </a:pPr>
            <a:r>
              <a:rPr lang="en-US" sz="1800" dirty="0" smtClean="0"/>
              <a:t>Bioinformatics  - Cap3, </a:t>
            </a:r>
            <a:r>
              <a:rPr lang="en-US" sz="1800" dirty="0" err="1" smtClean="0"/>
              <a:t>Alu</a:t>
            </a:r>
            <a:r>
              <a:rPr lang="en-US" sz="1800" dirty="0" smtClean="0"/>
              <a:t>, </a:t>
            </a:r>
            <a:r>
              <a:rPr lang="en-US" sz="1800" dirty="0" err="1" smtClean="0"/>
              <a:t>Metagenomics</a:t>
            </a:r>
            <a:r>
              <a:rPr lang="en-US" sz="1800" dirty="0" smtClean="0"/>
              <a:t>, </a:t>
            </a:r>
            <a:r>
              <a:rPr lang="en-US" sz="1800" dirty="0" err="1" smtClean="0"/>
              <a:t>PhyloD</a:t>
            </a:r>
            <a:endParaRPr lang="en-US" sz="1800" dirty="0" smtClean="0"/>
          </a:p>
          <a:p>
            <a:pPr lvl="1">
              <a:buFont typeface="Courier New" pitchFamily="49" charset="0"/>
              <a:buChar char="o"/>
            </a:pPr>
            <a:r>
              <a:rPr lang="en-US" sz="1800" dirty="0" err="1" smtClean="0"/>
              <a:t>Cheminformatics</a:t>
            </a:r>
            <a:r>
              <a:rPr lang="en-US" sz="1800" dirty="0" smtClean="0"/>
              <a:t> - </a:t>
            </a:r>
            <a:r>
              <a:rPr lang="en-US" sz="1800" dirty="0" err="1" smtClean="0"/>
              <a:t>PubChem</a:t>
            </a:r>
            <a:endParaRPr lang="en-US" sz="1800" dirty="0" smtClean="0"/>
          </a:p>
          <a:p>
            <a:pPr lvl="1">
              <a:buFont typeface="Courier New" pitchFamily="49" charset="0"/>
              <a:buChar char="o"/>
            </a:pPr>
            <a:r>
              <a:rPr lang="en-US" sz="1800" dirty="0" smtClean="0"/>
              <a:t>Particle Physics -  LHC Monte Carlo</a:t>
            </a:r>
          </a:p>
          <a:p>
            <a:pPr lvl="1">
              <a:buFont typeface="Courier New" pitchFamily="49" charset="0"/>
              <a:buChar char="o"/>
            </a:pPr>
            <a:r>
              <a:rPr lang="en-US" sz="1800" dirty="0" smtClean="0"/>
              <a:t>Data Mining kernels - K-means, Deterministic Annealing Clustering, MDS, GTM, Smith-Waterman </a:t>
            </a:r>
            <a:r>
              <a:rPr lang="en-US" sz="1800" dirty="0" err="1" smtClean="0"/>
              <a:t>Gotoh</a:t>
            </a:r>
            <a:endParaRPr lang="en-US" sz="1800" dirty="0" smtClean="0"/>
          </a:p>
          <a:p>
            <a:r>
              <a:rPr lang="en-US" sz="1800" dirty="0" smtClean="0"/>
              <a:t>Evaluation Criterion for Usability and Developer Productivity</a:t>
            </a:r>
          </a:p>
          <a:p>
            <a:pPr lvl="1">
              <a:buFont typeface="Courier New" pitchFamily="49" charset="0"/>
              <a:buChar char="o"/>
            </a:pPr>
            <a:r>
              <a:rPr lang="en-US" sz="1800" dirty="0" smtClean="0"/>
              <a:t>Initial learning curve</a:t>
            </a:r>
          </a:p>
          <a:p>
            <a:pPr lvl="1">
              <a:buFont typeface="Courier New" pitchFamily="49" charset="0"/>
              <a:buChar char="o"/>
            </a:pPr>
            <a:r>
              <a:rPr lang="en-US" sz="1800" dirty="0" smtClean="0"/>
              <a:t>Effectiveness of continuing development</a:t>
            </a:r>
          </a:p>
          <a:p>
            <a:pPr lvl="1">
              <a:buFont typeface="Courier New" pitchFamily="49" charset="0"/>
              <a:buChar char="o"/>
            </a:pPr>
            <a:r>
              <a:rPr lang="en-US" sz="1800" dirty="0" smtClean="0"/>
              <a:t>Comparison with other technologies</a:t>
            </a:r>
          </a:p>
          <a:p>
            <a:r>
              <a:rPr lang="en-US" sz="1800" dirty="0" smtClean="0"/>
              <a:t>Performance on both single systems and clusters</a:t>
            </a:r>
          </a:p>
          <a:p>
            <a:pPr>
              <a:buNone/>
            </a:pPr>
            <a:endParaRPr lang="en-US" sz="2000" dirty="0" smtClean="0"/>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610600" cy="4801314"/>
          </a:xfrm>
          <a:prstGeom prst="rect">
            <a:avLst/>
          </a:prstGeom>
        </p:spPr>
        <p:txBody>
          <a:bodyPr wrap="square">
            <a:spAutoFit/>
          </a:bodyPr>
          <a:lstStyle/>
          <a:p>
            <a:pPr marL="228600" indent="-228600">
              <a:buFont typeface="Arial" pitchFamily="34" charset="0"/>
              <a:buChar char="•"/>
            </a:pPr>
            <a:r>
              <a:rPr lang="en-US" dirty="0" smtClean="0"/>
              <a:t>The term SALSA or </a:t>
            </a:r>
            <a:r>
              <a:rPr lang="en-US" i="1" dirty="0" smtClean="0"/>
              <a:t>Service Aggregated Linked Sequential Activities</a:t>
            </a:r>
            <a:r>
              <a:rPr lang="en-US" dirty="0" smtClean="0"/>
              <a:t>, 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pPr marL="228600" indent="-228600"/>
            <a:endParaRPr lang="en-US" dirty="0" smtClean="0"/>
          </a:p>
          <a:p>
            <a:pPr marL="228600" indent="-228600">
              <a:buFont typeface="Arial" pitchFamily="34" charset="0"/>
              <a:buChar char="•"/>
            </a:pPr>
            <a:r>
              <a:rPr lang="en-US" dirty="0" smtClean="0"/>
              <a:t>We have adopted a multi-paradigm runtime (MPR) approach to support key parallel models with focus on </a:t>
            </a:r>
            <a:r>
              <a:rPr lang="en-US" dirty="0" err="1" smtClean="0"/>
              <a:t>MapReduce</a:t>
            </a:r>
            <a:r>
              <a:rPr lang="en-US" dirty="0" smtClean="0"/>
              <a:t>, MPI collective messaging, asynchronous threading, coarse grain functional parallelism or workflow. </a:t>
            </a:r>
          </a:p>
          <a:p>
            <a:pPr marL="228600" indent="-228600"/>
            <a:endParaRPr lang="en-US" dirty="0" smtClean="0"/>
          </a:p>
          <a:p>
            <a:pPr marL="228600" indent="-228600">
              <a:buFont typeface="Arial" pitchFamily="34" charset="0"/>
              <a:buChar char="•"/>
            </a:pPr>
            <a:r>
              <a:rPr lang="en-US" dirty="0" smtClean="0"/>
              <a:t>We have developed innovative data mining algorithms emphasizing robustness essential for data intensive applications.  Parallel algorithms have been developed for shared memory threading, tightly coupled clusters and distributed environments. These have been demonstrated in kernel and real applications. </a:t>
            </a:r>
          </a:p>
          <a:p>
            <a:pPr marL="228600" indent="-228600">
              <a:buFont typeface="Arial" pitchFamily="34" charset="0"/>
              <a:buChar char="•"/>
            </a:pPr>
            <a:endParaRPr lang="en-US" dirty="0" smtClean="0"/>
          </a:p>
          <a:p>
            <a:pPr marL="228600" indent="-228600"/>
            <a:endParaRPr lang="en-US" sz="2000" dirty="0"/>
          </a:p>
        </p:txBody>
      </p:sp>
      <p:sp>
        <p:nvSpPr>
          <p:cNvPr id="3" name="Title 1"/>
          <p:cNvSpPr txBox="1">
            <a:spLocks/>
          </p:cNvSpPr>
          <p:nvPr/>
        </p:nvSpPr>
        <p:spPr>
          <a:xfrm>
            <a:off x="0" y="381000"/>
            <a:ext cx="8943975" cy="863600"/>
          </a:xfrm>
          <a:prstGeom prst="rect">
            <a:avLst/>
          </a:prstGeom>
        </p:spPr>
        <p:txBody>
          <a:bodyPr>
            <a:noAutofit/>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Overview of </a:t>
            </a:r>
            <a:r>
              <a:rPr lang="en-US" sz="3200" dirty="0" err="1" smtClean="0">
                <a:latin typeface="+mj-lt"/>
                <a:ea typeface="+mj-ea"/>
                <a:cs typeface="+mj-cs"/>
              </a:rPr>
              <a:t>Multicore</a:t>
            </a:r>
            <a:r>
              <a:rPr lang="en-US" sz="3200" dirty="0" smtClean="0">
                <a:latin typeface="+mj-lt"/>
                <a:ea typeface="+mj-ea"/>
                <a:cs typeface="+mj-cs"/>
              </a:rPr>
              <a:t>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SALSA Project at IU</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8229600" cy="889000"/>
          </a:xfrm>
        </p:spPr>
        <p:txBody>
          <a:bodyPr>
            <a:normAutofit/>
          </a:bodyPr>
          <a:lstStyle/>
          <a:p>
            <a:r>
              <a:rPr lang="en-US" sz="4000" dirty="0" smtClean="0"/>
              <a:t>Major Achievements</a:t>
            </a:r>
            <a:endParaRPr lang="en-US" sz="4000" dirty="0"/>
          </a:p>
        </p:txBody>
      </p:sp>
      <p:sp>
        <p:nvSpPr>
          <p:cNvPr id="3" name="Content Placeholder 2"/>
          <p:cNvSpPr>
            <a:spLocks noGrp="1"/>
          </p:cNvSpPr>
          <p:nvPr>
            <p:ph idx="1"/>
          </p:nvPr>
        </p:nvSpPr>
        <p:spPr>
          <a:xfrm>
            <a:off x="381000" y="990600"/>
            <a:ext cx="8763000" cy="4445000"/>
          </a:xfrm>
        </p:spPr>
        <p:txBody>
          <a:bodyPr>
            <a:noAutofit/>
          </a:bodyPr>
          <a:lstStyle/>
          <a:p>
            <a:pPr lvl="0"/>
            <a:r>
              <a:rPr lang="en-US" sz="1800" dirty="0" smtClean="0"/>
              <a:t>Analysis of CCR and DSS within SALSA paradigm with very detailed performance work on CCR </a:t>
            </a:r>
          </a:p>
          <a:p>
            <a:pPr lvl="0"/>
            <a:r>
              <a:rPr lang="en-US" sz="1800" dirty="0" smtClean="0"/>
              <a:t>Detailed analysis of Dryad and comparison with Hadoop and MPI. Initial comparison with Azure</a:t>
            </a:r>
          </a:p>
          <a:p>
            <a:pPr lvl="0"/>
            <a:r>
              <a:rPr lang="en-US" sz="1800" dirty="0" smtClean="0"/>
              <a:t>Comparison of TPL and CCR approaches to parallel threading</a:t>
            </a:r>
          </a:p>
          <a:p>
            <a:pPr lvl="0"/>
            <a:r>
              <a:rPr lang="en-US" sz="1800" dirty="0" smtClean="0"/>
              <a:t>Applications to several areas including particle physics and especially life sciences</a:t>
            </a:r>
          </a:p>
          <a:p>
            <a:pPr lvl="0"/>
            <a:r>
              <a:rPr lang="en-US" sz="1800" dirty="0" smtClean="0"/>
              <a:t>Demonstration that Windows HPC Clusters can efficiently run large scale data intensive applications</a:t>
            </a:r>
          </a:p>
          <a:p>
            <a:pPr lvl="0"/>
            <a:r>
              <a:rPr lang="en-US" sz="1800" dirty="0" smtClean="0"/>
              <a:t>Development of high performance Windows 3D visualization of points from dimension reduction of high dimension datasets to 3D. These are used as Cheminformatics and Bioinformatics dataset browsers</a:t>
            </a:r>
          </a:p>
          <a:p>
            <a:pPr lvl="0"/>
            <a:r>
              <a:rPr lang="en-US" sz="1800" dirty="0" smtClean="0"/>
              <a:t>Proposed extensions of MapReduce to perform datamining efficiently</a:t>
            </a:r>
          </a:p>
          <a:p>
            <a:pPr lvl="0"/>
            <a:r>
              <a:rPr lang="en-US" sz="1800" dirty="0" smtClean="0"/>
              <a:t>Identification of datamining as important application with new parallel algorithms for Multi Dimensional Scaling MDS, Generative Topographic Mapping GTM, and Clustering for cases where vectors are defined or where one only knows pairwise dissimilarities between dataset points.</a:t>
            </a:r>
          </a:p>
          <a:p>
            <a:pPr lvl="0"/>
            <a:r>
              <a:rPr lang="en-US" sz="1800" dirty="0" smtClean="0"/>
              <a:t>Extension of robust fast deterministic annealing to clustering (vector and pairwise), MDS and GTM.</a:t>
            </a:r>
          </a:p>
          <a:p>
            <a:pPr lvl="0"/>
            <a:endParaRPr lang="en-US" sz="1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smtClean="0"/>
              <a:t>Broader Impact</a:t>
            </a:r>
            <a:endParaRPr lang="en-US" sz="4000" dirty="0"/>
          </a:p>
        </p:txBody>
      </p:sp>
      <p:sp>
        <p:nvSpPr>
          <p:cNvPr id="3" name="Content Placeholder 2"/>
          <p:cNvSpPr>
            <a:spLocks noGrp="1"/>
          </p:cNvSpPr>
          <p:nvPr>
            <p:ph idx="1"/>
          </p:nvPr>
        </p:nvSpPr>
        <p:spPr>
          <a:xfrm>
            <a:off x="381000" y="1219200"/>
            <a:ext cx="8229600" cy="4953000"/>
          </a:xfrm>
          <a:ln>
            <a:noFill/>
          </a:ln>
        </p:spPr>
        <p:txBody>
          <a:bodyPr>
            <a:noAutofit/>
          </a:bodyPr>
          <a:lstStyle/>
          <a:p>
            <a:pPr lvl="0">
              <a:spcBef>
                <a:spcPts val="600"/>
              </a:spcBef>
            </a:pPr>
            <a:r>
              <a:rPr lang="en-US" sz="1800" dirty="0" smtClean="0"/>
              <a:t>Major Reports delivered to Microsoft on</a:t>
            </a:r>
          </a:p>
          <a:p>
            <a:pPr lvl="1">
              <a:spcBef>
                <a:spcPts val="600"/>
              </a:spcBef>
              <a:buFont typeface="Courier New" pitchFamily="49" charset="0"/>
              <a:buChar char="o"/>
            </a:pPr>
            <a:r>
              <a:rPr lang="en-US" sz="1800" dirty="0" smtClean="0"/>
              <a:t>CCR/DSS</a:t>
            </a:r>
          </a:p>
          <a:p>
            <a:pPr lvl="1">
              <a:spcBef>
                <a:spcPts val="600"/>
              </a:spcBef>
              <a:buFont typeface="Courier New" pitchFamily="49" charset="0"/>
              <a:buChar char="o"/>
            </a:pPr>
            <a:r>
              <a:rPr lang="en-US" sz="1800" dirty="0" smtClean="0"/>
              <a:t>Dryad</a:t>
            </a:r>
          </a:p>
          <a:p>
            <a:pPr lvl="1">
              <a:spcBef>
                <a:spcPts val="600"/>
              </a:spcBef>
              <a:buFont typeface="Courier New" pitchFamily="49" charset="0"/>
              <a:buChar char="o"/>
            </a:pPr>
            <a:r>
              <a:rPr lang="en-US" sz="1800" dirty="0" smtClean="0"/>
              <a:t>TPL comparison with CCR (short)</a:t>
            </a:r>
          </a:p>
          <a:p>
            <a:pPr>
              <a:spcBef>
                <a:spcPts val="600"/>
              </a:spcBef>
            </a:pPr>
            <a:r>
              <a:rPr lang="en-US" sz="1800" dirty="0" smtClean="0"/>
              <a:t>Strong publication record (book chapters, journal papers, conference papers, presentations, technical reports) about TPL/CCR, Dryad , and Windows HPC.</a:t>
            </a:r>
          </a:p>
          <a:p>
            <a:pPr lvl="0">
              <a:spcBef>
                <a:spcPts val="600"/>
              </a:spcBef>
            </a:pPr>
            <a:r>
              <a:rPr lang="en-US" sz="1800" dirty="0" smtClean="0"/>
              <a:t>Promoted engagement of undergraduate students in new programming models using Dryad and TPL/CCR through class, REU, MSI program.</a:t>
            </a:r>
          </a:p>
          <a:p>
            <a:pPr lvl="0">
              <a:spcBef>
                <a:spcPts val="600"/>
              </a:spcBef>
            </a:pPr>
            <a:r>
              <a:rPr lang="en-US" sz="1800" dirty="0" smtClean="0"/>
              <a:t>To provide training on MapReduce (Dryad and </a:t>
            </a:r>
            <a:r>
              <a:rPr lang="en-US" sz="1800" dirty="0" err="1" smtClean="0"/>
              <a:t>Hadoop</a:t>
            </a:r>
            <a:r>
              <a:rPr lang="en-US" sz="1800" dirty="0" smtClean="0"/>
              <a:t>) for Big Data for Science to graduate students of 24 institutes worldwide through NCSA virtual summer school 2010. </a:t>
            </a:r>
          </a:p>
          <a:p>
            <a:pPr lvl="0">
              <a:spcBef>
                <a:spcPts val="600"/>
              </a:spcBef>
            </a:pPr>
            <a:r>
              <a:rPr lang="en-US" sz="1800" dirty="0" smtClean="0"/>
              <a:t>Organization of the </a:t>
            </a:r>
            <a:r>
              <a:rPr lang="en-US" sz="1800" dirty="0" err="1" smtClean="0"/>
              <a:t>Multicore</a:t>
            </a:r>
            <a:r>
              <a:rPr lang="en-US" sz="1800" dirty="0" smtClean="0"/>
              <a:t> workshop at </a:t>
            </a:r>
            <a:r>
              <a:rPr lang="en-US" sz="1800" dirty="0" err="1" smtClean="0"/>
              <a:t>CCGrid</a:t>
            </a:r>
            <a:r>
              <a:rPr lang="en-US" sz="1800" dirty="0" smtClean="0"/>
              <a:t> 2010, the Computation Life Sciences workshop at HPDC 2010, and the International Cloud Computing Conference 2010.</a:t>
            </a:r>
          </a:p>
          <a:p>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nvGraphicFramePr>
        <p:xfrm>
          <a:off x="1143000" y="838200"/>
          <a:ext cx="736282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533400" y="0"/>
            <a:ext cx="8229600" cy="1016000"/>
          </a:xfrm>
        </p:spPr>
        <p:txBody>
          <a:bodyPr>
            <a:normAutofit/>
          </a:bodyPr>
          <a:lstStyle/>
          <a:p>
            <a:r>
              <a:rPr lang="en-US" sz="4000" dirty="0" smtClean="0"/>
              <a:t>Typical CCR Comparison with TPL</a:t>
            </a:r>
            <a:endParaRPr lang="en-US" sz="4000" dirty="0"/>
          </a:p>
        </p:txBody>
      </p:sp>
      <p:sp>
        <p:nvSpPr>
          <p:cNvPr id="6" name="Content Placeholder 2"/>
          <p:cNvSpPr>
            <a:spLocks noGrp="1"/>
          </p:cNvSpPr>
          <p:nvPr>
            <p:ph idx="1"/>
          </p:nvPr>
        </p:nvSpPr>
        <p:spPr>
          <a:xfrm>
            <a:off x="1066800" y="5638800"/>
            <a:ext cx="7772400" cy="990600"/>
          </a:xfrm>
        </p:spPr>
        <p:txBody>
          <a:bodyPr>
            <a:normAutofit lnSpcReduction="10000"/>
          </a:bodyPr>
          <a:lstStyle/>
          <a:p>
            <a:pPr marL="228600" indent="-228600"/>
            <a:r>
              <a:rPr lang="en-US" sz="1400" dirty="0" smtClean="0"/>
              <a:t>Hybrid internal threading/MPI as intra-node model works well on Windows HPC cluster</a:t>
            </a:r>
          </a:p>
          <a:p>
            <a:pPr marL="228600" indent="-228600"/>
            <a:r>
              <a:rPr lang="en-US" sz="1400" dirty="0" smtClean="0"/>
              <a:t>Within a single node TPL or CCR outperforms MPI for computation intensive applications like clustering of </a:t>
            </a:r>
            <a:r>
              <a:rPr lang="en-US" sz="1400" dirty="0" err="1" smtClean="0"/>
              <a:t>Alu</a:t>
            </a:r>
            <a:r>
              <a:rPr lang="en-US" sz="1400" dirty="0" smtClean="0"/>
              <a:t> sequences (“all pairs” problem)</a:t>
            </a:r>
          </a:p>
          <a:p>
            <a:pPr marL="228600" indent="-228600"/>
            <a:r>
              <a:rPr lang="en-US" sz="1400" dirty="0" smtClean="0"/>
              <a:t>TPL outperforms CCR in major applications</a:t>
            </a:r>
          </a:p>
          <a:p>
            <a:pPr marL="228600" indent="-228600"/>
            <a:endParaRPr lang="en-US" sz="1400" dirty="0" smtClean="0"/>
          </a:p>
          <a:p>
            <a:pPr marL="228600" indent="-228600"/>
            <a:endParaRPr lang="en-US" sz="1400" dirty="0" smtClean="0"/>
          </a:p>
          <a:p>
            <a:pPr marL="228600" indent="-228600"/>
            <a:endParaRPr lang="en-US" sz="1400" dirty="0" smtClean="0"/>
          </a:p>
          <a:p>
            <a:pPr>
              <a:buClr>
                <a:srgbClr val="C00000"/>
              </a:buClr>
              <a:buNone/>
            </a:pPr>
            <a:endParaRPr lang="en-US" dirty="0" smtClean="0">
              <a:solidFill>
                <a:schemeClr val="tx2">
                  <a:lumMod val="50000"/>
                </a:schemeClr>
              </a:solidFill>
            </a:endParaRPr>
          </a:p>
          <a:p>
            <a:endParaRPr lang="en-US" dirty="0"/>
          </a:p>
        </p:txBody>
      </p:sp>
      <p:sp>
        <p:nvSpPr>
          <p:cNvPr id="7" name="TextBox 6"/>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838200" y="1079500"/>
            <a:ext cx="7086600" cy="4371777"/>
            <a:chOff x="528935" y="762000"/>
            <a:chExt cx="7700665" cy="5246132"/>
          </a:xfrm>
        </p:grpSpPr>
        <p:grpSp>
          <p:nvGrpSpPr>
            <p:cNvPr id="5"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6" name="Rectangular Callout 5"/>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7" name="Rectangular Callout 6"/>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10"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16"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27" name="Title 26"/>
          <p:cNvSpPr>
            <a:spLocks noGrp="1"/>
          </p:cNvSpPr>
          <p:nvPr>
            <p:ph type="title"/>
          </p:nvPr>
        </p:nvSpPr>
        <p:spPr>
          <a:xfrm>
            <a:off x="457200" y="0"/>
            <a:ext cx="8229600" cy="1143000"/>
          </a:xfrm>
        </p:spPr>
        <p:txBody>
          <a:bodyPr>
            <a:normAutofit fontScale="90000"/>
          </a:bodyPr>
          <a:lstStyle/>
          <a:p>
            <a:r>
              <a:rPr lang="en-US" dirty="0" smtClean="0"/>
              <a:t>Threading versus MPI on node</a:t>
            </a:r>
            <a:br>
              <a:rPr lang="en-US" dirty="0" smtClean="0"/>
            </a:br>
            <a:r>
              <a:rPr lang="en-US" sz="3100" dirty="0" smtClean="0"/>
              <a:t>Always MPI between nodes </a:t>
            </a:r>
            <a:endParaRPr lang="en-US" dirty="0"/>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 wrapper of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164"/>
          <p:cNvGraphicFramePr>
            <a:graphicFrameLocks noGrp="1"/>
          </p:cNvGraphicFramePr>
          <p:nvPr/>
        </p:nvGraphicFramePr>
        <p:xfrm>
          <a:off x="685800" y="1219200"/>
          <a:ext cx="7848600" cy="4927733"/>
        </p:xfrm>
        <a:graphic>
          <a:graphicData uri="http://schemas.openxmlformats.org/drawingml/2006/table">
            <a:tbl>
              <a:tblPr/>
              <a:tblGrid>
                <a:gridCol w="1461549"/>
                <a:gridCol w="1171493"/>
                <a:gridCol w="1323560"/>
                <a:gridCol w="958878"/>
                <a:gridCol w="1134883"/>
                <a:gridCol w="1798237"/>
              </a:tblGrid>
              <a:tr h="314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Machine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OS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Runtime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Grains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Parallelism</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MPI Latency </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(in 2 chips)</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MPJE(Java)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MPICH2:Fast</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Nemesis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4.21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157</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111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64.2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x5355, 2.66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 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170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20.2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AMD4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AMD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Opteron</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CPU, 2.19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processor 275,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185</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99.4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16.3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Intel Xeon CPU, 2.80GHz,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25.8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609600" y="6248400"/>
            <a:ext cx="7848600" cy="461665"/>
          </a:xfrm>
          <a:prstGeom prst="rect">
            <a:avLst/>
          </a:prstGeom>
        </p:spPr>
        <p:txBody>
          <a:bodyPr wrap="square">
            <a:spAutoFit/>
          </a:bodyPr>
          <a:lstStyle/>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MPI Exchange Latency in µs (20-30 µs computation between messaging)</a:t>
            </a:r>
          </a:p>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CCR outperforms Java always and even standard C except for optimized Nemesis</a:t>
            </a:r>
          </a:p>
        </p:txBody>
      </p:sp>
      <p:sp>
        <p:nvSpPr>
          <p:cNvPr id="5" name="Rectangle 4"/>
          <p:cNvSpPr/>
          <p:nvPr/>
        </p:nvSpPr>
        <p:spPr>
          <a:xfrm>
            <a:off x="1143000" y="838200"/>
            <a:ext cx="6934200" cy="369332"/>
          </a:xfrm>
          <a:prstGeom prst="rect">
            <a:avLst/>
          </a:prstGeom>
        </p:spPr>
        <p:txBody>
          <a:bodyPr wrap="square">
            <a:spAutoFit/>
          </a:bodyPr>
          <a:lstStyle/>
          <a:p>
            <a:pPr marL="114300" lvl="0" indent="-114300" defTabSz="914400" eaLnBrk="0" fontAlgn="base" hangingPunct="0">
              <a:spcBef>
                <a:spcPct val="0"/>
              </a:spcBef>
              <a:spcAft>
                <a:spcPct val="0"/>
              </a:spcAft>
            </a:pPr>
            <a:r>
              <a:rPr lang="en-US" dirty="0" smtClean="0">
                <a:latin typeface="Arial" charset="0"/>
                <a:ea typeface="MS Mincho"/>
                <a:cs typeface="Times New Roman" pitchFamily="18" charset="0"/>
              </a:rPr>
              <a:t>Performance of CCR </a:t>
            </a:r>
            <a:r>
              <a:rPr lang="en-US" dirty="0" err="1" smtClean="0">
                <a:latin typeface="Arial" charset="0"/>
                <a:ea typeface="MS Mincho"/>
                <a:cs typeface="Times New Roman" pitchFamily="18" charset="0"/>
              </a:rPr>
              <a:t>vs</a:t>
            </a:r>
            <a:r>
              <a:rPr lang="en-US" dirty="0" smtClean="0">
                <a:latin typeface="Arial" charset="0"/>
                <a:ea typeface="MS Mincho"/>
                <a:cs typeface="Times New Roman" pitchFamily="18" charset="0"/>
              </a:rPr>
              <a:t> MPI for MPI Exchange Communication</a:t>
            </a:r>
          </a:p>
        </p:txBody>
      </p:sp>
      <p:sp>
        <p:nvSpPr>
          <p:cNvPr id="6" name="Title 5"/>
          <p:cNvSpPr>
            <a:spLocks noGrp="1"/>
          </p:cNvSpPr>
          <p:nvPr>
            <p:ph type="title"/>
          </p:nvPr>
        </p:nvSpPr>
        <p:spPr>
          <a:xfrm>
            <a:off x="228600" y="0"/>
            <a:ext cx="8534400" cy="762000"/>
          </a:xfrm>
        </p:spPr>
        <p:txBody>
          <a:bodyPr>
            <a:normAutofit fontScale="90000"/>
          </a:bodyPr>
          <a:lstStyle/>
          <a:p>
            <a:r>
              <a:rPr lang="en-US" dirty="0" smtClean="0"/>
              <a:t>Typical CCR Performance Measurement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11278</TotalTime>
  <Words>2275</Words>
  <Application>Microsoft Office PowerPoint</Application>
  <PresentationFormat>On-screen Show (4:3)</PresentationFormat>
  <Paragraphs>415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SALSA Group’s Collaborations with Microsoft</vt:lpstr>
      <vt:lpstr>Our Objectives</vt:lpstr>
      <vt:lpstr>Approach</vt:lpstr>
      <vt:lpstr>Slide 4</vt:lpstr>
      <vt:lpstr>Major Achievements</vt:lpstr>
      <vt:lpstr>Broader Impact</vt:lpstr>
      <vt:lpstr>Typical CCR Comparison with TPL</vt:lpstr>
      <vt:lpstr>Threading versus MPI on node Always MPI between nodes </vt:lpstr>
      <vt:lpstr>Typical CCR Performance Measurement</vt:lpstr>
      <vt:lpstr>Dimension Reduction Algorithms</vt:lpstr>
      <vt:lpstr>Biology MDS and Clustering Results</vt:lpstr>
      <vt:lpstr>High Performance Data Visualization</vt:lpstr>
      <vt:lpstr>Slide 13</vt:lpstr>
      <vt:lpstr>Applications using Dryad &amp; DryadLINQ (2)</vt:lpstr>
      <vt:lpstr>All-Pairs[3] Using DryadLINQ</vt:lpstr>
      <vt:lpstr>Matrix Multiplication &amp; K-Means Clustering Using Cloud Technologies</vt:lpstr>
      <vt:lpstr>Dryad &amp; DryadLINQ</vt:lpstr>
      <vt:lpstr>Application Classes </vt:lpstr>
      <vt:lpstr>Twister(MapReduce++)</vt:lpstr>
      <vt:lpstr>Dynamic Virtual Clusters</vt:lpstr>
      <vt:lpstr>SALSA HPC  Dynamic Virtual Clusters 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SALSA Group’s Collaborations with Microsoft</dc:title>
  <dc:creator>SALSA</dc:creator>
  <cp:lastModifiedBy>Geoffrey Fox</cp:lastModifiedBy>
  <cp:revision>571</cp:revision>
  <dcterms:created xsi:type="dcterms:W3CDTF">2009-11-03T08:40:41Z</dcterms:created>
  <dcterms:modified xsi:type="dcterms:W3CDTF">2010-02-05T19:31:15Z</dcterms:modified>
</cp:coreProperties>
</file>