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drawing3.xml" ContentType="application/vnd.ms-office.drawingml.diagramDrawing+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79"/>
  </p:notesMasterIdLst>
  <p:sldIdLst>
    <p:sldId id="267" r:id="rId3"/>
    <p:sldId id="333" r:id="rId4"/>
    <p:sldId id="290" r:id="rId5"/>
    <p:sldId id="292" r:id="rId6"/>
    <p:sldId id="293" r:id="rId7"/>
    <p:sldId id="294" r:id="rId8"/>
    <p:sldId id="295" r:id="rId9"/>
    <p:sldId id="296" r:id="rId10"/>
    <p:sldId id="297" r:id="rId11"/>
    <p:sldId id="298" r:id="rId12"/>
    <p:sldId id="300" r:id="rId13"/>
    <p:sldId id="428" r:id="rId14"/>
    <p:sldId id="429" r:id="rId15"/>
    <p:sldId id="336" r:id="rId16"/>
    <p:sldId id="275" r:id="rId17"/>
    <p:sldId id="276" r:id="rId18"/>
    <p:sldId id="299" r:id="rId19"/>
    <p:sldId id="310" r:id="rId20"/>
    <p:sldId id="311" r:id="rId21"/>
    <p:sldId id="417" r:id="rId22"/>
    <p:sldId id="418" r:id="rId23"/>
    <p:sldId id="419" r:id="rId24"/>
    <p:sldId id="420" r:id="rId25"/>
    <p:sldId id="421" r:id="rId26"/>
    <p:sldId id="422" r:id="rId27"/>
    <p:sldId id="423" r:id="rId28"/>
    <p:sldId id="424" r:id="rId29"/>
    <p:sldId id="425" r:id="rId30"/>
    <p:sldId id="339" r:id="rId31"/>
    <p:sldId id="416" r:id="rId32"/>
    <p:sldId id="282" r:id="rId33"/>
    <p:sldId id="283" r:id="rId34"/>
    <p:sldId id="277" r:id="rId35"/>
    <p:sldId id="288" r:id="rId36"/>
    <p:sldId id="289" r:id="rId37"/>
    <p:sldId id="278" r:id="rId38"/>
    <p:sldId id="343" r:id="rId39"/>
    <p:sldId id="279" r:id="rId40"/>
    <p:sldId id="281" r:id="rId41"/>
    <p:sldId id="364" r:id="rId42"/>
    <p:sldId id="347"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426" r:id="rId60"/>
    <p:sldId id="427"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6" r:id="rId76"/>
    <p:sldId id="413" r:id="rId77"/>
    <p:sldId id="41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19" autoAdjust="0"/>
    <p:restoredTop sz="89293" autoAdjust="0"/>
  </p:normalViewPr>
  <p:slideViewPr>
    <p:cSldViewPr>
      <p:cViewPr varScale="1">
        <p:scale>
          <a:sx n="67" d="100"/>
          <a:sy n="67" d="100"/>
        </p:scale>
        <p:origin x="-102" y="-3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eoffrey%20Fox\Desktop\azuremr_swg_scale_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cademic\phd\Thesis\Benchmarks\md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cademic\phd\Thesis\Benchmarks\pol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30147"/>
          <c:y val="0.22025778027746754"/>
          <c:w val="0.67189324548718476"/>
          <c:h val="0.68321459817522756"/>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96368128"/>
        <c:axId val="96381184"/>
      </c:barChart>
      <c:catAx>
        <c:axId val="96368128"/>
        <c:scaling>
          <c:orientation val="minMax"/>
        </c:scaling>
        <c:delete val="1"/>
        <c:axPos val="b"/>
        <c:numFmt formatCode="General" sourceLinked="1"/>
        <c:majorTickMark val="none"/>
        <c:tickLblPos val="none"/>
        <c:crossAx val="96381184"/>
        <c:crosses val="autoZero"/>
        <c:auto val="1"/>
        <c:lblAlgn val="ctr"/>
        <c:lblOffset val="100"/>
      </c:catAx>
      <c:valAx>
        <c:axId val="96381184"/>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title>
        <c:numFmt formatCode="General" sourceLinked="1"/>
        <c:majorTickMark val="none"/>
        <c:tickLblPos val="nextTo"/>
        <c:txPr>
          <a:bodyPr/>
          <a:lstStyle/>
          <a:p>
            <a:pPr>
              <a:defRPr sz="1200"/>
            </a:pPr>
            <a:endParaRPr lang="en-US"/>
          </a:p>
        </c:txPr>
        <c:crossAx val="96368128"/>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65507436570428"/>
          <c:y val="5.1400554097404488E-2"/>
          <c:w val="0.7908998334342876"/>
          <c:h val="0.68521580635753965"/>
        </c:manualLayout>
      </c:layout>
      <c:barChart>
        <c:barDir val="col"/>
        <c:grouping val="clustered"/>
        <c:ser>
          <c:idx val="2"/>
          <c:order val="1"/>
          <c:tx>
            <c:strRef>
              <c:f>Sheet1!$I$2</c:f>
              <c:strCache>
                <c:ptCount val="1"/>
                <c:pt idx="0">
                  <c:v>Amortized Compute Cost</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Sheet1!$I$3:$I$8</c:f>
              <c:numCache>
                <c:formatCode>#,##0.00</c:formatCode>
                <c:ptCount val="6"/>
                <c:pt idx="0">
                  <c:v>1.1763100888888944</c:v>
                </c:pt>
                <c:pt idx="1">
                  <c:v>1.1926943111111112</c:v>
                </c:pt>
                <c:pt idx="2">
                  <c:v>0.52261645555555569</c:v>
                </c:pt>
                <c:pt idx="3">
                  <c:v>0.52032088888888894</c:v>
                </c:pt>
                <c:pt idx="4">
                  <c:v>1.4915826666666665</c:v>
                </c:pt>
                <c:pt idx="5">
                  <c:v>1.4753693333333318</c:v>
                </c:pt>
              </c:numCache>
            </c:numRef>
          </c:val>
        </c:ser>
        <c:ser>
          <c:idx val="1"/>
          <c:order val="2"/>
          <c:tx>
            <c:strRef>
              <c:f>Sheet1!$J$2</c:f>
              <c:strCache>
                <c:ptCount val="1"/>
                <c:pt idx="0">
                  <c:v>Compute Cost (per hour units)</c:v>
                </c:pt>
              </c:strCache>
            </c:strRef>
          </c:tx>
          <c:val>
            <c:numRef>
              <c:f>Sheet1!$J$3:$J$8</c:f>
              <c:numCache>
                <c:formatCode>General</c:formatCode>
                <c:ptCount val="6"/>
                <c:pt idx="0">
                  <c:v>2.72</c:v>
                </c:pt>
                <c:pt idx="1">
                  <c:v>2.72</c:v>
                </c:pt>
                <c:pt idx="2">
                  <c:v>1.36</c:v>
                </c:pt>
                <c:pt idx="3">
                  <c:v>1.36</c:v>
                </c:pt>
                <c:pt idx="4">
                  <c:v>4.8</c:v>
                </c:pt>
                <c:pt idx="5">
                  <c:v>4.8</c:v>
                </c:pt>
              </c:numCache>
            </c:numRef>
          </c:val>
        </c:ser>
        <c:axId val="107705856"/>
        <c:axId val="176772992"/>
      </c:barChart>
      <c:lineChart>
        <c:grouping val="standard"/>
        <c:ser>
          <c:idx val="0"/>
          <c:order val="0"/>
          <c:tx>
            <c:strRef>
              <c:f>Sheet1!$H$2</c:f>
              <c:strCache>
                <c:ptCount val="1"/>
                <c:pt idx="0">
                  <c:v>Compute Time</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Sheet1!$H$3:$H$8</c:f>
              <c:numCache>
                <c:formatCode>General</c:formatCode>
                <c:ptCount val="6"/>
                <c:pt idx="0">
                  <c:v>1556.8809999999999</c:v>
                </c:pt>
                <c:pt idx="1">
                  <c:v>1578.566</c:v>
                </c:pt>
                <c:pt idx="2">
                  <c:v>1383.3965000000001</c:v>
                </c:pt>
                <c:pt idx="3">
                  <c:v>1377.32</c:v>
                </c:pt>
                <c:pt idx="4">
                  <c:v>1118.6869999999999</c:v>
                </c:pt>
                <c:pt idx="5">
                  <c:v>1106.527</c:v>
                </c:pt>
              </c:numCache>
            </c:numRef>
          </c:val>
        </c:ser>
        <c:marker val="1"/>
        <c:axId val="138976640"/>
        <c:axId val="144517760"/>
      </c:lineChart>
      <c:catAx>
        <c:axId val="138976640"/>
        <c:scaling>
          <c:orientation val="minMax"/>
        </c:scaling>
        <c:axPos val="b"/>
        <c:numFmt formatCode="@" sourceLinked="1"/>
        <c:tickLblPos val="nextTo"/>
        <c:txPr>
          <a:bodyPr rot="-2700000"/>
          <a:lstStyle/>
          <a:p>
            <a:pPr>
              <a:defRPr/>
            </a:pPr>
            <a:endParaRPr lang="en-US"/>
          </a:p>
        </c:txPr>
        <c:crossAx val="144517760"/>
        <c:crosses val="autoZero"/>
        <c:auto val="1"/>
        <c:lblAlgn val="ctr"/>
        <c:lblOffset val="100"/>
      </c:catAx>
      <c:valAx>
        <c:axId val="144517760"/>
        <c:scaling>
          <c:orientation val="minMax"/>
          <c:max val="2400"/>
          <c:min val="0"/>
        </c:scaling>
        <c:axPos val="l"/>
        <c:title>
          <c:tx>
            <c:rich>
              <a:bodyPr rot="-5400000" vert="horz"/>
              <a:lstStyle/>
              <a:p>
                <a:pPr>
                  <a:defRPr/>
                </a:pPr>
                <a:r>
                  <a:rPr lang="en-US"/>
                  <a:t>Compute Time (s)</a:t>
                </a:r>
              </a:p>
            </c:rich>
          </c:tx>
        </c:title>
        <c:numFmt formatCode="General" sourceLinked="1"/>
        <c:tickLblPos val="nextTo"/>
        <c:crossAx val="138976640"/>
        <c:crosses val="autoZero"/>
        <c:crossBetween val="between"/>
      </c:valAx>
      <c:valAx>
        <c:axId val="176772992"/>
        <c:scaling>
          <c:orientation val="minMax"/>
        </c:scaling>
        <c:axPos val="r"/>
        <c:title>
          <c:tx>
            <c:rich>
              <a:bodyPr rot="-5400000" vert="horz"/>
              <a:lstStyle/>
              <a:p>
                <a:pPr>
                  <a:defRPr/>
                </a:pPr>
                <a:r>
                  <a:rPr lang="en-US"/>
                  <a:t>Cost ($)</a:t>
                </a:r>
              </a:p>
            </c:rich>
          </c:tx>
        </c:title>
        <c:numFmt formatCode="#,##0.00" sourceLinked="1"/>
        <c:tickLblPos val="nextTo"/>
        <c:crossAx val="107705856"/>
        <c:crosses val="max"/>
        <c:crossBetween val="between"/>
      </c:valAx>
      <c:catAx>
        <c:axId val="107705856"/>
        <c:scaling>
          <c:orientation val="minMax"/>
        </c:scaling>
        <c:delete val="1"/>
        <c:axPos val="b"/>
        <c:tickLblPos val="none"/>
        <c:crossAx val="176772992"/>
        <c:crosses val="autoZero"/>
        <c:auto val="1"/>
        <c:lblAlgn val="ctr"/>
        <c:lblOffset val="100"/>
      </c:catAx>
    </c:plotArea>
    <c:legend>
      <c:legendPos val="r"/>
      <c:layout>
        <c:manualLayout>
          <c:xMode val="edge"/>
          <c:yMode val="edge"/>
          <c:x val="0.13662590705573568"/>
          <c:y val="1.8314733410303981E-2"/>
          <c:w val="0.61786289949050754"/>
          <c:h val="0.18684020942953444"/>
        </c:manualLayout>
      </c:layout>
    </c:legend>
    <c:plotVisOnly val="1"/>
    <c:dispBlanksAs val="gap"/>
  </c:chart>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SWG</a:t>
            </a:r>
            <a:r>
              <a:rPr lang="en-US" baseline="0"/>
              <a:t> Pairwise Distance 10k </a:t>
            </a:r>
            <a:r>
              <a:rPr lang="en-US" sz="1600" baseline="0"/>
              <a:t>Sequences</a:t>
            </a:r>
            <a:endParaRPr lang="en-US" sz="1600"/>
          </a:p>
        </c:rich>
      </c:tx>
    </c:title>
    <c:plotArea>
      <c:layout>
        <c:manualLayout>
          <c:layoutTarget val="inner"/>
          <c:xMode val="edge"/>
          <c:yMode val="edge"/>
          <c:x val="0.14598840769903809"/>
          <c:y val="0.19480351414406533"/>
          <c:w val="0.81562948381452516"/>
          <c:h val="0.65482210557013765"/>
        </c:manualLayout>
      </c:layout>
      <c:scatterChart>
        <c:scatterStyle val="smoothMarker"/>
        <c:ser>
          <c:idx val="0"/>
          <c:order val="0"/>
          <c:tx>
            <c:strRef>
              <c:f>Sheet1!$I$1</c:f>
              <c:strCache>
                <c:ptCount val="1"/>
                <c:pt idx="0">
                  <c:v>Time Per Alignment Per Instance</c:v>
                </c:pt>
              </c:strCache>
            </c:strRef>
          </c:tx>
          <c:xVal>
            <c:numRef>
              <c:f>Sheet1!$A$2:$A$6</c:f>
              <c:numCache>
                <c:formatCode>General</c:formatCode>
                <c:ptCount val="5"/>
                <c:pt idx="0">
                  <c:v>32</c:v>
                </c:pt>
                <c:pt idx="1">
                  <c:v>64</c:v>
                </c:pt>
                <c:pt idx="2">
                  <c:v>92</c:v>
                </c:pt>
                <c:pt idx="3">
                  <c:v>128</c:v>
                </c:pt>
                <c:pt idx="4">
                  <c:v>160</c:v>
                </c:pt>
              </c:numCache>
            </c:numRef>
          </c:xVal>
          <c:yVal>
            <c:numRef>
              <c:f>Sheet1!$I$2:$I$6</c:f>
              <c:numCache>
                <c:formatCode>General</c:formatCode>
                <c:ptCount val="5"/>
                <c:pt idx="0">
                  <c:v>5.3380216470588238</c:v>
                </c:pt>
                <c:pt idx="1">
                  <c:v>5.2705882352941194</c:v>
                </c:pt>
                <c:pt idx="2">
                  <c:v>5.2310225882352954</c:v>
                </c:pt>
                <c:pt idx="3">
                  <c:v>5.5021000784313685</c:v>
                </c:pt>
                <c:pt idx="4">
                  <c:v>5.7659356862745055</c:v>
                </c:pt>
              </c:numCache>
            </c:numRef>
          </c:yVal>
          <c:smooth val="1"/>
        </c:ser>
        <c:axId val="124580608"/>
        <c:axId val="109639552"/>
      </c:scatterChart>
      <c:valAx>
        <c:axId val="124580608"/>
        <c:scaling>
          <c:orientation val="minMax"/>
          <c:max val="160"/>
        </c:scaling>
        <c:axPos val="b"/>
        <c:title>
          <c:tx>
            <c:rich>
              <a:bodyPr/>
              <a:lstStyle/>
              <a:p>
                <a:pPr>
                  <a:defRPr/>
                </a:pPr>
                <a:r>
                  <a:rPr lang="en-US"/>
                  <a:t>Number of Azure Small Instances</a:t>
                </a:r>
              </a:p>
            </c:rich>
          </c:tx>
        </c:title>
        <c:numFmt formatCode="General" sourceLinked="1"/>
        <c:tickLblPos val="nextTo"/>
        <c:crossAx val="109639552"/>
        <c:crosses val="autoZero"/>
        <c:crossBetween val="midCat"/>
        <c:majorUnit val="32"/>
      </c:valAx>
      <c:valAx>
        <c:axId val="109639552"/>
        <c:scaling>
          <c:orientation val="minMax"/>
          <c:max val="7"/>
          <c:min val="0"/>
        </c:scaling>
        <c:axPos val="l"/>
        <c:majorGridlines/>
        <c:title>
          <c:tx>
            <c:rich>
              <a:bodyPr rot="-5400000" vert="horz"/>
              <a:lstStyle/>
              <a:p>
                <a:pPr>
                  <a:defRPr/>
                </a:pPr>
                <a:r>
                  <a:rPr lang="en-US"/>
                  <a:t> Alignment Time (ms)</a:t>
                </a:r>
              </a:p>
            </c:rich>
          </c:tx>
        </c:title>
        <c:numFmt formatCode="General" sourceLinked="1"/>
        <c:tickLblPos val="nextTo"/>
        <c:crossAx val="124580608"/>
        <c:crosses val="autoZero"/>
        <c:crossBetween val="midCat"/>
      </c:valAx>
    </c:plotArea>
    <c:legend>
      <c:legendPos val="r"/>
      <c:layout>
        <c:manualLayout>
          <c:xMode val="edge"/>
          <c:yMode val="edge"/>
          <c:x val="0.16216640641438806"/>
          <c:y val="0.21502806940799102"/>
          <c:w val="0.50333986732671077"/>
          <c:h val="8.3717191601050026E-2"/>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dirty="0"/>
              <a:t>Performance of MDS - Twister vs. </a:t>
            </a:r>
            <a:r>
              <a:rPr lang="en-US" sz="2800" dirty="0" smtClean="0">
                <a:solidFill>
                  <a:srgbClr val="FF0000"/>
                </a:solidFill>
              </a:rPr>
              <a:t>MPI.NET </a:t>
            </a:r>
            <a:r>
              <a:rPr lang="en-US" sz="2800" dirty="0" smtClean="0">
                <a:solidFill>
                  <a:srgbClr val="92D050"/>
                </a:solidFill>
              </a:rPr>
              <a:t>(Using</a:t>
            </a:r>
            <a:r>
              <a:rPr lang="en-US" sz="2800" baseline="0" dirty="0" smtClean="0">
                <a:solidFill>
                  <a:srgbClr val="92D050"/>
                </a:solidFill>
              </a:rPr>
              <a:t> Tempest Cluster)</a:t>
            </a:r>
            <a:endParaRPr lang="en-US" sz="2800" dirty="0">
              <a:solidFill>
                <a:srgbClr val="92D050"/>
              </a:solidFill>
            </a:endParaRPr>
          </a:p>
        </c:rich>
      </c:tx>
    </c:title>
    <c:plotArea>
      <c:layout>
        <c:manualLayout>
          <c:layoutTarget val="inner"/>
          <c:xMode val="edge"/>
          <c:yMode val="edge"/>
          <c:x val="0.16962974288408122"/>
          <c:y val="0.15948434622467791"/>
          <c:w val="0.75584826168574015"/>
          <c:h val="0.60893780542625542"/>
        </c:manualLayout>
      </c:layout>
      <c:barChart>
        <c:barDir val="col"/>
        <c:grouping val="clustered"/>
        <c:ser>
          <c:idx val="0"/>
          <c:order val="0"/>
          <c:tx>
            <c:v>MPI</c:v>
          </c:tx>
          <c:cat>
            <c:strRef>
              <c:f>MDS!$B$2:$D$2</c:f>
              <c:strCache>
                <c:ptCount val="3"/>
                <c:pt idx="0">
                  <c:v>Patient-10000</c:v>
                </c:pt>
                <c:pt idx="1">
                  <c:v>MC-30000</c:v>
                </c:pt>
                <c:pt idx="2">
                  <c:v>ALU-35339</c:v>
                </c:pt>
              </c:strCache>
            </c:strRef>
          </c:cat>
          <c:val>
            <c:numRef>
              <c:f>MDS!$B$8:$D$8</c:f>
              <c:numCache>
                <c:formatCode>General</c:formatCode>
                <c:ptCount val="3"/>
                <c:pt idx="0">
                  <c:v>240.108</c:v>
                </c:pt>
                <c:pt idx="1">
                  <c:v>3345.96</c:v>
                </c:pt>
                <c:pt idx="2">
                  <c:v>12900.115</c:v>
                </c:pt>
              </c:numCache>
            </c:numRef>
          </c:val>
        </c:ser>
        <c:ser>
          <c:idx val="1"/>
          <c:order val="1"/>
          <c:tx>
            <c:v>Twister</c:v>
          </c:tx>
          <c:cat>
            <c:strRef>
              <c:f>MDS!$B$2:$D$2</c:f>
              <c:strCache>
                <c:ptCount val="3"/>
                <c:pt idx="0">
                  <c:v>Patient-10000</c:v>
                </c:pt>
                <c:pt idx="1">
                  <c:v>MC-30000</c:v>
                </c:pt>
                <c:pt idx="2">
                  <c:v>ALU-35339</c:v>
                </c:pt>
              </c:strCache>
            </c:strRef>
          </c:cat>
          <c:val>
            <c:numRef>
              <c:f>MDS!$B$9:$D$9</c:f>
              <c:numCache>
                <c:formatCode>General</c:formatCode>
                <c:ptCount val="3"/>
                <c:pt idx="0">
                  <c:v>262.56700000000001</c:v>
                </c:pt>
                <c:pt idx="1">
                  <c:v>2800.7150000000001</c:v>
                </c:pt>
                <c:pt idx="2">
                  <c:v>7797.1190000000024</c:v>
                </c:pt>
              </c:numCache>
            </c:numRef>
          </c:val>
        </c:ser>
        <c:axId val="109792256"/>
        <c:axId val="109810816"/>
      </c:barChart>
      <c:catAx>
        <c:axId val="109792256"/>
        <c:scaling>
          <c:orientation val="minMax"/>
        </c:scaling>
        <c:axPos val="b"/>
        <c:title>
          <c:tx>
            <c:rich>
              <a:bodyPr/>
              <a:lstStyle/>
              <a:p>
                <a:pPr>
                  <a:defRPr sz="1800"/>
                </a:pPr>
                <a:r>
                  <a:rPr lang="en-US" sz="1800"/>
                  <a:t>Data Sets</a:t>
                </a:r>
              </a:p>
            </c:rich>
          </c:tx>
        </c:title>
        <c:majorTickMark val="none"/>
        <c:tickLblPos val="nextTo"/>
        <c:txPr>
          <a:bodyPr/>
          <a:lstStyle/>
          <a:p>
            <a:pPr>
              <a:defRPr sz="1800"/>
            </a:pPr>
            <a:endParaRPr lang="en-US"/>
          </a:p>
        </c:txPr>
        <c:crossAx val="109810816"/>
        <c:crosses val="autoZero"/>
        <c:auto val="1"/>
        <c:lblAlgn val="ctr"/>
        <c:lblOffset val="100"/>
      </c:catAx>
      <c:valAx>
        <c:axId val="109810816"/>
        <c:scaling>
          <c:orientation val="minMax"/>
        </c:scaling>
        <c:axPos val="l"/>
        <c:majorGridlines/>
        <c:title>
          <c:tx>
            <c:rich>
              <a:bodyPr/>
              <a:lstStyle/>
              <a:p>
                <a:pPr>
                  <a:defRPr sz="1800"/>
                </a:pPr>
                <a:r>
                  <a:rPr lang="en-US" sz="1800"/>
                  <a:t>Running</a:t>
                </a:r>
                <a:r>
                  <a:rPr lang="en-US" sz="1800" baseline="0"/>
                  <a:t> Time (Seconds)</a:t>
                </a:r>
                <a:endParaRPr lang="en-US" sz="1800"/>
              </a:p>
            </c:rich>
          </c:tx>
        </c:title>
        <c:numFmt formatCode="General" sourceLinked="1"/>
        <c:tickLblPos val="nextTo"/>
        <c:txPr>
          <a:bodyPr/>
          <a:lstStyle/>
          <a:p>
            <a:pPr>
              <a:defRPr sz="1800"/>
            </a:pPr>
            <a:endParaRPr lang="en-US"/>
          </a:p>
        </c:txPr>
        <c:crossAx val="109792256"/>
        <c:crosses val="autoZero"/>
        <c:crossBetween val="between"/>
      </c:valAx>
    </c:plotArea>
    <c:legend>
      <c:legendPos val="r"/>
      <c:layout>
        <c:manualLayout>
          <c:xMode val="edge"/>
          <c:yMode val="edge"/>
          <c:x val="0.17898393768740262"/>
          <c:y val="0.17060222444570119"/>
          <c:w val="0.13493191991777725"/>
          <c:h val="0.1401772255532279"/>
        </c:manualLayout>
      </c:layout>
      <c:spPr>
        <a:solidFill>
          <a:schemeClr val="bg1"/>
        </a:solidFill>
        <a:ln>
          <a:solidFill>
            <a:schemeClr val="tx1"/>
          </a:solidFill>
        </a:ln>
      </c:spPr>
      <c:txPr>
        <a:bodyPr/>
        <a:lstStyle/>
        <a:p>
          <a:pPr>
            <a:defRPr sz="14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a:t>Performance of Matrix </a:t>
            </a:r>
            <a:r>
              <a:rPr lang="en-US" sz="2000" dirty="0" smtClean="0"/>
              <a:t>Multiplication (Improved Method) - </a:t>
            </a:r>
          </a:p>
          <a:p>
            <a:pPr>
              <a:defRPr sz="2000"/>
            </a:pPr>
            <a:r>
              <a:rPr lang="en-US" sz="2000" dirty="0" smtClean="0">
                <a:solidFill>
                  <a:srgbClr val="92D050"/>
                </a:solidFill>
              </a:rPr>
              <a:t>using</a:t>
            </a:r>
            <a:r>
              <a:rPr lang="en-US" sz="2000" baseline="0" dirty="0" smtClean="0">
                <a:solidFill>
                  <a:srgbClr val="92D050"/>
                </a:solidFill>
              </a:rPr>
              <a:t> 256 CPU cores of Tempest</a:t>
            </a:r>
            <a:endParaRPr lang="en-US" sz="2000" dirty="0">
              <a:solidFill>
                <a:srgbClr val="92D050"/>
              </a:solidFill>
            </a:endParaRPr>
          </a:p>
        </c:rich>
      </c:tx>
    </c:title>
    <c:plotArea>
      <c:layout>
        <c:manualLayout>
          <c:layoutTarget val="inner"/>
          <c:xMode val="edge"/>
          <c:yMode val="edge"/>
          <c:x val="0.12789817516465266"/>
          <c:y val="0.19770634756181854"/>
          <c:w val="0.80665343228035824"/>
          <c:h val="0.59481195607128068"/>
        </c:manualLayout>
      </c:layout>
      <c:scatterChart>
        <c:scatterStyle val="smoothMarker"/>
        <c:ser>
          <c:idx val="0"/>
          <c:order val="0"/>
          <c:tx>
            <c:v>OpenMPI</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CorrectResultsTempest!$S$66:$S$72</c:f>
              <c:numCache>
                <c:formatCode>0.000</c:formatCode>
                <c:ptCount val="7"/>
                <c:pt idx="0">
                  <c:v>3.3824739999999927</c:v>
                </c:pt>
                <c:pt idx="1">
                  <c:v>5.4324539999999999</c:v>
                </c:pt>
                <c:pt idx="2">
                  <c:v>16.680299999999935</c:v>
                </c:pt>
                <c:pt idx="3">
                  <c:v>22.680544999999924</c:v>
                </c:pt>
                <c:pt idx="4">
                  <c:v>47.069048000000002</c:v>
                </c:pt>
                <c:pt idx="5">
                  <c:v>72.368099999999998</c:v>
                </c:pt>
                <c:pt idx="6">
                  <c:v>167.72844500000048</c:v>
                </c:pt>
              </c:numCache>
            </c:numRef>
          </c:yVal>
          <c:smooth val="1"/>
        </c:ser>
        <c:ser>
          <c:idx val="1"/>
          <c:order val="1"/>
          <c:tx>
            <c:v>Twister</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CorrectResultsTempest!$U$66:$U$72</c:f>
              <c:numCache>
                <c:formatCode>General</c:formatCode>
                <c:ptCount val="7"/>
                <c:pt idx="0">
                  <c:v>5.085</c:v>
                </c:pt>
                <c:pt idx="1">
                  <c:v>8.6070000000000011</c:v>
                </c:pt>
                <c:pt idx="2">
                  <c:v>18.919</c:v>
                </c:pt>
                <c:pt idx="3">
                  <c:v>40.546000000000006</c:v>
                </c:pt>
                <c:pt idx="4">
                  <c:v>72.071999999999989</c:v>
                </c:pt>
                <c:pt idx="5">
                  <c:v>117.79900000000002</c:v>
                </c:pt>
                <c:pt idx="6">
                  <c:v>184.74099999999999</c:v>
                </c:pt>
              </c:numCache>
            </c:numRef>
          </c:yVal>
          <c:smooth val="1"/>
        </c:ser>
        <c:axId val="115898624"/>
        <c:axId val="115913088"/>
      </c:scatterChart>
      <c:valAx>
        <c:axId val="115898624"/>
        <c:scaling>
          <c:orientation val="minMax"/>
          <c:max val="12288"/>
          <c:min val="0"/>
        </c:scaling>
        <c:axPos val="b"/>
        <c:majorGridlines/>
        <c:title>
          <c:tx>
            <c:rich>
              <a:bodyPr/>
              <a:lstStyle/>
              <a:p>
                <a:pPr>
                  <a:defRPr sz="1800"/>
                </a:pPr>
                <a:r>
                  <a:rPr lang="en-US" sz="1800"/>
                  <a:t>Demension</a:t>
                </a:r>
                <a:r>
                  <a:rPr lang="en-US" sz="1800" baseline="0"/>
                  <a:t> of a matrix</a:t>
                </a:r>
                <a:endParaRPr lang="en-US" sz="1800"/>
              </a:p>
            </c:rich>
          </c:tx>
        </c:title>
        <c:numFmt formatCode="General" sourceLinked="1"/>
        <c:majorTickMark val="none"/>
        <c:tickLblPos val="nextTo"/>
        <c:txPr>
          <a:bodyPr/>
          <a:lstStyle/>
          <a:p>
            <a:pPr>
              <a:defRPr sz="1800"/>
            </a:pPr>
            <a:endParaRPr lang="en-US"/>
          </a:p>
        </c:txPr>
        <c:crossAx val="115913088"/>
        <c:crosses val="autoZero"/>
        <c:crossBetween val="midCat"/>
        <c:majorUnit val="2048"/>
      </c:valAx>
      <c:valAx>
        <c:axId val="115913088"/>
        <c:scaling>
          <c:orientation val="minMax"/>
        </c:scaling>
        <c:axPos val="l"/>
        <c:majorGridlines/>
        <c:title>
          <c:tx>
            <c:rich>
              <a:bodyPr/>
              <a:lstStyle/>
              <a:p>
                <a:pPr>
                  <a:defRPr sz="1800"/>
                </a:pPr>
                <a:r>
                  <a:rPr lang="en-US" sz="1800"/>
                  <a:t>Elapsed</a:t>
                </a:r>
                <a:r>
                  <a:rPr lang="en-US" sz="1800" baseline="0"/>
                  <a:t> Time (Seconds)</a:t>
                </a:r>
                <a:endParaRPr lang="en-US" sz="1800"/>
              </a:p>
            </c:rich>
          </c:tx>
        </c:title>
        <c:numFmt formatCode="General" sourceLinked="0"/>
        <c:majorTickMark val="none"/>
        <c:tickLblPos val="nextTo"/>
        <c:txPr>
          <a:bodyPr/>
          <a:lstStyle/>
          <a:p>
            <a:pPr>
              <a:defRPr sz="1800"/>
            </a:pPr>
            <a:endParaRPr lang="en-US"/>
          </a:p>
        </c:txPr>
        <c:crossAx val="115898624"/>
        <c:crosses val="autoZero"/>
        <c:crossBetween val="midCat"/>
      </c:valAx>
    </c:plotArea>
    <c:legend>
      <c:legendPos val="r"/>
      <c:layout>
        <c:manualLayout>
          <c:xMode val="edge"/>
          <c:yMode val="edge"/>
          <c:x val="0.13884247108000394"/>
          <c:y val="0.22245734908136569"/>
          <c:w val="0.17148336153412397"/>
          <c:h val="0.15848149416105708"/>
        </c:manualLayout>
      </c:layout>
      <c:spPr>
        <a:solidFill>
          <a:schemeClr val="bg1"/>
        </a:solidFill>
        <a:ln>
          <a:solidFill>
            <a:schemeClr val="tx1"/>
          </a:solidFill>
        </a:ln>
      </c:spPr>
      <c:txPr>
        <a:bodyPr/>
        <a:lstStyle/>
        <a:p>
          <a:pPr>
            <a:defRPr sz="18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9FF7169F-D599-470A-B34F-030C137C6A46}" type="presOf" srcId="{F14F9EA5-7E72-4A6C-8208-325C3BD64C25}" destId="{E72F1AA3-9F9F-4B34-83C8-D828D758E96F}" srcOrd="1" destOrd="0" presId="urn:microsoft.com/office/officeart/2005/8/layout/gear1"/>
    <dgm:cxn modelId="{780AD901-25B3-43E8-97FE-11F6CA3C7BC0}" type="presOf" srcId="{F14F9EA5-7E72-4A6C-8208-325C3BD64C25}" destId="{EB644CA4-2964-4573-A37B-9D5814C8DA11}" srcOrd="0" destOrd="0" presId="urn:microsoft.com/office/officeart/2005/8/layout/gear1"/>
    <dgm:cxn modelId="{BDD12440-697A-4E0D-8F81-0E4F947A1887}" type="presOf" srcId="{F14F9EA5-7E72-4A6C-8208-325C3BD64C25}" destId="{76CEECF4-525F-41C8-9171-8B53BC8D9FF5}" srcOrd="2" destOrd="0" presId="urn:microsoft.com/office/officeart/2005/8/layout/gear1"/>
    <dgm:cxn modelId="{BB1BC6A6-C63E-45DC-BB10-FF7C178DB7B8}" type="presOf" srcId="{7A4633A5-2D9F-446D-8F7B-62BA35AAEEE1}" destId="{DA666F09-3C61-4837-891E-73D8E604D5C1}" srcOrd="0" destOrd="0" presId="urn:microsoft.com/office/officeart/2005/8/layout/gear1"/>
    <dgm:cxn modelId="{506C40D5-6B06-4A93-B3F5-17CEBABCE2B6}" type="presOf" srcId="{C95BCF05-99DF-482D-8571-9DC4CDF89313}" destId="{8A623E76-B080-41ED-9007-16C36080A552}" srcOrd="0" destOrd="0" presId="urn:microsoft.com/office/officeart/2005/8/layout/gear1"/>
    <dgm:cxn modelId="{6BD7CD96-3DC1-4615-AADD-CFC60ED527B2}" type="presParOf" srcId="{DA666F09-3C61-4837-891E-73D8E604D5C1}" destId="{EB644CA4-2964-4573-A37B-9D5814C8DA11}" srcOrd="0" destOrd="0" presId="urn:microsoft.com/office/officeart/2005/8/layout/gear1"/>
    <dgm:cxn modelId="{96746ECA-B90B-4222-B362-784C54F5DAF9}" type="presParOf" srcId="{DA666F09-3C61-4837-891E-73D8E604D5C1}" destId="{E72F1AA3-9F9F-4B34-83C8-D828D758E96F}" srcOrd="1" destOrd="0" presId="urn:microsoft.com/office/officeart/2005/8/layout/gear1"/>
    <dgm:cxn modelId="{34F9A247-0B44-43D6-B8E2-1675C1722D52}" type="presParOf" srcId="{DA666F09-3C61-4837-891E-73D8E604D5C1}" destId="{76CEECF4-525F-41C8-9171-8B53BC8D9FF5}" srcOrd="2" destOrd="0" presId="urn:microsoft.com/office/officeart/2005/8/layout/gear1"/>
    <dgm:cxn modelId="{3BACA034-BFEF-42CE-B40B-677F4D0D868D}"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7E186C9B-083F-4779-8556-E27E9A3E287B}" type="presOf" srcId="{F14F9EA5-7E72-4A6C-8208-325C3BD64C25}" destId="{E72F1AA3-9F9F-4B34-83C8-D828D758E96F}" srcOrd="1" destOrd="0" presId="urn:microsoft.com/office/officeart/2005/8/layout/gear1"/>
    <dgm:cxn modelId="{9CD8C1C0-9B94-488A-B589-0EAFFCDADAA3}" type="presOf" srcId="{F14F9EA5-7E72-4A6C-8208-325C3BD64C25}" destId="{76CEECF4-525F-41C8-9171-8B53BC8D9FF5}" srcOrd="2" destOrd="0" presId="urn:microsoft.com/office/officeart/2005/8/layout/gear1"/>
    <dgm:cxn modelId="{67D52702-D3CD-4961-B408-121440A7BF0C}" type="presOf" srcId="{7A4633A5-2D9F-446D-8F7B-62BA35AAEEE1}" destId="{DA666F09-3C61-4837-891E-73D8E604D5C1}" srcOrd="0" destOrd="0" presId="urn:microsoft.com/office/officeart/2005/8/layout/gear1"/>
    <dgm:cxn modelId="{BCCAEF3C-17DF-400B-8D66-1F4CCC3A80A4}" type="presOf" srcId="{C95BCF05-99DF-482D-8571-9DC4CDF89313}" destId="{8A623E76-B080-41ED-9007-16C36080A552}" srcOrd="0" destOrd="0" presId="urn:microsoft.com/office/officeart/2005/8/layout/gear1"/>
    <dgm:cxn modelId="{41C23B72-9BCA-4E0B-9A79-6D4504260FEC}" type="presOf" srcId="{F14F9EA5-7E72-4A6C-8208-325C3BD64C25}" destId="{EB644CA4-2964-4573-A37B-9D5814C8DA11}" srcOrd="0" destOrd="0" presId="urn:microsoft.com/office/officeart/2005/8/layout/gear1"/>
    <dgm:cxn modelId="{0C15CC4D-FB17-4BD6-9439-B4E5BD12911F}" type="presParOf" srcId="{DA666F09-3C61-4837-891E-73D8E604D5C1}" destId="{EB644CA4-2964-4573-A37B-9D5814C8DA11}" srcOrd="0" destOrd="0" presId="urn:microsoft.com/office/officeart/2005/8/layout/gear1"/>
    <dgm:cxn modelId="{5B3D6FA2-4D33-4B56-9B1F-1B544F49893F}" type="presParOf" srcId="{DA666F09-3C61-4837-891E-73D8E604D5C1}" destId="{E72F1AA3-9F9F-4B34-83C8-D828D758E96F}" srcOrd="1" destOrd="0" presId="urn:microsoft.com/office/officeart/2005/8/layout/gear1"/>
    <dgm:cxn modelId="{D398C25A-60B0-46F3-898B-A748A669CC74}" type="presParOf" srcId="{DA666F09-3C61-4837-891E-73D8E604D5C1}" destId="{76CEECF4-525F-41C8-9171-8B53BC8D9FF5}" srcOrd="2" destOrd="0" presId="urn:microsoft.com/office/officeart/2005/8/layout/gear1"/>
    <dgm:cxn modelId="{E10CD373-AA27-4C57-AF88-A20C48057FF9}"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9A301C54-0DC6-485A-859B-804BE04D6158}" type="presOf" srcId="{4CACBA08-CE71-4AA1-897E-742989903C60}" destId="{78F1FF08-C20D-49B0-B75F-07D108D0A83C}" srcOrd="0" destOrd="0" presId="urn:microsoft.com/office/officeart/2005/8/layout/gear1"/>
    <dgm:cxn modelId="{E0979D7D-E316-494D-A0A1-BDEF46E9802E}" type="presOf" srcId="{08C9E0A0-152E-4A32-9D22-D5C5F728CB6B}" destId="{58B3DCBC-B637-4B29-85A6-2C48BC4AF47C}" srcOrd="1" destOrd="0" presId="urn:microsoft.com/office/officeart/2005/8/layout/gear1"/>
    <dgm:cxn modelId="{C73D7F1F-AA48-4622-8CE2-72BDCAD00D04}" type="presOf" srcId="{0218F697-4CBE-4C0C-AF58-C286B54C9059}" destId="{0F6D8C90-16C7-42D6-9F9D-BF026488E359}" srcOrd="1" destOrd="0" presId="urn:microsoft.com/office/officeart/2005/8/layout/gear1"/>
    <dgm:cxn modelId="{0F7FD60F-2711-40AB-92E2-61FD9FDE37C1}" type="presOf" srcId="{0218F697-4CBE-4C0C-AF58-C286B54C9059}" destId="{E6A9C372-B334-4B3C-AA83-DF4E47E9249C}" srcOrd="2" destOrd="0" presId="urn:microsoft.com/office/officeart/2005/8/layout/gear1"/>
    <dgm:cxn modelId="{CC750E75-EC23-4AFC-95F6-BD475AA2EEAE}" type="presOf" srcId="{0218F697-4CBE-4C0C-AF58-C286B54C9059}" destId="{6D3374D2-C99A-4581-A802-C87DD13E12BB}" srcOrd="0" destOrd="0" presId="urn:microsoft.com/office/officeart/2005/8/layout/gear1"/>
    <dgm:cxn modelId="{6E0B0ACF-19C7-4EE7-8FEB-9E3CC6DB541A}" type="presOf" srcId="{08C9E0A0-152E-4A32-9D22-D5C5F728CB6B}" destId="{C583A7DA-50CE-4044-9423-AB553E59E267}" srcOrd="2" destOrd="0" presId="urn:microsoft.com/office/officeart/2005/8/layout/gear1"/>
    <dgm:cxn modelId="{D987279D-035A-4F39-9564-2C190B29E7DD}" type="presOf" srcId="{AB250563-8AD6-4C26-85DD-3AAE44EE9668}" destId="{A377D33A-F578-4119-8EA1-6060677C6653}" srcOrd="3" destOrd="0" presId="urn:microsoft.com/office/officeart/2005/8/layout/gear1"/>
    <dgm:cxn modelId="{47A90E7D-62D6-42DA-B9E2-2F5F5348205A}" type="presOf" srcId="{AB250563-8AD6-4C26-85DD-3AAE44EE9668}" destId="{211B5417-98E0-47A9-B06D-B14C08C8830D}" srcOrd="0"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BFD642F2-F035-40FD-A9D1-65AA063EDE27}" type="presOf" srcId="{0531585E-CEBE-41B8-B3FF-4709D4A8A600}" destId="{1CFE3FCB-9A8A-4C97-BE6D-EF29F46EDD25}" srcOrd="0" destOrd="0" presId="urn:microsoft.com/office/officeart/2005/8/layout/gear1"/>
    <dgm:cxn modelId="{0C4D809B-0447-48F3-A4B4-E721747249C4}" type="presOf" srcId="{AB250563-8AD6-4C26-85DD-3AAE44EE9668}" destId="{1D72DCD1-6D11-4AB9-A15D-F84334CE9938}" srcOrd="1" destOrd="0" presId="urn:microsoft.com/office/officeart/2005/8/layout/gear1"/>
    <dgm:cxn modelId="{4CA4E64A-19A4-42DF-8697-D9868EC96412}" type="presOf" srcId="{28CDD406-BBC9-41DF-B545-264B5E5498E6}" destId="{3E3C3B26-C72A-43C7-803F-E2A4950DC1FC}" srcOrd="0" destOrd="0" presId="urn:microsoft.com/office/officeart/2005/8/layout/gear1"/>
    <dgm:cxn modelId="{19ECA36B-931C-44CF-9A87-D3278C94B5FA}" type="presOf" srcId="{AB250563-8AD6-4C26-85DD-3AAE44EE9668}" destId="{C9120FCF-4908-40AD-B782-ECC3DD3C6EFE}" srcOrd="2" destOrd="0" presId="urn:microsoft.com/office/officeart/2005/8/layout/gear1"/>
    <dgm:cxn modelId="{51C664C7-8B5B-45E0-8695-E8A9535F632B}" type="presOf" srcId="{08C9E0A0-152E-4A32-9D22-D5C5F728CB6B}" destId="{176A518A-F69D-4996-9A2C-68DB036C749D}" srcOrd="0" destOrd="0" presId="urn:microsoft.com/office/officeart/2005/8/layout/gear1"/>
    <dgm:cxn modelId="{AA4C7AB5-DF1A-4394-882D-D183CE257F10}" type="presOf" srcId="{299C7145-7777-4205-843A-E1FE08E5307A}" destId="{9E90F593-217C-49A2-A49E-D19075CCCFB7}" srcOrd="0" destOrd="0" presId="urn:microsoft.com/office/officeart/2005/8/layout/gear1"/>
    <dgm:cxn modelId="{3672BA96-7976-424D-A652-708B2D28E22F}" type="presParOf" srcId="{3E3C3B26-C72A-43C7-803F-E2A4950DC1FC}" destId="{6D3374D2-C99A-4581-A802-C87DD13E12BB}" srcOrd="0" destOrd="0" presId="urn:microsoft.com/office/officeart/2005/8/layout/gear1"/>
    <dgm:cxn modelId="{582EF654-C0D3-4A31-A038-F0E2D0623103}" type="presParOf" srcId="{3E3C3B26-C72A-43C7-803F-E2A4950DC1FC}" destId="{0F6D8C90-16C7-42D6-9F9D-BF026488E359}" srcOrd="1" destOrd="0" presId="urn:microsoft.com/office/officeart/2005/8/layout/gear1"/>
    <dgm:cxn modelId="{EAC833CD-71F4-428B-9CB8-83BF8D7930E3}" type="presParOf" srcId="{3E3C3B26-C72A-43C7-803F-E2A4950DC1FC}" destId="{E6A9C372-B334-4B3C-AA83-DF4E47E9249C}" srcOrd="2" destOrd="0" presId="urn:microsoft.com/office/officeart/2005/8/layout/gear1"/>
    <dgm:cxn modelId="{A62A4330-9F5B-4F65-82C1-B72BBF418F57}" type="presParOf" srcId="{3E3C3B26-C72A-43C7-803F-E2A4950DC1FC}" destId="{176A518A-F69D-4996-9A2C-68DB036C749D}" srcOrd="3" destOrd="0" presId="urn:microsoft.com/office/officeart/2005/8/layout/gear1"/>
    <dgm:cxn modelId="{611C4BDA-51D8-4234-A5ED-3A748F8D0269}" type="presParOf" srcId="{3E3C3B26-C72A-43C7-803F-E2A4950DC1FC}" destId="{58B3DCBC-B637-4B29-85A6-2C48BC4AF47C}" srcOrd="4" destOrd="0" presId="urn:microsoft.com/office/officeart/2005/8/layout/gear1"/>
    <dgm:cxn modelId="{0529228B-BD8E-4C97-899B-1C71D16859F1}" type="presParOf" srcId="{3E3C3B26-C72A-43C7-803F-E2A4950DC1FC}" destId="{C583A7DA-50CE-4044-9423-AB553E59E267}" srcOrd="5" destOrd="0" presId="urn:microsoft.com/office/officeart/2005/8/layout/gear1"/>
    <dgm:cxn modelId="{2358F8B5-0F61-4C81-B875-D867CCA3BC57}" type="presParOf" srcId="{3E3C3B26-C72A-43C7-803F-E2A4950DC1FC}" destId="{211B5417-98E0-47A9-B06D-B14C08C8830D}" srcOrd="6" destOrd="0" presId="urn:microsoft.com/office/officeart/2005/8/layout/gear1"/>
    <dgm:cxn modelId="{0D4260BD-EB15-43AE-9610-52CB8A2DEF6C}" type="presParOf" srcId="{3E3C3B26-C72A-43C7-803F-E2A4950DC1FC}" destId="{1D72DCD1-6D11-4AB9-A15D-F84334CE9938}" srcOrd="7" destOrd="0" presId="urn:microsoft.com/office/officeart/2005/8/layout/gear1"/>
    <dgm:cxn modelId="{D2DF664A-E8CC-4636-802F-C4C4BD1428E8}" type="presParOf" srcId="{3E3C3B26-C72A-43C7-803F-E2A4950DC1FC}" destId="{C9120FCF-4908-40AD-B782-ECC3DD3C6EFE}" srcOrd="8" destOrd="0" presId="urn:microsoft.com/office/officeart/2005/8/layout/gear1"/>
    <dgm:cxn modelId="{75925366-76C1-4722-BEAE-FCBDA5A0F029}" type="presParOf" srcId="{3E3C3B26-C72A-43C7-803F-E2A4950DC1FC}" destId="{A377D33A-F578-4119-8EA1-6060677C6653}" srcOrd="9" destOrd="0" presId="urn:microsoft.com/office/officeart/2005/8/layout/gear1"/>
    <dgm:cxn modelId="{4F6A3F4C-E1D5-4DDF-9C2B-C5DE79270EC7}" type="presParOf" srcId="{3E3C3B26-C72A-43C7-803F-E2A4950DC1FC}" destId="{9E90F593-217C-49A2-A49E-D19075CCCFB7}" srcOrd="10" destOrd="0" presId="urn:microsoft.com/office/officeart/2005/8/layout/gear1"/>
    <dgm:cxn modelId="{1C047290-D3DC-4405-8CCA-F0F4EF2A03CE}" type="presParOf" srcId="{3E3C3B26-C72A-43C7-803F-E2A4950DC1FC}" destId="{1CFE3FCB-9A8A-4C97-BE6D-EF29F46EDD25}" srcOrd="11" destOrd="0" presId="urn:microsoft.com/office/officeart/2005/8/layout/gear1"/>
    <dgm:cxn modelId="{A522816B-2E76-455C-8959-A3BF9940E31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ED3E34E6-62F8-4437-B7FC-043352A28711}" type="presOf" srcId="{28CDD406-BBC9-41DF-B545-264B5E5498E6}" destId="{3E3C3B26-C72A-43C7-803F-E2A4950DC1FC}" srcOrd="0" destOrd="0" presId="urn:microsoft.com/office/officeart/2005/8/layout/gear1"/>
    <dgm:cxn modelId="{AA291191-A861-4930-B3CE-52474FE714A0}" srcId="{28CDD406-BBC9-41DF-B545-264B5E5498E6}" destId="{AB250563-8AD6-4C26-85DD-3AAE44EE9668}" srcOrd="2" destOrd="0" parTransId="{5C1E5509-16DD-4F3F-A834-0F66DCA91F81}" sibTransId="{4CACBA08-CE71-4AA1-897E-742989903C60}"/>
    <dgm:cxn modelId="{B3D67C57-7BAA-409F-9781-DD56126157BC}" type="presOf" srcId="{AB250563-8AD6-4C26-85DD-3AAE44EE9668}" destId="{C9120FCF-4908-40AD-B782-ECC3DD3C6EFE}" srcOrd="2" destOrd="0" presId="urn:microsoft.com/office/officeart/2005/8/layout/gear1"/>
    <dgm:cxn modelId="{BB414F8C-BAD0-442D-B18E-E801E5BD498F}" type="presOf" srcId="{299C7145-7777-4205-843A-E1FE08E5307A}" destId="{9E90F593-217C-49A2-A49E-D19075CCCFB7}" srcOrd="0" destOrd="0" presId="urn:microsoft.com/office/officeart/2005/8/layout/gear1"/>
    <dgm:cxn modelId="{A46B46FD-B4F1-4DF7-B10F-B43F2B613DCF}" type="presOf" srcId="{08C9E0A0-152E-4A32-9D22-D5C5F728CB6B}" destId="{58B3DCBC-B637-4B29-85A6-2C48BC4AF47C}" srcOrd="1" destOrd="0" presId="urn:microsoft.com/office/officeart/2005/8/layout/gear1"/>
    <dgm:cxn modelId="{F6AF7927-0E20-4075-A9DB-95128409B516}" type="presOf" srcId="{0218F697-4CBE-4C0C-AF58-C286B54C9059}" destId="{6D3374D2-C99A-4581-A802-C87DD13E12BB}" srcOrd="0" destOrd="0" presId="urn:microsoft.com/office/officeart/2005/8/layout/gear1"/>
    <dgm:cxn modelId="{54A85C8E-D3DB-4DF3-93B1-F7DFCF30B0E8}" type="presOf" srcId="{0531585E-CEBE-41B8-B3FF-4709D4A8A600}" destId="{1CFE3FCB-9A8A-4C97-BE6D-EF29F46EDD25}" srcOrd="0"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802A1A71-98A6-4702-A334-DE0BD51DC760}" type="presOf" srcId="{0218F697-4CBE-4C0C-AF58-C286B54C9059}" destId="{0F6D8C90-16C7-42D6-9F9D-BF026488E359}" srcOrd="1" destOrd="0" presId="urn:microsoft.com/office/officeart/2005/8/layout/gear1"/>
    <dgm:cxn modelId="{7DDB51EF-1E42-4571-A743-A226DE27A942}" type="presOf" srcId="{0218F697-4CBE-4C0C-AF58-C286B54C9059}" destId="{E6A9C372-B334-4B3C-AA83-DF4E47E9249C}" srcOrd="2" destOrd="0" presId="urn:microsoft.com/office/officeart/2005/8/layout/gear1"/>
    <dgm:cxn modelId="{36323EB3-9361-4804-98A1-4E16320AF76D}" type="presOf" srcId="{AB250563-8AD6-4C26-85DD-3AAE44EE9668}" destId="{A377D33A-F578-4119-8EA1-6060677C6653}" srcOrd="3" destOrd="0" presId="urn:microsoft.com/office/officeart/2005/8/layout/gear1"/>
    <dgm:cxn modelId="{3243CB38-A2F6-4D21-B9C5-CCB67ABF9729}" type="presOf" srcId="{08C9E0A0-152E-4A32-9D22-D5C5F728CB6B}" destId="{176A518A-F69D-4996-9A2C-68DB036C749D}" srcOrd="0" destOrd="0" presId="urn:microsoft.com/office/officeart/2005/8/layout/gear1"/>
    <dgm:cxn modelId="{9B4892A9-C580-465E-883E-F59060B0FE4E}" type="presOf" srcId="{AB250563-8AD6-4C26-85DD-3AAE44EE9668}" destId="{211B5417-98E0-47A9-B06D-B14C08C8830D}" srcOrd="0" destOrd="0" presId="urn:microsoft.com/office/officeart/2005/8/layout/gear1"/>
    <dgm:cxn modelId="{03EBAE54-7008-45E8-BEAD-BF618B301CA8}" type="presOf" srcId="{08C9E0A0-152E-4A32-9D22-D5C5F728CB6B}" destId="{C583A7DA-50CE-4044-9423-AB553E59E267}" srcOrd="2" destOrd="0" presId="urn:microsoft.com/office/officeart/2005/8/layout/gear1"/>
    <dgm:cxn modelId="{FB027116-51FA-4B54-82F5-E6B2656DCFD0}" type="presOf" srcId="{4CACBA08-CE71-4AA1-897E-742989903C60}" destId="{78F1FF08-C20D-49B0-B75F-07D108D0A83C}" srcOrd="0" destOrd="0" presId="urn:microsoft.com/office/officeart/2005/8/layout/gear1"/>
    <dgm:cxn modelId="{B74EECEC-3CCC-48DC-A544-06EBF2B1B2AE}" type="presOf" srcId="{AB250563-8AD6-4C26-85DD-3AAE44EE9668}" destId="{1D72DCD1-6D11-4AB9-A15D-F84334CE9938}" srcOrd="1" destOrd="0" presId="urn:microsoft.com/office/officeart/2005/8/layout/gear1"/>
    <dgm:cxn modelId="{32597449-964C-4AD5-94BD-73031B1ECB24}" type="presParOf" srcId="{3E3C3B26-C72A-43C7-803F-E2A4950DC1FC}" destId="{6D3374D2-C99A-4581-A802-C87DD13E12BB}" srcOrd="0" destOrd="0" presId="urn:microsoft.com/office/officeart/2005/8/layout/gear1"/>
    <dgm:cxn modelId="{A6F3EA09-7AF9-4465-8702-E61AC4290BB1}" type="presParOf" srcId="{3E3C3B26-C72A-43C7-803F-E2A4950DC1FC}" destId="{0F6D8C90-16C7-42D6-9F9D-BF026488E359}" srcOrd="1" destOrd="0" presId="urn:microsoft.com/office/officeart/2005/8/layout/gear1"/>
    <dgm:cxn modelId="{BA273CD1-5273-4BB2-9A47-85E26D55B7DF}" type="presParOf" srcId="{3E3C3B26-C72A-43C7-803F-E2A4950DC1FC}" destId="{E6A9C372-B334-4B3C-AA83-DF4E47E9249C}" srcOrd="2" destOrd="0" presId="urn:microsoft.com/office/officeart/2005/8/layout/gear1"/>
    <dgm:cxn modelId="{6A21700F-187C-41E9-BA66-F184FCBB95C6}" type="presParOf" srcId="{3E3C3B26-C72A-43C7-803F-E2A4950DC1FC}" destId="{176A518A-F69D-4996-9A2C-68DB036C749D}" srcOrd="3" destOrd="0" presId="urn:microsoft.com/office/officeart/2005/8/layout/gear1"/>
    <dgm:cxn modelId="{53870473-4DFD-4F38-A5E1-2250C4F3EFCE}" type="presParOf" srcId="{3E3C3B26-C72A-43C7-803F-E2A4950DC1FC}" destId="{58B3DCBC-B637-4B29-85A6-2C48BC4AF47C}" srcOrd="4" destOrd="0" presId="urn:microsoft.com/office/officeart/2005/8/layout/gear1"/>
    <dgm:cxn modelId="{E2B4697D-E962-4707-8D35-C399F5492518}" type="presParOf" srcId="{3E3C3B26-C72A-43C7-803F-E2A4950DC1FC}" destId="{C583A7DA-50CE-4044-9423-AB553E59E267}" srcOrd="5" destOrd="0" presId="urn:microsoft.com/office/officeart/2005/8/layout/gear1"/>
    <dgm:cxn modelId="{BEBD58A5-E9D8-4584-9681-5612D204DA4E}" type="presParOf" srcId="{3E3C3B26-C72A-43C7-803F-E2A4950DC1FC}" destId="{211B5417-98E0-47A9-B06D-B14C08C8830D}" srcOrd="6" destOrd="0" presId="urn:microsoft.com/office/officeart/2005/8/layout/gear1"/>
    <dgm:cxn modelId="{700C6150-DE45-4F05-A75C-9C2104937D23}" type="presParOf" srcId="{3E3C3B26-C72A-43C7-803F-E2A4950DC1FC}" destId="{1D72DCD1-6D11-4AB9-A15D-F84334CE9938}" srcOrd="7" destOrd="0" presId="urn:microsoft.com/office/officeart/2005/8/layout/gear1"/>
    <dgm:cxn modelId="{31A31455-449E-4530-AEC6-0701FCA65409}" type="presParOf" srcId="{3E3C3B26-C72A-43C7-803F-E2A4950DC1FC}" destId="{C9120FCF-4908-40AD-B782-ECC3DD3C6EFE}" srcOrd="8" destOrd="0" presId="urn:microsoft.com/office/officeart/2005/8/layout/gear1"/>
    <dgm:cxn modelId="{158EFF2E-2055-4D17-B04B-D4D020233CED}" type="presParOf" srcId="{3E3C3B26-C72A-43C7-803F-E2A4950DC1FC}" destId="{A377D33A-F578-4119-8EA1-6060677C6653}" srcOrd="9" destOrd="0" presId="urn:microsoft.com/office/officeart/2005/8/layout/gear1"/>
    <dgm:cxn modelId="{BBA21B0C-7C0E-45ED-BD74-60AABCD7EFC1}" type="presParOf" srcId="{3E3C3B26-C72A-43C7-803F-E2A4950DC1FC}" destId="{9E90F593-217C-49A2-A49E-D19075CCCFB7}" srcOrd="10" destOrd="0" presId="urn:microsoft.com/office/officeart/2005/8/layout/gear1"/>
    <dgm:cxn modelId="{7F9C3422-1790-4EA6-A441-9297562097BE}" type="presParOf" srcId="{3E3C3B26-C72A-43C7-803F-E2A4950DC1FC}" destId="{1CFE3FCB-9A8A-4C97-BE6D-EF29F46EDD25}" srcOrd="11" destOrd="0" presId="urn:microsoft.com/office/officeart/2005/8/layout/gear1"/>
    <dgm:cxn modelId="{EA5C85CE-798A-419E-A99F-0447D612C49C}"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F8182F86-1627-4D39-96F3-75DE3ABB7292}" type="presOf" srcId="{08C9E0A0-152E-4A32-9D22-D5C5F728CB6B}" destId="{176A518A-F69D-4996-9A2C-68DB036C749D}" srcOrd="0" destOrd="0" presId="urn:microsoft.com/office/officeart/2005/8/layout/gear1"/>
    <dgm:cxn modelId="{6F138437-B12E-45EC-AB0C-EE4BEC2B1A68}" type="presOf" srcId="{28CDD406-BBC9-41DF-B545-264B5E5498E6}" destId="{3E3C3B26-C72A-43C7-803F-E2A4950DC1FC}" srcOrd="0" destOrd="0" presId="urn:microsoft.com/office/officeart/2005/8/layout/gear1"/>
    <dgm:cxn modelId="{5CF2ADCE-9B59-405A-852C-F13BFC1AF804}" type="presOf" srcId="{0218F697-4CBE-4C0C-AF58-C286B54C9059}" destId="{6D3374D2-C99A-4581-A802-C87DD13E12BB}" srcOrd="0" destOrd="0" presId="urn:microsoft.com/office/officeart/2005/8/layout/gear1"/>
    <dgm:cxn modelId="{8E09F491-5533-4A63-B7BE-01257666CFC5}" type="presOf" srcId="{4CACBA08-CE71-4AA1-897E-742989903C60}" destId="{78F1FF08-C20D-49B0-B75F-07D108D0A83C}" srcOrd="0" destOrd="0" presId="urn:microsoft.com/office/officeart/2005/8/layout/gear1"/>
    <dgm:cxn modelId="{B9AD9550-3910-4A18-9390-115C14BC7985}" type="presOf" srcId="{AB250563-8AD6-4C26-85DD-3AAE44EE9668}" destId="{C9120FCF-4908-40AD-B782-ECC3DD3C6EFE}" srcOrd="2"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3ABC2B74-8196-4916-BD7A-60DC75ADBBA3}" type="presOf" srcId="{AB250563-8AD6-4C26-85DD-3AAE44EE9668}" destId="{A377D33A-F578-4119-8EA1-6060677C6653}" srcOrd="3" destOrd="0" presId="urn:microsoft.com/office/officeart/2005/8/layout/gear1"/>
    <dgm:cxn modelId="{BEF9D24E-49A0-432D-9F82-6A61ADBA129C}" type="presOf" srcId="{AB250563-8AD6-4C26-85DD-3AAE44EE9668}" destId="{211B5417-98E0-47A9-B06D-B14C08C8830D}" srcOrd="0" destOrd="0" presId="urn:microsoft.com/office/officeart/2005/8/layout/gear1"/>
    <dgm:cxn modelId="{6D937FBE-458B-472F-97BC-78D6EF133C88}" type="presOf" srcId="{0218F697-4CBE-4C0C-AF58-C286B54C9059}" destId="{0F6D8C90-16C7-42D6-9F9D-BF026488E359}" srcOrd="1" destOrd="0" presId="urn:microsoft.com/office/officeart/2005/8/layout/gear1"/>
    <dgm:cxn modelId="{37DF1A00-B778-4A6F-BD8D-414FEB53DD00}" type="presOf" srcId="{0531585E-CEBE-41B8-B3FF-4709D4A8A600}" destId="{1CFE3FCB-9A8A-4C97-BE6D-EF29F46EDD25}" srcOrd="0" destOrd="0" presId="urn:microsoft.com/office/officeart/2005/8/layout/gear1"/>
    <dgm:cxn modelId="{E5251C35-201B-429D-A2D3-0A34C49ED475}" type="presOf" srcId="{0218F697-4CBE-4C0C-AF58-C286B54C9059}" destId="{E6A9C372-B334-4B3C-AA83-DF4E47E9249C}" srcOrd="2" destOrd="0" presId="urn:microsoft.com/office/officeart/2005/8/layout/gear1"/>
    <dgm:cxn modelId="{07E8DE52-F1F2-4866-AA69-7C3E795D05BC}" type="presOf" srcId="{AB250563-8AD6-4C26-85DD-3AAE44EE9668}" destId="{1D72DCD1-6D11-4AB9-A15D-F84334CE9938}" srcOrd="1" destOrd="0" presId="urn:microsoft.com/office/officeart/2005/8/layout/gear1"/>
    <dgm:cxn modelId="{E9CE997F-0BE6-4EF7-80B8-14A21229E351}" type="presOf" srcId="{299C7145-7777-4205-843A-E1FE08E5307A}" destId="{9E90F593-217C-49A2-A49E-D19075CCCFB7}" srcOrd="0" destOrd="0" presId="urn:microsoft.com/office/officeart/2005/8/layout/gear1"/>
    <dgm:cxn modelId="{D6B30B01-0E34-4ECE-90F5-88F01B67733E}" type="presOf" srcId="{08C9E0A0-152E-4A32-9D22-D5C5F728CB6B}" destId="{58B3DCBC-B637-4B29-85A6-2C48BC4AF47C}" srcOrd="1" destOrd="0" presId="urn:microsoft.com/office/officeart/2005/8/layout/gear1"/>
    <dgm:cxn modelId="{F277AA21-7C19-4884-9177-02050099E328}" type="presOf" srcId="{08C9E0A0-152E-4A32-9D22-D5C5F728CB6B}" destId="{C583A7DA-50CE-4044-9423-AB553E59E267}" srcOrd="2" destOrd="0" presId="urn:microsoft.com/office/officeart/2005/8/layout/gear1"/>
    <dgm:cxn modelId="{C00E332B-A2CE-4C92-988D-E657F08E324F}" type="presParOf" srcId="{3E3C3B26-C72A-43C7-803F-E2A4950DC1FC}" destId="{6D3374D2-C99A-4581-A802-C87DD13E12BB}" srcOrd="0" destOrd="0" presId="urn:microsoft.com/office/officeart/2005/8/layout/gear1"/>
    <dgm:cxn modelId="{B9484E78-AF7D-48D0-B428-2FB30070C6EF}" type="presParOf" srcId="{3E3C3B26-C72A-43C7-803F-E2A4950DC1FC}" destId="{0F6D8C90-16C7-42D6-9F9D-BF026488E359}" srcOrd="1" destOrd="0" presId="urn:microsoft.com/office/officeart/2005/8/layout/gear1"/>
    <dgm:cxn modelId="{908558FB-2236-4C7A-9FB8-5DFB16F5DC9A}" type="presParOf" srcId="{3E3C3B26-C72A-43C7-803F-E2A4950DC1FC}" destId="{E6A9C372-B334-4B3C-AA83-DF4E47E9249C}" srcOrd="2" destOrd="0" presId="urn:microsoft.com/office/officeart/2005/8/layout/gear1"/>
    <dgm:cxn modelId="{2DDEDE8D-32BD-47FA-9AA4-8AADDF83B80C}" type="presParOf" srcId="{3E3C3B26-C72A-43C7-803F-E2A4950DC1FC}" destId="{176A518A-F69D-4996-9A2C-68DB036C749D}" srcOrd="3" destOrd="0" presId="urn:microsoft.com/office/officeart/2005/8/layout/gear1"/>
    <dgm:cxn modelId="{1B74226B-950B-4FF3-85A4-A5EFC3833F2C}" type="presParOf" srcId="{3E3C3B26-C72A-43C7-803F-E2A4950DC1FC}" destId="{58B3DCBC-B637-4B29-85A6-2C48BC4AF47C}" srcOrd="4" destOrd="0" presId="urn:microsoft.com/office/officeart/2005/8/layout/gear1"/>
    <dgm:cxn modelId="{8D6CF3B6-34EC-439F-A229-74BA0FFF023D}" type="presParOf" srcId="{3E3C3B26-C72A-43C7-803F-E2A4950DC1FC}" destId="{C583A7DA-50CE-4044-9423-AB553E59E267}" srcOrd="5" destOrd="0" presId="urn:microsoft.com/office/officeart/2005/8/layout/gear1"/>
    <dgm:cxn modelId="{0ED83E24-6ABC-424C-9994-E3B6A6136D1B}" type="presParOf" srcId="{3E3C3B26-C72A-43C7-803F-E2A4950DC1FC}" destId="{211B5417-98E0-47A9-B06D-B14C08C8830D}" srcOrd="6" destOrd="0" presId="urn:microsoft.com/office/officeart/2005/8/layout/gear1"/>
    <dgm:cxn modelId="{92F1E600-EBF8-4B22-B904-E3EC47292ED2}" type="presParOf" srcId="{3E3C3B26-C72A-43C7-803F-E2A4950DC1FC}" destId="{1D72DCD1-6D11-4AB9-A15D-F84334CE9938}" srcOrd="7" destOrd="0" presId="urn:microsoft.com/office/officeart/2005/8/layout/gear1"/>
    <dgm:cxn modelId="{26116558-6C4D-433F-B17E-A63B30234B51}" type="presParOf" srcId="{3E3C3B26-C72A-43C7-803F-E2A4950DC1FC}" destId="{C9120FCF-4908-40AD-B782-ECC3DD3C6EFE}" srcOrd="8" destOrd="0" presId="urn:microsoft.com/office/officeart/2005/8/layout/gear1"/>
    <dgm:cxn modelId="{BE8CEB26-1F61-41DB-A978-C420F8628F2B}" type="presParOf" srcId="{3E3C3B26-C72A-43C7-803F-E2A4950DC1FC}" destId="{A377D33A-F578-4119-8EA1-6060677C6653}" srcOrd="9" destOrd="0" presId="urn:microsoft.com/office/officeart/2005/8/layout/gear1"/>
    <dgm:cxn modelId="{4EB26F73-D26A-458A-8E12-CF47D41D9294}" type="presParOf" srcId="{3E3C3B26-C72A-43C7-803F-E2A4950DC1FC}" destId="{9E90F593-217C-49A2-A49E-D19075CCCFB7}" srcOrd="10" destOrd="0" presId="urn:microsoft.com/office/officeart/2005/8/layout/gear1"/>
    <dgm:cxn modelId="{8AE745FC-A2E1-4395-8C18-65F718364188}" type="presParOf" srcId="{3E3C3B26-C72A-43C7-803F-E2A4950DC1FC}" destId="{1CFE3FCB-9A8A-4C97-BE6D-EF29F46EDD25}" srcOrd="11" destOrd="0" presId="urn:microsoft.com/office/officeart/2005/8/layout/gear1"/>
    <dgm:cxn modelId="{AD7CCA87-0619-40D5-8C8F-F35B592D25EE}"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ABAD3964-6545-4678-B475-2E10C9B4C9A0}" type="presOf" srcId="{28CDD406-BBC9-41DF-B545-264B5E5498E6}" destId="{3E3C3B26-C72A-43C7-803F-E2A4950DC1FC}" srcOrd="0" destOrd="0" presId="urn:microsoft.com/office/officeart/2005/8/layout/gear1"/>
    <dgm:cxn modelId="{79003696-6BA4-475D-88C2-4FEB6DDA9376}" type="presOf" srcId="{AB250563-8AD6-4C26-85DD-3AAE44EE9668}" destId="{1D72DCD1-6D11-4AB9-A15D-F84334CE9938}" srcOrd="1" destOrd="0" presId="urn:microsoft.com/office/officeart/2005/8/layout/gear1"/>
    <dgm:cxn modelId="{84601FA1-2A29-44A4-8F08-80AEED832DC5}" type="presOf" srcId="{299C7145-7777-4205-843A-E1FE08E5307A}" destId="{9E90F593-217C-49A2-A49E-D19075CCCFB7}" srcOrd="0" destOrd="0" presId="urn:microsoft.com/office/officeart/2005/8/layout/gear1"/>
    <dgm:cxn modelId="{70179435-CDAF-483E-B42D-1110489E6065}" type="presOf" srcId="{0531585E-CEBE-41B8-B3FF-4709D4A8A600}" destId="{1CFE3FCB-9A8A-4C97-BE6D-EF29F46EDD25}" srcOrd="0" destOrd="0" presId="urn:microsoft.com/office/officeart/2005/8/layout/gear1"/>
    <dgm:cxn modelId="{67479915-BDBD-4FED-B396-F49282D2D053}" type="presOf" srcId="{AB250563-8AD6-4C26-85DD-3AAE44EE9668}" destId="{C9120FCF-4908-40AD-B782-ECC3DD3C6EFE}" srcOrd="2" destOrd="0" presId="urn:microsoft.com/office/officeart/2005/8/layout/gear1"/>
    <dgm:cxn modelId="{5BEF02DE-1FEF-4E13-A6A5-ADBFBE81BECF}" type="presOf" srcId="{08C9E0A0-152E-4A32-9D22-D5C5F728CB6B}" destId="{C583A7DA-50CE-4044-9423-AB553E59E267}" srcOrd="2" destOrd="0" presId="urn:microsoft.com/office/officeart/2005/8/layout/gear1"/>
    <dgm:cxn modelId="{B4593319-FDDD-4BF1-A15C-B4125DC16247}" type="presOf" srcId="{08C9E0A0-152E-4A32-9D22-D5C5F728CB6B}" destId="{58B3DCBC-B637-4B29-85A6-2C48BC4AF47C}" srcOrd="1" destOrd="0" presId="urn:microsoft.com/office/officeart/2005/8/layout/gear1"/>
    <dgm:cxn modelId="{F7A7953A-3275-4DC1-953D-4F4613D7EA97}" srcId="{28CDD406-BBC9-41DF-B545-264B5E5498E6}" destId="{08C9E0A0-152E-4A32-9D22-D5C5F728CB6B}" srcOrd="1" destOrd="0" parTransId="{D7641B3A-049C-4C98-A16C-18BFA1BB43B3}" sibTransId="{0531585E-CEBE-41B8-B3FF-4709D4A8A600}"/>
    <dgm:cxn modelId="{906F09DB-0A46-4415-BF1B-2D1617A51094}" srcId="{28CDD406-BBC9-41DF-B545-264B5E5498E6}" destId="{0218F697-4CBE-4C0C-AF58-C286B54C9059}" srcOrd="0" destOrd="0" parTransId="{BD60233B-3BC9-48ED-A37B-867C1C2360C2}" sibTransId="{299C7145-7777-4205-843A-E1FE08E5307A}"/>
    <dgm:cxn modelId="{642B78DA-87D4-4113-8BF5-CDD026A11889}" type="presOf" srcId="{AB250563-8AD6-4C26-85DD-3AAE44EE9668}" destId="{A377D33A-F578-4119-8EA1-6060677C6653}" srcOrd="3" destOrd="0" presId="urn:microsoft.com/office/officeart/2005/8/layout/gear1"/>
    <dgm:cxn modelId="{E955A9CF-DC21-46DF-83E6-EA3FFF3E3CC7}" type="presOf" srcId="{0218F697-4CBE-4C0C-AF58-C286B54C9059}" destId="{E6A9C372-B334-4B3C-AA83-DF4E47E9249C}" srcOrd="2" destOrd="0" presId="urn:microsoft.com/office/officeart/2005/8/layout/gear1"/>
    <dgm:cxn modelId="{920A01CA-2487-4AC7-829C-AF5AB7ACD0EC}" type="presOf" srcId="{08C9E0A0-152E-4A32-9D22-D5C5F728CB6B}" destId="{176A518A-F69D-4996-9A2C-68DB036C749D}" srcOrd="0" destOrd="0" presId="urn:microsoft.com/office/officeart/2005/8/layout/gear1"/>
    <dgm:cxn modelId="{A78B9B18-05B7-4C93-9BF2-9D0FED4D2DCD}" type="presOf" srcId="{0218F697-4CBE-4C0C-AF58-C286B54C9059}" destId="{6D3374D2-C99A-4581-A802-C87DD13E12BB}" srcOrd="0" destOrd="0" presId="urn:microsoft.com/office/officeart/2005/8/layout/gear1"/>
    <dgm:cxn modelId="{5EF45CBA-E437-4418-87A8-545881D8A4E3}" type="presOf" srcId="{4CACBA08-CE71-4AA1-897E-742989903C60}" destId="{78F1FF08-C20D-49B0-B75F-07D108D0A83C}" srcOrd="0" destOrd="0" presId="urn:microsoft.com/office/officeart/2005/8/layout/gear1"/>
    <dgm:cxn modelId="{C138EE75-173C-4557-8DF8-197706611D97}" type="presOf" srcId="{AB250563-8AD6-4C26-85DD-3AAE44EE9668}" destId="{211B5417-98E0-47A9-B06D-B14C08C8830D}" srcOrd="0" destOrd="0" presId="urn:microsoft.com/office/officeart/2005/8/layout/gear1"/>
    <dgm:cxn modelId="{E0B97BAB-D2B0-48E3-8067-898388AD2733}" type="presOf" srcId="{0218F697-4CBE-4C0C-AF58-C286B54C9059}" destId="{0F6D8C90-16C7-42D6-9F9D-BF026488E359}" srcOrd="1" destOrd="0" presId="urn:microsoft.com/office/officeart/2005/8/layout/gear1"/>
    <dgm:cxn modelId="{74C7E073-739A-4229-82B0-128777C43078}" type="presParOf" srcId="{3E3C3B26-C72A-43C7-803F-E2A4950DC1FC}" destId="{6D3374D2-C99A-4581-A802-C87DD13E12BB}" srcOrd="0" destOrd="0" presId="urn:microsoft.com/office/officeart/2005/8/layout/gear1"/>
    <dgm:cxn modelId="{CD9B1F43-FB9E-4A78-8599-F1351913B424}" type="presParOf" srcId="{3E3C3B26-C72A-43C7-803F-E2A4950DC1FC}" destId="{0F6D8C90-16C7-42D6-9F9D-BF026488E359}" srcOrd="1" destOrd="0" presId="urn:microsoft.com/office/officeart/2005/8/layout/gear1"/>
    <dgm:cxn modelId="{B3DE7DEE-448E-40CA-A659-7C18F27A046D}" type="presParOf" srcId="{3E3C3B26-C72A-43C7-803F-E2A4950DC1FC}" destId="{E6A9C372-B334-4B3C-AA83-DF4E47E9249C}" srcOrd="2" destOrd="0" presId="urn:microsoft.com/office/officeart/2005/8/layout/gear1"/>
    <dgm:cxn modelId="{FCB6637F-0FA3-4C55-A6AD-89F2BFB68D14}" type="presParOf" srcId="{3E3C3B26-C72A-43C7-803F-E2A4950DC1FC}" destId="{176A518A-F69D-4996-9A2C-68DB036C749D}" srcOrd="3" destOrd="0" presId="urn:microsoft.com/office/officeart/2005/8/layout/gear1"/>
    <dgm:cxn modelId="{0B3F9C81-B54B-4CAC-B8EB-AF5F86044A1E}" type="presParOf" srcId="{3E3C3B26-C72A-43C7-803F-E2A4950DC1FC}" destId="{58B3DCBC-B637-4B29-85A6-2C48BC4AF47C}" srcOrd="4" destOrd="0" presId="urn:microsoft.com/office/officeart/2005/8/layout/gear1"/>
    <dgm:cxn modelId="{40FBC3EB-16D3-42A0-A293-5BAE60E7B8E5}" type="presParOf" srcId="{3E3C3B26-C72A-43C7-803F-E2A4950DC1FC}" destId="{C583A7DA-50CE-4044-9423-AB553E59E267}" srcOrd="5" destOrd="0" presId="urn:microsoft.com/office/officeart/2005/8/layout/gear1"/>
    <dgm:cxn modelId="{F79EBE35-F4AA-4B28-B979-C771130C7115}" type="presParOf" srcId="{3E3C3B26-C72A-43C7-803F-E2A4950DC1FC}" destId="{211B5417-98E0-47A9-B06D-B14C08C8830D}" srcOrd="6" destOrd="0" presId="urn:microsoft.com/office/officeart/2005/8/layout/gear1"/>
    <dgm:cxn modelId="{AF4CD2FC-3B9B-4F52-AD29-F045FA68566C}" type="presParOf" srcId="{3E3C3B26-C72A-43C7-803F-E2A4950DC1FC}" destId="{1D72DCD1-6D11-4AB9-A15D-F84334CE9938}" srcOrd="7" destOrd="0" presId="urn:microsoft.com/office/officeart/2005/8/layout/gear1"/>
    <dgm:cxn modelId="{3891F168-8934-463C-8680-6A0A0BBA920F}" type="presParOf" srcId="{3E3C3B26-C72A-43C7-803F-E2A4950DC1FC}" destId="{C9120FCF-4908-40AD-B782-ECC3DD3C6EFE}" srcOrd="8" destOrd="0" presId="urn:microsoft.com/office/officeart/2005/8/layout/gear1"/>
    <dgm:cxn modelId="{9BD24640-62BA-4F3F-8EDD-C35ECD774DC4}" type="presParOf" srcId="{3E3C3B26-C72A-43C7-803F-E2A4950DC1FC}" destId="{A377D33A-F578-4119-8EA1-6060677C6653}" srcOrd="9" destOrd="0" presId="urn:microsoft.com/office/officeart/2005/8/layout/gear1"/>
    <dgm:cxn modelId="{F4BF96F5-E9C6-45A7-B486-3C48C045C258}" type="presParOf" srcId="{3E3C3B26-C72A-43C7-803F-E2A4950DC1FC}" destId="{9E90F593-217C-49A2-A49E-D19075CCCFB7}" srcOrd="10" destOrd="0" presId="urn:microsoft.com/office/officeart/2005/8/layout/gear1"/>
    <dgm:cxn modelId="{4D180D36-E9CD-4C58-8DD9-E6842A670ABB}" type="presParOf" srcId="{3E3C3B26-C72A-43C7-803F-E2A4950DC1FC}" destId="{1CFE3FCB-9A8A-4C97-BE6D-EF29F46EDD25}" srcOrd="11" destOrd="0" presId="urn:microsoft.com/office/officeart/2005/8/layout/gear1"/>
    <dgm:cxn modelId="{D5CD0DB7-CEEA-4657-AC53-9FB45A0AF03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7/27/2010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sz="1200" baseline="0" dirty="0" smtClean="0">
                <a:latin typeface="Times New Roman"/>
              </a:rPr>
              <a:t>Instance Type	CPU Cores	Memory	Local Disk Space	Cost per hour	</a:t>
            </a:r>
            <a:endParaRPr lang="en-US" sz="1400" baseline="0" dirty="0" smtClean="0">
              <a:latin typeface="Times New Roman"/>
            </a:endParaRPr>
          </a:p>
          <a:p>
            <a:pPr marR="0" algn="l" rtl="0"/>
            <a:r>
              <a:rPr lang="en-US" sz="1200" baseline="0" dirty="0" smtClean="0">
                <a:latin typeface="Times New Roman"/>
              </a:rPr>
              <a:t>Small		1	1.7 GB	250 GB		0.12$	</a:t>
            </a:r>
            <a:endParaRPr lang="en-US" sz="1400" baseline="0" dirty="0" smtClean="0">
              <a:latin typeface="Times New Roman"/>
            </a:endParaRPr>
          </a:p>
          <a:p>
            <a:pPr marR="0" algn="l" rtl="0"/>
            <a:r>
              <a:rPr lang="nn-NO" sz="1200" baseline="0" dirty="0" smtClean="0">
                <a:latin typeface="Times New Roman"/>
              </a:rPr>
              <a:t>Medium		2	3.5 GB	500 GB		0.24$	</a:t>
            </a:r>
            <a:endParaRPr lang="nn-NO" sz="1400" baseline="0" dirty="0" smtClean="0">
              <a:latin typeface="Times New Roman"/>
            </a:endParaRPr>
          </a:p>
          <a:p>
            <a:pPr marR="0" algn="l" rtl="0"/>
            <a:r>
              <a:rPr lang="en-US" sz="1200" baseline="0" dirty="0" smtClean="0">
                <a:latin typeface="Times New Roman"/>
              </a:rPr>
              <a:t>Large		4	7 GB	1000 GB		0.48$	</a:t>
            </a:r>
            <a:endParaRPr lang="en-US" sz="1400" baseline="0" dirty="0" smtClean="0">
              <a:latin typeface="Times New Roman"/>
            </a:endParaRPr>
          </a:p>
          <a:p>
            <a:pPr marR="0" algn="l" rtl="0"/>
            <a:r>
              <a:rPr lang="en-US" sz="1200" baseline="0" dirty="0" smtClean="0">
                <a:latin typeface="Times New Roman"/>
              </a:rPr>
              <a:t>Extra Large		8	15 GB	2000 GB		0.96$	</a:t>
            </a:r>
            <a:endParaRPr lang="en-US" sz="1400" baseline="0" dirty="0" smtClean="0">
              <a:latin typeface="Times New Roman"/>
            </a:endParaRP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CGL-</a:t>
            </a:r>
            <a:r>
              <a:rPr lang="en-US" sz="1200" dirty="0" err="1" smtClean="0"/>
              <a:t>MapReduce</a:t>
            </a:r>
            <a:r>
              <a:rPr lang="en-US" sz="1200" dirty="0" smtClean="0"/>
              <a:t> is an example of </a:t>
            </a:r>
            <a:r>
              <a:rPr lang="en-US" sz="1200" dirty="0" err="1" smtClean="0"/>
              <a:t>MapReduce</a:t>
            </a:r>
            <a:r>
              <a:rPr lang="en-US" sz="1200" dirty="0" smtClean="0"/>
              <a:t>++ -- supports </a:t>
            </a:r>
            <a:r>
              <a:rPr lang="en-US" sz="1200" dirty="0" err="1" smtClean="0"/>
              <a:t>MapReduce</a:t>
            </a:r>
            <a:r>
              <a:rPr lang="en-US" sz="1200" dirty="0" smtClean="0"/>
              <a:t> model with iteration (data stays in memory and communication via streams not files)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64C588-7D10-47B7-BBC1-066ED5399DAE}"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2D9FE2A-AC00-4F85-917C-D99647094551}" type="slidenum">
              <a:rPr lang="en-US">
                <a:solidFill>
                  <a:prstClr val="black"/>
                </a:solidFill>
              </a: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64C588-7D10-47B7-BBC1-066ED5399DAE}"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64C588-7D10-47B7-BBC1-066ED5399DAE}"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5</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D7317520-D852-4601-B2BF-EFD5FBBDD8FB}" type="slidenum">
              <a:rPr lang="en-US">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AB054EAA-7B75-4834-B86D-04166192FEB4}" type="slidenum">
              <a:rPr lang="en-US">
                <a:solidFill>
                  <a:prstClr val="black"/>
                </a:solidFill>
              </a: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24EB5F-A47C-F64F-B8EF-79CE957917F9}" type="slidenum">
              <a:rPr lang="en-US">
                <a:solidFill>
                  <a:prstClr val="black"/>
                </a:solidFill>
              </a:rPr>
              <a:pPr/>
              <a:t>57</a:t>
            </a:fld>
            <a:endParaRPr lang="en-US">
              <a:solidFill>
                <a:prstClr val="black"/>
              </a:solidFill>
            </a:endParaRPr>
          </a:p>
        </p:txBody>
      </p:sp>
      <p:sp>
        <p:nvSpPr>
          <p:cNvPr id="61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146"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0DB245-671E-4234-BBCA-8FBF74F52D21}"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3FFBF0-5B59-A941-80B4-A270196D1D08}" type="slidenum">
              <a:rPr lang="en-US">
                <a:solidFill>
                  <a:prstClr val="black"/>
                </a:solidFill>
              </a:rPr>
              <a:pPr/>
              <a:t>60</a:t>
            </a:fld>
            <a:endParaRPr lang="en-US">
              <a:solidFill>
                <a:prstClr val="black"/>
              </a:solidFill>
            </a:endParaRPr>
          </a:p>
        </p:txBody>
      </p:sp>
      <p:sp>
        <p:nvSpPr>
          <p:cNvPr id="81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61</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62</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63</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322A99F1-4AFF-4500-B366-2AA2AD7E156C}" type="slidenum">
              <a:rPr lang="en-US">
                <a:solidFill>
                  <a:prstClr val="black"/>
                </a:solidFill>
              </a:rPr>
              <a:pPr/>
              <a:t>64</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EF08E8A6-971A-4EEB-9F3F-32677B34B2C6}" type="slidenum">
              <a:rPr lang="en-US">
                <a:solidFill>
                  <a:prstClr val="black"/>
                </a:solidFill>
              </a:rPr>
              <a:pPr/>
              <a:t>65</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66</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67</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68</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69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70</a:t>
            </a:fld>
            <a:endParaRPr 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72</a:t>
            </a:fld>
            <a:endParaRPr lang="en-US">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73</a:t>
            </a:fld>
            <a:endParaRPr lang="en-US">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4B06AE82-870D-8043-8C0D-FF11F15B0613}" type="datetime1">
              <a:rPr lang="en-US" smtClean="0">
                <a:solidFill>
                  <a:prstClr val="black">
                    <a:tint val="75000"/>
                  </a:prstClr>
                </a:solidFill>
              </a:rPr>
              <a:pPr/>
              <a:t>7/27/2010</a:t>
            </a:fld>
            <a:endParaRPr lang="en-GB">
              <a:solidFill>
                <a:prstClr val="black">
                  <a:tint val="75000"/>
                </a:prstClr>
              </a:solidFill>
            </a:endParaRPr>
          </a:p>
        </p:txBody>
      </p:sp>
      <p:sp>
        <p:nvSpPr>
          <p:cNvPr id="5" name="Footer Placeholder 4"/>
          <p:cNvSpPr>
            <a:spLocks noGrp="1"/>
          </p:cNvSpPr>
          <p:nvPr>
            <p:ph type="ftr" idx="11"/>
          </p:nvPr>
        </p:nvSpPr>
        <p:spPr>
          <a:xfrm>
            <a:off x="3127375" y="6246813"/>
            <a:ext cx="2895600" cy="473075"/>
          </a:xfrm>
        </p:spPr>
        <p:txBody>
          <a:bodyPr/>
          <a:lstStyle>
            <a:lvl1pPr>
              <a:defRPr/>
            </a:lvl1pPr>
          </a:lstStyle>
          <a:p>
            <a:r>
              <a:rPr lang="en-US" smtClean="0">
                <a:solidFill>
                  <a:prstClr val="black">
                    <a:tint val="75000"/>
                  </a:prstClr>
                </a:solidFill>
              </a:rPr>
              <a:t>http://futuregrid.org</a:t>
            </a:r>
            <a:endParaRPr lang="en-GB">
              <a:solidFill>
                <a:prstClr val="black">
                  <a:tint val="75000"/>
                </a:prstClr>
              </a:solidFill>
            </a:endParaRPr>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5"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9" r:id="rId12"/>
    <p:sldLayoutId id="214748371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chart" Target="../charts/char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1.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37.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1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azurescope.cloudapp.net/" TargetMode="External"/><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b="1" dirty="0" smtClean="0"/>
              <a:t>Clouds and FutureGrid</a:t>
            </a:r>
            <a:endParaRPr lang="en-US" sz="4000" dirty="0"/>
          </a:p>
        </p:txBody>
      </p:sp>
      <p:sp>
        <p:nvSpPr>
          <p:cNvPr id="3" name="Subtitle 2"/>
          <p:cNvSpPr>
            <a:spLocks noGrp="1"/>
          </p:cNvSpPr>
          <p:nvPr>
            <p:ph type="subTitle" idx="1"/>
          </p:nvPr>
        </p:nvSpPr>
        <p:spPr>
          <a:xfrm>
            <a:off x="0" y="1905000"/>
            <a:ext cx="9144000" cy="2743200"/>
          </a:xfrm>
        </p:spPr>
        <p:txBody>
          <a:bodyPr>
            <a:noAutofit/>
          </a:bodyPr>
          <a:lstStyle/>
          <a:p>
            <a:r>
              <a:rPr lang="en-US" sz="2400" b="1" dirty="0" smtClean="0"/>
              <a:t>NASA Ames </a:t>
            </a:r>
          </a:p>
          <a:p>
            <a:r>
              <a:rPr lang="en-US" sz="2400" b="1" dirty="0" smtClean="0"/>
              <a:t>Mountain View CA</a:t>
            </a:r>
            <a:br>
              <a:rPr lang="en-US" sz="2400" b="1" dirty="0" smtClean="0"/>
            </a:br>
            <a:r>
              <a:rPr lang="en-US" sz="2400" b="1" dirty="0" smtClean="0"/>
              <a:t>July 1 2010</a:t>
            </a:r>
            <a:endParaRPr lang="it-IT" sz="2400" b="1" dirty="0" smtClean="0"/>
          </a:p>
        </p:txBody>
      </p:sp>
      <p:sp>
        <p:nvSpPr>
          <p:cNvPr id="5" name="Subtitle 2"/>
          <p:cNvSpPr txBox="1">
            <a:spLocks/>
          </p:cNvSpPr>
          <p:nvPr/>
        </p:nvSpPr>
        <p:spPr>
          <a:xfrm>
            <a:off x="0" y="3276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Philosophy of Clouds and Grids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still critical concept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pPr algn="r"/>
            <a:r>
              <a:rPr lang="en-US" sz="3200" dirty="0" smtClean="0"/>
              <a:t>Cloud Computing: Infrastructure and Runtimes</a:t>
            </a:r>
            <a:endParaRPr lang="en-US" sz="3200"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 or Platform:</a:t>
            </a:r>
            <a:r>
              <a:rPr lang="en-US" sz="2400" dirty="0" smtClean="0">
                <a:solidFill>
                  <a:srgbClr val="DDF53D"/>
                </a:solidFill>
              </a:rPr>
              <a:t> </a:t>
            </a:r>
            <a:r>
              <a:rPr lang="en-US" sz="2400" dirty="0" smtClean="0"/>
              <a:t>tools (for using clouds) to do data-parallel (and other)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MapReduce not usually on Virtual Machines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874520"/>
          <a:ext cx="9144000" cy="4907280"/>
        </p:xfrm>
        <a:graphic>
          <a:graphicData uri="http://schemas.openxmlformats.org/drawingml/2006/table">
            <a:tbl>
              <a:tblPr/>
              <a:tblGrid>
                <a:gridCol w="9144000"/>
              </a:tblGrid>
              <a:tr h="623454">
                <a:tc>
                  <a:txBody>
                    <a:bodyPr/>
                    <a:lstStyle/>
                    <a:p>
                      <a:pPr marL="0" marR="0" algn="just">
                        <a:lnSpc>
                          <a:spcPct val="115000"/>
                        </a:lnSpc>
                        <a:spcBef>
                          <a:spcPts val="0"/>
                        </a:spcBef>
                        <a:spcAft>
                          <a:spcPts val="0"/>
                        </a:spcAft>
                      </a:pPr>
                      <a:r>
                        <a:rPr lang="en-US" sz="2000" b="1" dirty="0">
                          <a:latin typeface="Calibri"/>
                          <a:ea typeface="Calibri"/>
                          <a:cs typeface="Times New Roman"/>
                        </a:rPr>
                        <a:t>Authentication and Authorization:</a:t>
                      </a:r>
                      <a:r>
                        <a:rPr lang="en-US" sz="2000" dirty="0">
                          <a:latin typeface="Calibri"/>
                          <a:ea typeface="Calibri"/>
                          <a:cs typeface="Times New Roman"/>
                        </a:rPr>
                        <a:t> Provide single sign in to both FutureGrid and Commercial Clouds linked by workflow</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2000" b="1" dirty="0">
                          <a:latin typeface="Calibri"/>
                          <a:ea typeface="Calibri"/>
                          <a:cs typeface="Times New Roman"/>
                        </a:rPr>
                        <a:t>Workflow:</a:t>
                      </a:r>
                      <a:r>
                        <a:rPr lang="en-US" sz="2000" dirty="0">
                          <a:latin typeface="Calibri"/>
                          <a:ea typeface="Calibri"/>
                          <a:cs typeface="Times New Roman"/>
                        </a:rPr>
                        <a:t> Support workflows that link job components between FutureGrid and Commercial Clouds. Trident from Microsoft Research is initial candidate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2000" b="1" dirty="0">
                          <a:latin typeface="Calibri"/>
                          <a:ea typeface="Calibri"/>
                          <a:cs typeface="Times New Roman"/>
                        </a:rPr>
                        <a:t>Data Transport:</a:t>
                      </a:r>
                      <a:r>
                        <a:rPr lang="en-US" sz="2000" dirty="0">
                          <a:latin typeface="Calibri"/>
                          <a:ea typeface="Calibri"/>
                          <a:cs typeface="Times New Roman"/>
                        </a:rPr>
                        <a:t> Transport data between job components on FutureGrid and Commercial Clouds respecting custom storage patterns</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2000" b="1" dirty="0">
                          <a:latin typeface="Calibri"/>
                          <a:ea typeface="Calibri"/>
                          <a:cs typeface="Times New Roman"/>
                        </a:rPr>
                        <a:t>Program Library: </a:t>
                      </a:r>
                      <a:r>
                        <a:rPr lang="en-US" sz="2000" dirty="0">
                          <a:latin typeface="Calibri"/>
                          <a:ea typeface="Calibri"/>
                          <a:cs typeface="Times New Roman"/>
                        </a:rPr>
                        <a:t>Store Images and other Program material (basic FutureGrid facility)</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2000" b="1" dirty="0">
                          <a:latin typeface="Calibri"/>
                          <a:ea typeface="Calibri"/>
                          <a:cs typeface="Times New Roman"/>
                        </a:rPr>
                        <a:t>Worker Role: </a:t>
                      </a:r>
                      <a:r>
                        <a:rPr lang="en-US" sz="2000" dirty="0">
                          <a:latin typeface="Calibri"/>
                          <a:ea typeface="Calibri"/>
                          <a:cs typeface="Times New Roman"/>
                        </a:rPr>
                        <a:t>This concept is implicitly used in both Amazon and TeraGrid but was first introduced as a high level construct by Azure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2000" b="1" dirty="0">
                          <a:latin typeface="Calibri"/>
                          <a:ea typeface="Calibri"/>
                          <a:cs typeface="Times New Roman"/>
                        </a:rPr>
                        <a:t>Software as a Service: </a:t>
                      </a:r>
                      <a:r>
                        <a:rPr lang="en-US" sz="2000" dirty="0">
                          <a:latin typeface="Calibri"/>
                          <a:ea typeface="Calibri"/>
                          <a:cs typeface="Times New Roman"/>
                        </a:rPr>
                        <a:t>This concept is shared between Clouds and Grids and can be supported without special </a:t>
                      </a:r>
                      <a:r>
                        <a:rPr lang="en-US" sz="2000" dirty="0" smtClean="0">
                          <a:latin typeface="Calibri"/>
                          <a:ea typeface="Calibri"/>
                          <a:cs typeface="Times New Roman"/>
                        </a:rPr>
                        <a:t>attention. However making “everything” a service (from SQL to Notification</a:t>
                      </a:r>
                      <a:r>
                        <a:rPr lang="en-US" sz="2000" baseline="0" dirty="0" smtClean="0">
                          <a:latin typeface="Calibri"/>
                          <a:ea typeface="Calibri"/>
                          <a:cs typeface="Times New Roman"/>
                        </a:rPr>
                        <a:t> to BLAST) is significant</a:t>
                      </a:r>
                      <a:endParaRPr lang="en-US" sz="20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2000" b="1" dirty="0">
                          <a:latin typeface="Calibri"/>
                          <a:ea typeface="Calibri"/>
                          <a:cs typeface="Times New Roman"/>
                        </a:rPr>
                        <a:t>Web Role: </a:t>
                      </a:r>
                      <a:r>
                        <a:rPr lang="en-US" sz="2000" dirty="0">
                          <a:latin typeface="Calibri"/>
                          <a:ea typeface="Calibri"/>
                          <a:cs typeface="Times New Roman"/>
                        </a:rPr>
                        <a:t>This is used in Azure to describe important link to user and can be supported in  FutureGrid with a Portal framework</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Title 2"/>
          <p:cNvSpPr>
            <a:spLocks noGrp="1"/>
          </p:cNvSpPr>
          <p:nvPr>
            <p:ph type="title"/>
          </p:nvPr>
        </p:nvSpPr>
        <p:spPr>
          <a:xfrm>
            <a:off x="762000" y="0"/>
            <a:ext cx="8229600" cy="1143000"/>
          </a:xfrm>
        </p:spPr>
        <p:txBody>
          <a:bodyPr/>
          <a:lstStyle/>
          <a:p>
            <a:r>
              <a:rPr lang="en-US" dirty="0" smtClean="0"/>
              <a:t>Interesting Platform Features I?</a:t>
            </a:r>
            <a:endParaRPr lang="en-US" dirty="0"/>
          </a:p>
        </p:txBody>
      </p:sp>
      <p:sp>
        <p:nvSpPr>
          <p:cNvPr id="6" name="Content Placeholder 5"/>
          <p:cNvSpPr>
            <a:spLocks noGrp="1"/>
          </p:cNvSpPr>
          <p:nvPr>
            <p:ph idx="1"/>
          </p:nvPr>
        </p:nvSpPr>
        <p:spPr>
          <a:xfrm>
            <a:off x="304800" y="1295400"/>
            <a:ext cx="8229600" cy="533400"/>
          </a:xfrm>
        </p:spPr>
        <p:txBody>
          <a:bodyPr>
            <a:normAutofit fontScale="77500" lnSpcReduction="20000"/>
          </a:bodyPr>
          <a:lstStyle/>
          <a:p>
            <a:r>
              <a:rPr lang="en-US" dirty="0" smtClean="0"/>
              <a:t>An opportunity to design a scientific computing platform?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385694"/>
          <a:ext cx="9144000" cy="5468112"/>
        </p:xfrm>
        <a:graphic>
          <a:graphicData uri="http://schemas.openxmlformats.org/drawingml/2006/table">
            <a:tbl>
              <a:tblPr/>
              <a:tblGrid>
                <a:gridCol w="9144000"/>
              </a:tblGrid>
              <a:tr h="793155">
                <a:tc>
                  <a:txBody>
                    <a:bodyPr/>
                    <a:lstStyle/>
                    <a:p>
                      <a:pPr marL="0" marR="0">
                        <a:lnSpc>
                          <a:spcPct val="115000"/>
                        </a:lnSpc>
                        <a:spcBef>
                          <a:spcPts val="0"/>
                        </a:spcBef>
                        <a:spcAft>
                          <a:spcPts val="0"/>
                        </a:spcAft>
                      </a:pPr>
                      <a:r>
                        <a:rPr lang="en-US" sz="2400" b="1" dirty="0">
                          <a:latin typeface="Calibri"/>
                          <a:ea typeface="Calibri"/>
                          <a:cs typeface="Times New Roman"/>
                        </a:rPr>
                        <a:t>Blob: </a:t>
                      </a:r>
                      <a:r>
                        <a:rPr lang="en-US" sz="2400" dirty="0">
                          <a:latin typeface="Calibri"/>
                          <a:ea typeface="Calibri"/>
                          <a:cs typeface="Times New Roman"/>
                        </a:rPr>
                        <a:t>Basic storage concept similar to Azure Blob or Amazon </a:t>
                      </a:r>
                      <a:r>
                        <a:rPr lang="en-US" sz="2400" dirty="0" smtClean="0">
                          <a:latin typeface="Calibri"/>
                          <a:ea typeface="Calibri"/>
                          <a:cs typeface="Times New Roman"/>
                        </a:rPr>
                        <a:t>S3; Disks as a service as opposed to disks as a Drive/Elastic</a:t>
                      </a:r>
                      <a:r>
                        <a:rPr lang="en-US" sz="2400" baseline="0" dirty="0" smtClean="0">
                          <a:latin typeface="Calibri"/>
                          <a:ea typeface="Calibri"/>
                          <a:cs typeface="Times New Roman"/>
                        </a:rPr>
                        <a:t> Block Store</a:t>
                      </a:r>
                      <a:endParaRPr lang="en-US" sz="24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01730">
                <a:tc>
                  <a:txBody>
                    <a:bodyPr/>
                    <a:lstStyle/>
                    <a:p>
                      <a:pPr marL="0" marR="0">
                        <a:lnSpc>
                          <a:spcPct val="115000"/>
                        </a:lnSpc>
                        <a:spcBef>
                          <a:spcPts val="0"/>
                        </a:spcBef>
                        <a:spcAft>
                          <a:spcPts val="0"/>
                        </a:spcAft>
                      </a:pPr>
                      <a:r>
                        <a:rPr lang="en-US" sz="2400" b="1">
                          <a:latin typeface="Calibri"/>
                          <a:ea typeface="Calibri"/>
                          <a:cs typeface="Times New Roman"/>
                        </a:rPr>
                        <a:t>DPFS Data Parallel File System: </a:t>
                      </a:r>
                      <a:r>
                        <a:rPr lang="en-US" sz="2400">
                          <a:latin typeface="Calibri"/>
                          <a:ea typeface="Calibri"/>
                          <a:cs typeface="Times New Roman"/>
                        </a:rPr>
                        <a:t>Support of file systems like Google (MapReduce), HDFS (Hadoop) or Cosmos (dryad) with compute-data affinity optimized for data processing</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01730">
                <a:tc>
                  <a:txBody>
                    <a:bodyPr/>
                    <a:lstStyle/>
                    <a:p>
                      <a:pPr marL="0" marR="0">
                        <a:lnSpc>
                          <a:spcPct val="115000"/>
                        </a:lnSpc>
                        <a:spcBef>
                          <a:spcPts val="0"/>
                        </a:spcBef>
                        <a:spcAft>
                          <a:spcPts val="0"/>
                        </a:spcAft>
                      </a:pPr>
                      <a:r>
                        <a:rPr lang="en-US" sz="2400" b="1" dirty="0">
                          <a:latin typeface="Calibri"/>
                          <a:ea typeface="Calibri"/>
                          <a:cs typeface="Times New Roman"/>
                        </a:rPr>
                        <a:t>Table: </a:t>
                      </a:r>
                      <a:r>
                        <a:rPr lang="en-US" sz="2400" dirty="0">
                          <a:latin typeface="Calibri"/>
                          <a:ea typeface="Calibri"/>
                          <a:cs typeface="Times New Roman"/>
                        </a:rPr>
                        <a:t>Support of Table Data structures modeled on  Apache </a:t>
                      </a:r>
                      <a:r>
                        <a:rPr lang="en-US" sz="2400" dirty="0" err="1">
                          <a:latin typeface="Calibri"/>
                          <a:ea typeface="Calibri"/>
                          <a:cs typeface="Times New Roman"/>
                        </a:rPr>
                        <a:t>Hbase</a:t>
                      </a:r>
                      <a:r>
                        <a:rPr lang="en-US" sz="2400" dirty="0">
                          <a:latin typeface="Calibri"/>
                          <a:ea typeface="Calibri"/>
                          <a:cs typeface="Times New Roman"/>
                        </a:rPr>
                        <a:t> or Amazon </a:t>
                      </a:r>
                      <a:r>
                        <a:rPr lang="en-US" sz="2400" dirty="0" err="1">
                          <a:latin typeface="Calibri"/>
                          <a:ea typeface="Calibri"/>
                          <a:cs typeface="Times New Roman"/>
                        </a:rPr>
                        <a:t>SimpleDB</a:t>
                      </a:r>
                      <a:r>
                        <a:rPr lang="en-US" sz="2400" dirty="0">
                          <a:latin typeface="Calibri"/>
                          <a:ea typeface="Calibri"/>
                          <a:cs typeface="Times New Roman"/>
                        </a:rPr>
                        <a:t>/Azure </a:t>
                      </a:r>
                      <a:r>
                        <a:rPr lang="en-US" sz="2400" dirty="0" smtClean="0">
                          <a:latin typeface="Calibri"/>
                          <a:ea typeface="Calibri"/>
                          <a:cs typeface="Times New Roman"/>
                        </a:rPr>
                        <a:t>Table. </a:t>
                      </a:r>
                      <a:r>
                        <a:rPr lang="en-US" sz="2400" dirty="0" err="1" smtClean="0">
                          <a:latin typeface="Calibri"/>
                          <a:ea typeface="Calibri"/>
                          <a:cs typeface="Times New Roman"/>
                        </a:rPr>
                        <a:t>Bigtable</a:t>
                      </a:r>
                      <a:r>
                        <a:rPr lang="en-US" sz="2400" dirty="0" smtClean="0">
                          <a:latin typeface="Calibri"/>
                          <a:ea typeface="Calibri"/>
                          <a:cs typeface="Times New Roman"/>
                        </a:rPr>
                        <a:t> (</a:t>
                      </a:r>
                      <a:r>
                        <a:rPr lang="en-US" sz="2400" dirty="0" err="1" smtClean="0">
                          <a:latin typeface="Calibri"/>
                          <a:ea typeface="Calibri"/>
                          <a:cs typeface="Times New Roman"/>
                        </a:rPr>
                        <a:t>Hbase</a:t>
                      </a:r>
                      <a:r>
                        <a:rPr lang="en-US" sz="2400" dirty="0" smtClean="0">
                          <a:latin typeface="Calibri"/>
                          <a:ea typeface="Calibri"/>
                          <a:cs typeface="Times New Roman"/>
                        </a:rPr>
                        <a:t>) v </a:t>
                      </a:r>
                      <a:r>
                        <a:rPr lang="en-US" sz="2400" dirty="0" err="1" smtClean="0">
                          <a:latin typeface="Calibri"/>
                          <a:ea typeface="Calibri"/>
                          <a:cs typeface="Times New Roman"/>
                        </a:rPr>
                        <a:t>Littletable</a:t>
                      </a:r>
                      <a:r>
                        <a:rPr lang="en-US" sz="2400" dirty="0" smtClean="0">
                          <a:latin typeface="Calibri"/>
                          <a:ea typeface="Calibri"/>
                          <a:cs typeface="Times New Roman"/>
                        </a:rPr>
                        <a:t> (Document store such as </a:t>
                      </a:r>
                      <a:r>
                        <a:rPr lang="en-US" sz="2400" dirty="0" err="1" smtClean="0">
                          <a:latin typeface="Calibri"/>
                          <a:ea typeface="Calibri"/>
                          <a:cs typeface="Times New Roman"/>
                        </a:rPr>
                        <a:t>CouchDB</a:t>
                      </a:r>
                      <a:r>
                        <a:rPr lang="en-US" sz="2400" dirty="0" smtClean="0">
                          <a:latin typeface="Calibri"/>
                          <a:ea typeface="Calibri"/>
                          <a:cs typeface="Times New Roman"/>
                        </a:rPr>
                        <a:t>)</a:t>
                      </a:r>
                      <a:endParaRPr lang="en-US" sz="24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4581">
                <a:tc>
                  <a:txBody>
                    <a:bodyPr/>
                    <a:lstStyle/>
                    <a:p>
                      <a:pPr marL="0" marR="0">
                        <a:lnSpc>
                          <a:spcPct val="115000"/>
                        </a:lnSpc>
                        <a:spcBef>
                          <a:spcPts val="0"/>
                        </a:spcBef>
                        <a:spcAft>
                          <a:spcPts val="0"/>
                        </a:spcAft>
                      </a:pPr>
                      <a:r>
                        <a:rPr lang="en-US" sz="2400" b="1">
                          <a:latin typeface="Calibri"/>
                          <a:ea typeface="Calibri"/>
                          <a:cs typeface="Times New Roman"/>
                        </a:rPr>
                        <a:t>SQL: </a:t>
                      </a:r>
                      <a:r>
                        <a:rPr lang="en-US" sz="2400">
                          <a:latin typeface="Calibri"/>
                          <a:ea typeface="Calibri"/>
                          <a:cs typeface="Times New Roman"/>
                        </a:rPr>
                        <a:t>Relational Database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4581">
                <a:tc>
                  <a:txBody>
                    <a:bodyPr/>
                    <a:lstStyle/>
                    <a:p>
                      <a:pPr marL="0" marR="0">
                        <a:lnSpc>
                          <a:spcPct val="115000"/>
                        </a:lnSpc>
                        <a:spcBef>
                          <a:spcPts val="0"/>
                        </a:spcBef>
                        <a:spcAft>
                          <a:spcPts val="0"/>
                        </a:spcAft>
                      </a:pPr>
                      <a:r>
                        <a:rPr lang="en-US" sz="2400" b="1">
                          <a:latin typeface="Calibri"/>
                          <a:ea typeface="Calibri"/>
                          <a:cs typeface="Times New Roman"/>
                        </a:rPr>
                        <a:t>Queues: </a:t>
                      </a:r>
                      <a:r>
                        <a:rPr lang="en-US" sz="2400">
                          <a:latin typeface="Calibri"/>
                          <a:ea typeface="Calibri"/>
                          <a:cs typeface="Times New Roman"/>
                        </a:rPr>
                        <a:t>Publish Subscribe based queuing system</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01730">
                <a:tc>
                  <a:txBody>
                    <a:bodyPr/>
                    <a:lstStyle/>
                    <a:p>
                      <a:pPr marL="0" marR="0">
                        <a:lnSpc>
                          <a:spcPct val="115000"/>
                        </a:lnSpc>
                        <a:spcBef>
                          <a:spcPts val="0"/>
                        </a:spcBef>
                        <a:spcAft>
                          <a:spcPts val="0"/>
                        </a:spcAft>
                      </a:pPr>
                      <a:r>
                        <a:rPr lang="en-US" sz="2400" b="1" dirty="0">
                          <a:latin typeface="Calibri"/>
                          <a:ea typeface="Calibri"/>
                          <a:cs typeface="Times New Roman"/>
                        </a:rPr>
                        <a:t>MapReduce: </a:t>
                      </a:r>
                      <a:r>
                        <a:rPr lang="en-US" sz="2400" dirty="0">
                          <a:latin typeface="Calibri"/>
                          <a:ea typeface="Calibri"/>
                          <a:cs typeface="Times New Roman"/>
                        </a:rPr>
                        <a:t>Support MapReduce Programming model including Hadoop on Linux, Dryad on Windows HPCS and Twister on Windows and Linux</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Title 2"/>
          <p:cNvSpPr>
            <a:spLocks noGrp="1"/>
          </p:cNvSpPr>
          <p:nvPr>
            <p:ph type="title"/>
          </p:nvPr>
        </p:nvSpPr>
        <p:spPr>
          <a:xfrm>
            <a:off x="914400" y="0"/>
            <a:ext cx="8229600" cy="1143000"/>
          </a:xfrm>
        </p:spPr>
        <p:txBody>
          <a:bodyPr/>
          <a:lstStyle/>
          <a:p>
            <a:r>
              <a:rPr lang="en-US" dirty="0" smtClean="0"/>
              <a:t>Interesting Platform Features II?</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Grids and Clouds + and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Grids</a:t>
            </a:r>
            <a:r>
              <a:rPr lang="en-US" dirty="0" smtClean="0"/>
              <a:t> are useful for managing distributed systems</a:t>
            </a:r>
          </a:p>
          <a:p>
            <a:pPr lvl="1"/>
            <a:r>
              <a:rPr lang="en-US" dirty="0" smtClean="0"/>
              <a:t>Pioneered service model for Science</a:t>
            </a:r>
          </a:p>
          <a:p>
            <a:pPr lvl="1"/>
            <a:r>
              <a:rPr lang="en-US" dirty="0" smtClean="0"/>
              <a:t>Developed importance of Workflow</a:t>
            </a:r>
          </a:p>
          <a:p>
            <a:pPr lvl="1"/>
            <a:r>
              <a:rPr lang="en-US" dirty="0" smtClean="0"/>
              <a:t>Performance issues – communication latency – intrinsic to distributed systems</a:t>
            </a:r>
          </a:p>
          <a:p>
            <a:r>
              <a:rPr lang="en-US" dirty="0" smtClean="0">
                <a:solidFill>
                  <a:srgbClr val="FF0000"/>
                </a:solidFill>
              </a:rPr>
              <a:t>Clouds</a:t>
            </a:r>
            <a:r>
              <a:rPr lang="en-US" dirty="0" smtClean="0"/>
              <a:t> can execute any job class that was good for Grids plus</a:t>
            </a:r>
          </a:p>
          <a:p>
            <a:pPr lvl="1"/>
            <a:r>
              <a:rPr lang="en-US" dirty="0" smtClean="0"/>
              <a:t>More attractive due to platform plus elasticity</a:t>
            </a:r>
          </a:p>
          <a:p>
            <a:pPr lvl="1"/>
            <a:r>
              <a:rPr lang="en-US" dirty="0" smtClean="0"/>
              <a:t>Currently have performance limitations due to poor affinity (locality) for compute-compute (MPI) and Compute-data</a:t>
            </a:r>
          </a:p>
          <a:p>
            <a:pPr lvl="1"/>
            <a:r>
              <a:rPr lang="en-US" dirty="0" smtClean="0"/>
              <a:t>These limitations are not “inevitable” and should  gradually improve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2060"/>
                </a:solidFill>
              </a:rPr>
              <a:t>Hadoop &amp; Dryad</a:t>
            </a:r>
            <a:endParaRPr lang="en-US" dirty="0">
              <a:solidFill>
                <a:srgbClr val="002060"/>
              </a:solidFill>
            </a:endParaRPr>
          </a:p>
        </p:txBody>
      </p:sp>
      <p:sp>
        <p:nvSpPr>
          <p:cNvPr id="4" name="Content Placeholder 3"/>
          <p:cNvSpPr>
            <a:spLocks noGrp="1"/>
          </p:cNvSpPr>
          <p:nvPr>
            <p:ph sz="half" idx="1"/>
          </p:nvPr>
        </p:nvSpPr>
        <p:spPr>
          <a:xfrm>
            <a:off x="228600" y="3962400"/>
            <a:ext cx="4419600" cy="2895600"/>
          </a:xfrm>
        </p:spPr>
        <p:txBody>
          <a:bodyPr>
            <a:normAutofit fontScale="62500" lnSpcReduction="20000"/>
          </a:bodyPr>
          <a:lstStyle/>
          <a:p>
            <a:endParaRPr lang="en-US" dirty="0" smtClean="0"/>
          </a:p>
          <a:p>
            <a:r>
              <a:rPr lang="en-US" sz="2500" dirty="0" smtClean="0">
                <a:solidFill>
                  <a:srgbClr val="002060"/>
                </a:solidFill>
              </a:rPr>
              <a:t>Apache Implementation of Google’s MapReduce</a:t>
            </a:r>
          </a:p>
          <a:p>
            <a:r>
              <a:rPr lang="en-US" sz="2500" dirty="0" smtClean="0">
                <a:solidFill>
                  <a:srgbClr val="002060"/>
                </a:solidFill>
              </a:rPr>
              <a:t>Uses Hadoop Distributed File System (HDFS) manage data</a:t>
            </a:r>
          </a:p>
          <a:p>
            <a:r>
              <a:rPr lang="en-US" sz="2500" dirty="0" smtClean="0">
                <a:solidFill>
                  <a:srgbClr val="002060"/>
                </a:solidFill>
              </a:rPr>
              <a:t>Map/Reduce tasks are scheduled based on data locality in HDFS</a:t>
            </a:r>
          </a:p>
          <a:p>
            <a:r>
              <a:rPr lang="en-US" sz="2500" dirty="0" smtClean="0">
                <a:solidFill>
                  <a:srgbClr val="002060"/>
                </a:solidFill>
              </a:rPr>
              <a:t>Hadoop handles:	</a:t>
            </a:r>
          </a:p>
          <a:p>
            <a:pPr lvl="1"/>
            <a:r>
              <a:rPr lang="en-US" sz="2500" dirty="0" smtClean="0">
                <a:solidFill>
                  <a:srgbClr val="002060"/>
                </a:solidFill>
              </a:rPr>
              <a:t>Job Creation </a:t>
            </a:r>
          </a:p>
          <a:p>
            <a:pPr lvl="1"/>
            <a:r>
              <a:rPr lang="en-US" sz="2500" dirty="0" smtClean="0">
                <a:solidFill>
                  <a:srgbClr val="002060"/>
                </a:solidFill>
              </a:rPr>
              <a:t>Resource management</a:t>
            </a:r>
          </a:p>
          <a:p>
            <a:pPr lvl="1"/>
            <a:r>
              <a:rPr lang="en-US" sz="2500" dirty="0" smtClean="0">
                <a:solidFill>
                  <a:srgbClr val="002060"/>
                </a:solidFill>
              </a:rPr>
              <a:t>Fault tolerance &amp; re-execution of  failed map/reduce tasks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2438400"/>
          </a:xfrm>
        </p:spPr>
        <p:txBody>
          <a:bodyPr>
            <a:noAutofit/>
          </a:bodyPr>
          <a:lstStyle/>
          <a:p>
            <a:r>
              <a:rPr lang="en-US" sz="1400" dirty="0" smtClean="0">
                <a:solidFill>
                  <a:srgbClr val="002060"/>
                </a:solidFill>
              </a:rPr>
              <a:t>The computation is structured as a directed acyclic graph (DAG)</a:t>
            </a:r>
          </a:p>
          <a:p>
            <a:pPr lvl="1"/>
            <a:r>
              <a:rPr lang="en-US" sz="1400" dirty="0" smtClean="0">
                <a:solidFill>
                  <a:srgbClr val="002060"/>
                </a:solidFill>
              </a:rPr>
              <a:t>Superset of MapReduce</a:t>
            </a:r>
          </a:p>
          <a:p>
            <a:r>
              <a:rPr lang="en-US" sz="1400" dirty="0" smtClean="0">
                <a:solidFill>
                  <a:srgbClr val="002060"/>
                </a:solidFill>
              </a:rPr>
              <a:t>Vertices – computation tasks</a:t>
            </a:r>
          </a:p>
          <a:p>
            <a:r>
              <a:rPr lang="en-US" sz="1400" dirty="0" smtClean="0">
                <a:solidFill>
                  <a:srgbClr val="002060"/>
                </a:solidFill>
              </a:rPr>
              <a:t>Edges – Communication channels</a:t>
            </a:r>
          </a:p>
          <a:p>
            <a:r>
              <a:rPr lang="en-US" sz="1400" dirty="0" smtClean="0">
                <a:solidFill>
                  <a:srgbClr val="002060"/>
                </a:solidFill>
              </a:rPr>
              <a:t>Dryad process the DAG executing vertices on compute clusters</a:t>
            </a:r>
          </a:p>
          <a:p>
            <a:r>
              <a:rPr lang="en-US" sz="1400" dirty="0" smtClean="0">
                <a:solidFill>
                  <a:srgbClr val="002060"/>
                </a:solidFill>
              </a:rPr>
              <a:t>Dryad handles:</a:t>
            </a:r>
          </a:p>
          <a:p>
            <a:pPr lvl="1"/>
            <a:r>
              <a:rPr lang="en-US" sz="1400" dirty="0" smtClean="0">
                <a:solidFill>
                  <a:srgbClr val="002060"/>
                </a:solidFill>
              </a:rPr>
              <a:t>Job creation, Resource management</a:t>
            </a:r>
          </a:p>
          <a:p>
            <a:pPr lvl="1"/>
            <a:r>
              <a:rPr lang="en-US" sz="1400" dirty="0" smtClean="0">
                <a:solidFill>
                  <a:srgbClr val="002060"/>
                </a:solidFill>
              </a:rPr>
              <a:t>Fault tolerance &amp; re-execution of vertices</a:t>
            </a:r>
            <a:endParaRPr lang="en-US" sz="1400" dirty="0">
              <a:solidFill>
                <a:srgbClr val="002060"/>
              </a:solidFill>
            </a:endParaRPr>
          </a:p>
        </p:txBody>
      </p:sp>
      <p:pic>
        <p:nvPicPr>
          <p:cNvPr id="7" name="Picture 2"/>
          <p:cNvPicPr>
            <a:picLocks noChangeAspect="1" noChangeArrowheads="1"/>
          </p:cNvPicPr>
          <p:nvPr/>
        </p:nvPicPr>
        <p:blipFill>
          <a:blip r:embed="rId3" cstate="print"/>
          <a:srcRect/>
          <a:stretch>
            <a:fillRect/>
          </a:stretch>
        </p:blipFill>
        <p:spPr bwMode="auto">
          <a:xfrm>
            <a:off x="4953000" y="1447800"/>
            <a:ext cx="3733800" cy="2581573"/>
          </a:xfrm>
          <a:prstGeom prst="rect">
            <a:avLst/>
          </a:prstGeom>
          <a:noFill/>
          <a:ln w="9525">
            <a:noFill/>
            <a:miter lim="800000"/>
            <a:headEnd/>
            <a:tailEnd/>
          </a:ln>
          <a:effectLst/>
        </p:spPr>
      </p:pic>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Job</a:t>
              </a:r>
            </a:p>
            <a:p>
              <a:pPr algn="ctr"/>
              <a:r>
                <a:rPr lang="en-US" dirty="0" smtClean="0">
                  <a:solidFill>
                    <a:prstClr val="black"/>
                  </a:solidFill>
                </a:rPr>
                <a:t>Tracker</a:t>
              </a:r>
              <a:endParaRPr lang="en-US" dirty="0">
                <a:solidFill>
                  <a:prstClr val="black"/>
                </a:solidFill>
              </a:endParaRPr>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Name</a:t>
              </a:r>
            </a:p>
            <a:p>
              <a:pPr algn="ctr"/>
              <a:r>
                <a:rPr lang="en-US" dirty="0" smtClean="0">
                  <a:solidFill>
                    <a:prstClr val="black"/>
                  </a:solidFill>
                </a:rPr>
                <a:t>Node</a:t>
              </a:r>
              <a:endParaRPr lang="en-US" dirty="0">
                <a:solidFill>
                  <a:prstClr val="black"/>
                </a:solidFill>
              </a:endParaRPr>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1</a:t>
              </a:r>
              <a:endParaRPr lang="en-US" dirty="0">
                <a:solidFill>
                  <a:prstClr val="white"/>
                </a:solidFill>
              </a:endParaRPr>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sp>
          <p:nvSpPr>
            <p:cNvPr id="30" name="Rectangle 29"/>
            <p:cNvSpPr/>
            <p:nvPr/>
          </p:nvSpPr>
          <p:spPr>
            <a:xfrm>
              <a:off x="38100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1219200" y="3048000"/>
              <a:ext cx="679930" cy="369332"/>
            </a:xfrm>
            <a:prstGeom prst="rect">
              <a:avLst/>
            </a:prstGeom>
            <a:noFill/>
          </p:spPr>
          <p:txBody>
            <a:bodyPr wrap="none" rtlCol="0">
              <a:spAutoFit/>
            </a:bodyPr>
            <a:lstStyle/>
            <a:p>
              <a:r>
                <a:rPr lang="en-US" dirty="0" smtClean="0">
                  <a:solidFill>
                    <a:prstClr val="black"/>
                  </a:solidFill>
                </a:rPr>
                <a:t>HDFS</a:t>
              </a:r>
              <a:endParaRPr lang="en-US" dirty="0">
                <a:solidFill>
                  <a:prstClr val="black"/>
                </a:solidFill>
              </a:endParaRPr>
            </a:p>
          </p:txBody>
        </p:sp>
        <p:sp>
          <p:nvSpPr>
            <p:cNvPr id="59" name="TextBox 58"/>
            <p:cNvSpPr txBox="1"/>
            <p:nvPr/>
          </p:nvSpPr>
          <p:spPr>
            <a:xfrm>
              <a:off x="2438400" y="2362200"/>
              <a:ext cx="1138517" cy="338554"/>
            </a:xfrm>
            <a:prstGeom prst="rect">
              <a:avLst/>
            </a:prstGeom>
            <a:noFill/>
          </p:spPr>
          <p:txBody>
            <a:bodyPr wrap="none" rtlCol="0">
              <a:spAutoFit/>
            </a:bodyPr>
            <a:lstStyle/>
            <a:p>
              <a:r>
                <a:rPr lang="en-US" sz="1600" dirty="0" smtClean="0">
                  <a:solidFill>
                    <a:prstClr val="black"/>
                  </a:solidFill>
                </a:rPr>
                <a:t>Data blocks</a:t>
              </a:r>
              <a:endParaRPr lang="en-US" sz="1600" dirty="0">
                <a:solidFill>
                  <a:prstClr val="black"/>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solidFill>
                    <a:prstClr val="black"/>
                  </a:solidFill>
                </a:rPr>
                <a:t>Data/Compute Nodes</a:t>
              </a:r>
              <a:endParaRPr lang="en-US" sz="1600" dirty="0">
                <a:solidFill>
                  <a:prstClr val="black"/>
                </a:solidFill>
              </a:endParaRPr>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solidFill>
                    <a:prstClr val="black"/>
                  </a:solidFill>
                </a:rPr>
                <a:t>Master Node</a:t>
              </a:r>
              <a:endParaRPr lang="en-US" sz="1600" dirty="0">
                <a:solidFill>
                  <a:prstClr val="black"/>
                </a:solidFill>
              </a:endParaRPr>
            </a:p>
          </p:txBody>
        </p:sp>
      </p:grpSp>
      <p:sp>
        <p:nvSpPr>
          <p:cNvPr id="63" name="TextBox 62"/>
          <p:cNvSpPr txBox="1"/>
          <p:nvPr/>
        </p:nvSpPr>
        <p:spPr>
          <a:xfrm>
            <a:off x="1219200" y="106680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029200" y="990600"/>
            <a:ext cx="1910010" cy="400110"/>
          </a:xfrm>
          <a:prstGeom prst="rect">
            <a:avLst/>
          </a:prstGeom>
          <a:noFill/>
        </p:spPr>
        <p:txBody>
          <a:bodyPr wrap="none" rtlCol="0">
            <a:spAutoFit/>
          </a:bodyPr>
          <a:lstStyle/>
          <a:p>
            <a:r>
              <a:rPr lang="en-US" sz="2000" b="1" dirty="0" smtClean="0">
                <a:solidFill>
                  <a:srgbClr val="00B0F0"/>
                </a:solidFill>
              </a:rPr>
              <a:t>Microsoft Dryad</a:t>
            </a:r>
            <a:endParaRPr lang="en-US" sz="2000" b="1" dirty="0">
              <a:solidFill>
                <a:srgbClr val="00B0F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914400" y="621268"/>
            <a:ext cx="7894982" cy="338554"/>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Dryad</a:t>
            </a:r>
            <a:endParaRPr lang="en-US" sz="3200"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p:spPr>
        <p:txBody>
          <a:bodyPr>
            <a:noAutofit/>
          </a:bodyPr>
          <a:lstStyle/>
          <a:p>
            <a:r>
              <a:rPr lang="en-US" sz="2800" b="1" dirty="0" smtClean="0"/>
              <a:t>Abstract</a:t>
            </a:r>
            <a:endParaRPr lang="en-US" sz="2800" dirty="0"/>
          </a:p>
        </p:txBody>
      </p:sp>
      <p:sp>
        <p:nvSpPr>
          <p:cNvPr id="3" name="Content Placeholder 2"/>
          <p:cNvSpPr>
            <a:spLocks noGrp="1"/>
          </p:cNvSpPr>
          <p:nvPr>
            <p:ph idx="1"/>
          </p:nvPr>
        </p:nvSpPr>
        <p:spPr>
          <a:xfrm>
            <a:off x="0" y="1143000"/>
            <a:ext cx="9144000" cy="5562600"/>
          </a:xfrm>
        </p:spPr>
        <p:txBody>
          <a:bodyPr>
            <a:normAutofit/>
          </a:bodyPr>
          <a:lstStyle/>
          <a:p>
            <a:r>
              <a:rPr lang="en-US" dirty="0" smtClean="0"/>
              <a:t>We briefly review the status and promise of clouds and put in context of Grids. We discuss which type of applications run well on clouds and explain importance of MapReduce programming model for data parallel cloud applications. Then we describe FutureGrid which is a TeraGrid resource offering a Testbed for both application and computer science researchers looking at developing and testing Grid and/or cloud applications and middleware.</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Sequence Assembly in the Clouds</a:t>
            </a:r>
            <a:endParaRPr lang="en-US" dirty="0"/>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Per core per file (458 reads in each file) time to process sequences</a:t>
            </a:r>
          </a:p>
          <a:p>
            <a:pPr>
              <a:buNone/>
            </a:pPr>
            <a:endParaRPr lang="en-US" dirty="0"/>
          </a:p>
        </p:txBody>
      </p:sp>
      <p:pic>
        <p:nvPicPr>
          <p:cNvPr id="8" name="Picture 7" descr="cap3_tempest_eff.png"/>
          <p:cNvPicPr/>
          <p:nvPr/>
        </p:nvPicPr>
        <p:blipFill>
          <a:blip r:embed="rId3" cstate="print"/>
          <a:stretch>
            <a:fillRect/>
          </a:stretch>
        </p:blipFill>
        <p:spPr>
          <a:xfrm>
            <a:off x="152400" y="1600200"/>
            <a:ext cx="4419600" cy="3657600"/>
          </a:xfrm>
          <a:prstGeom prst="rect">
            <a:avLst/>
          </a:prstGeom>
        </p:spPr>
      </p:pic>
      <p:pic>
        <p:nvPicPr>
          <p:cNvPr id="11" name="Picture 10" descr="fig4.png"/>
          <p:cNvPicPr/>
          <p:nvPr/>
        </p:nvPicPr>
        <p:blipFill>
          <a:blip r:embed="rId4" cstate="print"/>
          <a:stretch>
            <a:fillRect/>
          </a:stretch>
        </p:blipFill>
        <p:spPr>
          <a:xfrm>
            <a:off x="4572000" y="1371600"/>
            <a:ext cx="4724400" cy="3886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algn="ctr" defTabSz="914354">
              <a:spcBef>
                <a:spcPct val="0"/>
              </a:spcBef>
              <a:defRPr/>
            </a:pPr>
            <a:r>
              <a:rPr lang="en-US" sz="3600" dirty="0" smtClean="0">
                <a:solidFill>
                  <a:prstClr val="black"/>
                </a:solidFill>
              </a:rPr>
              <a:t>Applications using Dryad &amp; </a:t>
            </a:r>
            <a:r>
              <a:rPr lang="en-US" sz="3600" dirty="0" err="1" smtClean="0">
                <a:solidFill>
                  <a:prstClr val="black"/>
                </a:solidFill>
              </a:rPr>
              <a:t>DryadLINQ</a:t>
            </a:r>
            <a:endParaRPr lang="en-US" sz="3600" dirty="0">
              <a:solidFill>
                <a:prstClr val="black"/>
              </a:solidFill>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r>
              <a:rPr lang="en-US" b="1" dirty="0" smtClean="0">
                <a:solidFill>
                  <a:srgbClr val="B3110D"/>
                </a:solidFill>
              </a:rPr>
              <a:t>CAP3</a:t>
            </a:r>
            <a:r>
              <a:rPr lang="en-US" b="1" dirty="0" smtClean="0">
                <a:solidFill>
                  <a:srgbClr val="1F497D"/>
                </a:solidFill>
              </a:rPr>
              <a:t> - </a:t>
            </a:r>
            <a:r>
              <a:rPr lang="en-US" b="1" dirty="0" smtClean="0">
                <a:solidFill>
                  <a:srgbClr val="0033CC"/>
                </a:solidFill>
              </a:rPr>
              <a:t>Expressed Sequence Tag assembly  to re-construct full-length mRNA</a:t>
            </a:r>
          </a:p>
          <a:p>
            <a:endParaRPr lang="en-US" b="1" dirty="0">
              <a:solidFill>
                <a:prstClr val="white"/>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solidFill>
                    <a:prstClr val="black"/>
                  </a:solidFill>
                </a:rPr>
                <a:t>Input files (FASTA)</a:t>
              </a:r>
              <a:endParaRPr lang="en-US" sz="1400" b="1" dirty="0">
                <a:solidFill>
                  <a:prstClr val="black"/>
                </a:solidFill>
              </a:endParaRPr>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solidFill>
                    <a:prstClr val="black"/>
                  </a:solidFill>
                </a:rPr>
                <a:t>Output files</a:t>
              </a:r>
              <a:endParaRPr lang="en-US" sz="1400" b="1" dirty="0">
                <a:solidFill>
                  <a:prstClr val="black"/>
                </a:solidFill>
              </a:endParaRPr>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prstClr val="black"/>
                </a:solidFill>
              </a:rPr>
              <a:t>DryadLINQ</a:t>
            </a:r>
            <a:endParaRPr lang="en-US" sz="1200" b="1" dirty="0">
              <a:solidFill>
                <a:prstClr val="black"/>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rgbClr val="1F497D">
                    <a:lumMod val="50000"/>
                  </a:srgbClr>
                </a:solidFill>
              </a:rPr>
              <a:t> X. Huang, A. </a:t>
            </a:r>
            <a:r>
              <a:rPr lang="en-US" sz="1200" dirty="0" err="1" smtClean="0">
                <a:solidFill>
                  <a:srgbClr val="1F497D">
                    <a:lumMod val="50000"/>
                  </a:srgbClr>
                </a:solidFill>
              </a:rPr>
              <a:t>Madan</a:t>
            </a:r>
            <a:r>
              <a:rPr lang="en-US" sz="1200" dirty="0" smtClean="0">
                <a:solidFill>
                  <a:srgbClr val="1F497D">
                    <a:lumMod val="50000"/>
                  </a:srgbClr>
                </a:solidFill>
              </a:rPr>
              <a:t>, “CAP3: A DNA Sequence Assembly Program,” Genome Research, vol. 9, no. 9, pp. 868-877, 1999.</a:t>
            </a:r>
          </a:p>
          <a:p>
            <a:endParaRPr lang="en-US" dirty="0">
              <a:solidFill>
                <a:srgbClr val="1F497D">
                  <a:lumMod val="50000"/>
                </a:srgb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48200" y="1600200"/>
            <a:ext cx="4136105" cy="3429000"/>
            <a:chOff x="2503947" y="1714500"/>
            <a:chExt cx="4136105" cy="3429000"/>
          </a:xfrm>
        </p:grpSpPr>
        <p:sp>
          <p:nvSpPr>
            <p:cNvPr id="3" name="Rounded Rectangle 2"/>
            <p:cNvSpPr/>
            <p:nvPr/>
          </p:nvSpPr>
          <p:spPr>
            <a:xfrm>
              <a:off x="36469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prstClr val="black"/>
                  </a:solidFill>
                </a:rPr>
                <a:t>Map()</a:t>
              </a:r>
            </a:p>
          </p:txBody>
        </p:sp>
        <p:sp>
          <p:nvSpPr>
            <p:cNvPr id="4" name="Rounded Rectangle 3"/>
            <p:cNvSpPr/>
            <p:nvPr/>
          </p:nvSpPr>
          <p:spPr>
            <a:xfrm>
              <a:off x="49423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prstClr val="black"/>
                  </a:solidFill>
                </a:rPr>
                <a:t>Map()</a:t>
              </a:r>
            </a:p>
          </p:txBody>
        </p:sp>
        <p:cxnSp>
          <p:nvCxnSpPr>
            <p:cNvPr id="5" name="Straight Arrow Connector 4"/>
            <p:cNvCxnSpPr>
              <a:endCxn id="3" idx="0"/>
            </p:cNvCxnSpPr>
            <p:nvPr/>
          </p:nvCxnSpPr>
          <p:spPr>
            <a:xfrm rot="5400000">
              <a:off x="3532647" y="2286000"/>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6" name="Straight Arrow Connector 5"/>
            <p:cNvCxnSpPr/>
            <p:nvPr/>
          </p:nvCxnSpPr>
          <p:spPr>
            <a:xfrm rot="5400000">
              <a:off x="4905041" y="2285206"/>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7" name="Oval 6"/>
            <p:cNvSpPr/>
            <p:nvPr/>
          </p:nvSpPr>
          <p:spPr>
            <a:xfrm>
              <a:off x="4180347" y="3695700"/>
              <a:ext cx="914400" cy="533400"/>
            </a:xfrm>
            <a:prstGeom prst="ellipse">
              <a:avLst/>
            </a:prstGeom>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prstClr val="white">
                      <a:lumMod val="50000"/>
                    </a:prstClr>
                  </a:solidFill>
                </a:rPr>
                <a:t>Reduce</a:t>
              </a:r>
              <a:endParaRPr lang="en-US" sz="1200" dirty="0">
                <a:solidFill>
                  <a:prstClr val="white">
                    <a:lumMod val="50000"/>
                  </a:prstClr>
                </a:solidFill>
              </a:endParaRPr>
            </a:p>
          </p:txBody>
        </p:sp>
        <p:cxnSp>
          <p:nvCxnSpPr>
            <p:cNvPr id="8" name="Straight Arrow Connector 7"/>
            <p:cNvCxnSpPr>
              <a:stCxn id="3" idx="2"/>
              <a:endCxn id="7" idx="0"/>
            </p:cNvCxnSpPr>
            <p:nvPr/>
          </p:nvCxnSpPr>
          <p:spPr>
            <a:xfrm rot="16200000" flipH="1">
              <a:off x="4066047" y="3124200"/>
              <a:ext cx="457200" cy="6858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9" name="Straight Arrow Connector 8"/>
            <p:cNvCxnSpPr>
              <a:stCxn id="4" idx="2"/>
              <a:endCxn id="7" idx="0"/>
            </p:cNvCxnSpPr>
            <p:nvPr/>
          </p:nvCxnSpPr>
          <p:spPr>
            <a:xfrm rot="5400000">
              <a:off x="4713747" y="3162300"/>
              <a:ext cx="457200" cy="6096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sp>
          <p:nvSpPr>
            <p:cNvPr id="10" name="Can 9"/>
            <p:cNvSpPr/>
            <p:nvPr/>
          </p:nvSpPr>
          <p:spPr>
            <a:xfrm>
              <a:off x="3723147" y="4686300"/>
              <a:ext cx="18288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solidFill>
                    <a:prstClr val="black"/>
                  </a:solidFill>
                </a:rPr>
                <a:t>Results</a:t>
              </a:r>
              <a:endParaRPr lang="en-US" dirty="0">
                <a:solidFill>
                  <a:prstClr val="black"/>
                </a:solidFill>
              </a:endParaRPr>
            </a:p>
          </p:txBody>
        </p:sp>
        <p:cxnSp>
          <p:nvCxnSpPr>
            <p:cNvPr id="11" name="Straight Arrow Connector 10"/>
            <p:cNvCxnSpPr>
              <a:stCxn id="3" idx="2"/>
            </p:cNvCxnSpPr>
            <p:nvPr/>
          </p:nvCxnSpPr>
          <p:spPr>
            <a:xfrm rot="16200000" flipH="1">
              <a:off x="3342147" y="3848100"/>
              <a:ext cx="1447800" cy="2286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Straight Arrow Connector 11"/>
            <p:cNvCxnSpPr>
              <a:stCxn id="4" idx="2"/>
            </p:cNvCxnSpPr>
            <p:nvPr/>
          </p:nvCxnSpPr>
          <p:spPr>
            <a:xfrm rot="5400000">
              <a:off x="4447047" y="3886200"/>
              <a:ext cx="1447800" cy="1524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stCxn id="7" idx="4"/>
              <a:endCxn id="10" idx="1"/>
            </p:cNvCxnSpPr>
            <p:nvPr/>
          </p:nvCxnSpPr>
          <p:spPr>
            <a:xfrm rot="5400000">
              <a:off x="4408947" y="4457700"/>
              <a:ext cx="457200" cy="1588"/>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a:off x="4332747" y="3009900"/>
              <a:ext cx="533400" cy="0"/>
            </a:xfrm>
            <a:prstGeom prst="line">
              <a:avLst/>
            </a:prstGeom>
            <a:ln>
              <a:prstDash val="sysDot"/>
            </a:ln>
          </p:spPr>
          <p:style>
            <a:lnRef idx="2">
              <a:schemeClr val="dk1"/>
            </a:lnRef>
            <a:fillRef idx="1">
              <a:schemeClr val="lt1"/>
            </a:fillRef>
            <a:effectRef idx="0">
              <a:schemeClr val="dk1"/>
            </a:effectRef>
            <a:fontRef idx="minor">
              <a:schemeClr val="dk1"/>
            </a:fontRef>
          </p:style>
        </p:cxnSp>
        <p:sp>
          <p:nvSpPr>
            <p:cNvPr id="15" name="Can 14"/>
            <p:cNvSpPr/>
            <p:nvPr/>
          </p:nvSpPr>
          <p:spPr>
            <a:xfrm>
              <a:off x="3570747" y="1714500"/>
              <a:ext cx="19812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solidFill>
                  <a:prstClr val="black"/>
                </a:solidFill>
              </a:endParaRPr>
            </a:p>
          </p:txBody>
        </p:sp>
        <p:sp>
          <p:nvSpPr>
            <p:cNvPr id="16" name="Left Brace 15"/>
            <p:cNvSpPr/>
            <p:nvPr/>
          </p:nvSpPr>
          <p:spPr>
            <a:xfrm>
              <a:off x="3418347" y="3390900"/>
              <a:ext cx="228600" cy="1143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17" name="TextBox 30"/>
            <p:cNvSpPr txBox="1"/>
            <p:nvPr/>
          </p:nvSpPr>
          <p:spPr>
            <a:xfrm>
              <a:off x="2503947" y="3543300"/>
              <a:ext cx="9947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Optional</a:t>
              </a:r>
            </a:p>
            <a:p>
              <a:r>
                <a:rPr lang="en-US" dirty="0" smtClean="0">
                  <a:solidFill>
                    <a:prstClr val="black"/>
                  </a:solidFill>
                </a:rPr>
                <a:t>Reduce</a:t>
              </a:r>
            </a:p>
            <a:p>
              <a:pPr algn="ctr"/>
              <a:r>
                <a:rPr lang="en-US" dirty="0" smtClean="0">
                  <a:solidFill>
                    <a:prstClr val="black"/>
                  </a:solidFill>
                </a:rPr>
                <a:t>Phase</a:t>
              </a:r>
              <a:endParaRPr lang="en-US" dirty="0">
                <a:solidFill>
                  <a:prstClr val="black"/>
                </a:solidFill>
              </a:endParaRPr>
            </a:p>
          </p:txBody>
        </p:sp>
        <p:sp>
          <p:nvSpPr>
            <p:cNvPr id="18" name="Left Brace 17"/>
            <p:cNvSpPr/>
            <p:nvPr/>
          </p:nvSpPr>
          <p:spPr>
            <a:xfrm>
              <a:off x="3418347" y="46101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19" name="TextBox 33"/>
            <p:cNvSpPr txBox="1"/>
            <p:nvPr/>
          </p:nvSpPr>
          <p:spPr>
            <a:xfrm>
              <a:off x="2656347" y="4774168"/>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HDFS</a:t>
              </a:r>
              <a:endParaRPr lang="en-US" dirty="0">
                <a:solidFill>
                  <a:prstClr val="black"/>
                </a:solidFill>
              </a:endParaRPr>
            </a:p>
          </p:txBody>
        </p:sp>
        <p:sp>
          <p:nvSpPr>
            <p:cNvPr id="20" name="Left Brace 19"/>
            <p:cNvSpPr/>
            <p:nvPr/>
          </p:nvSpPr>
          <p:spPr>
            <a:xfrm>
              <a:off x="3265947" y="17145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21" name="TextBox 35"/>
            <p:cNvSpPr txBox="1"/>
            <p:nvPr/>
          </p:nvSpPr>
          <p:spPr>
            <a:xfrm>
              <a:off x="2586017" y="1790700"/>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HDFS</a:t>
              </a:r>
              <a:endParaRPr lang="en-US" dirty="0">
                <a:solidFill>
                  <a:prstClr val="black"/>
                </a:solidFill>
              </a:endParaRPr>
            </a:p>
          </p:txBody>
        </p:sp>
        <p:graphicFrame>
          <p:nvGraphicFramePr>
            <p:cNvPr id="22" name="Diagram 21"/>
            <p:cNvGraphicFramePr/>
            <p:nvPr/>
          </p:nvGraphicFramePr>
          <p:xfrm>
            <a:off x="3833343" y="2654300"/>
            <a:ext cx="685800"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5170947" y="2628900"/>
            <a:ext cx="685800" cy="88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Flowchart: Multidocument 23"/>
            <p:cNvSpPr/>
            <p:nvPr/>
          </p:nvSpPr>
          <p:spPr>
            <a:xfrm>
              <a:off x="41041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5" name="Flowchart: Multidocument 24"/>
            <p:cNvSpPr/>
            <p:nvPr/>
          </p:nvSpPr>
          <p:spPr>
            <a:xfrm>
              <a:off x="44470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6" name="Flowchart: Multidocument 25"/>
            <p:cNvSpPr/>
            <p:nvPr/>
          </p:nvSpPr>
          <p:spPr>
            <a:xfrm>
              <a:off x="47899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7" name="Rectangle 26"/>
            <p:cNvSpPr/>
            <p:nvPr/>
          </p:nvSpPr>
          <p:spPr>
            <a:xfrm>
              <a:off x="3799347" y="1790700"/>
              <a:ext cx="15234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prstClr val="black"/>
                  </a:solidFill>
                </a:rPr>
                <a:t>Input Data Set</a:t>
              </a:r>
            </a:p>
          </p:txBody>
        </p:sp>
        <p:sp>
          <p:nvSpPr>
            <p:cNvPr id="28" name="Flowchart: Multidocument 27"/>
            <p:cNvSpPr/>
            <p:nvPr/>
          </p:nvSpPr>
          <p:spPr>
            <a:xfrm>
              <a:off x="38755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9" name="Flowchart: Multidocument 28"/>
            <p:cNvSpPr/>
            <p:nvPr/>
          </p:nvSpPr>
          <p:spPr>
            <a:xfrm>
              <a:off x="52471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30" name="TextBox 50"/>
            <p:cNvSpPr txBox="1"/>
            <p:nvPr/>
          </p:nvSpPr>
          <p:spPr>
            <a:xfrm>
              <a:off x="5342306" y="2212687"/>
              <a:ext cx="790666"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prstClr val="black"/>
                  </a:solidFill>
                </a:rPr>
                <a:t>Data File</a:t>
              </a:r>
            </a:p>
          </p:txBody>
        </p:sp>
        <p:sp>
          <p:nvSpPr>
            <p:cNvPr id="31" name="TextBox 51"/>
            <p:cNvSpPr txBox="1"/>
            <p:nvPr/>
          </p:nvSpPr>
          <p:spPr>
            <a:xfrm>
              <a:off x="5704347" y="2933700"/>
              <a:ext cx="935705"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prstClr val="black"/>
                  </a:solidFill>
                </a:rPr>
                <a:t>Executable</a:t>
              </a:r>
            </a:p>
          </p:txBody>
        </p:sp>
      </p:grpSp>
      <p:pic>
        <p:nvPicPr>
          <p:cNvPr id="32" name="Picture 31" descr="C:\Users\thilina\Documents\papers\pubchem\classic_cloud_1.emf"/>
          <p:cNvPicPr/>
          <p:nvPr/>
        </p:nvPicPr>
        <p:blipFill>
          <a:blip r:embed="rId13" cstate="print"/>
          <a:srcRect/>
          <a:stretch>
            <a:fillRect/>
          </a:stretch>
        </p:blipFill>
        <p:spPr bwMode="auto">
          <a:xfrm>
            <a:off x="609600" y="1524000"/>
            <a:ext cx="3810000" cy="3581400"/>
          </a:xfrm>
          <a:prstGeom prst="rect">
            <a:avLst/>
          </a:prstGeom>
          <a:noFill/>
          <a:ln w="9525">
            <a:noFill/>
            <a:miter lim="800000"/>
            <a:headEnd/>
            <a:tailEnd/>
          </a:ln>
        </p:spPr>
      </p:pic>
      <p:sp>
        <p:nvSpPr>
          <p:cNvPr id="33"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algn="ctr" defTabSz="914354">
              <a:spcBef>
                <a:spcPct val="0"/>
              </a:spcBef>
              <a:defRPr/>
            </a:pPr>
            <a:r>
              <a:rPr lang="en-US" sz="3200" dirty="0" smtClean="0">
                <a:solidFill>
                  <a:prstClr val="black"/>
                </a:solidFill>
              </a:rPr>
              <a:t>Architecture of EC2 and Azure Cloud for Cap3</a:t>
            </a:r>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Cap3 Performance with different EC2 Instance Types</a:t>
            </a:r>
            <a:endParaRPr lang="en-US" dirty="0"/>
          </a:p>
        </p:txBody>
      </p:sp>
      <p:graphicFrame>
        <p:nvGraphicFramePr>
          <p:cNvPr id="5" name="Chart 4"/>
          <p:cNvGraphicFramePr/>
          <p:nvPr/>
        </p:nvGraphicFramePr>
        <p:xfrm>
          <a:off x="685800" y="1600200"/>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to assemble </a:t>
            </a:r>
            <a:r>
              <a:rPr lang="en-US" dirty="0">
                <a:ea typeface="SimSun"/>
                <a:cs typeface="Times New Roman"/>
              </a:rPr>
              <a:t>to process 4096 FASTA files</a:t>
            </a:r>
            <a:endParaRPr lang="en-US" dirty="0"/>
          </a:p>
        </p:txBody>
      </p:sp>
      <p:sp>
        <p:nvSpPr>
          <p:cNvPr id="5" name="Content Placeholder 4"/>
          <p:cNvSpPr>
            <a:spLocks noGrp="1"/>
          </p:cNvSpPr>
          <p:nvPr>
            <p:ph idx="1"/>
          </p:nvPr>
        </p:nvSpPr>
        <p:spPr>
          <a:xfrm>
            <a:off x="457200" y="1600200"/>
            <a:ext cx="8229600" cy="5029200"/>
          </a:xfrm>
        </p:spPr>
        <p:txBody>
          <a:bodyPr>
            <a:normAutofit fontScale="77500" lnSpcReduction="20000"/>
          </a:bodyPr>
          <a:lstStyle/>
          <a:p>
            <a:r>
              <a:rPr lang="en-US" dirty="0" smtClean="0"/>
              <a:t>~ 1 GB / 1875968 reads (458 readsX4096)</a:t>
            </a:r>
          </a:p>
          <a:p>
            <a:pPr algn="just"/>
            <a:r>
              <a:rPr lang="en-US" b="1" baseline="0" dirty="0" smtClean="0">
                <a:solidFill>
                  <a:srgbClr val="000000"/>
                </a:solidFill>
              </a:rPr>
              <a:t>Amazon AWS total :</a:t>
            </a:r>
            <a:r>
              <a:rPr lang="en-US" b="1" baseline="0" dirty="0" smtClean="0"/>
              <a:t>11.19 $</a:t>
            </a:r>
            <a:endParaRPr lang="en-US" b="1" baseline="0" dirty="0" smtClean="0">
              <a:solidFill>
                <a:srgbClr val="000000"/>
              </a:solidFill>
            </a:endParaRPr>
          </a:p>
          <a:p>
            <a:pPr lvl="2" algn="just">
              <a:buNone/>
            </a:pPr>
            <a:r>
              <a:rPr lang="en-US" i="1" baseline="0" dirty="0" smtClean="0">
                <a:solidFill>
                  <a:srgbClr val="000000"/>
                </a:solidFill>
                <a:latin typeface="Times New Roman" pitchFamily="18" charset="0"/>
                <a:cs typeface="Times New Roman" pitchFamily="18" charset="0"/>
              </a:rPr>
              <a:t>Compute 1 hour X 16 HCXL (0.68$ * 16)	= 10.88 $</a:t>
            </a:r>
          </a:p>
          <a:p>
            <a:pPr lvl="2" algn="just">
              <a:buNone/>
            </a:pPr>
            <a:r>
              <a:rPr lang="en-US" i="1" baseline="0" dirty="0" smtClean="0">
                <a:solidFill>
                  <a:srgbClr val="000000"/>
                </a:solidFill>
                <a:latin typeface="Times New Roman" pitchFamily="18" charset="0"/>
                <a:cs typeface="Times New Roman" pitchFamily="18" charset="0"/>
              </a:rPr>
              <a:t>10000 SQS messages		 	= 0.01 $</a:t>
            </a:r>
          </a:p>
          <a:p>
            <a:pPr lvl="2" algn="just">
              <a:buNone/>
            </a:pPr>
            <a:r>
              <a:rPr lang="it-IT" i="1" baseline="0" dirty="0" smtClean="0">
                <a:solidFill>
                  <a:srgbClr val="000000"/>
                </a:solidFill>
                <a:latin typeface="Times New Roman" pitchFamily="18" charset="0"/>
                <a:cs typeface="Times New Roman" pitchFamily="18" charset="0"/>
              </a:rPr>
              <a:t>Storage per 1GB per month 		 	= 0.15 $</a:t>
            </a:r>
          </a:p>
          <a:p>
            <a:pPr lvl="2" algn="just">
              <a:buNone/>
            </a:pPr>
            <a:r>
              <a:rPr lang="en-US" i="1" baseline="0" dirty="0" smtClean="0">
                <a:solidFill>
                  <a:srgbClr val="000000"/>
                </a:solidFill>
                <a:latin typeface="Times New Roman" pitchFamily="18" charset="0"/>
                <a:cs typeface="Times New Roman" pitchFamily="18" charset="0"/>
              </a:rPr>
              <a:t>Data transfer out per 1 GB 			= 0.15 $</a:t>
            </a:r>
          </a:p>
          <a:p>
            <a:pPr algn="just"/>
            <a:r>
              <a:rPr lang="en-US" b="1" dirty="0" smtClean="0">
                <a:solidFill>
                  <a:srgbClr val="000000"/>
                </a:solidFill>
              </a:rPr>
              <a:t>Azure total : </a:t>
            </a:r>
            <a:r>
              <a:rPr lang="en-US" b="1" dirty="0" smtClean="0"/>
              <a:t>15.77 $</a:t>
            </a:r>
          </a:p>
          <a:p>
            <a:pPr lvl="2">
              <a:buNone/>
            </a:pPr>
            <a:r>
              <a:rPr lang="en-US" i="1" dirty="0">
                <a:latin typeface="Times New Roman" pitchFamily="18" charset="0"/>
                <a:cs typeface="Times New Roman" pitchFamily="18" charset="0"/>
              </a:rPr>
              <a:t>Compute 1 hour X 128 </a:t>
            </a:r>
            <a:r>
              <a:rPr lang="en-US" i="1" dirty="0" smtClean="0">
                <a:latin typeface="Times New Roman" pitchFamily="18" charset="0"/>
                <a:cs typeface="Times New Roman" pitchFamily="18" charset="0"/>
              </a:rPr>
              <a:t>small (0.12 </a:t>
            </a:r>
            <a:r>
              <a:rPr lang="en-US" i="1" dirty="0">
                <a:latin typeface="Times New Roman" pitchFamily="18" charset="0"/>
                <a:cs typeface="Times New Roman" pitchFamily="18" charset="0"/>
              </a:rPr>
              <a:t>$ * </a:t>
            </a:r>
            <a:r>
              <a:rPr lang="en-US" i="1" dirty="0" smtClean="0">
                <a:latin typeface="Times New Roman" pitchFamily="18" charset="0"/>
                <a:cs typeface="Times New Roman" pitchFamily="18" charset="0"/>
              </a:rPr>
              <a:t>128) 	= </a:t>
            </a:r>
            <a:r>
              <a:rPr lang="en-US" i="1" dirty="0">
                <a:latin typeface="Times New Roman" pitchFamily="18" charset="0"/>
                <a:cs typeface="Times New Roman" pitchFamily="18" charset="0"/>
              </a:rPr>
              <a:t>15.36 $</a:t>
            </a:r>
          </a:p>
          <a:p>
            <a:pPr lvl="2">
              <a:buNone/>
            </a:pPr>
            <a:r>
              <a:rPr lang="en-US" i="1" dirty="0">
                <a:latin typeface="Times New Roman" pitchFamily="18" charset="0"/>
                <a:cs typeface="Times New Roman" pitchFamily="18" charset="0"/>
              </a:rPr>
              <a:t>10000 Queue  messages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0.01 $</a:t>
            </a:r>
          </a:p>
          <a:p>
            <a:pPr lvl="2">
              <a:buNone/>
            </a:pPr>
            <a:r>
              <a:rPr lang="en-US" i="1" dirty="0">
                <a:latin typeface="Times New Roman" pitchFamily="18" charset="0"/>
                <a:cs typeface="Times New Roman" pitchFamily="18" charset="0"/>
              </a:rPr>
              <a:t>Storage per 1GB per month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0.15 $</a:t>
            </a:r>
          </a:p>
          <a:p>
            <a:pPr lvl="2">
              <a:buNone/>
            </a:pPr>
            <a:r>
              <a:rPr lang="en-US" i="1" dirty="0">
                <a:latin typeface="Times New Roman" pitchFamily="18" charset="0"/>
                <a:cs typeface="Times New Roman" pitchFamily="18" charset="0"/>
              </a:rPr>
              <a:t>Data transfer in/out per 1 GB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0.10 $ + 0.15 </a:t>
            </a:r>
            <a:r>
              <a:rPr lang="en-US" i="1" dirty="0" smtClean="0">
                <a:latin typeface="Times New Roman" pitchFamily="18" charset="0"/>
                <a:cs typeface="Times New Roman" pitchFamily="18" charset="0"/>
              </a:rPr>
              <a:t>$</a:t>
            </a:r>
          </a:p>
          <a:p>
            <a:r>
              <a:rPr lang="en-US" b="1" dirty="0" smtClean="0"/>
              <a:t>Tempest (amortized)  : 9.43 $</a:t>
            </a:r>
          </a:p>
          <a:p>
            <a:pPr lvl="1"/>
            <a:r>
              <a:rPr lang="en-US" dirty="0" smtClean="0"/>
              <a:t>24 core X 32 nodes, 48 GB per node</a:t>
            </a:r>
          </a:p>
          <a:p>
            <a:pPr lvl="1"/>
            <a:r>
              <a:rPr lang="en-US" dirty="0" smtClean="0"/>
              <a:t>Assumptions : 70% utilization, write off over 3 years, include support</a:t>
            </a:r>
            <a:endParaRPr lang="en-US"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0"/>
          <a:ext cx="9143998" cy="6978212"/>
        </p:xfrm>
        <a:graphic>
          <a:graphicData uri="http://schemas.openxmlformats.org/drawingml/2006/table">
            <a:tbl>
              <a:tblPr>
                <a:tableStyleId>{3C2FFA5D-87B4-456A-9821-1D502468CF0F}</a:tableStyleId>
              </a:tblPr>
              <a:tblGrid>
                <a:gridCol w="1778000"/>
                <a:gridCol w="2540000"/>
                <a:gridCol w="2455333"/>
                <a:gridCol w="2370665"/>
              </a:tblGrid>
              <a:tr h="427704">
                <a:tc>
                  <a:txBody>
                    <a:bodyPr/>
                    <a:lstStyle/>
                    <a:p>
                      <a:pPr marL="0" marR="0" algn="just">
                        <a:spcBef>
                          <a:spcPts val="0"/>
                        </a:spcBef>
                        <a:spcAft>
                          <a:spcPts val="400"/>
                        </a:spcAft>
                      </a:pP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2000" b="1" dirty="0"/>
                        <a:t>AWS/ Azure</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Hadoop</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DryadLINQ</a:t>
                      </a:r>
                      <a:endParaRPr lang="en-US" sz="2000" b="1" dirty="0">
                        <a:latin typeface="+mn-lt"/>
                        <a:ea typeface="Times New Roman"/>
                      </a:endParaRPr>
                    </a:p>
                  </a:txBody>
                  <a:tcPr marL="18214" marR="18214" marT="0" marB="0"/>
                </a:tc>
              </a:tr>
              <a:tr h="1026490">
                <a:tc>
                  <a:txBody>
                    <a:bodyPr/>
                    <a:lstStyle/>
                    <a:p>
                      <a:pPr marL="0" marR="0" algn="l">
                        <a:spcBef>
                          <a:spcPts val="0"/>
                        </a:spcBef>
                        <a:spcAft>
                          <a:spcPts val="400"/>
                        </a:spcAft>
                      </a:pPr>
                      <a:r>
                        <a:rPr lang="en-US" sz="1800" b="1" dirty="0"/>
                        <a:t>Programming patterns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Independent job </a:t>
                      </a:r>
                      <a:r>
                        <a:rPr lang="en-US" sz="1800" dirty="0" smtClean="0"/>
                        <a:t>execution</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err="1" smtClean="0"/>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DAG execution, </a:t>
                      </a:r>
                      <a:r>
                        <a:rPr lang="en-US" sz="1800" dirty="0" err="1" smtClean="0"/>
                        <a:t>MapReduce</a:t>
                      </a:r>
                      <a:r>
                        <a:rPr lang="en-US" sz="1800" dirty="0" smtClean="0"/>
                        <a:t> </a:t>
                      </a:r>
                      <a:r>
                        <a:rPr lang="en-US" sz="1800" baseline="0" dirty="0" smtClean="0"/>
                        <a:t> + Other patterns</a:t>
                      </a:r>
                      <a:endParaRPr lang="en-US" sz="1800" dirty="0">
                        <a:latin typeface="+mn-lt"/>
                        <a:ea typeface="Times New Roman"/>
                      </a:endParaRPr>
                    </a:p>
                  </a:txBody>
                  <a:tcPr marL="18214" marR="18214" marT="0" marB="0"/>
                </a:tc>
              </a:tr>
              <a:tr h="684326">
                <a:tc>
                  <a:txBody>
                    <a:bodyPr/>
                    <a:lstStyle/>
                    <a:p>
                      <a:pPr marL="0" marR="0" algn="l">
                        <a:spcBef>
                          <a:spcPts val="0"/>
                        </a:spcBef>
                        <a:spcAft>
                          <a:spcPts val="400"/>
                        </a:spcAft>
                      </a:pPr>
                      <a:r>
                        <a:rPr lang="en-US" sz="1800" b="1" dirty="0"/>
                        <a:t>Fault Tolerance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Task re-execution based on a time out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Re-execution of failed and slow tasks.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Re-execution of failed and slow tasks.</a:t>
                      </a:r>
                      <a:endParaRPr lang="en-US" sz="1800">
                        <a:latin typeface="+mn-lt"/>
                        <a:ea typeface="Times New Roman"/>
                      </a:endParaRPr>
                    </a:p>
                  </a:txBody>
                  <a:tcPr marL="18214" marR="18214" marT="0" marB="0"/>
                </a:tc>
              </a:tr>
              <a:tr h="684326">
                <a:tc>
                  <a:txBody>
                    <a:bodyPr/>
                    <a:lstStyle/>
                    <a:p>
                      <a:pPr marL="0" marR="0" algn="l">
                        <a:spcBef>
                          <a:spcPts val="0"/>
                        </a:spcBef>
                        <a:spcAft>
                          <a:spcPts val="400"/>
                        </a:spcAft>
                      </a:pPr>
                      <a:r>
                        <a:rPr lang="en-US" sz="1800" b="1" dirty="0"/>
                        <a:t>Data </a:t>
                      </a:r>
                      <a:r>
                        <a:rPr lang="en-US" sz="1800" b="1" dirty="0" smtClean="0"/>
                        <a:t>Storage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S3/Azure Storage.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HDFS parallel file system.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Local files </a:t>
                      </a:r>
                      <a:endParaRPr lang="en-US" sz="1800">
                        <a:latin typeface="+mn-lt"/>
                        <a:ea typeface="Times New Roman"/>
                      </a:endParaRPr>
                    </a:p>
                  </a:txBody>
                  <a:tcPr marL="18214" marR="18214" marT="0" marB="0"/>
                </a:tc>
              </a:tr>
              <a:tr h="940949">
                <a:tc>
                  <a:txBody>
                    <a:bodyPr/>
                    <a:lstStyle/>
                    <a:p>
                      <a:pPr marL="0" marR="0" algn="l">
                        <a:spcBef>
                          <a:spcPts val="0"/>
                        </a:spcBef>
                        <a:spcAft>
                          <a:spcPts val="400"/>
                        </a:spcAft>
                      </a:pPr>
                      <a:r>
                        <a:rPr lang="en-US" sz="1800" b="1" dirty="0" smtClean="0"/>
                        <a:t>Environments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smtClean="0"/>
                        <a:t>EC2/Azure, </a:t>
                      </a:r>
                      <a:r>
                        <a:rPr lang="en-US" sz="1800" dirty="0"/>
                        <a:t>local compute resources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Linux cluster, Amazon Elastic </a:t>
                      </a:r>
                      <a:r>
                        <a:rPr lang="en-US" sz="1800" dirty="0" err="1"/>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Windows HPCS cluster</a:t>
                      </a:r>
                      <a:endParaRPr lang="en-US" sz="1800" dirty="0">
                        <a:latin typeface="+mn-lt"/>
                        <a:ea typeface="Times New Roman"/>
                      </a:endParaRPr>
                    </a:p>
                  </a:txBody>
                  <a:tcPr marL="18214" marR="18214" marT="0" marB="0"/>
                </a:tc>
              </a:tr>
              <a:tr h="683368">
                <a:tc>
                  <a:txBody>
                    <a:bodyPr/>
                    <a:lstStyle/>
                    <a:p>
                      <a:pPr marL="0" marR="0" algn="l">
                        <a:spcBef>
                          <a:spcPts val="0"/>
                        </a:spcBef>
                        <a:spcAft>
                          <a:spcPts val="400"/>
                        </a:spcAft>
                      </a:pPr>
                      <a:r>
                        <a:rPr lang="en-US" sz="1800" b="1" dirty="0"/>
                        <a:t>Ease of Programming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683368">
                <a:tc>
                  <a:txBody>
                    <a:bodyPr/>
                    <a:lstStyle/>
                    <a:p>
                      <a:pPr marL="0" marR="0" algn="l">
                        <a:spcBef>
                          <a:spcPts val="0"/>
                        </a:spcBef>
                        <a:spcAft>
                          <a:spcPts val="400"/>
                        </a:spcAft>
                      </a:pPr>
                      <a:r>
                        <a:rPr lang="en-US" sz="1800" b="1" dirty="0"/>
                        <a:t>Ease of use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1847681">
                <a:tc>
                  <a:txBody>
                    <a:bodyPr/>
                    <a:lstStyle/>
                    <a:p>
                      <a:pPr marL="0" marR="0" algn="l">
                        <a:spcBef>
                          <a:spcPts val="0"/>
                        </a:spcBef>
                        <a:spcAft>
                          <a:spcPts val="400"/>
                        </a:spcAft>
                      </a:pPr>
                      <a:r>
                        <a:rPr lang="en-US" sz="1800" b="1" dirty="0"/>
                        <a:t>Scheduling &amp; Load Balancing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Dynamic scheduling through a global queue, </a:t>
                      </a:r>
                      <a:r>
                        <a:rPr lang="en-US" sz="1800" dirty="0" smtClean="0"/>
                        <a:t>Good</a:t>
                      </a:r>
                      <a:r>
                        <a:rPr lang="en-US" sz="1800" baseline="0" dirty="0" smtClean="0"/>
                        <a:t> </a:t>
                      </a:r>
                      <a:r>
                        <a:rPr lang="en-US" sz="1800" dirty="0" smtClean="0"/>
                        <a:t>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rack aware dynamic task scheduling through a global </a:t>
                      </a:r>
                      <a:r>
                        <a:rPr lang="en-US" sz="1800" dirty="0" smtClean="0"/>
                        <a:t>queue, Good</a:t>
                      </a:r>
                      <a:r>
                        <a:rPr lang="en-US" sz="1800" baseline="0" dirty="0" smtClean="0"/>
                        <a:t> </a:t>
                      </a:r>
                      <a:r>
                        <a:rPr lang="en-US" sz="1800" dirty="0" smtClean="0"/>
                        <a:t> 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network topology aware scheduling. Static task partitions at the node level, suboptimal load balancing</a:t>
                      </a:r>
                      <a:endParaRPr lang="en-US" sz="1800" dirty="0">
                        <a:latin typeface="+mn-lt"/>
                        <a:ea typeface="Times New Roman"/>
                      </a:endParaRPr>
                    </a:p>
                  </a:txBody>
                  <a:tcPr marL="18214" marR="18214"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gunarat\Documents\research\azure-mr\azuremr.png"/>
          <p:cNvPicPr/>
          <p:nvPr/>
        </p:nvPicPr>
        <p:blipFill>
          <a:blip r:embed="rId3" cstate="print"/>
          <a:stretch>
            <a:fillRect/>
          </a:stretch>
        </p:blipFill>
        <p:spPr bwMode="auto">
          <a:xfrm>
            <a:off x="11138" y="265664"/>
            <a:ext cx="9132862" cy="6592336"/>
          </a:xfrm>
          <a:prstGeom prst="rect">
            <a:avLst/>
          </a:prstGeom>
          <a:noFill/>
          <a:ln w="9525">
            <a:noFill/>
            <a:miter lim="800000"/>
            <a:headEnd/>
            <a:tailEnd/>
          </a:ln>
        </p:spPr>
      </p:pic>
      <p:sp>
        <p:nvSpPr>
          <p:cNvPr id="5" name="Title 4"/>
          <p:cNvSpPr>
            <a:spLocks noGrp="1"/>
          </p:cNvSpPr>
          <p:nvPr>
            <p:ph type="title"/>
          </p:nvPr>
        </p:nvSpPr>
        <p:spPr>
          <a:xfrm>
            <a:off x="0" y="0"/>
            <a:ext cx="4343400" cy="533400"/>
          </a:xfrm>
          <a:solidFill>
            <a:schemeClr val="bg1"/>
          </a:solidFill>
        </p:spPr>
        <p:txBody>
          <a:bodyPr>
            <a:normAutofit fontScale="90000"/>
          </a:bodyPr>
          <a:lstStyle/>
          <a:p>
            <a:r>
              <a:rPr lang="en-US" dirty="0" err="1" smtClean="0"/>
              <a:t>AzureMapReduce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Early Results with </a:t>
            </a:r>
            <a:r>
              <a:rPr lang="en-US" dirty="0" err="1" smtClean="0"/>
              <a:t>AzureMapreduce</a:t>
            </a:r>
            <a:endParaRPr lang="en-US" dirty="0"/>
          </a:p>
        </p:txBody>
      </p:sp>
      <p:graphicFrame>
        <p:nvGraphicFramePr>
          <p:cNvPr id="4" name="Chart 3"/>
          <p:cNvGraphicFramePr/>
          <p:nvPr/>
        </p:nvGraphicFramePr>
        <p:xfrm>
          <a:off x="609600" y="1219200"/>
          <a:ext cx="7924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019800"/>
            <a:ext cx="8229689" cy="646331"/>
          </a:xfrm>
          <a:prstGeom prst="rect">
            <a:avLst/>
          </a:prstGeom>
          <a:noFill/>
        </p:spPr>
        <p:txBody>
          <a:bodyPr wrap="none" rtlCol="0">
            <a:spAutoFit/>
          </a:bodyPr>
          <a:lstStyle/>
          <a:p>
            <a:r>
              <a:rPr lang="en-US" dirty="0" smtClean="0"/>
              <a:t>Compare</a:t>
            </a:r>
          </a:p>
          <a:p>
            <a:r>
              <a:rPr lang="en-US" dirty="0" smtClean="0"/>
              <a:t>Hadoop - 4.44 ms Hadoop VM - 5.59 ms </a:t>
            </a:r>
            <a:r>
              <a:rPr lang="en-US" dirty="0" err="1" smtClean="0"/>
              <a:t>DryadLINQ</a:t>
            </a:r>
            <a:r>
              <a:rPr lang="en-US" dirty="0" smtClean="0"/>
              <a:t> - 5.45 ms Windows MPI - 5.55 ms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fontScale="90000"/>
          </a:bodyPr>
          <a:lstStyle/>
          <a:p>
            <a:r>
              <a:rPr lang="en-US" dirty="0" smtClean="0"/>
              <a:t>Currently we cant make Amazon Elastic MapReduce run well</a:t>
            </a:r>
            <a:endParaRPr lang="en-US" dirty="0"/>
          </a:p>
        </p:txBody>
      </p:sp>
      <p:sp>
        <p:nvSpPr>
          <p:cNvPr id="4" name="Content Placeholder 3"/>
          <p:cNvSpPr>
            <a:spLocks noGrp="1"/>
          </p:cNvSpPr>
          <p:nvPr>
            <p:ph idx="1"/>
          </p:nvPr>
        </p:nvSpPr>
        <p:spPr>
          <a:xfrm>
            <a:off x="0" y="6096000"/>
            <a:ext cx="8991600" cy="685800"/>
          </a:xfrm>
        </p:spPr>
        <p:txBody>
          <a:bodyPr>
            <a:normAutofit fontScale="92500"/>
          </a:bodyPr>
          <a:lstStyle/>
          <a:p>
            <a:r>
              <a:rPr lang="en-US" dirty="0" smtClean="0"/>
              <a:t>Hadoop runs well on </a:t>
            </a:r>
            <a:r>
              <a:rPr lang="en-US" dirty="0" err="1" smtClean="0"/>
              <a:t>Xen</a:t>
            </a:r>
            <a:r>
              <a:rPr lang="en-US" dirty="0" smtClean="0"/>
              <a:t> FutureGrid Virtual Machines</a:t>
            </a:r>
            <a:endParaRPr lang="en-US" dirty="0"/>
          </a:p>
        </p:txBody>
      </p:sp>
      <p:pic>
        <p:nvPicPr>
          <p:cNvPr id="146434" name="Picture 2" descr="C:\Users\Geoffrey Fox\Desktop\cap3_emr_per_core_per_file.png"/>
          <p:cNvPicPr>
            <a:picLocks noChangeAspect="1" noChangeArrowheads="1"/>
          </p:cNvPicPr>
          <p:nvPr/>
        </p:nvPicPr>
        <p:blipFill>
          <a:blip r:embed="rId3" cstate="print"/>
          <a:srcRect/>
          <a:stretch>
            <a:fillRect/>
          </a:stretch>
        </p:blipFill>
        <p:spPr bwMode="auto">
          <a:xfrm>
            <a:off x="0" y="1219200"/>
            <a:ext cx="8863857" cy="4724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lstStyle/>
          <a:p>
            <a:r>
              <a:rPr lang="en-US" dirty="0" smtClean="0"/>
              <a:t>Broad Architecture Components</a:t>
            </a:r>
            <a:endParaRPr lang="en-US" dirty="0"/>
          </a:p>
        </p:txBody>
      </p:sp>
      <p:sp>
        <p:nvSpPr>
          <p:cNvPr id="3" name="Content Placeholder 2"/>
          <p:cNvSpPr>
            <a:spLocks noGrp="1"/>
          </p:cNvSpPr>
          <p:nvPr>
            <p:ph idx="1"/>
          </p:nvPr>
        </p:nvSpPr>
        <p:spPr>
          <a:xfrm>
            <a:off x="152400" y="1066800"/>
            <a:ext cx="8991600" cy="4525963"/>
          </a:xfrm>
        </p:spPr>
        <p:txBody>
          <a:bodyPr>
            <a:noAutofit/>
          </a:bodyPr>
          <a:lstStyle/>
          <a:p>
            <a:r>
              <a:rPr lang="en-US" sz="2400" dirty="0" smtClean="0"/>
              <a:t>Traditional </a:t>
            </a:r>
            <a:r>
              <a:rPr lang="en-US" sz="2400" dirty="0" smtClean="0">
                <a:solidFill>
                  <a:srgbClr val="FF0000"/>
                </a:solidFill>
              </a:rPr>
              <a:t>Supercomputers</a:t>
            </a:r>
            <a:r>
              <a:rPr lang="en-US" sz="2400" dirty="0" smtClean="0"/>
              <a:t> (TeraGrid and DEISA) for large scale parallel computing – mainly simulations</a:t>
            </a:r>
          </a:p>
          <a:p>
            <a:pPr lvl="1"/>
            <a:r>
              <a:rPr lang="en-US" sz="2400" dirty="0" smtClean="0"/>
              <a:t>Likely to offer major GPU enhanced systems</a:t>
            </a:r>
          </a:p>
          <a:p>
            <a:r>
              <a:rPr lang="en-US" sz="2400" dirty="0" smtClean="0"/>
              <a:t>Traditional </a:t>
            </a:r>
            <a:r>
              <a:rPr lang="en-US" sz="2400" dirty="0" smtClean="0">
                <a:solidFill>
                  <a:srgbClr val="FF0000"/>
                </a:solidFill>
              </a:rPr>
              <a:t>Grids</a:t>
            </a:r>
            <a:r>
              <a:rPr lang="en-US" sz="2400" dirty="0" smtClean="0"/>
              <a:t> for handling distributed data – especially </a:t>
            </a:r>
            <a:r>
              <a:rPr lang="en-US" sz="2400" dirty="0" smtClean="0">
                <a:solidFill>
                  <a:srgbClr val="FF0000"/>
                </a:solidFill>
              </a:rPr>
              <a:t>instruments and sensors</a:t>
            </a:r>
          </a:p>
          <a:p>
            <a:r>
              <a:rPr lang="en-US" sz="2400" dirty="0" smtClean="0"/>
              <a:t>Clouds for “</a:t>
            </a:r>
            <a:r>
              <a:rPr lang="en-US" sz="2400" dirty="0" smtClean="0">
                <a:solidFill>
                  <a:srgbClr val="FF0000"/>
                </a:solidFill>
              </a:rPr>
              <a:t>high throughput computing</a:t>
            </a:r>
            <a:r>
              <a:rPr lang="en-US" sz="2400" dirty="0" smtClean="0"/>
              <a:t>” including much data analysis and emerging areas such as Life Sciences using loosely coupled parallel computations</a:t>
            </a:r>
          </a:p>
          <a:p>
            <a:pPr lvl="1"/>
            <a:r>
              <a:rPr lang="en-US" sz="2400" dirty="0" smtClean="0"/>
              <a:t>May offer </a:t>
            </a:r>
            <a:r>
              <a:rPr lang="en-US" sz="2400" dirty="0" smtClean="0">
                <a:solidFill>
                  <a:srgbClr val="FF0000"/>
                </a:solidFill>
              </a:rPr>
              <a:t>small clusters </a:t>
            </a:r>
            <a:r>
              <a:rPr lang="en-US" sz="2400" dirty="0" smtClean="0"/>
              <a:t>for MPI style jobs</a:t>
            </a:r>
          </a:p>
          <a:p>
            <a:pPr lvl="1"/>
            <a:r>
              <a:rPr lang="en-US" sz="2400" dirty="0" smtClean="0"/>
              <a:t>Certainly offer </a:t>
            </a:r>
            <a:r>
              <a:rPr lang="en-US" sz="2400" dirty="0" smtClean="0">
                <a:solidFill>
                  <a:srgbClr val="FF0000"/>
                </a:solidFill>
              </a:rPr>
              <a:t>MapReduce</a:t>
            </a:r>
          </a:p>
          <a:p>
            <a:r>
              <a:rPr lang="en-US" sz="2400" dirty="0" smtClean="0"/>
              <a:t>Integrating these needs new work on </a:t>
            </a:r>
            <a:r>
              <a:rPr lang="en-US" sz="2400" dirty="0" smtClean="0">
                <a:solidFill>
                  <a:srgbClr val="FF0000"/>
                </a:solidFill>
              </a:rPr>
              <a:t>distributed file systems </a:t>
            </a:r>
            <a:r>
              <a:rPr lang="en-US" sz="2400" dirty="0" smtClean="0"/>
              <a:t>and high quality data </a:t>
            </a:r>
            <a:r>
              <a:rPr lang="en-US" sz="2400" dirty="0" smtClean="0">
                <a:solidFill>
                  <a:srgbClr val="FF0000"/>
                </a:solidFill>
              </a:rPr>
              <a:t>transfer</a:t>
            </a:r>
            <a:r>
              <a:rPr lang="en-US" sz="2400" dirty="0" smtClean="0"/>
              <a:t> service</a:t>
            </a:r>
          </a:p>
          <a:p>
            <a:pPr lvl="1"/>
            <a:r>
              <a:rPr lang="en-US" sz="2400" dirty="0" smtClean="0"/>
              <a:t>Link Lustre WAN, Amazon/Google/</a:t>
            </a:r>
            <a:r>
              <a:rPr lang="en-US" sz="2400" dirty="0" err="1" smtClean="0"/>
              <a:t>Hadoop</a:t>
            </a:r>
            <a:r>
              <a:rPr lang="en-US" sz="2400" dirty="0" smtClean="0"/>
              <a:t>/Dryad </a:t>
            </a:r>
            <a:r>
              <a:rPr lang="en-US" sz="2400" dirty="0" smtClean="0">
                <a:solidFill>
                  <a:srgbClr val="FF0000"/>
                </a:solidFill>
              </a:rPr>
              <a:t>File System</a:t>
            </a:r>
          </a:p>
          <a:p>
            <a:pPr lvl="1"/>
            <a:r>
              <a:rPr lang="en-US" sz="2400" dirty="0" smtClean="0"/>
              <a:t>Offer </a:t>
            </a:r>
            <a:r>
              <a:rPr lang="en-US" sz="2400" dirty="0" err="1" smtClean="0">
                <a:solidFill>
                  <a:srgbClr val="FF0000"/>
                </a:solidFill>
              </a:rPr>
              <a:t>Bigtable</a:t>
            </a:r>
            <a:r>
              <a:rPr lang="en-US" sz="2400" dirty="0" smtClean="0"/>
              <a:t> (distributed scalable Excel)</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Trends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Data Deluge </a:t>
            </a:r>
            <a:r>
              <a:rPr lang="en-US" dirty="0" smtClean="0"/>
              <a:t>in all fields of science</a:t>
            </a:r>
          </a:p>
          <a:p>
            <a:pPr lvl="1"/>
            <a:r>
              <a:rPr lang="en-US" dirty="0" smtClean="0"/>
              <a:t>Also throughout life e.g. web!</a:t>
            </a:r>
          </a:p>
          <a:p>
            <a:r>
              <a:rPr lang="en-US" dirty="0" smtClean="0">
                <a:solidFill>
                  <a:srgbClr val="FF0000"/>
                </a:solidFill>
              </a:rPr>
              <a:t>Multicore</a:t>
            </a:r>
            <a:r>
              <a:rPr lang="en-US" dirty="0" smtClean="0"/>
              <a:t> implies parallel computing important again</a:t>
            </a:r>
          </a:p>
          <a:p>
            <a:pPr lvl="1"/>
            <a:r>
              <a:rPr lang="en-US" dirty="0" smtClean="0"/>
              <a:t>Performance from extra cores – not extra clock speed</a:t>
            </a:r>
          </a:p>
          <a:p>
            <a:r>
              <a:rPr lang="en-US" dirty="0" smtClean="0">
                <a:solidFill>
                  <a:srgbClr val="FF0000"/>
                </a:solidFill>
              </a:rPr>
              <a:t>Clouds</a:t>
            </a:r>
            <a:r>
              <a:rPr lang="en-US" dirty="0" smtClean="0"/>
              <a:t> – new commercially supported data center model replacing compute grids</a:t>
            </a:r>
          </a:p>
          <a:p>
            <a:r>
              <a:rPr lang="en-US" dirty="0" smtClean="0">
                <a:solidFill>
                  <a:srgbClr val="FF0000"/>
                </a:solidFill>
              </a:rPr>
              <a:t>Light weight clients</a:t>
            </a:r>
            <a:r>
              <a:rPr lang="en-US" dirty="0" smtClean="0"/>
              <a:t>: Smartphones and tablets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Acrobat Document" r:id="rId4" imgW="6857865" imgH="5143500" progId="AcroExch.Document.7">
              <p:embed/>
            </p:oleObj>
          </a:graphicData>
        </a:graphic>
      </p:graphicFrame>
      <p:sp>
        <p:nvSpPr>
          <p:cNvPr id="5" name="TextBox 4"/>
          <p:cNvSpPr txBox="1"/>
          <p:nvPr/>
        </p:nvSpPr>
        <p:spPr>
          <a:xfrm>
            <a:off x="152400" y="152400"/>
            <a:ext cx="4622869" cy="369332"/>
          </a:xfrm>
          <a:prstGeom prst="rect">
            <a:avLst/>
          </a:prstGeom>
          <a:noFill/>
        </p:spPr>
        <p:txBody>
          <a:bodyPr wrap="none" rtlCol="0">
            <a:spAutoFit/>
          </a:bodyPr>
          <a:lstStyle/>
          <a:p>
            <a:r>
              <a:rPr lang="en-US" dirty="0" smtClean="0"/>
              <a:t>HPDC Science Cloud paper from NASA Goddard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3600" b="1" dirty="0" smtClean="0"/>
              <a:t>Application Classes</a:t>
            </a:r>
            <a:r>
              <a:rPr lang="en-US" b="1" dirty="0" smtClean="0"/>
              <a:t/>
            </a:r>
            <a:br>
              <a:rPr lang="en-US" b="1" dirty="0" smtClean="0"/>
            </a:br>
            <a:endParaRPr lang="en-US" b="1" dirty="0"/>
          </a:p>
        </p:txBody>
      </p:sp>
      <p:graphicFrame>
        <p:nvGraphicFramePr>
          <p:cNvPr id="5" name="Table 4"/>
          <p:cNvGraphicFramePr>
            <a:graphicFrameLocks noGrp="1"/>
          </p:cNvGraphicFramePr>
          <p:nvPr/>
        </p:nvGraphicFramePr>
        <p:xfrm>
          <a:off x="304800" y="1295400"/>
          <a:ext cx="8534400" cy="5296014"/>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2"/>
                    </a:solidFill>
                  </a:tcPr>
                </a:tc>
                <a:tc>
                  <a:txBody>
                    <a:bodyPr/>
                    <a:lstStyle/>
                    <a:p>
                      <a:endParaRPr lang="en-US" b="0" dirty="0">
                        <a:solidFill>
                          <a:schemeClr val="tx1"/>
                        </a:solidFill>
                      </a:endParaRPr>
                    </a:p>
                  </a:txBody>
                  <a:tcPr>
                    <a:solidFill>
                      <a:schemeClr val="bg2"/>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Computer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 – </a:t>
                      </a:r>
                      <a:r>
                        <a:rPr lang="en-US" sz="1600" dirty="0" smtClean="0">
                          <a:solidFill>
                            <a:srgbClr val="FF0000"/>
                          </a:solidFill>
                          <a:cs typeface="Arial" pitchFamily="34" charset="0"/>
                        </a:rPr>
                        <a:t>in 1988, Fox estimated at 20% of total  number of applications</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subcategories including.</a:t>
                      </a: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p>
                    <a:p>
                      <a:endParaRPr lang="en-US" sz="1200" b="1" dirty="0" smtClean="0">
                        <a:solidFill>
                          <a:schemeClr val="tx1"/>
                        </a:solidFill>
                      </a:endParaRPr>
                    </a:p>
                    <a:p>
                      <a:r>
                        <a:rPr lang="en-US" b="1" dirty="0" err="1" smtClean="0">
                          <a:solidFill>
                            <a:schemeClr val="tx1"/>
                          </a:solidFill>
                        </a:rPr>
                        <a:t>Hadoop</a:t>
                      </a:r>
                      <a:r>
                        <a:rPr lang="en-US" b="1" dirty="0" smtClean="0">
                          <a:solidFill>
                            <a:schemeClr val="tx1"/>
                          </a:solidFill>
                        </a:rPr>
                        <a:t>/</a:t>
                      </a:r>
                      <a:br>
                        <a:rPr lang="en-US" b="1" dirty="0" smtClean="0">
                          <a:solidFill>
                            <a:schemeClr val="tx1"/>
                          </a:solidFill>
                        </a:rPr>
                      </a:br>
                      <a:r>
                        <a:rPr lang="en-US" b="1" dirty="0" smtClean="0">
                          <a:solidFill>
                            <a:schemeClr val="tx1"/>
                          </a:solidFill>
                        </a:rPr>
                        <a:t>Dryad</a:t>
                      </a:r>
                    </a:p>
                    <a:p>
                      <a:r>
                        <a:rPr lang="en-US" b="1" dirty="0" smtClean="0">
                          <a:solidFill>
                            <a:schemeClr val="tx1"/>
                          </a:solidFill>
                        </a:rPr>
                        <a:t>             </a:t>
                      </a:r>
                      <a:r>
                        <a:rPr lang="en-US" sz="1600" b="1" dirty="0" smtClean="0">
                          <a:solidFill>
                            <a:schemeClr val="tx1"/>
                          </a:solidFill>
                        </a:rPr>
                        <a:t>Twister</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219200" y="457200"/>
            <a:ext cx="6956392" cy="707886"/>
          </a:xfrm>
          <a:prstGeom prst="rect">
            <a:avLst/>
          </a:prstGeom>
          <a:noFill/>
        </p:spPr>
        <p:txBody>
          <a:bodyPr wrap="none" rtlCol="0">
            <a:spAutoFit/>
          </a:bodyPr>
          <a:lstStyle/>
          <a:p>
            <a:r>
              <a:rPr lang="en-US" sz="2000" dirty="0" smtClean="0"/>
              <a:t>Old classification of P</a:t>
            </a:r>
            <a:r>
              <a:rPr lang="en-US" sz="2000" dirty="0" smtClean="0">
                <a:cs typeface="Arial" pitchFamily="34" charset="0"/>
              </a:rPr>
              <a:t>arallel software/hardware</a:t>
            </a:r>
          </a:p>
          <a:p>
            <a:r>
              <a:rPr lang="en-US" sz="2000" dirty="0" smtClean="0">
                <a:cs typeface="Arial" pitchFamily="34" charset="0"/>
              </a:rPr>
              <a:t>in terms of 5 (becoming 6) “Application architecture” Structures</a:t>
            </a:r>
            <a:r>
              <a:rPr lang="en-US" sz="2000" dirty="0" smtClean="0"/>
              <a:t>) </a:t>
            </a:r>
            <a:endParaRPr lang="en-US" sz="2000" dirty="0"/>
          </a:p>
        </p:txBody>
      </p:sp>
      <p:pic>
        <p:nvPicPr>
          <p:cNvPr id="6" name="Picture 2" descr="D:\academic\phd\Publications\MapReduce++\logo.png"/>
          <p:cNvPicPr>
            <a:picLocks noChangeAspect="1" noChangeArrowheads="1"/>
          </p:cNvPicPr>
          <p:nvPr/>
        </p:nvPicPr>
        <p:blipFill>
          <a:blip r:embed="rId3" cstate="print"/>
          <a:srcRect/>
          <a:stretch>
            <a:fillRect/>
          </a:stretch>
        </p:blipFill>
        <p:spPr bwMode="auto">
          <a:xfrm>
            <a:off x="7467600" y="5638800"/>
            <a:ext cx="501094" cy="609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686800" cy="762000"/>
          </a:xfrm>
        </p:spPr>
        <p:txBody>
          <a:bodyPr>
            <a:normAutofit/>
          </a:bodyPr>
          <a:lstStyle/>
          <a:p>
            <a:r>
              <a:rPr lang="en-US" sz="3200" dirty="0" smtClean="0">
                <a:latin typeface="+mn-lt"/>
              </a:rPr>
              <a:t>Applications &amp; Different</a:t>
            </a:r>
            <a:r>
              <a:rPr lang="en-US" sz="3200" dirty="0" smtClean="0"/>
              <a:t> Interconnection Patterns</a:t>
            </a:r>
            <a:endParaRPr lang="en-US" sz="3200"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Iterative</a:t>
                      </a:r>
                      <a:r>
                        <a:rPr lang="en-US" sz="1800" baseline="0" dirty="0" smtClean="0"/>
                        <a:t> Reductions </a:t>
                      </a:r>
                      <a:r>
                        <a:rPr lang="en-US" sz="1800" b="1" dirty="0" smtClean="0">
                          <a:solidFill>
                            <a:srgbClr val="C00000"/>
                          </a:solidFill>
                        </a:rPr>
                        <a:t>MapReduce++</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solidFill>
                      <a:prstClr val="black"/>
                    </a:solidFill>
                  </a:rPr>
                  <a:t>Output</a:t>
                </a:r>
                <a:endParaRPr lang="en-US" dirty="0">
                  <a:solidFill>
                    <a:prstClr val="black"/>
                  </a:solidFill>
                </a:endParaRPr>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nvGrpSpPr>
          <p:cNvPr id="13"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8229600" cy="1143000"/>
          </a:xfrm>
        </p:spPr>
        <p:txBody>
          <a:bodyPr/>
          <a:lstStyle/>
          <a:p>
            <a:r>
              <a:rPr lang="en-US" dirty="0" smtClean="0"/>
              <a:t>Fault Tolerance and MapReduce</a:t>
            </a:r>
            <a:endParaRPr lang="en-US" dirty="0"/>
          </a:p>
        </p:txBody>
      </p:sp>
      <p:sp>
        <p:nvSpPr>
          <p:cNvPr id="6" name="Content Placeholder 5"/>
          <p:cNvSpPr>
            <a:spLocks noGrp="1"/>
          </p:cNvSpPr>
          <p:nvPr>
            <p:ph idx="1"/>
          </p:nvPr>
        </p:nvSpPr>
        <p:spPr>
          <a:xfrm>
            <a:off x="304800" y="1371600"/>
            <a:ext cx="8686800" cy="4525963"/>
          </a:xfrm>
        </p:spPr>
        <p:txBody>
          <a:bodyPr>
            <a:normAutofit fontScale="77500" lnSpcReduction="20000"/>
          </a:bodyPr>
          <a:lstStyle/>
          <a:p>
            <a:r>
              <a:rPr lang="en-US" dirty="0" smtClean="0">
                <a:solidFill>
                  <a:srgbClr val="FF0000"/>
                </a:solidFill>
              </a:rPr>
              <a:t>MPI</a:t>
            </a:r>
            <a:r>
              <a:rPr lang="en-US" dirty="0" smtClean="0"/>
              <a:t> does “maps” followed by “communication” including “reduce” but does this iteratively</a:t>
            </a:r>
          </a:p>
          <a:p>
            <a:r>
              <a:rPr lang="en-US" dirty="0" smtClean="0"/>
              <a:t>There must (for most communication patterns of interest) be a </a:t>
            </a:r>
            <a:r>
              <a:rPr lang="en-US" dirty="0" smtClean="0">
                <a:solidFill>
                  <a:srgbClr val="FF0000"/>
                </a:solidFill>
              </a:rPr>
              <a:t>strict synchronization </a:t>
            </a:r>
            <a:r>
              <a:rPr lang="en-US" dirty="0" smtClean="0"/>
              <a:t>at end of each communication phase</a:t>
            </a:r>
          </a:p>
          <a:p>
            <a:pPr lvl="1"/>
            <a:r>
              <a:rPr lang="en-US" dirty="0" smtClean="0"/>
              <a:t>Thus if a </a:t>
            </a:r>
            <a:r>
              <a:rPr lang="en-US" dirty="0" smtClean="0">
                <a:solidFill>
                  <a:srgbClr val="FF0000"/>
                </a:solidFill>
              </a:rPr>
              <a:t>process fails then everything grinds to a halt</a:t>
            </a:r>
          </a:p>
          <a:p>
            <a:r>
              <a:rPr lang="en-US" dirty="0" smtClean="0"/>
              <a:t>In MapReduce, all Map processes and all reduce processes are </a:t>
            </a:r>
            <a:r>
              <a:rPr lang="en-US" dirty="0" smtClean="0">
                <a:solidFill>
                  <a:srgbClr val="FF0000"/>
                </a:solidFill>
              </a:rPr>
              <a:t>independent</a:t>
            </a:r>
            <a:r>
              <a:rPr lang="en-US" dirty="0" smtClean="0"/>
              <a:t> and stateless and read and write to disks</a:t>
            </a:r>
          </a:p>
          <a:p>
            <a:pPr lvl="1"/>
            <a:r>
              <a:rPr lang="en-US" dirty="0" smtClean="0"/>
              <a:t>As 1 or 2 (</a:t>
            </a:r>
            <a:r>
              <a:rPr lang="en-US" dirty="0" err="1" smtClean="0"/>
              <a:t>reduce+map</a:t>
            </a:r>
            <a:r>
              <a:rPr lang="en-US" dirty="0" smtClean="0"/>
              <a:t>) iterations, no difficult synchronization issues</a:t>
            </a:r>
          </a:p>
          <a:p>
            <a:r>
              <a:rPr lang="en-US" dirty="0" smtClean="0"/>
              <a:t>Thus </a:t>
            </a:r>
            <a:r>
              <a:rPr lang="en-US" dirty="0" smtClean="0">
                <a:solidFill>
                  <a:srgbClr val="FF0000"/>
                </a:solidFill>
              </a:rPr>
              <a:t>failures can easily be recovered </a:t>
            </a:r>
            <a:r>
              <a:rPr lang="en-US" dirty="0" smtClean="0"/>
              <a:t>by rerunning process without other jobs hanging around waiting</a:t>
            </a:r>
          </a:p>
          <a:p>
            <a:r>
              <a:rPr lang="en-US" dirty="0" smtClean="0"/>
              <a:t>Re-examine MPI fault tolerance in light of MapReduce</a:t>
            </a:r>
          </a:p>
          <a:p>
            <a:pPr lvl="1"/>
            <a:r>
              <a:rPr lang="en-US" dirty="0" smtClean="0"/>
              <a:t>Twister will interpolate between MPI and MapReduce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953000" y="3581400"/>
            <a:ext cx="3552639" cy="369332"/>
          </a:xfrm>
          <a:prstGeom prst="rect">
            <a:avLst/>
          </a:prstGeom>
          <a:noFill/>
        </p:spPr>
        <p:txBody>
          <a:bodyPr wrap="none" rtlCol="0">
            <a:spAutoFit/>
          </a:bodyPr>
          <a:lstStyle/>
          <a:p>
            <a:r>
              <a:rPr lang="en-US" b="1" dirty="0" smtClean="0"/>
              <a:t> Performance Matrix Multiplication</a:t>
            </a:r>
            <a:endParaRPr lang="en-US" b="1" dirty="0"/>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grpSp>
        <p:nvGrpSpPr>
          <p:cNvPr id="18" name="Group 17"/>
          <p:cNvGrpSpPr/>
          <p:nvPr/>
        </p:nvGrpSpPr>
        <p:grpSpPr>
          <a:xfrm>
            <a:off x="4648200" y="3276600"/>
            <a:ext cx="4495800" cy="3213485"/>
            <a:chOff x="4191000" y="2667000"/>
            <a:chExt cx="4495800" cy="3213485"/>
          </a:xfrm>
        </p:grpSpPr>
        <p:pic>
          <p:nvPicPr>
            <p:cNvPr id="14" name="Picture 3"/>
            <p:cNvPicPr>
              <a:picLocks noChangeAspect="1" noChangeArrowheads="1"/>
            </p:cNvPicPr>
            <p:nvPr/>
          </p:nvPicPr>
          <p:blipFill>
            <a:blip r:embed="rId7" cstate="print"/>
            <a:srcRect/>
            <a:stretch>
              <a:fillRect/>
            </a:stretch>
          </p:blipFill>
          <p:spPr bwMode="auto">
            <a:xfrm>
              <a:off x="4191000" y="3048000"/>
              <a:ext cx="4495800" cy="2832485"/>
            </a:xfrm>
            <a:prstGeom prst="rect">
              <a:avLst/>
            </a:prstGeom>
            <a:noFill/>
            <a:ln w="9525">
              <a:noFill/>
              <a:miter lim="800000"/>
              <a:headEnd/>
              <a:tailEnd/>
            </a:ln>
          </p:spPr>
        </p:pic>
        <p:sp>
          <p:nvSpPr>
            <p:cNvPr id="17" name="TextBox 16"/>
            <p:cNvSpPr txBox="1"/>
            <p:nvPr/>
          </p:nvSpPr>
          <p:spPr>
            <a:xfrm>
              <a:off x="4191000" y="2667000"/>
              <a:ext cx="1912255" cy="369332"/>
            </a:xfrm>
            <a:prstGeom prst="rect">
              <a:avLst/>
            </a:prstGeom>
            <a:noFill/>
          </p:spPr>
          <p:txBody>
            <a:bodyPr wrap="none" rtlCol="0">
              <a:spAutoFit/>
            </a:bodyPr>
            <a:lstStyle/>
            <a:p>
              <a:r>
                <a:rPr lang="en-US" dirty="0" smtClean="0"/>
                <a:t>  </a:t>
              </a:r>
              <a:r>
                <a:rPr lang="en-US" b="1" dirty="0" smtClean="0"/>
                <a:t>Smith Waterman</a:t>
              </a:r>
              <a:endParaRPr lang="en-US" b="1" dirty="0"/>
            </a:p>
          </p:txBody>
        </p:sp>
      </p:grpSp>
      <p:pic>
        <p:nvPicPr>
          <p:cNvPr id="3075" name="Picture 3"/>
          <p:cNvPicPr>
            <a:picLocks noChangeAspect="1" noChangeArrowheads="1"/>
          </p:cNvPicPr>
          <p:nvPr/>
        </p:nvPicPr>
        <p:blipFill>
          <a:blip r:embed="rId8" cstate="print"/>
          <a:srcRect l="6643" t="12560" r="26932" b="12077"/>
          <a:stretch>
            <a:fillRect/>
          </a:stretch>
        </p:blipFill>
        <p:spPr bwMode="auto">
          <a:xfrm>
            <a:off x="4572000" y="3657600"/>
            <a:ext cx="4572000" cy="32419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228600"/>
            <a:ext cx="6400800" cy="1200329"/>
          </a:xfrm>
          <a:prstGeom prst="rect">
            <a:avLst/>
          </a:prstGeom>
        </p:spPr>
        <p:txBody>
          <a:bodyPr wrap="square">
            <a:spAutoFit/>
          </a:bodyPr>
          <a:lstStyle/>
          <a:p>
            <a:pPr algn="ctr"/>
            <a:r>
              <a:rPr lang="en-US" sz="2400" b="1" dirty="0" smtClean="0">
                <a:latin typeface="Arial" pitchFamily="34" charset="0"/>
                <a:cs typeface="Arial" pitchFamily="34" charset="0"/>
              </a:rPr>
              <a:t>Performance of </a:t>
            </a:r>
            <a:r>
              <a:rPr lang="en-US" sz="2400" b="1" dirty="0" err="1" smtClean="0">
                <a:latin typeface="Arial" pitchFamily="34" charset="0"/>
                <a:cs typeface="Arial" pitchFamily="34" charset="0"/>
              </a:rPr>
              <a:t>Pagerank</a:t>
            </a:r>
            <a:r>
              <a:rPr lang="en-US" sz="2400" b="1" dirty="0" smtClean="0">
                <a:latin typeface="Arial" pitchFamily="34" charset="0"/>
                <a:cs typeface="Arial" pitchFamily="34" charset="0"/>
              </a:rPr>
              <a:t> using </a:t>
            </a:r>
            <a:br>
              <a:rPr lang="en-US" sz="2400" b="1" dirty="0" smtClean="0">
                <a:latin typeface="Arial" pitchFamily="34" charset="0"/>
                <a:cs typeface="Arial" pitchFamily="34" charset="0"/>
              </a:rPr>
            </a:br>
            <a:r>
              <a:rPr lang="en-US" sz="2400" b="1" dirty="0" err="1" smtClean="0">
                <a:latin typeface="Arial" pitchFamily="34" charset="0"/>
                <a:cs typeface="Arial" pitchFamily="34" charset="0"/>
              </a:rPr>
              <a:t>ClueWeb</a:t>
            </a:r>
            <a:r>
              <a:rPr lang="en-US" sz="2400" b="1" dirty="0" smtClean="0">
                <a:latin typeface="Arial" pitchFamily="34" charset="0"/>
                <a:cs typeface="Arial" pitchFamily="34" charset="0"/>
              </a:rPr>
              <a:t> Data (Time for 20 iterations)</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using </a:t>
            </a:r>
            <a:r>
              <a:rPr lang="fr-FR" sz="2400" dirty="0" smtClean="0">
                <a:latin typeface="Arial" pitchFamily="34" charset="0"/>
                <a:cs typeface="Arial" pitchFamily="34" charset="0"/>
              </a:rPr>
              <a:t>32 </a:t>
            </a:r>
            <a:r>
              <a:rPr lang="fr-FR" sz="2400" dirty="0" err="1" smtClean="0">
                <a:latin typeface="Arial" pitchFamily="34" charset="0"/>
                <a:cs typeface="Arial" pitchFamily="34" charset="0"/>
              </a:rPr>
              <a:t>nodes</a:t>
            </a:r>
            <a:r>
              <a:rPr lang="fr-FR" sz="2400" dirty="0" smtClean="0">
                <a:latin typeface="Arial" pitchFamily="34" charset="0"/>
                <a:cs typeface="Arial" pitchFamily="34" charset="0"/>
              </a:rPr>
              <a:t> (256 CPU </a:t>
            </a:r>
            <a:r>
              <a:rPr lang="fr-FR" sz="2400" dirty="0" err="1" smtClean="0">
                <a:latin typeface="Arial" pitchFamily="34" charset="0"/>
                <a:cs typeface="Arial" pitchFamily="34" charset="0"/>
              </a:rPr>
              <a:t>cores</a:t>
            </a:r>
            <a:r>
              <a:rPr lang="fr-FR" sz="2400" dirty="0" smtClean="0">
                <a:latin typeface="Arial" pitchFamily="34" charset="0"/>
                <a:cs typeface="Arial" pitchFamily="34" charset="0"/>
              </a:rPr>
              <a:t>) of Crevasse</a:t>
            </a:r>
            <a:endParaRPr lang="en-US" sz="2400" dirty="0" smtClean="0">
              <a:latin typeface="Arial" pitchFamily="34" charset="0"/>
              <a:cs typeface="Arial" pitchFamily="34" charset="0"/>
            </a:endParaRPr>
          </a:p>
        </p:txBody>
      </p:sp>
      <p:pic>
        <p:nvPicPr>
          <p:cNvPr id="1026" name="Picture 2" descr="C:\Users\Geoffrey Fox\Desktop\pagrank-hadoop-twister.png"/>
          <p:cNvPicPr>
            <a:picLocks noChangeAspect="1" noChangeArrowheads="1"/>
          </p:cNvPicPr>
          <p:nvPr/>
        </p:nvPicPr>
        <p:blipFill>
          <a:blip r:embed="rId3" cstate="print"/>
          <a:srcRect/>
          <a:stretch>
            <a:fillRect/>
          </a:stretch>
        </p:blipFill>
        <p:spPr bwMode="auto">
          <a:xfrm>
            <a:off x="762000" y="1524000"/>
            <a:ext cx="7990807" cy="5334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TwisterMPIReduce</a:t>
            </a:r>
            <a:endParaRPr lang="en-US" dirty="0"/>
          </a:p>
        </p:txBody>
      </p:sp>
      <p:sp>
        <p:nvSpPr>
          <p:cNvPr id="22" name="Content Placeholder 21"/>
          <p:cNvSpPr>
            <a:spLocks noGrp="1"/>
          </p:cNvSpPr>
          <p:nvPr>
            <p:ph idx="1"/>
          </p:nvPr>
        </p:nvSpPr>
        <p:spPr>
          <a:xfrm>
            <a:off x="152400" y="4267200"/>
            <a:ext cx="8839200" cy="2209800"/>
          </a:xfrm>
        </p:spPr>
        <p:txBody>
          <a:bodyPr>
            <a:normAutofit/>
          </a:bodyPr>
          <a:lstStyle/>
          <a:p>
            <a:r>
              <a:rPr lang="en-US" dirty="0" smtClean="0"/>
              <a:t>Runtime package supporting subset of MPI mapped to Twister</a:t>
            </a:r>
          </a:p>
          <a:p>
            <a:r>
              <a:rPr lang="en-US" dirty="0" smtClean="0"/>
              <a:t>Set-up, Barrier, Broadcast, Reduce</a:t>
            </a:r>
          </a:p>
          <a:p>
            <a:pPr>
              <a:buNone/>
            </a:pPr>
            <a:endParaRPr lang="en-US" dirty="0"/>
          </a:p>
        </p:txBody>
      </p:sp>
      <p:grpSp>
        <p:nvGrpSpPr>
          <p:cNvPr id="21" name="Group 20"/>
          <p:cNvGrpSpPr/>
          <p:nvPr/>
        </p:nvGrpSpPr>
        <p:grpSpPr>
          <a:xfrm>
            <a:off x="304800" y="1066800"/>
            <a:ext cx="8534400" cy="3042751"/>
            <a:chOff x="1251857" y="2245862"/>
            <a:chExt cx="6640286" cy="2362200"/>
          </a:xfrm>
        </p:grpSpPr>
        <p:sp>
          <p:nvSpPr>
            <p:cNvPr id="3" name="AutoShape 2"/>
            <p:cNvSpPr>
              <a:spLocks noChangeArrowheads="1"/>
            </p:cNvSpPr>
            <p:nvPr/>
          </p:nvSpPr>
          <p:spPr bwMode="auto">
            <a:xfrm>
              <a:off x="4604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Diagram 3"/>
            <p:cNvGraphicFramePr/>
            <p:nvPr/>
          </p:nvGraphicFramePr>
          <p:xfrm>
            <a:off x="4942115" y="3933148"/>
            <a:ext cx="68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p:cNvSpPr>
              <a:spLocks noChangeArrowheads="1"/>
            </p:cNvSpPr>
            <p:nvPr/>
          </p:nvSpPr>
          <p:spPr bwMode="auto">
            <a:xfrm>
              <a:off x="1251857" y="3084062"/>
              <a:ext cx="6629400" cy="304800"/>
            </a:xfrm>
            <a:prstGeom prst="roundRect">
              <a:avLst>
                <a:gd name="adj" fmla="val 16667"/>
              </a:avLst>
            </a:prstGeom>
            <a:ln w="19050">
              <a:solidFill>
                <a:schemeClr val="tx2">
                  <a:lumMod val="60000"/>
                  <a:lumOff val="40000"/>
                </a:schemeClr>
              </a:solidFill>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coolSlant"/>
            </a:sp3d>
          </p:spPr>
          <p:style>
            <a:lnRef idx="1">
              <a:schemeClr val="accent1"/>
            </a:lnRef>
            <a:fillRef idx="2">
              <a:schemeClr val="accent1"/>
            </a:fillRef>
            <a:effectRef idx="1">
              <a:schemeClr val="accent1"/>
            </a:effectRef>
            <a:fontRef idx="minor">
              <a:schemeClr val="dk1"/>
            </a:fontRef>
          </p:style>
          <p:txBody>
            <a:bodyPr vert="horz" wrap="square" lIns="91440" tIns="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Calibri" pitchFamily="34" charset="0"/>
                  <a:cs typeface="Arial" pitchFamily="34" charset="0"/>
                </a:rPr>
                <a:t>TwisterMPIReduce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3"/>
            <p:cNvSpPr>
              <a:spLocks noChangeArrowheads="1"/>
            </p:cNvSpPr>
            <p:nvPr/>
          </p:nvSpPr>
          <p:spPr bwMode="auto">
            <a:xfrm>
              <a:off x="1251857" y="2245862"/>
              <a:ext cx="1589089"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2"/>
            </a:lnRef>
            <a:fillRef idx="2">
              <a:schemeClr val="accent2"/>
            </a:fillRef>
            <a:effectRef idx="1">
              <a:schemeClr val="accent2"/>
            </a:effectRef>
            <a:fontRef idx="minor">
              <a:schemeClr val="dk1"/>
            </a:fontRef>
          </p:style>
          <p:txBody>
            <a:bodyPr vert="horz" wrap="square" lIns="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Calibri" pitchFamily="34" charset="0"/>
                  <a:cs typeface="Arial" pitchFamily="34" charset="0"/>
                </a:rPr>
                <a:t>PairwiseClustering</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br>
                <a:rPr kumimoji="0" lang="en-US" sz="1600" b="1" i="0" u="none" strike="noStrike" cap="none" normalizeH="0" baseline="0" dirty="0" smtClean="0">
                  <a:ln>
                    <a:noFill/>
                  </a:ln>
                  <a:solidFill>
                    <a:schemeClr val="tx1"/>
                  </a:solidFill>
                  <a:effectLst/>
                  <a:latin typeface="Calibri" pitchFamily="34" charset="0"/>
                  <a:cs typeface="Arial" pitchFamily="34" charset="0"/>
                </a:rPr>
              </a:br>
              <a:r>
                <a:rPr kumimoji="0" lang="en-US" sz="1600" b="1" i="0" u="none" strike="noStrike" cap="none" normalizeH="0" baseline="0" dirty="0" smtClean="0">
                  <a:ln>
                    <a:noFill/>
                  </a:ln>
                  <a:solidFill>
                    <a:schemeClr val="tx1"/>
                  </a:solidFill>
                  <a:effectLst/>
                  <a:latin typeface="Calibri" pitchFamily="34" charset="0"/>
                  <a:cs typeface="Arial" pitchFamily="34" charset="0"/>
                </a:rPr>
                <a:t>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29282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3"/>
            </a:lnRef>
            <a:fillRef idx="2">
              <a:schemeClr val="accent3"/>
            </a:fillRef>
            <a:effectRef idx="1">
              <a:schemeClr val="accent3"/>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Multi Dimensional Scaling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
            <p:cNvSpPr>
              <a:spLocks noChangeArrowheads="1"/>
            </p:cNvSpPr>
            <p:nvPr/>
          </p:nvSpPr>
          <p:spPr bwMode="auto">
            <a:xfrm>
              <a:off x="46046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4"/>
            </a:lnRef>
            <a:fillRef idx="2">
              <a:schemeClr val="accent4"/>
            </a:fillRef>
            <a:effectRef idx="1">
              <a:schemeClr val="accent4"/>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Generative</a:t>
              </a:r>
              <a:r>
                <a:rPr kumimoji="0" lang="en-US" sz="1600" b="1" i="0" u="none" strike="noStrike" cap="none" normalizeH="0" dirty="0" smtClean="0">
                  <a:ln>
                    <a:noFill/>
                  </a:ln>
                  <a:solidFill>
                    <a:schemeClr val="tx1"/>
                  </a:solidFill>
                  <a:effectLst/>
                  <a:latin typeface="Calibri" pitchFamily="34" charset="0"/>
                  <a:cs typeface="Arial" pitchFamily="34" charset="0"/>
                </a:rPr>
                <a:t> Topographic Mappin</a:t>
              </a:r>
              <a:r>
                <a:rPr lang="en-US" sz="1600" b="1" dirty="0" smtClean="0">
                  <a:latin typeface="Calibri" pitchFamily="34" charset="0"/>
                  <a:cs typeface="Arial" pitchFamily="34" charset="0"/>
                </a:rPr>
                <a:t>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3"/>
            <p:cNvSpPr>
              <a:spLocks noChangeArrowheads="1"/>
            </p:cNvSpPr>
            <p:nvPr/>
          </p:nvSpPr>
          <p:spPr bwMode="auto">
            <a:xfrm>
              <a:off x="62810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dk1"/>
            </a:lnRef>
            <a:fillRef idx="2">
              <a:schemeClr val="dk1"/>
            </a:fillRef>
            <a:effectRef idx="1">
              <a:schemeClr val="dk1"/>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Other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2"/>
            <p:cNvSpPr>
              <a:spLocks noChangeArrowheads="1"/>
            </p:cNvSpPr>
            <p:nvPr/>
          </p:nvSpPr>
          <p:spPr bwMode="auto">
            <a:xfrm>
              <a:off x="1251857" y="3465062"/>
              <a:ext cx="3276600" cy="381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Azure Twister (C# C++)</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2"/>
            <p:cNvSpPr>
              <a:spLocks noChangeArrowheads="1"/>
            </p:cNvSpPr>
            <p:nvPr/>
          </p:nvSpPr>
          <p:spPr bwMode="auto">
            <a:xfrm>
              <a:off x="4604657" y="3465062"/>
              <a:ext cx="3276600" cy="3810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 Java Twister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2"/>
            <p:cNvSpPr>
              <a:spLocks noChangeArrowheads="1"/>
            </p:cNvSpPr>
            <p:nvPr/>
          </p:nvSpPr>
          <p:spPr bwMode="auto">
            <a:xfrm>
              <a:off x="1251857" y="3922262"/>
              <a:ext cx="3276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Microsoft </a:t>
              </a:r>
              <a:r>
                <a:rPr kumimoji="0" lang="en-US" sz="2000" b="1" i="0" u="none" strike="noStrike" cap="none" normalizeH="0" dirty="0" smtClean="0">
                  <a:ln>
                    <a:noFill/>
                  </a:ln>
                  <a:solidFill>
                    <a:schemeClr val="tx1"/>
                  </a:solidFill>
                  <a:effectLst/>
                  <a:latin typeface="Calibri" pitchFamily="34" charset="0"/>
                  <a:cs typeface="Arial" pitchFamily="34" charset="0"/>
                </a:rPr>
                <a:t>Azure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2"/>
            <p:cNvSpPr>
              <a:spLocks noChangeArrowheads="1"/>
            </p:cNvSpPr>
            <p:nvPr/>
          </p:nvSpPr>
          <p:spPr bwMode="auto">
            <a:xfrm>
              <a:off x="5671457" y="3922262"/>
              <a:ext cx="11430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2"/>
            <p:cNvSpPr>
              <a:spLocks noChangeArrowheads="1"/>
            </p:cNvSpPr>
            <p:nvPr/>
          </p:nvSpPr>
          <p:spPr bwMode="auto">
            <a:xfrm>
              <a:off x="6890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45720" tIns="45720" rIns="4572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Diagram 14"/>
            <p:cNvGraphicFramePr/>
            <p:nvPr/>
          </p:nvGraphicFramePr>
          <p:xfrm>
            <a:off x="3766457" y="3922262"/>
            <a:ext cx="685800" cy="60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4528457" y="3961731"/>
              <a:ext cx="1051443" cy="310620"/>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err="1" smtClean="0">
                  <a:ln>
                    <a:noFill/>
                  </a:ln>
                  <a:solidFill>
                    <a:schemeClr val="tx1"/>
                  </a:solidFill>
                  <a:effectLst/>
                  <a:latin typeface="Calibri" pitchFamily="34" charset="0"/>
                  <a:cs typeface="Arial" pitchFamily="34" charset="0"/>
                </a:rPr>
                <a:t>FutureGrid</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Diagram 16"/>
            <p:cNvGraphicFramePr/>
            <p:nvPr/>
          </p:nvGraphicFramePr>
          <p:xfrm>
            <a:off x="6161313" y="3944034"/>
            <a:ext cx="685800" cy="60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Rectangle 17"/>
            <p:cNvSpPr/>
            <p:nvPr/>
          </p:nvSpPr>
          <p:spPr>
            <a:xfrm>
              <a:off x="5638799" y="3965806"/>
              <a:ext cx="990600"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Local </a:t>
              </a:r>
              <a:r>
                <a:rPr kumimoji="0" lang="en-US" sz="2000" b="1" i="0" u="none" strike="noStrike" cap="none" normalizeH="0" dirty="0" smtClean="0">
                  <a:ln>
                    <a:noFill/>
                  </a:ln>
                  <a:solidFill>
                    <a:schemeClr val="tx1"/>
                  </a:solidFill>
                  <a:effectLst/>
                  <a:latin typeface="Calibri" pitchFamily="34" charset="0"/>
                  <a:cs typeface="Arial" pitchFamily="34" charset="0"/>
                </a:rPr>
                <a:t>Cluster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Diagram 18"/>
            <p:cNvGraphicFramePr/>
            <p:nvPr/>
          </p:nvGraphicFramePr>
          <p:xfrm>
            <a:off x="7206343" y="3965804"/>
            <a:ext cx="685800" cy="609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Rectangle 19"/>
            <p:cNvSpPr/>
            <p:nvPr/>
          </p:nvSpPr>
          <p:spPr>
            <a:xfrm>
              <a:off x="6847518" y="3961731"/>
              <a:ext cx="979309"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Amazon EC2</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81000" y="381000"/>
          <a:ext cx="8416636" cy="611678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ular Callout 7"/>
          <p:cNvSpPr/>
          <p:nvPr/>
        </p:nvSpPr>
        <p:spPr>
          <a:xfrm>
            <a:off x="2057400" y="3810000"/>
            <a:ext cx="1676400" cy="847725"/>
          </a:xfrm>
          <a:prstGeom prst="wedgeRectCallout">
            <a:avLst>
              <a:gd name="adj1" fmla="val 2354"/>
              <a:gd name="adj2" fmla="val 9465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343 iterations </a:t>
            </a:r>
          </a:p>
          <a:p>
            <a:pPr algn="ctr"/>
            <a:r>
              <a:rPr lang="en-US" sz="1800" b="1" dirty="0">
                <a:solidFill>
                  <a:schemeClr val="tx1"/>
                </a:solidFill>
              </a:rPr>
              <a:t>(768 CPU cores)</a:t>
            </a:r>
          </a:p>
        </p:txBody>
      </p:sp>
      <p:sp>
        <p:nvSpPr>
          <p:cNvPr id="9" name="Rectangular Callout 8"/>
          <p:cNvSpPr/>
          <p:nvPr/>
        </p:nvSpPr>
        <p:spPr>
          <a:xfrm>
            <a:off x="4038600" y="3200400"/>
            <a:ext cx="1666875" cy="723900"/>
          </a:xfrm>
          <a:prstGeom prst="wedgeRectCallout">
            <a:avLst>
              <a:gd name="adj1" fmla="val 5650"/>
              <a:gd name="adj2" fmla="val 9683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968 iterations</a:t>
            </a:r>
          </a:p>
          <a:p>
            <a:pPr algn="ctr"/>
            <a:r>
              <a:rPr lang="en-US" sz="1800" b="1" dirty="0">
                <a:solidFill>
                  <a:schemeClr val="tx1"/>
                </a:solidFill>
              </a:rPr>
              <a:t>(384  </a:t>
            </a:r>
            <a:r>
              <a:rPr lang="en-US" sz="1800" b="1" dirty="0" err="1">
                <a:solidFill>
                  <a:schemeClr val="tx1"/>
                </a:solidFill>
              </a:rPr>
              <a:t>CPUcores</a:t>
            </a:r>
            <a:r>
              <a:rPr lang="en-US" sz="1600" b="1" dirty="0">
                <a:solidFill>
                  <a:schemeClr val="tx1"/>
                </a:solidFill>
              </a:rPr>
              <a:t>) </a:t>
            </a:r>
          </a:p>
        </p:txBody>
      </p:sp>
      <p:sp>
        <p:nvSpPr>
          <p:cNvPr id="10" name="Rectangular Callout 9"/>
          <p:cNvSpPr/>
          <p:nvPr/>
        </p:nvSpPr>
        <p:spPr>
          <a:xfrm>
            <a:off x="4724400" y="1600200"/>
            <a:ext cx="1619251" cy="838200"/>
          </a:xfrm>
          <a:prstGeom prst="wedgeRectCallout">
            <a:avLst>
              <a:gd name="adj1" fmla="val 47408"/>
              <a:gd name="adj2" fmla="val 8596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2916 iterations</a:t>
            </a:r>
          </a:p>
          <a:p>
            <a:pPr algn="ctr"/>
            <a:r>
              <a:rPr lang="en-US" sz="1800" b="1" dirty="0">
                <a:solidFill>
                  <a:schemeClr val="tx1"/>
                </a:solidFill>
              </a:rPr>
              <a:t>(384 </a:t>
            </a:r>
            <a:r>
              <a:rPr lang="en-US" sz="1800" b="1" dirty="0" err="1">
                <a:solidFill>
                  <a:schemeClr val="tx1"/>
                </a:solidFill>
              </a:rPr>
              <a:t>CPUcores</a:t>
            </a:r>
            <a:r>
              <a:rPr lang="en-US" sz="1800" b="1" dirty="0">
                <a:solidFill>
                  <a:schemeClr val="tx1"/>
                </a:solidFill>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7620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514600" y="1295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dirty="0" smtClean="0"/>
              <a:t>Some Issues with </a:t>
            </a:r>
            <a:r>
              <a:rPr lang="en-US" dirty="0" err="1" smtClean="0"/>
              <a:t>AzureTwister</a:t>
            </a:r>
            <a:r>
              <a:rPr lang="en-US" dirty="0" smtClean="0"/>
              <a:t> and </a:t>
            </a:r>
            <a:r>
              <a:rPr lang="en-US" dirty="0" err="1" smtClean="0"/>
              <a:t>AzureMapReduce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Transporting data to Azure</a:t>
            </a:r>
            <a:r>
              <a:rPr lang="en-US" dirty="0" smtClean="0"/>
              <a:t>: Blobs (HTTP), Drives (</a:t>
            </a:r>
            <a:r>
              <a:rPr lang="en-US" dirty="0" err="1" smtClean="0"/>
              <a:t>GridFTP</a:t>
            </a:r>
            <a:r>
              <a:rPr lang="en-US" dirty="0" smtClean="0"/>
              <a:t> etc.), </a:t>
            </a:r>
            <a:r>
              <a:rPr lang="en-US" dirty="0" err="1" smtClean="0"/>
              <a:t>Fedex</a:t>
            </a:r>
            <a:r>
              <a:rPr lang="en-US" dirty="0" smtClean="0"/>
              <a:t> disks</a:t>
            </a:r>
          </a:p>
          <a:p>
            <a:r>
              <a:rPr lang="en-US" dirty="0" smtClean="0">
                <a:solidFill>
                  <a:srgbClr val="FF0000"/>
                </a:solidFill>
              </a:rPr>
              <a:t>Intermediate data Transfer</a:t>
            </a:r>
            <a:r>
              <a:rPr lang="en-US" dirty="0" smtClean="0"/>
              <a:t>: Blobs (current choice) versus Drives (should be faster but don’t seem to be)</a:t>
            </a:r>
          </a:p>
          <a:p>
            <a:r>
              <a:rPr lang="en-US" dirty="0" smtClean="0">
                <a:solidFill>
                  <a:srgbClr val="FF0000"/>
                </a:solidFill>
              </a:rPr>
              <a:t>Azure Table v Azure SQL</a:t>
            </a:r>
            <a:r>
              <a:rPr lang="en-US" dirty="0" smtClean="0"/>
              <a:t>: Handle all metadata</a:t>
            </a:r>
          </a:p>
          <a:p>
            <a:r>
              <a:rPr lang="en-US" dirty="0" smtClean="0">
                <a:solidFill>
                  <a:srgbClr val="FF0000"/>
                </a:solidFill>
              </a:rPr>
              <a:t>Messaging Queues</a:t>
            </a:r>
            <a:r>
              <a:rPr lang="en-US" dirty="0" smtClean="0"/>
              <a:t>: Use real publish-subscribe system in place of Azure Queues</a:t>
            </a:r>
          </a:p>
          <a:p>
            <a:r>
              <a:rPr lang="en-US" dirty="0" smtClean="0">
                <a:solidFill>
                  <a:srgbClr val="FF0000"/>
                </a:solidFill>
              </a:rPr>
              <a:t>Azure Affinity Groups</a:t>
            </a:r>
            <a:r>
              <a:rPr lang="en-US" dirty="0" smtClean="0"/>
              <a:t>: Could allow better data-compute and compute-compute affinity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0"/>
          <a:ext cx="9144000" cy="6816661"/>
        </p:xfrm>
        <a:graphic>
          <a:graphicData uri="http://schemas.openxmlformats.org/drawingml/2006/table">
            <a:tbl>
              <a:tblPr/>
              <a:tblGrid>
                <a:gridCol w="1394850"/>
                <a:gridCol w="1809091"/>
                <a:gridCol w="1529740"/>
                <a:gridCol w="1627321"/>
                <a:gridCol w="1182799"/>
                <a:gridCol w="1600199"/>
              </a:tblGrid>
              <a:tr h="381000">
                <a:tc>
                  <a:txBody>
                    <a:bodyPr/>
                    <a:lstStyle/>
                    <a:p>
                      <a:pPr marL="0" marR="0">
                        <a:lnSpc>
                          <a:spcPct val="115000"/>
                        </a:lnSpc>
                        <a:spcBef>
                          <a:spcPts val="0"/>
                        </a:spcBef>
                        <a:spcAft>
                          <a:spcPts val="0"/>
                        </a:spcAft>
                      </a:pPr>
                      <a:endParaRPr lang="en-US" sz="1400" dirty="0">
                        <a:latin typeface="Arial"/>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Malgun Gothic"/>
                          <a:cs typeface="Times New Roman"/>
                        </a:rPr>
                        <a:t>Google </a:t>
                      </a:r>
                      <a:r>
                        <a:rPr lang="en-US" sz="1400" b="1" dirty="0" smtClean="0">
                          <a:latin typeface="Arial"/>
                          <a:ea typeface="Malgun Gothic"/>
                          <a:cs typeface="Times New Roman"/>
                        </a:rPr>
                        <a:t>MapReduce</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Apache </a:t>
                      </a:r>
                      <a:r>
                        <a:rPr lang="en-US" sz="1400" b="1" dirty="0" smtClean="0">
                          <a:latin typeface="Arial"/>
                          <a:ea typeface="Malgun Gothic"/>
                          <a:cs typeface="Times New Roman"/>
                        </a:rPr>
                        <a:t>Hadoop</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Microsoft </a:t>
                      </a:r>
                      <a:r>
                        <a:rPr lang="en-US" sz="1400" b="1" dirty="0" smtClean="0">
                          <a:latin typeface="Arial"/>
                          <a:ea typeface="Malgun Gothic"/>
                          <a:cs typeface="Times New Roman"/>
                        </a:rPr>
                        <a:t>Dryad</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smtClean="0">
                          <a:latin typeface="Arial"/>
                          <a:ea typeface="Malgun Gothic"/>
                          <a:cs typeface="Times New Roman"/>
                        </a:rPr>
                        <a:t>Twister</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Azure </a:t>
                      </a:r>
                      <a:r>
                        <a:rPr lang="en-US" sz="1400" b="1" dirty="0" smtClean="0">
                          <a:latin typeface="Arial"/>
                          <a:ea typeface="Malgun Gothic"/>
                          <a:cs typeface="Times New Roman"/>
                        </a:rPr>
                        <a:t>Twister</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2000">
                <a:tc>
                  <a:txBody>
                    <a:bodyPr/>
                    <a:lstStyle/>
                    <a:p>
                      <a:pPr marL="0" marR="0">
                        <a:lnSpc>
                          <a:spcPct val="115000"/>
                        </a:lnSpc>
                        <a:spcBef>
                          <a:spcPts val="0"/>
                        </a:spcBef>
                        <a:spcAft>
                          <a:spcPts val="0"/>
                        </a:spcAft>
                      </a:pPr>
                      <a:r>
                        <a:rPr lang="en-US" sz="1200" b="1" dirty="0">
                          <a:latin typeface="Arial"/>
                          <a:ea typeface="Malgun Gothic"/>
                          <a:cs typeface="Times New Roman"/>
                        </a:rPr>
                        <a:t>Programming Model</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smtClean="0">
                          <a:latin typeface="Arial"/>
                          <a:ea typeface="Malgun Gothic"/>
                          <a:cs typeface="Times New Roman"/>
                        </a:rPr>
                        <a:t>98</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DAG execution, Extensible to MapReduce and other patterns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Iterative 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MapReduce-- will extend to Iterative 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nSpc>
                          <a:spcPct val="115000"/>
                        </a:lnSpc>
                        <a:spcBef>
                          <a:spcPts val="0"/>
                        </a:spcBef>
                        <a:spcAft>
                          <a:spcPts val="0"/>
                        </a:spcAft>
                      </a:pPr>
                      <a:r>
                        <a:rPr lang="en-US" sz="1200" b="1" dirty="0">
                          <a:latin typeface="Arial"/>
                          <a:ea typeface="Malgun Gothic"/>
                          <a:cs typeface="Times New Roman"/>
                        </a:rPr>
                        <a:t>Data Handling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GFS (Google File System)</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HDFS (Hadoop Distributed File System)</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Shared Directories &amp; local disks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Local disks and data management tools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Azure Blob Storage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0">
                <a:tc>
                  <a:txBody>
                    <a:bodyPr/>
                    <a:lstStyle/>
                    <a:p>
                      <a:pPr marL="0" marR="0">
                        <a:lnSpc>
                          <a:spcPct val="115000"/>
                        </a:lnSpc>
                        <a:spcBef>
                          <a:spcPts val="0"/>
                        </a:spcBef>
                        <a:spcAft>
                          <a:spcPts val="0"/>
                        </a:spcAft>
                      </a:pPr>
                      <a:r>
                        <a:rPr lang="en-US" sz="1200" b="1" dirty="0">
                          <a:latin typeface="Arial"/>
                          <a:ea typeface="Malgun Gothic"/>
                          <a:cs typeface="Times New Roman"/>
                        </a:rPr>
                        <a:t>Scheduling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latin typeface="Arial"/>
                          <a:ea typeface="Malgun Gothic"/>
                          <a:cs typeface="Times New Roman"/>
                        </a:rPr>
                        <a:t>Data Locality</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Data Locality; Rack aware, Dynamic task scheduling through global queue</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Data locality;</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Network</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topology based</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run time graph</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optimizations; Static task partitions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Data Locality; Static task partitions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Dynamic task scheduling through global queue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2999">
                <a:tc>
                  <a:txBody>
                    <a:bodyPr/>
                    <a:lstStyle/>
                    <a:p>
                      <a:pPr marL="0" marR="0">
                        <a:lnSpc>
                          <a:spcPct val="115000"/>
                        </a:lnSpc>
                        <a:spcBef>
                          <a:spcPts val="0"/>
                        </a:spcBef>
                        <a:spcAft>
                          <a:spcPts val="0"/>
                        </a:spcAft>
                      </a:pPr>
                      <a:r>
                        <a:rPr lang="en-US" sz="1200" b="1" dirty="0">
                          <a:latin typeface="Arial"/>
                          <a:ea typeface="Malgun Gothic"/>
                          <a:cs typeface="Times New Roman"/>
                        </a:rPr>
                        <a:t>Failure Handling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Re-execution of failed tasks; Duplicate execution of slow tasks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failed tasks; Duplicate execution of slow tasks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Re-execution of failed tasks; Duplicate execution of slow tasks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Iterations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failed tasks; Duplicate execution of slow tasks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0" marR="0">
                        <a:lnSpc>
                          <a:spcPct val="115000"/>
                        </a:lnSpc>
                        <a:spcBef>
                          <a:spcPts val="0"/>
                        </a:spcBef>
                        <a:spcAft>
                          <a:spcPts val="0"/>
                        </a:spcAft>
                      </a:pPr>
                      <a:r>
                        <a:rPr lang="en-US" sz="1200" b="1" dirty="0">
                          <a:latin typeface="Arial"/>
                          <a:ea typeface="Malgun Gothic"/>
                          <a:cs typeface="Times New Roman"/>
                        </a:rPr>
                        <a:t>High Level Language Support</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err="1">
                          <a:latin typeface="Arial"/>
                          <a:ea typeface="Malgun Gothic"/>
                          <a:cs typeface="Times New Roman"/>
                        </a:rPr>
                        <a:t>Sawzall</a:t>
                      </a:r>
                      <a:r>
                        <a:rPr lang="en-US" sz="1200" dirty="0">
                          <a:latin typeface="Arial"/>
                          <a:ea typeface="Malgun Gothic"/>
                          <a:cs typeface="Times New Roman"/>
                        </a:rPr>
                        <a:t>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Pig Latin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latin typeface="Arial"/>
                          <a:ea typeface="Malgun Gothic"/>
                          <a:cs typeface="Times New Roman"/>
                        </a:rPr>
                        <a:t>DryadLINQ</a:t>
                      </a:r>
                      <a:r>
                        <a:rPr lang="en-US" sz="1200" dirty="0">
                          <a:latin typeface="Arial"/>
                          <a:ea typeface="Malgun Gothic"/>
                          <a:cs typeface="Times New Roman"/>
                        </a:rPr>
                        <a:t>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smtClean="0">
                          <a:latin typeface="Arial"/>
                          <a:ea typeface="Malgun Gothic"/>
                          <a:cs typeface="Times New Roman"/>
                        </a:rPr>
                        <a:t>Pregel</a:t>
                      </a:r>
                      <a:r>
                        <a:rPr lang="en-US" sz="1200" dirty="0" smtClean="0">
                          <a:latin typeface="Arial"/>
                          <a:ea typeface="Malgun Gothic"/>
                          <a:cs typeface="Times New Roman"/>
                        </a:rPr>
                        <a:t> </a:t>
                      </a:r>
                      <a:r>
                        <a:rPr lang="en-US" sz="1200" dirty="0">
                          <a:latin typeface="Arial"/>
                          <a:ea typeface="Malgun Gothic"/>
                          <a:cs typeface="Times New Roman"/>
                        </a:rPr>
                        <a:t>has related features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N/A</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794">
                <a:tc>
                  <a:txBody>
                    <a:bodyPr/>
                    <a:lstStyle/>
                    <a:p>
                      <a:pPr marL="0" marR="0">
                        <a:lnSpc>
                          <a:spcPct val="115000"/>
                        </a:lnSpc>
                        <a:spcBef>
                          <a:spcPts val="0"/>
                        </a:spcBef>
                        <a:spcAft>
                          <a:spcPts val="0"/>
                        </a:spcAft>
                      </a:pPr>
                      <a:r>
                        <a:rPr lang="en-US" sz="1200" b="1" dirty="0">
                          <a:latin typeface="Arial"/>
                          <a:ea typeface="Malgun Gothic"/>
                          <a:cs typeface="Times New Roman"/>
                        </a:rPr>
                        <a:t>Environment</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latin typeface="Arial"/>
                          <a:ea typeface="Malgun Gothic"/>
                          <a:cs typeface="Times New Roman"/>
                        </a:rPr>
                        <a:t>Linux Cluster.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Linux Clusters, Amazon Elastic Map Reduce on EC2</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Windows HPCS cluster</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Linux Cluster</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EC2</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Window Azure Compute, Windows Azure Local Development Fabric</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0" marR="0">
                        <a:lnSpc>
                          <a:spcPct val="115000"/>
                        </a:lnSpc>
                        <a:spcBef>
                          <a:spcPts val="0"/>
                        </a:spcBef>
                        <a:spcAft>
                          <a:spcPts val="0"/>
                        </a:spcAft>
                      </a:pPr>
                      <a:r>
                        <a:rPr lang="en-US" sz="1200" b="1" dirty="0">
                          <a:latin typeface="Arial"/>
                          <a:ea typeface="Malgun Gothic"/>
                          <a:cs typeface="Times New Roman"/>
                        </a:rPr>
                        <a:t>Intermediate data transfer</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File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File, Http</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File, TCP pipes, shared-memory FIFOs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Publish/Subscribe messaging</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Files, TCP</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FutureGrid Concepts</a:t>
            </a:r>
            <a:endParaRPr lang="en-US" dirty="0"/>
          </a:p>
        </p:txBody>
      </p:sp>
      <p:sp>
        <p:nvSpPr>
          <p:cNvPr id="3" name="Content Placeholder 2"/>
          <p:cNvSpPr>
            <a:spLocks noGrp="1"/>
          </p:cNvSpPr>
          <p:nvPr>
            <p:ph idx="1"/>
          </p:nvPr>
        </p:nvSpPr>
        <p:spPr>
          <a:xfrm>
            <a:off x="0" y="838200"/>
            <a:ext cx="9144000" cy="6019800"/>
          </a:xfrm>
        </p:spPr>
        <p:txBody>
          <a:bodyPr>
            <a:normAutofit fontScale="92500"/>
          </a:bodyPr>
          <a:lstStyle/>
          <a:p>
            <a:r>
              <a:rPr lang="en-US" sz="2800" dirty="0" smtClean="0"/>
              <a:t>       Support development of new applications and new middleware using Cloud, Grid and Parallel computing (Nimbus, Eucalyptus, </a:t>
            </a:r>
            <a:r>
              <a:rPr lang="en-US" sz="2800" dirty="0" err="1" smtClean="0"/>
              <a:t>Hadoop</a:t>
            </a:r>
            <a:r>
              <a:rPr lang="en-US" sz="2800" dirty="0" smtClean="0"/>
              <a:t>, </a:t>
            </a:r>
            <a:r>
              <a:rPr lang="en-US" sz="2800" dirty="0" err="1" smtClean="0"/>
              <a:t>Globus</a:t>
            </a:r>
            <a:r>
              <a:rPr lang="en-US" sz="2800" dirty="0" smtClean="0"/>
              <a:t>, Unicore, MPI, </a:t>
            </a:r>
            <a:r>
              <a:rPr lang="en-US" sz="2800" dirty="0" err="1" smtClean="0"/>
              <a:t>OpenMP</a:t>
            </a:r>
            <a:r>
              <a:rPr lang="en-US" sz="2800" dirty="0" smtClean="0"/>
              <a:t>. Linux, Windows …) looking at functionality, interoperability, performance </a:t>
            </a:r>
          </a:p>
          <a:p>
            <a:r>
              <a:rPr lang="en-US" sz="2800" dirty="0" smtClean="0"/>
              <a:t>Put the “science” back in the computer science of grid computing by enabling replicable experiments</a:t>
            </a:r>
          </a:p>
          <a:p>
            <a:r>
              <a:rPr lang="en-US" sz="2800" dirty="0" smtClean="0"/>
              <a:t>Open source software built around Moab/</a:t>
            </a:r>
            <a:r>
              <a:rPr lang="en-US" sz="2800" dirty="0" err="1" smtClean="0"/>
              <a:t>xCAT</a:t>
            </a:r>
            <a:r>
              <a:rPr lang="en-US" sz="2800" dirty="0" smtClean="0"/>
              <a:t> to support dynamic provisioning from Cloud to HPC environment, Linux to Windows ….. with monitoring, benchmarks and support of important existing middleware</a:t>
            </a:r>
          </a:p>
          <a:p>
            <a:r>
              <a:rPr lang="en-US" sz="2800" b="1" dirty="0" smtClean="0"/>
              <a:t>June 2010 </a:t>
            </a:r>
            <a:r>
              <a:rPr lang="en-US" sz="2800" dirty="0" smtClean="0"/>
              <a:t>Initial users; </a:t>
            </a:r>
            <a:r>
              <a:rPr lang="en-US" sz="2800" b="1" dirty="0" smtClean="0"/>
              <a:t>September 2010 </a:t>
            </a:r>
            <a:r>
              <a:rPr lang="en-US" sz="2800" dirty="0" smtClean="0"/>
              <a:t>All hardware (except IU shared memory system) accepted and significant use starts; </a:t>
            </a:r>
            <a:r>
              <a:rPr lang="en-US" sz="2800" b="1" dirty="0" smtClean="0"/>
              <a:t>October 2011</a:t>
            </a:r>
            <a:r>
              <a:rPr lang="en-US" sz="2800" dirty="0" smtClean="0"/>
              <a:t> FutureGrid allocatable via TeraGrid process </a:t>
            </a:r>
          </a:p>
          <a:p>
            <a:pPr>
              <a:buNone/>
            </a:pP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02"/>
            <a:ext cx="8226425" cy="892727"/>
          </a:xfrm>
        </p:spPr>
        <p:txBody>
          <a:bodyPr/>
          <a:lstStyle/>
          <a:p>
            <a:r>
              <a:rPr lang="en-US" dirty="0" smtClean="0"/>
              <a:t>FutureGrid Hardware</a:t>
            </a:r>
            <a:endParaRPr lang="en-US" dirty="0"/>
          </a:p>
        </p:txBody>
      </p:sp>
      <p:sp>
        <p:nvSpPr>
          <p:cNvPr id="4" name="TextBox 3"/>
          <p:cNvSpPr txBox="1"/>
          <p:nvPr/>
        </p:nvSpPr>
        <p:spPr>
          <a:xfrm>
            <a:off x="0" y="5181600"/>
            <a:ext cx="9032033" cy="1754326"/>
          </a:xfrm>
          <a:prstGeom prst="rect">
            <a:avLst/>
          </a:prstGeom>
          <a:noFill/>
        </p:spPr>
        <p:txBody>
          <a:bodyPr wrap="square" rtlCol="0">
            <a:spAutoFit/>
          </a:bodyPr>
          <a:lstStyle/>
          <a:p>
            <a:pPr>
              <a:buFont typeface="Arial"/>
              <a:buChar char="•"/>
            </a:pPr>
            <a:r>
              <a:rPr lang="en-US" dirty="0" smtClean="0">
                <a:solidFill>
                  <a:prstClr val="black"/>
                </a:solidFill>
              </a:rPr>
              <a:t> FutureGrid has </a:t>
            </a:r>
            <a:r>
              <a:rPr lang="en-US" dirty="0" smtClean="0">
                <a:solidFill>
                  <a:srgbClr val="FF0000"/>
                </a:solidFill>
              </a:rPr>
              <a:t>dedicated network </a:t>
            </a:r>
            <a:r>
              <a:rPr lang="en-US" dirty="0" smtClean="0">
                <a:solidFill>
                  <a:prstClr val="black"/>
                </a:solidFill>
              </a:rPr>
              <a:t>(except to TACC) and a </a:t>
            </a:r>
            <a:r>
              <a:rPr lang="en-US" dirty="0" smtClean="0">
                <a:solidFill>
                  <a:srgbClr val="FF0000"/>
                </a:solidFill>
              </a:rPr>
              <a:t>network fault and delay generator</a:t>
            </a:r>
          </a:p>
          <a:p>
            <a:pPr>
              <a:buFont typeface="Arial"/>
              <a:buChar char="•"/>
            </a:pPr>
            <a:r>
              <a:rPr lang="en-US" dirty="0" smtClean="0">
                <a:solidFill>
                  <a:prstClr val="black"/>
                </a:solidFill>
              </a:rPr>
              <a:t> Can isolate experiments on request; IU runs Network for NLR/Internet2</a:t>
            </a:r>
          </a:p>
          <a:p>
            <a:pPr>
              <a:buFont typeface="Arial"/>
              <a:buChar char="•"/>
            </a:pPr>
            <a:r>
              <a:rPr lang="en-US" dirty="0" smtClean="0">
                <a:solidFill>
                  <a:prstClr val="black"/>
                </a:solidFill>
              </a:rPr>
              <a:t> (Many) </a:t>
            </a:r>
            <a:r>
              <a:rPr lang="en-US" dirty="0" smtClean="0">
                <a:solidFill>
                  <a:srgbClr val="FF0000"/>
                </a:solidFill>
              </a:rPr>
              <a:t>additional partner machines </a:t>
            </a:r>
            <a:r>
              <a:rPr lang="en-US" dirty="0" smtClean="0">
                <a:solidFill>
                  <a:prstClr val="black"/>
                </a:solidFill>
              </a:rPr>
              <a:t>will run FutureGrid software and be supported (but allocated in specialized ways)</a:t>
            </a:r>
          </a:p>
          <a:p>
            <a:pPr>
              <a:buFont typeface="Arial"/>
              <a:buChar char="•"/>
            </a:pPr>
            <a:r>
              <a:rPr lang="en-US" dirty="0" smtClean="0">
                <a:solidFill>
                  <a:prstClr val="black"/>
                </a:solidFill>
              </a:rPr>
              <a:t> (*) IU machines share same storage; (**) Shared memory and GPU Cluster in year 2</a:t>
            </a:r>
          </a:p>
          <a:p>
            <a:endParaRPr lang="en-US" dirty="0">
              <a:solidFill>
                <a:prstClr val="black"/>
              </a:solidFill>
            </a:endParaRPr>
          </a:p>
        </p:txBody>
      </p:sp>
      <p:grpSp>
        <p:nvGrpSpPr>
          <p:cNvPr id="3" name="Group 4"/>
          <p:cNvGrpSpPr>
            <a:grpSpLocks noChangeAspect="1"/>
          </p:cNvGrpSpPr>
          <p:nvPr/>
        </p:nvGrpSpPr>
        <p:grpSpPr bwMode="auto">
          <a:xfrm>
            <a:off x="88899" y="1295400"/>
            <a:ext cx="9055101" cy="4214813"/>
            <a:chOff x="0" y="816"/>
            <a:chExt cx="5704" cy="2655"/>
          </a:xfrm>
        </p:grpSpPr>
        <p:sp>
          <p:nvSpPr>
            <p:cNvPr id="1027" name="AutoShape 3"/>
            <p:cNvSpPr>
              <a:spLocks noChangeAspect="1" noChangeArrowheads="1" noTextEdit="1"/>
            </p:cNvSpPr>
            <p:nvPr/>
          </p:nvSpPr>
          <p:spPr bwMode="auto">
            <a:xfrm>
              <a:off x="0" y="816"/>
              <a:ext cx="5689" cy="2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5" name="Group 205"/>
            <p:cNvGrpSpPr>
              <a:grpSpLocks/>
            </p:cNvGrpSpPr>
            <p:nvPr/>
          </p:nvGrpSpPr>
          <p:grpSpPr bwMode="auto">
            <a:xfrm>
              <a:off x="0" y="816"/>
              <a:ext cx="5674" cy="627"/>
              <a:chOff x="0" y="816"/>
              <a:chExt cx="5674" cy="627"/>
            </a:xfrm>
          </p:grpSpPr>
          <p:sp>
            <p:nvSpPr>
              <p:cNvPr id="1029" name="Rectangle 5"/>
              <p:cNvSpPr>
                <a:spLocks noChangeArrowheads="1"/>
              </p:cNvSpPr>
              <p:nvPr/>
            </p:nvSpPr>
            <p:spPr bwMode="auto">
              <a:xfrm>
                <a:off x="7" y="822"/>
                <a:ext cx="1473"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0" name="Rectangle 6"/>
              <p:cNvSpPr>
                <a:spLocks noChangeArrowheads="1"/>
              </p:cNvSpPr>
              <p:nvPr/>
            </p:nvSpPr>
            <p:spPr bwMode="auto">
              <a:xfrm>
                <a:off x="7" y="961"/>
                <a:ext cx="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1" name="Rectangle 7"/>
              <p:cNvSpPr>
                <a:spLocks noChangeArrowheads="1"/>
              </p:cNvSpPr>
              <p:nvPr/>
            </p:nvSpPr>
            <p:spPr bwMode="auto">
              <a:xfrm>
                <a:off x="1475" y="961"/>
                <a:ext cx="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2" name="Rectangle 8"/>
              <p:cNvSpPr>
                <a:spLocks noChangeArrowheads="1"/>
              </p:cNvSpPr>
              <p:nvPr/>
            </p:nvSpPr>
            <p:spPr bwMode="auto">
              <a:xfrm>
                <a:off x="12" y="961"/>
                <a:ext cx="1463"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3" name="Rectangle 9"/>
              <p:cNvSpPr>
                <a:spLocks noChangeArrowheads="1"/>
              </p:cNvSpPr>
              <p:nvPr/>
            </p:nvSpPr>
            <p:spPr bwMode="auto">
              <a:xfrm>
                <a:off x="432" y="964"/>
                <a:ext cx="71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System type</a:t>
                </a:r>
                <a:endParaRPr lang="en-US" smtClean="0">
                  <a:solidFill>
                    <a:prstClr val="black"/>
                  </a:solidFill>
                  <a:latin typeface="Arial" pitchFamily="34" charset="0"/>
                  <a:cs typeface="Arial" pitchFamily="34" charset="0"/>
                </a:endParaRPr>
              </a:p>
            </p:txBody>
          </p:sp>
          <p:sp>
            <p:nvSpPr>
              <p:cNvPr id="1034" name="Rectangle 10"/>
              <p:cNvSpPr>
                <a:spLocks noChangeArrowheads="1"/>
              </p:cNvSpPr>
              <p:nvPr/>
            </p:nvSpPr>
            <p:spPr bwMode="auto">
              <a:xfrm>
                <a:off x="1054"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35" name="Rectangle 11"/>
              <p:cNvSpPr>
                <a:spLocks noChangeArrowheads="1"/>
              </p:cNvSpPr>
              <p:nvPr/>
            </p:nvSpPr>
            <p:spPr bwMode="auto">
              <a:xfrm>
                <a:off x="1486" y="822"/>
                <a:ext cx="539"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6" name="Rectangle 12"/>
              <p:cNvSpPr>
                <a:spLocks noChangeArrowheads="1"/>
              </p:cNvSpPr>
              <p:nvPr/>
            </p:nvSpPr>
            <p:spPr bwMode="auto">
              <a:xfrm>
                <a:off x="1486"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Rectangle 13"/>
              <p:cNvSpPr>
                <a:spLocks noChangeArrowheads="1"/>
              </p:cNvSpPr>
              <p:nvPr/>
            </p:nvSpPr>
            <p:spPr bwMode="auto">
              <a:xfrm>
                <a:off x="2020" y="961"/>
                <a:ext cx="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8" name="Rectangle 14"/>
              <p:cNvSpPr>
                <a:spLocks noChangeArrowheads="1"/>
              </p:cNvSpPr>
              <p:nvPr/>
            </p:nvSpPr>
            <p:spPr bwMode="auto">
              <a:xfrm>
                <a:off x="1492" y="961"/>
                <a:ext cx="528"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9" name="Rectangle 15"/>
              <p:cNvSpPr>
                <a:spLocks noChangeArrowheads="1"/>
              </p:cNvSpPr>
              <p:nvPr/>
            </p:nvSpPr>
            <p:spPr bwMode="auto">
              <a:xfrm>
                <a:off x="1563" y="964"/>
                <a:ext cx="46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CPUs</a:t>
                </a:r>
                <a:endParaRPr lang="en-US" smtClean="0">
                  <a:solidFill>
                    <a:prstClr val="black"/>
                  </a:solidFill>
                  <a:latin typeface="Arial" pitchFamily="34" charset="0"/>
                  <a:cs typeface="Arial" pitchFamily="34" charset="0"/>
                </a:endParaRPr>
              </a:p>
            </p:txBody>
          </p:sp>
          <p:sp>
            <p:nvSpPr>
              <p:cNvPr id="1040" name="Rectangle 16"/>
              <p:cNvSpPr>
                <a:spLocks noChangeArrowheads="1"/>
              </p:cNvSpPr>
              <p:nvPr/>
            </p:nvSpPr>
            <p:spPr bwMode="auto">
              <a:xfrm>
                <a:off x="1949"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41" name="Rectangle 17"/>
              <p:cNvSpPr>
                <a:spLocks noChangeArrowheads="1"/>
              </p:cNvSpPr>
              <p:nvPr/>
            </p:nvSpPr>
            <p:spPr bwMode="auto">
              <a:xfrm>
                <a:off x="2031" y="822"/>
                <a:ext cx="485"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2" name="Rectangle 18"/>
              <p:cNvSpPr>
                <a:spLocks noChangeArrowheads="1"/>
              </p:cNvSpPr>
              <p:nvPr/>
            </p:nvSpPr>
            <p:spPr bwMode="auto">
              <a:xfrm>
                <a:off x="2031"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3" name="Rectangle 19"/>
              <p:cNvSpPr>
                <a:spLocks noChangeArrowheads="1"/>
              </p:cNvSpPr>
              <p:nvPr/>
            </p:nvSpPr>
            <p:spPr bwMode="auto">
              <a:xfrm>
                <a:off x="2510"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4" name="Rectangle 20"/>
              <p:cNvSpPr>
                <a:spLocks noChangeArrowheads="1"/>
              </p:cNvSpPr>
              <p:nvPr/>
            </p:nvSpPr>
            <p:spPr bwMode="auto">
              <a:xfrm>
                <a:off x="2037" y="961"/>
                <a:ext cx="473"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5" name="Rectangle 21"/>
              <p:cNvSpPr>
                <a:spLocks noChangeArrowheads="1"/>
              </p:cNvSpPr>
              <p:nvPr/>
            </p:nvSpPr>
            <p:spPr bwMode="auto">
              <a:xfrm>
                <a:off x="2077" y="964"/>
                <a:ext cx="470"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Cores</a:t>
                </a:r>
                <a:endParaRPr lang="en-US" smtClean="0">
                  <a:solidFill>
                    <a:prstClr val="black"/>
                  </a:solidFill>
                  <a:latin typeface="Arial" pitchFamily="34" charset="0"/>
                  <a:cs typeface="Arial" pitchFamily="34" charset="0"/>
                </a:endParaRPr>
              </a:p>
            </p:txBody>
          </p:sp>
          <p:sp>
            <p:nvSpPr>
              <p:cNvPr id="1046" name="Rectangle 22"/>
              <p:cNvSpPr>
                <a:spLocks noChangeArrowheads="1"/>
              </p:cNvSpPr>
              <p:nvPr/>
            </p:nvSpPr>
            <p:spPr bwMode="auto">
              <a:xfrm>
                <a:off x="2470"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2522" y="822"/>
                <a:ext cx="594"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8" name="Rectangle 24"/>
              <p:cNvSpPr>
                <a:spLocks noChangeArrowheads="1"/>
              </p:cNvSpPr>
              <p:nvPr/>
            </p:nvSpPr>
            <p:spPr bwMode="auto">
              <a:xfrm>
                <a:off x="2522"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9" name="Rectangle 25"/>
              <p:cNvSpPr>
                <a:spLocks noChangeArrowheads="1"/>
              </p:cNvSpPr>
              <p:nvPr/>
            </p:nvSpPr>
            <p:spPr bwMode="auto">
              <a:xfrm>
                <a:off x="3110"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0" name="Rectangle 26"/>
              <p:cNvSpPr>
                <a:spLocks noChangeArrowheads="1"/>
              </p:cNvSpPr>
              <p:nvPr/>
            </p:nvSpPr>
            <p:spPr bwMode="auto">
              <a:xfrm>
                <a:off x="2528" y="961"/>
                <a:ext cx="582"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1" name="Rectangle 27"/>
              <p:cNvSpPr>
                <a:spLocks noChangeArrowheads="1"/>
              </p:cNvSpPr>
              <p:nvPr/>
            </p:nvSpPr>
            <p:spPr bwMode="auto">
              <a:xfrm>
                <a:off x="2584" y="964"/>
                <a:ext cx="55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TFLOPS</a:t>
                </a:r>
                <a:endParaRPr lang="en-US" smtClean="0">
                  <a:solidFill>
                    <a:prstClr val="black"/>
                  </a:solidFill>
                  <a:latin typeface="Arial" pitchFamily="34" charset="0"/>
                  <a:cs typeface="Arial" pitchFamily="34" charset="0"/>
                </a:endParaRPr>
              </a:p>
            </p:txBody>
          </p:sp>
          <p:sp>
            <p:nvSpPr>
              <p:cNvPr id="1052" name="Rectangle 28"/>
              <p:cNvSpPr>
                <a:spLocks noChangeArrowheads="1"/>
              </p:cNvSpPr>
              <p:nvPr/>
            </p:nvSpPr>
            <p:spPr bwMode="auto">
              <a:xfrm>
                <a:off x="3055"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53" name="Rectangle 29"/>
              <p:cNvSpPr>
                <a:spLocks noChangeArrowheads="1"/>
              </p:cNvSpPr>
              <p:nvPr/>
            </p:nvSpPr>
            <p:spPr bwMode="auto">
              <a:xfrm>
                <a:off x="3121" y="822"/>
                <a:ext cx="594"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4" name="Rectangle 30"/>
              <p:cNvSpPr>
                <a:spLocks noChangeArrowheads="1"/>
              </p:cNvSpPr>
              <p:nvPr/>
            </p:nvSpPr>
            <p:spPr bwMode="auto">
              <a:xfrm>
                <a:off x="3121"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5" name="Rectangle 31"/>
              <p:cNvSpPr>
                <a:spLocks noChangeArrowheads="1"/>
              </p:cNvSpPr>
              <p:nvPr/>
            </p:nvSpPr>
            <p:spPr bwMode="auto">
              <a:xfrm>
                <a:off x="3709"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6" name="Rectangle 32"/>
              <p:cNvSpPr>
                <a:spLocks noChangeArrowheads="1"/>
              </p:cNvSpPr>
              <p:nvPr/>
            </p:nvSpPr>
            <p:spPr bwMode="auto">
              <a:xfrm>
                <a:off x="3127" y="961"/>
                <a:ext cx="582"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7" name="Rectangle 33"/>
              <p:cNvSpPr>
                <a:spLocks noChangeArrowheads="1"/>
              </p:cNvSpPr>
              <p:nvPr/>
            </p:nvSpPr>
            <p:spPr bwMode="auto">
              <a:xfrm>
                <a:off x="3131" y="964"/>
                <a:ext cx="663"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RAM (GB)</a:t>
                </a:r>
                <a:endParaRPr lang="en-US" smtClean="0">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3706"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59" name="Rectangle 35"/>
              <p:cNvSpPr>
                <a:spLocks noChangeArrowheads="1"/>
              </p:cNvSpPr>
              <p:nvPr/>
            </p:nvSpPr>
            <p:spPr bwMode="auto">
              <a:xfrm>
                <a:off x="3721" y="822"/>
                <a:ext cx="6" cy="27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0" name="Rectangle 36"/>
              <p:cNvSpPr>
                <a:spLocks noChangeArrowheads="1"/>
              </p:cNvSpPr>
              <p:nvPr/>
            </p:nvSpPr>
            <p:spPr bwMode="auto">
              <a:xfrm>
                <a:off x="4472" y="822"/>
                <a:ext cx="6" cy="27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1" name="Rectangle 37"/>
              <p:cNvSpPr>
                <a:spLocks noChangeArrowheads="1"/>
              </p:cNvSpPr>
              <p:nvPr/>
            </p:nvSpPr>
            <p:spPr bwMode="auto">
              <a:xfrm>
                <a:off x="3727" y="822"/>
                <a:ext cx="745"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2" name="Rectangle 38"/>
              <p:cNvSpPr>
                <a:spLocks noChangeArrowheads="1"/>
              </p:cNvSpPr>
              <p:nvPr/>
            </p:nvSpPr>
            <p:spPr bwMode="auto">
              <a:xfrm>
                <a:off x="3827" y="825"/>
                <a:ext cx="664"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Secondary </a:t>
                </a:r>
                <a:endParaRPr lang="en-US" smtClean="0">
                  <a:solidFill>
                    <a:prstClr val="black"/>
                  </a:solidFill>
                  <a:latin typeface="Arial" pitchFamily="34" charset="0"/>
                  <a:cs typeface="Arial" pitchFamily="34" charset="0"/>
                </a:endParaRPr>
              </a:p>
            </p:txBody>
          </p:sp>
          <p:sp>
            <p:nvSpPr>
              <p:cNvPr id="1063" name="Rectangle 39"/>
              <p:cNvSpPr>
                <a:spLocks noChangeArrowheads="1"/>
              </p:cNvSpPr>
              <p:nvPr/>
            </p:nvSpPr>
            <p:spPr bwMode="auto">
              <a:xfrm>
                <a:off x="3727" y="961"/>
                <a:ext cx="74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4" name="Rectangle 40"/>
              <p:cNvSpPr>
                <a:spLocks noChangeArrowheads="1"/>
              </p:cNvSpPr>
              <p:nvPr/>
            </p:nvSpPr>
            <p:spPr bwMode="auto">
              <a:xfrm>
                <a:off x="3775" y="964"/>
                <a:ext cx="10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s</a:t>
                </a:r>
                <a:endParaRPr lang="en-US" smtClean="0">
                  <a:solidFill>
                    <a:prstClr val="black"/>
                  </a:solidFill>
                  <a:latin typeface="Arial" pitchFamily="34" charset="0"/>
                  <a:cs typeface="Arial" pitchFamily="34" charset="0"/>
                </a:endParaRPr>
              </a:p>
            </p:txBody>
          </p:sp>
          <p:sp>
            <p:nvSpPr>
              <p:cNvPr id="1065" name="Rectangle 41"/>
              <p:cNvSpPr>
                <a:spLocks noChangeArrowheads="1"/>
              </p:cNvSpPr>
              <p:nvPr/>
            </p:nvSpPr>
            <p:spPr bwMode="auto">
              <a:xfrm>
                <a:off x="3823" y="964"/>
                <a:ext cx="69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torage (TB)</a:t>
                </a:r>
                <a:endParaRPr lang="en-US" smtClean="0">
                  <a:solidFill>
                    <a:prstClr val="black"/>
                  </a:solidFill>
                  <a:latin typeface="Arial" pitchFamily="34" charset="0"/>
                  <a:cs typeface="Arial" pitchFamily="34" charset="0"/>
                </a:endParaRPr>
              </a:p>
            </p:txBody>
          </p:sp>
          <p:sp>
            <p:nvSpPr>
              <p:cNvPr id="1066" name="Rectangle 42"/>
              <p:cNvSpPr>
                <a:spLocks noChangeArrowheads="1"/>
              </p:cNvSpPr>
              <p:nvPr/>
            </p:nvSpPr>
            <p:spPr bwMode="auto">
              <a:xfrm>
                <a:off x="4424"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67" name="Rectangle 43"/>
              <p:cNvSpPr>
                <a:spLocks noChangeArrowheads="1"/>
              </p:cNvSpPr>
              <p:nvPr/>
            </p:nvSpPr>
            <p:spPr bwMode="auto">
              <a:xfrm>
                <a:off x="4484" y="822"/>
                <a:ext cx="6" cy="27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8" name="Rectangle 44"/>
              <p:cNvSpPr>
                <a:spLocks noChangeArrowheads="1"/>
              </p:cNvSpPr>
              <p:nvPr/>
            </p:nvSpPr>
            <p:spPr bwMode="auto">
              <a:xfrm>
                <a:off x="5235" y="822"/>
                <a:ext cx="6" cy="27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9" name="Rectangle 45"/>
              <p:cNvSpPr>
                <a:spLocks noChangeArrowheads="1"/>
              </p:cNvSpPr>
              <p:nvPr/>
            </p:nvSpPr>
            <p:spPr bwMode="auto">
              <a:xfrm>
                <a:off x="4490" y="822"/>
                <a:ext cx="745"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0" name="Rectangle 46"/>
              <p:cNvSpPr>
                <a:spLocks noChangeArrowheads="1"/>
              </p:cNvSpPr>
              <p:nvPr/>
            </p:nvSpPr>
            <p:spPr bwMode="auto">
              <a:xfrm>
                <a:off x="4535" y="825"/>
                <a:ext cx="783"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Default local </a:t>
                </a:r>
                <a:endParaRPr lang="en-US" smtClean="0">
                  <a:solidFill>
                    <a:prstClr val="black"/>
                  </a:solidFill>
                  <a:latin typeface="Arial" pitchFamily="34" charset="0"/>
                  <a:cs typeface="Arial" pitchFamily="34" charset="0"/>
                </a:endParaRPr>
              </a:p>
            </p:txBody>
          </p:sp>
          <p:sp>
            <p:nvSpPr>
              <p:cNvPr id="1071" name="Rectangle 47"/>
              <p:cNvSpPr>
                <a:spLocks noChangeArrowheads="1"/>
              </p:cNvSpPr>
              <p:nvPr/>
            </p:nvSpPr>
            <p:spPr bwMode="auto">
              <a:xfrm>
                <a:off x="4490" y="961"/>
                <a:ext cx="74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2" name="Rectangle 48"/>
              <p:cNvSpPr>
                <a:spLocks noChangeArrowheads="1"/>
              </p:cNvSpPr>
              <p:nvPr/>
            </p:nvSpPr>
            <p:spPr bwMode="auto">
              <a:xfrm>
                <a:off x="4592" y="964"/>
                <a:ext cx="63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file system</a:t>
                </a:r>
                <a:endParaRPr lang="en-US" smtClean="0">
                  <a:solidFill>
                    <a:prstClr val="black"/>
                  </a:solidFill>
                  <a:latin typeface="Arial" pitchFamily="34" charset="0"/>
                  <a:cs typeface="Arial" pitchFamily="34" charset="0"/>
                </a:endParaRPr>
              </a:p>
            </p:txBody>
          </p:sp>
          <p:sp>
            <p:nvSpPr>
              <p:cNvPr id="1073" name="Rectangle 49"/>
              <p:cNvSpPr>
                <a:spLocks noChangeArrowheads="1"/>
              </p:cNvSpPr>
              <p:nvPr/>
            </p:nvSpPr>
            <p:spPr bwMode="auto">
              <a:xfrm>
                <a:off x="5134"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74" name="Rectangle 50"/>
              <p:cNvSpPr>
                <a:spLocks noChangeArrowheads="1"/>
              </p:cNvSpPr>
              <p:nvPr/>
            </p:nvSpPr>
            <p:spPr bwMode="auto">
              <a:xfrm>
                <a:off x="5247" y="822"/>
                <a:ext cx="422"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5" name="Rectangle 51"/>
              <p:cNvSpPr>
                <a:spLocks noChangeArrowheads="1"/>
              </p:cNvSpPr>
              <p:nvPr/>
            </p:nvSpPr>
            <p:spPr bwMode="auto">
              <a:xfrm>
                <a:off x="5247"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6" name="Rectangle 52"/>
              <p:cNvSpPr>
                <a:spLocks noChangeArrowheads="1"/>
              </p:cNvSpPr>
              <p:nvPr/>
            </p:nvSpPr>
            <p:spPr bwMode="auto">
              <a:xfrm>
                <a:off x="5664" y="961"/>
                <a:ext cx="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7" name="Rectangle 53"/>
              <p:cNvSpPr>
                <a:spLocks noChangeArrowheads="1"/>
              </p:cNvSpPr>
              <p:nvPr/>
            </p:nvSpPr>
            <p:spPr bwMode="auto">
              <a:xfrm>
                <a:off x="5253" y="961"/>
                <a:ext cx="411"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8" name="Rectangle 54"/>
              <p:cNvSpPr>
                <a:spLocks noChangeArrowheads="1"/>
              </p:cNvSpPr>
              <p:nvPr/>
            </p:nvSpPr>
            <p:spPr bwMode="auto">
              <a:xfrm>
                <a:off x="5360" y="964"/>
                <a:ext cx="26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Site</a:t>
                </a:r>
                <a:endParaRPr lang="en-US" smtClean="0">
                  <a:solidFill>
                    <a:prstClr val="black"/>
                  </a:solidFill>
                  <a:latin typeface="Arial" pitchFamily="34" charset="0"/>
                  <a:cs typeface="Arial" pitchFamily="34" charset="0"/>
                </a:endParaRPr>
              </a:p>
            </p:txBody>
          </p:sp>
          <p:sp>
            <p:nvSpPr>
              <p:cNvPr id="1079" name="Rectangle 55"/>
              <p:cNvSpPr>
                <a:spLocks noChangeArrowheads="1"/>
              </p:cNvSpPr>
              <p:nvPr/>
            </p:nvSpPr>
            <p:spPr bwMode="auto">
              <a:xfrm>
                <a:off x="5555"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80" name="Rectangle 56"/>
              <p:cNvSpPr>
                <a:spLocks noChangeArrowheads="1"/>
              </p:cNvSpPr>
              <p:nvPr/>
            </p:nvSpPr>
            <p:spPr bwMode="auto">
              <a:xfrm>
                <a:off x="0"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1" name="Line 57"/>
              <p:cNvSpPr>
                <a:spLocks noChangeShapeType="1"/>
              </p:cNvSpPr>
              <p:nvPr/>
            </p:nvSpPr>
            <p:spPr bwMode="auto">
              <a:xfrm>
                <a:off x="0"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2" name="Line 58"/>
              <p:cNvSpPr>
                <a:spLocks noChangeShapeType="1"/>
              </p:cNvSpPr>
              <p:nvPr/>
            </p:nvSpPr>
            <p:spPr bwMode="auto">
              <a:xfrm>
                <a:off x="0"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3" name="Rectangle 59"/>
              <p:cNvSpPr>
                <a:spLocks noChangeArrowheads="1"/>
              </p:cNvSpPr>
              <p:nvPr/>
            </p:nvSpPr>
            <p:spPr bwMode="auto">
              <a:xfrm>
                <a:off x="0"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4" name="Line 60"/>
              <p:cNvSpPr>
                <a:spLocks noChangeShapeType="1"/>
              </p:cNvSpPr>
              <p:nvPr/>
            </p:nvSpPr>
            <p:spPr bwMode="auto">
              <a:xfrm>
                <a:off x="0"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5" name="Line 61"/>
              <p:cNvSpPr>
                <a:spLocks noChangeShapeType="1"/>
              </p:cNvSpPr>
              <p:nvPr/>
            </p:nvSpPr>
            <p:spPr bwMode="auto">
              <a:xfrm>
                <a:off x="0"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6" name="Rectangle 62"/>
              <p:cNvSpPr>
                <a:spLocks noChangeArrowheads="1"/>
              </p:cNvSpPr>
              <p:nvPr/>
            </p:nvSpPr>
            <p:spPr bwMode="auto">
              <a:xfrm>
                <a:off x="6" y="816"/>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7" name="Line 63"/>
              <p:cNvSpPr>
                <a:spLocks noChangeShapeType="1"/>
              </p:cNvSpPr>
              <p:nvPr/>
            </p:nvSpPr>
            <p:spPr bwMode="auto">
              <a:xfrm>
                <a:off x="6" y="816"/>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8" name="Rectangle 64"/>
              <p:cNvSpPr>
                <a:spLocks noChangeArrowheads="1"/>
              </p:cNvSpPr>
              <p:nvPr/>
            </p:nvSpPr>
            <p:spPr bwMode="auto">
              <a:xfrm>
                <a:off x="1480"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9" name="Line 65"/>
              <p:cNvSpPr>
                <a:spLocks noChangeShapeType="1"/>
              </p:cNvSpPr>
              <p:nvPr/>
            </p:nvSpPr>
            <p:spPr bwMode="auto">
              <a:xfrm>
                <a:off x="1480"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0" name="Line 66"/>
              <p:cNvSpPr>
                <a:spLocks noChangeShapeType="1"/>
              </p:cNvSpPr>
              <p:nvPr/>
            </p:nvSpPr>
            <p:spPr bwMode="auto">
              <a:xfrm>
                <a:off x="1480"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1" name="Rectangle 67"/>
              <p:cNvSpPr>
                <a:spLocks noChangeArrowheads="1"/>
              </p:cNvSpPr>
              <p:nvPr/>
            </p:nvSpPr>
            <p:spPr bwMode="auto">
              <a:xfrm>
                <a:off x="1486" y="816"/>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2" name="Line 68"/>
              <p:cNvSpPr>
                <a:spLocks noChangeShapeType="1"/>
              </p:cNvSpPr>
              <p:nvPr/>
            </p:nvSpPr>
            <p:spPr bwMode="auto">
              <a:xfrm>
                <a:off x="1486" y="816"/>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3" name="Rectangle 69"/>
              <p:cNvSpPr>
                <a:spLocks noChangeArrowheads="1"/>
              </p:cNvSpPr>
              <p:nvPr/>
            </p:nvSpPr>
            <p:spPr bwMode="auto">
              <a:xfrm>
                <a:off x="2025"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4" name="Line 70"/>
              <p:cNvSpPr>
                <a:spLocks noChangeShapeType="1"/>
              </p:cNvSpPr>
              <p:nvPr/>
            </p:nvSpPr>
            <p:spPr bwMode="auto">
              <a:xfrm>
                <a:off x="2025"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5" name="Line 71"/>
              <p:cNvSpPr>
                <a:spLocks noChangeShapeType="1"/>
              </p:cNvSpPr>
              <p:nvPr/>
            </p:nvSpPr>
            <p:spPr bwMode="auto">
              <a:xfrm>
                <a:off x="2025"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6" name="Rectangle 72"/>
              <p:cNvSpPr>
                <a:spLocks noChangeArrowheads="1"/>
              </p:cNvSpPr>
              <p:nvPr/>
            </p:nvSpPr>
            <p:spPr bwMode="auto">
              <a:xfrm>
                <a:off x="2031" y="816"/>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7" name="Line 73"/>
              <p:cNvSpPr>
                <a:spLocks noChangeShapeType="1"/>
              </p:cNvSpPr>
              <p:nvPr/>
            </p:nvSpPr>
            <p:spPr bwMode="auto">
              <a:xfrm>
                <a:off x="2031" y="816"/>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8" name="Rectangle 74"/>
              <p:cNvSpPr>
                <a:spLocks noChangeArrowheads="1"/>
              </p:cNvSpPr>
              <p:nvPr/>
            </p:nvSpPr>
            <p:spPr bwMode="auto">
              <a:xfrm>
                <a:off x="2516"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9" name="Line 75"/>
              <p:cNvSpPr>
                <a:spLocks noChangeShapeType="1"/>
              </p:cNvSpPr>
              <p:nvPr/>
            </p:nvSpPr>
            <p:spPr bwMode="auto">
              <a:xfrm>
                <a:off x="2516"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0" name="Line 76"/>
              <p:cNvSpPr>
                <a:spLocks noChangeShapeType="1"/>
              </p:cNvSpPr>
              <p:nvPr/>
            </p:nvSpPr>
            <p:spPr bwMode="auto">
              <a:xfrm>
                <a:off x="2516"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1" name="Rectangle 77"/>
              <p:cNvSpPr>
                <a:spLocks noChangeArrowheads="1"/>
              </p:cNvSpPr>
              <p:nvPr/>
            </p:nvSpPr>
            <p:spPr bwMode="auto">
              <a:xfrm>
                <a:off x="2522" y="816"/>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2" name="Line 78"/>
              <p:cNvSpPr>
                <a:spLocks noChangeShapeType="1"/>
              </p:cNvSpPr>
              <p:nvPr/>
            </p:nvSpPr>
            <p:spPr bwMode="auto">
              <a:xfrm>
                <a:off x="2522" y="816"/>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3" name="Rectangle 79"/>
              <p:cNvSpPr>
                <a:spLocks noChangeArrowheads="1"/>
              </p:cNvSpPr>
              <p:nvPr/>
            </p:nvSpPr>
            <p:spPr bwMode="auto">
              <a:xfrm>
                <a:off x="3116" y="816"/>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4" name="Line 80"/>
              <p:cNvSpPr>
                <a:spLocks noChangeShapeType="1"/>
              </p:cNvSpPr>
              <p:nvPr/>
            </p:nvSpPr>
            <p:spPr bwMode="auto">
              <a:xfrm>
                <a:off x="3116" y="81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5" name="Line 81"/>
              <p:cNvSpPr>
                <a:spLocks noChangeShapeType="1"/>
              </p:cNvSpPr>
              <p:nvPr/>
            </p:nvSpPr>
            <p:spPr bwMode="auto">
              <a:xfrm>
                <a:off x="3116"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6" name="Rectangle 82"/>
              <p:cNvSpPr>
                <a:spLocks noChangeArrowheads="1"/>
              </p:cNvSpPr>
              <p:nvPr/>
            </p:nvSpPr>
            <p:spPr bwMode="auto">
              <a:xfrm>
                <a:off x="3121" y="816"/>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7" name="Line 83"/>
              <p:cNvSpPr>
                <a:spLocks noChangeShapeType="1"/>
              </p:cNvSpPr>
              <p:nvPr/>
            </p:nvSpPr>
            <p:spPr bwMode="auto">
              <a:xfrm>
                <a:off x="3121" y="816"/>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8" name="Rectangle 84"/>
              <p:cNvSpPr>
                <a:spLocks noChangeArrowheads="1"/>
              </p:cNvSpPr>
              <p:nvPr/>
            </p:nvSpPr>
            <p:spPr bwMode="auto">
              <a:xfrm>
                <a:off x="3715"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9" name="Line 85"/>
              <p:cNvSpPr>
                <a:spLocks noChangeShapeType="1"/>
              </p:cNvSpPr>
              <p:nvPr/>
            </p:nvSpPr>
            <p:spPr bwMode="auto">
              <a:xfrm>
                <a:off x="3715"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0" name="Line 86"/>
              <p:cNvSpPr>
                <a:spLocks noChangeShapeType="1"/>
              </p:cNvSpPr>
              <p:nvPr/>
            </p:nvSpPr>
            <p:spPr bwMode="auto">
              <a:xfrm>
                <a:off x="3715"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1" name="Rectangle 87"/>
              <p:cNvSpPr>
                <a:spLocks noChangeArrowheads="1"/>
              </p:cNvSpPr>
              <p:nvPr/>
            </p:nvSpPr>
            <p:spPr bwMode="auto">
              <a:xfrm>
                <a:off x="3721" y="816"/>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2" name="Line 88"/>
              <p:cNvSpPr>
                <a:spLocks noChangeShapeType="1"/>
              </p:cNvSpPr>
              <p:nvPr/>
            </p:nvSpPr>
            <p:spPr bwMode="auto">
              <a:xfrm>
                <a:off x="3721" y="816"/>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3" name="Rectangle 89"/>
              <p:cNvSpPr>
                <a:spLocks noChangeArrowheads="1"/>
              </p:cNvSpPr>
              <p:nvPr/>
            </p:nvSpPr>
            <p:spPr bwMode="auto">
              <a:xfrm>
                <a:off x="4478"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4" name="Line 90"/>
              <p:cNvSpPr>
                <a:spLocks noChangeShapeType="1"/>
              </p:cNvSpPr>
              <p:nvPr/>
            </p:nvSpPr>
            <p:spPr bwMode="auto">
              <a:xfrm>
                <a:off x="4478"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5" name="Line 91"/>
              <p:cNvSpPr>
                <a:spLocks noChangeShapeType="1"/>
              </p:cNvSpPr>
              <p:nvPr/>
            </p:nvSpPr>
            <p:spPr bwMode="auto">
              <a:xfrm>
                <a:off x="4478"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6" name="Rectangle 92"/>
              <p:cNvSpPr>
                <a:spLocks noChangeArrowheads="1"/>
              </p:cNvSpPr>
              <p:nvPr/>
            </p:nvSpPr>
            <p:spPr bwMode="auto">
              <a:xfrm>
                <a:off x="4484" y="816"/>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7" name="Line 93"/>
              <p:cNvSpPr>
                <a:spLocks noChangeShapeType="1"/>
              </p:cNvSpPr>
              <p:nvPr/>
            </p:nvSpPr>
            <p:spPr bwMode="auto">
              <a:xfrm>
                <a:off x="4484" y="816"/>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8" name="Rectangle 94"/>
              <p:cNvSpPr>
                <a:spLocks noChangeArrowheads="1"/>
              </p:cNvSpPr>
              <p:nvPr/>
            </p:nvSpPr>
            <p:spPr bwMode="auto">
              <a:xfrm>
                <a:off x="5241"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9" name="Line 95"/>
              <p:cNvSpPr>
                <a:spLocks noChangeShapeType="1"/>
              </p:cNvSpPr>
              <p:nvPr/>
            </p:nvSpPr>
            <p:spPr bwMode="auto">
              <a:xfrm>
                <a:off x="5241"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0" name="Line 96"/>
              <p:cNvSpPr>
                <a:spLocks noChangeShapeType="1"/>
              </p:cNvSpPr>
              <p:nvPr/>
            </p:nvSpPr>
            <p:spPr bwMode="auto">
              <a:xfrm>
                <a:off x="5241"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1" name="Rectangle 97"/>
              <p:cNvSpPr>
                <a:spLocks noChangeArrowheads="1"/>
              </p:cNvSpPr>
              <p:nvPr/>
            </p:nvSpPr>
            <p:spPr bwMode="auto">
              <a:xfrm>
                <a:off x="5247" y="816"/>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2" name="Line 98"/>
              <p:cNvSpPr>
                <a:spLocks noChangeShapeType="1"/>
              </p:cNvSpPr>
              <p:nvPr/>
            </p:nvSpPr>
            <p:spPr bwMode="auto">
              <a:xfrm>
                <a:off x="5247" y="816"/>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3" name="Rectangle 99"/>
              <p:cNvSpPr>
                <a:spLocks noChangeArrowheads="1"/>
              </p:cNvSpPr>
              <p:nvPr/>
            </p:nvSpPr>
            <p:spPr bwMode="auto">
              <a:xfrm>
                <a:off x="5669" y="816"/>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4" name="Line 100"/>
              <p:cNvSpPr>
                <a:spLocks noChangeShapeType="1"/>
              </p:cNvSpPr>
              <p:nvPr/>
            </p:nvSpPr>
            <p:spPr bwMode="auto">
              <a:xfrm>
                <a:off x="5669" y="81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5" name="Line 101"/>
              <p:cNvSpPr>
                <a:spLocks noChangeShapeType="1"/>
              </p:cNvSpPr>
              <p:nvPr/>
            </p:nvSpPr>
            <p:spPr bwMode="auto">
              <a:xfrm>
                <a:off x="5669"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6" name="Rectangle 102"/>
              <p:cNvSpPr>
                <a:spLocks noChangeArrowheads="1"/>
              </p:cNvSpPr>
              <p:nvPr/>
            </p:nvSpPr>
            <p:spPr bwMode="auto">
              <a:xfrm>
                <a:off x="5669" y="816"/>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7" name="Line 103"/>
              <p:cNvSpPr>
                <a:spLocks noChangeShapeType="1"/>
              </p:cNvSpPr>
              <p:nvPr/>
            </p:nvSpPr>
            <p:spPr bwMode="auto">
              <a:xfrm>
                <a:off x="5669" y="81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8" name="Line 104"/>
              <p:cNvSpPr>
                <a:spLocks noChangeShapeType="1"/>
              </p:cNvSpPr>
              <p:nvPr/>
            </p:nvSpPr>
            <p:spPr bwMode="auto">
              <a:xfrm>
                <a:off x="5669"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9" name="Rectangle 105"/>
              <p:cNvSpPr>
                <a:spLocks noChangeArrowheads="1"/>
              </p:cNvSpPr>
              <p:nvPr/>
            </p:nvSpPr>
            <p:spPr bwMode="auto">
              <a:xfrm>
                <a:off x="0" y="822"/>
                <a:ext cx="6" cy="2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0" name="Line 106"/>
              <p:cNvSpPr>
                <a:spLocks noChangeShapeType="1"/>
              </p:cNvSpPr>
              <p:nvPr/>
            </p:nvSpPr>
            <p:spPr bwMode="auto">
              <a:xfrm>
                <a:off x="0" y="822"/>
                <a:ext cx="1" cy="27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1" name="Rectangle 107"/>
              <p:cNvSpPr>
                <a:spLocks noChangeArrowheads="1"/>
              </p:cNvSpPr>
              <p:nvPr/>
            </p:nvSpPr>
            <p:spPr bwMode="auto">
              <a:xfrm>
                <a:off x="1480"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2" name="Line 108"/>
              <p:cNvSpPr>
                <a:spLocks noChangeShapeType="1"/>
              </p:cNvSpPr>
              <p:nvPr/>
            </p:nvSpPr>
            <p:spPr bwMode="auto">
              <a:xfrm>
                <a:off x="1480"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3" name="Rectangle 109"/>
              <p:cNvSpPr>
                <a:spLocks noChangeArrowheads="1"/>
              </p:cNvSpPr>
              <p:nvPr/>
            </p:nvSpPr>
            <p:spPr bwMode="auto">
              <a:xfrm>
                <a:off x="2025"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4" name="Line 110"/>
              <p:cNvSpPr>
                <a:spLocks noChangeShapeType="1"/>
              </p:cNvSpPr>
              <p:nvPr/>
            </p:nvSpPr>
            <p:spPr bwMode="auto">
              <a:xfrm>
                <a:off x="2025"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5" name="Rectangle 111"/>
              <p:cNvSpPr>
                <a:spLocks noChangeArrowheads="1"/>
              </p:cNvSpPr>
              <p:nvPr/>
            </p:nvSpPr>
            <p:spPr bwMode="auto">
              <a:xfrm>
                <a:off x="2516"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6" name="Line 112"/>
              <p:cNvSpPr>
                <a:spLocks noChangeShapeType="1"/>
              </p:cNvSpPr>
              <p:nvPr/>
            </p:nvSpPr>
            <p:spPr bwMode="auto">
              <a:xfrm>
                <a:off x="2516"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7" name="Rectangle 113"/>
              <p:cNvSpPr>
                <a:spLocks noChangeArrowheads="1"/>
              </p:cNvSpPr>
              <p:nvPr/>
            </p:nvSpPr>
            <p:spPr bwMode="auto">
              <a:xfrm>
                <a:off x="3116" y="822"/>
                <a:ext cx="5"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8" name="Line 114"/>
              <p:cNvSpPr>
                <a:spLocks noChangeShapeType="1"/>
              </p:cNvSpPr>
              <p:nvPr/>
            </p:nvSpPr>
            <p:spPr bwMode="auto">
              <a:xfrm>
                <a:off x="3116"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9" name="Rectangle 115"/>
              <p:cNvSpPr>
                <a:spLocks noChangeArrowheads="1"/>
              </p:cNvSpPr>
              <p:nvPr/>
            </p:nvSpPr>
            <p:spPr bwMode="auto">
              <a:xfrm>
                <a:off x="3715"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0" name="Line 116"/>
              <p:cNvSpPr>
                <a:spLocks noChangeShapeType="1"/>
              </p:cNvSpPr>
              <p:nvPr/>
            </p:nvSpPr>
            <p:spPr bwMode="auto">
              <a:xfrm>
                <a:off x="3715"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1" name="Rectangle 117"/>
              <p:cNvSpPr>
                <a:spLocks noChangeArrowheads="1"/>
              </p:cNvSpPr>
              <p:nvPr/>
            </p:nvSpPr>
            <p:spPr bwMode="auto">
              <a:xfrm>
                <a:off x="4478"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2" name="Line 118"/>
              <p:cNvSpPr>
                <a:spLocks noChangeShapeType="1"/>
              </p:cNvSpPr>
              <p:nvPr/>
            </p:nvSpPr>
            <p:spPr bwMode="auto">
              <a:xfrm>
                <a:off x="4478"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3" name="Rectangle 119"/>
              <p:cNvSpPr>
                <a:spLocks noChangeArrowheads="1"/>
              </p:cNvSpPr>
              <p:nvPr/>
            </p:nvSpPr>
            <p:spPr bwMode="auto">
              <a:xfrm>
                <a:off x="5241"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4" name="Line 120"/>
              <p:cNvSpPr>
                <a:spLocks noChangeShapeType="1"/>
              </p:cNvSpPr>
              <p:nvPr/>
            </p:nvSpPr>
            <p:spPr bwMode="auto">
              <a:xfrm>
                <a:off x="5241"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5" name="Rectangle 121"/>
              <p:cNvSpPr>
                <a:spLocks noChangeArrowheads="1"/>
              </p:cNvSpPr>
              <p:nvPr/>
            </p:nvSpPr>
            <p:spPr bwMode="auto">
              <a:xfrm>
                <a:off x="5669" y="822"/>
                <a:ext cx="5" cy="2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6" name="Line 122"/>
              <p:cNvSpPr>
                <a:spLocks noChangeShapeType="1"/>
              </p:cNvSpPr>
              <p:nvPr/>
            </p:nvSpPr>
            <p:spPr bwMode="auto">
              <a:xfrm>
                <a:off x="5669" y="822"/>
                <a:ext cx="1" cy="27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7" name="Rectangle 123"/>
              <p:cNvSpPr>
                <a:spLocks noChangeArrowheads="1"/>
              </p:cNvSpPr>
              <p:nvPr/>
            </p:nvSpPr>
            <p:spPr bwMode="auto">
              <a:xfrm>
                <a:off x="7" y="1107"/>
                <a:ext cx="5662" cy="6"/>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8" name="Rectangle 124"/>
              <p:cNvSpPr>
                <a:spLocks noChangeArrowheads="1"/>
              </p:cNvSpPr>
              <p:nvPr/>
            </p:nvSpPr>
            <p:spPr bwMode="auto">
              <a:xfrm>
                <a:off x="7" y="1113"/>
                <a:ext cx="5" cy="139"/>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9" name="Rectangle 125"/>
              <p:cNvSpPr>
                <a:spLocks noChangeArrowheads="1"/>
              </p:cNvSpPr>
              <p:nvPr/>
            </p:nvSpPr>
            <p:spPr bwMode="auto">
              <a:xfrm>
                <a:off x="5664" y="1113"/>
                <a:ext cx="5" cy="139"/>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0" name="Rectangle 126"/>
              <p:cNvSpPr>
                <a:spLocks noChangeArrowheads="1"/>
              </p:cNvSpPr>
              <p:nvPr/>
            </p:nvSpPr>
            <p:spPr bwMode="auto">
              <a:xfrm>
                <a:off x="12" y="1113"/>
                <a:ext cx="5652" cy="139"/>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1" name="Rectangle 127"/>
              <p:cNvSpPr>
                <a:spLocks noChangeArrowheads="1"/>
              </p:cNvSpPr>
              <p:nvPr/>
            </p:nvSpPr>
            <p:spPr bwMode="auto">
              <a:xfrm>
                <a:off x="12" y="1115"/>
                <a:ext cx="192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Dynamically configurable systems</a:t>
                </a:r>
                <a:endParaRPr lang="en-US" smtClean="0">
                  <a:solidFill>
                    <a:prstClr val="black"/>
                  </a:solidFill>
                  <a:latin typeface="Arial" pitchFamily="34" charset="0"/>
                  <a:cs typeface="Arial" pitchFamily="34" charset="0"/>
                </a:endParaRPr>
              </a:p>
            </p:txBody>
          </p:sp>
          <p:sp>
            <p:nvSpPr>
              <p:cNvPr id="1152" name="Rectangle 128"/>
              <p:cNvSpPr>
                <a:spLocks noChangeArrowheads="1"/>
              </p:cNvSpPr>
              <p:nvPr/>
            </p:nvSpPr>
            <p:spPr bwMode="auto">
              <a:xfrm>
                <a:off x="1775" y="111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153" name="Rectangle 129"/>
              <p:cNvSpPr>
                <a:spLocks noChangeArrowheads="1"/>
              </p:cNvSpPr>
              <p:nvPr/>
            </p:nvSpPr>
            <p:spPr bwMode="auto">
              <a:xfrm>
                <a:off x="0"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4" name="Line 130"/>
              <p:cNvSpPr>
                <a:spLocks noChangeShapeType="1"/>
              </p:cNvSpPr>
              <p:nvPr/>
            </p:nvSpPr>
            <p:spPr bwMode="auto">
              <a:xfrm>
                <a:off x="0"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5" name="Line 131"/>
              <p:cNvSpPr>
                <a:spLocks noChangeShapeType="1"/>
              </p:cNvSpPr>
              <p:nvPr/>
            </p:nvSpPr>
            <p:spPr bwMode="auto">
              <a:xfrm>
                <a:off x="0"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6" name="Rectangle 132"/>
              <p:cNvSpPr>
                <a:spLocks noChangeArrowheads="1"/>
              </p:cNvSpPr>
              <p:nvPr/>
            </p:nvSpPr>
            <p:spPr bwMode="auto">
              <a:xfrm>
                <a:off x="6" y="1101"/>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7" name="Line 133"/>
              <p:cNvSpPr>
                <a:spLocks noChangeShapeType="1"/>
              </p:cNvSpPr>
              <p:nvPr/>
            </p:nvSpPr>
            <p:spPr bwMode="auto">
              <a:xfrm>
                <a:off x="6" y="1101"/>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8" name="Rectangle 134"/>
              <p:cNvSpPr>
                <a:spLocks noChangeArrowheads="1"/>
              </p:cNvSpPr>
              <p:nvPr/>
            </p:nvSpPr>
            <p:spPr bwMode="auto">
              <a:xfrm>
                <a:off x="1480"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9" name="Line 135"/>
              <p:cNvSpPr>
                <a:spLocks noChangeShapeType="1"/>
              </p:cNvSpPr>
              <p:nvPr/>
            </p:nvSpPr>
            <p:spPr bwMode="auto">
              <a:xfrm>
                <a:off x="1480"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0" name="Line 136"/>
              <p:cNvSpPr>
                <a:spLocks noChangeShapeType="1"/>
              </p:cNvSpPr>
              <p:nvPr/>
            </p:nvSpPr>
            <p:spPr bwMode="auto">
              <a:xfrm>
                <a:off x="1480"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1" name="Rectangle 137"/>
              <p:cNvSpPr>
                <a:spLocks noChangeArrowheads="1"/>
              </p:cNvSpPr>
              <p:nvPr/>
            </p:nvSpPr>
            <p:spPr bwMode="auto">
              <a:xfrm>
                <a:off x="1486" y="1101"/>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2" name="Line 138"/>
              <p:cNvSpPr>
                <a:spLocks noChangeShapeType="1"/>
              </p:cNvSpPr>
              <p:nvPr/>
            </p:nvSpPr>
            <p:spPr bwMode="auto">
              <a:xfrm>
                <a:off x="1486" y="1101"/>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3" name="Rectangle 139"/>
              <p:cNvSpPr>
                <a:spLocks noChangeArrowheads="1"/>
              </p:cNvSpPr>
              <p:nvPr/>
            </p:nvSpPr>
            <p:spPr bwMode="auto">
              <a:xfrm>
                <a:off x="2025"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4" name="Line 140"/>
              <p:cNvSpPr>
                <a:spLocks noChangeShapeType="1"/>
              </p:cNvSpPr>
              <p:nvPr/>
            </p:nvSpPr>
            <p:spPr bwMode="auto">
              <a:xfrm>
                <a:off x="2025"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5" name="Line 141"/>
              <p:cNvSpPr>
                <a:spLocks noChangeShapeType="1"/>
              </p:cNvSpPr>
              <p:nvPr/>
            </p:nvSpPr>
            <p:spPr bwMode="auto">
              <a:xfrm>
                <a:off x="2025"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6" name="Rectangle 142"/>
              <p:cNvSpPr>
                <a:spLocks noChangeArrowheads="1"/>
              </p:cNvSpPr>
              <p:nvPr/>
            </p:nvSpPr>
            <p:spPr bwMode="auto">
              <a:xfrm>
                <a:off x="2031" y="1101"/>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7" name="Line 143"/>
              <p:cNvSpPr>
                <a:spLocks noChangeShapeType="1"/>
              </p:cNvSpPr>
              <p:nvPr/>
            </p:nvSpPr>
            <p:spPr bwMode="auto">
              <a:xfrm>
                <a:off x="2031" y="1101"/>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8" name="Rectangle 144"/>
              <p:cNvSpPr>
                <a:spLocks noChangeArrowheads="1"/>
              </p:cNvSpPr>
              <p:nvPr/>
            </p:nvSpPr>
            <p:spPr bwMode="auto">
              <a:xfrm>
                <a:off x="2516"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9" name="Line 145"/>
              <p:cNvSpPr>
                <a:spLocks noChangeShapeType="1"/>
              </p:cNvSpPr>
              <p:nvPr/>
            </p:nvSpPr>
            <p:spPr bwMode="auto">
              <a:xfrm>
                <a:off x="2516"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0" name="Line 146"/>
              <p:cNvSpPr>
                <a:spLocks noChangeShapeType="1"/>
              </p:cNvSpPr>
              <p:nvPr/>
            </p:nvSpPr>
            <p:spPr bwMode="auto">
              <a:xfrm>
                <a:off x="2516"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1" name="Rectangle 147"/>
              <p:cNvSpPr>
                <a:spLocks noChangeArrowheads="1"/>
              </p:cNvSpPr>
              <p:nvPr/>
            </p:nvSpPr>
            <p:spPr bwMode="auto">
              <a:xfrm>
                <a:off x="2522" y="1101"/>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2" name="Line 148"/>
              <p:cNvSpPr>
                <a:spLocks noChangeShapeType="1"/>
              </p:cNvSpPr>
              <p:nvPr/>
            </p:nvSpPr>
            <p:spPr bwMode="auto">
              <a:xfrm>
                <a:off x="2522" y="1101"/>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3" name="Rectangle 149"/>
              <p:cNvSpPr>
                <a:spLocks noChangeArrowheads="1"/>
              </p:cNvSpPr>
              <p:nvPr/>
            </p:nvSpPr>
            <p:spPr bwMode="auto">
              <a:xfrm>
                <a:off x="3116" y="1101"/>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4" name="Line 150"/>
              <p:cNvSpPr>
                <a:spLocks noChangeShapeType="1"/>
              </p:cNvSpPr>
              <p:nvPr/>
            </p:nvSpPr>
            <p:spPr bwMode="auto">
              <a:xfrm>
                <a:off x="3116" y="110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5" name="Line 151"/>
              <p:cNvSpPr>
                <a:spLocks noChangeShapeType="1"/>
              </p:cNvSpPr>
              <p:nvPr/>
            </p:nvSpPr>
            <p:spPr bwMode="auto">
              <a:xfrm>
                <a:off x="3116"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6" name="Rectangle 152"/>
              <p:cNvSpPr>
                <a:spLocks noChangeArrowheads="1"/>
              </p:cNvSpPr>
              <p:nvPr/>
            </p:nvSpPr>
            <p:spPr bwMode="auto">
              <a:xfrm>
                <a:off x="3121" y="1101"/>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7" name="Line 153"/>
              <p:cNvSpPr>
                <a:spLocks noChangeShapeType="1"/>
              </p:cNvSpPr>
              <p:nvPr/>
            </p:nvSpPr>
            <p:spPr bwMode="auto">
              <a:xfrm>
                <a:off x="3121" y="1101"/>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8" name="Rectangle 154"/>
              <p:cNvSpPr>
                <a:spLocks noChangeArrowheads="1"/>
              </p:cNvSpPr>
              <p:nvPr/>
            </p:nvSpPr>
            <p:spPr bwMode="auto">
              <a:xfrm>
                <a:off x="3715"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9" name="Line 155"/>
              <p:cNvSpPr>
                <a:spLocks noChangeShapeType="1"/>
              </p:cNvSpPr>
              <p:nvPr/>
            </p:nvSpPr>
            <p:spPr bwMode="auto">
              <a:xfrm>
                <a:off x="3715"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0" name="Line 156"/>
              <p:cNvSpPr>
                <a:spLocks noChangeShapeType="1"/>
              </p:cNvSpPr>
              <p:nvPr/>
            </p:nvSpPr>
            <p:spPr bwMode="auto">
              <a:xfrm>
                <a:off x="3715"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1" name="Rectangle 157"/>
              <p:cNvSpPr>
                <a:spLocks noChangeArrowheads="1"/>
              </p:cNvSpPr>
              <p:nvPr/>
            </p:nvSpPr>
            <p:spPr bwMode="auto">
              <a:xfrm>
                <a:off x="3721" y="1101"/>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2" name="Line 158"/>
              <p:cNvSpPr>
                <a:spLocks noChangeShapeType="1"/>
              </p:cNvSpPr>
              <p:nvPr/>
            </p:nvSpPr>
            <p:spPr bwMode="auto">
              <a:xfrm>
                <a:off x="3721" y="1101"/>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3" name="Rectangle 159"/>
              <p:cNvSpPr>
                <a:spLocks noChangeArrowheads="1"/>
              </p:cNvSpPr>
              <p:nvPr/>
            </p:nvSpPr>
            <p:spPr bwMode="auto">
              <a:xfrm>
                <a:off x="4478"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4" name="Line 160"/>
              <p:cNvSpPr>
                <a:spLocks noChangeShapeType="1"/>
              </p:cNvSpPr>
              <p:nvPr/>
            </p:nvSpPr>
            <p:spPr bwMode="auto">
              <a:xfrm>
                <a:off x="4478"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5" name="Line 161"/>
              <p:cNvSpPr>
                <a:spLocks noChangeShapeType="1"/>
              </p:cNvSpPr>
              <p:nvPr/>
            </p:nvSpPr>
            <p:spPr bwMode="auto">
              <a:xfrm>
                <a:off x="4478"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6" name="Rectangle 162"/>
              <p:cNvSpPr>
                <a:spLocks noChangeArrowheads="1"/>
              </p:cNvSpPr>
              <p:nvPr/>
            </p:nvSpPr>
            <p:spPr bwMode="auto">
              <a:xfrm>
                <a:off x="4484" y="1101"/>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7" name="Line 163"/>
              <p:cNvSpPr>
                <a:spLocks noChangeShapeType="1"/>
              </p:cNvSpPr>
              <p:nvPr/>
            </p:nvSpPr>
            <p:spPr bwMode="auto">
              <a:xfrm>
                <a:off x="4484" y="1101"/>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8" name="Rectangle 164"/>
              <p:cNvSpPr>
                <a:spLocks noChangeArrowheads="1"/>
              </p:cNvSpPr>
              <p:nvPr/>
            </p:nvSpPr>
            <p:spPr bwMode="auto">
              <a:xfrm>
                <a:off x="5241"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9" name="Line 165"/>
              <p:cNvSpPr>
                <a:spLocks noChangeShapeType="1"/>
              </p:cNvSpPr>
              <p:nvPr/>
            </p:nvSpPr>
            <p:spPr bwMode="auto">
              <a:xfrm>
                <a:off x="5241"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0" name="Line 166"/>
              <p:cNvSpPr>
                <a:spLocks noChangeShapeType="1"/>
              </p:cNvSpPr>
              <p:nvPr/>
            </p:nvSpPr>
            <p:spPr bwMode="auto">
              <a:xfrm>
                <a:off x="5241"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1" name="Rectangle 167"/>
              <p:cNvSpPr>
                <a:spLocks noChangeArrowheads="1"/>
              </p:cNvSpPr>
              <p:nvPr/>
            </p:nvSpPr>
            <p:spPr bwMode="auto">
              <a:xfrm>
                <a:off x="5247" y="1101"/>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2" name="Line 168"/>
              <p:cNvSpPr>
                <a:spLocks noChangeShapeType="1"/>
              </p:cNvSpPr>
              <p:nvPr/>
            </p:nvSpPr>
            <p:spPr bwMode="auto">
              <a:xfrm>
                <a:off x="5247" y="1101"/>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3" name="Rectangle 169"/>
              <p:cNvSpPr>
                <a:spLocks noChangeArrowheads="1"/>
              </p:cNvSpPr>
              <p:nvPr/>
            </p:nvSpPr>
            <p:spPr bwMode="auto">
              <a:xfrm>
                <a:off x="5669" y="1101"/>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4" name="Line 170"/>
              <p:cNvSpPr>
                <a:spLocks noChangeShapeType="1"/>
              </p:cNvSpPr>
              <p:nvPr/>
            </p:nvSpPr>
            <p:spPr bwMode="auto">
              <a:xfrm>
                <a:off x="5669" y="110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5" name="Line 171"/>
              <p:cNvSpPr>
                <a:spLocks noChangeShapeType="1"/>
              </p:cNvSpPr>
              <p:nvPr/>
            </p:nvSpPr>
            <p:spPr bwMode="auto">
              <a:xfrm>
                <a:off x="5669"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6" name="Rectangle 172"/>
              <p:cNvSpPr>
                <a:spLocks noChangeArrowheads="1"/>
              </p:cNvSpPr>
              <p:nvPr/>
            </p:nvSpPr>
            <p:spPr bwMode="auto">
              <a:xfrm>
                <a:off x="0" y="1107"/>
                <a:ext cx="6"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7" name="Line 173"/>
              <p:cNvSpPr>
                <a:spLocks noChangeShapeType="1"/>
              </p:cNvSpPr>
              <p:nvPr/>
            </p:nvSpPr>
            <p:spPr bwMode="auto">
              <a:xfrm>
                <a:off x="0" y="1107"/>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8" name="Rectangle 174"/>
              <p:cNvSpPr>
                <a:spLocks noChangeArrowheads="1"/>
              </p:cNvSpPr>
              <p:nvPr/>
            </p:nvSpPr>
            <p:spPr bwMode="auto">
              <a:xfrm>
                <a:off x="5669" y="1107"/>
                <a:ext cx="5"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9" name="Line 175"/>
              <p:cNvSpPr>
                <a:spLocks noChangeShapeType="1"/>
              </p:cNvSpPr>
              <p:nvPr/>
            </p:nvSpPr>
            <p:spPr bwMode="auto">
              <a:xfrm>
                <a:off x="5669" y="1107"/>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0" name="Rectangle 176"/>
              <p:cNvSpPr>
                <a:spLocks noChangeArrowheads="1"/>
              </p:cNvSpPr>
              <p:nvPr/>
            </p:nvSpPr>
            <p:spPr bwMode="auto">
              <a:xfrm>
                <a:off x="12" y="1268"/>
                <a:ext cx="83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IBM iDataPlex</a:t>
                </a:r>
                <a:endParaRPr lang="en-US" smtClean="0">
                  <a:solidFill>
                    <a:prstClr val="black"/>
                  </a:solidFill>
                  <a:latin typeface="Arial" pitchFamily="34" charset="0"/>
                  <a:cs typeface="Arial" pitchFamily="34" charset="0"/>
                </a:endParaRPr>
              </a:p>
            </p:txBody>
          </p:sp>
          <p:sp>
            <p:nvSpPr>
              <p:cNvPr id="1201" name="Rectangle 177"/>
              <p:cNvSpPr>
                <a:spLocks noChangeArrowheads="1"/>
              </p:cNvSpPr>
              <p:nvPr/>
            </p:nvSpPr>
            <p:spPr bwMode="auto">
              <a:xfrm>
                <a:off x="749"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02" name="Rectangle 178"/>
              <p:cNvSpPr>
                <a:spLocks noChangeArrowheads="1"/>
              </p:cNvSpPr>
              <p:nvPr/>
            </p:nvSpPr>
            <p:spPr bwMode="auto">
              <a:xfrm>
                <a:off x="1683" y="1268"/>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256</a:t>
                </a:r>
                <a:endParaRPr lang="en-US" smtClean="0">
                  <a:solidFill>
                    <a:prstClr val="black"/>
                  </a:solidFill>
                  <a:latin typeface="Arial" pitchFamily="34" charset="0"/>
                  <a:cs typeface="Arial" pitchFamily="34" charset="0"/>
                </a:endParaRPr>
              </a:p>
            </p:txBody>
          </p:sp>
          <p:sp>
            <p:nvSpPr>
              <p:cNvPr id="1203" name="Rectangle 179"/>
              <p:cNvSpPr>
                <a:spLocks noChangeArrowheads="1"/>
              </p:cNvSpPr>
              <p:nvPr/>
            </p:nvSpPr>
            <p:spPr bwMode="auto">
              <a:xfrm>
                <a:off x="1865"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04" name="Rectangle 180"/>
              <p:cNvSpPr>
                <a:spLocks noChangeArrowheads="1"/>
              </p:cNvSpPr>
              <p:nvPr/>
            </p:nvSpPr>
            <p:spPr bwMode="auto">
              <a:xfrm>
                <a:off x="2168" y="1268"/>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1024</a:t>
                </a:r>
                <a:endParaRPr lang="en-US" smtClean="0">
                  <a:solidFill>
                    <a:prstClr val="black"/>
                  </a:solidFill>
                  <a:latin typeface="Arial" pitchFamily="34" charset="0"/>
                  <a:cs typeface="Arial" pitchFamily="34" charset="0"/>
                </a:endParaRPr>
              </a:p>
            </p:txBody>
          </p:sp>
          <p:sp>
            <p:nvSpPr>
              <p:cNvPr id="1205" name="Rectangle 181"/>
              <p:cNvSpPr>
                <a:spLocks noChangeArrowheads="1"/>
              </p:cNvSpPr>
              <p:nvPr/>
            </p:nvSpPr>
            <p:spPr bwMode="auto">
              <a:xfrm>
                <a:off x="2410"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06" name="Rectangle 182"/>
              <p:cNvSpPr>
                <a:spLocks noChangeArrowheads="1"/>
              </p:cNvSpPr>
              <p:nvPr/>
            </p:nvSpPr>
            <p:spPr bwMode="auto">
              <a:xfrm>
                <a:off x="2834" y="1268"/>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11</a:t>
                </a:r>
                <a:endParaRPr lang="en-US" smtClean="0">
                  <a:solidFill>
                    <a:prstClr val="black"/>
                  </a:solidFill>
                  <a:latin typeface="Arial" pitchFamily="34" charset="0"/>
                  <a:cs typeface="Arial" pitchFamily="34" charset="0"/>
                </a:endParaRPr>
              </a:p>
            </p:txBody>
          </p:sp>
          <p:sp>
            <p:nvSpPr>
              <p:cNvPr id="1207" name="Rectangle 183"/>
              <p:cNvSpPr>
                <a:spLocks noChangeArrowheads="1"/>
              </p:cNvSpPr>
              <p:nvPr/>
            </p:nvSpPr>
            <p:spPr bwMode="auto">
              <a:xfrm>
                <a:off x="2955"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08" name="Rectangle 184"/>
              <p:cNvSpPr>
                <a:spLocks noChangeArrowheads="1"/>
              </p:cNvSpPr>
              <p:nvPr/>
            </p:nvSpPr>
            <p:spPr bwMode="auto">
              <a:xfrm>
                <a:off x="3313" y="1268"/>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3072</a:t>
                </a:r>
                <a:endParaRPr lang="en-US" smtClean="0">
                  <a:solidFill>
                    <a:prstClr val="black"/>
                  </a:solidFill>
                  <a:latin typeface="Arial" pitchFamily="34" charset="0"/>
                  <a:cs typeface="Arial" pitchFamily="34" charset="0"/>
                </a:endParaRPr>
              </a:p>
            </p:txBody>
          </p:sp>
          <p:sp>
            <p:nvSpPr>
              <p:cNvPr id="1209" name="Rectangle 185"/>
              <p:cNvSpPr>
                <a:spLocks noChangeArrowheads="1"/>
              </p:cNvSpPr>
              <p:nvPr/>
            </p:nvSpPr>
            <p:spPr bwMode="auto">
              <a:xfrm>
                <a:off x="3555"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10" name="Rectangle 186"/>
              <p:cNvSpPr>
                <a:spLocks noChangeArrowheads="1"/>
              </p:cNvSpPr>
              <p:nvPr/>
            </p:nvSpPr>
            <p:spPr bwMode="auto">
              <a:xfrm>
                <a:off x="3972" y="1268"/>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335*</a:t>
                </a:r>
                <a:endParaRPr lang="en-US" smtClean="0">
                  <a:solidFill>
                    <a:prstClr val="black"/>
                  </a:solidFill>
                  <a:latin typeface="Arial" pitchFamily="34" charset="0"/>
                  <a:cs typeface="Arial" pitchFamily="34" charset="0"/>
                </a:endParaRPr>
              </a:p>
            </p:txBody>
          </p:sp>
          <p:sp>
            <p:nvSpPr>
              <p:cNvPr id="1211" name="Rectangle 187"/>
              <p:cNvSpPr>
                <a:spLocks noChangeArrowheads="1"/>
              </p:cNvSpPr>
              <p:nvPr/>
            </p:nvSpPr>
            <p:spPr bwMode="auto">
              <a:xfrm>
                <a:off x="4214"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12" name="Rectangle 188"/>
              <p:cNvSpPr>
                <a:spLocks noChangeArrowheads="1"/>
              </p:cNvSpPr>
              <p:nvPr/>
            </p:nvSpPr>
            <p:spPr bwMode="auto">
              <a:xfrm>
                <a:off x="4708" y="1268"/>
                <a:ext cx="37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Lustre</a:t>
                </a:r>
                <a:endParaRPr lang="en-US" smtClean="0">
                  <a:solidFill>
                    <a:prstClr val="black"/>
                  </a:solidFill>
                  <a:latin typeface="Arial" pitchFamily="34" charset="0"/>
                  <a:cs typeface="Arial" pitchFamily="34" charset="0"/>
                </a:endParaRPr>
              </a:p>
            </p:txBody>
          </p:sp>
          <p:sp>
            <p:nvSpPr>
              <p:cNvPr id="1213" name="Rectangle 189"/>
              <p:cNvSpPr>
                <a:spLocks noChangeArrowheads="1"/>
              </p:cNvSpPr>
              <p:nvPr/>
            </p:nvSpPr>
            <p:spPr bwMode="auto">
              <a:xfrm>
                <a:off x="5017"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14" name="Rectangle 190"/>
              <p:cNvSpPr>
                <a:spLocks noChangeArrowheads="1"/>
              </p:cNvSpPr>
              <p:nvPr/>
            </p:nvSpPr>
            <p:spPr bwMode="auto">
              <a:xfrm>
                <a:off x="5394" y="1261"/>
                <a:ext cx="18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IU</a:t>
                </a:r>
                <a:endParaRPr lang="en-US" smtClean="0">
                  <a:solidFill>
                    <a:prstClr val="black"/>
                  </a:solidFill>
                  <a:latin typeface="Arial" pitchFamily="34" charset="0"/>
                  <a:cs typeface="Arial" pitchFamily="34" charset="0"/>
                </a:endParaRPr>
              </a:p>
            </p:txBody>
          </p:sp>
          <p:sp>
            <p:nvSpPr>
              <p:cNvPr id="1215" name="Rectangle 191"/>
              <p:cNvSpPr>
                <a:spLocks noChangeArrowheads="1"/>
              </p:cNvSpPr>
              <p:nvPr/>
            </p:nvSpPr>
            <p:spPr bwMode="auto">
              <a:xfrm>
                <a:off x="5522" y="126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16" name="Rectangle 192"/>
              <p:cNvSpPr>
                <a:spLocks noChangeArrowheads="1"/>
              </p:cNvSpPr>
              <p:nvPr/>
            </p:nvSpPr>
            <p:spPr bwMode="auto">
              <a:xfrm>
                <a:off x="0"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7" name="Line 193"/>
              <p:cNvSpPr>
                <a:spLocks noChangeShapeType="1"/>
              </p:cNvSpPr>
              <p:nvPr/>
            </p:nvSpPr>
            <p:spPr bwMode="auto">
              <a:xfrm>
                <a:off x="0"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8" name="Line 194"/>
              <p:cNvSpPr>
                <a:spLocks noChangeShapeType="1"/>
              </p:cNvSpPr>
              <p:nvPr/>
            </p:nvSpPr>
            <p:spPr bwMode="auto">
              <a:xfrm>
                <a:off x="0"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9" name="Rectangle 195"/>
              <p:cNvSpPr>
                <a:spLocks noChangeArrowheads="1"/>
              </p:cNvSpPr>
              <p:nvPr/>
            </p:nvSpPr>
            <p:spPr bwMode="auto">
              <a:xfrm>
                <a:off x="6" y="1252"/>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0" name="Line 196"/>
              <p:cNvSpPr>
                <a:spLocks noChangeShapeType="1"/>
              </p:cNvSpPr>
              <p:nvPr/>
            </p:nvSpPr>
            <p:spPr bwMode="auto">
              <a:xfrm>
                <a:off x="6" y="1252"/>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1" name="Rectangle 197"/>
              <p:cNvSpPr>
                <a:spLocks noChangeArrowheads="1"/>
              </p:cNvSpPr>
              <p:nvPr/>
            </p:nvSpPr>
            <p:spPr bwMode="auto">
              <a:xfrm>
                <a:off x="1480"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2" name="Line 198"/>
              <p:cNvSpPr>
                <a:spLocks noChangeShapeType="1"/>
              </p:cNvSpPr>
              <p:nvPr/>
            </p:nvSpPr>
            <p:spPr bwMode="auto">
              <a:xfrm>
                <a:off x="1480"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3" name="Line 199"/>
              <p:cNvSpPr>
                <a:spLocks noChangeShapeType="1"/>
              </p:cNvSpPr>
              <p:nvPr/>
            </p:nvSpPr>
            <p:spPr bwMode="auto">
              <a:xfrm>
                <a:off x="1480"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4" name="Rectangle 200"/>
              <p:cNvSpPr>
                <a:spLocks noChangeArrowheads="1"/>
              </p:cNvSpPr>
              <p:nvPr/>
            </p:nvSpPr>
            <p:spPr bwMode="auto">
              <a:xfrm>
                <a:off x="1486" y="1252"/>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5" name="Line 201"/>
              <p:cNvSpPr>
                <a:spLocks noChangeShapeType="1"/>
              </p:cNvSpPr>
              <p:nvPr/>
            </p:nvSpPr>
            <p:spPr bwMode="auto">
              <a:xfrm>
                <a:off x="1486" y="1252"/>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6" name="Rectangle 202"/>
              <p:cNvSpPr>
                <a:spLocks noChangeArrowheads="1"/>
              </p:cNvSpPr>
              <p:nvPr/>
            </p:nvSpPr>
            <p:spPr bwMode="auto">
              <a:xfrm>
                <a:off x="2025"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7" name="Line 203"/>
              <p:cNvSpPr>
                <a:spLocks noChangeShapeType="1"/>
              </p:cNvSpPr>
              <p:nvPr/>
            </p:nvSpPr>
            <p:spPr bwMode="auto">
              <a:xfrm>
                <a:off x="2025"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8" name="Line 204"/>
              <p:cNvSpPr>
                <a:spLocks noChangeShapeType="1"/>
              </p:cNvSpPr>
              <p:nvPr/>
            </p:nvSpPr>
            <p:spPr bwMode="auto">
              <a:xfrm>
                <a:off x="2025"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6" name="Group 406"/>
            <p:cNvGrpSpPr>
              <a:grpSpLocks/>
            </p:cNvGrpSpPr>
            <p:nvPr/>
          </p:nvGrpSpPr>
          <p:grpSpPr bwMode="auto">
            <a:xfrm>
              <a:off x="0" y="1252"/>
              <a:ext cx="5703" cy="493"/>
              <a:chOff x="0" y="1252"/>
              <a:chExt cx="5703" cy="493"/>
            </a:xfrm>
          </p:grpSpPr>
          <p:sp>
            <p:nvSpPr>
              <p:cNvPr id="1230" name="Rectangle 206"/>
              <p:cNvSpPr>
                <a:spLocks noChangeArrowheads="1"/>
              </p:cNvSpPr>
              <p:nvPr/>
            </p:nvSpPr>
            <p:spPr bwMode="auto">
              <a:xfrm>
                <a:off x="2031" y="1252"/>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1" name="Line 207"/>
              <p:cNvSpPr>
                <a:spLocks noChangeShapeType="1"/>
              </p:cNvSpPr>
              <p:nvPr/>
            </p:nvSpPr>
            <p:spPr bwMode="auto">
              <a:xfrm>
                <a:off x="2031" y="1252"/>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2" name="Rectangle 208"/>
              <p:cNvSpPr>
                <a:spLocks noChangeArrowheads="1"/>
              </p:cNvSpPr>
              <p:nvPr/>
            </p:nvSpPr>
            <p:spPr bwMode="auto">
              <a:xfrm>
                <a:off x="2516"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3" name="Line 209"/>
              <p:cNvSpPr>
                <a:spLocks noChangeShapeType="1"/>
              </p:cNvSpPr>
              <p:nvPr/>
            </p:nvSpPr>
            <p:spPr bwMode="auto">
              <a:xfrm>
                <a:off x="2516"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4" name="Line 210"/>
              <p:cNvSpPr>
                <a:spLocks noChangeShapeType="1"/>
              </p:cNvSpPr>
              <p:nvPr/>
            </p:nvSpPr>
            <p:spPr bwMode="auto">
              <a:xfrm>
                <a:off x="2516"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5" name="Rectangle 211"/>
              <p:cNvSpPr>
                <a:spLocks noChangeArrowheads="1"/>
              </p:cNvSpPr>
              <p:nvPr/>
            </p:nvSpPr>
            <p:spPr bwMode="auto">
              <a:xfrm>
                <a:off x="2522" y="1252"/>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6" name="Line 212"/>
              <p:cNvSpPr>
                <a:spLocks noChangeShapeType="1"/>
              </p:cNvSpPr>
              <p:nvPr/>
            </p:nvSpPr>
            <p:spPr bwMode="auto">
              <a:xfrm>
                <a:off x="2522" y="125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7" name="Rectangle 213"/>
              <p:cNvSpPr>
                <a:spLocks noChangeArrowheads="1"/>
              </p:cNvSpPr>
              <p:nvPr/>
            </p:nvSpPr>
            <p:spPr bwMode="auto">
              <a:xfrm>
                <a:off x="3116" y="1252"/>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8" name="Line 214"/>
              <p:cNvSpPr>
                <a:spLocks noChangeShapeType="1"/>
              </p:cNvSpPr>
              <p:nvPr/>
            </p:nvSpPr>
            <p:spPr bwMode="auto">
              <a:xfrm>
                <a:off x="3116" y="125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9" name="Line 215"/>
              <p:cNvSpPr>
                <a:spLocks noChangeShapeType="1"/>
              </p:cNvSpPr>
              <p:nvPr/>
            </p:nvSpPr>
            <p:spPr bwMode="auto">
              <a:xfrm>
                <a:off x="3116"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0" name="Rectangle 216"/>
              <p:cNvSpPr>
                <a:spLocks noChangeArrowheads="1"/>
              </p:cNvSpPr>
              <p:nvPr/>
            </p:nvSpPr>
            <p:spPr bwMode="auto">
              <a:xfrm>
                <a:off x="3121" y="1252"/>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1" name="Line 217"/>
              <p:cNvSpPr>
                <a:spLocks noChangeShapeType="1"/>
              </p:cNvSpPr>
              <p:nvPr/>
            </p:nvSpPr>
            <p:spPr bwMode="auto">
              <a:xfrm>
                <a:off x="3121" y="125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2" name="Rectangle 218"/>
              <p:cNvSpPr>
                <a:spLocks noChangeArrowheads="1"/>
              </p:cNvSpPr>
              <p:nvPr/>
            </p:nvSpPr>
            <p:spPr bwMode="auto">
              <a:xfrm>
                <a:off x="3715"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3" name="Line 219"/>
              <p:cNvSpPr>
                <a:spLocks noChangeShapeType="1"/>
              </p:cNvSpPr>
              <p:nvPr/>
            </p:nvSpPr>
            <p:spPr bwMode="auto">
              <a:xfrm>
                <a:off x="3715"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4" name="Line 220"/>
              <p:cNvSpPr>
                <a:spLocks noChangeShapeType="1"/>
              </p:cNvSpPr>
              <p:nvPr/>
            </p:nvSpPr>
            <p:spPr bwMode="auto">
              <a:xfrm>
                <a:off x="3715"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5" name="Rectangle 221"/>
              <p:cNvSpPr>
                <a:spLocks noChangeArrowheads="1"/>
              </p:cNvSpPr>
              <p:nvPr/>
            </p:nvSpPr>
            <p:spPr bwMode="auto">
              <a:xfrm>
                <a:off x="3721" y="1252"/>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6" name="Line 222"/>
              <p:cNvSpPr>
                <a:spLocks noChangeShapeType="1"/>
              </p:cNvSpPr>
              <p:nvPr/>
            </p:nvSpPr>
            <p:spPr bwMode="auto">
              <a:xfrm>
                <a:off x="3721" y="125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7" name="Rectangle 223"/>
              <p:cNvSpPr>
                <a:spLocks noChangeArrowheads="1"/>
              </p:cNvSpPr>
              <p:nvPr/>
            </p:nvSpPr>
            <p:spPr bwMode="auto">
              <a:xfrm>
                <a:off x="4478"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8" name="Line 224"/>
              <p:cNvSpPr>
                <a:spLocks noChangeShapeType="1"/>
              </p:cNvSpPr>
              <p:nvPr/>
            </p:nvSpPr>
            <p:spPr bwMode="auto">
              <a:xfrm>
                <a:off x="4478"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9" name="Line 225"/>
              <p:cNvSpPr>
                <a:spLocks noChangeShapeType="1"/>
              </p:cNvSpPr>
              <p:nvPr/>
            </p:nvSpPr>
            <p:spPr bwMode="auto">
              <a:xfrm>
                <a:off x="4478"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0" name="Rectangle 226"/>
              <p:cNvSpPr>
                <a:spLocks noChangeArrowheads="1"/>
              </p:cNvSpPr>
              <p:nvPr/>
            </p:nvSpPr>
            <p:spPr bwMode="auto">
              <a:xfrm>
                <a:off x="4484" y="1252"/>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1" name="Line 227"/>
              <p:cNvSpPr>
                <a:spLocks noChangeShapeType="1"/>
              </p:cNvSpPr>
              <p:nvPr/>
            </p:nvSpPr>
            <p:spPr bwMode="auto">
              <a:xfrm>
                <a:off x="4484" y="125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2" name="Rectangle 228"/>
              <p:cNvSpPr>
                <a:spLocks noChangeArrowheads="1"/>
              </p:cNvSpPr>
              <p:nvPr/>
            </p:nvSpPr>
            <p:spPr bwMode="auto">
              <a:xfrm>
                <a:off x="5241"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3" name="Line 229"/>
              <p:cNvSpPr>
                <a:spLocks noChangeShapeType="1"/>
              </p:cNvSpPr>
              <p:nvPr/>
            </p:nvSpPr>
            <p:spPr bwMode="auto">
              <a:xfrm>
                <a:off x="5241"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4" name="Line 230"/>
              <p:cNvSpPr>
                <a:spLocks noChangeShapeType="1"/>
              </p:cNvSpPr>
              <p:nvPr/>
            </p:nvSpPr>
            <p:spPr bwMode="auto">
              <a:xfrm>
                <a:off x="5241"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5" name="Rectangle 231"/>
              <p:cNvSpPr>
                <a:spLocks noChangeArrowheads="1"/>
              </p:cNvSpPr>
              <p:nvPr/>
            </p:nvSpPr>
            <p:spPr bwMode="auto">
              <a:xfrm>
                <a:off x="5247" y="1252"/>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6" name="Line 232"/>
              <p:cNvSpPr>
                <a:spLocks noChangeShapeType="1"/>
              </p:cNvSpPr>
              <p:nvPr/>
            </p:nvSpPr>
            <p:spPr bwMode="auto">
              <a:xfrm>
                <a:off x="5247" y="1252"/>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7" name="Rectangle 233"/>
              <p:cNvSpPr>
                <a:spLocks noChangeArrowheads="1"/>
              </p:cNvSpPr>
              <p:nvPr/>
            </p:nvSpPr>
            <p:spPr bwMode="auto">
              <a:xfrm>
                <a:off x="5669" y="1252"/>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8" name="Line 234"/>
              <p:cNvSpPr>
                <a:spLocks noChangeShapeType="1"/>
              </p:cNvSpPr>
              <p:nvPr/>
            </p:nvSpPr>
            <p:spPr bwMode="auto">
              <a:xfrm>
                <a:off x="5669" y="125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9" name="Line 235"/>
              <p:cNvSpPr>
                <a:spLocks noChangeShapeType="1"/>
              </p:cNvSpPr>
              <p:nvPr/>
            </p:nvSpPr>
            <p:spPr bwMode="auto">
              <a:xfrm>
                <a:off x="5669"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0" name="Rectangle 236"/>
              <p:cNvSpPr>
                <a:spLocks noChangeArrowheads="1"/>
              </p:cNvSpPr>
              <p:nvPr/>
            </p:nvSpPr>
            <p:spPr bwMode="auto">
              <a:xfrm>
                <a:off x="0" y="1258"/>
                <a:ext cx="6"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1" name="Line 237"/>
              <p:cNvSpPr>
                <a:spLocks noChangeShapeType="1"/>
              </p:cNvSpPr>
              <p:nvPr/>
            </p:nvSpPr>
            <p:spPr bwMode="auto">
              <a:xfrm>
                <a:off x="0" y="1258"/>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2" name="Rectangle 238"/>
              <p:cNvSpPr>
                <a:spLocks noChangeArrowheads="1"/>
              </p:cNvSpPr>
              <p:nvPr/>
            </p:nvSpPr>
            <p:spPr bwMode="auto">
              <a:xfrm>
                <a:off x="1480"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3" name="Line 239"/>
              <p:cNvSpPr>
                <a:spLocks noChangeShapeType="1"/>
              </p:cNvSpPr>
              <p:nvPr/>
            </p:nvSpPr>
            <p:spPr bwMode="auto">
              <a:xfrm>
                <a:off x="1480"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4" name="Rectangle 240"/>
              <p:cNvSpPr>
                <a:spLocks noChangeArrowheads="1"/>
              </p:cNvSpPr>
              <p:nvPr/>
            </p:nvSpPr>
            <p:spPr bwMode="auto">
              <a:xfrm>
                <a:off x="2025"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5" name="Line 241"/>
              <p:cNvSpPr>
                <a:spLocks noChangeShapeType="1"/>
              </p:cNvSpPr>
              <p:nvPr/>
            </p:nvSpPr>
            <p:spPr bwMode="auto">
              <a:xfrm>
                <a:off x="2025"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6" name="Rectangle 242"/>
              <p:cNvSpPr>
                <a:spLocks noChangeArrowheads="1"/>
              </p:cNvSpPr>
              <p:nvPr/>
            </p:nvSpPr>
            <p:spPr bwMode="auto">
              <a:xfrm>
                <a:off x="2516"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7" name="Line 243"/>
              <p:cNvSpPr>
                <a:spLocks noChangeShapeType="1"/>
              </p:cNvSpPr>
              <p:nvPr/>
            </p:nvSpPr>
            <p:spPr bwMode="auto">
              <a:xfrm>
                <a:off x="2516"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8" name="Rectangle 244"/>
              <p:cNvSpPr>
                <a:spLocks noChangeArrowheads="1"/>
              </p:cNvSpPr>
              <p:nvPr/>
            </p:nvSpPr>
            <p:spPr bwMode="auto">
              <a:xfrm>
                <a:off x="3116" y="1258"/>
                <a:ext cx="5"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9" name="Line 245"/>
              <p:cNvSpPr>
                <a:spLocks noChangeShapeType="1"/>
              </p:cNvSpPr>
              <p:nvPr/>
            </p:nvSpPr>
            <p:spPr bwMode="auto">
              <a:xfrm>
                <a:off x="3116"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0" name="Rectangle 246"/>
              <p:cNvSpPr>
                <a:spLocks noChangeArrowheads="1"/>
              </p:cNvSpPr>
              <p:nvPr/>
            </p:nvSpPr>
            <p:spPr bwMode="auto">
              <a:xfrm>
                <a:off x="3715"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1" name="Line 247"/>
              <p:cNvSpPr>
                <a:spLocks noChangeShapeType="1"/>
              </p:cNvSpPr>
              <p:nvPr/>
            </p:nvSpPr>
            <p:spPr bwMode="auto">
              <a:xfrm>
                <a:off x="3715"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2" name="Rectangle 248"/>
              <p:cNvSpPr>
                <a:spLocks noChangeArrowheads="1"/>
              </p:cNvSpPr>
              <p:nvPr/>
            </p:nvSpPr>
            <p:spPr bwMode="auto">
              <a:xfrm>
                <a:off x="4478"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3" name="Line 249"/>
              <p:cNvSpPr>
                <a:spLocks noChangeShapeType="1"/>
              </p:cNvSpPr>
              <p:nvPr/>
            </p:nvSpPr>
            <p:spPr bwMode="auto">
              <a:xfrm>
                <a:off x="4478"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4" name="Rectangle 250"/>
              <p:cNvSpPr>
                <a:spLocks noChangeArrowheads="1"/>
              </p:cNvSpPr>
              <p:nvPr/>
            </p:nvSpPr>
            <p:spPr bwMode="auto">
              <a:xfrm>
                <a:off x="5241"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5" name="Line 251"/>
              <p:cNvSpPr>
                <a:spLocks noChangeShapeType="1"/>
              </p:cNvSpPr>
              <p:nvPr/>
            </p:nvSpPr>
            <p:spPr bwMode="auto">
              <a:xfrm>
                <a:off x="5241"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6" name="Rectangle 252"/>
              <p:cNvSpPr>
                <a:spLocks noChangeArrowheads="1"/>
              </p:cNvSpPr>
              <p:nvPr/>
            </p:nvSpPr>
            <p:spPr bwMode="auto">
              <a:xfrm>
                <a:off x="5669" y="1258"/>
                <a:ext cx="5"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7" name="Line 253"/>
              <p:cNvSpPr>
                <a:spLocks noChangeShapeType="1"/>
              </p:cNvSpPr>
              <p:nvPr/>
            </p:nvSpPr>
            <p:spPr bwMode="auto">
              <a:xfrm>
                <a:off x="5669" y="1258"/>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8" name="Rectangle 254"/>
              <p:cNvSpPr>
                <a:spLocks noChangeArrowheads="1"/>
              </p:cNvSpPr>
              <p:nvPr/>
            </p:nvSpPr>
            <p:spPr bwMode="auto">
              <a:xfrm>
                <a:off x="12" y="1419"/>
                <a:ext cx="895"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Dell PowerEdge</a:t>
                </a:r>
                <a:endParaRPr lang="en-US" smtClean="0">
                  <a:solidFill>
                    <a:prstClr val="black"/>
                  </a:solidFill>
                  <a:latin typeface="Arial" pitchFamily="34" charset="0"/>
                  <a:cs typeface="Arial" pitchFamily="34" charset="0"/>
                </a:endParaRPr>
              </a:p>
            </p:txBody>
          </p:sp>
          <p:sp>
            <p:nvSpPr>
              <p:cNvPr id="1279" name="Rectangle 255"/>
              <p:cNvSpPr>
                <a:spLocks noChangeArrowheads="1"/>
              </p:cNvSpPr>
              <p:nvPr/>
            </p:nvSpPr>
            <p:spPr bwMode="auto">
              <a:xfrm>
                <a:off x="809"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80" name="Rectangle 256"/>
              <p:cNvSpPr>
                <a:spLocks noChangeArrowheads="1"/>
              </p:cNvSpPr>
              <p:nvPr/>
            </p:nvSpPr>
            <p:spPr bwMode="auto">
              <a:xfrm>
                <a:off x="1683" y="1419"/>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192</a:t>
                </a:r>
                <a:endParaRPr lang="en-US" smtClean="0">
                  <a:solidFill>
                    <a:prstClr val="black"/>
                  </a:solidFill>
                  <a:latin typeface="Arial" pitchFamily="34" charset="0"/>
                  <a:cs typeface="Arial" pitchFamily="34" charset="0"/>
                </a:endParaRPr>
              </a:p>
            </p:txBody>
          </p:sp>
          <p:sp>
            <p:nvSpPr>
              <p:cNvPr id="1281" name="Rectangle 257"/>
              <p:cNvSpPr>
                <a:spLocks noChangeArrowheads="1"/>
              </p:cNvSpPr>
              <p:nvPr/>
            </p:nvSpPr>
            <p:spPr bwMode="auto">
              <a:xfrm>
                <a:off x="1865"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82" name="Rectangle 258"/>
              <p:cNvSpPr>
                <a:spLocks noChangeArrowheads="1"/>
              </p:cNvSpPr>
              <p:nvPr/>
            </p:nvSpPr>
            <p:spPr bwMode="auto">
              <a:xfrm>
                <a:off x="2168" y="1419"/>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1152</a:t>
                </a:r>
                <a:endParaRPr lang="en-US" smtClean="0">
                  <a:solidFill>
                    <a:prstClr val="black"/>
                  </a:solidFill>
                  <a:latin typeface="Arial" pitchFamily="34" charset="0"/>
                  <a:cs typeface="Arial" pitchFamily="34" charset="0"/>
                </a:endParaRPr>
              </a:p>
            </p:txBody>
          </p:sp>
          <p:sp>
            <p:nvSpPr>
              <p:cNvPr id="1283" name="Rectangle 259"/>
              <p:cNvSpPr>
                <a:spLocks noChangeArrowheads="1"/>
              </p:cNvSpPr>
              <p:nvPr/>
            </p:nvSpPr>
            <p:spPr bwMode="auto">
              <a:xfrm>
                <a:off x="2410"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84" name="Rectangle 260"/>
              <p:cNvSpPr>
                <a:spLocks noChangeArrowheads="1"/>
              </p:cNvSpPr>
              <p:nvPr/>
            </p:nvSpPr>
            <p:spPr bwMode="auto">
              <a:xfrm>
                <a:off x="2834" y="1419"/>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12</a:t>
                </a:r>
                <a:endParaRPr lang="en-US" smtClean="0">
                  <a:solidFill>
                    <a:prstClr val="black"/>
                  </a:solidFill>
                  <a:latin typeface="Arial" pitchFamily="34" charset="0"/>
                  <a:cs typeface="Arial" pitchFamily="34" charset="0"/>
                </a:endParaRPr>
              </a:p>
            </p:txBody>
          </p:sp>
          <p:sp>
            <p:nvSpPr>
              <p:cNvPr id="1285" name="Rectangle 261"/>
              <p:cNvSpPr>
                <a:spLocks noChangeArrowheads="1"/>
              </p:cNvSpPr>
              <p:nvPr/>
            </p:nvSpPr>
            <p:spPr bwMode="auto">
              <a:xfrm>
                <a:off x="2955"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86" name="Rectangle 262"/>
              <p:cNvSpPr>
                <a:spLocks noChangeArrowheads="1"/>
              </p:cNvSpPr>
              <p:nvPr/>
            </p:nvSpPr>
            <p:spPr bwMode="auto">
              <a:xfrm>
                <a:off x="3313" y="1419"/>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1152</a:t>
                </a:r>
                <a:endParaRPr lang="en-US" smtClean="0">
                  <a:solidFill>
                    <a:prstClr val="black"/>
                  </a:solidFill>
                  <a:latin typeface="Arial" pitchFamily="34" charset="0"/>
                  <a:cs typeface="Arial" pitchFamily="34" charset="0"/>
                </a:endParaRPr>
              </a:p>
            </p:txBody>
          </p:sp>
          <p:sp>
            <p:nvSpPr>
              <p:cNvPr id="1287" name="Rectangle 263"/>
              <p:cNvSpPr>
                <a:spLocks noChangeArrowheads="1"/>
              </p:cNvSpPr>
              <p:nvPr/>
            </p:nvSpPr>
            <p:spPr bwMode="auto">
              <a:xfrm>
                <a:off x="3555"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88" name="Rectangle 264"/>
              <p:cNvSpPr>
                <a:spLocks noChangeArrowheads="1"/>
              </p:cNvSpPr>
              <p:nvPr/>
            </p:nvSpPr>
            <p:spPr bwMode="auto">
              <a:xfrm>
                <a:off x="4033" y="1419"/>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15</a:t>
                </a:r>
                <a:endParaRPr lang="en-US" smtClean="0">
                  <a:solidFill>
                    <a:prstClr val="black"/>
                  </a:solidFill>
                  <a:latin typeface="Arial" pitchFamily="34" charset="0"/>
                  <a:cs typeface="Arial" pitchFamily="34" charset="0"/>
                </a:endParaRPr>
              </a:p>
            </p:txBody>
          </p:sp>
          <p:sp>
            <p:nvSpPr>
              <p:cNvPr id="1289" name="Rectangle 265"/>
              <p:cNvSpPr>
                <a:spLocks noChangeArrowheads="1"/>
              </p:cNvSpPr>
              <p:nvPr/>
            </p:nvSpPr>
            <p:spPr bwMode="auto">
              <a:xfrm>
                <a:off x="4154"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90" name="Rectangle 266"/>
              <p:cNvSpPr>
                <a:spLocks noChangeArrowheads="1"/>
              </p:cNvSpPr>
              <p:nvPr/>
            </p:nvSpPr>
            <p:spPr bwMode="auto">
              <a:xfrm>
                <a:off x="4751" y="1419"/>
                <a:ext cx="28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NFS</a:t>
                </a:r>
                <a:endParaRPr lang="en-US" smtClean="0">
                  <a:solidFill>
                    <a:prstClr val="black"/>
                  </a:solidFill>
                  <a:latin typeface="Arial" pitchFamily="34" charset="0"/>
                  <a:cs typeface="Arial" pitchFamily="34" charset="0"/>
                </a:endParaRPr>
              </a:p>
            </p:txBody>
          </p:sp>
          <p:sp>
            <p:nvSpPr>
              <p:cNvPr id="1291" name="Rectangle 267"/>
              <p:cNvSpPr>
                <a:spLocks noChangeArrowheads="1"/>
              </p:cNvSpPr>
              <p:nvPr/>
            </p:nvSpPr>
            <p:spPr bwMode="auto">
              <a:xfrm>
                <a:off x="4974"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92" name="Rectangle 268"/>
              <p:cNvSpPr>
                <a:spLocks noChangeArrowheads="1"/>
              </p:cNvSpPr>
              <p:nvPr/>
            </p:nvSpPr>
            <p:spPr bwMode="auto">
              <a:xfrm>
                <a:off x="5297" y="1413"/>
                <a:ext cx="392"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TACC</a:t>
                </a:r>
                <a:endParaRPr lang="en-US" smtClean="0">
                  <a:solidFill>
                    <a:prstClr val="black"/>
                  </a:solidFill>
                  <a:latin typeface="Arial" pitchFamily="34" charset="0"/>
                  <a:cs typeface="Arial" pitchFamily="34" charset="0"/>
                </a:endParaRPr>
              </a:p>
            </p:txBody>
          </p:sp>
          <p:sp>
            <p:nvSpPr>
              <p:cNvPr id="1293" name="Rectangle 269"/>
              <p:cNvSpPr>
                <a:spLocks noChangeArrowheads="1"/>
              </p:cNvSpPr>
              <p:nvPr/>
            </p:nvSpPr>
            <p:spPr bwMode="auto">
              <a:xfrm>
                <a:off x="5619" y="141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94" name="Rectangle 270"/>
              <p:cNvSpPr>
                <a:spLocks noChangeArrowheads="1"/>
              </p:cNvSpPr>
              <p:nvPr/>
            </p:nvSpPr>
            <p:spPr bwMode="auto">
              <a:xfrm>
                <a:off x="0" y="1403"/>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5" name="Line 271"/>
              <p:cNvSpPr>
                <a:spLocks noChangeShapeType="1"/>
              </p:cNvSpPr>
              <p:nvPr/>
            </p:nvSpPr>
            <p:spPr bwMode="auto">
              <a:xfrm>
                <a:off x="0" y="140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6" name="Line 272"/>
              <p:cNvSpPr>
                <a:spLocks noChangeShapeType="1"/>
              </p:cNvSpPr>
              <p:nvPr/>
            </p:nvSpPr>
            <p:spPr bwMode="auto">
              <a:xfrm>
                <a:off x="0" y="140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7" name="Rectangle 273"/>
              <p:cNvSpPr>
                <a:spLocks noChangeArrowheads="1"/>
              </p:cNvSpPr>
              <p:nvPr/>
            </p:nvSpPr>
            <p:spPr bwMode="auto">
              <a:xfrm>
                <a:off x="6" y="1403"/>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8" name="Line 274"/>
              <p:cNvSpPr>
                <a:spLocks noChangeShapeType="1"/>
              </p:cNvSpPr>
              <p:nvPr/>
            </p:nvSpPr>
            <p:spPr bwMode="auto">
              <a:xfrm>
                <a:off x="6" y="1403"/>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9" name="Rectangle 275"/>
              <p:cNvSpPr>
                <a:spLocks noChangeArrowheads="1"/>
              </p:cNvSpPr>
              <p:nvPr/>
            </p:nvSpPr>
            <p:spPr bwMode="auto">
              <a:xfrm>
                <a:off x="1480"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0" name="Line 276"/>
              <p:cNvSpPr>
                <a:spLocks noChangeShapeType="1"/>
              </p:cNvSpPr>
              <p:nvPr/>
            </p:nvSpPr>
            <p:spPr bwMode="auto">
              <a:xfrm>
                <a:off x="1480"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1" name="Line 277"/>
              <p:cNvSpPr>
                <a:spLocks noChangeShapeType="1"/>
              </p:cNvSpPr>
              <p:nvPr/>
            </p:nvSpPr>
            <p:spPr bwMode="auto">
              <a:xfrm>
                <a:off x="1480"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2" name="Rectangle 278"/>
              <p:cNvSpPr>
                <a:spLocks noChangeArrowheads="1"/>
              </p:cNvSpPr>
              <p:nvPr/>
            </p:nvSpPr>
            <p:spPr bwMode="auto">
              <a:xfrm>
                <a:off x="1486" y="1403"/>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3" name="Line 279"/>
              <p:cNvSpPr>
                <a:spLocks noChangeShapeType="1"/>
              </p:cNvSpPr>
              <p:nvPr/>
            </p:nvSpPr>
            <p:spPr bwMode="auto">
              <a:xfrm>
                <a:off x="1486" y="1403"/>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4" name="Rectangle 280"/>
              <p:cNvSpPr>
                <a:spLocks noChangeArrowheads="1"/>
              </p:cNvSpPr>
              <p:nvPr/>
            </p:nvSpPr>
            <p:spPr bwMode="auto">
              <a:xfrm>
                <a:off x="2025"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5" name="Line 281"/>
              <p:cNvSpPr>
                <a:spLocks noChangeShapeType="1"/>
              </p:cNvSpPr>
              <p:nvPr/>
            </p:nvSpPr>
            <p:spPr bwMode="auto">
              <a:xfrm>
                <a:off x="2025"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6" name="Line 282"/>
              <p:cNvSpPr>
                <a:spLocks noChangeShapeType="1"/>
              </p:cNvSpPr>
              <p:nvPr/>
            </p:nvSpPr>
            <p:spPr bwMode="auto">
              <a:xfrm>
                <a:off x="2025"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7" name="Rectangle 283"/>
              <p:cNvSpPr>
                <a:spLocks noChangeArrowheads="1"/>
              </p:cNvSpPr>
              <p:nvPr/>
            </p:nvSpPr>
            <p:spPr bwMode="auto">
              <a:xfrm>
                <a:off x="2031" y="1403"/>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8" name="Line 284"/>
              <p:cNvSpPr>
                <a:spLocks noChangeShapeType="1"/>
              </p:cNvSpPr>
              <p:nvPr/>
            </p:nvSpPr>
            <p:spPr bwMode="auto">
              <a:xfrm>
                <a:off x="2031" y="1403"/>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9" name="Rectangle 285"/>
              <p:cNvSpPr>
                <a:spLocks noChangeArrowheads="1"/>
              </p:cNvSpPr>
              <p:nvPr/>
            </p:nvSpPr>
            <p:spPr bwMode="auto">
              <a:xfrm>
                <a:off x="2516"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0" name="Line 286"/>
              <p:cNvSpPr>
                <a:spLocks noChangeShapeType="1"/>
              </p:cNvSpPr>
              <p:nvPr/>
            </p:nvSpPr>
            <p:spPr bwMode="auto">
              <a:xfrm>
                <a:off x="2516"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1" name="Line 287"/>
              <p:cNvSpPr>
                <a:spLocks noChangeShapeType="1"/>
              </p:cNvSpPr>
              <p:nvPr/>
            </p:nvSpPr>
            <p:spPr bwMode="auto">
              <a:xfrm>
                <a:off x="2516"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2" name="Rectangle 288"/>
              <p:cNvSpPr>
                <a:spLocks noChangeArrowheads="1"/>
              </p:cNvSpPr>
              <p:nvPr/>
            </p:nvSpPr>
            <p:spPr bwMode="auto">
              <a:xfrm>
                <a:off x="2522" y="1403"/>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3" name="Line 289"/>
              <p:cNvSpPr>
                <a:spLocks noChangeShapeType="1"/>
              </p:cNvSpPr>
              <p:nvPr/>
            </p:nvSpPr>
            <p:spPr bwMode="auto">
              <a:xfrm>
                <a:off x="2522" y="1403"/>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4" name="Rectangle 290"/>
              <p:cNvSpPr>
                <a:spLocks noChangeArrowheads="1"/>
              </p:cNvSpPr>
              <p:nvPr/>
            </p:nvSpPr>
            <p:spPr bwMode="auto">
              <a:xfrm>
                <a:off x="3116" y="1403"/>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5" name="Line 291"/>
              <p:cNvSpPr>
                <a:spLocks noChangeShapeType="1"/>
              </p:cNvSpPr>
              <p:nvPr/>
            </p:nvSpPr>
            <p:spPr bwMode="auto">
              <a:xfrm>
                <a:off x="3116" y="1403"/>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6" name="Line 292"/>
              <p:cNvSpPr>
                <a:spLocks noChangeShapeType="1"/>
              </p:cNvSpPr>
              <p:nvPr/>
            </p:nvSpPr>
            <p:spPr bwMode="auto">
              <a:xfrm>
                <a:off x="3116"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7" name="Rectangle 293"/>
              <p:cNvSpPr>
                <a:spLocks noChangeArrowheads="1"/>
              </p:cNvSpPr>
              <p:nvPr/>
            </p:nvSpPr>
            <p:spPr bwMode="auto">
              <a:xfrm>
                <a:off x="3121" y="1403"/>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8" name="Line 294"/>
              <p:cNvSpPr>
                <a:spLocks noChangeShapeType="1"/>
              </p:cNvSpPr>
              <p:nvPr/>
            </p:nvSpPr>
            <p:spPr bwMode="auto">
              <a:xfrm>
                <a:off x="3121" y="1403"/>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9" name="Rectangle 295"/>
              <p:cNvSpPr>
                <a:spLocks noChangeArrowheads="1"/>
              </p:cNvSpPr>
              <p:nvPr/>
            </p:nvSpPr>
            <p:spPr bwMode="auto">
              <a:xfrm>
                <a:off x="3715"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0" name="Line 296"/>
              <p:cNvSpPr>
                <a:spLocks noChangeShapeType="1"/>
              </p:cNvSpPr>
              <p:nvPr/>
            </p:nvSpPr>
            <p:spPr bwMode="auto">
              <a:xfrm>
                <a:off x="3715"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1" name="Line 297"/>
              <p:cNvSpPr>
                <a:spLocks noChangeShapeType="1"/>
              </p:cNvSpPr>
              <p:nvPr/>
            </p:nvSpPr>
            <p:spPr bwMode="auto">
              <a:xfrm>
                <a:off x="3715"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2" name="Rectangle 298"/>
              <p:cNvSpPr>
                <a:spLocks noChangeArrowheads="1"/>
              </p:cNvSpPr>
              <p:nvPr/>
            </p:nvSpPr>
            <p:spPr bwMode="auto">
              <a:xfrm>
                <a:off x="3721" y="1403"/>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3" name="Line 299"/>
              <p:cNvSpPr>
                <a:spLocks noChangeShapeType="1"/>
              </p:cNvSpPr>
              <p:nvPr/>
            </p:nvSpPr>
            <p:spPr bwMode="auto">
              <a:xfrm>
                <a:off x="3721" y="1403"/>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4" name="Rectangle 300"/>
              <p:cNvSpPr>
                <a:spLocks noChangeArrowheads="1"/>
              </p:cNvSpPr>
              <p:nvPr/>
            </p:nvSpPr>
            <p:spPr bwMode="auto">
              <a:xfrm>
                <a:off x="4478"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5" name="Line 301"/>
              <p:cNvSpPr>
                <a:spLocks noChangeShapeType="1"/>
              </p:cNvSpPr>
              <p:nvPr/>
            </p:nvSpPr>
            <p:spPr bwMode="auto">
              <a:xfrm>
                <a:off x="4478"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6" name="Line 302"/>
              <p:cNvSpPr>
                <a:spLocks noChangeShapeType="1"/>
              </p:cNvSpPr>
              <p:nvPr/>
            </p:nvSpPr>
            <p:spPr bwMode="auto">
              <a:xfrm>
                <a:off x="4478"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7" name="Rectangle 303"/>
              <p:cNvSpPr>
                <a:spLocks noChangeArrowheads="1"/>
              </p:cNvSpPr>
              <p:nvPr/>
            </p:nvSpPr>
            <p:spPr bwMode="auto">
              <a:xfrm>
                <a:off x="4484" y="1403"/>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8" name="Line 304"/>
              <p:cNvSpPr>
                <a:spLocks noChangeShapeType="1"/>
              </p:cNvSpPr>
              <p:nvPr/>
            </p:nvSpPr>
            <p:spPr bwMode="auto">
              <a:xfrm>
                <a:off x="4484" y="1403"/>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9" name="Rectangle 305"/>
              <p:cNvSpPr>
                <a:spLocks noChangeArrowheads="1"/>
              </p:cNvSpPr>
              <p:nvPr/>
            </p:nvSpPr>
            <p:spPr bwMode="auto">
              <a:xfrm>
                <a:off x="5241"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0" name="Line 306"/>
              <p:cNvSpPr>
                <a:spLocks noChangeShapeType="1"/>
              </p:cNvSpPr>
              <p:nvPr/>
            </p:nvSpPr>
            <p:spPr bwMode="auto">
              <a:xfrm>
                <a:off x="5241"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1" name="Line 307"/>
              <p:cNvSpPr>
                <a:spLocks noChangeShapeType="1"/>
              </p:cNvSpPr>
              <p:nvPr/>
            </p:nvSpPr>
            <p:spPr bwMode="auto">
              <a:xfrm>
                <a:off x="5241"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2" name="Rectangle 308"/>
              <p:cNvSpPr>
                <a:spLocks noChangeArrowheads="1"/>
              </p:cNvSpPr>
              <p:nvPr/>
            </p:nvSpPr>
            <p:spPr bwMode="auto">
              <a:xfrm>
                <a:off x="5247" y="1403"/>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3" name="Line 309"/>
              <p:cNvSpPr>
                <a:spLocks noChangeShapeType="1"/>
              </p:cNvSpPr>
              <p:nvPr/>
            </p:nvSpPr>
            <p:spPr bwMode="auto">
              <a:xfrm>
                <a:off x="5247" y="1403"/>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4" name="Rectangle 310"/>
              <p:cNvSpPr>
                <a:spLocks noChangeArrowheads="1"/>
              </p:cNvSpPr>
              <p:nvPr/>
            </p:nvSpPr>
            <p:spPr bwMode="auto">
              <a:xfrm>
                <a:off x="5669" y="1403"/>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5" name="Line 311"/>
              <p:cNvSpPr>
                <a:spLocks noChangeShapeType="1"/>
              </p:cNvSpPr>
              <p:nvPr/>
            </p:nvSpPr>
            <p:spPr bwMode="auto">
              <a:xfrm>
                <a:off x="5669" y="140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6" name="Line 312"/>
              <p:cNvSpPr>
                <a:spLocks noChangeShapeType="1"/>
              </p:cNvSpPr>
              <p:nvPr/>
            </p:nvSpPr>
            <p:spPr bwMode="auto">
              <a:xfrm>
                <a:off x="5669" y="140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7" name="Rectangle 313"/>
              <p:cNvSpPr>
                <a:spLocks noChangeArrowheads="1"/>
              </p:cNvSpPr>
              <p:nvPr/>
            </p:nvSpPr>
            <p:spPr bwMode="auto">
              <a:xfrm>
                <a:off x="0" y="1409"/>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8" name="Line 314"/>
              <p:cNvSpPr>
                <a:spLocks noChangeShapeType="1"/>
              </p:cNvSpPr>
              <p:nvPr/>
            </p:nvSpPr>
            <p:spPr bwMode="auto">
              <a:xfrm>
                <a:off x="0" y="1409"/>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9" name="Rectangle 315"/>
              <p:cNvSpPr>
                <a:spLocks noChangeArrowheads="1"/>
              </p:cNvSpPr>
              <p:nvPr/>
            </p:nvSpPr>
            <p:spPr bwMode="auto">
              <a:xfrm>
                <a:off x="1480"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0" name="Line 316"/>
              <p:cNvSpPr>
                <a:spLocks noChangeShapeType="1"/>
              </p:cNvSpPr>
              <p:nvPr/>
            </p:nvSpPr>
            <p:spPr bwMode="auto">
              <a:xfrm>
                <a:off x="1480"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1" name="Rectangle 317"/>
              <p:cNvSpPr>
                <a:spLocks noChangeArrowheads="1"/>
              </p:cNvSpPr>
              <p:nvPr/>
            </p:nvSpPr>
            <p:spPr bwMode="auto">
              <a:xfrm>
                <a:off x="2025"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2" name="Line 318"/>
              <p:cNvSpPr>
                <a:spLocks noChangeShapeType="1"/>
              </p:cNvSpPr>
              <p:nvPr/>
            </p:nvSpPr>
            <p:spPr bwMode="auto">
              <a:xfrm>
                <a:off x="2025"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3" name="Rectangle 319"/>
              <p:cNvSpPr>
                <a:spLocks noChangeArrowheads="1"/>
              </p:cNvSpPr>
              <p:nvPr/>
            </p:nvSpPr>
            <p:spPr bwMode="auto">
              <a:xfrm>
                <a:off x="2516"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4" name="Line 320"/>
              <p:cNvSpPr>
                <a:spLocks noChangeShapeType="1"/>
              </p:cNvSpPr>
              <p:nvPr/>
            </p:nvSpPr>
            <p:spPr bwMode="auto">
              <a:xfrm>
                <a:off x="2516"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5" name="Rectangle 321"/>
              <p:cNvSpPr>
                <a:spLocks noChangeArrowheads="1"/>
              </p:cNvSpPr>
              <p:nvPr/>
            </p:nvSpPr>
            <p:spPr bwMode="auto">
              <a:xfrm>
                <a:off x="3116" y="1409"/>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6" name="Line 322"/>
              <p:cNvSpPr>
                <a:spLocks noChangeShapeType="1"/>
              </p:cNvSpPr>
              <p:nvPr/>
            </p:nvSpPr>
            <p:spPr bwMode="auto">
              <a:xfrm>
                <a:off x="3116"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7" name="Rectangle 323"/>
              <p:cNvSpPr>
                <a:spLocks noChangeArrowheads="1"/>
              </p:cNvSpPr>
              <p:nvPr/>
            </p:nvSpPr>
            <p:spPr bwMode="auto">
              <a:xfrm>
                <a:off x="3715"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8" name="Line 324"/>
              <p:cNvSpPr>
                <a:spLocks noChangeShapeType="1"/>
              </p:cNvSpPr>
              <p:nvPr/>
            </p:nvSpPr>
            <p:spPr bwMode="auto">
              <a:xfrm>
                <a:off x="3715"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9" name="Rectangle 325"/>
              <p:cNvSpPr>
                <a:spLocks noChangeArrowheads="1"/>
              </p:cNvSpPr>
              <p:nvPr/>
            </p:nvSpPr>
            <p:spPr bwMode="auto">
              <a:xfrm>
                <a:off x="4478"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0" name="Line 326"/>
              <p:cNvSpPr>
                <a:spLocks noChangeShapeType="1"/>
              </p:cNvSpPr>
              <p:nvPr/>
            </p:nvSpPr>
            <p:spPr bwMode="auto">
              <a:xfrm>
                <a:off x="4478"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1" name="Rectangle 327"/>
              <p:cNvSpPr>
                <a:spLocks noChangeArrowheads="1"/>
              </p:cNvSpPr>
              <p:nvPr/>
            </p:nvSpPr>
            <p:spPr bwMode="auto">
              <a:xfrm>
                <a:off x="5241"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2" name="Line 328"/>
              <p:cNvSpPr>
                <a:spLocks noChangeShapeType="1"/>
              </p:cNvSpPr>
              <p:nvPr/>
            </p:nvSpPr>
            <p:spPr bwMode="auto">
              <a:xfrm>
                <a:off x="5241"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3" name="Rectangle 329"/>
              <p:cNvSpPr>
                <a:spLocks noChangeArrowheads="1"/>
              </p:cNvSpPr>
              <p:nvPr/>
            </p:nvSpPr>
            <p:spPr bwMode="auto">
              <a:xfrm>
                <a:off x="5669" y="1409"/>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4" name="Line 330"/>
              <p:cNvSpPr>
                <a:spLocks noChangeShapeType="1"/>
              </p:cNvSpPr>
              <p:nvPr/>
            </p:nvSpPr>
            <p:spPr bwMode="auto">
              <a:xfrm>
                <a:off x="5669" y="1409"/>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5" name="Rectangle 331"/>
              <p:cNvSpPr>
                <a:spLocks noChangeArrowheads="1"/>
              </p:cNvSpPr>
              <p:nvPr/>
            </p:nvSpPr>
            <p:spPr bwMode="auto">
              <a:xfrm>
                <a:off x="12" y="1570"/>
                <a:ext cx="83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IBM iDataPlex</a:t>
                </a:r>
                <a:endParaRPr lang="en-US" smtClean="0">
                  <a:solidFill>
                    <a:prstClr val="black"/>
                  </a:solidFill>
                  <a:latin typeface="Arial" pitchFamily="34" charset="0"/>
                  <a:cs typeface="Arial" pitchFamily="34" charset="0"/>
                </a:endParaRPr>
              </a:p>
            </p:txBody>
          </p:sp>
          <p:sp>
            <p:nvSpPr>
              <p:cNvPr id="1356" name="Rectangle 332"/>
              <p:cNvSpPr>
                <a:spLocks noChangeArrowheads="1"/>
              </p:cNvSpPr>
              <p:nvPr/>
            </p:nvSpPr>
            <p:spPr bwMode="auto">
              <a:xfrm>
                <a:off x="749"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57" name="Rectangle 333"/>
              <p:cNvSpPr>
                <a:spLocks noChangeArrowheads="1"/>
              </p:cNvSpPr>
              <p:nvPr/>
            </p:nvSpPr>
            <p:spPr bwMode="auto">
              <a:xfrm>
                <a:off x="1683" y="1570"/>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168</a:t>
                </a:r>
                <a:endParaRPr lang="en-US" smtClean="0">
                  <a:solidFill>
                    <a:prstClr val="black"/>
                  </a:solidFill>
                  <a:latin typeface="Arial" pitchFamily="34" charset="0"/>
                  <a:cs typeface="Arial" pitchFamily="34" charset="0"/>
                </a:endParaRPr>
              </a:p>
            </p:txBody>
          </p:sp>
          <p:sp>
            <p:nvSpPr>
              <p:cNvPr id="1358" name="Rectangle 334"/>
              <p:cNvSpPr>
                <a:spLocks noChangeArrowheads="1"/>
              </p:cNvSpPr>
              <p:nvPr/>
            </p:nvSpPr>
            <p:spPr bwMode="auto">
              <a:xfrm>
                <a:off x="1865"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59" name="Rectangle 335"/>
              <p:cNvSpPr>
                <a:spLocks noChangeArrowheads="1"/>
              </p:cNvSpPr>
              <p:nvPr/>
            </p:nvSpPr>
            <p:spPr bwMode="auto">
              <a:xfrm>
                <a:off x="2228" y="1570"/>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672</a:t>
                </a:r>
                <a:endParaRPr lang="en-US" smtClean="0">
                  <a:solidFill>
                    <a:prstClr val="black"/>
                  </a:solidFill>
                  <a:latin typeface="Arial" pitchFamily="34" charset="0"/>
                  <a:cs typeface="Arial" pitchFamily="34" charset="0"/>
                </a:endParaRPr>
              </a:p>
            </p:txBody>
          </p:sp>
          <p:sp>
            <p:nvSpPr>
              <p:cNvPr id="1360" name="Rectangle 336"/>
              <p:cNvSpPr>
                <a:spLocks noChangeArrowheads="1"/>
              </p:cNvSpPr>
              <p:nvPr/>
            </p:nvSpPr>
            <p:spPr bwMode="auto">
              <a:xfrm>
                <a:off x="2410"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61" name="Rectangle 337"/>
              <p:cNvSpPr>
                <a:spLocks noChangeArrowheads="1"/>
              </p:cNvSpPr>
              <p:nvPr/>
            </p:nvSpPr>
            <p:spPr bwMode="auto">
              <a:xfrm>
                <a:off x="2895" y="1570"/>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7</a:t>
                </a:r>
                <a:endParaRPr lang="en-US" smtClean="0">
                  <a:solidFill>
                    <a:prstClr val="black"/>
                  </a:solidFill>
                  <a:latin typeface="Arial" pitchFamily="34" charset="0"/>
                  <a:cs typeface="Arial" pitchFamily="34" charset="0"/>
                </a:endParaRPr>
              </a:p>
            </p:txBody>
          </p:sp>
          <p:sp>
            <p:nvSpPr>
              <p:cNvPr id="1362" name="Rectangle 338"/>
              <p:cNvSpPr>
                <a:spLocks noChangeArrowheads="1"/>
              </p:cNvSpPr>
              <p:nvPr/>
            </p:nvSpPr>
            <p:spPr bwMode="auto">
              <a:xfrm>
                <a:off x="2955"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63" name="Rectangle 339"/>
              <p:cNvSpPr>
                <a:spLocks noChangeArrowheads="1"/>
              </p:cNvSpPr>
              <p:nvPr/>
            </p:nvSpPr>
            <p:spPr bwMode="auto">
              <a:xfrm>
                <a:off x="3313" y="1570"/>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2016</a:t>
                </a:r>
                <a:endParaRPr lang="en-US" smtClean="0">
                  <a:solidFill>
                    <a:prstClr val="black"/>
                  </a:solidFill>
                  <a:latin typeface="Arial" pitchFamily="34" charset="0"/>
                  <a:cs typeface="Arial" pitchFamily="34" charset="0"/>
                </a:endParaRPr>
              </a:p>
            </p:txBody>
          </p:sp>
          <p:sp>
            <p:nvSpPr>
              <p:cNvPr id="1364" name="Rectangle 340"/>
              <p:cNvSpPr>
                <a:spLocks noChangeArrowheads="1"/>
              </p:cNvSpPr>
              <p:nvPr/>
            </p:nvSpPr>
            <p:spPr bwMode="auto">
              <a:xfrm>
                <a:off x="3555"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65" name="Rectangle 341"/>
              <p:cNvSpPr>
                <a:spLocks noChangeArrowheads="1"/>
              </p:cNvSpPr>
              <p:nvPr/>
            </p:nvSpPr>
            <p:spPr bwMode="auto">
              <a:xfrm>
                <a:off x="3972" y="1570"/>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120</a:t>
                </a:r>
                <a:endParaRPr lang="en-US" smtClean="0">
                  <a:solidFill>
                    <a:prstClr val="black"/>
                  </a:solidFill>
                  <a:latin typeface="Arial" pitchFamily="34" charset="0"/>
                  <a:cs typeface="Arial" pitchFamily="34" charset="0"/>
                </a:endParaRPr>
              </a:p>
            </p:txBody>
          </p:sp>
          <p:sp>
            <p:nvSpPr>
              <p:cNvPr id="1366" name="Rectangle 342"/>
              <p:cNvSpPr>
                <a:spLocks noChangeArrowheads="1"/>
              </p:cNvSpPr>
              <p:nvPr/>
            </p:nvSpPr>
            <p:spPr bwMode="auto">
              <a:xfrm>
                <a:off x="4154"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67" name="Rectangle 343"/>
              <p:cNvSpPr>
                <a:spLocks noChangeArrowheads="1"/>
              </p:cNvSpPr>
              <p:nvPr/>
            </p:nvSpPr>
            <p:spPr bwMode="auto">
              <a:xfrm>
                <a:off x="4718" y="1570"/>
                <a:ext cx="35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GPFS</a:t>
                </a:r>
                <a:endParaRPr lang="en-US" smtClean="0">
                  <a:solidFill>
                    <a:prstClr val="black"/>
                  </a:solidFill>
                  <a:latin typeface="Arial" pitchFamily="34" charset="0"/>
                  <a:cs typeface="Arial" pitchFamily="34" charset="0"/>
                </a:endParaRPr>
              </a:p>
            </p:txBody>
          </p:sp>
          <p:sp>
            <p:nvSpPr>
              <p:cNvPr id="1368" name="Rectangle 344"/>
              <p:cNvSpPr>
                <a:spLocks noChangeArrowheads="1"/>
              </p:cNvSpPr>
              <p:nvPr/>
            </p:nvSpPr>
            <p:spPr bwMode="auto">
              <a:xfrm>
                <a:off x="5007"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69" name="Rectangle 345"/>
              <p:cNvSpPr>
                <a:spLocks noChangeArrowheads="1"/>
              </p:cNvSpPr>
              <p:nvPr/>
            </p:nvSpPr>
            <p:spPr bwMode="auto">
              <a:xfrm>
                <a:off x="5374" y="1564"/>
                <a:ext cx="22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UC</a:t>
                </a:r>
                <a:endParaRPr lang="en-US" smtClean="0">
                  <a:solidFill>
                    <a:prstClr val="black"/>
                  </a:solidFill>
                  <a:latin typeface="Arial" pitchFamily="34" charset="0"/>
                  <a:cs typeface="Arial" pitchFamily="34" charset="0"/>
                </a:endParaRPr>
              </a:p>
            </p:txBody>
          </p:sp>
          <p:sp>
            <p:nvSpPr>
              <p:cNvPr id="1370" name="Rectangle 346"/>
              <p:cNvSpPr>
                <a:spLocks noChangeArrowheads="1"/>
              </p:cNvSpPr>
              <p:nvPr/>
            </p:nvSpPr>
            <p:spPr bwMode="auto">
              <a:xfrm>
                <a:off x="5542" y="1564"/>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71" name="Rectangle 347"/>
              <p:cNvSpPr>
                <a:spLocks noChangeArrowheads="1"/>
              </p:cNvSpPr>
              <p:nvPr/>
            </p:nvSpPr>
            <p:spPr bwMode="auto">
              <a:xfrm>
                <a:off x="0" y="1555"/>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2" name="Line 348"/>
              <p:cNvSpPr>
                <a:spLocks noChangeShapeType="1"/>
              </p:cNvSpPr>
              <p:nvPr/>
            </p:nvSpPr>
            <p:spPr bwMode="auto">
              <a:xfrm>
                <a:off x="0" y="155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3" name="Line 349"/>
              <p:cNvSpPr>
                <a:spLocks noChangeShapeType="1"/>
              </p:cNvSpPr>
              <p:nvPr/>
            </p:nvSpPr>
            <p:spPr bwMode="auto">
              <a:xfrm>
                <a:off x="0" y="155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4" name="Rectangle 350"/>
              <p:cNvSpPr>
                <a:spLocks noChangeArrowheads="1"/>
              </p:cNvSpPr>
              <p:nvPr/>
            </p:nvSpPr>
            <p:spPr bwMode="auto">
              <a:xfrm>
                <a:off x="6" y="1555"/>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5" name="Line 351"/>
              <p:cNvSpPr>
                <a:spLocks noChangeShapeType="1"/>
              </p:cNvSpPr>
              <p:nvPr/>
            </p:nvSpPr>
            <p:spPr bwMode="auto">
              <a:xfrm>
                <a:off x="6" y="1555"/>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6" name="Rectangle 352"/>
              <p:cNvSpPr>
                <a:spLocks noChangeArrowheads="1"/>
              </p:cNvSpPr>
              <p:nvPr/>
            </p:nvSpPr>
            <p:spPr bwMode="auto">
              <a:xfrm>
                <a:off x="1480"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7" name="Line 353"/>
              <p:cNvSpPr>
                <a:spLocks noChangeShapeType="1"/>
              </p:cNvSpPr>
              <p:nvPr/>
            </p:nvSpPr>
            <p:spPr bwMode="auto">
              <a:xfrm>
                <a:off x="1480"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8" name="Line 354"/>
              <p:cNvSpPr>
                <a:spLocks noChangeShapeType="1"/>
              </p:cNvSpPr>
              <p:nvPr/>
            </p:nvSpPr>
            <p:spPr bwMode="auto">
              <a:xfrm>
                <a:off x="1480"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9" name="Rectangle 355"/>
              <p:cNvSpPr>
                <a:spLocks noChangeArrowheads="1"/>
              </p:cNvSpPr>
              <p:nvPr/>
            </p:nvSpPr>
            <p:spPr bwMode="auto">
              <a:xfrm>
                <a:off x="1486" y="1555"/>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0" name="Line 356"/>
              <p:cNvSpPr>
                <a:spLocks noChangeShapeType="1"/>
              </p:cNvSpPr>
              <p:nvPr/>
            </p:nvSpPr>
            <p:spPr bwMode="auto">
              <a:xfrm>
                <a:off x="1486" y="1555"/>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1" name="Rectangle 357"/>
              <p:cNvSpPr>
                <a:spLocks noChangeArrowheads="1"/>
              </p:cNvSpPr>
              <p:nvPr/>
            </p:nvSpPr>
            <p:spPr bwMode="auto">
              <a:xfrm>
                <a:off x="2025"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2" name="Line 358"/>
              <p:cNvSpPr>
                <a:spLocks noChangeShapeType="1"/>
              </p:cNvSpPr>
              <p:nvPr/>
            </p:nvSpPr>
            <p:spPr bwMode="auto">
              <a:xfrm>
                <a:off x="2025"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3" name="Line 359"/>
              <p:cNvSpPr>
                <a:spLocks noChangeShapeType="1"/>
              </p:cNvSpPr>
              <p:nvPr/>
            </p:nvSpPr>
            <p:spPr bwMode="auto">
              <a:xfrm>
                <a:off x="2025"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4" name="Rectangle 360"/>
              <p:cNvSpPr>
                <a:spLocks noChangeArrowheads="1"/>
              </p:cNvSpPr>
              <p:nvPr/>
            </p:nvSpPr>
            <p:spPr bwMode="auto">
              <a:xfrm>
                <a:off x="2031" y="1555"/>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5" name="Line 361"/>
              <p:cNvSpPr>
                <a:spLocks noChangeShapeType="1"/>
              </p:cNvSpPr>
              <p:nvPr/>
            </p:nvSpPr>
            <p:spPr bwMode="auto">
              <a:xfrm>
                <a:off x="2031" y="1555"/>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6" name="Rectangle 362"/>
              <p:cNvSpPr>
                <a:spLocks noChangeArrowheads="1"/>
              </p:cNvSpPr>
              <p:nvPr/>
            </p:nvSpPr>
            <p:spPr bwMode="auto">
              <a:xfrm>
                <a:off x="2516"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7" name="Line 363"/>
              <p:cNvSpPr>
                <a:spLocks noChangeShapeType="1"/>
              </p:cNvSpPr>
              <p:nvPr/>
            </p:nvSpPr>
            <p:spPr bwMode="auto">
              <a:xfrm>
                <a:off x="2516"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8" name="Line 364"/>
              <p:cNvSpPr>
                <a:spLocks noChangeShapeType="1"/>
              </p:cNvSpPr>
              <p:nvPr/>
            </p:nvSpPr>
            <p:spPr bwMode="auto">
              <a:xfrm>
                <a:off x="2516"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9" name="Rectangle 365"/>
              <p:cNvSpPr>
                <a:spLocks noChangeArrowheads="1"/>
              </p:cNvSpPr>
              <p:nvPr/>
            </p:nvSpPr>
            <p:spPr bwMode="auto">
              <a:xfrm>
                <a:off x="2522" y="1555"/>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0" name="Line 366"/>
              <p:cNvSpPr>
                <a:spLocks noChangeShapeType="1"/>
              </p:cNvSpPr>
              <p:nvPr/>
            </p:nvSpPr>
            <p:spPr bwMode="auto">
              <a:xfrm>
                <a:off x="2522" y="1555"/>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1" name="Rectangle 367"/>
              <p:cNvSpPr>
                <a:spLocks noChangeArrowheads="1"/>
              </p:cNvSpPr>
              <p:nvPr/>
            </p:nvSpPr>
            <p:spPr bwMode="auto">
              <a:xfrm>
                <a:off x="3116" y="1555"/>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2" name="Line 368"/>
              <p:cNvSpPr>
                <a:spLocks noChangeShapeType="1"/>
              </p:cNvSpPr>
              <p:nvPr/>
            </p:nvSpPr>
            <p:spPr bwMode="auto">
              <a:xfrm>
                <a:off x="3116" y="1555"/>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3" name="Line 369"/>
              <p:cNvSpPr>
                <a:spLocks noChangeShapeType="1"/>
              </p:cNvSpPr>
              <p:nvPr/>
            </p:nvSpPr>
            <p:spPr bwMode="auto">
              <a:xfrm>
                <a:off x="3116"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4" name="Rectangle 370"/>
              <p:cNvSpPr>
                <a:spLocks noChangeArrowheads="1"/>
              </p:cNvSpPr>
              <p:nvPr/>
            </p:nvSpPr>
            <p:spPr bwMode="auto">
              <a:xfrm>
                <a:off x="3121" y="1555"/>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5" name="Line 371"/>
              <p:cNvSpPr>
                <a:spLocks noChangeShapeType="1"/>
              </p:cNvSpPr>
              <p:nvPr/>
            </p:nvSpPr>
            <p:spPr bwMode="auto">
              <a:xfrm>
                <a:off x="3121" y="1555"/>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6" name="Rectangle 372"/>
              <p:cNvSpPr>
                <a:spLocks noChangeArrowheads="1"/>
              </p:cNvSpPr>
              <p:nvPr/>
            </p:nvSpPr>
            <p:spPr bwMode="auto">
              <a:xfrm>
                <a:off x="3715"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7" name="Line 373"/>
              <p:cNvSpPr>
                <a:spLocks noChangeShapeType="1"/>
              </p:cNvSpPr>
              <p:nvPr/>
            </p:nvSpPr>
            <p:spPr bwMode="auto">
              <a:xfrm>
                <a:off x="3715"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8" name="Line 374"/>
              <p:cNvSpPr>
                <a:spLocks noChangeShapeType="1"/>
              </p:cNvSpPr>
              <p:nvPr/>
            </p:nvSpPr>
            <p:spPr bwMode="auto">
              <a:xfrm>
                <a:off x="3715"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9" name="Rectangle 375"/>
              <p:cNvSpPr>
                <a:spLocks noChangeArrowheads="1"/>
              </p:cNvSpPr>
              <p:nvPr/>
            </p:nvSpPr>
            <p:spPr bwMode="auto">
              <a:xfrm>
                <a:off x="3721" y="1555"/>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0" name="Line 376"/>
              <p:cNvSpPr>
                <a:spLocks noChangeShapeType="1"/>
              </p:cNvSpPr>
              <p:nvPr/>
            </p:nvSpPr>
            <p:spPr bwMode="auto">
              <a:xfrm>
                <a:off x="3721" y="1555"/>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1" name="Rectangle 377"/>
              <p:cNvSpPr>
                <a:spLocks noChangeArrowheads="1"/>
              </p:cNvSpPr>
              <p:nvPr/>
            </p:nvSpPr>
            <p:spPr bwMode="auto">
              <a:xfrm>
                <a:off x="4478"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2" name="Line 378"/>
              <p:cNvSpPr>
                <a:spLocks noChangeShapeType="1"/>
              </p:cNvSpPr>
              <p:nvPr/>
            </p:nvSpPr>
            <p:spPr bwMode="auto">
              <a:xfrm>
                <a:off x="4478"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3" name="Line 379"/>
              <p:cNvSpPr>
                <a:spLocks noChangeShapeType="1"/>
              </p:cNvSpPr>
              <p:nvPr/>
            </p:nvSpPr>
            <p:spPr bwMode="auto">
              <a:xfrm>
                <a:off x="4478"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4" name="Rectangle 380"/>
              <p:cNvSpPr>
                <a:spLocks noChangeArrowheads="1"/>
              </p:cNvSpPr>
              <p:nvPr/>
            </p:nvSpPr>
            <p:spPr bwMode="auto">
              <a:xfrm>
                <a:off x="4484" y="1555"/>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5" name="Line 381"/>
              <p:cNvSpPr>
                <a:spLocks noChangeShapeType="1"/>
              </p:cNvSpPr>
              <p:nvPr/>
            </p:nvSpPr>
            <p:spPr bwMode="auto">
              <a:xfrm>
                <a:off x="4484" y="1555"/>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6" name="Rectangle 382"/>
              <p:cNvSpPr>
                <a:spLocks noChangeArrowheads="1"/>
              </p:cNvSpPr>
              <p:nvPr/>
            </p:nvSpPr>
            <p:spPr bwMode="auto">
              <a:xfrm>
                <a:off x="5241"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7" name="Line 383"/>
              <p:cNvSpPr>
                <a:spLocks noChangeShapeType="1"/>
              </p:cNvSpPr>
              <p:nvPr/>
            </p:nvSpPr>
            <p:spPr bwMode="auto">
              <a:xfrm>
                <a:off x="5241"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8" name="Line 384"/>
              <p:cNvSpPr>
                <a:spLocks noChangeShapeType="1"/>
              </p:cNvSpPr>
              <p:nvPr/>
            </p:nvSpPr>
            <p:spPr bwMode="auto">
              <a:xfrm>
                <a:off x="5241"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9" name="Rectangle 385"/>
              <p:cNvSpPr>
                <a:spLocks noChangeArrowheads="1"/>
              </p:cNvSpPr>
              <p:nvPr/>
            </p:nvSpPr>
            <p:spPr bwMode="auto">
              <a:xfrm>
                <a:off x="5247" y="1555"/>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0" name="Line 386"/>
              <p:cNvSpPr>
                <a:spLocks noChangeShapeType="1"/>
              </p:cNvSpPr>
              <p:nvPr/>
            </p:nvSpPr>
            <p:spPr bwMode="auto">
              <a:xfrm>
                <a:off x="5247" y="1555"/>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1" name="Rectangle 387"/>
              <p:cNvSpPr>
                <a:spLocks noChangeArrowheads="1"/>
              </p:cNvSpPr>
              <p:nvPr/>
            </p:nvSpPr>
            <p:spPr bwMode="auto">
              <a:xfrm>
                <a:off x="5669" y="1555"/>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2" name="Line 388"/>
              <p:cNvSpPr>
                <a:spLocks noChangeShapeType="1"/>
              </p:cNvSpPr>
              <p:nvPr/>
            </p:nvSpPr>
            <p:spPr bwMode="auto">
              <a:xfrm>
                <a:off x="5669" y="155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3" name="Line 389"/>
              <p:cNvSpPr>
                <a:spLocks noChangeShapeType="1"/>
              </p:cNvSpPr>
              <p:nvPr/>
            </p:nvSpPr>
            <p:spPr bwMode="auto">
              <a:xfrm>
                <a:off x="5669" y="155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4" name="Rectangle 390"/>
              <p:cNvSpPr>
                <a:spLocks noChangeArrowheads="1"/>
              </p:cNvSpPr>
              <p:nvPr/>
            </p:nvSpPr>
            <p:spPr bwMode="auto">
              <a:xfrm>
                <a:off x="0" y="1561"/>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5" name="Line 391"/>
              <p:cNvSpPr>
                <a:spLocks noChangeShapeType="1"/>
              </p:cNvSpPr>
              <p:nvPr/>
            </p:nvSpPr>
            <p:spPr bwMode="auto">
              <a:xfrm>
                <a:off x="0" y="1561"/>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6" name="Rectangle 392"/>
              <p:cNvSpPr>
                <a:spLocks noChangeArrowheads="1"/>
              </p:cNvSpPr>
              <p:nvPr/>
            </p:nvSpPr>
            <p:spPr bwMode="auto">
              <a:xfrm>
                <a:off x="1480"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7" name="Line 393"/>
              <p:cNvSpPr>
                <a:spLocks noChangeShapeType="1"/>
              </p:cNvSpPr>
              <p:nvPr/>
            </p:nvSpPr>
            <p:spPr bwMode="auto">
              <a:xfrm>
                <a:off x="1480"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8" name="Rectangle 394"/>
              <p:cNvSpPr>
                <a:spLocks noChangeArrowheads="1"/>
              </p:cNvSpPr>
              <p:nvPr/>
            </p:nvSpPr>
            <p:spPr bwMode="auto">
              <a:xfrm>
                <a:off x="2025"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9" name="Line 395"/>
              <p:cNvSpPr>
                <a:spLocks noChangeShapeType="1"/>
              </p:cNvSpPr>
              <p:nvPr/>
            </p:nvSpPr>
            <p:spPr bwMode="auto">
              <a:xfrm>
                <a:off x="2025"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0" name="Rectangle 396"/>
              <p:cNvSpPr>
                <a:spLocks noChangeArrowheads="1"/>
              </p:cNvSpPr>
              <p:nvPr/>
            </p:nvSpPr>
            <p:spPr bwMode="auto">
              <a:xfrm>
                <a:off x="2516"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1" name="Line 397"/>
              <p:cNvSpPr>
                <a:spLocks noChangeShapeType="1"/>
              </p:cNvSpPr>
              <p:nvPr/>
            </p:nvSpPr>
            <p:spPr bwMode="auto">
              <a:xfrm>
                <a:off x="2516"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2" name="Rectangle 398"/>
              <p:cNvSpPr>
                <a:spLocks noChangeArrowheads="1"/>
              </p:cNvSpPr>
              <p:nvPr/>
            </p:nvSpPr>
            <p:spPr bwMode="auto">
              <a:xfrm>
                <a:off x="3116" y="1561"/>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3" name="Line 399"/>
              <p:cNvSpPr>
                <a:spLocks noChangeShapeType="1"/>
              </p:cNvSpPr>
              <p:nvPr/>
            </p:nvSpPr>
            <p:spPr bwMode="auto">
              <a:xfrm>
                <a:off x="3116"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4" name="Rectangle 400"/>
              <p:cNvSpPr>
                <a:spLocks noChangeArrowheads="1"/>
              </p:cNvSpPr>
              <p:nvPr/>
            </p:nvSpPr>
            <p:spPr bwMode="auto">
              <a:xfrm>
                <a:off x="3715"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5" name="Line 401"/>
              <p:cNvSpPr>
                <a:spLocks noChangeShapeType="1"/>
              </p:cNvSpPr>
              <p:nvPr/>
            </p:nvSpPr>
            <p:spPr bwMode="auto">
              <a:xfrm>
                <a:off x="3715"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6" name="Rectangle 402"/>
              <p:cNvSpPr>
                <a:spLocks noChangeArrowheads="1"/>
              </p:cNvSpPr>
              <p:nvPr/>
            </p:nvSpPr>
            <p:spPr bwMode="auto">
              <a:xfrm>
                <a:off x="4478"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7" name="Line 403"/>
              <p:cNvSpPr>
                <a:spLocks noChangeShapeType="1"/>
              </p:cNvSpPr>
              <p:nvPr/>
            </p:nvSpPr>
            <p:spPr bwMode="auto">
              <a:xfrm>
                <a:off x="4478"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8" name="Rectangle 404"/>
              <p:cNvSpPr>
                <a:spLocks noChangeArrowheads="1"/>
              </p:cNvSpPr>
              <p:nvPr/>
            </p:nvSpPr>
            <p:spPr bwMode="auto">
              <a:xfrm>
                <a:off x="5241"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9" name="Line 405"/>
              <p:cNvSpPr>
                <a:spLocks noChangeShapeType="1"/>
              </p:cNvSpPr>
              <p:nvPr/>
            </p:nvSpPr>
            <p:spPr bwMode="auto">
              <a:xfrm>
                <a:off x="5241"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7" name="Group 607"/>
            <p:cNvGrpSpPr>
              <a:grpSpLocks/>
            </p:cNvGrpSpPr>
            <p:nvPr/>
          </p:nvGrpSpPr>
          <p:grpSpPr bwMode="auto">
            <a:xfrm>
              <a:off x="0" y="1561"/>
              <a:ext cx="5704" cy="635"/>
              <a:chOff x="0" y="1561"/>
              <a:chExt cx="5704" cy="635"/>
            </a:xfrm>
          </p:grpSpPr>
          <p:sp>
            <p:nvSpPr>
              <p:cNvPr id="1431" name="Rectangle 407"/>
              <p:cNvSpPr>
                <a:spLocks noChangeArrowheads="1"/>
              </p:cNvSpPr>
              <p:nvPr/>
            </p:nvSpPr>
            <p:spPr bwMode="auto">
              <a:xfrm>
                <a:off x="5669" y="1561"/>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2" name="Line 408"/>
              <p:cNvSpPr>
                <a:spLocks noChangeShapeType="1"/>
              </p:cNvSpPr>
              <p:nvPr/>
            </p:nvSpPr>
            <p:spPr bwMode="auto">
              <a:xfrm>
                <a:off x="5669" y="1561"/>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3" name="Rectangle 409"/>
              <p:cNvSpPr>
                <a:spLocks noChangeArrowheads="1"/>
              </p:cNvSpPr>
              <p:nvPr/>
            </p:nvSpPr>
            <p:spPr bwMode="auto">
              <a:xfrm>
                <a:off x="12" y="1722"/>
                <a:ext cx="83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IBM iDataPlex</a:t>
                </a:r>
                <a:endParaRPr lang="en-US" smtClean="0">
                  <a:solidFill>
                    <a:prstClr val="black"/>
                  </a:solidFill>
                  <a:latin typeface="Arial" pitchFamily="34" charset="0"/>
                  <a:cs typeface="Arial" pitchFamily="34" charset="0"/>
                </a:endParaRPr>
              </a:p>
            </p:txBody>
          </p:sp>
          <p:sp>
            <p:nvSpPr>
              <p:cNvPr id="1434" name="Rectangle 410"/>
              <p:cNvSpPr>
                <a:spLocks noChangeArrowheads="1"/>
              </p:cNvSpPr>
              <p:nvPr/>
            </p:nvSpPr>
            <p:spPr bwMode="auto">
              <a:xfrm>
                <a:off x="749"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35" name="Rectangle 411"/>
              <p:cNvSpPr>
                <a:spLocks noChangeArrowheads="1"/>
              </p:cNvSpPr>
              <p:nvPr/>
            </p:nvSpPr>
            <p:spPr bwMode="auto">
              <a:xfrm>
                <a:off x="1683" y="1722"/>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168</a:t>
                </a:r>
                <a:endParaRPr lang="en-US" smtClean="0">
                  <a:solidFill>
                    <a:prstClr val="black"/>
                  </a:solidFill>
                  <a:latin typeface="Arial" pitchFamily="34" charset="0"/>
                  <a:cs typeface="Arial" pitchFamily="34" charset="0"/>
                </a:endParaRPr>
              </a:p>
            </p:txBody>
          </p:sp>
          <p:sp>
            <p:nvSpPr>
              <p:cNvPr id="1436" name="Rectangle 412"/>
              <p:cNvSpPr>
                <a:spLocks noChangeArrowheads="1"/>
              </p:cNvSpPr>
              <p:nvPr/>
            </p:nvSpPr>
            <p:spPr bwMode="auto">
              <a:xfrm>
                <a:off x="1865"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37" name="Rectangle 413"/>
              <p:cNvSpPr>
                <a:spLocks noChangeArrowheads="1"/>
              </p:cNvSpPr>
              <p:nvPr/>
            </p:nvSpPr>
            <p:spPr bwMode="auto">
              <a:xfrm>
                <a:off x="2228" y="1722"/>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672</a:t>
                </a:r>
                <a:endParaRPr lang="en-US" smtClean="0">
                  <a:solidFill>
                    <a:prstClr val="black"/>
                  </a:solidFill>
                  <a:latin typeface="Arial" pitchFamily="34" charset="0"/>
                  <a:cs typeface="Arial" pitchFamily="34" charset="0"/>
                </a:endParaRPr>
              </a:p>
            </p:txBody>
          </p:sp>
          <p:sp>
            <p:nvSpPr>
              <p:cNvPr id="1438" name="Rectangle 414"/>
              <p:cNvSpPr>
                <a:spLocks noChangeArrowheads="1"/>
              </p:cNvSpPr>
              <p:nvPr/>
            </p:nvSpPr>
            <p:spPr bwMode="auto">
              <a:xfrm>
                <a:off x="2410"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39" name="Rectangle 415"/>
              <p:cNvSpPr>
                <a:spLocks noChangeArrowheads="1"/>
              </p:cNvSpPr>
              <p:nvPr/>
            </p:nvSpPr>
            <p:spPr bwMode="auto">
              <a:xfrm>
                <a:off x="2895" y="1722"/>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7</a:t>
                </a:r>
                <a:endParaRPr lang="en-US" smtClean="0">
                  <a:solidFill>
                    <a:prstClr val="black"/>
                  </a:solidFill>
                  <a:latin typeface="Arial" pitchFamily="34" charset="0"/>
                  <a:cs typeface="Arial" pitchFamily="34" charset="0"/>
                </a:endParaRPr>
              </a:p>
            </p:txBody>
          </p:sp>
          <p:sp>
            <p:nvSpPr>
              <p:cNvPr id="1440" name="Rectangle 416"/>
              <p:cNvSpPr>
                <a:spLocks noChangeArrowheads="1"/>
              </p:cNvSpPr>
              <p:nvPr/>
            </p:nvSpPr>
            <p:spPr bwMode="auto">
              <a:xfrm>
                <a:off x="2955"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41" name="Rectangle 417"/>
              <p:cNvSpPr>
                <a:spLocks noChangeArrowheads="1"/>
              </p:cNvSpPr>
              <p:nvPr/>
            </p:nvSpPr>
            <p:spPr bwMode="auto">
              <a:xfrm>
                <a:off x="3313" y="1722"/>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2688</a:t>
                </a:r>
                <a:endParaRPr lang="en-US" smtClean="0">
                  <a:solidFill>
                    <a:prstClr val="black"/>
                  </a:solidFill>
                  <a:latin typeface="Arial" pitchFamily="34" charset="0"/>
                  <a:cs typeface="Arial" pitchFamily="34" charset="0"/>
                </a:endParaRPr>
              </a:p>
            </p:txBody>
          </p:sp>
          <p:sp>
            <p:nvSpPr>
              <p:cNvPr id="1442" name="Rectangle 418"/>
              <p:cNvSpPr>
                <a:spLocks noChangeArrowheads="1"/>
              </p:cNvSpPr>
              <p:nvPr/>
            </p:nvSpPr>
            <p:spPr bwMode="auto">
              <a:xfrm>
                <a:off x="3555"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43" name="Rectangle 419"/>
              <p:cNvSpPr>
                <a:spLocks noChangeArrowheads="1"/>
              </p:cNvSpPr>
              <p:nvPr/>
            </p:nvSpPr>
            <p:spPr bwMode="auto">
              <a:xfrm>
                <a:off x="4033" y="1722"/>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72</a:t>
                </a:r>
                <a:endParaRPr lang="en-US" smtClean="0">
                  <a:solidFill>
                    <a:prstClr val="black"/>
                  </a:solidFill>
                  <a:latin typeface="Arial" pitchFamily="34" charset="0"/>
                  <a:cs typeface="Arial" pitchFamily="34" charset="0"/>
                </a:endParaRPr>
              </a:p>
            </p:txBody>
          </p:sp>
          <p:sp>
            <p:nvSpPr>
              <p:cNvPr id="1444" name="Rectangle 420"/>
              <p:cNvSpPr>
                <a:spLocks noChangeArrowheads="1"/>
              </p:cNvSpPr>
              <p:nvPr/>
            </p:nvSpPr>
            <p:spPr bwMode="auto">
              <a:xfrm>
                <a:off x="4154"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45" name="Rectangle 421"/>
              <p:cNvSpPr>
                <a:spLocks noChangeArrowheads="1"/>
              </p:cNvSpPr>
              <p:nvPr/>
            </p:nvSpPr>
            <p:spPr bwMode="auto">
              <a:xfrm>
                <a:off x="4547" y="1722"/>
                <a:ext cx="72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Lustre/PVFS</a:t>
                </a:r>
                <a:endParaRPr lang="en-US" smtClean="0">
                  <a:solidFill>
                    <a:prstClr val="black"/>
                  </a:solidFill>
                  <a:latin typeface="Arial" pitchFamily="34" charset="0"/>
                  <a:cs typeface="Arial" pitchFamily="34" charset="0"/>
                </a:endParaRPr>
              </a:p>
            </p:txBody>
          </p:sp>
          <p:sp>
            <p:nvSpPr>
              <p:cNvPr id="1446" name="Rectangle 422"/>
              <p:cNvSpPr>
                <a:spLocks noChangeArrowheads="1"/>
              </p:cNvSpPr>
              <p:nvPr/>
            </p:nvSpPr>
            <p:spPr bwMode="auto">
              <a:xfrm>
                <a:off x="5179"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47" name="Rectangle 423"/>
              <p:cNvSpPr>
                <a:spLocks noChangeArrowheads="1"/>
              </p:cNvSpPr>
              <p:nvPr/>
            </p:nvSpPr>
            <p:spPr bwMode="auto">
              <a:xfrm>
                <a:off x="5297" y="1716"/>
                <a:ext cx="22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UC</a:t>
                </a:r>
                <a:endParaRPr lang="en-US" smtClean="0">
                  <a:solidFill>
                    <a:prstClr val="black"/>
                  </a:solidFill>
                  <a:latin typeface="Arial" pitchFamily="34" charset="0"/>
                  <a:cs typeface="Arial" pitchFamily="34" charset="0"/>
                </a:endParaRPr>
              </a:p>
            </p:txBody>
          </p:sp>
          <p:sp>
            <p:nvSpPr>
              <p:cNvPr id="1448" name="Rectangle 424"/>
              <p:cNvSpPr>
                <a:spLocks noChangeArrowheads="1"/>
              </p:cNvSpPr>
              <p:nvPr/>
            </p:nvSpPr>
            <p:spPr bwMode="auto">
              <a:xfrm>
                <a:off x="5465" y="1716"/>
                <a:ext cx="21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SD</a:t>
                </a:r>
                <a:endParaRPr lang="en-US" smtClean="0">
                  <a:solidFill>
                    <a:prstClr val="black"/>
                  </a:solidFill>
                  <a:latin typeface="Arial" pitchFamily="34" charset="0"/>
                  <a:cs typeface="Arial" pitchFamily="34" charset="0"/>
                </a:endParaRPr>
              </a:p>
            </p:txBody>
          </p:sp>
          <p:sp>
            <p:nvSpPr>
              <p:cNvPr id="1449" name="Rectangle 425"/>
              <p:cNvSpPr>
                <a:spLocks noChangeArrowheads="1"/>
              </p:cNvSpPr>
              <p:nvPr/>
            </p:nvSpPr>
            <p:spPr bwMode="auto">
              <a:xfrm>
                <a:off x="5620" y="1716"/>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50" name="Rectangle 426"/>
              <p:cNvSpPr>
                <a:spLocks noChangeArrowheads="1"/>
              </p:cNvSpPr>
              <p:nvPr/>
            </p:nvSpPr>
            <p:spPr bwMode="auto">
              <a:xfrm>
                <a:off x="0" y="1707"/>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1" name="Line 427"/>
              <p:cNvSpPr>
                <a:spLocks noChangeShapeType="1"/>
              </p:cNvSpPr>
              <p:nvPr/>
            </p:nvSpPr>
            <p:spPr bwMode="auto">
              <a:xfrm>
                <a:off x="0" y="170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2" name="Line 428"/>
              <p:cNvSpPr>
                <a:spLocks noChangeShapeType="1"/>
              </p:cNvSpPr>
              <p:nvPr/>
            </p:nvSpPr>
            <p:spPr bwMode="auto">
              <a:xfrm>
                <a:off x="0" y="1707"/>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3" name="Rectangle 429"/>
              <p:cNvSpPr>
                <a:spLocks noChangeArrowheads="1"/>
              </p:cNvSpPr>
              <p:nvPr/>
            </p:nvSpPr>
            <p:spPr bwMode="auto">
              <a:xfrm>
                <a:off x="6" y="1707"/>
                <a:ext cx="147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4" name="Line 430"/>
              <p:cNvSpPr>
                <a:spLocks noChangeShapeType="1"/>
              </p:cNvSpPr>
              <p:nvPr/>
            </p:nvSpPr>
            <p:spPr bwMode="auto">
              <a:xfrm>
                <a:off x="6" y="1707"/>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5" name="Rectangle 431"/>
              <p:cNvSpPr>
                <a:spLocks noChangeArrowheads="1"/>
              </p:cNvSpPr>
              <p:nvPr/>
            </p:nvSpPr>
            <p:spPr bwMode="auto">
              <a:xfrm>
                <a:off x="1480"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6" name="Line 432"/>
              <p:cNvSpPr>
                <a:spLocks noChangeShapeType="1"/>
              </p:cNvSpPr>
              <p:nvPr/>
            </p:nvSpPr>
            <p:spPr bwMode="auto">
              <a:xfrm>
                <a:off x="1480"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7" name="Line 433"/>
              <p:cNvSpPr>
                <a:spLocks noChangeShapeType="1"/>
              </p:cNvSpPr>
              <p:nvPr/>
            </p:nvSpPr>
            <p:spPr bwMode="auto">
              <a:xfrm>
                <a:off x="1480"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8" name="Rectangle 434"/>
              <p:cNvSpPr>
                <a:spLocks noChangeArrowheads="1"/>
              </p:cNvSpPr>
              <p:nvPr/>
            </p:nvSpPr>
            <p:spPr bwMode="auto">
              <a:xfrm>
                <a:off x="1486" y="1707"/>
                <a:ext cx="539"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9" name="Line 435"/>
              <p:cNvSpPr>
                <a:spLocks noChangeShapeType="1"/>
              </p:cNvSpPr>
              <p:nvPr/>
            </p:nvSpPr>
            <p:spPr bwMode="auto">
              <a:xfrm>
                <a:off x="1486" y="1707"/>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0" name="Rectangle 436"/>
              <p:cNvSpPr>
                <a:spLocks noChangeArrowheads="1"/>
              </p:cNvSpPr>
              <p:nvPr/>
            </p:nvSpPr>
            <p:spPr bwMode="auto">
              <a:xfrm>
                <a:off x="2025"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1" name="Line 437"/>
              <p:cNvSpPr>
                <a:spLocks noChangeShapeType="1"/>
              </p:cNvSpPr>
              <p:nvPr/>
            </p:nvSpPr>
            <p:spPr bwMode="auto">
              <a:xfrm>
                <a:off x="2025"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2" name="Line 438"/>
              <p:cNvSpPr>
                <a:spLocks noChangeShapeType="1"/>
              </p:cNvSpPr>
              <p:nvPr/>
            </p:nvSpPr>
            <p:spPr bwMode="auto">
              <a:xfrm>
                <a:off x="2025"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3" name="Rectangle 439"/>
              <p:cNvSpPr>
                <a:spLocks noChangeArrowheads="1"/>
              </p:cNvSpPr>
              <p:nvPr/>
            </p:nvSpPr>
            <p:spPr bwMode="auto">
              <a:xfrm>
                <a:off x="2031" y="1707"/>
                <a:ext cx="485"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4" name="Line 440"/>
              <p:cNvSpPr>
                <a:spLocks noChangeShapeType="1"/>
              </p:cNvSpPr>
              <p:nvPr/>
            </p:nvSpPr>
            <p:spPr bwMode="auto">
              <a:xfrm>
                <a:off x="2031" y="1707"/>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5" name="Rectangle 441"/>
              <p:cNvSpPr>
                <a:spLocks noChangeArrowheads="1"/>
              </p:cNvSpPr>
              <p:nvPr/>
            </p:nvSpPr>
            <p:spPr bwMode="auto">
              <a:xfrm>
                <a:off x="2516"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6" name="Line 442"/>
              <p:cNvSpPr>
                <a:spLocks noChangeShapeType="1"/>
              </p:cNvSpPr>
              <p:nvPr/>
            </p:nvSpPr>
            <p:spPr bwMode="auto">
              <a:xfrm>
                <a:off x="2516"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7" name="Line 443"/>
              <p:cNvSpPr>
                <a:spLocks noChangeShapeType="1"/>
              </p:cNvSpPr>
              <p:nvPr/>
            </p:nvSpPr>
            <p:spPr bwMode="auto">
              <a:xfrm>
                <a:off x="2516"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8" name="Rectangle 444"/>
              <p:cNvSpPr>
                <a:spLocks noChangeArrowheads="1"/>
              </p:cNvSpPr>
              <p:nvPr/>
            </p:nvSpPr>
            <p:spPr bwMode="auto">
              <a:xfrm>
                <a:off x="2522" y="1707"/>
                <a:ext cx="59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9" name="Line 445"/>
              <p:cNvSpPr>
                <a:spLocks noChangeShapeType="1"/>
              </p:cNvSpPr>
              <p:nvPr/>
            </p:nvSpPr>
            <p:spPr bwMode="auto">
              <a:xfrm>
                <a:off x="2522" y="1707"/>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0" name="Rectangle 446"/>
              <p:cNvSpPr>
                <a:spLocks noChangeArrowheads="1"/>
              </p:cNvSpPr>
              <p:nvPr/>
            </p:nvSpPr>
            <p:spPr bwMode="auto">
              <a:xfrm>
                <a:off x="3116" y="1707"/>
                <a:ext cx="5"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1" name="Line 447"/>
              <p:cNvSpPr>
                <a:spLocks noChangeShapeType="1"/>
              </p:cNvSpPr>
              <p:nvPr/>
            </p:nvSpPr>
            <p:spPr bwMode="auto">
              <a:xfrm>
                <a:off x="3116" y="1707"/>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2" name="Line 448"/>
              <p:cNvSpPr>
                <a:spLocks noChangeShapeType="1"/>
              </p:cNvSpPr>
              <p:nvPr/>
            </p:nvSpPr>
            <p:spPr bwMode="auto">
              <a:xfrm>
                <a:off x="3116"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3" name="Rectangle 449"/>
              <p:cNvSpPr>
                <a:spLocks noChangeArrowheads="1"/>
              </p:cNvSpPr>
              <p:nvPr/>
            </p:nvSpPr>
            <p:spPr bwMode="auto">
              <a:xfrm>
                <a:off x="3121" y="1707"/>
                <a:ext cx="59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4" name="Line 450"/>
              <p:cNvSpPr>
                <a:spLocks noChangeShapeType="1"/>
              </p:cNvSpPr>
              <p:nvPr/>
            </p:nvSpPr>
            <p:spPr bwMode="auto">
              <a:xfrm>
                <a:off x="3121" y="1707"/>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5" name="Rectangle 451"/>
              <p:cNvSpPr>
                <a:spLocks noChangeArrowheads="1"/>
              </p:cNvSpPr>
              <p:nvPr/>
            </p:nvSpPr>
            <p:spPr bwMode="auto">
              <a:xfrm>
                <a:off x="3715"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6" name="Line 452"/>
              <p:cNvSpPr>
                <a:spLocks noChangeShapeType="1"/>
              </p:cNvSpPr>
              <p:nvPr/>
            </p:nvSpPr>
            <p:spPr bwMode="auto">
              <a:xfrm>
                <a:off x="3715"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7" name="Line 453"/>
              <p:cNvSpPr>
                <a:spLocks noChangeShapeType="1"/>
              </p:cNvSpPr>
              <p:nvPr/>
            </p:nvSpPr>
            <p:spPr bwMode="auto">
              <a:xfrm>
                <a:off x="3715"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8" name="Rectangle 454"/>
              <p:cNvSpPr>
                <a:spLocks noChangeArrowheads="1"/>
              </p:cNvSpPr>
              <p:nvPr/>
            </p:nvSpPr>
            <p:spPr bwMode="auto">
              <a:xfrm>
                <a:off x="3721" y="1707"/>
                <a:ext cx="757"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9" name="Line 455"/>
              <p:cNvSpPr>
                <a:spLocks noChangeShapeType="1"/>
              </p:cNvSpPr>
              <p:nvPr/>
            </p:nvSpPr>
            <p:spPr bwMode="auto">
              <a:xfrm>
                <a:off x="3721" y="1707"/>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0" name="Rectangle 456"/>
              <p:cNvSpPr>
                <a:spLocks noChangeArrowheads="1"/>
              </p:cNvSpPr>
              <p:nvPr/>
            </p:nvSpPr>
            <p:spPr bwMode="auto">
              <a:xfrm>
                <a:off x="4478"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1" name="Line 457"/>
              <p:cNvSpPr>
                <a:spLocks noChangeShapeType="1"/>
              </p:cNvSpPr>
              <p:nvPr/>
            </p:nvSpPr>
            <p:spPr bwMode="auto">
              <a:xfrm>
                <a:off x="4478"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2" name="Line 458"/>
              <p:cNvSpPr>
                <a:spLocks noChangeShapeType="1"/>
              </p:cNvSpPr>
              <p:nvPr/>
            </p:nvSpPr>
            <p:spPr bwMode="auto">
              <a:xfrm>
                <a:off x="4478"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3" name="Rectangle 459"/>
              <p:cNvSpPr>
                <a:spLocks noChangeArrowheads="1"/>
              </p:cNvSpPr>
              <p:nvPr/>
            </p:nvSpPr>
            <p:spPr bwMode="auto">
              <a:xfrm>
                <a:off x="4484" y="1707"/>
                <a:ext cx="757"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4" name="Line 460"/>
              <p:cNvSpPr>
                <a:spLocks noChangeShapeType="1"/>
              </p:cNvSpPr>
              <p:nvPr/>
            </p:nvSpPr>
            <p:spPr bwMode="auto">
              <a:xfrm>
                <a:off x="4484" y="1707"/>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5" name="Rectangle 461"/>
              <p:cNvSpPr>
                <a:spLocks noChangeArrowheads="1"/>
              </p:cNvSpPr>
              <p:nvPr/>
            </p:nvSpPr>
            <p:spPr bwMode="auto">
              <a:xfrm>
                <a:off x="5241"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6" name="Line 462"/>
              <p:cNvSpPr>
                <a:spLocks noChangeShapeType="1"/>
              </p:cNvSpPr>
              <p:nvPr/>
            </p:nvSpPr>
            <p:spPr bwMode="auto">
              <a:xfrm>
                <a:off x="5241"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7" name="Line 463"/>
              <p:cNvSpPr>
                <a:spLocks noChangeShapeType="1"/>
              </p:cNvSpPr>
              <p:nvPr/>
            </p:nvSpPr>
            <p:spPr bwMode="auto">
              <a:xfrm>
                <a:off x="5241"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8" name="Rectangle 464"/>
              <p:cNvSpPr>
                <a:spLocks noChangeArrowheads="1"/>
              </p:cNvSpPr>
              <p:nvPr/>
            </p:nvSpPr>
            <p:spPr bwMode="auto">
              <a:xfrm>
                <a:off x="5247" y="1707"/>
                <a:ext cx="422"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9" name="Line 465"/>
              <p:cNvSpPr>
                <a:spLocks noChangeShapeType="1"/>
              </p:cNvSpPr>
              <p:nvPr/>
            </p:nvSpPr>
            <p:spPr bwMode="auto">
              <a:xfrm>
                <a:off x="5247" y="1707"/>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0" name="Rectangle 466"/>
              <p:cNvSpPr>
                <a:spLocks noChangeArrowheads="1"/>
              </p:cNvSpPr>
              <p:nvPr/>
            </p:nvSpPr>
            <p:spPr bwMode="auto">
              <a:xfrm>
                <a:off x="5669" y="170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1" name="Line 467"/>
              <p:cNvSpPr>
                <a:spLocks noChangeShapeType="1"/>
              </p:cNvSpPr>
              <p:nvPr/>
            </p:nvSpPr>
            <p:spPr bwMode="auto">
              <a:xfrm>
                <a:off x="5669" y="170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2" name="Line 468"/>
              <p:cNvSpPr>
                <a:spLocks noChangeShapeType="1"/>
              </p:cNvSpPr>
              <p:nvPr/>
            </p:nvSpPr>
            <p:spPr bwMode="auto">
              <a:xfrm>
                <a:off x="5669" y="1707"/>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3" name="Rectangle 469"/>
              <p:cNvSpPr>
                <a:spLocks noChangeArrowheads="1"/>
              </p:cNvSpPr>
              <p:nvPr/>
            </p:nvSpPr>
            <p:spPr bwMode="auto">
              <a:xfrm>
                <a:off x="0" y="1712"/>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4" name="Line 470"/>
              <p:cNvSpPr>
                <a:spLocks noChangeShapeType="1"/>
              </p:cNvSpPr>
              <p:nvPr/>
            </p:nvSpPr>
            <p:spPr bwMode="auto">
              <a:xfrm>
                <a:off x="0" y="1712"/>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5" name="Rectangle 471"/>
              <p:cNvSpPr>
                <a:spLocks noChangeArrowheads="1"/>
              </p:cNvSpPr>
              <p:nvPr/>
            </p:nvSpPr>
            <p:spPr bwMode="auto">
              <a:xfrm>
                <a:off x="1480"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6" name="Line 472"/>
              <p:cNvSpPr>
                <a:spLocks noChangeShapeType="1"/>
              </p:cNvSpPr>
              <p:nvPr/>
            </p:nvSpPr>
            <p:spPr bwMode="auto">
              <a:xfrm>
                <a:off x="1480"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7" name="Rectangle 473"/>
              <p:cNvSpPr>
                <a:spLocks noChangeArrowheads="1"/>
              </p:cNvSpPr>
              <p:nvPr/>
            </p:nvSpPr>
            <p:spPr bwMode="auto">
              <a:xfrm>
                <a:off x="2025"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8" name="Line 474"/>
              <p:cNvSpPr>
                <a:spLocks noChangeShapeType="1"/>
              </p:cNvSpPr>
              <p:nvPr/>
            </p:nvSpPr>
            <p:spPr bwMode="auto">
              <a:xfrm>
                <a:off x="2025"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9" name="Rectangle 475"/>
              <p:cNvSpPr>
                <a:spLocks noChangeArrowheads="1"/>
              </p:cNvSpPr>
              <p:nvPr/>
            </p:nvSpPr>
            <p:spPr bwMode="auto">
              <a:xfrm>
                <a:off x="2516"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0" name="Line 476"/>
              <p:cNvSpPr>
                <a:spLocks noChangeShapeType="1"/>
              </p:cNvSpPr>
              <p:nvPr/>
            </p:nvSpPr>
            <p:spPr bwMode="auto">
              <a:xfrm>
                <a:off x="2516"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1" name="Rectangle 477"/>
              <p:cNvSpPr>
                <a:spLocks noChangeArrowheads="1"/>
              </p:cNvSpPr>
              <p:nvPr/>
            </p:nvSpPr>
            <p:spPr bwMode="auto">
              <a:xfrm>
                <a:off x="3116" y="1712"/>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2" name="Line 478"/>
              <p:cNvSpPr>
                <a:spLocks noChangeShapeType="1"/>
              </p:cNvSpPr>
              <p:nvPr/>
            </p:nvSpPr>
            <p:spPr bwMode="auto">
              <a:xfrm>
                <a:off x="3116"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3" name="Rectangle 479"/>
              <p:cNvSpPr>
                <a:spLocks noChangeArrowheads="1"/>
              </p:cNvSpPr>
              <p:nvPr/>
            </p:nvSpPr>
            <p:spPr bwMode="auto">
              <a:xfrm>
                <a:off x="3715"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4" name="Line 480"/>
              <p:cNvSpPr>
                <a:spLocks noChangeShapeType="1"/>
              </p:cNvSpPr>
              <p:nvPr/>
            </p:nvSpPr>
            <p:spPr bwMode="auto">
              <a:xfrm>
                <a:off x="3715"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5" name="Rectangle 481"/>
              <p:cNvSpPr>
                <a:spLocks noChangeArrowheads="1"/>
              </p:cNvSpPr>
              <p:nvPr/>
            </p:nvSpPr>
            <p:spPr bwMode="auto">
              <a:xfrm>
                <a:off x="4478"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6" name="Line 482"/>
              <p:cNvSpPr>
                <a:spLocks noChangeShapeType="1"/>
              </p:cNvSpPr>
              <p:nvPr/>
            </p:nvSpPr>
            <p:spPr bwMode="auto">
              <a:xfrm>
                <a:off x="4478"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7" name="Rectangle 483"/>
              <p:cNvSpPr>
                <a:spLocks noChangeArrowheads="1"/>
              </p:cNvSpPr>
              <p:nvPr/>
            </p:nvSpPr>
            <p:spPr bwMode="auto">
              <a:xfrm>
                <a:off x="5241"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8" name="Line 484"/>
              <p:cNvSpPr>
                <a:spLocks noChangeShapeType="1"/>
              </p:cNvSpPr>
              <p:nvPr/>
            </p:nvSpPr>
            <p:spPr bwMode="auto">
              <a:xfrm>
                <a:off x="5241"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9" name="Rectangle 485"/>
              <p:cNvSpPr>
                <a:spLocks noChangeArrowheads="1"/>
              </p:cNvSpPr>
              <p:nvPr/>
            </p:nvSpPr>
            <p:spPr bwMode="auto">
              <a:xfrm>
                <a:off x="5669" y="1712"/>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0" name="Line 486"/>
              <p:cNvSpPr>
                <a:spLocks noChangeShapeType="1"/>
              </p:cNvSpPr>
              <p:nvPr/>
            </p:nvSpPr>
            <p:spPr bwMode="auto">
              <a:xfrm>
                <a:off x="5669" y="1712"/>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1" name="Rectangle 487"/>
              <p:cNvSpPr>
                <a:spLocks noChangeArrowheads="1"/>
              </p:cNvSpPr>
              <p:nvPr/>
            </p:nvSpPr>
            <p:spPr bwMode="auto">
              <a:xfrm>
                <a:off x="12" y="1874"/>
                <a:ext cx="49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i="1" smtClean="0">
                    <a:solidFill>
                      <a:srgbClr val="000000"/>
                    </a:solidFill>
                    <a:latin typeface="Times New Roman" pitchFamily="18" charset="0"/>
                    <a:cs typeface="Arial" pitchFamily="34" charset="0"/>
                  </a:rPr>
                  <a:t>Subtotal</a:t>
                </a:r>
                <a:endParaRPr lang="en-US" smtClean="0">
                  <a:solidFill>
                    <a:prstClr val="black"/>
                  </a:solidFill>
                  <a:latin typeface="Arial" pitchFamily="34" charset="0"/>
                  <a:cs typeface="Arial" pitchFamily="34" charset="0"/>
                </a:endParaRPr>
              </a:p>
            </p:txBody>
          </p:sp>
          <p:sp>
            <p:nvSpPr>
              <p:cNvPr id="1512" name="Rectangle 488"/>
              <p:cNvSpPr>
                <a:spLocks noChangeArrowheads="1"/>
              </p:cNvSpPr>
              <p:nvPr/>
            </p:nvSpPr>
            <p:spPr bwMode="auto">
              <a:xfrm>
                <a:off x="429" y="1874"/>
                <a:ext cx="8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i="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13" name="Rectangle 489"/>
              <p:cNvSpPr>
                <a:spLocks noChangeArrowheads="1"/>
              </p:cNvSpPr>
              <p:nvPr/>
            </p:nvSpPr>
            <p:spPr bwMode="auto">
              <a:xfrm>
                <a:off x="1683" y="1873"/>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784</a:t>
                </a:r>
                <a:endParaRPr lang="en-US" smtClean="0">
                  <a:solidFill>
                    <a:prstClr val="black"/>
                  </a:solidFill>
                  <a:latin typeface="Arial" pitchFamily="34" charset="0"/>
                  <a:cs typeface="Arial" pitchFamily="34" charset="0"/>
                </a:endParaRPr>
              </a:p>
            </p:txBody>
          </p:sp>
          <p:sp>
            <p:nvSpPr>
              <p:cNvPr id="1514" name="Rectangle 490"/>
              <p:cNvSpPr>
                <a:spLocks noChangeArrowheads="1"/>
              </p:cNvSpPr>
              <p:nvPr/>
            </p:nvSpPr>
            <p:spPr bwMode="auto">
              <a:xfrm>
                <a:off x="1865"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15" name="Rectangle 491"/>
              <p:cNvSpPr>
                <a:spLocks noChangeArrowheads="1"/>
              </p:cNvSpPr>
              <p:nvPr/>
            </p:nvSpPr>
            <p:spPr bwMode="auto">
              <a:xfrm>
                <a:off x="2168" y="1873"/>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3520</a:t>
                </a:r>
                <a:endParaRPr lang="en-US" smtClean="0">
                  <a:solidFill>
                    <a:prstClr val="black"/>
                  </a:solidFill>
                  <a:latin typeface="Arial" pitchFamily="34" charset="0"/>
                  <a:cs typeface="Arial" pitchFamily="34" charset="0"/>
                </a:endParaRPr>
              </a:p>
            </p:txBody>
          </p:sp>
          <p:sp>
            <p:nvSpPr>
              <p:cNvPr id="1516" name="Rectangle 492"/>
              <p:cNvSpPr>
                <a:spLocks noChangeArrowheads="1"/>
              </p:cNvSpPr>
              <p:nvPr/>
            </p:nvSpPr>
            <p:spPr bwMode="auto">
              <a:xfrm>
                <a:off x="2410"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17" name="Rectangle 493"/>
              <p:cNvSpPr>
                <a:spLocks noChangeArrowheads="1"/>
              </p:cNvSpPr>
              <p:nvPr/>
            </p:nvSpPr>
            <p:spPr bwMode="auto">
              <a:xfrm>
                <a:off x="2834" y="1873"/>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37</a:t>
                </a:r>
                <a:endParaRPr lang="en-US" smtClean="0">
                  <a:solidFill>
                    <a:prstClr val="black"/>
                  </a:solidFill>
                  <a:latin typeface="Arial" pitchFamily="34" charset="0"/>
                  <a:cs typeface="Arial" pitchFamily="34" charset="0"/>
                </a:endParaRPr>
              </a:p>
            </p:txBody>
          </p:sp>
          <p:sp>
            <p:nvSpPr>
              <p:cNvPr id="1518" name="Rectangle 494"/>
              <p:cNvSpPr>
                <a:spLocks noChangeArrowheads="1"/>
              </p:cNvSpPr>
              <p:nvPr/>
            </p:nvSpPr>
            <p:spPr bwMode="auto">
              <a:xfrm>
                <a:off x="2955"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19" name="Rectangle 495"/>
              <p:cNvSpPr>
                <a:spLocks noChangeArrowheads="1"/>
              </p:cNvSpPr>
              <p:nvPr/>
            </p:nvSpPr>
            <p:spPr bwMode="auto">
              <a:xfrm>
                <a:off x="3313" y="1873"/>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8928</a:t>
                </a:r>
                <a:endParaRPr lang="en-US" smtClean="0">
                  <a:solidFill>
                    <a:prstClr val="black"/>
                  </a:solidFill>
                  <a:latin typeface="Arial" pitchFamily="34" charset="0"/>
                  <a:cs typeface="Arial" pitchFamily="34" charset="0"/>
                </a:endParaRPr>
              </a:p>
            </p:txBody>
          </p:sp>
          <p:sp>
            <p:nvSpPr>
              <p:cNvPr id="1520" name="Rectangle 496"/>
              <p:cNvSpPr>
                <a:spLocks noChangeArrowheads="1"/>
              </p:cNvSpPr>
              <p:nvPr/>
            </p:nvSpPr>
            <p:spPr bwMode="auto">
              <a:xfrm>
                <a:off x="3555"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21" name="Rectangle 497"/>
              <p:cNvSpPr>
                <a:spLocks noChangeArrowheads="1"/>
              </p:cNvSpPr>
              <p:nvPr/>
            </p:nvSpPr>
            <p:spPr bwMode="auto">
              <a:xfrm>
                <a:off x="3972" y="1873"/>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542</a:t>
                </a:r>
                <a:endParaRPr lang="en-US" smtClean="0">
                  <a:solidFill>
                    <a:prstClr val="black"/>
                  </a:solidFill>
                  <a:latin typeface="Arial" pitchFamily="34" charset="0"/>
                  <a:cs typeface="Arial" pitchFamily="34" charset="0"/>
                </a:endParaRPr>
              </a:p>
            </p:txBody>
          </p:sp>
          <p:sp>
            <p:nvSpPr>
              <p:cNvPr id="1522" name="Rectangle 498"/>
              <p:cNvSpPr>
                <a:spLocks noChangeArrowheads="1"/>
              </p:cNvSpPr>
              <p:nvPr/>
            </p:nvSpPr>
            <p:spPr bwMode="auto">
              <a:xfrm>
                <a:off x="4154"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23" name="Rectangle 499"/>
              <p:cNvSpPr>
                <a:spLocks noChangeArrowheads="1"/>
              </p:cNvSpPr>
              <p:nvPr/>
            </p:nvSpPr>
            <p:spPr bwMode="auto">
              <a:xfrm>
                <a:off x="4863"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24" name="Rectangle 500"/>
              <p:cNvSpPr>
                <a:spLocks noChangeArrowheads="1"/>
              </p:cNvSpPr>
              <p:nvPr/>
            </p:nvSpPr>
            <p:spPr bwMode="auto">
              <a:xfrm>
                <a:off x="5458" y="18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25" name="Rectangle 501"/>
              <p:cNvSpPr>
                <a:spLocks noChangeArrowheads="1"/>
              </p:cNvSpPr>
              <p:nvPr/>
            </p:nvSpPr>
            <p:spPr bwMode="auto">
              <a:xfrm>
                <a:off x="0" y="1858"/>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6" name="Line 502"/>
              <p:cNvSpPr>
                <a:spLocks noChangeShapeType="1"/>
              </p:cNvSpPr>
              <p:nvPr/>
            </p:nvSpPr>
            <p:spPr bwMode="auto">
              <a:xfrm>
                <a:off x="0" y="1858"/>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7" name="Line 503"/>
              <p:cNvSpPr>
                <a:spLocks noChangeShapeType="1"/>
              </p:cNvSpPr>
              <p:nvPr/>
            </p:nvSpPr>
            <p:spPr bwMode="auto">
              <a:xfrm>
                <a:off x="0" y="1858"/>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8" name="Rectangle 504"/>
              <p:cNvSpPr>
                <a:spLocks noChangeArrowheads="1"/>
              </p:cNvSpPr>
              <p:nvPr/>
            </p:nvSpPr>
            <p:spPr bwMode="auto">
              <a:xfrm>
                <a:off x="6" y="1858"/>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9" name="Line 505"/>
              <p:cNvSpPr>
                <a:spLocks noChangeShapeType="1"/>
              </p:cNvSpPr>
              <p:nvPr/>
            </p:nvSpPr>
            <p:spPr bwMode="auto">
              <a:xfrm>
                <a:off x="6" y="1858"/>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0" name="Rectangle 506"/>
              <p:cNvSpPr>
                <a:spLocks noChangeArrowheads="1"/>
              </p:cNvSpPr>
              <p:nvPr/>
            </p:nvSpPr>
            <p:spPr bwMode="auto">
              <a:xfrm>
                <a:off x="1480"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1" name="Line 507"/>
              <p:cNvSpPr>
                <a:spLocks noChangeShapeType="1"/>
              </p:cNvSpPr>
              <p:nvPr/>
            </p:nvSpPr>
            <p:spPr bwMode="auto">
              <a:xfrm>
                <a:off x="1480"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2" name="Line 508"/>
              <p:cNvSpPr>
                <a:spLocks noChangeShapeType="1"/>
              </p:cNvSpPr>
              <p:nvPr/>
            </p:nvSpPr>
            <p:spPr bwMode="auto">
              <a:xfrm>
                <a:off x="1480"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3" name="Rectangle 509"/>
              <p:cNvSpPr>
                <a:spLocks noChangeArrowheads="1"/>
              </p:cNvSpPr>
              <p:nvPr/>
            </p:nvSpPr>
            <p:spPr bwMode="auto">
              <a:xfrm>
                <a:off x="1486" y="1858"/>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4" name="Line 510"/>
              <p:cNvSpPr>
                <a:spLocks noChangeShapeType="1"/>
              </p:cNvSpPr>
              <p:nvPr/>
            </p:nvSpPr>
            <p:spPr bwMode="auto">
              <a:xfrm>
                <a:off x="1486" y="1858"/>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5" name="Rectangle 511"/>
              <p:cNvSpPr>
                <a:spLocks noChangeArrowheads="1"/>
              </p:cNvSpPr>
              <p:nvPr/>
            </p:nvSpPr>
            <p:spPr bwMode="auto">
              <a:xfrm>
                <a:off x="2025"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6" name="Line 512"/>
              <p:cNvSpPr>
                <a:spLocks noChangeShapeType="1"/>
              </p:cNvSpPr>
              <p:nvPr/>
            </p:nvSpPr>
            <p:spPr bwMode="auto">
              <a:xfrm>
                <a:off x="2025"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7" name="Line 513"/>
              <p:cNvSpPr>
                <a:spLocks noChangeShapeType="1"/>
              </p:cNvSpPr>
              <p:nvPr/>
            </p:nvSpPr>
            <p:spPr bwMode="auto">
              <a:xfrm>
                <a:off x="2025"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8" name="Rectangle 514"/>
              <p:cNvSpPr>
                <a:spLocks noChangeArrowheads="1"/>
              </p:cNvSpPr>
              <p:nvPr/>
            </p:nvSpPr>
            <p:spPr bwMode="auto">
              <a:xfrm>
                <a:off x="2031" y="1858"/>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9" name="Line 515"/>
              <p:cNvSpPr>
                <a:spLocks noChangeShapeType="1"/>
              </p:cNvSpPr>
              <p:nvPr/>
            </p:nvSpPr>
            <p:spPr bwMode="auto">
              <a:xfrm>
                <a:off x="2031" y="1858"/>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0" name="Rectangle 516"/>
              <p:cNvSpPr>
                <a:spLocks noChangeArrowheads="1"/>
              </p:cNvSpPr>
              <p:nvPr/>
            </p:nvSpPr>
            <p:spPr bwMode="auto">
              <a:xfrm>
                <a:off x="2516"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1" name="Line 517"/>
              <p:cNvSpPr>
                <a:spLocks noChangeShapeType="1"/>
              </p:cNvSpPr>
              <p:nvPr/>
            </p:nvSpPr>
            <p:spPr bwMode="auto">
              <a:xfrm>
                <a:off x="2516"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2" name="Line 518"/>
              <p:cNvSpPr>
                <a:spLocks noChangeShapeType="1"/>
              </p:cNvSpPr>
              <p:nvPr/>
            </p:nvSpPr>
            <p:spPr bwMode="auto">
              <a:xfrm>
                <a:off x="2516"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3" name="Rectangle 519"/>
              <p:cNvSpPr>
                <a:spLocks noChangeArrowheads="1"/>
              </p:cNvSpPr>
              <p:nvPr/>
            </p:nvSpPr>
            <p:spPr bwMode="auto">
              <a:xfrm>
                <a:off x="2522" y="1858"/>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4" name="Line 520"/>
              <p:cNvSpPr>
                <a:spLocks noChangeShapeType="1"/>
              </p:cNvSpPr>
              <p:nvPr/>
            </p:nvSpPr>
            <p:spPr bwMode="auto">
              <a:xfrm>
                <a:off x="2522" y="1858"/>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5" name="Rectangle 521"/>
              <p:cNvSpPr>
                <a:spLocks noChangeArrowheads="1"/>
              </p:cNvSpPr>
              <p:nvPr/>
            </p:nvSpPr>
            <p:spPr bwMode="auto">
              <a:xfrm>
                <a:off x="3116" y="1858"/>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6" name="Line 522"/>
              <p:cNvSpPr>
                <a:spLocks noChangeShapeType="1"/>
              </p:cNvSpPr>
              <p:nvPr/>
            </p:nvSpPr>
            <p:spPr bwMode="auto">
              <a:xfrm>
                <a:off x="3116" y="1858"/>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7" name="Line 523"/>
              <p:cNvSpPr>
                <a:spLocks noChangeShapeType="1"/>
              </p:cNvSpPr>
              <p:nvPr/>
            </p:nvSpPr>
            <p:spPr bwMode="auto">
              <a:xfrm>
                <a:off x="3116"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8" name="Rectangle 524"/>
              <p:cNvSpPr>
                <a:spLocks noChangeArrowheads="1"/>
              </p:cNvSpPr>
              <p:nvPr/>
            </p:nvSpPr>
            <p:spPr bwMode="auto">
              <a:xfrm>
                <a:off x="3121" y="1858"/>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9" name="Line 525"/>
              <p:cNvSpPr>
                <a:spLocks noChangeShapeType="1"/>
              </p:cNvSpPr>
              <p:nvPr/>
            </p:nvSpPr>
            <p:spPr bwMode="auto">
              <a:xfrm>
                <a:off x="3121" y="1858"/>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0" name="Rectangle 526"/>
              <p:cNvSpPr>
                <a:spLocks noChangeArrowheads="1"/>
              </p:cNvSpPr>
              <p:nvPr/>
            </p:nvSpPr>
            <p:spPr bwMode="auto">
              <a:xfrm>
                <a:off x="3715"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1" name="Line 527"/>
              <p:cNvSpPr>
                <a:spLocks noChangeShapeType="1"/>
              </p:cNvSpPr>
              <p:nvPr/>
            </p:nvSpPr>
            <p:spPr bwMode="auto">
              <a:xfrm>
                <a:off x="3715"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2" name="Line 528"/>
              <p:cNvSpPr>
                <a:spLocks noChangeShapeType="1"/>
              </p:cNvSpPr>
              <p:nvPr/>
            </p:nvSpPr>
            <p:spPr bwMode="auto">
              <a:xfrm>
                <a:off x="3715"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3" name="Rectangle 529"/>
              <p:cNvSpPr>
                <a:spLocks noChangeArrowheads="1"/>
              </p:cNvSpPr>
              <p:nvPr/>
            </p:nvSpPr>
            <p:spPr bwMode="auto">
              <a:xfrm>
                <a:off x="3721" y="1858"/>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4" name="Line 530"/>
              <p:cNvSpPr>
                <a:spLocks noChangeShapeType="1"/>
              </p:cNvSpPr>
              <p:nvPr/>
            </p:nvSpPr>
            <p:spPr bwMode="auto">
              <a:xfrm>
                <a:off x="3721" y="1858"/>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5" name="Rectangle 531"/>
              <p:cNvSpPr>
                <a:spLocks noChangeArrowheads="1"/>
              </p:cNvSpPr>
              <p:nvPr/>
            </p:nvSpPr>
            <p:spPr bwMode="auto">
              <a:xfrm>
                <a:off x="4478"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6" name="Line 532"/>
              <p:cNvSpPr>
                <a:spLocks noChangeShapeType="1"/>
              </p:cNvSpPr>
              <p:nvPr/>
            </p:nvSpPr>
            <p:spPr bwMode="auto">
              <a:xfrm>
                <a:off x="4478"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7" name="Line 533"/>
              <p:cNvSpPr>
                <a:spLocks noChangeShapeType="1"/>
              </p:cNvSpPr>
              <p:nvPr/>
            </p:nvSpPr>
            <p:spPr bwMode="auto">
              <a:xfrm>
                <a:off x="4478"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8" name="Rectangle 534"/>
              <p:cNvSpPr>
                <a:spLocks noChangeArrowheads="1"/>
              </p:cNvSpPr>
              <p:nvPr/>
            </p:nvSpPr>
            <p:spPr bwMode="auto">
              <a:xfrm>
                <a:off x="4484" y="1858"/>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9" name="Line 535"/>
              <p:cNvSpPr>
                <a:spLocks noChangeShapeType="1"/>
              </p:cNvSpPr>
              <p:nvPr/>
            </p:nvSpPr>
            <p:spPr bwMode="auto">
              <a:xfrm>
                <a:off x="4484" y="1858"/>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0" name="Rectangle 536"/>
              <p:cNvSpPr>
                <a:spLocks noChangeArrowheads="1"/>
              </p:cNvSpPr>
              <p:nvPr/>
            </p:nvSpPr>
            <p:spPr bwMode="auto">
              <a:xfrm>
                <a:off x="5241"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1" name="Line 537"/>
              <p:cNvSpPr>
                <a:spLocks noChangeShapeType="1"/>
              </p:cNvSpPr>
              <p:nvPr/>
            </p:nvSpPr>
            <p:spPr bwMode="auto">
              <a:xfrm>
                <a:off x="5241"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2" name="Line 538"/>
              <p:cNvSpPr>
                <a:spLocks noChangeShapeType="1"/>
              </p:cNvSpPr>
              <p:nvPr/>
            </p:nvSpPr>
            <p:spPr bwMode="auto">
              <a:xfrm>
                <a:off x="5241"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3" name="Rectangle 539"/>
              <p:cNvSpPr>
                <a:spLocks noChangeArrowheads="1"/>
              </p:cNvSpPr>
              <p:nvPr/>
            </p:nvSpPr>
            <p:spPr bwMode="auto">
              <a:xfrm>
                <a:off x="5247" y="1858"/>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4" name="Line 540"/>
              <p:cNvSpPr>
                <a:spLocks noChangeShapeType="1"/>
              </p:cNvSpPr>
              <p:nvPr/>
            </p:nvSpPr>
            <p:spPr bwMode="auto">
              <a:xfrm>
                <a:off x="5247" y="1858"/>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5" name="Rectangle 541"/>
              <p:cNvSpPr>
                <a:spLocks noChangeArrowheads="1"/>
              </p:cNvSpPr>
              <p:nvPr/>
            </p:nvSpPr>
            <p:spPr bwMode="auto">
              <a:xfrm>
                <a:off x="5669" y="1858"/>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6" name="Line 542"/>
              <p:cNvSpPr>
                <a:spLocks noChangeShapeType="1"/>
              </p:cNvSpPr>
              <p:nvPr/>
            </p:nvSpPr>
            <p:spPr bwMode="auto">
              <a:xfrm>
                <a:off x="5669" y="185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7" name="Line 543"/>
              <p:cNvSpPr>
                <a:spLocks noChangeShapeType="1"/>
              </p:cNvSpPr>
              <p:nvPr/>
            </p:nvSpPr>
            <p:spPr bwMode="auto">
              <a:xfrm>
                <a:off x="5669" y="1858"/>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8" name="Rectangle 544"/>
              <p:cNvSpPr>
                <a:spLocks noChangeArrowheads="1"/>
              </p:cNvSpPr>
              <p:nvPr/>
            </p:nvSpPr>
            <p:spPr bwMode="auto">
              <a:xfrm>
                <a:off x="0" y="1864"/>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9" name="Line 545"/>
              <p:cNvSpPr>
                <a:spLocks noChangeShapeType="1"/>
              </p:cNvSpPr>
              <p:nvPr/>
            </p:nvSpPr>
            <p:spPr bwMode="auto">
              <a:xfrm>
                <a:off x="0" y="1864"/>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0" name="Rectangle 546"/>
              <p:cNvSpPr>
                <a:spLocks noChangeArrowheads="1"/>
              </p:cNvSpPr>
              <p:nvPr/>
            </p:nvSpPr>
            <p:spPr bwMode="auto">
              <a:xfrm>
                <a:off x="1480"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1" name="Line 547"/>
              <p:cNvSpPr>
                <a:spLocks noChangeShapeType="1"/>
              </p:cNvSpPr>
              <p:nvPr/>
            </p:nvSpPr>
            <p:spPr bwMode="auto">
              <a:xfrm>
                <a:off x="1480"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2" name="Rectangle 548"/>
              <p:cNvSpPr>
                <a:spLocks noChangeArrowheads="1"/>
              </p:cNvSpPr>
              <p:nvPr/>
            </p:nvSpPr>
            <p:spPr bwMode="auto">
              <a:xfrm>
                <a:off x="2025"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3" name="Line 549"/>
              <p:cNvSpPr>
                <a:spLocks noChangeShapeType="1"/>
              </p:cNvSpPr>
              <p:nvPr/>
            </p:nvSpPr>
            <p:spPr bwMode="auto">
              <a:xfrm>
                <a:off x="2025"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4" name="Rectangle 550"/>
              <p:cNvSpPr>
                <a:spLocks noChangeArrowheads="1"/>
              </p:cNvSpPr>
              <p:nvPr/>
            </p:nvSpPr>
            <p:spPr bwMode="auto">
              <a:xfrm>
                <a:off x="2516"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5" name="Line 551"/>
              <p:cNvSpPr>
                <a:spLocks noChangeShapeType="1"/>
              </p:cNvSpPr>
              <p:nvPr/>
            </p:nvSpPr>
            <p:spPr bwMode="auto">
              <a:xfrm>
                <a:off x="2516"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6" name="Rectangle 552"/>
              <p:cNvSpPr>
                <a:spLocks noChangeArrowheads="1"/>
              </p:cNvSpPr>
              <p:nvPr/>
            </p:nvSpPr>
            <p:spPr bwMode="auto">
              <a:xfrm>
                <a:off x="3116" y="1864"/>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7" name="Line 553"/>
              <p:cNvSpPr>
                <a:spLocks noChangeShapeType="1"/>
              </p:cNvSpPr>
              <p:nvPr/>
            </p:nvSpPr>
            <p:spPr bwMode="auto">
              <a:xfrm>
                <a:off x="3116"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8" name="Rectangle 554"/>
              <p:cNvSpPr>
                <a:spLocks noChangeArrowheads="1"/>
              </p:cNvSpPr>
              <p:nvPr/>
            </p:nvSpPr>
            <p:spPr bwMode="auto">
              <a:xfrm>
                <a:off x="3715"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9" name="Line 555"/>
              <p:cNvSpPr>
                <a:spLocks noChangeShapeType="1"/>
              </p:cNvSpPr>
              <p:nvPr/>
            </p:nvSpPr>
            <p:spPr bwMode="auto">
              <a:xfrm>
                <a:off x="3715"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0" name="Rectangle 556"/>
              <p:cNvSpPr>
                <a:spLocks noChangeArrowheads="1"/>
              </p:cNvSpPr>
              <p:nvPr/>
            </p:nvSpPr>
            <p:spPr bwMode="auto">
              <a:xfrm>
                <a:off x="4478"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1" name="Line 557"/>
              <p:cNvSpPr>
                <a:spLocks noChangeShapeType="1"/>
              </p:cNvSpPr>
              <p:nvPr/>
            </p:nvSpPr>
            <p:spPr bwMode="auto">
              <a:xfrm>
                <a:off x="4478"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2" name="Rectangle 558"/>
              <p:cNvSpPr>
                <a:spLocks noChangeArrowheads="1"/>
              </p:cNvSpPr>
              <p:nvPr/>
            </p:nvSpPr>
            <p:spPr bwMode="auto">
              <a:xfrm>
                <a:off x="5241"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3" name="Line 559"/>
              <p:cNvSpPr>
                <a:spLocks noChangeShapeType="1"/>
              </p:cNvSpPr>
              <p:nvPr/>
            </p:nvSpPr>
            <p:spPr bwMode="auto">
              <a:xfrm>
                <a:off x="5241"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4" name="Rectangle 560"/>
              <p:cNvSpPr>
                <a:spLocks noChangeArrowheads="1"/>
              </p:cNvSpPr>
              <p:nvPr/>
            </p:nvSpPr>
            <p:spPr bwMode="auto">
              <a:xfrm>
                <a:off x="5669" y="1864"/>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5" name="Line 561"/>
              <p:cNvSpPr>
                <a:spLocks noChangeShapeType="1"/>
              </p:cNvSpPr>
              <p:nvPr/>
            </p:nvSpPr>
            <p:spPr bwMode="auto">
              <a:xfrm>
                <a:off x="5669" y="1864"/>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6" name="Rectangle 562"/>
              <p:cNvSpPr>
                <a:spLocks noChangeArrowheads="1"/>
              </p:cNvSpPr>
              <p:nvPr/>
            </p:nvSpPr>
            <p:spPr bwMode="auto">
              <a:xfrm>
                <a:off x="7" y="2016"/>
                <a:ext cx="5662" cy="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7" name="Rectangle 563"/>
              <p:cNvSpPr>
                <a:spLocks noChangeArrowheads="1"/>
              </p:cNvSpPr>
              <p:nvPr/>
            </p:nvSpPr>
            <p:spPr bwMode="auto">
              <a:xfrm>
                <a:off x="7" y="2021"/>
                <a:ext cx="5" cy="140"/>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8" name="Rectangle 564"/>
              <p:cNvSpPr>
                <a:spLocks noChangeArrowheads="1"/>
              </p:cNvSpPr>
              <p:nvPr/>
            </p:nvSpPr>
            <p:spPr bwMode="auto">
              <a:xfrm>
                <a:off x="5664" y="2021"/>
                <a:ext cx="5" cy="140"/>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9" name="Rectangle 565"/>
              <p:cNvSpPr>
                <a:spLocks noChangeArrowheads="1"/>
              </p:cNvSpPr>
              <p:nvPr/>
            </p:nvSpPr>
            <p:spPr bwMode="auto">
              <a:xfrm>
                <a:off x="12" y="2021"/>
                <a:ext cx="5652" cy="140"/>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0" name="Rectangle 566"/>
              <p:cNvSpPr>
                <a:spLocks noChangeArrowheads="1"/>
              </p:cNvSpPr>
              <p:nvPr/>
            </p:nvSpPr>
            <p:spPr bwMode="auto">
              <a:xfrm>
                <a:off x="12" y="2024"/>
                <a:ext cx="213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Systems not dynamically configurable</a:t>
                </a:r>
                <a:endParaRPr lang="en-US" smtClean="0">
                  <a:solidFill>
                    <a:prstClr val="black"/>
                  </a:solidFill>
                  <a:latin typeface="Arial" pitchFamily="34" charset="0"/>
                  <a:cs typeface="Arial" pitchFamily="34" charset="0"/>
                </a:endParaRPr>
              </a:p>
            </p:txBody>
          </p:sp>
          <p:sp>
            <p:nvSpPr>
              <p:cNvPr id="1591" name="Rectangle 567"/>
              <p:cNvSpPr>
                <a:spLocks noChangeArrowheads="1"/>
              </p:cNvSpPr>
              <p:nvPr/>
            </p:nvSpPr>
            <p:spPr bwMode="auto">
              <a:xfrm>
                <a:off x="1974" y="202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92" name="Rectangle 568"/>
              <p:cNvSpPr>
                <a:spLocks noChangeArrowheads="1"/>
              </p:cNvSpPr>
              <p:nvPr/>
            </p:nvSpPr>
            <p:spPr bwMode="auto">
              <a:xfrm>
                <a:off x="0"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3" name="Line 569"/>
              <p:cNvSpPr>
                <a:spLocks noChangeShapeType="1"/>
              </p:cNvSpPr>
              <p:nvPr/>
            </p:nvSpPr>
            <p:spPr bwMode="auto">
              <a:xfrm>
                <a:off x="0"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4" name="Line 570"/>
              <p:cNvSpPr>
                <a:spLocks noChangeShapeType="1"/>
              </p:cNvSpPr>
              <p:nvPr/>
            </p:nvSpPr>
            <p:spPr bwMode="auto">
              <a:xfrm>
                <a:off x="0"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5" name="Rectangle 571"/>
              <p:cNvSpPr>
                <a:spLocks noChangeArrowheads="1"/>
              </p:cNvSpPr>
              <p:nvPr/>
            </p:nvSpPr>
            <p:spPr bwMode="auto">
              <a:xfrm>
                <a:off x="6" y="2010"/>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6" name="Line 572"/>
              <p:cNvSpPr>
                <a:spLocks noChangeShapeType="1"/>
              </p:cNvSpPr>
              <p:nvPr/>
            </p:nvSpPr>
            <p:spPr bwMode="auto">
              <a:xfrm>
                <a:off x="6" y="2010"/>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7" name="Rectangle 573"/>
              <p:cNvSpPr>
                <a:spLocks noChangeArrowheads="1"/>
              </p:cNvSpPr>
              <p:nvPr/>
            </p:nvSpPr>
            <p:spPr bwMode="auto">
              <a:xfrm>
                <a:off x="1480"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8" name="Line 574"/>
              <p:cNvSpPr>
                <a:spLocks noChangeShapeType="1"/>
              </p:cNvSpPr>
              <p:nvPr/>
            </p:nvSpPr>
            <p:spPr bwMode="auto">
              <a:xfrm>
                <a:off x="1480"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9" name="Line 575"/>
              <p:cNvSpPr>
                <a:spLocks noChangeShapeType="1"/>
              </p:cNvSpPr>
              <p:nvPr/>
            </p:nvSpPr>
            <p:spPr bwMode="auto">
              <a:xfrm>
                <a:off x="1480"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0" name="Rectangle 576"/>
              <p:cNvSpPr>
                <a:spLocks noChangeArrowheads="1"/>
              </p:cNvSpPr>
              <p:nvPr/>
            </p:nvSpPr>
            <p:spPr bwMode="auto">
              <a:xfrm>
                <a:off x="1486" y="2010"/>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1" name="Line 577"/>
              <p:cNvSpPr>
                <a:spLocks noChangeShapeType="1"/>
              </p:cNvSpPr>
              <p:nvPr/>
            </p:nvSpPr>
            <p:spPr bwMode="auto">
              <a:xfrm>
                <a:off x="1486" y="2010"/>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2" name="Rectangle 578"/>
              <p:cNvSpPr>
                <a:spLocks noChangeArrowheads="1"/>
              </p:cNvSpPr>
              <p:nvPr/>
            </p:nvSpPr>
            <p:spPr bwMode="auto">
              <a:xfrm>
                <a:off x="2025"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3" name="Line 579"/>
              <p:cNvSpPr>
                <a:spLocks noChangeShapeType="1"/>
              </p:cNvSpPr>
              <p:nvPr/>
            </p:nvSpPr>
            <p:spPr bwMode="auto">
              <a:xfrm>
                <a:off x="2025"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4" name="Line 580"/>
              <p:cNvSpPr>
                <a:spLocks noChangeShapeType="1"/>
              </p:cNvSpPr>
              <p:nvPr/>
            </p:nvSpPr>
            <p:spPr bwMode="auto">
              <a:xfrm>
                <a:off x="2025"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5" name="Rectangle 581"/>
              <p:cNvSpPr>
                <a:spLocks noChangeArrowheads="1"/>
              </p:cNvSpPr>
              <p:nvPr/>
            </p:nvSpPr>
            <p:spPr bwMode="auto">
              <a:xfrm>
                <a:off x="2031" y="2010"/>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6" name="Line 582"/>
              <p:cNvSpPr>
                <a:spLocks noChangeShapeType="1"/>
              </p:cNvSpPr>
              <p:nvPr/>
            </p:nvSpPr>
            <p:spPr bwMode="auto">
              <a:xfrm>
                <a:off x="2031" y="2010"/>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7" name="Rectangle 583"/>
              <p:cNvSpPr>
                <a:spLocks noChangeArrowheads="1"/>
              </p:cNvSpPr>
              <p:nvPr/>
            </p:nvSpPr>
            <p:spPr bwMode="auto">
              <a:xfrm>
                <a:off x="2516"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8" name="Line 584"/>
              <p:cNvSpPr>
                <a:spLocks noChangeShapeType="1"/>
              </p:cNvSpPr>
              <p:nvPr/>
            </p:nvSpPr>
            <p:spPr bwMode="auto">
              <a:xfrm>
                <a:off x="2516"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9" name="Line 585"/>
              <p:cNvSpPr>
                <a:spLocks noChangeShapeType="1"/>
              </p:cNvSpPr>
              <p:nvPr/>
            </p:nvSpPr>
            <p:spPr bwMode="auto">
              <a:xfrm>
                <a:off x="2516"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0" name="Rectangle 586"/>
              <p:cNvSpPr>
                <a:spLocks noChangeArrowheads="1"/>
              </p:cNvSpPr>
              <p:nvPr/>
            </p:nvSpPr>
            <p:spPr bwMode="auto">
              <a:xfrm>
                <a:off x="2522" y="2010"/>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1" name="Line 587"/>
              <p:cNvSpPr>
                <a:spLocks noChangeShapeType="1"/>
              </p:cNvSpPr>
              <p:nvPr/>
            </p:nvSpPr>
            <p:spPr bwMode="auto">
              <a:xfrm>
                <a:off x="2522" y="2010"/>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2" name="Rectangle 588"/>
              <p:cNvSpPr>
                <a:spLocks noChangeArrowheads="1"/>
              </p:cNvSpPr>
              <p:nvPr/>
            </p:nvSpPr>
            <p:spPr bwMode="auto">
              <a:xfrm>
                <a:off x="3116" y="2010"/>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3" name="Line 589"/>
              <p:cNvSpPr>
                <a:spLocks noChangeShapeType="1"/>
              </p:cNvSpPr>
              <p:nvPr/>
            </p:nvSpPr>
            <p:spPr bwMode="auto">
              <a:xfrm>
                <a:off x="3116" y="2010"/>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4" name="Line 590"/>
              <p:cNvSpPr>
                <a:spLocks noChangeShapeType="1"/>
              </p:cNvSpPr>
              <p:nvPr/>
            </p:nvSpPr>
            <p:spPr bwMode="auto">
              <a:xfrm>
                <a:off x="3116"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5" name="Rectangle 591"/>
              <p:cNvSpPr>
                <a:spLocks noChangeArrowheads="1"/>
              </p:cNvSpPr>
              <p:nvPr/>
            </p:nvSpPr>
            <p:spPr bwMode="auto">
              <a:xfrm>
                <a:off x="3121" y="2010"/>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6" name="Line 592"/>
              <p:cNvSpPr>
                <a:spLocks noChangeShapeType="1"/>
              </p:cNvSpPr>
              <p:nvPr/>
            </p:nvSpPr>
            <p:spPr bwMode="auto">
              <a:xfrm>
                <a:off x="3121" y="2010"/>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7" name="Rectangle 593"/>
              <p:cNvSpPr>
                <a:spLocks noChangeArrowheads="1"/>
              </p:cNvSpPr>
              <p:nvPr/>
            </p:nvSpPr>
            <p:spPr bwMode="auto">
              <a:xfrm>
                <a:off x="3715"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8" name="Line 594"/>
              <p:cNvSpPr>
                <a:spLocks noChangeShapeType="1"/>
              </p:cNvSpPr>
              <p:nvPr/>
            </p:nvSpPr>
            <p:spPr bwMode="auto">
              <a:xfrm>
                <a:off x="3715"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9" name="Line 595"/>
              <p:cNvSpPr>
                <a:spLocks noChangeShapeType="1"/>
              </p:cNvSpPr>
              <p:nvPr/>
            </p:nvSpPr>
            <p:spPr bwMode="auto">
              <a:xfrm>
                <a:off x="3715"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0" name="Rectangle 596"/>
              <p:cNvSpPr>
                <a:spLocks noChangeArrowheads="1"/>
              </p:cNvSpPr>
              <p:nvPr/>
            </p:nvSpPr>
            <p:spPr bwMode="auto">
              <a:xfrm>
                <a:off x="3721" y="2010"/>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1" name="Line 597"/>
              <p:cNvSpPr>
                <a:spLocks noChangeShapeType="1"/>
              </p:cNvSpPr>
              <p:nvPr/>
            </p:nvSpPr>
            <p:spPr bwMode="auto">
              <a:xfrm>
                <a:off x="3721" y="2010"/>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2" name="Rectangle 598"/>
              <p:cNvSpPr>
                <a:spLocks noChangeArrowheads="1"/>
              </p:cNvSpPr>
              <p:nvPr/>
            </p:nvSpPr>
            <p:spPr bwMode="auto">
              <a:xfrm>
                <a:off x="4478"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3" name="Line 599"/>
              <p:cNvSpPr>
                <a:spLocks noChangeShapeType="1"/>
              </p:cNvSpPr>
              <p:nvPr/>
            </p:nvSpPr>
            <p:spPr bwMode="auto">
              <a:xfrm>
                <a:off x="4478"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4" name="Line 600"/>
              <p:cNvSpPr>
                <a:spLocks noChangeShapeType="1"/>
              </p:cNvSpPr>
              <p:nvPr/>
            </p:nvSpPr>
            <p:spPr bwMode="auto">
              <a:xfrm>
                <a:off x="4478"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5" name="Rectangle 601"/>
              <p:cNvSpPr>
                <a:spLocks noChangeArrowheads="1"/>
              </p:cNvSpPr>
              <p:nvPr/>
            </p:nvSpPr>
            <p:spPr bwMode="auto">
              <a:xfrm>
                <a:off x="4484" y="2010"/>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6" name="Line 602"/>
              <p:cNvSpPr>
                <a:spLocks noChangeShapeType="1"/>
              </p:cNvSpPr>
              <p:nvPr/>
            </p:nvSpPr>
            <p:spPr bwMode="auto">
              <a:xfrm>
                <a:off x="4484" y="2010"/>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7" name="Rectangle 603"/>
              <p:cNvSpPr>
                <a:spLocks noChangeArrowheads="1"/>
              </p:cNvSpPr>
              <p:nvPr/>
            </p:nvSpPr>
            <p:spPr bwMode="auto">
              <a:xfrm>
                <a:off x="5241"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8" name="Line 604"/>
              <p:cNvSpPr>
                <a:spLocks noChangeShapeType="1"/>
              </p:cNvSpPr>
              <p:nvPr/>
            </p:nvSpPr>
            <p:spPr bwMode="auto">
              <a:xfrm>
                <a:off x="5241"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9" name="Line 605"/>
              <p:cNvSpPr>
                <a:spLocks noChangeShapeType="1"/>
              </p:cNvSpPr>
              <p:nvPr/>
            </p:nvSpPr>
            <p:spPr bwMode="auto">
              <a:xfrm>
                <a:off x="5241"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0" name="Rectangle 606"/>
              <p:cNvSpPr>
                <a:spLocks noChangeArrowheads="1"/>
              </p:cNvSpPr>
              <p:nvPr/>
            </p:nvSpPr>
            <p:spPr bwMode="auto">
              <a:xfrm>
                <a:off x="5247" y="2010"/>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 name="Group 808"/>
            <p:cNvGrpSpPr>
              <a:grpSpLocks/>
            </p:cNvGrpSpPr>
            <p:nvPr/>
          </p:nvGrpSpPr>
          <p:grpSpPr bwMode="auto">
            <a:xfrm>
              <a:off x="0" y="2010"/>
              <a:ext cx="5674" cy="644"/>
              <a:chOff x="0" y="2010"/>
              <a:chExt cx="5674" cy="644"/>
            </a:xfrm>
          </p:grpSpPr>
          <p:sp>
            <p:nvSpPr>
              <p:cNvPr id="1632" name="Line 608"/>
              <p:cNvSpPr>
                <a:spLocks noChangeShapeType="1"/>
              </p:cNvSpPr>
              <p:nvPr/>
            </p:nvSpPr>
            <p:spPr bwMode="auto">
              <a:xfrm>
                <a:off x="5247" y="2010"/>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3" name="Rectangle 609"/>
              <p:cNvSpPr>
                <a:spLocks noChangeArrowheads="1"/>
              </p:cNvSpPr>
              <p:nvPr/>
            </p:nvSpPr>
            <p:spPr bwMode="auto">
              <a:xfrm>
                <a:off x="5669" y="2010"/>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4" name="Line 610"/>
              <p:cNvSpPr>
                <a:spLocks noChangeShapeType="1"/>
              </p:cNvSpPr>
              <p:nvPr/>
            </p:nvSpPr>
            <p:spPr bwMode="auto">
              <a:xfrm>
                <a:off x="5669" y="2010"/>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5" name="Line 611"/>
              <p:cNvSpPr>
                <a:spLocks noChangeShapeType="1"/>
              </p:cNvSpPr>
              <p:nvPr/>
            </p:nvSpPr>
            <p:spPr bwMode="auto">
              <a:xfrm>
                <a:off x="5669"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6" name="Rectangle 612"/>
              <p:cNvSpPr>
                <a:spLocks noChangeArrowheads="1"/>
              </p:cNvSpPr>
              <p:nvPr/>
            </p:nvSpPr>
            <p:spPr bwMode="auto">
              <a:xfrm>
                <a:off x="0" y="2016"/>
                <a:ext cx="6"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7" name="Line 613"/>
              <p:cNvSpPr>
                <a:spLocks noChangeShapeType="1"/>
              </p:cNvSpPr>
              <p:nvPr/>
            </p:nvSpPr>
            <p:spPr bwMode="auto">
              <a:xfrm>
                <a:off x="0" y="2016"/>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8" name="Rectangle 614"/>
              <p:cNvSpPr>
                <a:spLocks noChangeArrowheads="1"/>
              </p:cNvSpPr>
              <p:nvPr/>
            </p:nvSpPr>
            <p:spPr bwMode="auto">
              <a:xfrm>
                <a:off x="5669" y="2016"/>
                <a:ext cx="5"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9" name="Line 615"/>
              <p:cNvSpPr>
                <a:spLocks noChangeShapeType="1"/>
              </p:cNvSpPr>
              <p:nvPr/>
            </p:nvSpPr>
            <p:spPr bwMode="auto">
              <a:xfrm>
                <a:off x="5669" y="2016"/>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0" name="Rectangle 616"/>
              <p:cNvSpPr>
                <a:spLocks noChangeArrowheads="1"/>
              </p:cNvSpPr>
              <p:nvPr/>
            </p:nvSpPr>
            <p:spPr bwMode="auto">
              <a:xfrm>
                <a:off x="12" y="2177"/>
                <a:ext cx="66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Cray XT5m</a:t>
                </a:r>
                <a:endParaRPr lang="en-US" smtClean="0">
                  <a:solidFill>
                    <a:prstClr val="black"/>
                  </a:solidFill>
                  <a:latin typeface="Arial" pitchFamily="34" charset="0"/>
                  <a:cs typeface="Arial" pitchFamily="34" charset="0"/>
                </a:endParaRPr>
              </a:p>
            </p:txBody>
          </p:sp>
          <p:sp>
            <p:nvSpPr>
              <p:cNvPr id="1641" name="Rectangle 617"/>
              <p:cNvSpPr>
                <a:spLocks noChangeArrowheads="1"/>
              </p:cNvSpPr>
              <p:nvPr/>
            </p:nvSpPr>
            <p:spPr bwMode="auto">
              <a:xfrm>
                <a:off x="594"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42" name="Rectangle 618"/>
              <p:cNvSpPr>
                <a:spLocks noChangeArrowheads="1"/>
              </p:cNvSpPr>
              <p:nvPr/>
            </p:nvSpPr>
            <p:spPr bwMode="auto">
              <a:xfrm>
                <a:off x="1683" y="2177"/>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168</a:t>
                </a:r>
                <a:endParaRPr lang="en-US" smtClean="0">
                  <a:solidFill>
                    <a:prstClr val="black"/>
                  </a:solidFill>
                  <a:latin typeface="Arial" pitchFamily="34" charset="0"/>
                  <a:cs typeface="Arial" pitchFamily="34" charset="0"/>
                </a:endParaRPr>
              </a:p>
            </p:txBody>
          </p:sp>
          <p:sp>
            <p:nvSpPr>
              <p:cNvPr id="1643" name="Rectangle 619"/>
              <p:cNvSpPr>
                <a:spLocks noChangeArrowheads="1"/>
              </p:cNvSpPr>
              <p:nvPr/>
            </p:nvSpPr>
            <p:spPr bwMode="auto">
              <a:xfrm>
                <a:off x="1865"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44" name="Rectangle 620"/>
              <p:cNvSpPr>
                <a:spLocks noChangeArrowheads="1"/>
              </p:cNvSpPr>
              <p:nvPr/>
            </p:nvSpPr>
            <p:spPr bwMode="auto">
              <a:xfrm>
                <a:off x="2228" y="2177"/>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672</a:t>
                </a:r>
                <a:endParaRPr lang="en-US" smtClean="0">
                  <a:solidFill>
                    <a:prstClr val="black"/>
                  </a:solidFill>
                  <a:latin typeface="Arial" pitchFamily="34" charset="0"/>
                  <a:cs typeface="Arial" pitchFamily="34" charset="0"/>
                </a:endParaRPr>
              </a:p>
            </p:txBody>
          </p:sp>
          <p:sp>
            <p:nvSpPr>
              <p:cNvPr id="1645" name="Rectangle 621"/>
              <p:cNvSpPr>
                <a:spLocks noChangeArrowheads="1"/>
              </p:cNvSpPr>
              <p:nvPr/>
            </p:nvSpPr>
            <p:spPr bwMode="auto">
              <a:xfrm>
                <a:off x="2410"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46" name="Rectangle 622"/>
              <p:cNvSpPr>
                <a:spLocks noChangeArrowheads="1"/>
              </p:cNvSpPr>
              <p:nvPr/>
            </p:nvSpPr>
            <p:spPr bwMode="auto">
              <a:xfrm>
                <a:off x="2895" y="2177"/>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a:t>
                </a:r>
                <a:endParaRPr lang="en-US" smtClean="0">
                  <a:solidFill>
                    <a:prstClr val="black"/>
                  </a:solidFill>
                  <a:latin typeface="Arial" pitchFamily="34" charset="0"/>
                  <a:cs typeface="Arial" pitchFamily="34" charset="0"/>
                </a:endParaRPr>
              </a:p>
            </p:txBody>
          </p:sp>
          <p:sp>
            <p:nvSpPr>
              <p:cNvPr id="1647" name="Rectangle 623"/>
              <p:cNvSpPr>
                <a:spLocks noChangeArrowheads="1"/>
              </p:cNvSpPr>
              <p:nvPr/>
            </p:nvSpPr>
            <p:spPr bwMode="auto">
              <a:xfrm>
                <a:off x="2955"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48" name="Rectangle 624"/>
              <p:cNvSpPr>
                <a:spLocks noChangeArrowheads="1"/>
              </p:cNvSpPr>
              <p:nvPr/>
            </p:nvSpPr>
            <p:spPr bwMode="auto">
              <a:xfrm>
                <a:off x="3313" y="2177"/>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1344</a:t>
                </a:r>
                <a:endParaRPr lang="en-US" smtClean="0">
                  <a:solidFill>
                    <a:prstClr val="black"/>
                  </a:solidFill>
                  <a:latin typeface="Arial" pitchFamily="34" charset="0"/>
                  <a:cs typeface="Arial" pitchFamily="34" charset="0"/>
                </a:endParaRPr>
              </a:p>
            </p:txBody>
          </p:sp>
          <p:sp>
            <p:nvSpPr>
              <p:cNvPr id="1649" name="Rectangle 625"/>
              <p:cNvSpPr>
                <a:spLocks noChangeArrowheads="1"/>
              </p:cNvSpPr>
              <p:nvPr/>
            </p:nvSpPr>
            <p:spPr bwMode="auto">
              <a:xfrm>
                <a:off x="3555"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50" name="Rectangle 626"/>
              <p:cNvSpPr>
                <a:spLocks noChangeArrowheads="1"/>
              </p:cNvSpPr>
              <p:nvPr/>
            </p:nvSpPr>
            <p:spPr bwMode="auto">
              <a:xfrm>
                <a:off x="3972" y="2177"/>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335*</a:t>
                </a:r>
                <a:endParaRPr lang="en-US" smtClean="0">
                  <a:solidFill>
                    <a:prstClr val="black"/>
                  </a:solidFill>
                  <a:latin typeface="Arial" pitchFamily="34" charset="0"/>
                  <a:cs typeface="Arial" pitchFamily="34" charset="0"/>
                </a:endParaRPr>
              </a:p>
            </p:txBody>
          </p:sp>
          <p:sp>
            <p:nvSpPr>
              <p:cNvPr id="1651" name="Rectangle 627"/>
              <p:cNvSpPr>
                <a:spLocks noChangeArrowheads="1"/>
              </p:cNvSpPr>
              <p:nvPr/>
            </p:nvSpPr>
            <p:spPr bwMode="auto">
              <a:xfrm>
                <a:off x="4214"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52" name="Rectangle 628"/>
              <p:cNvSpPr>
                <a:spLocks noChangeArrowheads="1"/>
              </p:cNvSpPr>
              <p:nvPr/>
            </p:nvSpPr>
            <p:spPr bwMode="auto">
              <a:xfrm>
                <a:off x="4708" y="2177"/>
                <a:ext cx="37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Lustre</a:t>
                </a:r>
                <a:endParaRPr lang="en-US" smtClean="0">
                  <a:solidFill>
                    <a:prstClr val="black"/>
                  </a:solidFill>
                  <a:latin typeface="Arial" pitchFamily="34" charset="0"/>
                  <a:cs typeface="Arial" pitchFamily="34" charset="0"/>
                </a:endParaRPr>
              </a:p>
            </p:txBody>
          </p:sp>
          <p:sp>
            <p:nvSpPr>
              <p:cNvPr id="1653" name="Rectangle 629"/>
              <p:cNvSpPr>
                <a:spLocks noChangeArrowheads="1"/>
              </p:cNvSpPr>
              <p:nvPr/>
            </p:nvSpPr>
            <p:spPr bwMode="auto">
              <a:xfrm>
                <a:off x="5017"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54" name="Rectangle 630"/>
              <p:cNvSpPr>
                <a:spLocks noChangeArrowheads="1"/>
              </p:cNvSpPr>
              <p:nvPr/>
            </p:nvSpPr>
            <p:spPr bwMode="auto">
              <a:xfrm>
                <a:off x="5394" y="2170"/>
                <a:ext cx="18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IU</a:t>
                </a:r>
                <a:endParaRPr lang="en-US" smtClean="0">
                  <a:solidFill>
                    <a:prstClr val="black"/>
                  </a:solidFill>
                  <a:latin typeface="Arial" pitchFamily="34" charset="0"/>
                  <a:cs typeface="Arial" pitchFamily="34" charset="0"/>
                </a:endParaRPr>
              </a:p>
            </p:txBody>
          </p:sp>
          <p:sp>
            <p:nvSpPr>
              <p:cNvPr id="1655" name="Rectangle 631"/>
              <p:cNvSpPr>
                <a:spLocks noChangeArrowheads="1"/>
              </p:cNvSpPr>
              <p:nvPr/>
            </p:nvSpPr>
            <p:spPr bwMode="auto">
              <a:xfrm>
                <a:off x="5522" y="21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56" name="Rectangle 632"/>
              <p:cNvSpPr>
                <a:spLocks noChangeArrowheads="1"/>
              </p:cNvSpPr>
              <p:nvPr/>
            </p:nvSpPr>
            <p:spPr bwMode="auto">
              <a:xfrm>
                <a:off x="0" y="216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7" name="Line 633"/>
              <p:cNvSpPr>
                <a:spLocks noChangeShapeType="1"/>
              </p:cNvSpPr>
              <p:nvPr/>
            </p:nvSpPr>
            <p:spPr bwMode="auto">
              <a:xfrm>
                <a:off x="0" y="216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8" name="Line 634"/>
              <p:cNvSpPr>
                <a:spLocks noChangeShapeType="1"/>
              </p:cNvSpPr>
              <p:nvPr/>
            </p:nvSpPr>
            <p:spPr bwMode="auto">
              <a:xfrm>
                <a:off x="0" y="216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9" name="Rectangle 635"/>
              <p:cNvSpPr>
                <a:spLocks noChangeArrowheads="1"/>
              </p:cNvSpPr>
              <p:nvPr/>
            </p:nvSpPr>
            <p:spPr bwMode="auto">
              <a:xfrm>
                <a:off x="6" y="2161"/>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0" name="Line 636"/>
              <p:cNvSpPr>
                <a:spLocks noChangeShapeType="1"/>
              </p:cNvSpPr>
              <p:nvPr/>
            </p:nvSpPr>
            <p:spPr bwMode="auto">
              <a:xfrm>
                <a:off x="6" y="2161"/>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1" name="Rectangle 637"/>
              <p:cNvSpPr>
                <a:spLocks noChangeArrowheads="1"/>
              </p:cNvSpPr>
              <p:nvPr/>
            </p:nvSpPr>
            <p:spPr bwMode="auto">
              <a:xfrm>
                <a:off x="1480"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2" name="Line 638"/>
              <p:cNvSpPr>
                <a:spLocks noChangeShapeType="1"/>
              </p:cNvSpPr>
              <p:nvPr/>
            </p:nvSpPr>
            <p:spPr bwMode="auto">
              <a:xfrm>
                <a:off x="1480"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3" name="Line 639"/>
              <p:cNvSpPr>
                <a:spLocks noChangeShapeType="1"/>
              </p:cNvSpPr>
              <p:nvPr/>
            </p:nvSpPr>
            <p:spPr bwMode="auto">
              <a:xfrm>
                <a:off x="1480"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4" name="Rectangle 640"/>
              <p:cNvSpPr>
                <a:spLocks noChangeArrowheads="1"/>
              </p:cNvSpPr>
              <p:nvPr/>
            </p:nvSpPr>
            <p:spPr bwMode="auto">
              <a:xfrm>
                <a:off x="1486" y="2161"/>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5" name="Line 641"/>
              <p:cNvSpPr>
                <a:spLocks noChangeShapeType="1"/>
              </p:cNvSpPr>
              <p:nvPr/>
            </p:nvSpPr>
            <p:spPr bwMode="auto">
              <a:xfrm>
                <a:off x="1486" y="2161"/>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6" name="Rectangle 642"/>
              <p:cNvSpPr>
                <a:spLocks noChangeArrowheads="1"/>
              </p:cNvSpPr>
              <p:nvPr/>
            </p:nvSpPr>
            <p:spPr bwMode="auto">
              <a:xfrm>
                <a:off x="2025"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7" name="Line 643"/>
              <p:cNvSpPr>
                <a:spLocks noChangeShapeType="1"/>
              </p:cNvSpPr>
              <p:nvPr/>
            </p:nvSpPr>
            <p:spPr bwMode="auto">
              <a:xfrm>
                <a:off x="2025"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8" name="Line 644"/>
              <p:cNvSpPr>
                <a:spLocks noChangeShapeType="1"/>
              </p:cNvSpPr>
              <p:nvPr/>
            </p:nvSpPr>
            <p:spPr bwMode="auto">
              <a:xfrm>
                <a:off x="2025"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9" name="Rectangle 645"/>
              <p:cNvSpPr>
                <a:spLocks noChangeArrowheads="1"/>
              </p:cNvSpPr>
              <p:nvPr/>
            </p:nvSpPr>
            <p:spPr bwMode="auto">
              <a:xfrm>
                <a:off x="2031" y="2161"/>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0" name="Line 646"/>
              <p:cNvSpPr>
                <a:spLocks noChangeShapeType="1"/>
              </p:cNvSpPr>
              <p:nvPr/>
            </p:nvSpPr>
            <p:spPr bwMode="auto">
              <a:xfrm>
                <a:off x="2031" y="2161"/>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1" name="Rectangle 647"/>
              <p:cNvSpPr>
                <a:spLocks noChangeArrowheads="1"/>
              </p:cNvSpPr>
              <p:nvPr/>
            </p:nvSpPr>
            <p:spPr bwMode="auto">
              <a:xfrm>
                <a:off x="2516"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2" name="Line 648"/>
              <p:cNvSpPr>
                <a:spLocks noChangeShapeType="1"/>
              </p:cNvSpPr>
              <p:nvPr/>
            </p:nvSpPr>
            <p:spPr bwMode="auto">
              <a:xfrm>
                <a:off x="2516"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3" name="Line 649"/>
              <p:cNvSpPr>
                <a:spLocks noChangeShapeType="1"/>
              </p:cNvSpPr>
              <p:nvPr/>
            </p:nvSpPr>
            <p:spPr bwMode="auto">
              <a:xfrm>
                <a:off x="2516"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4" name="Rectangle 650"/>
              <p:cNvSpPr>
                <a:spLocks noChangeArrowheads="1"/>
              </p:cNvSpPr>
              <p:nvPr/>
            </p:nvSpPr>
            <p:spPr bwMode="auto">
              <a:xfrm>
                <a:off x="2522" y="2161"/>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5" name="Line 651"/>
              <p:cNvSpPr>
                <a:spLocks noChangeShapeType="1"/>
              </p:cNvSpPr>
              <p:nvPr/>
            </p:nvSpPr>
            <p:spPr bwMode="auto">
              <a:xfrm>
                <a:off x="2522" y="2161"/>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6" name="Rectangle 652"/>
              <p:cNvSpPr>
                <a:spLocks noChangeArrowheads="1"/>
              </p:cNvSpPr>
              <p:nvPr/>
            </p:nvSpPr>
            <p:spPr bwMode="auto">
              <a:xfrm>
                <a:off x="3116" y="2161"/>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7" name="Line 653"/>
              <p:cNvSpPr>
                <a:spLocks noChangeShapeType="1"/>
              </p:cNvSpPr>
              <p:nvPr/>
            </p:nvSpPr>
            <p:spPr bwMode="auto">
              <a:xfrm>
                <a:off x="3116" y="2161"/>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8" name="Line 654"/>
              <p:cNvSpPr>
                <a:spLocks noChangeShapeType="1"/>
              </p:cNvSpPr>
              <p:nvPr/>
            </p:nvSpPr>
            <p:spPr bwMode="auto">
              <a:xfrm>
                <a:off x="3116"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9" name="Rectangle 655"/>
              <p:cNvSpPr>
                <a:spLocks noChangeArrowheads="1"/>
              </p:cNvSpPr>
              <p:nvPr/>
            </p:nvSpPr>
            <p:spPr bwMode="auto">
              <a:xfrm>
                <a:off x="3121" y="2161"/>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0" name="Line 656"/>
              <p:cNvSpPr>
                <a:spLocks noChangeShapeType="1"/>
              </p:cNvSpPr>
              <p:nvPr/>
            </p:nvSpPr>
            <p:spPr bwMode="auto">
              <a:xfrm>
                <a:off x="3121" y="2161"/>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1" name="Rectangle 657"/>
              <p:cNvSpPr>
                <a:spLocks noChangeArrowheads="1"/>
              </p:cNvSpPr>
              <p:nvPr/>
            </p:nvSpPr>
            <p:spPr bwMode="auto">
              <a:xfrm>
                <a:off x="3715"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2" name="Line 658"/>
              <p:cNvSpPr>
                <a:spLocks noChangeShapeType="1"/>
              </p:cNvSpPr>
              <p:nvPr/>
            </p:nvSpPr>
            <p:spPr bwMode="auto">
              <a:xfrm>
                <a:off x="3715"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3" name="Line 659"/>
              <p:cNvSpPr>
                <a:spLocks noChangeShapeType="1"/>
              </p:cNvSpPr>
              <p:nvPr/>
            </p:nvSpPr>
            <p:spPr bwMode="auto">
              <a:xfrm>
                <a:off x="3715"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4" name="Rectangle 660"/>
              <p:cNvSpPr>
                <a:spLocks noChangeArrowheads="1"/>
              </p:cNvSpPr>
              <p:nvPr/>
            </p:nvSpPr>
            <p:spPr bwMode="auto">
              <a:xfrm>
                <a:off x="3721" y="2161"/>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5" name="Line 661"/>
              <p:cNvSpPr>
                <a:spLocks noChangeShapeType="1"/>
              </p:cNvSpPr>
              <p:nvPr/>
            </p:nvSpPr>
            <p:spPr bwMode="auto">
              <a:xfrm>
                <a:off x="3721" y="2161"/>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6" name="Rectangle 662"/>
              <p:cNvSpPr>
                <a:spLocks noChangeArrowheads="1"/>
              </p:cNvSpPr>
              <p:nvPr/>
            </p:nvSpPr>
            <p:spPr bwMode="auto">
              <a:xfrm>
                <a:off x="4478"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7" name="Line 663"/>
              <p:cNvSpPr>
                <a:spLocks noChangeShapeType="1"/>
              </p:cNvSpPr>
              <p:nvPr/>
            </p:nvSpPr>
            <p:spPr bwMode="auto">
              <a:xfrm>
                <a:off x="4478"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8" name="Line 664"/>
              <p:cNvSpPr>
                <a:spLocks noChangeShapeType="1"/>
              </p:cNvSpPr>
              <p:nvPr/>
            </p:nvSpPr>
            <p:spPr bwMode="auto">
              <a:xfrm>
                <a:off x="4478"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9" name="Rectangle 665"/>
              <p:cNvSpPr>
                <a:spLocks noChangeArrowheads="1"/>
              </p:cNvSpPr>
              <p:nvPr/>
            </p:nvSpPr>
            <p:spPr bwMode="auto">
              <a:xfrm>
                <a:off x="4484" y="2161"/>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0" name="Line 666"/>
              <p:cNvSpPr>
                <a:spLocks noChangeShapeType="1"/>
              </p:cNvSpPr>
              <p:nvPr/>
            </p:nvSpPr>
            <p:spPr bwMode="auto">
              <a:xfrm>
                <a:off x="4484" y="2161"/>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1" name="Rectangle 667"/>
              <p:cNvSpPr>
                <a:spLocks noChangeArrowheads="1"/>
              </p:cNvSpPr>
              <p:nvPr/>
            </p:nvSpPr>
            <p:spPr bwMode="auto">
              <a:xfrm>
                <a:off x="5241"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2" name="Line 668"/>
              <p:cNvSpPr>
                <a:spLocks noChangeShapeType="1"/>
              </p:cNvSpPr>
              <p:nvPr/>
            </p:nvSpPr>
            <p:spPr bwMode="auto">
              <a:xfrm>
                <a:off x="5241"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3" name="Line 669"/>
              <p:cNvSpPr>
                <a:spLocks noChangeShapeType="1"/>
              </p:cNvSpPr>
              <p:nvPr/>
            </p:nvSpPr>
            <p:spPr bwMode="auto">
              <a:xfrm>
                <a:off x="5241"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4" name="Rectangle 670"/>
              <p:cNvSpPr>
                <a:spLocks noChangeArrowheads="1"/>
              </p:cNvSpPr>
              <p:nvPr/>
            </p:nvSpPr>
            <p:spPr bwMode="auto">
              <a:xfrm>
                <a:off x="5247" y="2161"/>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5" name="Line 671"/>
              <p:cNvSpPr>
                <a:spLocks noChangeShapeType="1"/>
              </p:cNvSpPr>
              <p:nvPr/>
            </p:nvSpPr>
            <p:spPr bwMode="auto">
              <a:xfrm>
                <a:off x="5247" y="2161"/>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6" name="Rectangle 672"/>
              <p:cNvSpPr>
                <a:spLocks noChangeArrowheads="1"/>
              </p:cNvSpPr>
              <p:nvPr/>
            </p:nvSpPr>
            <p:spPr bwMode="auto">
              <a:xfrm>
                <a:off x="5669" y="2161"/>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7" name="Line 673"/>
              <p:cNvSpPr>
                <a:spLocks noChangeShapeType="1"/>
              </p:cNvSpPr>
              <p:nvPr/>
            </p:nvSpPr>
            <p:spPr bwMode="auto">
              <a:xfrm>
                <a:off x="5669" y="216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8" name="Line 674"/>
              <p:cNvSpPr>
                <a:spLocks noChangeShapeType="1"/>
              </p:cNvSpPr>
              <p:nvPr/>
            </p:nvSpPr>
            <p:spPr bwMode="auto">
              <a:xfrm>
                <a:off x="5669" y="216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9" name="Rectangle 675"/>
              <p:cNvSpPr>
                <a:spLocks noChangeArrowheads="1"/>
              </p:cNvSpPr>
              <p:nvPr/>
            </p:nvSpPr>
            <p:spPr bwMode="auto">
              <a:xfrm>
                <a:off x="0" y="2167"/>
                <a:ext cx="6"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0" name="Line 676"/>
              <p:cNvSpPr>
                <a:spLocks noChangeShapeType="1"/>
              </p:cNvSpPr>
              <p:nvPr/>
            </p:nvSpPr>
            <p:spPr bwMode="auto">
              <a:xfrm>
                <a:off x="0" y="2167"/>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1" name="Rectangle 677"/>
              <p:cNvSpPr>
                <a:spLocks noChangeArrowheads="1"/>
              </p:cNvSpPr>
              <p:nvPr/>
            </p:nvSpPr>
            <p:spPr bwMode="auto">
              <a:xfrm>
                <a:off x="1480"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2" name="Line 678"/>
              <p:cNvSpPr>
                <a:spLocks noChangeShapeType="1"/>
              </p:cNvSpPr>
              <p:nvPr/>
            </p:nvSpPr>
            <p:spPr bwMode="auto">
              <a:xfrm>
                <a:off x="1480"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3" name="Rectangle 679"/>
              <p:cNvSpPr>
                <a:spLocks noChangeArrowheads="1"/>
              </p:cNvSpPr>
              <p:nvPr/>
            </p:nvSpPr>
            <p:spPr bwMode="auto">
              <a:xfrm>
                <a:off x="2025"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4" name="Line 680"/>
              <p:cNvSpPr>
                <a:spLocks noChangeShapeType="1"/>
              </p:cNvSpPr>
              <p:nvPr/>
            </p:nvSpPr>
            <p:spPr bwMode="auto">
              <a:xfrm>
                <a:off x="2025"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5" name="Rectangle 681"/>
              <p:cNvSpPr>
                <a:spLocks noChangeArrowheads="1"/>
              </p:cNvSpPr>
              <p:nvPr/>
            </p:nvSpPr>
            <p:spPr bwMode="auto">
              <a:xfrm>
                <a:off x="2516"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6" name="Line 682"/>
              <p:cNvSpPr>
                <a:spLocks noChangeShapeType="1"/>
              </p:cNvSpPr>
              <p:nvPr/>
            </p:nvSpPr>
            <p:spPr bwMode="auto">
              <a:xfrm>
                <a:off x="2516"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7" name="Rectangle 683"/>
              <p:cNvSpPr>
                <a:spLocks noChangeArrowheads="1"/>
              </p:cNvSpPr>
              <p:nvPr/>
            </p:nvSpPr>
            <p:spPr bwMode="auto">
              <a:xfrm>
                <a:off x="3116" y="2167"/>
                <a:ext cx="5"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8" name="Line 684"/>
              <p:cNvSpPr>
                <a:spLocks noChangeShapeType="1"/>
              </p:cNvSpPr>
              <p:nvPr/>
            </p:nvSpPr>
            <p:spPr bwMode="auto">
              <a:xfrm>
                <a:off x="3116"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9" name="Rectangle 685"/>
              <p:cNvSpPr>
                <a:spLocks noChangeArrowheads="1"/>
              </p:cNvSpPr>
              <p:nvPr/>
            </p:nvSpPr>
            <p:spPr bwMode="auto">
              <a:xfrm>
                <a:off x="3715"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0" name="Line 686"/>
              <p:cNvSpPr>
                <a:spLocks noChangeShapeType="1"/>
              </p:cNvSpPr>
              <p:nvPr/>
            </p:nvSpPr>
            <p:spPr bwMode="auto">
              <a:xfrm>
                <a:off x="3715"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1" name="Rectangle 687"/>
              <p:cNvSpPr>
                <a:spLocks noChangeArrowheads="1"/>
              </p:cNvSpPr>
              <p:nvPr/>
            </p:nvSpPr>
            <p:spPr bwMode="auto">
              <a:xfrm>
                <a:off x="4478"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2" name="Line 688"/>
              <p:cNvSpPr>
                <a:spLocks noChangeShapeType="1"/>
              </p:cNvSpPr>
              <p:nvPr/>
            </p:nvSpPr>
            <p:spPr bwMode="auto">
              <a:xfrm>
                <a:off x="4478"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3" name="Rectangle 689"/>
              <p:cNvSpPr>
                <a:spLocks noChangeArrowheads="1"/>
              </p:cNvSpPr>
              <p:nvPr/>
            </p:nvSpPr>
            <p:spPr bwMode="auto">
              <a:xfrm>
                <a:off x="5241"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4" name="Line 690"/>
              <p:cNvSpPr>
                <a:spLocks noChangeShapeType="1"/>
              </p:cNvSpPr>
              <p:nvPr/>
            </p:nvSpPr>
            <p:spPr bwMode="auto">
              <a:xfrm>
                <a:off x="5241"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5" name="Rectangle 691"/>
              <p:cNvSpPr>
                <a:spLocks noChangeArrowheads="1"/>
              </p:cNvSpPr>
              <p:nvPr/>
            </p:nvSpPr>
            <p:spPr bwMode="auto">
              <a:xfrm>
                <a:off x="5669" y="2167"/>
                <a:ext cx="5"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6" name="Line 692"/>
              <p:cNvSpPr>
                <a:spLocks noChangeShapeType="1"/>
              </p:cNvSpPr>
              <p:nvPr/>
            </p:nvSpPr>
            <p:spPr bwMode="auto">
              <a:xfrm>
                <a:off x="5669" y="2167"/>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7" name="Rectangle 693"/>
              <p:cNvSpPr>
                <a:spLocks noChangeArrowheads="1"/>
              </p:cNvSpPr>
              <p:nvPr/>
            </p:nvSpPr>
            <p:spPr bwMode="auto">
              <a:xfrm>
                <a:off x="12" y="2328"/>
                <a:ext cx="153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Shared memory system TBD</a:t>
                </a:r>
                <a:endParaRPr lang="en-US" smtClean="0">
                  <a:solidFill>
                    <a:prstClr val="black"/>
                  </a:solidFill>
                  <a:latin typeface="Arial" pitchFamily="34" charset="0"/>
                  <a:cs typeface="Arial" pitchFamily="34" charset="0"/>
                </a:endParaRPr>
              </a:p>
            </p:txBody>
          </p:sp>
          <p:sp>
            <p:nvSpPr>
              <p:cNvPr id="1718" name="Rectangle 694"/>
              <p:cNvSpPr>
                <a:spLocks noChangeArrowheads="1"/>
              </p:cNvSpPr>
              <p:nvPr/>
            </p:nvSpPr>
            <p:spPr bwMode="auto">
              <a:xfrm>
                <a:off x="1422"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19" name="Rectangle 695"/>
              <p:cNvSpPr>
                <a:spLocks noChangeArrowheads="1"/>
              </p:cNvSpPr>
              <p:nvPr/>
            </p:nvSpPr>
            <p:spPr bwMode="auto">
              <a:xfrm>
                <a:off x="1743" y="2328"/>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40**</a:t>
                </a:r>
                <a:endParaRPr lang="en-US" smtClean="0">
                  <a:solidFill>
                    <a:prstClr val="black"/>
                  </a:solidFill>
                  <a:latin typeface="Arial" pitchFamily="34" charset="0"/>
                  <a:cs typeface="Arial" pitchFamily="34" charset="0"/>
                </a:endParaRPr>
              </a:p>
            </p:txBody>
          </p:sp>
          <p:sp>
            <p:nvSpPr>
              <p:cNvPr id="1720" name="Rectangle 696"/>
              <p:cNvSpPr>
                <a:spLocks noChangeArrowheads="1"/>
              </p:cNvSpPr>
              <p:nvPr/>
            </p:nvSpPr>
            <p:spPr bwMode="auto">
              <a:xfrm>
                <a:off x="1985"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21" name="Rectangle 697"/>
              <p:cNvSpPr>
                <a:spLocks noChangeArrowheads="1"/>
              </p:cNvSpPr>
              <p:nvPr/>
            </p:nvSpPr>
            <p:spPr bwMode="auto">
              <a:xfrm>
                <a:off x="2208" y="2328"/>
                <a:ext cx="37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480**</a:t>
                </a:r>
                <a:endParaRPr lang="en-US" smtClean="0">
                  <a:solidFill>
                    <a:prstClr val="black"/>
                  </a:solidFill>
                  <a:latin typeface="Arial" pitchFamily="34" charset="0"/>
                  <a:cs typeface="Arial" pitchFamily="34" charset="0"/>
                </a:endParaRPr>
              </a:p>
            </p:txBody>
          </p:sp>
          <p:sp>
            <p:nvSpPr>
              <p:cNvPr id="1722" name="Rectangle 698"/>
              <p:cNvSpPr>
                <a:spLocks noChangeArrowheads="1"/>
              </p:cNvSpPr>
              <p:nvPr/>
            </p:nvSpPr>
            <p:spPr bwMode="auto">
              <a:xfrm>
                <a:off x="2511"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23" name="Rectangle 699"/>
              <p:cNvSpPr>
                <a:spLocks noChangeArrowheads="1"/>
              </p:cNvSpPr>
              <p:nvPr/>
            </p:nvSpPr>
            <p:spPr bwMode="auto">
              <a:xfrm>
                <a:off x="2894" y="2328"/>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4**</a:t>
                </a:r>
                <a:endParaRPr lang="en-US" smtClean="0">
                  <a:solidFill>
                    <a:prstClr val="black"/>
                  </a:solidFill>
                  <a:latin typeface="Arial" pitchFamily="34" charset="0"/>
                  <a:cs typeface="Arial" pitchFamily="34" charset="0"/>
                </a:endParaRPr>
              </a:p>
            </p:txBody>
          </p:sp>
          <p:sp>
            <p:nvSpPr>
              <p:cNvPr id="1724" name="Rectangle 700"/>
              <p:cNvSpPr>
                <a:spLocks noChangeArrowheads="1"/>
              </p:cNvSpPr>
              <p:nvPr/>
            </p:nvSpPr>
            <p:spPr bwMode="auto">
              <a:xfrm>
                <a:off x="3076"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25" name="Rectangle 701"/>
              <p:cNvSpPr>
                <a:spLocks noChangeArrowheads="1"/>
              </p:cNvSpPr>
              <p:nvPr/>
            </p:nvSpPr>
            <p:spPr bwMode="auto">
              <a:xfrm>
                <a:off x="3373" y="2328"/>
                <a:ext cx="37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640**</a:t>
                </a:r>
                <a:endParaRPr lang="en-US" smtClean="0">
                  <a:solidFill>
                    <a:prstClr val="black"/>
                  </a:solidFill>
                  <a:latin typeface="Arial" pitchFamily="34" charset="0"/>
                  <a:cs typeface="Arial" pitchFamily="34" charset="0"/>
                </a:endParaRPr>
              </a:p>
            </p:txBody>
          </p:sp>
          <p:sp>
            <p:nvSpPr>
              <p:cNvPr id="1726" name="Rectangle 702"/>
              <p:cNvSpPr>
                <a:spLocks noChangeArrowheads="1"/>
              </p:cNvSpPr>
              <p:nvPr/>
            </p:nvSpPr>
            <p:spPr bwMode="auto">
              <a:xfrm>
                <a:off x="3676"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27" name="Rectangle 703"/>
              <p:cNvSpPr>
                <a:spLocks noChangeArrowheads="1"/>
              </p:cNvSpPr>
              <p:nvPr/>
            </p:nvSpPr>
            <p:spPr bwMode="auto">
              <a:xfrm>
                <a:off x="3972" y="2328"/>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335*</a:t>
                </a:r>
                <a:endParaRPr lang="en-US" smtClean="0">
                  <a:solidFill>
                    <a:prstClr val="black"/>
                  </a:solidFill>
                  <a:latin typeface="Arial" pitchFamily="34" charset="0"/>
                  <a:cs typeface="Arial" pitchFamily="34" charset="0"/>
                </a:endParaRPr>
              </a:p>
            </p:txBody>
          </p:sp>
          <p:sp>
            <p:nvSpPr>
              <p:cNvPr id="1728" name="Rectangle 704"/>
              <p:cNvSpPr>
                <a:spLocks noChangeArrowheads="1"/>
              </p:cNvSpPr>
              <p:nvPr/>
            </p:nvSpPr>
            <p:spPr bwMode="auto">
              <a:xfrm>
                <a:off x="4214"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29" name="Rectangle 705"/>
              <p:cNvSpPr>
                <a:spLocks noChangeArrowheads="1"/>
              </p:cNvSpPr>
              <p:nvPr/>
            </p:nvSpPr>
            <p:spPr bwMode="auto">
              <a:xfrm>
                <a:off x="4708" y="2328"/>
                <a:ext cx="37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Lustre</a:t>
                </a:r>
                <a:endParaRPr lang="en-US" smtClean="0">
                  <a:solidFill>
                    <a:prstClr val="black"/>
                  </a:solidFill>
                  <a:latin typeface="Arial" pitchFamily="34" charset="0"/>
                  <a:cs typeface="Arial" pitchFamily="34" charset="0"/>
                </a:endParaRPr>
              </a:p>
            </p:txBody>
          </p:sp>
          <p:sp>
            <p:nvSpPr>
              <p:cNvPr id="1730" name="Rectangle 706"/>
              <p:cNvSpPr>
                <a:spLocks noChangeArrowheads="1"/>
              </p:cNvSpPr>
              <p:nvPr/>
            </p:nvSpPr>
            <p:spPr bwMode="auto">
              <a:xfrm>
                <a:off x="5017"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31" name="Rectangle 707"/>
              <p:cNvSpPr>
                <a:spLocks noChangeArrowheads="1"/>
              </p:cNvSpPr>
              <p:nvPr/>
            </p:nvSpPr>
            <p:spPr bwMode="auto">
              <a:xfrm>
                <a:off x="5394" y="2322"/>
                <a:ext cx="18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IU</a:t>
                </a:r>
                <a:endParaRPr lang="en-US" smtClean="0">
                  <a:solidFill>
                    <a:prstClr val="black"/>
                  </a:solidFill>
                  <a:latin typeface="Arial" pitchFamily="34" charset="0"/>
                  <a:cs typeface="Arial" pitchFamily="34" charset="0"/>
                </a:endParaRPr>
              </a:p>
            </p:txBody>
          </p:sp>
          <p:sp>
            <p:nvSpPr>
              <p:cNvPr id="1732" name="Rectangle 708"/>
              <p:cNvSpPr>
                <a:spLocks noChangeArrowheads="1"/>
              </p:cNvSpPr>
              <p:nvPr/>
            </p:nvSpPr>
            <p:spPr bwMode="auto">
              <a:xfrm>
                <a:off x="5522" y="23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33" name="Rectangle 709"/>
              <p:cNvSpPr>
                <a:spLocks noChangeArrowheads="1"/>
              </p:cNvSpPr>
              <p:nvPr/>
            </p:nvSpPr>
            <p:spPr bwMode="auto">
              <a:xfrm>
                <a:off x="0"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4" name="Line 710"/>
              <p:cNvSpPr>
                <a:spLocks noChangeShapeType="1"/>
              </p:cNvSpPr>
              <p:nvPr/>
            </p:nvSpPr>
            <p:spPr bwMode="auto">
              <a:xfrm>
                <a:off x="0"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5" name="Line 711"/>
              <p:cNvSpPr>
                <a:spLocks noChangeShapeType="1"/>
              </p:cNvSpPr>
              <p:nvPr/>
            </p:nvSpPr>
            <p:spPr bwMode="auto">
              <a:xfrm>
                <a:off x="0"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6" name="Rectangle 712"/>
              <p:cNvSpPr>
                <a:spLocks noChangeArrowheads="1"/>
              </p:cNvSpPr>
              <p:nvPr/>
            </p:nvSpPr>
            <p:spPr bwMode="auto">
              <a:xfrm>
                <a:off x="6" y="2312"/>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7" name="Line 713"/>
              <p:cNvSpPr>
                <a:spLocks noChangeShapeType="1"/>
              </p:cNvSpPr>
              <p:nvPr/>
            </p:nvSpPr>
            <p:spPr bwMode="auto">
              <a:xfrm>
                <a:off x="6" y="2312"/>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8" name="Rectangle 714"/>
              <p:cNvSpPr>
                <a:spLocks noChangeArrowheads="1"/>
              </p:cNvSpPr>
              <p:nvPr/>
            </p:nvSpPr>
            <p:spPr bwMode="auto">
              <a:xfrm>
                <a:off x="1480"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9" name="Line 715"/>
              <p:cNvSpPr>
                <a:spLocks noChangeShapeType="1"/>
              </p:cNvSpPr>
              <p:nvPr/>
            </p:nvSpPr>
            <p:spPr bwMode="auto">
              <a:xfrm>
                <a:off x="1480"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0" name="Line 716"/>
              <p:cNvSpPr>
                <a:spLocks noChangeShapeType="1"/>
              </p:cNvSpPr>
              <p:nvPr/>
            </p:nvSpPr>
            <p:spPr bwMode="auto">
              <a:xfrm>
                <a:off x="1480"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1" name="Rectangle 717"/>
              <p:cNvSpPr>
                <a:spLocks noChangeArrowheads="1"/>
              </p:cNvSpPr>
              <p:nvPr/>
            </p:nvSpPr>
            <p:spPr bwMode="auto">
              <a:xfrm>
                <a:off x="1486" y="2312"/>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2" name="Line 718"/>
              <p:cNvSpPr>
                <a:spLocks noChangeShapeType="1"/>
              </p:cNvSpPr>
              <p:nvPr/>
            </p:nvSpPr>
            <p:spPr bwMode="auto">
              <a:xfrm>
                <a:off x="1486" y="2312"/>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3" name="Rectangle 719"/>
              <p:cNvSpPr>
                <a:spLocks noChangeArrowheads="1"/>
              </p:cNvSpPr>
              <p:nvPr/>
            </p:nvSpPr>
            <p:spPr bwMode="auto">
              <a:xfrm>
                <a:off x="2025"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4" name="Line 720"/>
              <p:cNvSpPr>
                <a:spLocks noChangeShapeType="1"/>
              </p:cNvSpPr>
              <p:nvPr/>
            </p:nvSpPr>
            <p:spPr bwMode="auto">
              <a:xfrm>
                <a:off x="2025"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5" name="Line 721"/>
              <p:cNvSpPr>
                <a:spLocks noChangeShapeType="1"/>
              </p:cNvSpPr>
              <p:nvPr/>
            </p:nvSpPr>
            <p:spPr bwMode="auto">
              <a:xfrm>
                <a:off x="2025"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6" name="Rectangle 722"/>
              <p:cNvSpPr>
                <a:spLocks noChangeArrowheads="1"/>
              </p:cNvSpPr>
              <p:nvPr/>
            </p:nvSpPr>
            <p:spPr bwMode="auto">
              <a:xfrm>
                <a:off x="2031" y="2312"/>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7" name="Line 723"/>
              <p:cNvSpPr>
                <a:spLocks noChangeShapeType="1"/>
              </p:cNvSpPr>
              <p:nvPr/>
            </p:nvSpPr>
            <p:spPr bwMode="auto">
              <a:xfrm>
                <a:off x="2031" y="2312"/>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8" name="Rectangle 724"/>
              <p:cNvSpPr>
                <a:spLocks noChangeArrowheads="1"/>
              </p:cNvSpPr>
              <p:nvPr/>
            </p:nvSpPr>
            <p:spPr bwMode="auto">
              <a:xfrm>
                <a:off x="2516"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9" name="Line 725"/>
              <p:cNvSpPr>
                <a:spLocks noChangeShapeType="1"/>
              </p:cNvSpPr>
              <p:nvPr/>
            </p:nvSpPr>
            <p:spPr bwMode="auto">
              <a:xfrm>
                <a:off x="2516"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0" name="Line 726"/>
              <p:cNvSpPr>
                <a:spLocks noChangeShapeType="1"/>
              </p:cNvSpPr>
              <p:nvPr/>
            </p:nvSpPr>
            <p:spPr bwMode="auto">
              <a:xfrm>
                <a:off x="2516"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1" name="Rectangle 727"/>
              <p:cNvSpPr>
                <a:spLocks noChangeArrowheads="1"/>
              </p:cNvSpPr>
              <p:nvPr/>
            </p:nvSpPr>
            <p:spPr bwMode="auto">
              <a:xfrm>
                <a:off x="2522" y="2312"/>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2" name="Line 728"/>
              <p:cNvSpPr>
                <a:spLocks noChangeShapeType="1"/>
              </p:cNvSpPr>
              <p:nvPr/>
            </p:nvSpPr>
            <p:spPr bwMode="auto">
              <a:xfrm>
                <a:off x="2522" y="231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3" name="Rectangle 729"/>
              <p:cNvSpPr>
                <a:spLocks noChangeArrowheads="1"/>
              </p:cNvSpPr>
              <p:nvPr/>
            </p:nvSpPr>
            <p:spPr bwMode="auto">
              <a:xfrm>
                <a:off x="3116" y="2312"/>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4" name="Line 730"/>
              <p:cNvSpPr>
                <a:spLocks noChangeShapeType="1"/>
              </p:cNvSpPr>
              <p:nvPr/>
            </p:nvSpPr>
            <p:spPr bwMode="auto">
              <a:xfrm>
                <a:off x="3116" y="231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5" name="Line 731"/>
              <p:cNvSpPr>
                <a:spLocks noChangeShapeType="1"/>
              </p:cNvSpPr>
              <p:nvPr/>
            </p:nvSpPr>
            <p:spPr bwMode="auto">
              <a:xfrm>
                <a:off x="3116"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6" name="Rectangle 732"/>
              <p:cNvSpPr>
                <a:spLocks noChangeArrowheads="1"/>
              </p:cNvSpPr>
              <p:nvPr/>
            </p:nvSpPr>
            <p:spPr bwMode="auto">
              <a:xfrm>
                <a:off x="3121" y="2312"/>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7" name="Line 733"/>
              <p:cNvSpPr>
                <a:spLocks noChangeShapeType="1"/>
              </p:cNvSpPr>
              <p:nvPr/>
            </p:nvSpPr>
            <p:spPr bwMode="auto">
              <a:xfrm>
                <a:off x="3121" y="231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8" name="Rectangle 734"/>
              <p:cNvSpPr>
                <a:spLocks noChangeArrowheads="1"/>
              </p:cNvSpPr>
              <p:nvPr/>
            </p:nvSpPr>
            <p:spPr bwMode="auto">
              <a:xfrm>
                <a:off x="3715"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9" name="Line 735"/>
              <p:cNvSpPr>
                <a:spLocks noChangeShapeType="1"/>
              </p:cNvSpPr>
              <p:nvPr/>
            </p:nvSpPr>
            <p:spPr bwMode="auto">
              <a:xfrm>
                <a:off x="3715"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0" name="Line 736"/>
              <p:cNvSpPr>
                <a:spLocks noChangeShapeType="1"/>
              </p:cNvSpPr>
              <p:nvPr/>
            </p:nvSpPr>
            <p:spPr bwMode="auto">
              <a:xfrm>
                <a:off x="3715"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1" name="Rectangle 737"/>
              <p:cNvSpPr>
                <a:spLocks noChangeArrowheads="1"/>
              </p:cNvSpPr>
              <p:nvPr/>
            </p:nvSpPr>
            <p:spPr bwMode="auto">
              <a:xfrm>
                <a:off x="3721" y="2312"/>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2" name="Line 738"/>
              <p:cNvSpPr>
                <a:spLocks noChangeShapeType="1"/>
              </p:cNvSpPr>
              <p:nvPr/>
            </p:nvSpPr>
            <p:spPr bwMode="auto">
              <a:xfrm>
                <a:off x="3721" y="231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3" name="Rectangle 739"/>
              <p:cNvSpPr>
                <a:spLocks noChangeArrowheads="1"/>
              </p:cNvSpPr>
              <p:nvPr/>
            </p:nvSpPr>
            <p:spPr bwMode="auto">
              <a:xfrm>
                <a:off x="4478"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4" name="Line 740"/>
              <p:cNvSpPr>
                <a:spLocks noChangeShapeType="1"/>
              </p:cNvSpPr>
              <p:nvPr/>
            </p:nvSpPr>
            <p:spPr bwMode="auto">
              <a:xfrm>
                <a:off x="4478"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5" name="Line 741"/>
              <p:cNvSpPr>
                <a:spLocks noChangeShapeType="1"/>
              </p:cNvSpPr>
              <p:nvPr/>
            </p:nvSpPr>
            <p:spPr bwMode="auto">
              <a:xfrm>
                <a:off x="4478"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6" name="Rectangle 742"/>
              <p:cNvSpPr>
                <a:spLocks noChangeArrowheads="1"/>
              </p:cNvSpPr>
              <p:nvPr/>
            </p:nvSpPr>
            <p:spPr bwMode="auto">
              <a:xfrm>
                <a:off x="4484" y="2312"/>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7" name="Line 743"/>
              <p:cNvSpPr>
                <a:spLocks noChangeShapeType="1"/>
              </p:cNvSpPr>
              <p:nvPr/>
            </p:nvSpPr>
            <p:spPr bwMode="auto">
              <a:xfrm>
                <a:off x="4484" y="231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8" name="Rectangle 744"/>
              <p:cNvSpPr>
                <a:spLocks noChangeArrowheads="1"/>
              </p:cNvSpPr>
              <p:nvPr/>
            </p:nvSpPr>
            <p:spPr bwMode="auto">
              <a:xfrm>
                <a:off x="5241"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9" name="Line 745"/>
              <p:cNvSpPr>
                <a:spLocks noChangeShapeType="1"/>
              </p:cNvSpPr>
              <p:nvPr/>
            </p:nvSpPr>
            <p:spPr bwMode="auto">
              <a:xfrm>
                <a:off x="5241"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0" name="Line 746"/>
              <p:cNvSpPr>
                <a:spLocks noChangeShapeType="1"/>
              </p:cNvSpPr>
              <p:nvPr/>
            </p:nvSpPr>
            <p:spPr bwMode="auto">
              <a:xfrm>
                <a:off x="5241"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1" name="Rectangle 747"/>
              <p:cNvSpPr>
                <a:spLocks noChangeArrowheads="1"/>
              </p:cNvSpPr>
              <p:nvPr/>
            </p:nvSpPr>
            <p:spPr bwMode="auto">
              <a:xfrm>
                <a:off x="5247" y="2312"/>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2" name="Line 748"/>
              <p:cNvSpPr>
                <a:spLocks noChangeShapeType="1"/>
              </p:cNvSpPr>
              <p:nvPr/>
            </p:nvSpPr>
            <p:spPr bwMode="auto">
              <a:xfrm>
                <a:off x="5247" y="2312"/>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3" name="Rectangle 749"/>
              <p:cNvSpPr>
                <a:spLocks noChangeArrowheads="1"/>
              </p:cNvSpPr>
              <p:nvPr/>
            </p:nvSpPr>
            <p:spPr bwMode="auto">
              <a:xfrm>
                <a:off x="5669" y="2312"/>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4" name="Line 750"/>
              <p:cNvSpPr>
                <a:spLocks noChangeShapeType="1"/>
              </p:cNvSpPr>
              <p:nvPr/>
            </p:nvSpPr>
            <p:spPr bwMode="auto">
              <a:xfrm>
                <a:off x="5669" y="231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5" name="Line 751"/>
              <p:cNvSpPr>
                <a:spLocks noChangeShapeType="1"/>
              </p:cNvSpPr>
              <p:nvPr/>
            </p:nvSpPr>
            <p:spPr bwMode="auto">
              <a:xfrm>
                <a:off x="5669"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6" name="Rectangle 752"/>
              <p:cNvSpPr>
                <a:spLocks noChangeArrowheads="1"/>
              </p:cNvSpPr>
              <p:nvPr/>
            </p:nvSpPr>
            <p:spPr bwMode="auto">
              <a:xfrm>
                <a:off x="0" y="2318"/>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7" name="Line 753"/>
              <p:cNvSpPr>
                <a:spLocks noChangeShapeType="1"/>
              </p:cNvSpPr>
              <p:nvPr/>
            </p:nvSpPr>
            <p:spPr bwMode="auto">
              <a:xfrm>
                <a:off x="0" y="2318"/>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8" name="Rectangle 754"/>
              <p:cNvSpPr>
                <a:spLocks noChangeArrowheads="1"/>
              </p:cNvSpPr>
              <p:nvPr/>
            </p:nvSpPr>
            <p:spPr bwMode="auto">
              <a:xfrm>
                <a:off x="1480"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9" name="Line 755"/>
              <p:cNvSpPr>
                <a:spLocks noChangeShapeType="1"/>
              </p:cNvSpPr>
              <p:nvPr/>
            </p:nvSpPr>
            <p:spPr bwMode="auto">
              <a:xfrm>
                <a:off x="1480"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0" name="Rectangle 756"/>
              <p:cNvSpPr>
                <a:spLocks noChangeArrowheads="1"/>
              </p:cNvSpPr>
              <p:nvPr/>
            </p:nvSpPr>
            <p:spPr bwMode="auto">
              <a:xfrm>
                <a:off x="2025"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1" name="Line 757"/>
              <p:cNvSpPr>
                <a:spLocks noChangeShapeType="1"/>
              </p:cNvSpPr>
              <p:nvPr/>
            </p:nvSpPr>
            <p:spPr bwMode="auto">
              <a:xfrm>
                <a:off x="2025"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2" name="Rectangle 758"/>
              <p:cNvSpPr>
                <a:spLocks noChangeArrowheads="1"/>
              </p:cNvSpPr>
              <p:nvPr/>
            </p:nvSpPr>
            <p:spPr bwMode="auto">
              <a:xfrm>
                <a:off x="2516"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3" name="Line 759"/>
              <p:cNvSpPr>
                <a:spLocks noChangeShapeType="1"/>
              </p:cNvSpPr>
              <p:nvPr/>
            </p:nvSpPr>
            <p:spPr bwMode="auto">
              <a:xfrm>
                <a:off x="2516"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4" name="Rectangle 760"/>
              <p:cNvSpPr>
                <a:spLocks noChangeArrowheads="1"/>
              </p:cNvSpPr>
              <p:nvPr/>
            </p:nvSpPr>
            <p:spPr bwMode="auto">
              <a:xfrm>
                <a:off x="3116" y="2318"/>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5" name="Line 761"/>
              <p:cNvSpPr>
                <a:spLocks noChangeShapeType="1"/>
              </p:cNvSpPr>
              <p:nvPr/>
            </p:nvSpPr>
            <p:spPr bwMode="auto">
              <a:xfrm>
                <a:off x="3116"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6" name="Rectangle 762"/>
              <p:cNvSpPr>
                <a:spLocks noChangeArrowheads="1"/>
              </p:cNvSpPr>
              <p:nvPr/>
            </p:nvSpPr>
            <p:spPr bwMode="auto">
              <a:xfrm>
                <a:off x="3715"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7" name="Line 763"/>
              <p:cNvSpPr>
                <a:spLocks noChangeShapeType="1"/>
              </p:cNvSpPr>
              <p:nvPr/>
            </p:nvSpPr>
            <p:spPr bwMode="auto">
              <a:xfrm>
                <a:off x="3715"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8" name="Rectangle 764"/>
              <p:cNvSpPr>
                <a:spLocks noChangeArrowheads="1"/>
              </p:cNvSpPr>
              <p:nvPr/>
            </p:nvSpPr>
            <p:spPr bwMode="auto">
              <a:xfrm>
                <a:off x="4478"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9" name="Line 765"/>
              <p:cNvSpPr>
                <a:spLocks noChangeShapeType="1"/>
              </p:cNvSpPr>
              <p:nvPr/>
            </p:nvSpPr>
            <p:spPr bwMode="auto">
              <a:xfrm>
                <a:off x="4478"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0" name="Rectangle 766"/>
              <p:cNvSpPr>
                <a:spLocks noChangeArrowheads="1"/>
              </p:cNvSpPr>
              <p:nvPr/>
            </p:nvSpPr>
            <p:spPr bwMode="auto">
              <a:xfrm>
                <a:off x="5241"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1" name="Line 767"/>
              <p:cNvSpPr>
                <a:spLocks noChangeShapeType="1"/>
              </p:cNvSpPr>
              <p:nvPr/>
            </p:nvSpPr>
            <p:spPr bwMode="auto">
              <a:xfrm>
                <a:off x="5241"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2" name="Rectangle 768"/>
              <p:cNvSpPr>
                <a:spLocks noChangeArrowheads="1"/>
              </p:cNvSpPr>
              <p:nvPr/>
            </p:nvSpPr>
            <p:spPr bwMode="auto">
              <a:xfrm>
                <a:off x="5669" y="2318"/>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3" name="Line 769"/>
              <p:cNvSpPr>
                <a:spLocks noChangeShapeType="1"/>
              </p:cNvSpPr>
              <p:nvPr/>
            </p:nvSpPr>
            <p:spPr bwMode="auto">
              <a:xfrm>
                <a:off x="5669" y="2318"/>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4" name="Rectangle 770"/>
              <p:cNvSpPr>
                <a:spLocks noChangeArrowheads="1"/>
              </p:cNvSpPr>
              <p:nvPr/>
            </p:nvSpPr>
            <p:spPr bwMode="auto">
              <a:xfrm>
                <a:off x="12" y="2479"/>
                <a:ext cx="86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Cell BE Cluster</a:t>
                </a:r>
                <a:endParaRPr lang="en-US" smtClean="0">
                  <a:solidFill>
                    <a:prstClr val="black"/>
                  </a:solidFill>
                  <a:latin typeface="Arial" pitchFamily="34" charset="0"/>
                  <a:cs typeface="Arial" pitchFamily="34" charset="0"/>
                </a:endParaRPr>
              </a:p>
            </p:txBody>
          </p:sp>
          <p:sp>
            <p:nvSpPr>
              <p:cNvPr id="1795" name="Rectangle 771"/>
              <p:cNvSpPr>
                <a:spLocks noChangeArrowheads="1"/>
              </p:cNvSpPr>
              <p:nvPr/>
            </p:nvSpPr>
            <p:spPr bwMode="auto">
              <a:xfrm>
                <a:off x="0" y="2479"/>
                <a:ext cx="1056" cy="145"/>
              </a:xfrm>
              <a:prstGeom prst="rect">
                <a:avLst/>
              </a:prstGeom>
              <a:solidFill>
                <a:schemeClr val="accent1">
                  <a:lumMod val="20000"/>
                  <a:lumOff val="80000"/>
                </a:schemeClr>
              </a:solid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500" dirty="0" smtClean="0">
                    <a:solidFill>
                      <a:srgbClr val="000000"/>
                    </a:solidFill>
                    <a:latin typeface="Times New Roman" pitchFamily="18" charset="0"/>
                    <a:cs typeface="Arial" pitchFamily="34" charset="0"/>
                  </a:rPr>
                  <a:t>GPU Cluster TBD</a:t>
                </a:r>
                <a:endParaRPr lang="en-US" dirty="0" smtClean="0">
                  <a:solidFill>
                    <a:prstClr val="black"/>
                  </a:solidFill>
                  <a:latin typeface="Arial" pitchFamily="34" charset="0"/>
                  <a:cs typeface="Arial" pitchFamily="34" charset="0"/>
                </a:endParaRPr>
              </a:p>
            </p:txBody>
          </p:sp>
          <p:sp>
            <p:nvSpPr>
              <p:cNvPr id="1796" name="Rectangle 772"/>
              <p:cNvSpPr>
                <a:spLocks noChangeArrowheads="1"/>
              </p:cNvSpPr>
              <p:nvPr/>
            </p:nvSpPr>
            <p:spPr bwMode="auto">
              <a:xfrm>
                <a:off x="1805" y="2479"/>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4</a:t>
                </a:r>
                <a:endParaRPr lang="en-US" smtClean="0">
                  <a:solidFill>
                    <a:prstClr val="black"/>
                  </a:solidFill>
                  <a:latin typeface="Arial" pitchFamily="34" charset="0"/>
                  <a:cs typeface="Arial" pitchFamily="34" charset="0"/>
                </a:endParaRPr>
              </a:p>
            </p:txBody>
          </p:sp>
          <p:sp>
            <p:nvSpPr>
              <p:cNvPr id="1797" name="Rectangle 773"/>
              <p:cNvSpPr>
                <a:spLocks noChangeArrowheads="1"/>
              </p:cNvSpPr>
              <p:nvPr/>
            </p:nvSpPr>
            <p:spPr bwMode="auto">
              <a:xfrm>
                <a:off x="1776" y="2479"/>
                <a:ext cx="173" cy="145"/>
              </a:xfrm>
              <a:prstGeom prst="rect">
                <a:avLst/>
              </a:prstGeom>
              <a:solidFill>
                <a:schemeClr val="accent1">
                  <a:lumMod val="20000"/>
                  <a:lumOff val="80000"/>
                </a:schemeClr>
              </a:solid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98" name="Rectangle 774"/>
              <p:cNvSpPr>
                <a:spLocks noChangeArrowheads="1"/>
              </p:cNvSpPr>
              <p:nvPr/>
            </p:nvSpPr>
            <p:spPr bwMode="auto">
              <a:xfrm>
                <a:off x="2410" y="24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99" name="Rectangle 775"/>
              <p:cNvSpPr>
                <a:spLocks noChangeArrowheads="1"/>
              </p:cNvSpPr>
              <p:nvPr/>
            </p:nvSpPr>
            <p:spPr bwMode="auto">
              <a:xfrm>
                <a:off x="2955" y="24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00" name="Rectangle 776"/>
              <p:cNvSpPr>
                <a:spLocks noChangeArrowheads="1"/>
              </p:cNvSpPr>
              <p:nvPr/>
            </p:nvSpPr>
            <p:spPr bwMode="auto">
              <a:xfrm>
                <a:off x="3555" y="24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01" name="Rectangle 777"/>
              <p:cNvSpPr>
                <a:spLocks noChangeArrowheads="1"/>
              </p:cNvSpPr>
              <p:nvPr/>
            </p:nvSpPr>
            <p:spPr bwMode="auto">
              <a:xfrm>
                <a:off x="4154" y="24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02" name="Rectangle 778"/>
              <p:cNvSpPr>
                <a:spLocks noChangeArrowheads="1"/>
              </p:cNvSpPr>
              <p:nvPr/>
            </p:nvSpPr>
            <p:spPr bwMode="auto">
              <a:xfrm>
                <a:off x="4863" y="24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03" name="Rectangle 779"/>
              <p:cNvSpPr>
                <a:spLocks noChangeArrowheads="1"/>
              </p:cNvSpPr>
              <p:nvPr/>
            </p:nvSpPr>
            <p:spPr bwMode="auto">
              <a:xfrm>
                <a:off x="5458" y="24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04" name="Rectangle 780"/>
              <p:cNvSpPr>
                <a:spLocks noChangeArrowheads="1"/>
              </p:cNvSpPr>
              <p:nvPr/>
            </p:nvSpPr>
            <p:spPr bwMode="auto">
              <a:xfrm>
                <a:off x="0"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5" name="Line 781"/>
              <p:cNvSpPr>
                <a:spLocks noChangeShapeType="1"/>
              </p:cNvSpPr>
              <p:nvPr/>
            </p:nvSpPr>
            <p:spPr bwMode="auto">
              <a:xfrm>
                <a:off x="0"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6" name="Line 782"/>
              <p:cNvSpPr>
                <a:spLocks noChangeShapeType="1"/>
              </p:cNvSpPr>
              <p:nvPr/>
            </p:nvSpPr>
            <p:spPr bwMode="auto">
              <a:xfrm>
                <a:off x="0"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7" name="Rectangle 783"/>
              <p:cNvSpPr>
                <a:spLocks noChangeArrowheads="1"/>
              </p:cNvSpPr>
              <p:nvPr/>
            </p:nvSpPr>
            <p:spPr bwMode="auto">
              <a:xfrm>
                <a:off x="6" y="2464"/>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8" name="Line 784"/>
              <p:cNvSpPr>
                <a:spLocks noChangeShapeType="1"/>
              </p:cNvSpPr>
              <p:nvPr/>
            </p:nvSpPr>
            <p:spPr bwMode="auto">
              <a:xfrm>
                <a:off x="6" y="2464"/>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9" name="Rectangle 785"/>
              <p:cNvSpPr>
                <a:spLocks noChangeArrowheads="1"/>
              </p:cNvSpPr>
              <p:nvPr/>
            </p:nvSpPr>
            <p:spPr bwMode="auto">
              <a:xfrm>
                <a:off x="1480"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0" name="Line 786"/>
              <p:cNvSpPr>
                <a:spLocks noChangeShapeType="1"/>
              </p:cNvSpPr>
              <p:nvPr/>
            </p:nvSpPr>
            <p:spPr bwMode="auto">
              <a:xfrm>
                <a:off x="1480"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1" name="Line 787"/>
              <p:cNvSpPr>
                <a:spLocks noChangeShapeType="1"/>
              </p:cNvSpPr>
              <p:nvPr/>
            </p:nvSpPr>
            <p:spPr bwMode="auto">
              <a:xfrm>
                <a:off x="1480"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2" name="Rectangle 788"/>
              <p:cNvSpPr>
                <a:spLocks noChangeArrowheads="1"/>
              </p:cNvSpPr>
              <p:nvPr/>
            </p:nvSpPr>
            <p:spPr bwMode="auto">
              <a:xfrm>
                <a:off x="1486" y="2464"/>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3" name="Line 789"/>
              <p:cNvSpPr>
                <a:spLocks noChangeShapeType="1"/>
              </p:cNvSpPr>
              <p:nvPr/>
            </p:nvSpPr>
            <p:spPr bwMode="auto">
              <a:xfrm>
                <a:off x="1486" y="2464"/>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4" name="Rectangle 790"/>
              <p:cNvSpPr>
                <a:spLocks noChangeArrowheads="1"/>
              </p:cNvSpPr>
              <p:nvPr/>
            </p:nvSpPr>
            <p:spPr bwMode="auto">
              <a:xfrm>
                <a:off x="2025"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5" name="Line 791"/>
              <p:cNvSpPr>
                <a:spLocks noChangeShapeType="1"/>
              </p:cNvSpPr>
              <p:nvPr/>
            </p:nvSpPr>
            <p:spPr bwMode="auto">
              <a:xfrm>
                <a:off x="2025"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6" name="Line 792"/>
              <p:cNvSpPr>
                <a:spLocks noChangeShapeType="1"/>
              </p:cNvSpPr>
              <p:nvPr/>
            </p:nvSpPr>
            <p:spPr bwMode="auto">
              <a:xfrm>
                <a:off x="2025"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7" name="Rectangle 793"/>
              <p:cNvSpPr>
                <a:spLocks noChangeArrowheads="1"/>
              </p:cNvSpPr>
              <p:nvPr/>
            </p:nvSpPr>
            <p:spPr bwMode="auto">
              <a:xfrm>
                <a:off x="2031" y="2464"/>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8" name="Line 794"/>
              <p:cNvSpPr>
                <a:spLocks noChangeShapeType="1"/>
              </p:cNvSpPr>
              <p:nvPr/>
            </p:nvSpPr>
            <p:spPr bwMode="auto">
              <a:xfrm>
                <a:off x="2031" y="2464"/>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9" name="Rectangle 795"/>
              <p:cNvSpPr>
                <a:spLocks noChangeArrowheads="1"/>
              </p:cNvSpPr>
              <p:nvPr/>
            </p:nvSpPr>
            <p:spPr bwMode="auto">
              <a:xfrm>
                <a:off x="2516"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0" name="Line 796"/>
              <p:cNvSpPr>
                <a:spLocks noChangeShapeType="1"/>
              </p:cNvSpPr>
              <p:nvPr/>
            </p:nvSpPr>
            <p:spPr bwMode="auto">
              <a:xfrm>
                <a:off x="2516"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1" name="Line 797"/>
              <p:cNvSpPr>
                <a:spLocks noChangeShapeType="1"/>
              </p:cNvSpPr>
              <p:nvPr/>
            </p:nvSpPr>
            <p:spPr bwMode="auto">
              <a:xfrm>
                <a:off x="2516"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2" name="Rectangle 798"/>
              <p:cNvSpPr>
                <a:spLocks noChangeArrowheads="1"/>
              </p:cNvSpPr>
              <p:nvPr/>
            </p:nvSpPr>
            <p:spPr bwMode="auto">
              <a:xfrm>
                <a:off x="2522" y="2464"/>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3" name="Line 799"/>
              <p:cNvSpPr>
                <a:spLocks noChangeShapeType="1"/>
              </p:cNvSpPr>
              <p:nvPr/>
            </p:nvSpPr>
            <p:spPr bwMode="auto">
              <a:xfrm>
                <a:off x="2522" y="2464"/>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4" name="Rectangle 800"/>
              <p:cNvSpPr>
                <a:spLocks noChangeArrowheads="1"/>
              </p:cNvSpPr>
              <p:nvPr/>
            </p:nvSpPr>
            <p:spPr bwMode="auto">
              <a:xfrm>
                <a:off x="3116" y="246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5" name="Line 801"/>
              <p:cNvSpPr>
                <a:spLocks noChangeShapeType="1"/>
              </p:cNvSpPr>
              <p:nvPr/>
            </p:nvSpPr>
            <p:spPr bwMode="auto">
              <a:xfrm>
                <a:off x="3116" y="246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6" name="Line 802"/>
              <p:cNvSpPr>
                <a:spLocks noChangeShapeType="1"/>
              </p:cNvSpPr>
              <p:nvPr/>
            </p:nvSpPr>
            <p:spPr bwMode="auto">
              <a:xfrm>
                <a:off x="3116"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7" name="Rectangle 803"/>
              <p:cNvSpPr>
                <a:spLocks noChangeArrowheads="1"/>
              </p:cNvSpPr>
              <p:nvPr/>
            </p:nvSpPr>
            <p:spPr bwMode="auto">
              <a:xfrm>
                <a:off x="3121" y="2464"/>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8" name="Line 804"/>
              <p:cNvSpPr>
                <a:spLocks noChangeShapeType="1"/>
              </p:cNvSpPr>
              <p:nvPr/>
            </p:nvSpPr>
            <p:spPr bwMode="auto">
              <a:xfrm>
                <a:off x="3121" y="2464"/>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9" name="Rectangle 805"/>
              <p:cNvSpPr>
                <a:spLocks noChangeArrowheads="1"/>
              </p:cNvSpPr>
              <p:nvPr/>
            </p:nvSpPr>
            <p:spPr bwMode="auto">
              <a:xfrm>
                <a:off x="3715"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0" name="Line 806"/>
              <p:cNvSpPr>
                <a:spLocks noChangeShapeType="1"/>
              </p:cNvSpPr>
              <p:nvPr/>
            </p:nvSpPr>
            <p:spPr bwMode="auto">
              <a:xfrm>
                <a:off x="3715"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1" name="Line 807"/>
              <p:cNvSpPr>
                <a:spLocks noChangeShapeType="1"/>
              </p:cNvSpPr>
              <p:nvPr/>
            </p:nvSpPr>
            <p:spPr bwMode="auto">
              <a:xfrm>
                <a:off x="3715"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9" name="Group 1009"/>
            <p:cNvGrpSpPr>
              <a:grpSpLocks/>
            </p:cNvGrpSpPr>
            <p:nvPr/>
          </p:nvGrpSpPr>
          <p:grpSpPr bwMode="auto">
            <a:xfrm>
              <a:off x="0" y="2464"/>
              <a:ext cx="5674" cy="646"/>
              <a:chOff x="0" y="2464"/>
              <a:chExt cx="5674" cy="646"/>
            </a:xfrm>
          </p:grpSpPr>
          <p:sp>
            <p:nvSpPr>
              <p:cNvPr id="1833" name="Rectangle 809"/>
              <p:cNvSpPr>
                <a:spLocks noChangeArrowheads="1"/>
              </p:cNvSpPr>
              <p:nvPr/>
            </p:nvSpPr>
            <p:spPr bwMode="auto">
              <a:xfrm>
                <a:off x="3721" y="2464"/>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4" name="Line 810"/>
              <p:cNvSpPr>
                <a:spLocks noChangeShapeType="1"/>
              </p:cNvSpPr>
              <p:nvPr/>
            </p:nvSpPr>
            <p:spPr bwMode="auto">
              <a:xfrm>
                <a:off x="3721" y="2464"/>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5" name="Rectangle 811"/>
              <p:cNvSpPr>
                <a:spLocks noChangeArrowheads="1"/>
              </p:cNvSpPr>
              <p:nvPr/>
            </p:nvSpPr>
            <p:spPr bwMode="auto">
              <a:xfrm>
                <a:off x="4478"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6" name="Line 812"/>
              <p:cNvSpPr>
                <a:spLocks noChangeShapeType="1"/>
              </p:cNvSpPr>
              <p:nvPr/>
            </p:nvSpPr>
            <p:spPr bwMode="auto">
              <a:xfrm>
                <a:off x="4478"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7" name="Line 813"/>
              <p:cNvSpPr>
                <a:spLocks noChangeShapeType="1"/>
              </p:cNvSpPr>
              <p:nvPr/>
            </p:nvSpPr>
            <p:spPr bwMode="auto">
              <a:xfrm>
                <a:off x="4478"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8" name="Rectangle 814"/>
              <p:cNvSpPr>
                <a:spLocks noChangeArrowheads="1"/>
              </p:cNvSpPr>
              <p:nvPr/>
            </p:nvSpPr>
            <p:spPr bwMode="auto">
              <a:xfrm>
                <a:off x="4484" y="2464"/>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9" name="Line 815"/>
              <p:cNvSpPr>
                <a:spLocks noChangeShapeType="1"/>
              </p:cNvSpPr>
              <p:nvPr/>
            </p:nvSpPr>
            <p:spPr bwMode="auto">
              <a:xfrm>
                <a:off x="4484" y="2464"/>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0" name="Rectangle 816"/>
              <p:cNvSpPr>
                <a:spLocks noChangeArrowheads="1"/>
              </p:cNvSpPr>
              <p:nvPr/>
            </p:nvSpPr>
            <p:spPr bwMode="auto">
              <a:xfrm>
                <a:off x="5241"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1" name="Line 817"/>
              <p:cNvSpPr>
                <a:spLocks noChangeShapeType="1"/>
              </p:cNvSpPr>
              <p:nvPr/>
            </p:nvSpPr>
            <p:spPr bwMode="auto">
              <a:xfrm>
                <a:off x="5241"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2" name="Line 818"/>
              <p:cNvSpPr>
                <a:spLocks noChangeShapeType="1"/>
              </p:cNvSpPr>
              <p:nvPr/>
            </p:nvSpPr>
            <p:spPr bwMode="auto">
              <a:xfrm>
                <a:off x="5241"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3" name="Rectangle 819"/>
              <p:cNvSpPr>
                <a:spLocks noChangeArrowheads="1"/>
              </p:cNvSpPr>
              <p:nvPr/>
            </p:nvSpPr>
            <p:spPr bwMode="auto">
              <a:xfrm>
                <a:off x="5247" y="2464"/>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4" name="Line 820"/>
              <p:cNvSpPr>
                <a:spLocks noChangeShapeType="1"/>
              </p:cNvSpPr>
              <p:nvPr/>
            </p:nvSpPr>
            <p:spPr bwMode="auto">
              <a:xfrm>
                <a:off x="5247" y="2464"/>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5" name="Rectangle 821"/>
              <p:cNvSpPr>
                <a:spLocks noChangeArrowheads="1"/>
              </p:cNvSpPr>
              <p:nvPr/>
            </p:nvSpPr>
            <p:spPr bwMode="auto">
              <a:xfrm>
                <a:off x="5669" y="246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6" name="Line 822"/>
              <p:cNvSpPr>
                <a:spLocks noChangeShapeType="1"/>
              </p:cNvSpPr>
              <p:nvPr/>
            </p:nvSpPr>
            <p:spPr bwMode="auto">
              <a:xfrm>
                <a:off x="5669" y="246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7" name="Line 823"/>
              <p:cNvSpPr>
                <a:spLocks noChangeShapeType="1"/>
              </p:cNvSpPr>
              <p:nvPr/>
            </p:nvSpPr>
            <p:spPr bwMode="auto">
              <a:xfrm>
                <a:off x="5669"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8" name="Rectangle 824"/>
              <p:cNvSpPr>
                <a:spLocks noChangeArrowheads="1"/>
              </p:cNvSpPr>
              <p:nvPr/>
            </p:nvSpPr>
            <p:spPr bwMode="auto">
              <a:xfrm>
                <a:off x="0" y="2470"/>
                <a:ext cx="6"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9" name="Line 825"/>
              <p:cNvSpPr>
                <a:spLocks noChangeShapeType="1"/>
              </p:cNvSpPr>
              <p:nvPr/>
            </p:nvSpPr>
            <p:spPr bwMode="auto">
              <a:xfrm>
                <a:off x="0" y="2470"/>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0" name="Rectangle 826"/>
              <p:cNvSpPr>
                <a:spLocks noChangeArrowheads="1"/>
              </p:cNvSpPr>
              <p:nvPr/>
            </p:nvSpPr>
            <p:spPr bwMode="auto">
              <a:xfrm>
                <a:off x="1480"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1" name="Line 827"/>
              <p:cNvSpPr>
                <a:spLocks noChangeShapeType="1"/>
              </p:cNvSpPr>
              <p:nvPr/>
            </p:nvSpPr>
            <p:spPr bwMode="auto">
              <a:xfrm>
                <a:off x="1480"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2" name="Rectangle 828"/>
              <p:cNvSpPr>
                <a:spLocks noChangeArrowheads="1"/>
              </p:cNvSpPr>
              <p:nvPr/>
            </p:nvSpPr>
            <p:spPr bwMode="auto">
              <a:xfrm>
                <a:off x="2025"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3" name="Line 829"/>
              <p:cNvSpPr>
                <a:spLocks noChangeShapeType="1"/>
              </p:cNvSpPr>
              <p:nvPr/>
            </p:nvSpPr>
            <p:spPr bwMode="auto">
              <a:xfrm>
                <a:off x="2025"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4" name="Rectangle 830"/>
              <p:cNvSpPr>
                <a:spLocks noChangeArrowheads="1"/>
              </p:cNvSpPr>
              <p:nvPr/>
            </p:nvSpPr>
            <p:spPr bwMode="auto">
              <a:xfrm>
                <a:off x="2516"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5" name="Line 831"/>
              <p:cNvSpPr>
                <a:spLocks noChangeShapeType="1"/>
              </p:cNvSpPr>
              <p:nvPr/>
            </p:nvSpPr>
            <p:spPr bwMode="auto">
              <a:xfrm>
                <a:off x="2516"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6" name="Rectangle 832"/>
              <p:cNvSpPr>
                <a:spLocks noChangeArrowheads="1"/>
              </p:cNvSpPr>
              <p:nvPr/>
            </p:nvSpPr>
            <p:spPr bwMode="auto">
              <a:xfrm>
                <a:off x="3116" y="2470"/>
                <a:ext cx="5"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7" name="Line 833"/>
              <p:cNvSpPr>
                <a:spLocks noChangeShapeType="1"/>
              </p:cNvSpPr>
              <p:nvPr/>
            </p:nvSpPr>
            <p:spPr bwMode="auto">
              <a:xfrm>
                <a:off x="3116"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8" name="Rectangle 834"/>
              <p:cNvSpPr>
                <a:spLocks noChangeArrowheads="1"/>
              </p:cNvSpPr>
              <p:nvPr/>
            </p:nvSpPr>
            <p:spPr bwMode="auto">
              <a:xfrm>
                <a:off x="3715"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9" name="Line 835"/>
              <p:cNvSpPr>
                <a:spLocks noChangeShapeType="1"/>
              </p:cNvSpPr>
              <p:nvPr/>
            </p:nvSpPr>
            <p:spPr bwMode="auto">
              <a:xfrm>
                <a:off x="3715"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0" name="Rectangle 836"/>
              <p:cNvSpPr>
                <a:spLocks noChangeArrowheads="1"/>
              </p:cNvSpPr>
              <p:nvPr/>
            </p:nvSpPr>
            <p:spPr bwMode="auto">
              <a:xfrm>
                <a:off x="4478"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1" name="Line 837"/>
              <p:cNvSpPr>
                <a:spLocks noChangeShapeType="1"/>
              </p:cNvSpPr>
              <p:nvPr/>
            </p:nvSpPr>
            <p:spPr bwMode="auto">
              <a:xfrm>
                <a:off x="4478"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2" name="Rectangle 838"/>
              <p:cNvSpPr>
                <a:spLocks noChangeArrowheads="1"/>
              </p:cNvSpPr>
              <p:nvPr/>
            </p:nvSpPr>
            <p:spPr bwMode="auto">
              <a:xfrm>
                <a:off x="5241"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3" name="Line 839"/>
              <p:cNvSpPr>
                <a:spLocks noChangeShapeType="1"/>
              </p:cNvSpPr>
              <p:nvPr/>
            </p:nvSpPr>
            <p:spPr bwMode="auto">
              <a:xfrm>
                <a:off x="5241"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4" name="Rectangle 840"/>
              <p:cNvSpPr>
                <a:spLocks noChangeArrowheads="1"/>
              </p:cNvSpPr>
              <p:nvPr/>
            </p:nvSpPr>
            <p:spPr bwMode="auto">
              <a:xfrm>
                <a:off x="5669" y="2470"/>
                <a:ext cx="5"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5" name="Line 841"/>
              <p:cNvSpPr>
                <a:spLocks noChangeShapeType="1"/>
              </p:cNvSpPr>
              <p:nvPr/>
            </p:nvSpPr>
            <p:spPr bwMode="auto">
              <a:xfrm>
                <a:off x="5669" y="2470"/>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6" name="Rectangle 842"/>
              <p:cNvSpPr>
                <a:spLocks noChangeArrowheads="1"/>
              </p:cNvSpPr>
              <p:nvPr/>
            </p:nvSpPr>
            <p:spPr bwMode="auto">
              <a:xfrm>
                <a:off x="12" y="2631"/>
                <a:ext cx="83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IBM iDataPlex</a:t>
                </a:r>
                <a:endParaRPr lang="en-US" smtClean="0">
                  <a:solidFill>
                    <a:prstClr val="black"/>
                  </a:solidFill>
                  <a:latin typeface="Arial" pitchFamily="34" charset="0"/>
                  <a:cs typeface="Arial" pitchFamily="34" charset="0"/>
                </a:endParaRPr>
              </a:p>
            </p:txBody>
          </p:sp>
          <p:sp>
            <p:nvSpPr>
              <p:cNvPr id="1867" name="Rectangle 843"/>
              <p:cNvSpPr>
                <a:spLocks noChangeArrowheads="1"/>
              </p:cNvSpPr>
              <p:nvPr/>
            </p:nvSpPr>
            <p:spPr bwMode="auto">
              <a:xfrm>
                <a:off x="749"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68" name="Rectangle 844"/>
              <p:cNvSpPr>
                <a:spLocks noChangeArrowheads="1"/>
              </p:cNvSpPr>
              <p:nvPr/>
            </p:nvSpPr>
            <p:spPr bwMode="auto">
              <a:xfrm>
                <a:off x="1743" y="2631"/>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64</a:t>
                </a:r>
                <a:endParaRPr lang="en-US" smtClean="0">
                  <a:solidFill>
                    <a:prstClr val="black"/>
                  </a:solidFill>
                  <a:latin typeface="Arial" pitchFamily="34" charset="0"/>
                  <a:cs typeface="Arial" pitchFamily="34" charset="0"/>
                </a:endParaRPr>
              </a:p>
            </p:txBody>
          </p:sp>
          <p:sp>
            <p:nvSpPr>
              <p:cNvPr id="1869" name="Rectangle 845"/>
              <p:cNvSpPr>
                <a:spLocks noChangeArrowheads="1"/>
              </p:cNvSpPr>
              <p:nvPr/>
            </p:nvSpPr>
            <p:spPr bwMode="auto">
              <a:xfrm>
                <a:off x="1865"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70" name="Rectangle 846"/>
              <p:cNvSpPr>
                <a:spLocks noChangeArrowheads="1"/>
              </p:cNvSpPr>
              <p:nvPr/>
            </p:nvSpPr>
            <p:spPr bwMode="auto">
              <a:xfrm>
                <a:off x="2228" y="2631"/>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256</a:t>
                </a:r>
                <a:endParaRPr lang="en-US" smtClean="0">
                  <a:solidFill>
                    <a:prstClr val="black"/>
                  </a:solidFill>
                  <a:latin typeface="Arial" pitchFamily="34" charset="0"/>
                  <a:cs typeface="Arial" pitchFamily="34" charset="0"/>
                </a:endParaRPr>
              </a:p>
            </p:txBody>
          </p:sp>
          <p:sp>
            <p:nvSpPr>
              <p:cNvPr id="1871" name="Rectangle 847"/>
              <p:cNvSpPr>
                <a:spLocks noChangeArrowheads="1"/>
              </p:cNvSpPr>
              <p:nvPr/>
            </p:nvSpPr>
            <p:spPr bwMode="auto">
              <a:xfrm>
                <a:off x="2410"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72" name="Rectangle 848"/>
              <p:cNvSpPr>
                <a:spLocks noChangeArrowheads="1"/>
              </p:cNvSpPr>
              <p:nvPr/>
            </p:nvSpPr>
            <p:spPr bwMode="auto">
              <a:xfrm>
                <a:off x="2895" y="2631"/>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a:t>
                </a:r>
                <a:endParaRPr lang="en-US" smtClean="0">
                  <a:solidFill>
                    <a:prstClr val="black"/>
                  </a:solidFill>
                  <a:latin typeface="Arial" pitchFamily="34" charset="0"/>
                  <a:cs typeface="Arial" pitchFamily="34" charset="0"/>
                </a:endParaRPr>
              </a:p>
            </p:txBody>
          </p:sp>
          <p:sp>
            <p:nvSpPr>
              <p:cNvPr id="1873" name="Rectangle 849"/>
              <p:cNvSpPr>
                <a:spLocks noChangeArrowheads="1"/>
              </p:cNvSpPr>
              <p:nvPr/>
            </p:nvSpPr>
            <p:spPr bwMode="auto">
              <a:xfrm>
                <a:off x="2955"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74" name="Rectangle 850"/>
              <p:cNvSpPr>
                <a:spLocks noChangeArrowheads="1"/>
              </p:cNvSpPr>
              <p:nvPr/>
            </p:nvSpPr>
            <p:spPr bwMode="auto">
              <a:xfrm>
                <a:off x="3373" y="2631"/>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768</a:t>
                </a:r>
                <a:endParaRPr lang="en-US" smtClean="0">
                  <a:solidFill>
                    <a:prstClr val="black"/>
                  </a:solidFill>
                  <a:latin typeface="Arial" pitchFamily="34" charset="0"/>
                  <a:cs typeface="Arial" pitchFamily="34" charset="0"/>
                </a:endParaRPr>
              </a:p>
            </p:txBody>
          </p:sp>
          <p:sp>
            <p:nvSpPr>
              <p:cNvPr id="1875" name="Rectangle 851"/>
              <p:cNvSpPr>
                <a:spLocks noChangeArrowheads="1"/>
              </p:cNvSpPr>
              <p:nvPr/>
            </p:nvSpPr>
            <p:spPr bwMode="auto">
              <a:xfrm>
                <a:off x="3555"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76" name="Rectangle 852"/>
              <p:cNvSpPr>
                <a:spLocks noChangeArrowheads="1"/>
              </p:cNvSpPr>
              <p:nvPr/>
            </p:nvSpPr>
            <p:spPr bwMode="auto">
              <a:xfrm>
                <a:off x="4094" y="2631"/>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5</a:t>
                </a:r>
                <a:endParaRPr lang="en-US" smtClean="0">
                  <a:solidFill>
                    <a:prstClr val="black"/>
                  </a:solidFill>
                  <a:latin typeface="Arial" pitchFamily="34" charset="0"/>
                  <a:cs typeface="Arial" pitchFamily="34" charset="0"/>
                </a:endParaRPr>
              </a:p>
            </p:txBody>
          </p:sp>
          <p:sp>
            <p:nvSpPr>
              <p:cNvPr id="1877" name="Rectangle 853"/>
              <p:cNvSpPr>
                <a:spLocks noChangeArrowheads="1"/>
              </p:cNvSpPr>
              <p:nvPr/>
            </p:nvSpPr>
            <p:spPr bwMode="auto">
              <a:xfrm>
                <a:off x="4154"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78" name="Rectangle 854"/>
              <p:cNvSpPr>
                <a:spLocks noChangeArrowheads="1"/>
              </p:cNvSpPr>
              <p:nvPr/>
            </p:nvSpPr>
            <p:spPr bwMode="auto">
              <a:xfrm>
                <a:off x="4751" y="2631"/>
                <a:ext cx="28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NFS</a:t>
                </a:r>
                <a:endParaRPr lang="en-US" smtClean="0">
                  <a:solidFill>
                    <a:prstClr val="black"/>
                  </a:solidFill>
                  <a:latin typeface="Arial" pitchFamily="34" charset="0"/>
                  <a:cs typeface="Arial" pitchFamily="34" charset="0"/>
                </a:endParaRPr>
              </a:p>
            </p:txBody>
          </p:sp>
          <p:sp>
            <p:nvSpPr>
              <p:cNvPr id="1879" name="Rectangle 855"/>
              <p:cNvSpPr>
                <a:spLocks noChangeArrowheads="1"/>
              </p:cNvSpPr>
              <p:nvPr/>
            </p:nvSpPr>
            <p:spPr bwMode="auto">
              <a:xfrm>
                <a:off x="4974"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80" name="Rectangle 856"/>
              <p:cNvSpPr>
                <a:spLocks noChangeArrowheads="1"/>
              </p:cNvSpPr>
              <p:nvPr/>
            </p:nvSpPr>
            <p:spPr bwMode="auto">
              <a:xfrm>
                <a:off x="5381" y="2624"/>
                <a:ext cx="21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UF</a:t>
                </a:r>
                <a:endParaRPr lang="en-US" smtClean="0">
                  <a:solidFill>
                    <a:prstClr val="black"/>
                  </a:solidFill>
                  <a:latin typeface="Arial" pitchFamily="34" charset="0"/>
                  <a:cs typeface="Arial" pitchFamily="34" charset="0"/>
                </a:endParaRPr>
              </a:p>
            </p:txBody>
          </p:sp>
          <p:sp>
            <p:nvSpPr>
              <p:cNvPr id="1881" name="Rectangle 857"/>
              <p:cNvSpPr>
                <a:spLocks noChangeArrowheads="1"/>
              </p:cNvSpPr>
              <p:nvPr/>
            </p:nvSpPr>
            <p:spPr bwMode="auto">
              <a:xfrm>
                <a:off x="5536" y="2624"/>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82" name="Rectangle 858"/>
              <p:cNvSpPr>
                <a:spLocks noChangeArrowheads="1"/>
              </p:cNvSpPr>
              <p:nvPr/>
            </p:nvSpPr>
            <p:spPr bwMode="auto">
              <a:xfrm>
                <a:off x="0" y="2615"/>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3" name="Line 859"/>
              <p:cNvSpPr>
                <a:spLocks noChangeShapeType="1"/>
              </p:cNvSpPr>
              <p:nvPr/>
            </p:nvSpPr>
            <p:spPr bwMode="auto">
              <a:xfrm>
                <a:off x="0" y="261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4" name="Line 860"/>
              <p:cNvSpPr>
                <a:spLocks noChangeShapeType="1"/>
              </p:cNvSpPr>
              <p:nvPr/>
            </p:nvSpPr>
            <p:spPr bwMode="auto">
              <a:xfrm>
                <a:off x="0" y="261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5" name="Rectangle 861"/>
              <p:cNvSpPr>
                <a:spLocks noChangeArrowheads="1"/>
              </p:cNvSpPr>
              <p:nvPr/>
            </p:nvSpPr>
            <p:spPr bwMode="auto">
              <a:xfrm>
                <a:off x="6" y="2615"/>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6" name="Line 862"/>
              <p:cNvSpPr>
                <a:spLocks noChangeShapeType="1"/>
              </p:cNvSpPr>
              <p:nvPr/>
            </p:nvSpPr>
            <p:spPr bwMode="auto">
              <a:xfrm>
                <a:off x="6" y="2615"/>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7" name="Rectangle 863"/>
              <p:cNvSpPr>
                <a:spLocks noChangeArrowheads="1"/>
              </p:cNvSpPr>
              <p:nvPr/>
            </p:nvSpPr>
            <p:spPr bwMode="auto">
              <a:xfrm>
                <a:off x="1480"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8" name="Line 864"/>
              <p:cNvSpPr>
                <a:spLocks noChangeShapeType="1"/>
              </p:cNvSpPr>
              <p:nvPr/>
            </p:nvSpPr>
            <p:spPr bwMode="auto">
              <a:xfrm>
                <a:off x="1480"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9" name="Line 865"/>
              <p:cNvSpPr>
                <a:spLocks noChangeShapeType="1"/>
              </p:cNvSpPr>
              <p:nvPr/>
            </p:nvSpPr>
            <p:spPr bwMode="auto">
              <a:xfrm>
                <a:off x="1480"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0" name="Rectangle 866"/>
              <p:cNvSpPr>
                <a:spLocks noChangeArrowheads="1"/>
              </p:cNvSpPr>
              <p:nvPr/>
            </p:nvSpPr>
            <p:spPr bwMode="auto">
              <a:xfrm>
                <a:off x="1486" y="2615"/>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1" name="Line 867"/>
              <p:cNvSpPr>
                <a:spLocks noChangeShapeType="1"/>
              </p:cNvSpPr>
              <p:nvPr/>
            </p:nvSpPr>
            <p:spPr bwMode="auto">
              <a:xfrm>
                <a:off x="1486" y="2615"/>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2" name="Rectangle 868"/>
              <p:cNvSpPr>
                <a:spLocks noChangeArrowheads="1"/>
              </p:cNvSpPr>
              <p:nvPr/>
            </p:nvSpPr>
            <p:spPr bwMode="auto">
              <a:xfrm>
                <a:off x="2025"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3" name="Line 869"/>
              <p:cNvSpPr>
                <a:spLocks noChangeShapeType="1"/>
              </p:cNvSpPr>
              <p:nvPr/>
            </p:nvSpPr>
            <p:spPr bwMode="auto">
              <a:xfrm>
                <a:off x="2025"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4" name="Line 870"/>
              <p:cNvSpPr>
                <a:spLocks noChangeShapeType="1"/>
              </p:cNvSpPr>
              <p:nvPr/>
            </p:nvSpPr>
            <p:spPr bwMode="auto">
              <a:xfrm>
                <a:off x="2025"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5" name="Rectangle 871"/>
              <p:cNvSpPr>
                <a:spLocks noChangeArrowheads="1"/>
              </p:cNvSpPr>
              <p:nvPr/>
            </p:nvSpPr>
            <p:spPr bwMode="auto">
              <a:xfrm>
                <a:off x="2031" y="2615"/>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6" name="Line 872"/>
              <p:cNvSpPr>
                <a:spLocks noChangeShapeType="1"/>
              </p:cNvSpPr>
              <p:nvPr/>
            </p:nvSpPr>
            <p:spPr bwMode="auto">
              <a:xfrm>
                <a:off x="2031" y="2615"/>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7" name="Rectangle 873"/>
              <p:cNvSpPr>
                <a:spLocks noChangeArrowheads="1"/>
              </p:cNvSpPr>
              <p:nvPr/>
            </p:nvSpPr>
            <p:spPr bwMode="auto">
              <a:xfrm>
                <a:off x="2516"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8" name="Line 874"/>
              <p:cNvSpPr>
                <a:spLocks noChangeShapeType="1"/>
              </p:cNvSpPr>
              <p:nvPr/>
            </p:nvSpPr>
            <p:spPr bwMode="auto">
              <a:xfrm>
                <a:off x="2516"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9" name="Line 875"/>
              <p:cNvSpPr>
                <a:spLocks noChangeShapeType="1"/>
              </p:cNvSpPr>
              <p:nvPr/>
            </p:nvSpPr>
            <p:spPr bwMode="auto">
              <a:xfrm>
                <a:off x="2516"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0" name="Rectangle 876"/>
              <p:cNvSpPr>
                <a:spLocks noChangeArrowheads="1"/>
              </p:cNvSpPr>
              <p:nvPr/>
            </p:nvSpPr>
            <p:spPr bwMode="auto">
              <a:xfrm>
                <a:off x="2522" y="2615"/>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1" name="Line 877"/>
              <p:cNvSpPr>
                <a:spLocks noChangeShapeType="1"/>
              </p:cNvSpPr>
              <p:nvPr/>
            </p:nvSpPr>
            <p:spPr bwMode="auto">
              <a:xfrm>
                <a:off x="2522" y="2615"/>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2" name="Rectangle 878"/>
              <p:cNvSpPr>
                <a:spLocks noChangeArrowheads="1"/>
              </p:cNvSpPr>
              <p:nvPr/>
            </p:nvSpPr>
            <p:spPr bwMode="auto">
              <a:xfrm>
                <a:off x="3116" y="2615"/>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3" name="Line 879"/>
              <p:cNvSpPr>
                <a:spLocks noChangeShapeType="1"/>
              </p:cNvSpPr>
              <p:nvPr/>
            </p:nvSpPr>
            <p:spPr bwMode="auto">
              <a:xfrm>
                <a:off x="3116" y="2615"/>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4" name="Line 880"/>
              <p:cNvSpPr>
                <a:spLocks noChangeShapeType="1"/>
              </p:cNvSpPr>
              <p:nvPr/>
            </p:nvSpPr>
            <p:spPr bwMode="auto">
              <a:xfrm>
                <a:off x="3116"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5" name="Rectangle 881"/>
              <p:cNvSpPr>
                <a:spLocks noChangeArrowheads="1"/>
              </p:cNvSpPr>
              <p:nvPr/>
            </p:nvSpPr>
            <p:spPr bwMode="auto">
              <a:xfrm>
                <a:off x="3121" y="2615"/>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6" name="Line 882"/>
              <p:cNvSpPr>
                <a:spLocks noChangeShapeType="1"/>
              </p:cNvSpPr>
              <p:nvPr/>
            </p:nvSpPr>
            <p:spPr bwMode="auto">
              <a:xfrm>
                <a:off x="3121" y="2615"/>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7" name="Rectangle 883"/>
              <p:cNvSpPr>
                <a:spLocks noChangeArrowheads="1"/>
              </p:cNvSpPr>
              <p:nvPr/>
            </p:nvSpPr>
            <p:spPr bwMode="auto">
              <a:xfrm>
                <a:off x="3715"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8" name="Line 884"/>
              <p:cNvSpPr>
                <a:spLocks noChangeShapeType="1"/>
              </p:cNvSpPr>
              <p:nvPr/>
            </p:nvSpPr>
            <p:spPr bwMode="auto">
              <a:xfrm>
                <a:off x="3715"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9" name="Line 885"/>
              <p:cNvSpPr>
                <a:spLocks noChangeShapeType="1"/>
              </p:cNvSpPr>
              <p:nvPr/>
            </p:nvSpPr>
            <p:spPr bwMode="auto">
              <a:xfrm>
                <a:off x="3715"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0" name="Rectangle 886"/>
              <p:cNvSpPr>
                <a:spLocks noChangeArrowheads="1"/>
              </p:cNvSpPr>
              <p:nvPr/>
            </p:nvSpPr>
            <p:spPr bwMode="auto">
              <a:xfrm>
                <a:off x="3721" y="2615"/>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1" name="Line 887"/>
              <p:cNvSpPr>
                <a:spLocks noChangeShapeType="1"/>
              </p:cNvSpPr>
              <p:nvPr/>
            </p:nvSpPr>
            <p:spPr bwMode="auto">
              <a:xfrm>
                <a:off x="3721" y="2615"/>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2" name="Rectangle 888"/>
              <p:cNvSpPr>
                <a:spLocks noChangeArrowheads="1"/>
              </p:cNvSpPr>
              <p:nvPr/>
            </p:nvSpPr>
            <p:spPr bwMode="auto">
              <a:xfrm>
                <a:off x="4478"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3" name="Line 889"/>
              <p:cNvSpPr>
                <a:spLocks noChangeShapeType="1"/>
              </p:cNvSpPr>
              <p:nvPr/>
            </p:nvSpPr>
            <p:spPr bwMode="auto">
              <a:xfrm>
                <a:off x="4478"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4" name="Line 890"/>
              <p:cNvSpPr>
                <a:spLocks noChangeShapeType="1"/>
              </p:cNvSpPr>
              <p:nvPr/>
            </p:nvSpPr>
            <p:spPr bwMode="auto">
              <a:xfrm>
                <a:off x="4478"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5" name="Rectangle 891"/>
              <p:cNvSpPr>
                <a:spLocks noChangeArrowheads="1"/>
              </p:cNvSpPr>
              <p:nvPr/>
            </p:nvSpPr>
            <p:spPr bwMode="auto">
              <a:xfrm>
                <a:off x="4484" y="2615"/>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6" name="Line 892"/>
              <p:cNvSpPr>
                <a:spLocks noChangeShapeType="1"/>
              </p:cNvSpPr>
              <p:nvPr/>
            </p:nvSpPr>
            <p:spPr bwMode="auto">
              <a:xfrm>
                <a:off x="4484" y="2615"/>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7" name="Rectangle 893"/>
              <p:cNvSpPr>
                <a:spLocks noChangeArrowheads="1"/>
              </p:cNvSpPr>
              <p:nvPr/>
            </p:nvSpPr>
            <p:spPr bwMode="auto">
              <a:xfrm>
                <a:off x="5241"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8" name="Line 894"/>
              <p:cNvSpPr>
                <a:spLocks noChangeShapeType="1"/>
              </p:cNvSpPr>
              <p:nvPr/>
            </p:nvSpPr>
            <p:spPr bwMode="auto">
              <a:xfrm>
                <a:off x="5241"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9" name="Line 895"/>
              <p:cNvSpPr>
                <a:spLocks noChangeShapeType="1"/>
              </p:cNvSpPr>
              <p:nvPr/>
            </p:nvSpPr>
            <p:spPr bwMode="auto">
              <a:xfrm>
                <a:off x="5241"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0" name="Rectangle 896"/>
              <p:cNvSpPr>
                <a:spLocks noChangeArrowheads="1"/>
              </p:cNvSpPr>
              <p:nvPr/>
            </p:nvSpPr>
            <p:spPr bwMode="auto">
              <a:xfrm>
                <a:off x="5247" y="2615"/>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1" name="Line 897"/>
              <p:cNvSpPr>
                <a:spLocks noChangeShapeType="1"/>
              </p:cNvSpPr>
              <p:nvPr/>
            </p:nvSpPr>
            <p:spPr bwMode="auto">
              <a:xfrm>
                <a:off x="5247" y="2615"/>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2" name="Rectangle 898"/>
              <p:cNvSpPr>
                <a:spLocks noChangeArrowheads="1"/>
              </p:cNvSpPr>
              <p:nvPr/>
            </p:nvSpPr>
            <p:spPr bwMode="auto">
              <a:xfrm>
                <a:off x="5669" y="2615"/>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3" name="Line 899"/>
              <p:cNvSpPr>
                <a:spLocks noChangeShapeType="1"/>
              </p:cNvSpPr>
              <p:nvPr/>
            </p:nvSpPr>
            <p:spPr bwMode="auto">
              <a:xfrm>
                <a:off x="5669" y="261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4" name="Line 900"/>
              <p:cNvSpPr>
                <a:spLocks noChangeShapeType="1"/>
              </p:cNvSpPr>
              <p:nvPr/>
            </p:nvSpPr>
            <p:spPr bwMode="auto">
              <a:xfrm>
                <a:off x="5669" y="261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5" name="Rectangle 901"/>
              <p:cNvSpPr>
                <a:spLocks noChangeArrowheads="1"/>
              </p:cNvSpPr>
              <p:nvPr/>
            </p:nvSpPr>
            <p:spPr bwMode="auto">
              <a:xfrm>
                <a:off x="0" y="2621"/>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6" name="Line 902"/>
              <p:cNvSpPr>
                <a:spLocks noChangeShapeType="1"/>
              </p:cNvSpPr>
              <p:nvPr/>
            </p:nvSpPr>
            <p:spPr bwMode="auto">
              <a:xfrm>
                <a:off x="0" y="2621"/>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7" name="Rectangle 903"/>
              <p:cNvSpPr>
                <a:spLocks noChangeArrowheads="1"/>
              </p:cNvSpPr>
              <p:nvPr/>
            </p:nvSpPr>
            <p:spPr bwMode="auto">
              <a:xfrm>
                <a:off x="1480"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8" name="Line 904"/>
              <p:cNvSpPr>
                <a:spLocks noChangeShapeType="1"/>
              </p:cNvSpPr>
              <p:nvPr/>
            </p:nvSpPr>
            <p:spPr bwMode="auto">
              <a:xfrm>
                <a:off x="1480"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9" name="Rectangle 905"/>
              <p:cNvSpPr>
                <a:spLocks noChangeArrowheads="1"/>
              </p:cNvSpPr>
              <p:nvPr/>
            </p:nvSpPr>
            <p:spPr bwMode="auto">
              <a:xfrm>
                <a:off x="2025"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0" name="Line 906"/>
              <p:cNvSpPr>
                <a:spLocks noChangeShapeType="1"/>
              </p:cNvSpPr>
              <p:nvPr/>
            </p:nvSpPr>
            <p:spPr bwMode="auto">
              <a:xfrm>
                <a:off x="2025"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1" name="Rectangle 907"/>
              <p:cNvSpPr>
                <a:spLocks noChangeArrowheads="1"/>
              </p:cNvSpPr>
              <p:nvPr/>
            </p:nvSpPr>
            <p:spPr bwMode="auto">
              <a:xfrm>
                <a:off x="2516"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2" name="Line 908"/>
              <p:cNvSpPr>
                <a:spLocks noChangeShapeType="1"/>
              </p:cNvSpPr>
              <p:nvPr/>
            </p:nvSpPr>
            <p:spPr bwMode="auto">
              <a:xfrm>
                <a:off x="2516"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3" name="Rectangle 909"/>
              <p:cNvSpPr>
                <a:spLocks noChangeArrowheads="1"/>
              </p:cNvSpPr>
              <p:nvPr/>
            </p:nvSpPr>
            <p:spPr bwMode="auto">
              <a:xfrm>
                <a:off x="3116" y="2621"/>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4" name="Line 910"/>
              <p:cNvSpPr>
                <a:spLocks noChangeShapeType="1"/>
              </p:cNvSpPr>
              <p:nvPr/>
            </p:nvSpPr>
            <p:spPr bwMode="auto">
              <a:xfrm>
                <a:off x="3116"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5" name="Rectangle 911"/>
              <p:cNvSpPr>
                <a:spLocks noChangeArrowheads="1"/>
              </p:cNvSpPr>
              <p:nvPr/>
            </p:nvSpPr>
            <p:spPr bwMode="auto">
              <a:xfrm>
                <a:off x="3715"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6" name="Line 912"/>
              <p:cNvSpPr>
                <a:spLocks noChangeShapeType="1"/>
              </p:cNvSpPr>
              <p:nvPr/>
            </p:nvSpPr>
            <p:spPr bwMode="auto">
              <a:xfrm>
                <a:off x="3715"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7" name="Rectangle 913"/>
              <p:cNvSpPr>
                <a:spLocks noChangeArrowheads="1"/>
              </p:cNvSpPr>
              <p:nvPr/>
            </p:nvSpPr>
            <p:spPr bwMode="auto">
              <a:xfrm>
                <a:off x="4478"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8" name="Line 914"/>
              <p:cNvSpPr>
                <a:spLocks noChangeShapeType="1"/>
              </p:cNvSpPr>
              <p:nvPr/>
            </p:nvSpPr>
            <p:spPr bwMode="auto">
              <a:xfrm>
                <a:off x="4478"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9" name="Rectangle 915"/>
              <p:cNvSpPr>
                <a:spLocks noChangeArrowheads="1"/>
              </p:cNvSpPr>
              <p:nvPr/>
            </p:nvSpPr>
            <p:spPr bwMode="auto">
              <a:xfrm>
                <a:off x="5241"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0" name="Line 916"/>
              <p:cNvSpPr>
                <a:spLocks noChangeShapeType="1"/>
              </p:cNvSpPr>
              <p:nvPr/>
            </p:nvSpPr>
            <p:spPr bwMode="auto">
              <a:xfrm>
                <a:off x="5241"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1" name="Rectangle 917"/>
              <p:cNvSpPr>
                <a:spLocks noChangeArrowheads="1"/>
              </p:cNvSpPr>
              <p:nvPr/>
            </p:nvSpPr>
            <p:spPr bwMode="auto">
              <a:xfrm>
                <a:off x="5669" y="2621"/>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2" name="Line 918"/>
              <p:cNvSpPr>
                <a:spLocks noChangeShapeType="1"/>
              </p:cNvSpPr>
              <p:nvPr/>
            </p:nvSpPr>
            <p:spPr bwMode="auto">
              <a:xfrm>
                <a:off x="5669" y="2621"/>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3" name="Rectangle 919"/>
              <p:cNvSpPr>
                <a:spLocks noChangeArrowheads="1"/>
              </p:cNvSpPr>
              <p:nvPr/>
            </p:nvSpPr>
            <p:spPr bwMode="auto">
              <a:xfrm>
                <a:off x="12" y="2782"/>
                <a:ext cx="33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High </a:t>
                </a:r>
                <a:endParaRPr lang="en-US" smtClean="0">
                  <a:solidFill>
                    <a:prstClr val="black"/>
                  </a:solidFill>
                  <a:latin typeface="Arial" pitchFamily="34" charset="0"/>
                  <a:cs typeface="Arial" pitchFamily="34" charset="0"/>
                </a:endParaRPr>
              </a:p>
            </p:txBody>
          </p:sp>
          <p:sp>
            <p:nvSpPr>
              <p:cNvPr id="1944" name="Rectangle 920"/>
              <p:cNvSpPr>
                <a:spLocks noChangeArrowheads="1"/>
              </p:cNvSpPr>
              <p:nvPr/>
            </p:nvSpPr>
            <p:spPr bwMode="auto">
              <a:xfrm>
                <a:off x="285" y="2782"/>
                <a:ext cx="106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Throughput Cluster</a:t>
                </a:r>
                <a:endParaRPr lang="en-US" smtClean="0">
                  <a:solidFill>
                    <a:prstClr val="black"/>
                  </a:solidFill>
                  <a:latin typeface="Arial" pitchFamily="34" charset="0"/>
                  <a:cs typeface="Arial" pitchFamily="34" charset="0"/>
                </a:endParaRPr>
              </a:p>
            </p:txBody>
          </p:sp>
          <p:sp>
            <p:nvSpPr>
              <p:cNvPr id="1945" name="Rectangle 921"/>
              <p:cNvSpPr>
                <a:spLocks noChangeArrowheads="1"/>
              </p:cNvSpPr>
              <p:nvPr/>
            </p:nvSpPr>
            <p:spPr bwMode="auto">
              <a:xfrm>
                <a:off x="1236"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46" name="Rectangle 922"/>
              <p:cNvSpPr>
                <a:spLocks noChangeArrowheads="1"/>
              </p:cNvSpPr>
              <p:nvPr/>
            </p:nvSpPr>
            <p:spPr bwMode="auto">
              <a:xfrm>
                <a:off x="1683" y="2782"/>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192</a:t>
                </a:r>
                <a:endParaRPr lang="en-US" smtClean="0">
                  <a:solidFill>
                    <a:prstClr val="black"/>
                  </a:solidFill>
                  <a:latin typeface="Arial" pitchFamily="34" charset="0"/>
                  <a:cs typeface="Arial" pitchFamily="34" charset="0"/>
                </a:endParaRPr>
              </a:p>
            </p:txBody>
          </p:sp>
          <p:sp>
            <p:nvSpPr>
              <p:cNvPr id="1947" name="Rectangle 923"/>
              <p:cNvSpPr>
                <a:spLocks noChangeArrowheads="1"/>
              </p:cNvSpPr>
              <p:nvPr/>
            </p:nvSpPr>
            <p:spPr bwMode="auto">
              <a:xfrm>
                <a:off x="1865"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48" name="Rectangle 924"/>
              <p:cNvSpPr>
                <a:spLocks noChangeArrowheads="1"/>
              </p:cNvSpPr>
              <p:nvPr/>
            </p:nvSpPr>
            <p:spPr bwMode="auto">
              <a:xfrm>
                <a:off x="2228" y="2782"/>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384</a:t>
                </a:r>
                <a:endParaRPr lang="en-US" smtClean="0">
                  <a:solidFill>
                    <a:prstClr val="black"/>
                  </a:solidFill>
                  <a:latin typeface="Arial" pitchFamily="34" charset="0"/>
                  <a:cs typeface="Arial" pitchFamily="34" charset="0"/>
                </a:endParaRPr>
              </a:p>
            </p:txBody>
          </p:sp>
          <p:sp>
            <p:nvSpPr>
              <p:cNvPr id="1949" name="Rectangle 925"/>
              <p:cNvSpPr>
                <a:spLocks noChangeArrowheads="1"/>
              </p:cNvSpPr>
              <p:nvPr/>
            </p:nvSpPr>
            <p:spPr bwMode="auto">
              <a:xfrm>
                <a:off x="2410"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0" name="Rectangle 926"/>
              <p:cNvSpPr>
                <a:spLocks noChangeArrowheads="1"/>
              </p:cNvSpPr>
              <p:nvPr/>
            </p:nvSpPr>
            <p:spPr bwMode="auto">
              <a:xfrm>
                <a:off x="2895" y="2782"/>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4</a:t>
                </a:r>
                <a:endParaRPr lang="en-US" smtClean="0">
                  <a:solidFill>
                    <a:prstClr val="black"/>
                  </a:solidFill>
                  <a:latin typeface="Arial" pitchFamily="34" charset="0"/>
                  <a:cs typeface="Arial" pitchFamily="34" charset="0"/>
                </a:endParaRPr>
              </a:p>
            </p:txBody>
          </p:sp>
          <p:sp>
            <p:nvSpPr>
              <p:cNvPr id="1951" name="Rectangle 927"/>
              <p:cNvSpPr>
                <a:spLocks noChangeArrowheads="1"/>
              </p:cNvSpPr>
              <p:nvPr/>
            </p:nvSpPr>
            <p:spPr bwMode="auto">
              <a:xfrm>
                <a:off x="2955"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2" name="Rectangle 928"/>
              <p:cNvSpPr>
                <a:spLocks noChangeArrowheads="1"/>
              </p:cNvSpPr>
              <p:nvPr/>
            </p:nvSpPr>
            <p:spPr bwMode="auto">
              <a:xfrm>
                <a:off x="3373" y="2782"/>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192</a:t>
                </a:r>
                <a:endParaRPr lang="en-US" smtClean="0">
                  <a:solidFill>
                    <a:prstClr val="black"/>
                  </a:solidFill>
                  <a:latin typeface="Arial" pitchFamily="34" charset="0"/>
                  <a:cs typeface="Arial" pitchFamily="34" charset="0"/>
                </a:endParaRPr>
              </a:p>
            </p:txBody>
          </p:sp>
          <p:sp>
            <p:nvSpPr>
              <p:cNvPr id="1953" name="Rectangle 929"/>
              <p:cNvSpPr>
                <a:spLocks noChangeArrowheads="1"/>
              </p:cNvSpPr>
              <p:nvPr/>
            </p:nvSpPr>
            <p:spPr bwMode="auto">
              <a:xfrm>
                <a:off x="3555"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4" name="Rectangle 930"/>
              <p:cNvSpPr>
                <a:spLocks noChangeArrowheads="1"/>
              </p:cNvSpPr>
              <p:nvPr/>
            </p:nvSpPr>
            <p:spPr bwMode="auto">
              <a:xfrm>
                <a:off x="4154"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5" name="Rectangle 931"/>
              <p:cNvSpPr>
                <a:spLocks noChangeArrowheads="1"/>
              </p:cNvSpPr>
              <p:nvPr/>
            </p:nvSpPr>
            <p:spPr bwMode="auto">
              <a:xfrm>
                <a:off x="4863"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6" name="Rectangle 932"/>
              <p:cNvSpPr>
                <a:spLocks noChangeArrowheads="1"/>
              </p:cNvSpPr>
              <p:nvPr/>
            </p:nvSpPr>
            <p:spPr bwMode="auto">
              <a:xfrm>
                <a:off x="5381" y="2776"/>
                <a:ext cx="21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PU</a:t>
                </a:r>
                <a:endParaRPr lang="en-US" smtClean="0">
                  <a:solidFill>
                    <a:prstClr val="black"/>
                  </a:solidFill>
                  <a:latin typeface="Arial" pitchFamily="34" charset="0"/>
                  <a:cs typeface="Arial" pitchFamily="34" charset="0"/>
                </a:endParaRPr>
              </a:p>
            </p:txBody>
          </p:sp>
          <p:sp>
            <p:nvSpPr>
              <p:cNvPr id="1957" name="Rectangle 933"/>
              <p:cNvSpPr>
                <a:spLocks noChangeArrowheads="1"/>
              </p:cNvSpPr>
              <p:nvPr/>
            </p:nvSpPr>
            <p:spPr bwMode="auto">
              <a:xfrm>
                <a:off x="5536" y="2776"/>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8" name="Rectangle 934"/>
              <p:cNvSpPr>
                <a:spLocks noChangeArrowheads="1"/>
              </p:cNvSpPr>
              <p:nvPr/>
            </p:nvSpPr>
            <p:spPr bwMode="auto">
              <a:xfrm>
                <a:off x="0" y="2767"/>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9" name="Line 935"/>
              <p:cNvSpPr>
                <a:spLocks noChangeShapeType="1"/>
              </p:cNvSpPr>
              <p:nvPr/>
            </p:nvSpPr>
            <p:spPr bwMode="auto">
              <a:xfrm>
                <a:off x="0" y="276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0" name="Line 936"/>
              <p:cNvSpPr>
                <a:spLocks noChangeShapeType="1"/>
              </p:cNvSpPr>
              <p:nvPr/>
            </p:nvSpPr>
            <p:spPr bwMode="auto">
              <a:xfrm>
                <a:off x="0" y="2767"/>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1" name="Rectangle 937"/>
              <p:cNvSpPr>
                <a:spLocks noChangeArrowheads="1"/>
              </p:cNvSpPr>
              <p:nvPr/>
            </p:nvSpPr>
            <p:spPr bwMode="auto">
              <a:xfrm>
                <a:off x="6" y="2767"/>
                <a:ext cx="147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2" name="Line 938"/>
              <p:cNvSpPr>
                <a:spLocks noChangeShapeType="1"/>
              </p:cNvSpPr>
              <p:nvPr/>
            </p:nvSpPr>
            <p:spPr bwMode="auto">
              <a:xfrm>
                <a:off x="6" y="2767"/>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3" name="Rectangle 939"/>
              <p:cNvSpPr>
                <a:spLocks noChangeArrowheads="1"/>
              </p:cNvSpPr>
              <p:nvPr/>
            </p:nvSpPr>
            <p:spPr bwMode="auto">
              <a:xfrm>
                <a:off x="1480"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4" name="Line 940"/>
              <p:cNvSpPr>
                <a:spLocks noChangeShapeType="1"/>
              </p:cNvSpPr>
              <p:nvPr/>
            </p:nvSpPr>
            <p:spPr bwMode="auto">
              <a:xfrm>
                <a:off x="1480"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5" name="Line 941"/>
              <p:cNvSpPr>
                <a:spLocks noChangeShapeType="1"/>
              </p:cNvSpPr>
              <p:nvPr/>
            </p:nvSpPr>
            <p:spPr bwMode="auto">
              <a:xfrm>
                <a:off x="1480"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6" name="Rectangle 942"/>
              <p:cNvSpPr>
                <a:spLocks noChangeArrowheads="1"/>
              </p:cNvSpPr>
              <p:nvPr/>
            </p:nvSpPr>
            <p:spPr bwMode="auto">
              <a:xfrm>
                <a:off x="1486" y="2767"/>
                <a:ext cx="539"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7" name="Line 943"/>
              <p:cNvSpPr>
                <a:spLocks noChangeShapeType="1"/>
              </p:cNvSpPr>
              <p:nvPr/>
            </p:nvSpPr>
            <p:spPr bwMode="auto">
              <a:xfrm>
                <a:off x="1486" y="2767"/>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8" name="Rectangle 944"/>
              <p:cNvSpPr>
                <a:spLocks noChangeArrowheads="1"/>
              </p:cNvSpPr>
              <p:nvPr/>
            </p:nvSpPr>
            <p:spPr bwMode="auto">
              <a:xfrm>
                <a:off x="2025"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9" name="Line 945"/>
              <p:cNvSpPr>
                <a:spLocks noChangeShapeType="1"/>
              </p:cNvSpPr>
              <p:nvPr/>
            </p:nvSpPr>
            <p:spPr bwMode="auto">
              <a:xfrm>
                <a:off x="2025"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0" name="Line 946"/>
              <p:cNvSpPr>
                <a:spLocks noChangeShapeType="1"/>
              </p:cNvSpPr>
              <p:nvPr/>
            </p:nvSpPr>
            <p:spPr bwMode="auto">
              <a:xfrm>
                <a:off x="2025"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1" name="Rectangle 947"/>
              <p:cNvSpPr>
                <a:spLocks noChangeArrowheads="1"/>
              </p:cNvSpPr>
              <p:nvPr/>
            </p:nvSpPr>
            <p:spPr bwMode="auto">
              <a:xfrm>
                <a:off x="2031" y="2767"/>
                <a:ext cx="485"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2" name="Line 948"/>
              <p:cNvSpPr>
                <a:spLocks noChangeShapeType="1"/>
              </p:cNvSpPr>
              <p:nvPr/>
            </p:nvSpPr>
            <p:spPr bwMode="auto">
              <a:xfrm>
                <a:off x="2031" y="2767"/>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3" name="Rectangle 949"/>
              <p:cNvSpPr>
                <a:spLocks noChangeArrowheads="1"/>
              </p:cNvSpPr>
              <p:nvPr/>
            </p:nvSpPr>
            <p:spPr bwMode="auto">
              <a:xfrm>
                <a:off x="2516"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4" name="Line 950"/>
              <p:cNvSpPr>
                <a:spLocks noChangeShapeType="1"/>
              </p:cNvSpPr>
              <p:nvPr/>
            </p:nvSpPr>
            <p:spPr bwMode="auto">
              <a:xfrm>
                <a:off x="2516"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5" name="Line 951"/>
              <p:cNvSpPr>
                <a:spLocks noChangeShapeType="1"/>
              </p:cNvSpPr>
              <p:nvPr/>
            </p:nvSpPr>
            <p:spPr bwMode="auto">
              <a:xfrm>
                <a:off x="2516"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6" name="Rectangle 952"/>
              <p:cNvSpPr>
                <a:spLocks noChangeArrowheads="1"/>
              </p:cNvSpPr>
              <p:nvPr/>
            </p:nvSpPr>
            <p:spPr bwMode="auto">
              <a:xfrm>
                <a:off x="2522" y="2767"/>
                <a:ext cx="59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7" name="Line 953"/>
              <p:cNvSpPr>
                <a:spLocks noChangeShapeType="1"/>
              </p:cNvSpPr>
              <p:nvPr/>
            </p:nvSpPr>
            <p:spPr bwMode="auto">
              <a:xfrm>
                <a:off x="2522" y="2767"/>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8" name="Rectangle 954"/>
              <p:cNvSpPr>
                <a:spLocks noChangeArrowheads="1"/>
              </p:cNvSpPr>
              <p:nvPr/>
            </p:nvSpPr>
            <p:spPr bwMode="auto">
              <a:xfrm>
                <a:off x="3116" y="2767"/>
                <a:ext cx="5"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9" name="Line 955"/>
              <p:cNvSpPr>
                <a:spLocks noChangeShapeType="1"/>
              </p:cNvSpPr>
              <p:nvPr/>
            </p:nvSpPr>
            <p:spPr bwMode="auto">
              <a:xfrm>
                <a:off x="3116" y="2767"/>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0" name="Line 956"/>
              <p:cNvSpPr>
                <a:spLocks noChangeShapeType="1"/>
              </p:cNvSpPr>
              <p:nvPr/>
            </p:nvSpPr>
            <p:spPr bwMode="auto">
              <a:xfrm>
                <a:off x="3116"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1" name="Rectangle 957"/>
              <p:cNvSpPr>
                <a:spLocks noChangeArrowheads="1"/>
              </p:cNvSpPr>
              <p:nvPr/>
            </p:nvSpPr>
            <p:spPr bwMode="auto">
              <a:xfrm>
                <a:off x="3121" y="2767"/>
                <a:ext cx="59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2" name="Line 958"/>
              <p:cNvSpPr>
                <a:spLocks noChangeShapeType="1"/>
              </p:cNvSpPr>
              <p:nvPr/>
            </p:nvSpPr>
            <p:spPr bwMode="auto">
              <a:xfrm>
                <a:off x="3121" y="2767"/>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3" name="Rectangle 959"/>
              <p:cNvSpPr>
                <a:spLocks noChangeArrowheads="1"/>
              </p:cNvSpPr>
              <p:nvPr/>
            </p:nvSpPr>
            <p:spPr bwMode="auto">
              <a:xfrm>
                <a:off x="3715"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4" name="Line 960"/>
              <p:cNvSpPr>
                <a:spLocks noChangeShapeType="1"/>
              </p:cNvSpPr>
              <p:nvPr/>
            </p:nvSpPr>
            <p:spPr bwMode="auto">
              <a:xfrm>
                <a:off x="3715"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5" name="Line 961"/>
              <p:cNvSpPr>
                <a:spLocks noChangeShapeType="1"/>
              </p:cNvSpPr>
              <p:nvPr/>
            </p:nvSpPr>
            <p:spPr bwMode="auto">
              <a:xfrm>
                <a:off x="3715"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6" name="Rectangle 962"/>
              <p:cNvSpPr>
                <a:spLocks noChangeArrowheads="1"/>
              </p:cNvSpPr>
              <p:nvPr/>
            </p:nvSpPr>
            <p:spPr bwMode="auto">
              <a:xfrm>
                <a:off x="3721" y="2767"/>
                <a:ext cx="757"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7" name="Line 963"/>
              <p:cNvSpPr>
                <a:spLocks noChangeShapeType="1"/>
              </p:cNvSpPr>
              <p:nvPr/>
            </p:nvSpPr>
            <p:spPr bwMode="auto">
              <a:xfrm>
                <a:off x="3721" y="2767"/>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8" name="Rectangle 964"/>
              <p:cNvSpPr>
                <a:spLocks noChangeArrowheads="1"/>
              </p:cNvSpPr>
              <p:nvPr/>
            </p:nvSpPr>
            <p:spPr bwMode="auto">
              <a:xfrm>
                <a:off x="4478"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9" name="Line 965"/>
              <p:cNvSpPr>
                <a:spLocks noChangeShapeType="1"/>
              </p:cNvSpPr>
              <p:nvPr/>
            </p:nvSpPr>
            <p:spPr bwMode="auto">
              <a:xfrm>
                <a:off x="4478"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0" name="Line 966"/>
              <p:cNvSpPr>
                <a:spLocks noChangeShapeType="1"/>
              </p:cNvSpPr>
              <p:nvPr/>
            </p:nvSpPr>
            <p:spPr bwMode="auto">
              <a:xfrm>
                <a:off x="4478"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1" name="Rectangle 967"/>
              <p:cNvSpPr>
                <a:spLocks noChangeArrowheads="1"/>
              </p:cNvSpPr>
              <p:nvPr/>
            </p:nvSpPr>
            <p:spPr bwMode="auto">
              <a:xfrm>
                <a:off x="4484" y="2767"/>
                <a:ext cx="757"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2" name="Line 968"/>
              <p:cNvSpPr>
                <a:spLocks noChangeShapeType="1"/>
              </p:cNvSpPr>
              <p:nvPr/>
            </p:nvSpPr>
            <p:spPr bwMode="auto">
              <a:xfrm>
                <a:off x="4484" y="2767"/>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3" name="Rectangle 969"/>
              <p:cNvSpPr>
                <a:spLocks noChangeArrowheads="1"/>
              </p:cNvSpPr>
              <p:nvPr/>
            </p:nvSpPr>
            <p:spPr bwMode="auto">
              <a:xfrm>
                <a:off x="5241"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4" name="Line 970"/>
              <p:cNvSpPr>
                <a:spLocks noChangeShapeType="1"/>
              </p:cNvSpPr>
              <p:nvPr/>
            </p:nvSpPr>
            <p:spPr bwMode="auto">
              <a:xfrm>
                <a:off x="5241"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5" name="Line 971"/>
              <p:cNvSpPr>
                <a:spLocks noChangeShapeType="1"/>
              </p:cNvSpPr>
              <p:nvPr/>
            </p:nvSpPr>
            <p:spPr bwMode="auto">
              <a:xfrm>
                <a:off x="5241"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6" name="Rectangle 972"/>
              <p:cNvSpPr>
                <a:spLocks noChangeArrowheads="1"/>
              </p:cNvSpPr>
              <p:nvPr/>
            </p:nvSpPr>
            <p:spPr bwMode="auto">
              <a:xfrm>
                <a:off x="5247" y="2767"/>
                <a:ext cx="422"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7" name="Line 973"/>
              <p:cNvSpPr>
                <a:spLocks noChangeShapeType="1"/>
              </p:cNvSpPr>
              <p:nvPr/>
            </p:nvSpPr>
            <p:spPr bwMode="auto">
              <a:xfrm>
                <a:off x="5247" y="2767"/>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8" name="Rectangle 974"/>
              <p:cNvSpPr>
                <a:spLocks noChangeArrowheads="1"/>
              </p:cNvSpPr>
              <p:nvPr/>
            </p:nvSpPr>
            <p:spPr bwMode="auto">
              <a:xfrm>
                <a:off x="5669" y="276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9" name="Line 975"/>
              <p:cNvSpPr>
                <a:spLocks noChangeShapeType="1"/>
              </p:cNvSpPr>
              <p:nvPr/>
            </p:nvSpPr>
            <p:spPr bwMode="auto">
              <a:xfrm>
                <a:off x="5669" y="276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0" name="Line 976"/>
              <p:cNvSpPr>
                <a:spLocks noChangeShapeType="1"/>
              </p:cNvSpPr>
              <p:nvPr/>
            </p:nvSpPr>
            <p:spPr bwMode="auto">
              <a:xfrm>
                <a:off x="5669" y="2767"/>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1" name="Rectangle 977"/>
              <p:cNvSpPr>
                <a:spLocks noChangeArrowheads="1"/>
              </p:cNvSpPr>
              <p:nvPr/>
            </p:nvSpPr>
            <p:spPr bwMode="auto">
              <a:xfrm>
                <a:off x="0" y="2772"/>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2" name="Line 978"/>
              <p:cNvSpPr>
                <a:spLocks noChangeShapeType="1"/>
              </p:cNvSpPr>
              <p:nvPr/>
            </p:nvSpPr>
            <p:spPr bwMode="auto">
              <a:xfrm>
                <a:off x="0" y="2772"/>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3" name="Rectangle 979"/>
              <p:cNvSpPr>
                <a:spLocks noChangeArrowheads="1"/>
              </p:cNvSpPr>
              <p:nvPr/>
            </p:nvSpPr>
            <p:spPr bwMode="auto">
              <a:xfrm>
                <a:off x="1480"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4" name="Line 980"/>
              <p:cNvSpPr>
                <a:spLocks noChangeShapeType="1"/>
              </p:cNvSpPr>
              <p:nvPr/>
            </p:nvSpPr>
            <p:spPr bwMode="auto">
              <a:xfrm>
                <a:off x="1480"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5" name="Rectangle 981"/>
              <p:cNvSpPr>
                <a:spLocks noChangeArrowheads="1"/>
              </p:cNvSpPr>
              <p:nvPr/>
            </p:nvSpPr>
            <p:spPr bwMode="auto">
              <a:xfrm>
                <a:off x="2025"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6" name="Line 982"/>
              <p:cNvSpPr>
                <a:spLocks noChangeShapeType="1"/>
              </p:cNvSpPr>
              <p:nvPr/>
            </p:nvSpPr>
            <p:spPr bwMode="auto">
              <a:xfrm>
                <a:off x="2025"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7" name="Rectangle 983"/>
              <p:cNvSpPr>
                <a:spLocks noChangeArrowheads="1"/>
              </p:cNvSpPr>
              <p:nvPr/>
            </p:nvSpPr>
            <p:spPr bwMode="auto">
              <a:xfrm>
                <a:off x="2516"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8" name="Line 984"/>
              <p:cNvSpPr>
                <a:spLocks noChangeShapeType="1"/>
              </p:cNvSpPr>
              <p:nvPr/>
            </p:nvSpPr>
            <p:spPr bwMode="auto">
              <a:xfrm>
                <a:off x="2516"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9" name="Rectangle 985"/>
              <p:cNvSpPr>
                <a:spLocks noChangeArrowheads="1"/>
              </p:cNvSpPr>
              <p:nvPr/>
            </p:nvSpPr>
            <p:spPr bwMode="auto">
              <a:xfrm>
                <a:off x="3116" y="2772"/>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0" name="Line 986"/>
              <p:cNvSpPr>
                <a:spLocks noChangeShapeType="1"/>
              </p:cNvSpPr>
              <p:nvPr/>
            </p:nvSpPr>
            <p:spPr bwMode="auto">
              <a:xfrm>
                <a:off x="3116"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1" name="Rectangle 987"/>
              <p:cNvSpPr>
                <a:spLocks noChangeArrowheads="1"/>
              </p:cNvSpPr>
              <p:nvPr/>
            </p:nvSpPr>
            <p:spPr bwMode="auto">
              <a:xfrm>
                <a:off x="3715"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2" name="Line 988"/>
              <p:cNvSpPr>
                <a:spLocks noChangeShapeType="1"/>
              </p:cNvSpPr>
              <p:nvPr/>
            </p:nvSpPr>
            <p:spPr bwMode="auto">
              <a:xfrm>
                <a:off x="3715"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3" name="Rectangle 989"/>
              <p:cNvSpPr>
                <a:spLocks noChangeArrowheads="1"/>
              </p:cNvSpPr>
              <p:nvPr/>
            </p:nvSpPr>
            <p:spPr bwMode="auto">
              <a:xfrm>
                <a:off x="4478"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4" name="Line 990"/>
              <p:cNvSpPr>
                <a:spLocks noChangeShapeType="1"/>
              </p:cNvSpPr>
              <p:nvPr/>
            </p:nvSpPr>
            <p:spPr bwMode="auto">
              <a:xfrm>
                <a:off x="4478"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5" name="Rectangle 991"/>
              <p:cNvSpPr>
                <a:spLocks noChangeArrowheads="1"/>
              </p:cNvSpPr>
              <p:nvPr/>
            </p:nvSpPr>
            <p:spPr bwMode="auto">
              <a:xfrm>
                <a:off x="5241"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6" name="Line 992"/>
              <p:cNvSpPr>
                <a:spLocks noChangeShapeType="1"/>
              </p:cNvSpPr>
              <p:nvPr/>
            </p:nvSpPr>
            <p:spPr bwMode="auto">
              <a:xfrm>
                <a:off x="5241"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7" name="Rectangle 993"/>
              <p:cNvSpPr>
                <a:spLocks noChangeArrowheads="1"/>
              </p:cNvSpPr>
              <p:nvPr/>
            </p:nvSpPr>
            <p:spPr bwMode="auto">
              <a:xfrm>
                <a:off x="5669" y="2772"/>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8" name="Line 994"/>
              <p:cNvSpPr>
                <a:spLocks noChangeShapeType="1"/>
              </p:cNvSpPr>
              <p:nvPr/>
            </p:nvSpPr>
            <p:spPr bwMode="auto">
              <a:xfrm>
                <a:off x="5669" y="2772"/>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9" name="Rectangle 995"/>
              <p:cNvSpPr>
                <a:spLocks noChangeArrowheads="1"/>
              </p:cNvSpPr>
              <p:nvPr/>
            </p:nvSpPr>
            <p:spPr bwMode="auto">
              <a:xfrm>
                <a:off x="12" y="2934"/>
                <a:ext cx="49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i="1" smtClean="0">
                    <a:solidFill>
                      <a:srgbClr val="000000"/>
                    </a:solidFill>
                    <a:latin typeface="Times New Roman" pitchFamily="18" charset="0"/>
                    <a:cs typeface="Arial" pitchFamily="34" charset="0"/>
                  </a:rPr>
                  <a:t>Subtotal</a:t>
                </a:r>
                <a:endParaRPr lang="en-US" smtClean="0">
                  <a:solidFill>
                    <a:prstClr val="black"/>
                  </a:solidFill>
                  <a:latin typeface="Arial" pitchFamily="34" charset="0"/>
                  <a:cs typeface="Arial" pitchFamily="34" charset="0"/>
                </a:endParaRPr>
              </a:p>
            </p:txBody>
          </p:sp>
          <p:sp>
            <p:nvSpPr>
              <p:cNvPr id="2020" name="Rectangle 996"/>
              <p:cNvSpPr>
                <a:spLocks noChangeArrowheads="1"/>
              </p:cNvSpPr>
              <p:nvPr/>
            </p:nvSpPr>
            <p:spPr bwMode="auto">
              <a:xfrm>
                <a:off x="429" y="2935"/>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i="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21" name="Rectangle 997"/>
              <p:cNvSpPr>
                <a:spLocks noChangeArrowheads="1"/>
              </p:cNvSpPr>
              <p:nvPr/>
            </p:nvSpPr>
            <p:spPr bwMode="auto">
              <a:xfrm>
                <a:off x="1683" y="2933"/>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552</a:t>
                </a:r>
                <a:endParaRPr lang="en-US" smtClean="0">
                  <a:solidFill>
                    <a:prstClr val="black"/>
                  </a:solidFill>
                  <a:latin typeface="Arial" pitchFamily="34" charset="0"/>
                  <a:cs typeface="Arial" pitchFamily="34" charset="0"/>
                </a:endParaRPr>
              </a:p>
            </p:txBody>
          </p:sp>
          <p:sp>
            <p:nvSpPr>
              <p:cNvPr id="2022" name="Rectangle 998"/>
              <p:cNvSpPr>
                <a:spLocks noChangeArrowheads="1"/>
              </p:cNvSpPr>
              <p:nvPr/>
            </p:nvSpPr>
            <p:spPr bwMode="auto">
              <a:xfrm>
                <a:off x="1865"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23" name="Rectangle 999"/>
              <p:cNvSpPr>
                <a:spLocks noChangeArrowheads="1"/>
              </p:cNvSpPr>
              <p:nvPr/>
            </p:nvSpPr>
            <p:spPr bwMode="auto">
              <a:xfrm>
                <a:off x="2168" y="2933"/>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2080</a:t>
                </a:r>
                <a:endParaRPr lang="en-US" smtClean="0">
                  <a:solidFill>
                    <a:prstClr val="black"/>
                  </a:solidFill>
                  <a:latin typeface="Arial" pitchFamily="34" charset="0"/>
                  <a:cs typeface="Arial" pitchFamily="34" charset="0"/>
                </a:endParaRPr>
              </a:p>
            </p:txBody>
          </p:sp>
          <p:sp>
            <p:nvSpPr>
              <p:cNvPr id="2024" name="Rectangle 1000"/>
              <p:cNvSpPr>
                <a:spLocks noChangeArrowheads="1"/>
              </p:cNvSpPr>
              <p:nvPr/>
            </p:nvSpPr>
            <p:spPr bwMode="auto">
              <a:xfrm>
                <a:off x="2410"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25" name="Rectangle 1001"/>
              <p:cNvSpPr>
                <a:spLocks noChangeArrowheads="1"/>
              </p:cNvSpPr>
              <p:nvPr/>
            </p:nvSpPr>
            <p:spPr bwMode="auto">
              <a:xfrm>
                <a:off x="2834" y="2933"/>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21</a:t>
                </a:r>
                <a:endParaRPr lang="en-US" smtClean="0">
                  <a:solidFill>
                    <a:prstClr val="black"/>
                  </a:solidFill>
                  <a:latin typeface="Arial" pitchFamily="34" charset="0"/>
                  <a:cs typeface="Arial" pitchFamily="34" charset="0"/>
                </a:endParaRPr>
              </a:p>
            </p:txBody>
          </p:sp>
          <p:sp>
            <p:nvSpPr>
              <p:cNvPr id="2026" name="Rectangle 1002"/>
              <p:cNvSpPr>
                <a:spLocks noChangeArrowheads="1"/>
              </p:cNvSpPr>
              <p:nvPr/>
            </p:nvSpPr>
            <p:spPr bwMode="auto">
              <a:xfrm>
                <a:off x="2955"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27" name="Rectangle 1003"/>
              <p:cNvSpPr>
                <a:spLocks noChangeArrowheads="1"/>
              </p:cNvSpPr>
              <p:nvPr/>
            </p:nvSpPr>
            <p:spPr bwMode="auto">
              <a:xfrm>
                <a:off x="3313" y="2933"/>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3328</a:t>
                </a:r>
                <a:endParaRPr lang="en-US" smtClean="0">
                  <a:solidFill>
                    <a:prstClr val="black"/>
                  </a:solidFill>
                  <a:latin typeface="Arial" pitchFamily="34" charset="0"/>
                  <a:cs typeface="Arial" pitchFamily="34" charset="0"/>
                </a:endParaRPr>
              </a:p>
            </p:txBody>
          </p:sp>
          <p:sp>
            <p:nvSpPr>
              <p:cNvPr id="2028" name="Rectangle 1004"/>
              <p:cNvSpPr>
                <a:spLocks noChangeArrowheads="1"/>
              </p:cNvSpPr>
              <p:nvPr/>
            </p:nvSpPr>
            <p:spPr bwMode="auto">
              <a:xfrm>
                <a:off x="3555"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29" name="Rectangle 1005"/>
              <p:cNvSpPr>
                <a:spLocks noChangeArrowheads="1"/>
              </p:cNvSpPr>
              <p:nvPr/>
            </p:nvSpPr>
            <p:spPr bwMode="auto">
              <a:xfrm>
                <a:off x="4033" y="2933"/>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10</a:t>
                </a:r>
                <a:endParaRPr lang="en-US" smtClean="0">
                  <a:solidFill>
                    <a:prstClr val="black"/>
                  </a:solidFill>
                  <a:latin typeface="Arial" pitchFamily="34" charset="0"/>
                  <a:cs typeface="Arial" pitchFamily="34" charset="0"/>
                </a:endParaRPr>
              </a:p>
            </p:txBody>
          </p:sp>
          <p:sp>
            <p:nvSpPr>
              <p:cNvPr id="2030" name="Rectangle 1006"/>
              <p:cNvSpPr>
                <a:spLocks noChangeArrowheads="1"/>
              </p:cNvSpPr>
              <p:nvPr/>
            </p:nvSpPr>
            <p:spPr bwMode="auto">
              <a:xfrm>
                <a:off x="4154"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31" name="Rectangle 1007"/>
              <p:cNvSpPr>
                <a:spLocks noChangeArrowheads="1"/>
              </p:cNvSpPr>
              <p:nvPr/>
            </p:nvSpPr>
            <p:spPr bwMode="auto">
              <a:xfrm>
                <a:off x="4863"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32" name="Rectangle 1008"/>
              <p:cNvSpPr>
                <a:spLocks noChangeArrowheads="1"/>
              </p:cNvSpPr>
              <p:nvPr/>
            </p:nvSpPr>
            <p:spPr bwMode="auto">
              <a:xfrm>
                <a:off x="5458" y="29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grpSp>
        <p:sp>
          <p:nvSpPr>
            <p:cNvPr id="2034" name="Rectangle 1010"/>
            <p:cNvSpPr>
              <a:spLocks noChangeArrowheads="1"/>
            </p:cNvSpPr>
            <p:nvPr/>
          </p:nvSpPr>
          <p:spPr bwMode="auto">
            <a:xfrm>
              <a:off x="0" y="2918"/>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5" name="Line 1011"/>
            <p:cNvSpPr>
              <a:spLocks noChangeShapeType="1"/>
            </p:cNvSpPr>
            <p:nvPr/>
          </p:nvSpPr>
          <p:spPr bwMode="auto">
            <a:xfrm>
              <a:off x="0" y="2918"/>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6" name="Line 1012"/>
            <p:cNvSpPr>
              <a:spLocks noChangeShapeType="1"/>
            </p:cNvSpPr>
            <p:nvPr/>
          </p:nvSpPr>
          <p:spPr bwMode="auto">
            <a:xfrm>
              <a:off x="0" y="2918"/>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7" name="Rectangle 1013"/>
            <p:cNvSpPr>
              <a:spLocks noChangeArrowheads="1"/>
            </p:cNvSpPr>
            <p:nvPr/>
          </p:nvSpPr>
          <p:spPr bwMode="auto">
            <a:xfrm>
              <a:off x="6" y="2918"/>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8" name="Line 1014"/>
            <p:cNvSpPr>
              <a:spLocks noChangeShapeType="1"/>
            </p:cNvSpPr>
            <p:nvPr/>
          </p:nvSpPr>
          <p:spPr bwMode="auto">
            <a:xfrm>
              <a:off x="6" y="2918"/>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9" name="Rectangle 1015"/>
            <p:cNvSpPr>
              <a:spLocks noChangeArrowheads="1"/>
            </p:cNvSpPr>
            <p:nvPr/>
          </p:nvSpPr>
          <p:spPr bwMode="auto">
            <a:xfrm>
              <a:off x="1480"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0" name="Line 1016"/>
            <p:cNvSpPr>
              <a:spLocks noChangeShapeType="1"/>
            </p:cNvSpPr>
            <p:nvPr/>
          </p:nvSpPr>
          <p:spPr bwMode="auto">
            <a:xfrm>
              <a:off x="1480"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1" name="Line 1017"/>
            <p:cNvSpPr>
              <a:spLocks noChangeShapeType="1"/>
            </p:cNvSpPr>
            <p:nvPr/>
          </p:nvSpPr>
          <p:spPr bwMode="auto">
            <a:xfrm>
              <a:off x="1480"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2" name="Rectangle 1018"/>
            <p:cNvSpPr>
              <a:spLocks noChangeArrowheads="1"/>
            </p:cNvSpPr>
            <p:nvPr/>
          </p:nvSpPr>
          <p:spPr bwMode="auto">
            <a:xfrm>
              <a:off x="1486" y="2918"/>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3" name="Line 1019"/>
            <p:cNvSpPr>
              <a:spLocks noChangeShapeType="1"/>
            </p:cNvSpPr>
            <p:nvPr/>
          </p:nvSpPr>
          <p:spPr bwMode="auto">
            <a:xfrm>
              <a:off x="1486" y="2918"/>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4" name="Rectangle 1020"/>
            <p:cNvSpPr>
              <a:spLocks noChangeArrowheads="1"/>
            </p:cNvSpPr>
            <p:nvPr/>
          </p:nvSpPr>
          <p:spPr bwMode="auto">
            <a:xfrm>
              <a:off x="2025"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5" name="Line 1021"/>
            <p:cNvSpPr>
              <a:spLocks noChangeShapeType="1"/>
            </p:cNvSpPr>
            <p:nvPr/>
          </p:nvSpPr>
          <p:spPr bwMode="auto">
            <a:xfrm>
              <a:off x="2025"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6" name="Line 1022"/>
            <p:cNvSpPr>
              <a:spLocks noChangeShapeType="1"/>
            </p:cNvSpPr>
            <p:nvPr/>
          </p:nvSpPr>
          <p:spPr bwMode="auto">
            <a:xfrm>
              <a:off x="2025"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7" name="Rectangle 1023"/>
            <p:cNvSpPr>
              <a:spLocks noChangeArrowheads="1"/>
            </p:cNvSpPr>
            <p:nvPr/>
          </p:nvSpPr>
          <p:spPr bwMode="auto">
            <a:xfrm>
              <a:off x="2031" y="2918"/>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8" name="Line 1024"/>
            <p:cNvSpPr>
              <a:spLocks noChangeShapeType="1"/>
            </p:cNvSpPr>
            <p:nvPr/>
          </p:nvSpPr>
          <p:spPr bwMode="auto">
            <a:xfrm>
              <a:off x="2031" y="2918"/>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9" name="Rectangle 1025"/>
            <p:cNvSpPr>
              <a:spLocks noChangeArrowheads="1"/>
            </p:cNvSpPr>
            <p:nvPr/>
          </p:nvSpPr>
          <p:spPr bwMode="auto">
            <a:xfrm>
              <a:off x="2516"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0" name="Line 1026"/>
            <p:cNvSpPr>
              <a:spLocks noChangeShapeType="1"/>
            </p:cNvSpPr>
            <p:nvPr/>
          </p:nvSpPr>
          <p:spPr bwMode="auto">
            <a:xfrm>
              <a:off x="2516"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1" name="Line 1027"/>
            <p:cNvSpPr>
              <a:spLocks noChangeShapeType="1"/>
            </p:cNvSpPr>
            <p:nvPr/>
          </p:nvSpPr>
          <p:spPr bwMode="auto">
            <a:xfrm>
              <a:off x="2516"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2" name="Rectangle 1028"/>
            <p:cNvSpPr>
              <a:spLocks noChangeArrowheads="1"/>
            </p:cNvSpPr>
            <p:nvPr/>
          </p:nvSpPr>
          <p:spPr bwMode="auto">
            <a:xfrm>
              <a:off x="2522" y="2918"/>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3" name="Line 1029"/>
            <p:cNvSpPr>
              <a:spLocks noChangeShapeType="1"/>
            </p:cNvSpPr>
            <p:nvPr/>
          </p:nvSpPr>
          <p:spPr bwMode="auto">
            <a:xfrm>
              <a:off x="2522" y="2918"/>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4" name="Rectangle 1030"/>
            <p:cNvSpPr>
              <a:spLocks noChangeArrowheads="1"/>
            </p:cNvSpPr>
            <p:nvPr/>
          </p:nvSpPr>
          <p:spPr bwMode="auto">
            <a:xfrm>
              <a:off x="3116" y="2918"/>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5" name="Line 1031"/>
            <p:cNvSpPr>
              <a:spLocks noChangeShapeType="1"/>
            </p:cNvSpPr>
            <p:nvPr/>
          </p:nvSpPr>
          <p:spPr bwMode="auto">
            <a:xfrm>
              <a:off x="3116" y="2918"/>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6" name="Line 1032"/>
            <p:cNvSpPr>
              <a:spLocks noChangeShapeType="1"/>
            </p:cNvSpPr>
            <p:nvPr/>
          </p:nvSpPr>
          <p:spPr bwMode="auto">
            <a:xfrm>
              <a:off x="3116"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7" name="Rectangle 1033"/>
            <p:cNvSpPr>
              <a:spLocks noChangeArrowheads="1"/>
            </p:cNvSpPr>
            <p:nvPr/>
          </p:nvSpPr>
          <p:spPr bwMode="auto">
            <a:xfrm>
              <a:off x="3121" y="2918"/>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8" name="Line 1034"/>
            <p:cNvSpPr>
              <a:spLocks noChangeShapeType="1"/>
            </p:cNvSpPr>
            <p:nvPr/>
          </p:nvSpPr>
          <p:spPr bwMode="auto">
            <a:xfrm>
              <a:off x="3121" y="2918"/>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9" name="Rectangle 1035"/>
            <p:cNvSpPr>
              <a:spLocks noChangeArrowheads="1"/>
            </p:cNvSpPr>
            <p:nvPr/>
          </p:nvSpPr>
          <p:spPr bwMode="auto">
            <a:xfrm>
              <a:off x="3715"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0" name="Line 1036"/>
            <p:cNvSpPr>
              <a:spLocks noChangeShapeType="1"/>
            </p:cNvSpPr>
            <p:nvPr/>
          </p:nvSpPr>
          <p:spPr bwMode="auto">
            <a:xfrm>
              <a:off x="3715"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1" name="Line 1037"/>
            <p:cNvSpPr>
              <a:spLocks noChangeShapeType="1"/>
            </p:cNvSpPr>
            <p:nvPr/>
          </p:nvSpPr>
          <p:spPr bwMode="auto">
            <a:xfrm>
              <a:off x="3715"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2" name="Rectangle 1038"/>
            <p:cNvSpPr>
              <a:spLocks noChangeArrowheads="1"/>
            </p:cNvSpPr>
            <p:nvPr/>
          </p:nvSpPr>
          <p:spPr bwMode="auto">
            <a:xfrm>
              <a:off x="3721" y="2918"/>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3" name="Line 1039"/>
            <p:cNvSpPr>
              <a:spLocks noChangeShapeType="1"/>
            </p:cNvSpPr>
            <p:nvPr/>
          </p:nvSpPr>
          <p:spPr bwMode="auto">
            <a:xfrm>
              <a:off x="3721" y="2918"/>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4" name="Rectangle 1040"/>
            <p:cNvSpPr>
              <a:spLocks noChangeArrowheads="1"/>
            </p:cNvSpPr>
            <p:nvPr/>
          </p:nvSpPr>
          <p:spPr bwMode="auto">
            <a:xfrm>
              <a:off x="4478"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5" name="Line 1041"/>
            <p:cNvSpPr>
              <a:spLocks noChangeShapeType="1"/>
            </p:cNvSpPr>
            <p:nvPr/>
          </p:nvSpPr>
          <p:spPr bwMode="auto">
            <a:xfrm>
              <a:off x="4478"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6" name="Line 1042"/>
            <p:cNvSpPr>
              <a:spLocks noChangeShapeType="1"/>
            </p:cNvSpPr>
            <p:nvPr/>
          </p:nvSpPr>
          <p:spPr bwMode="auto">
            <a:xfrm>
              <a:off x="4478"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7" name="Rectangle 1043"/>
            <p:cNvSpPr>
              <a:spLocks noChangeArrowheads="1"/>
            </p:cNvSpPr>
            <p:nvPr/>
          </p:nvSpPr>
          <p:spPr bwMode="auto">
            <a:xfrm>
              <a:off x="4484" y="2918"/>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8" name="Line 1044"/>
            <p:cNvSpPr>
              <a:spLocks noChangeShapeType="1"/>
            </p:cNvSpPr>
            <p:nvPr/>
          </p:nvSpPr>
          <p:spPr bwMode="auto">
            <a:xfrm>
              <a:off x="4484" y="2918"/>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9" name="Rectangle 1045"/>
            <p:cNvSpPr>
              <a:spLocks noChangeArrowheads="1"/>
            </p:cNvSpPr>
            <p:nvPr/>
          </p:nvSpPr>
          <p:spPr bwMode="auto">
            <a:xfrm>
              <a:off x="5241"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0" name="Line 1046"/>
            <p:cNvSpPr>
              <a:spLocks noChangeShapeType="1"/>
            </p:cNvSpPr>
            <p:nvPr/>
          </p:nvSpPr>
          <p:spPr bwMode="auto">
            <a:xfrm>
              <a:off x="5241"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1" name="Line 1047"/>
            <p:cNvSpPr>
              <a:spLocks noChangeShapeType="1"/>
            </p:cNvSpPr>
            <p:nvPr/>
          </p:nvSpPr>
          <p:spPr bwMode="auto">
            <a:xfrm>
              <a:off x="5241"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2" name="Rectangle 1048"/>
            <p:cNvSpPr>
              <a:spLocks noChangeArrowheads="1"/>
            </p:cNvSpPr>
            <p:nvPr/>
          </p:nvSpPr>
          <p:spPr bwMode="auto">
            <a:xfrm>
              <a:off x="5247" y="2918"/>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3" name="Line 1049"/>
            <p:cNvSpPr>
              <a:spLocks noChangeShapeType="1"/>
            </p:cNvSpPr>
            <p:nvPr/>
          </p:nvSpPr>
          <p:spPr bwMode="auto">
            <a:xfrm>
              <a:off x="5247" y="2918"/>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4" name="Rectangle 1050"/>
            <p:cNvSpPr>
              <a:spLocks noChangeArrowheads="1"/>
            </p:cNvSpPr>
            <p:nvPr/>
          </p:nvSpPr>
          <p:spPr bwMode="auto">
            <a:xfrm>
              <a:off x="5669" y="2918"/>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5" name="Line 1051"/>
            <p:cNvSpPr>
              <a:spLocks noChangeShapeType="1"/>
            </p:cNvSpPr>
            <p:nvPr/>
          </p:nvSpPr>
          <p:spPr bwMode="auto">
            <a:xfrm>
              <a:off x="5669" y="291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6" name="Line 1052"/>
            <p:cNvSpPr>
              <a:spLocks noChangeShapeType="1"/>
            </p:cNvSpPr>
            <p:nvPr/>
          </p:nvSpPr>
          <p:spPr bwMode="auto">
            <a:xfrm>
              <a:off x="5669" y="2918"/>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7" name="Rectangle 1053"/>
            <p:cNvSpPr>
              <a:spLocks noChangeArrowheads="1"/>
            </p:cNvSpPr>
            <p:nvPr/>
          </p:nvSpPr>
          <p:spPr bwMode="auto">
            <a:xfrm>
              <a:off x="0" y="2924"/>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8" name="Line 1054"/>
            <p:cNvSpPr>
              <a:spLocks noChangeShapeType="1"/>
            </p:cNvSpPr>
            <p:nvPr/>
          </p:nvSpPr>
          <p:spPr bwMode="auto">
            <a:xfrm>
              <a:off x="0" y="2924"/>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9" name="Rectangle 1055"/>
            <p:cNvSpPr>
              <a:spLocks noChangeArrowheads="1"/>
            </p:cNvSpPr>
            <p:nvPr/>
          </p:nvSpPr>
          <p:spPr bwMode="auto">
            <a:xfrm>
              <a:off x="1480"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0" name="Line 1056"/>
            <p:cNvSpPr>
              <a:spLocks noChangeShapeType="1"/>
            </p:cNvSpPr>
            <p:nvPr/>
          </p:nvSpPr>
          <p:spPr bwMode="auto">
            <a:xfrm>
              <a:off x="1480"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1" name="Rectangle 1057"/>
            <p:cNvSpPr>
              <a:spLocks noChangeArrowheads="1"/>
            </p:cNvSpPr>
            <p:nvPr/>
          </p:nvSpPr>
          <p:spPr bwMode="auto">
            <a:xfrm>
              <a:off x="2025"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2" name="Line 1058"/>
            <p:cNvSpPr>
              <a:spLocks noChangeShapeType="1"/>
            </p:cNvSpPr>
            <p:nvPr/>
          </p:nvSpPr>
          <p:spPr bwMode="auto">
            <a:xfrm>
              <a:off x="2025"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3" name="Rectangle 1059"/>
            <p:cNvSpPr>
              <a:spLocks noChangeArrowheads="1"/>
            </p:cNvSpPr>
            <p:nvPr/>
          </p:nvSpPr>
          <p:spPr bwMode="auto">
            <a:xfrm>
              <a:off x="2516"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4" name="Line 1060"/>
            <p:cNvSpPr>
              <a:spLocks noChangeShapeType="1"/>
            </p:cNvSpPr>
            <p:nvPr/>
          </p:nvSpPr>
          <p:spPr bwMode="auto">
            <a:xfrm>
              <a:off x="2516"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5" name="Rectangle 1061"/>
            <p:cNvSpPr>
              <a:spLocks noChangeArrowheads="1"/>
            </p:cNvSpPr>
            <p:nvPr/>
          </p:nvSpPr>
          <p:spPr bwMode="auto">
            <a:xfrm>
              <a:off x="3116" y="2924"/>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6" name="Line 1062"/>
            <p:cNvSpPr>
              <a:spLocks noChangeShapeType="1"/>
            </p:cNvSpPr>
            <p:nvPr/>
          </p:nvSpPr>
          <p:spPr bwMode="auto">
            <a:xfrm>
              <a:off x="3116"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7" name="Rectangle 1063"/>
            <p:cNvSpPr>
              <a:spLocks noChangeArrowheads="1"/>
            </p:cNvSpPr>
            <p:nvPr/>
          </p:nvSpPr>
          <p:spPr bwMode="auto">
            <a:xfrm>
              <a:off x="3715"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8" name="Line 1064"/>
            <p:cNvSpPr>
              <a:spLocks noChangeShapeType="1"/>
            </p:cNvSpPr>
            <p:nvPr/>
          </p:nvSpPr>
          <p:spPr bwMode="auto">
            <a:xfrm>
              <a:off x="3715"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9" name="Rectangle 1065"/>
            <p:cNvSpPr>
              <a:spLocks noChangeArrowheads="1"/>
            </p:cNvSpPr>
            <p:nvPr/>
          </p:nvSpPr>
          <p:spPr bwMode="auto">
            <a:xfrm>
              <a:off x="4478"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0" name="Line 1066"/>
            <p:cNvSpPr>
              <a:spLocks noChangeShapeType="1"/>
            </p:cNvSpPr>
            <p:nvPr/>
          </p:nvSpPr>
          <p:spPr bwMode="auto">
            <a:xfrm>
              <a:off x="4478"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1" name="Rectangle 1067"/>
            <p:cNvSpPr>
              <a:spLocks noChangeArrowheads="1"/>
            </p:cNvSpPr>
            <p:nvPr/>
          </p:nvSpPr>
          <p:spPr bwMode="auto">
            <a:xfrm>
              <a:off x="5241"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2" name="Line 1068"/>
            <p:cNvSpPr>
              <a:spLocks noChangeShapeType="1"/>
            </p:cNvSpPr>
            <p:nvPr/>
          </p:nvSpPr>
          <p:spPr bwMode="auto">
            <a:xfrm>
              <a:off x="5241"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3" name="Rectangle 1069"/>
            <p:cNvSpPr>
              <a:spLocks noChangeArrowheads="1"/>
            </p:cNvSpPr>
            <p:nvPr/>
          </p:nvSpPr>
          <p:spPr bwMode="auto">
            <a:xfrm>
              <a:off x="5669" y="2924"/>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4" name="Line 1070"/>
            <p:cNvSpPr>
              <a:spLocks noChangeShapeType="1"/>
            </p:cNvSpPr>
            <p:nvPr/>
          </p:nvSpPr>
          <p:spPr bwMode="auto">
            <a:xfrm>
              <a:off x="5669" y="2924"/>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5" name="Rectangle 1071"/>
            <p:cNvSpPr>
              <a:spLocks noChangeArrowheads="1"/>
            </p:cNvSpPr>
            <p:nvPr/>
          </p:nvSpPr>
          <p:spPr bwMode="auto">
            <a:xfrm>
              <a:off x="12" y="3086"/>
              <a:ext cx="331"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i="1" smtClean="0">
                  <a:solidFill>
                    <a:srgbClr val="000000"/>
                  </a:solidFill>
                  <a:latin typeface="Times New Roman" pitchFamily="18" charset="0"/>
                  <a:cs typeface="Arial" pitchFamily="34" charset="0"/>
                </a:rPr>
                <a:t>Total</a:t>
              </a:r>
              <a:endParaRPr lang="en-US" smtClean="0">
                <a:solidFill>
                  <a:prstClr val="black"/>
                </a:solidFill>
                <a:latin typeface="Arial" pitchFamily="34" charset="0"/>
                <a:cs typeface="Arial" pitchFamily="34" charset="0"/>
              </a:endParaRPr>
            </a:p>
          </p:txBody>
        </p:sp>
        <p:sp>
          <p:nvSpPr>
            <p:cNvPr id="2096" name="Rectangle 1072"/>
            <p:cNvSpPr>
              <a:spLocks noChangeArrowheads="1"/>
            </p:cNvSpPr>
            <p:nvPr/>
          </p:nvSpPr>
          <p:spPr bwMode="auto">
            <a:xfrm>
              <a:off x="274" y="3086"/>
              <a:ext cx="8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i="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97" name="Rectangle 1073"/>
            <p:cNvSpPr>
              <a:spLocks noChangeArrowheads="1"/>
            </p:cNvSpPr>
            <p:nvPr/>
          </p:nvSpPr>
          <p:spPr bwMode="auto">
            <a:xfrm>
              <a:off x="1623" y="3085"/>
              <a:ext cx="310"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1336</a:t>
              </a:r>
              <a:endParaRPr lang="en-US" smtClean="0">
                <a:solidFill>
                  <a:prstClr val="black"/>
                </a:solidFill>
                <a:latin typeface="Arial" pitchFamily="34" charset="0"/>
                <a:cs typeface="Arial" pitchFamily="34" charset="0"/>
              </a:endParaRPr>
            </a:p>
          </p:txBody>
        </p:sp>
        <p:sp>
          <p:nvSpPr>
            <p:cNvPr id="2098" name="Rectangle 1074"/>
            <p:cNvSpPr>
              <a:spLocks noChangeArrowheads="1"/>
            </p:cNvSpPr>
            <p:nvPr/>
          </p:nvSpPr>
          <p:spPr bwMode="auto">
            <a:xfrm>
              <a:off x="1865" y="308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99" name="Rectangle 1075"/>
            <p:cNvSpPr>
              <a:spLocks noChangeArrowheads="1"/>
            </p:cNvSpPr>
            <p:nvPr/>
          </p:nvSpPr>
          <p:spPr bwMode="auto">
            <a:xfrm>
              <a:off x="2168" y="3085"/>
              <a:ext cx="310"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5600</a:t>
              </a:r>
              <a:endParaRPr lang="en-US" smtClean="0">
                <a:solidFill>
                  <a:prstClr val="black"/>
                </a:solidFill>
                <a:latin typeface="Arial" pitchFamily="34" charset="0"/>
                <a:cs typeface="Arial" pitchFamily="34" charset="0"/>
              </a:endParaRPr>
            </a:p>
          </p:txBody>
        </p:sp>
        <p:sp>
          <p:nvSpPr>
            <p:cNvPr id="2100" name="Rectangle 1076"/>
            <p:cNvSpPr>
              <a:spLocks noChangeArrowheads="1"/>
            </p:cNvSpPr>
            <p:nvPr/>
          </p:nvSpPr>
          <p:spPr bwMode="auto">
            <a:xfrm>
              <a:off x="2410" y="308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1" name="Rectangle 1077"/>
            <p:cNvSpPr>
              <a:spLocks noChangeArrowheads="1"/>
            </p:cNvSpPr>
            <p:nvPr/>
          </p:nvSpPr>
          <p:spPr bwMode="auto">
            <a:xfrm>
              <a:off x="2834" y="3085"/>
              <a:ext cx="18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58</a:t>
              </a:r>
              <a:endParaRPr lang="en-US" smtClean="0">
                <a:solidFill>
                  <a:prstClr val="black"/>
                </a:solidFill>
                <a:latin typeface="Arial" pitchFamily="34" charset="0"/>
                <a:cs typeface="Arial" pitchFamily="34" charset="0"/>
              </a:endParaRPr>
            </a:p>
          </p:txBody>
        </p:sp>
        <p:sp>
          <p:nvSpPr>
            <p:cNvPr id="2102" name="Rectangle 1078"/>
            <p:cNvSpPr>
              <a:spLocks noChangeArrowheads="1"/>
            </p:cNvSpPr>
            <p:nvPr/>
          </p:nvSpPr>
          <p:spPr bwMode="auto">
            <a:xfrm>
              <a:off x="2955" y="308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3" name="Rectangle 1079"/>
            <p:cNvSpPr>
              <a:spLocks noChangeArrowheads="1"/>
            </p:cNvSpPr>
            <p:nvPr/>
          </p:nvSpPr>
          <p:spPr bwMode="auto">
            <a:xfrm>
              <a:off x="3251" y="3085"/>
              <a:ext cx="374"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10560</a:t>
              </a:r>
              <a:endParaRPr lang="en-US" smtClean="0">
                <a:solidFill>
                  <a:prstClr val="black"/>
                </a:solidFill>
                <a:latin typeface="Arial" pitchFamily="34" charset="0"/>
                <a:cs typeface="Arial" pitchFamily="34" charset="0"/>
              </a:endParaRPr>
            </a:p>
          </p:txBody>
        </p:sp>
        <p:sp>
          <p:nvSpPr>
            <p:cNvPr id="2104" name="Rectangle 1080"/>
            <p:cNvSpPr>
              <a:spLocks noChangeArrowheads="1"/>
            </p:cNvSpPr>
            <p:nvPr/>
          </p:nvSpPr>
          <p:spPr bwMode="auto">
            <a:xfrm>
              <a:off x="3555" y="308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5" name="Rectangle 1081"/>
            <p:cNvSpPr>
              <a:spLocks noChangeArrowheads="1"/>
            </p:cNvSpPr>
            <p:nvPr/>
          </p:nvSpPr>
          <p:spPr bwMode="auto">
            <a:xfrm>
              <a:off x="3972" y="3085"/>
              <a:ext cx="24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552</a:t>
              </a:r>
              <a:endParaRPr lang="en-US" smtClean="0">
                <a:solidFill>
                  <a:prstClr val="black"/>
                </a:solidFill>
                <a:latin typeface="Arial" pitchFamily="34" charset="0"/>
                <a:cs typeface="Arial" pitchFamily="34" charset="0"/>
              </a:endParaRPr>
            </a:p>
          </p:txBody>
        </p:sp>
        <p:sp>
          <p:nvSpPr>
            <p:cNvPr id="2106" name="Rectangle 1082"/>
            <p:cNvSpPr>
              <a:spLocks noChangeArrowheads="1"/>
            </p:cNvSpPr>
            <p:nvPr/>
          </p:nvSpPr>
          <p:spPr bwMode="auto">
            <a:xfrm>
              <a:off x="4154" y="308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7" name="Rectangle 1083"/>
            <p:cNvSpPr>
              <a:spLocks noChangeArrowheads="1"/>
            </p:cNvSpPr>
            <p:nvPr/>
          </p:nvSpPr>
          <p:spPr bwMode="auto">
            <a:xfrm>
              <a:off x="4863" y="3085"/>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8" name="Rectangle 1084"/>
            <p:cNvSpPr>
              <a:spLocks noChangeArrowheads="1"/>
            </p:cNvSpPr>
            <p:nvPr/>
          </p:nvSpPr>
          <p:spPr bwMode="auto">
            <a:xfrm>
              <a:off x="5458" y="30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9" name="Rectangle 1085"/>
            <p:cNvSpPr>
              <a:spLocks noChangeArrowheads="1"/>
            </p:cNvSpPr>
            <p:nvPr/>
          </p:nvSpPr>
          <p:spPr bwMode="auto">
            <a:xfrm>
              <a:off x="0"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0" name="Line 1086"/>
            <p:cNvSpPr>
              <a:spLocks noChangeShapeType="1"/>
            </p:cNvSpPr>
            <p:nvPr/>
          </p:nvSpPr>
          <p:spPr bwMode="auto">
            <a:xfrm>
              <a:off x="0"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1" name="Line 1087"/>
            <p:cNvSpPr>
              <a:spLocks noChangeShapeType="1"/>
            </p:cNvSpPr>
            <p:nvPr/>
          </p:nvSpPr>
          <p:spPr bwMode="auto">
            <a:xfrm>
              <a:off x="0"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2" name="Rectangle 1088"/>
            <p:cNvSpPr>
              <a:spLocks noChangeArrowheads="1"/>
            </p:cNvSpPr>
            <p:nvPr/>
          </p:nvSpPr>
          <p:spPr bwMode="auto">
            <a:xfrm>
              <a:off x="6" y="3070"/>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3" name="Line 1089"/>
            <p:cNvSpPr>
              <a:spLocks noChangeShapeType="1"/>
            </p:cNvSpPr>
            <p:nvPr/>
          </p:nvSpPr>
          <p:spPr bwMode="auto">
            <a:xfrm>
              <a:off x="6" y="3070"/>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4" name="Rectangle 1090"/>
            <p:cNvSpPr>
              <a:spLocks noChangeArrowheads="1"/>
            </p:cNvSpPr>
            <p:nvPr/>
          </p:nvSpPr>
          <p:spPr bwMode="auto">
            <a:xfrm>
              <a:off x="1480"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5" name="Line 1091"/>
            <p:cNvSpPr>
              <a:spLocks noChangeShapeType="1"/>
            </p:cNvSpPr>
            <p:nvPr/>
          </p:nvSpPr>
          <p:spPr bwMode="auto">
            <a:xfrm>
              <a:off x="1480"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6" name="Line 1092"/>
            <p:cNvSpPr>
              <a:spLocks noChangeShapeType="1"/>
            </p:cNvSpPr>
            <p:nvPr/>
          </p:nvSpPr>
          <p:spPr bwMode="auto">
            <a:xfrm>
              <a:off x="1480"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7" name="Rectangle 1093"/>
            <p:cNvSpPr>
              <a:spLocks noChangeArrowheads="1"/>
            </p:cNvSpPr>
            <p:nvPr/>
          </p:nvSpPr>
          <p:spPr bwMode="auto">
            <a:xfrm>
              <a:off x="1486" y="3070"/>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8" name="Line 1094"/>
            <p:cNvSpPr>
              <a:spLocks noChangeShapeType="1"/>
            </p:cNvSpPr>
            <p:nvPr/>
          </p:nvSpPr>
          <p:spPr bwMode="auto">
            <a:xfrm>
              <a:off x="1486" y="3070"/>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9" name="Rectangle 1095"/>
            <p:cNvSpPr>
              <a:spLocks noChangeArrowheads="1"/>
            </p:cNvSpPr>
            <p:nvPr/>
          </p:nvSpPr>
          <p:spPr bwMode="auto">
            <a:xfrm>
              <a:off x="2025"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0" name="Line 1096"/>
            <p:cNvSpPr>
              <a:spLocks noChangeShapeType="1"/>
            </p:cNvSpPr>
            <p:nvPr/>
          </p:nvSpPr>
          <p:spPr bwMode="auto">
            <a:xfrm>
              <a:off x="2025"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1" name="Line 1097"/>
            <p:cNvSpPr>
              <a:spLocks noChangeShapeType="1"/>
            </p:cNvSpPr>
            <p:nvPr/>
          </p:nvSpPr>
          <p:spPr bwMode="auto">
            <a:xfrm>
              <a:off x="2025"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2" name="Rectangle 1098"/>
            <p:cNvSpPr>
              <a:spLocks noChangeArrowheads="1"/>
            </p:cNvSpPr>
            <p:nvPr/>
          </p:nvSpPr>
          <p:spPr bwMode="auto">
            <a:xfrm>
              <a:off x="2031" y="3070"/>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3" name="Line 1099"/>
            <p:cNvSpPr>
              <a:spLocks noChangeShapeType="1"/>
            </p:cNvSpPr>
            <p:nvPr/>
          </p:nvSpPr>
          <p:spPr bwMode="auto">
            <a:xfrm>
              <a:off x="2031" y="3070"/>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4" name="Rectangle 1100"/>
            <p:cNvSpPr>
              <a:spLocks noChangeArrowheads="1"/>
            </p:cNvSpPr>
            <p:nvPr/>
          </p:nvSpPr>
          <p:spPr bwMode="auto">
            <a:xfrm>
              <a:off x="2516"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5" name="Line 1101"/>
            <p:cNvSpPr>
              <a:spLocks noChangeShapeType="1"/>
            </p:cNvSpPr>
            <p:nvPr/>
          </p:nvSpPr>
          <p:spPr bwMode="auto">
            <a:xfrm>
              <a:off x="2516"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6" name="Line 1102"/>
            <p:cNvSpPr>
              <a:spLocks noChangeShapeType="1"/>
            </p:cNvSpPr>
            <p:nvPr/>
          </p:nvSpPr>
          <p:spPr bwMode="auto">
            <a:xfrm>
              <a:off x="2516"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7" name="Rectangle 1103"/>
            <p:cNvSpPr>
              <a:spLocks noChangeArrowheads="1"/>
            </p:cNvSpPr>
            <p:nvPr/>
          </p:nvSpPr>
          <p:spPr bwMode="auto">
            <a:xfrm>
              <a:off x="2522" y="3070"/>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8" name="Line 1104"/>
            <p:cNvSpPr>
              <a:spLocks noChangeShapeType="1"/>
            </p:cNvSpPr>
            <p:nvPr/>
          </p:nvSpPr>
          <p:spPr bwMode="auto">
            <a:xfrm>
              <a:off x="2522" y="3070"/>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9" name="Rectangle 1105"/>
            <p:cNvSpPr>
              <a:spLocks noChangeArrowheads="1"/>
            </p:cNvSpPr>
            <p:nvPr/>
          </p:nvSpPr>
          <p:spPr bwMode="auto">
            <a:xfrm>
              <a:off x="3116" y="3070"/>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0" name="Line 1106"/>
            <p:cNvSpPr>
              <a:spLocks noChangeShapeType="1"/>
            </p:cNvSpPr>
            <p:nvPr/>
          </p:nvSpPr>
          <p:spPr bwMode="auto">
            <a:xfrm>
              <a:off x="3116" y="3070"/>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1" name="Line 1107"/>
            <p:cNvSpPr>
              <a:spLocks noChangeShapeType="1"/>
            </p:cNvSpPr>
            <p:nvPr/>
          </p:nvSpPr>
          <p:spPr bwMode="auto">
            <a:xfrm>
              <a:off x="3116"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2" name="Rectangle 1108"/>
            <p:cNvSpPr>
              <a:spLocks noChangeArrowheads="1"/>
            </p:cNvSpPr>
            <p:nvPr/>
          </p:nvSpPr>
          <p:spPr bwMode="auto">
            <a:xfrm>
              <a:off x="3121" y="3070"/>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3" name="Line 1109"/>
            <p:cNvSpPr>
              <a:spLocks noChangeShapeType="1"/>
            </p:cNvSpPr>
            <p:nvPr/>
          </p:nvSpPr>
          <p:spPr bwMode="auto">
            <a:xfrm>
              <a:off x="3121" y="3070"/>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4" name="Rectangle 1110"/>
            <p:cNvSpPr>
              <a:spLocks noChangeArrowheads="1"/>
            </p:cNvSpPr>
            <p:nvPr/>
          </p:nvSpPr>
          <p:spPr bwMode="auto">
            <a:xfrm>
              <a:off x="3715"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5" name="Line 1111"/>
            <p:cNvSpPr>
              <a:spLocks noChangeShapeType="1"/>
            </p:cNvSpPr>
            <p:nvPr/>
          </p:nvSpPr>
          <p:spPr bwMode="auto">
            <a:xfrm>
              <a:off x="3715"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6" name="Line 1112"/>
            <p:cNvSpPr>
              <a:spLocks noChangeShapeType="1"/>
            </p:cNvSpPr>
            <p:nvPr/>
          </p:nvSpPr>
          <p:spPr bwMode="auto">
            <a:xfrm>
              <a:off x="3715"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7" name="Rectangle 1113"/>
            <p:cNvSpPr>
              <a:spLocks noChangeArrowheads="1"/>
            </p:cNvSpPr>
            <p:nvPr/>
          </p:nvSpPr>
          <p:spPr bwMode="auto">
            <a:xfrm>
              <a:off x="3721" y="3070"/>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8" name="Line 1114"/>
            <p:cNvSpPr>
              <a:spLocks noChangeShapeType="1"/>
            </p:cNvSpPr>
            <p:nvPr/>
          </p:nvSpPr>
          <p:spPr bwMode="auto">
            <a:xfrm>
              <a:off x="3721" y="3070"/>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9" name="Rectangle 1115"/>
            <p:cNvSpPr>
              <a:spLocks noChangeArrowheads="1"/>
            </p:cNvSpPr>
            <p:nvPr/>
          </p:nvSpPr>
          <p:spPr bwMode="auto">
            <a:xfrm>
              <a:off x="4478"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0" name="Line 1116"/>
            <p:cNvSpPr>
              <a:spLocks noChangeShapeType="1"/>
            </p:cNvSpPr>
            <p:nvPr/>
          </p:nvSpPr>
          <p:spPr bwMode="auto">
            <a:xfrm>
              <a:off x="4478"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1" name="Line 1117"/>
            <p:cNvSpPr>
              <a:spLocks noChangeShapeType="1"/>
            </p:cNvSpPr>
            <p:nvPr/>
          </p:nvSpPr>
          <p:spPr bwMode="auto">
            <a:xfrm>
              <a:off x="4478"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2" name="Rectangle 1118"/>
            <p:cNvSpPr>
              <a:spLocks noChangeArrowheads="1"/>
            </p:cNvSpPr>
            <p:nvPr/>
          </p:nvSpPr>
          <p:spPr bwMode="auto">
            <a:xfrm>
              <a:off x="4484" y="3070"/>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3" name="Line 1119"/>
            <p:cNvSpPr>
              <a:spLocks noChangeShapeType="1"/>
            </p:cNvSpPr>
            <p:nvPr/>
          </p:nvSpPr>
          <p:spPr bwMode="auto">
            <a:xfrm>
              <a:off x="4484" y="3070"/>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4" name="Rectangle 1120"/>
            <p:cNvSpPr>
              <a:spLocks noChangeArrowheads="1"/>
            </p:cNvSpPr>
            <p:nvPr/>
          </p:nvSpPr>
          <p:spPr bwMode="auto">
            <a:xfrm>
              <a:off x="5241"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5" name="Line 1121"/>
            <p:cNvSpPr>
              <a:spLocks noChangeShapeType="1"/>
            </p:cNvSpPr>
            <p:nvPr/>
          </p:nvSpPr>
          <p:spPr bwMode="auto">
            <a:xfrm>
              <a:off x="5241"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6" name="Line 1122"/>
            <p:cNvSpPr>
              <a:spLocks noChangeShapeType="1"/>
            </p:cNvSpPr>
            <p:nvPr/>
          </p:nvSpPr>
          <p:spPr bwMode="auto">
            <a:xfrm>
              <a:off x="5241"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7" name="Rectangle 1123"/>
            <p:cNvSpPr>
              <a:spLocks noChangeArrowheads="1"/>
            </p:cNvSpPr>
            <p:nvPr/>
          </p:nvSpPr>
          <p:spPr bwMode="auto">
            <a:xfrm>
              <a:off x="5247" y="3070"/>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8" name="Line 1124"/>
            <p:cNvSpPr>
              <a:spLocks noChangeShapeType="1"/>
            </p:cNvSpPr>
            <p:nvPr/>
          </p:nvSpPr>
          <p:spPr bwMode="auto">
            <a:xfrm>
              <a:off x="5247" y="3070"/>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9" name="Rectangle 1125"/>
            <p:cNvSpPr>
              <a:spLocks noChangeArrowheads="1"/>
            </p:cNvSpPr>
            <p:nvPr/>
          </p:nvSpPr>
          <p:spPr bwMode="auto">
            <a:xfrm>
              <a:off x="5669" y="3070"/>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0" name="Line 1126"/>
            <p:cNvSpPr>
              <a:spLocks noChangeShapeType="1"/>
            </p:cNvSpPr>
            <p:nvPr/>
          </p:nvSpPr>
          <p:spPr bwMode="auto">
            <a:xfrm>
              <a:off x="5669" y="3070"/>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1" name="Line 1127"/>
            <p:cNvSpPr>
              <a:spLocks noChangeShapeType="1"/>
            </p:cNvSpPr>
            <p:nvPr/>
          </p:nvSpPr>
          <p:spPr bwMode="auto">
            <a:xfrm>
              <a:off x="5669"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2" name="Rectangle 1128"/>
            <p:cNvSpPr>
              <a:spLocks noChangeArrowheads="1"/>
            </p:cNvSpPr>
            <p:nvPr/>
          </p:nvSpPr>
          <p:spPr bwMode="auto">
            <a:xfrm>
              <a:off x="0" y="3076"/>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3" name="Line 1129"/>
            <p:cNvSpPr>
              <a:spLocks noChangeShapeType="1"/>
            </p:cNvSpPr>
            <p:nvPr/>
          </p:nvSpPr>
          <p:spPr bwMode="auto">
            <a:xfrm>
              <a:off x="0" y="3076"/>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4" name="Rectangle 1130"/>
            <p:cNvSpPr>
              <a:spLocks noChangeArrowheads="1"/>
            </p:cNvSpPr>
            <p:nvPr/>
          </p:nvSpPr>
          <p:spPr bwMode="auto">
            <a:xfrm>
              <a:off x="0"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5" name="Line 1131"/>
            <p:cNvSpPr>
              <a:spLocks noChangeShapeType="1"/>
            </p:cNvSpPr>
            <p:nvPr/>
          </p:nvSpPr>
          <p:spPr bwMode="auto">
            <a:xfrm>
              <a:off x="0"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6" name="Line 1132"/>
            <p:cNvSpPr>
              <a:spLocks noChangeShapeType="1"/>
            </p:cNvSpPr>
            <p:nvPr/>
          </p:nvSpPr>
          <p:spPr bwMode="auto">
            <a:xfrm>
              <a:off x="0"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7" name="Rectangle 1133"/>
            <p:cNvSpPr>
              <a:spLocks noChangeArrowheads="1"/>
            </p:cNvSpPr>
            <p:nvPr/>
          </p:nvSpPr>
          <p:spPr bwMode="auto">
            <a:xfrm>
              <a:off x="0"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8" name="Line 1134"/>
            <p:cNvSpPr>
              <a:spLocks noChangeShapeType="1"/>
            </p:cNvSpPr>
            <p:nvPr/>
          </p:nvSpPr>
          <p:spPr bwMode="auto">
            <a:xfrm>
              <a:off x="0"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9" name="Line 1135"/>
            <p:cNvSpPr>
              <a:spLocks noChangeShapeType="1"/>
            </p:cNvSpPr>
            <p:nvPr/>
          </p:nvSpPr>
          <p:spPr bwMode="auto">
            <a:xfrm>
              <a:off x="0"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0" name="Rectangle 1136"/>
            <p:cNvSpPr>
              <a:spLocks noChangeArrowheads="1"/>
            </p:cNvSpPr>
            <p:nvPr/>
          </p:nvSpPr>
          <p:spPr bwMode="auto">
            <a:xfrm>
              <a:off x="6" y="3222"/>
              <a:ext cx="147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1" name="Line 1137"/>
            <p:cNvSpPr>
              <a:spLocks noChangeShapeType="1"/>
            </p:cNvSpPr>
            <p:nvPr/>
          </p:nvSpPr>
          <p:spPr bwMode="auto">
            <a:xfrm>
              <a:off x="6" y="3222"/>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2" name="Rectangle 1138"/>
            <p:cNvSpPr>
              <a:spLocks noChangeArrowheads="1"/>
            </p:cNvSpPr>
            <p:nvPr/>
          </p:nvSpPr>
          <p:spPr bwMode="auto">
            <a:xfrm>
              <a:off x="1480"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3" name="Line 1139"/>
            <p:cNvSpPr>
              <a:spLocks noChangeShapeType="1"/>
            </p:cNvSpPr>
            <p:nvPr/>
          </p:nvSpPr>
          <p:spPr bwMode="auto">
            <a:xfrm>
              <a:off x="1480"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4" name="Rectangle 1140"/>
            <p:cNvSpPr>
              <a:spLocks noChangeArrowheads="1"/>
            </p:cNvSpPr>
            <p:nvPr/>
          </p:nvSpPr>
          <p:spPr bwMode="auto">
            <a:xfrm>
              <a:off x="1480"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5" name="Line 1141"/>
            <p:cNvSpPr>
              <a:spLocks noChangeShapeType="1"/>
            </p:cNvSpPr>
            <p:nvPr/>
          </p:nvSpPr>
          <p:spPr bwMode="auto">
            <a:xfrm>
              <a:off x="1480"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6" name="Line 1142"/>
            <p:cNvSpPr>
              <a:spLocks noChangeShapeType="1"/>
            </p:cNvSpPr>
            <p:nvPr/>
          </p:nvSpPr>
          <p:spPr bwMode="auto">
            <a:xfrm>
              <a:off x="1480"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7" name="Rectangle 1143"/>
            <p:cNvSpPr>
              <a:spLocks noChangeArrowheads="1"/>
            </p:cNvSpPr>
            <p:nvPr/>
          </p:nvSpPr>
          <p:spPr bwMode="auto">
            <a:xfrm>
              <a:off x="1486" y="3222"/>
              <a:ext cx="539"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8" name="Line 1144"/>
            <p:cNvSpPr>
              <a:spLocks noChangeShapeType="1"/>
            </p:cNvSpPr>
            <p:nvPr/>
          </p:nvSpPr>
          <p:spPr bwMode="auto">
            <a:xfrm>
              <a:off x="1486" y="3222"/>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9" name="Rectangle 1145"/>
            <p:cNvSpPr>
              <a:spLocks noChangeArrowheads="1"/>
            </p:cNvSpPr>
            <p:nvPr/>
          </p:nvSpPr>
          <p:spPr bwMode="auto">
            <a:xfrm>
              <a:off x="2025"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0" name="Line 1146"/>
            <p:cNvSpPr>
              <a:spLocks noChangeShapeType="1"/>
            </p:cNvSpPr>
            <p:nvPr/>
          </p:nvSpPr>
          <p:spPr bwMode="auto">
            <a:xfrm>
              <a:off x="2025"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1" name="Rectangle 1147"/>
            <p:cNvSpPr>
              <a:spLocks noChangeArrowheads="1"/>
            </p:cNvSpPr>
            <p:nvPr/>
          </p:nvSpPr>
          <p:spPr bwMode="auto">
            <a:xfrm>
              <a:off x="2025"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2" name="Line 1148"/>
            <p:cNvSpPr>
              <a:spLocks noChangeShapeType="1"/>
            </p:cNvSpPr>
            <p:nvPr/>
          </p:nvSpPr>
          <p:spPr bwMode="auto">
            <a:xfrm>
              <a:off x="2025"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3" name="Line 1149"/>
            <p:cNvSpPr>
              <a:spLocks noChangeShapeType="1"/>
            </p:cNvSpPr>
            <p:nvPr/>
          </p:nvSpPr>
          <p:spPr bwMode="auto">
            <a:xfrm>
              <a:off x="2025"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4" name="Rectangle 1150"/>
            <p:cNvSpPr>
              <a:spLocks noChangeArrowheads="1"/>
            </p:cNvSpPr>
            <p:nvPr/>
          </p:nvSpPr>
          <p:spPr bwMode="auto">
            <a:xfrm>
              <a:off x="2031" y="3222"/>
              <a:ext cx="48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5" name="Line 1151"/>
            <p:cNvSpPr>
              <a:spLocks noChangeShapeType="1"/>
            </p:cNvSpPr>
            <p:nvPr/>
          </p:nvSpPr>
          <p:spPr bwMode="auto">
            <a:xfrm>
              <a:off x="2031" y="3222"/>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6" name="Rectangle 1152"/>
            <p:cNvSpPr>
              <a:spLocks noChangeArrowheads="1"/>
            </p:cNvSpPr>
            <p:nvPr/>
          </p:nvSpPr>
          <p:spPr bwMode="auto">
            <a:xfrm>
              <a:off x="2516"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7" name="Line 1153"/>
            <p:cNvSpPr>
              <a:spLocks noChangeShapeType="1"/>
            </p:cNvSpPr>
            <p:nvPr/>
          </p:nvSpPr>
          <p:spPr bwMode="auto">
            <a:xfrm>
              <a:off x="2516"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8" name="Rectangle 1154"/>
            <p:cNvSpPr>
              <a:spLocks noChangeArrowheads="1"/>
            </p:cNvSpPr>
            <p:nvPr/>
          </p:nvSpPr>
          <p:spPr bwMode="auto">
            <a:xfrm>
              <a:off x="2516"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9" name="Line 1155"/>
            <p:cNvSpPr>
              <a:spLocks noChangeShapeType="1"/>
            </p:cNvSpPr>
            <p:nvPr/>
          </p:nvSpPr>
          <p:spPr bwMode="auto">
            <a:xfrm>
              <a:off x="2516"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0" name="Line 1156"/>
            <p:cNvSpPr>
              <a:spLocks noChangeShapeType="1"/>
            </p:cNvSpPr>
            <p:nvPr/>
          </p:nvSpPr>
          <p:spPr bwMode="auto">
            <a:xfrm>
              <a:off x="2516"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1" name="Rectangle 1157"/>
            <p:cNvSpPr>
              <a:spLocks noChangeArrowheads="1"/>
            </p:cNvSpPr>
            <p:nvPr/>
          </p:nvSpPr>
          <p:spPr bwMode="auto">
            <a:xfrm>
              <a:off x="2522" y="3222"/>
              <a:ext cx="59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2" name="Line 1158"/>
            <p:cNvSpPr>
              <a:spLocks noChangeShapeType="1"/>
            </p:cNvSpPr>
            <p:nvPr/>
          </p:nvSpPr>
          <p:spPr bwMode="auto">
            <a:xfrm>
              <a:off x="2522" y="322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3" name="Rectangle 1159"/>
            <p:cNvSpPr>
              <a:spLocks noChangeArrowheads="1"/>
            </p:cNvSpPr>
            <p:nvPr/>
          </p:nvSpPr>
          <p:spPr bwMode="auto">
            <a:xfrm>
              <a:off x="3116" y="3076"/>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4" name="Line 1160"/>
            <p:cNvSpPr>
              <a:spLocks noChangeShapeType="1"/>
            </p:cNvSpPr>
            <p:nvPr/>
          </p:nvSpPr>
          <p:spPr bwMode="auto">
            <a:xfrm>
              <a:off x="3116"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5" name="Rectangle 1161"/>
            <p:cNvSpPr>
              <a:spLocks noChangeArrowheads="1"/>
            </p:cNvSpPr>
            <p:nvPr/>
          </p:nvSpPr>
          <p:spPr bwMode="auto">
            <a:xfrm>
              <a:off x="3116" y="322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6" name="Line 1162"/>
            <p:cNvSpPr>
              <a:spLocks noChangeShapeType="1"/>
            </p:cNvSpPr>
            <p:nvPr/>
          </p:nvSpPr>
          <p:spPr bwMode="auto">
            <a:xfrm>
              <a:off x="3116" y="322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7" name="Line 1163"/>
            <p:cNvSpPr>
              <a:spLocks noChangeShapeType="1"/>
            </p:cNvSpPr>
            <p:nvPr/>
          </p:nvSpPr>
          <p:spPr bwMode="auto">
            <a:xfrm>
              <a:off x="3116"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8" name="Rectangle 1164"/>
            <p:cNvSpPr>
              <a:spLocks noChangeArrowheads="1"/>
            </p:cNvSpPr>
            <p:nvPr/>
          </p:nvSpPr>
          <p:spPr bwMode="auto">
            <a:xfrm>
              <a:off x="3121" y="3222"/>
              <a:ext cx="59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9" name="Line 1165"/>
            <p:cNvSpPr>
              <a:spLocks noChangeShapeType="1"/>
            </p:cNvSpPr>
            <p:nvPr/>
          </p:nvSpPr>
          <p:spPr bwMode="auto">
            <a:xfrm>
              <a:off x="3121" y="322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0" name="Rectangle 1166"/>
            <p:cNvSpPr>
              <a:spLocks noChangeArrowheads="1"/>
            </p:cNvSpPr>
            <p:nvPr/>
          </p:nvSpPr>
          <p:spPr bwMode="auto">
            <a:xfrm>
              <a:off x="3715"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1" name="Line 1167"/>
            <p:cNvSpPr>
              <a:spLocks noChangeShapeType="1"/>
            </p:cNvSpPr>
            <p:nvPr/>
          </p:nvSpPr>
          <p:spPr bwMode="auto">
            <a:xfrm>
              <a:off x="3715"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2" name="Rectangle 1168"/>
            <p:cNvSpPr>
              <a:spLocks noChangeArrowheads="1"/>
            </p:cNvSpPr>
            <p:nvPr/>
          </p:nvSpPr>
          <p:spPr bwMode="auto">
            <a:xfrm>
              <a:off x="3715"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3" name="Line 1169"/>
            <p:cNvSpPr>
              <a:spLocks noChangeShapeType="1"/>
            </p:cNvSpPr>
            <p:nvPr/>
          </p:nvSpPr>
          <p:spPr bwMode="auto">
            <a:xfrm>
              <a:off x="3715"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4" name="Line 1170"/>
            <p:cNvSpPr>
              <a:spLocks noChangeShapeType="1"/>
            </p:cNvSpPr>
            <p:nvPr/>
          </p:nvSpPr>
          <p:spPr bwMode="auto">
            <a:xfrm>
              <a:off x="3715"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5" name="Rectangle 1171"/>
            <p:cNvSpPr>
              <a:spLocks noChangeArrowheads="1"/>
            </p:cNvSpPr>
            <p:nvPr/>
          </p:nvSpPr>
          <p:spPr bwMode="auto">
            <a:xfrm>
              <a:off x="3721" y="3222"/>
              <a:ext cx="757"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6" name="Line 1172"/>
            <p:cNvSpPr>
              <a:spLocks noChangeShapeType="1"/>
            </p:cNvSpPr>
            <p:nvPr/>
          </p:nvSpPr>
          <p:spPr bwMode="auto">
            <a:xfrm>
              <a:off x="3721" y="322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7" name="Rectangle 1173"/>
            <p:cNvSpPr>
              <a:spLocks noChangeArrowheads="1"/>
            </p:cNvSpPr>
            <p:nvPr/>
          </p:nvSpPr>
          <p:spPr bwMode="auto">
            <a:xfrm>
              <a:off x="4478"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8" name="Line 1174"/>
            <p:cNvSpPr>
              <a:spLocks noChangeShapeType="1"/>
            </p:cNvSpPr>
            <p:nvPr/>
          </p:nvSpPr>
          <p:spPr bwMode="auto">
            <a:xfrm>
              <a:off x="4478"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9" name="Rectangle 1175"/>
            <p:cNvSpPr>
              <a:spLocks noChangeArrowheads="1"/>
            </p:cNvSpPr>
            <p:nvPr/>
          </p:nvSpPr>
          <p:spPr bwMode="auto">
            <a:xfrm>
              <a:off x="4478"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0" name="Line 1176"/>
            <p:cNvSpPr>
              <a:spLocks noChangeShapeType="1"/>
            </p:cNvSpPr>
            <p:nvPr/>
          </p:nvSpPr>
          <p:spPr bwMode="auto">
            <a:xfrm>
              <a:off x="4478"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1" name="Line 1177"/>
            <p:cNvSpPr>
              <a:spLocks noChangeShapeType="1"/>
            </p:cNvSpPr>
            <p:nvPr/>
          </p:nvSpPr>
          <p:spPr bwMode="auto">
            <a:xfrm>
              <a:off x="4478"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2" name="Rectangle 1178"/>
            <p:cNvSpPr>
              <a:spLocks noChangeArrowheads="1"/>
            </p:cNvSpPr>
            <p:nvPr/>
          </p:nvSpPr>
          <p:spPr bwMode="auto">
            <a:xfrm>
              <a:off x="4484" y="3222"/>
              <a:ext cx="757"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3" name="Line 1179"/>
            <p:cNvSpPr>
              <a:spLocks noChangeShapeType="1"/>
            </p:cNvSpPr>
            <p:nvPr/>
          </p:nvSpPr>
          <p:spPr bwMode="auto">
            <a:xfrm>
              <a:off x="4484" y="322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4" name="Rectangle 1180"/>
            <p:cNvSpPr>
              <a:spLocks noChangeArrowheads="1"/>
            </p:cNvSpPr>
            <p:nvPr/>
          </p:nvSpPr>
          <p:spPr bwMode="auto">
            <a:xfrm>
              <a:off x="5241"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5" name="Line 1181"/>
            <p:cNvSpPr>
              <a:spLocks noChangeShapeType="1"/>
            </p:cNvSpPr>
            <p:nvPr/>
          </p:nvSpPr>
          <p:spPr bwMode="auto">
            <a:xfrm>
              <a:off x="5241"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6" name="Rectangle 1182"/>
            <p:cNvSpPr>
              <a:spLocks noChangeArrowheads="1"/>
            </p:cNvSpPr>
            <p:nvPr/>
          </p:nvSpPr>
          <p:spPr bwMode="auto">
            <a:xfrm>
              <a:off x="5241"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7" name="Line 1183"/>
            <p:cNvSpPr>
              <a:spLocks noChangeShapeType="1"/>
            </p:cNvSpPr>
            <p:nvPr/>
          </p:nvSpPr>
          <p:spPr bwMode="auto">
            <a:xfrm>
              <a:off x="5241"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8" name="Line 1184"/>
            <p:cNvSpPr>
              <a:spLocks noChangeShapeType="1"/>
            </p:cNvSpPr>
            <p:nvPr/>
          </p:nvSpPr>
          <p:spPr bwMode="auto">
            <a:xfrm>
              <a:off x="5241"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9" name="Rectangle 1185"/>
            <p:cNvSpPr>
              <a:spLocks noChangeArrowheads="1"/>
            </p:cNvSpPr>
            <p:nvPr/>
          </p:nvSpPr>
          <p:spPr bwMode="auto">
            <a:xfrm>
              <a:off x="5247" y="3222"/>
              <a:ext cx="42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0" name="Line 1186"/>
            <p:cNvSpPr>
              <a:spLocks noChangeShapeType="1"/>
            </p:cNvSpPr>
            <p:nvPr/>
          </p:nvSpPr>
          <p:spPr bwMode="auto">
            <a:xfrm>
              <a:off x="5247" y="3222"/>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1" name="Rectangle 1187"/>
            <p:cNvSpPr>
              <a:spLocks noChangeArrowheads="1"/>
            </p:cNvSpPr>
            <p:nvPr/>
          </p:nvSpPr>
          <p:spPr bwMode="auto">
            <a:xfrm>
              <a:off x="5669" y="3076"/>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2" name="Line 1188"/>
            <p:cNvSpPr>
              <a:spLocks noChangeShapeType="1"/>
            </p:cNvSpPr>
            <p:nvPr/>
          </p:nvSpPr>
          <p:spPr bwMode="auto">
            <a:xfrm>
              <a:off x="5669" y="3076"/>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3" name="Rectangle 1189"/>
            <p:cNvSpPr>
              <a:spLocks noChangeArrowheads="1"/>
            </p:cNvSpPr>
            <p:nvPr/>
          </p:nvSpPr>
          <p:spPr bwMode="auto">
            <a:xfrm>
              <a:off x="5669" y="322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4" name="Line 1190"/>
            <p:cNvSpPr>
              <a:spLocks noChangeShapeType="1"/>
            </p:cNvSpPr>
            <p:nvPr/>
          </p:nvSpPr>
          <p:spPr bwMode="auto">
            <a:xfrm>
              <a:off x="5669" y="322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5" name="Line 1191"/>
            <p:cNvSpPr>
              <a:spLocks noChangeShapeType="1"/>
            </p:cNvSpPr>
            <p:nvPr/>
          </p:nvSpPr>
          <p:spPr bwMode="auto">
            <a:xfrm>
              <a:off x="5669"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6" name="Rectangle 1192"/>
            <p:cNvSpPr>
              <a:spLocks noChangeArrowheads="1"/>
            </p:cNvSpPr>
            <p:nvPr/>
          </p:nvSpPr>
          <p:spPr bwMode="auto">
            <a:xfrm>
              <a:off x="5669" y="322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7" name="Line 1193"/>
            <p:cNvSpPr>
              <a:spLocks noChangeShapeType="1"/>
            </p:cNvSpPr>
            <p:nvPr/>
          </p:nvSpPr>
          <p:spPr bwMode="auto">
            <a:xfrm>
              <a:off x="5669" y="322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8" name="Line 1194"/>
            <p:cNvSpPr>
              <a:spLocks noChangeShapeType="1"/>
            </p:cNvSpPr>
            <p:nvPr/>
          </p:nvSpPr>
          <p:spPr bwMode="auto">
            <a:xfrm>
              <a:off x="5669"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9" name="Rectangle 1195"/>
            <p:cNvSpPr>
              <a:spLocks noChangeArrowheads="1"/>
            </p:cNvSpPr>
            <p:nvPr/>
          </p:nvSpPr>
          <p:spPr bwMode="auto">
            <a:xfrm>
              <a:off x="12" y="3231"/>
              <a:ext cx="99"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lstStyle/>
          <a:p>
            <a:r>
              <a:rPr lang="en-US" dirty="0" smtClean="0"/>
              <a:t>FutureGrid: a Grid/Cloud Testbed</a:t>
            </a:r>
            <a:endParaRPr lang="en-US" dirty="0"/>
          </a:p>
        </p:txBody>
      </p:sp>
      <p:sp>
        <p:nvSpPr>
          <p:cNvPr id="4" name="Content Placeholder 3"/>
          <p:cNvSpPr>
            <a:spLocks noGrp="1"/>
          </p:cNvSpPr>
          <p:nvPr>
            <p:ph idx="1"/>
          </p:nvPr>
        </p:nvSpPr>
        <p:spPr>
          <a:xfrm>
            <a:off x="0" y="685800"/>
            <a:ext cx="9144000" cy="1219200"/>
          </a:xfrm>
        </p:spPr>
        <p:txBody>
          <a:bodyPr>
            <a:normAutofit fontScale="77500" lnSpcReduction="20000"/>
          </a:bodyPr>
          <a:lstStyle/>
          <a:p>
            <a:r>
              <a:rPr lang="en-US" sz="2400" b="1" dirty="0" smtClean="0"/>
              <a:t>           IU</a:t>
            </a:r>
            <a:r>
              <a:rPr lang="en-US" sz="2400" dirty="0" smtClean="0"/>
              <a:t> Cray operational, </a:t>
            </a:r>
            <a:r>
              <a:rPr lang="en-US" sz="2400" b="1" dirty="0" smtClean="0"/>
              <a:t>IU</a:t>
            </a:r>
            <a:r>
              <a:rPr lang="en-US" sz="2400" dirty="0" smtClean="0"/>
              <a:t> IBM (iDataPlex) completed stability test May 6</a:t>
            </a:r>
          </a:p>
          <a:p>
            <a:r>
              <a:rPr lang="en-US" sz="2400" b="1" dirty="0" smtClean="0"/>
              <a:t>           UCSD</a:t>
            </a:r>
            <a:r>
              <a:rPr lang="en-US" sz="2400" dirty="0" smtClean="0"/>
              <a:t> IBM operational, </a:t>
            </a:r>
            <a:r>
              <a:rPr lang="en-US" sz="2400" b="1" dirty="0" smtClean="0"/>
              <a:t>UF</a:t>
            </a:r>
            <a:r>
              <a:rPr lang="en-US" sz="2400" dirty="0" smtClean="0"/>
              <a:t> IBM stability test completed June 12</a:t>
            </a:r>
          </a:p>
          <a:p>
            <a:r>
              <a:rPr lang="en-US" sz="2400" b="1" dirty="0" smtClean="0"/>
              <a:t>Network</a:t>
            </a:r>
            <a:r>
              <a:rPr lang="en-US" sz="2400" dirty="0" smtClean="0"/>
              <a:t>, </a:t>
            </a:r>
            <a:r>
              <a:rPr lang="en-US" sz="2400" b="1" dirty="0" smtClean="0"/>
              <a:t>NID</a:t>
            </a:r>
            <a:r>
              <a:rPr lang="en-US" sz="2400" dirty="0" smtClean="0"/>
              <a:t> and </a:t>
            </a:r>
            <a:r>
              <a:rPr lang="en-US" sz="2400" b="1" dirty="0" smtClean="0"/>
              <a:t>PU</a:t>
            </a:r>
            <a:r>
              <a:rPr lang="en-US" sz="2400" dirty="0" smtClean="0"/>
              <a:t> HTC system operational</a:t>
            </a:r>
          </a:p>
          <a:p>
            <a:r>
              <a:rPr lang="en-US" sz="2400" b="1" dirty="0" smtClean="0"/>
              <a:t>UC</a:t>
            </a:r>
            <a:r>
              <a:rPr lang="en-US" sz="2400" dirty="0" smtClean="0"/>
              <a:t> IBM stability test completed June 7; </a:t>
            </a:r>
            <a:r>
              <a:rPr lang="en-US" sz="2400" b="1" dirty="0" smtClean="0"/>
              <a:t>TACC</a:t>
            </a:r>
            <a:r>
              <a:rPr lang="en-US" sz="2400" dirty="0" smtClean="0"/>
              <a:t> Dell awaiting completion of installation</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6400800" y="5943600"/>
            <a:ext cx="2649700" cy="338554"/>
          </a:xfrm>
          <a:prstGeom prst="rect">
            <a:avLst/>
          </a:prstGeom>
          <a:noFill/>
        </p:spPr>
        <p:txBody>
          <a:bodyPr wrap="none" rtlCol="0">
            <a:spAutoFit/>
          </a:bodyPr>
          <a:lstStyle/>
          <a:p>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solidFill>
                    <a:prstClr val="black"/>
                  </a:solidFill>
                </a:rPr>
                <a:t>FG Network</a:t>
              </a:r>
              <a:endParaRPr lang="en-US" dirty="0">
                <a:solidFill>
                  <a:prstClr val="black"/>
                </a:solidFill>
              </a:endParaRPr>
            </a:p>
          </p:txBody>
        </p:sp>
      </p:grpSp>
      <p:pic>
        <p:nvPicPr>
          <p:cNvPr id="15" name="Picture 3"/>
          <p:cNvPicPr>
            <a:picLocks noChangeAspect="1" noChangeArrowheads="1"/>
          </p:cNvPicPr>
          <p:nvPr/>
        </p:nvPicPr>
        <p:blipFill>
          <a:blip r:embed="rId4" cstate="print"/>
          <a:srcRect l="13750" t="40667" r="47917" b="18000"/>
          <a:stretch>
            <a:fillRect/>
          </a:stretch>
        </p:blipFill>
        <p:spPr bwMode="auto">
          <a:xfrm>
            <a:off x="0" y="2133600"/>
            <a:ext cx="70104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4000" dirty="0" smtClean="0"/>
              <a:t>Storage and Interconnect Hardware</a:t>
            </a:r>
            <a:endParaRPr lang="en-US" sz="4000" dirty="0"/>
          </a:p>
        </p:txBody>
      </p:sp>
      <p:graphicFrame>
        <p:nvGraphicFramePr>
          <p:cNvPr id="6" name="Content Placeholder 5"/>
          <p:cNvGraphicFramePr>
            <a:graphicFrameLocks noGrp="1"/>
          </p:cNvGraphicFramePr>
          <p:nvPr>
            <p:ph idx="1"/>
          </p:nvPr>
        </p:nvGraphicFramePr>
        <p:xfrm>
          <a:off x="1143000" y="685801"/>
          <a:ext cx="7625998" cy="2275840"/>
        </p:xfrm>
        <a:graphic>
          <a:graphicData uri="http://schemas.openxmlformats.org/drawingml/2006/table">
            <a:tbl>
              <a:tblPr firstRow="1" bandRow="1">
                <a:tableStyleId>{5C22544A-7EE6-4342-B048-85BDC9FD1C3A}</a:tableStyleId>
              </a:tblPr>
              <a:tblGrid>
                <a:gridCol w="1859875"/>
                <a:gridCol w="1656279"/>
                <a:gridCol w="1645920"/>
                <a:gridCol w="818004"/>
                <a:gridCol w="1645920"/>
              </a:tblGrid>
              <a:tr h="5232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45</a:t>
            </a:fld>
            <a:endParaRPr lang="en-US">
              <a:solidFill>
                <a:prstClr val="black">
                  <a:tint val="75000"/>
                </a:prstClr>
              </a:solidFill>
            </a:endParaRPr>
          </a:p>
        </p:txBody>
      </p:sp>
      <p:graphicFrame>
        <p:nvGraphicFramePr>
          <p:cNvPr id="5" name="Table 4"/>
          <p:cNvGraphicFramePr>
            <a:graphicFrameLocks noGrp="1"/>
          </p:cNvGraphicFramePr>
          <p:nvPr/>
        </p:nvGraphicFramePr>
        <p:xfrm>
          <a:off x="0" y="2971800"/>
          <a:ext cx="9143999" cy="3403600"/>
        </p:xfrm>
        <a:graphic>
          <a:graphicData uri="http://schemas.openxmlformats.org/drawingml/2006/table">
            <a:tbl>
              <a:tblPr firstRow="1" bandRow="1">
                <a:tableStyleId>{5C22544A-7EE6-4342-B048-85BDC9FD1C3A}</a:tableStyleId>
              </a:tblPr>
              <a:tblGrid>
                <a:gridCol w="1485900"/>
                <a:gridCol w="876300"/>
                <a:gridCol w="6781799"/>
              </a:tblGrid>
              <a:tr h="370840">
                <a:tc>
                  <a:txBody>
                    <a:bodyPr/>
                    <a:lstStyle/>
                    <a:p>
                      <a:r>
                        <a:rPr lang="en-US" dirty="0" smtClean="0"/>
                        <a:t>Machine</a:t>
                      </a:r>
                      <a:endParaRPr lang="en-US" dirty="0"/>
                    </a:p>
                  </a:txBody>
                  <a:tcPr/>
                </a:tc>
                <a:tc>
                  <a:txBody>
                    <a:bodyPr/>
                    <a:lstStyle/>
                    <a:p>
                      <a:r>
                        <a:rPr lang="en-US" dirty="0" smtClean="0"/>
                        <a:t>Name</a:t>
                      </a:r>
                      <a:endParaRPr lang="en-US" dirty="0"/>
                    </a:p>
                  </a:txBody>
                  <a:tcPr/>
                </a:tc>
                <a:tc>
                  <a:txBody>
                    <a:bodyPr/>
                    <a:lstStyle/>
                    <a:p>
                      <a:r>
                        <a:rPr lang="en-US" dirty="0" smtClean="0"/>
                        <a:t>Internal</a:t>
                      </a:r>
                      <a:r>
                        <a:rPr lang="en-US" baseline="0" dirty="0" smtClean="0"/>
                        <a:t>  Network</a:t>
                      </a:r>
                      <a:endParaRPr lang="en-US" dirty="0"/>
                    </a:p>
                  </a:txBody>
                  <a:tcPr/>
                </a:tc>
              </a:tr>
              <a:tr h="370840">
                <a:tc>
                  <a:txBody>
                    <a:bodyPr/>
                    <a:lstStyle/>
                    <a:p>
                      <a:r>
                        <a:rPr lang="en-US" dirty="0" smtClean="0"/>
                        <a:t>IU Cray </a:t>
                      </a:r>
                      <a:endParaRPr lang="en-US" dirty="0"/>
                    </a:p>
                  </a:txBody>
                  <a:tcPr/>
                </a:tc>
                <a:tc>
                  <a:txBody>
                    <a:bodyPr/>
                    <a:lstStyle/>
                    <a:p>
                      <a:r>
                        <a:rPr lang="en-US" dirty="0" err="1" smtClean="0"/>
                        <a:t>xray</a:t>
                      </a:r>
                      <a:endParaRPr lang="en-US" dirty="0"/>
                    </a:p>
                  </a:txBody>
                  <a:tcPr/>
                </a:tc>
                <a:tc>
                  <a:txBody>
                    <a:bodyPr/>
                    <a:lstStyle/>
                    <a:p>
                      <a:r>
                        <a:rPr lang="en-US" dirty="0" smtClean="0"/>
                        <a:t>Cray 2D Torus </a:t>
                      </a:r>
                      <a:r>
                        <a:rPr lang="en-US" dirty="0" err="1" smtClean="0"/>
                        <a:t>SeaStar</a:t>
                      </a:r>
                      <a:endParaRPr lang="en-US" dirty="0"/>
                    </a:p>
                  </a:txBody>
                  <a:tcPr/>
                </a:tc>
              </a:tr>
              <a:tr h="370840">
                <a:tc>
                  <a:txBody>
                    <a:bodyPr/>
                    <a:lstStyle/>
                    <a:p>
                      <a:r>
                        <a:rPr lang="en-US" dirty="0" smtClean="0"/>
                        <a:t>IU iDataPlex</a:t>
                      </a:r>
                      <a:endParaRPr lang="en-US" dirty="0"/>
                    </a:p>
                  </a:txBody>
                  <a:tcPr/>
                </a:tc>
                <a:tc>
                  <a:txBody>
                    <a:bodyPr/>
                    <a:lstStyle/>
                    <a:p>
                      <a:r>
                        <a:rPr lang="en-US" dirty="0" err="1" smtClean="0"/>
                        <a:t>india</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Force10 Ethernet switches</a:t>
                      </a:r>
                      <a:endParaRPr lang="en-US" dirty="0"/>
                    </a:p>
                  </a:txBody>
                  <a:tcPr/>
                </a:tc>
              </a:tr>
              <a:tr h="370840">
                <a:tc>
                  <a:txBody>
                    <a:bodyPr/>
                    <a:lstStyle/>
                    <a:p>
                      <a:r>
                        <a:rPr lang="en-US" dirty="0" smtClean="0"/>
                        <a:t>SDSC iDataPlex</a:t>
                      </a:r>
                      <a:endParaRPr lang="en-US" dirty="0"/>
                    </a:p>
                  </a:txBody>
                  <a:tcPr/>
                </a:tc>
                <a:tc>
                  <a:txBody>
                    <a:bodyPr/>
                    <a:lstStyle/>
                    <a:p>
                      <a:r>
                        <a:rPr lang="en-US" dirty="0" smtClean="0"/>
                        <a:t>sierra</a:t>
                      </a:r>
                      <a:endParaRPr lang="en-US" dirty="0"/>
                    </a:p>
                  </a:txBody>
                  <a:tcPr/>
                </a:tc>
                <a:tc>
                  <a:txBody>
                    <a:bodyPr/>
                    <a:lstStyle/>
                    <a:p>
                      <a:r>
                        <a:rPr lang="en-US" dirty="0" smtClean="0"/>
                        <a:t>DDR IB, Cisco switch with </a:t>
                      </a:r>
                      <a:r>
                        <a:rPr lang="en-US" dirty="0" err="1" smtClean="0"/>
                        <a:t>Mellanox</a:t>
                      </a:r>
                      <a:r>
                        <a:rPr lang="en-US" dirty="0" smtClean="0"/>
                        <a:t> </a:t>
                      </a:r>
                      <a:r>
                        <a:rPr lang="en-US" dirty="0" err="1" smtClean="0"/>
                        <a:t>ConnectX</a:t>
                      </a:r>
                      <a:r>
                        <a:rPr lang="en-US" dirty="0" smtClean="0"/>
                        <a:t> adapters Juniper Ethernet switches</a:t>
                      </a:r>
                      <a:endParaRPr lang="en-US" dirty="0"/>
                    </a:p>
                  </a:txBody>
                  <a:tcPr/>
                </a:tc>
              </a:tr>
              <a:tr h="370840">
                <a:tc>
                  <a:txBody>
                    <a:bodyPr/>
                    <a:lstStyle/>
                    <a:p>
                      <a:r>
                        <a:rPr lang="en-US" dirty="0" smtClean="0"/>
                        <a:t>UC iDataPlex</a:t>
                      </a:r>
                      <a:endParaRPr lang="en-US" dirty="0"/>
                    </a:p>
                  </a:txBody>
                  <a:tcPr/>
                </a:tc>
                <a:tc>
                  <a:txBody>
                    <a:bodyPr/>
                    <a:lstStyle/>
                    <a:p>
                      <a:r>
                        <a:rPr lang="en-US" dirty="0" smtClean="0"/>
                        <a:t>hotel</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Juniper switches</a:t>
                      </a:r>
                      <a:endParaRPr lang="en-US" dirty="0"/>
                    </a:p>
                  </a:txBody>
                  <a:tcPr/>
                </a:tc>
              </a:tr>
              <a:tr h="370840">
                <a:tc>
                  <a:txBody>
                    <a:bodyPr/>
                    <a:lstStyle/>
                    <a:p>
                      <a:r>
                        <a:rPr lang="en-US" dirty="0" smtClean="0"/>
                        <a:t>UF iDataPlex</a:t>
                      </a:r>
                      <a:endParaRPr lang="en-US" dirty="0"/>
                    </a:p>
                  </a:txBody>
                  <a:tcPr/>
                </a:tc>
                <a:tc>
                  <a:txBody>
                    <a:bodyPr/>
                    <a:lstStyle/>
                    <a:p>
                      <a:r>
                        <a:rPr lang="en-US" dirty="0" smtClean="0"/>
                        <a:t>foxtrot</a:t>
                      </a:r>
                      <a:endParaRPr lang="en-US" dirty="0"/>
                    </a:p>
                  </a:txBody>
                  <a:tcPr/>
                </a:tc>
                <a:tc>
                  <a:txBody>
                    <a:bodyPr/>
                    <a:lstStyle/>
                    <a:p>
                      <a:r>
                        <a:rPr lang="en-US" dirty="0" smtClean="0"/>
                        <a:t>Gigabit</a:t>
                      </a:r>
                      <a:r>
                        <a:rPr lang="en-US" baseline="0" dirty="0" smtClean="0"/>
                        <a:t> </a:t>
                      </a:r>
                      <a:r>
                        <a:rPr lang="en-US" dirty="0" smtClean="0"/>
                        <a:t>Ethernet only (Blade Network Technologies; Force10 switches)</a:t>
                      </a:r>
                      <a:endParaRPr lang="en-US" dirty="0"/>
                    </a:p>
                  </a:txBody>
                  <a:tcPr/>
                </a:tc>
              </a:tr>
              <a:tr h="370840">
                <a:tc>
                  <a:txBody>
                    <a:bodyPr/>
                    <a:lstStyle/>
                    <a:p>
                      <a:r>
                        <a:rPr lang="en-US" dirty="0" smtClean="0"/>
                        <a:t>TACC Dell</a:t>
                      </a:r>
                      <a:endParaRPr lang="en-US" dirty="0"/>
                    </a:p>
                  </a:txBody>
                  <a:tcPr/>
                </a:tc>
                <a:tc>
                  <a:txBody>
                    <a:bodyPr/>
                    <a:lstStyle/>
                    <a:p>
                      <a:r>
                        <a:rPr lang="en-US" dirty="0" smtClean="0"/>
                        <a:t>tango</a:t>
                      </a:r>
                      <a:endParaRPr lang="en-US" dirty="0"/>
                    </a:p>
                  </a:txBody>
                  <a:tcPr/>
                </a:tc>
                <a:tc>
                  <a:txBody>
                    <a:bodyPr/>
                    <a:lstStyle/>
                    <a:p>
                      <a:r>
                        <a:rPr lang="en-US" dirty="0" smtClean="0"/>
                        <a:t>QDR IB, </a:t>
                      </a:r>
                      <a:r>
                        <a:rPr lang="en-US" dirty="0" err="1" smtClean="0"/>
                        <a:t>Mellanox</a:t>
                      </a:r>
                      <a:r>
                        <a:rPr lang="en-US" dirty="0" smtClean="0"/>
                        <a:t> switches and adapters Dell Ethernet switches</a:t>
                      </a:r>
                      <a:endParaRPr lang="en-US" dirty="0"/>
                    </a:p>
                  </a:txBody>
                  <a:tcPr/>
                </a:tc>
              </a:tr>
            </a:tbl>
          </a:graphicData>
        </a:graphic>
      </p:graphicFrame>
      <p:sp>
        <p:nvSpPr>
          <p:cNvPr id="7" name="TextBox 6"/>
          <p:cNvSpPr txBox="1"/>
          <p:nvPr/>
        </p:nvSpPr>
        <p:spPr>
          <a:xfrm>
            <a:off x="152400" y="6488668"/>
            <a:ext cx="6703695" cy="369332"/>
          </a:xfrm>
          <a:prstGeom prst="rect">
            <a:avLst/>
          </a:prstGeom>
          <a:noFill/>
        </p:spPr>
        <p:txBody>
          <a:bodyPr wrap="none" rtlCol="0">
            <a:spAutoFit/>
          </a:bodyPr>
          <a:lstStyle/>
          <a:p>
            <a:r>
              <a:rPr lang="en-US" dirty="0" smtClean="0">
                <a:solidFill>
                  <a:prstClr val="black"/>
                </a:solidFill>
              </a:rPr>
              <a:t>Names from International Civil Aviation Organization (ICAO) alphabet </a:t>
            </a:r>
            <a:endParaRPr lang="en-US" dirty="0">
              <a:solidFill>
                <a:prstClr val="black"/>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63" y="-103188"/>
            <a:ext cx="6394450" cy="1143001"/>
          </a:xfrm>
        </p:spPr>
        <p:txBody>
          <a:bodyPr/>
          <a:lstStyle/>
          <a:p>
            <a:r>
              <a:rPr lang="en-US" smtClean="0">
                <a:effectLst>
                  <a:outerShdw blurRad="38100" dist="38100" dir="2700000" algn="tl">
                    <a:srgbClr val="C0C0C0"/>
                  </a:outerShdw>
                </a:effectLst>
              </a:rPr>
              <a:t>Logical Diagram</a:t>
            </a:r>
          </a:p>
        </p:txBody>
      </p:sp>
      <p:pic>
        <p:nvPicPr>
          <p:cNvPr id="39939" name="Picture 3" descr="FG logical v2.pdf"/>
          <p:cNvPicPr>
            <a:picLocks noChangeAspect="1"/>
          </p:cNvPicPr>
          <p:nvPr/>
        </p:nvPicPr>
        <p:blipFill>
          <a:blip r:embed="rId3" cstate="print"/>
          <a:srcRect/>
          <a:stretch>
            <a:fillRect/>
          </a:stretch>
        </p:blipFill>
        <p:spPr bwMode="auto">
          <a:xfrm>
            <a:off x="128588" y="960438"/>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dirty="0" smtClean="0">
                <a:effectLst>
                  <a:outerShdw blurRad="38100" dist="38100" dir="2700000" algn="tl">
                    <a:srgbClr val="C0C0C0"/>
                  </a:outerShdw>
                </a:effectLst>
              </a:rPr>
              <a:t>Network Impairment Device</a:t>
            </a:r>
          </a:p>
        </p:txBody>
      </p:sp>
      <p:sp>
        <p:nvSpPr>
          <p:cNvPr id="40963" name="Content Placeholder 4"/>
          <p:cNvSpPr>
            <a:spLocks noGrp="1"/>
          </p:cNvSpPr>
          <p:nvPr>
            <p:ph idx="1"/>
          </p:nvPr>
        </p:nvSpPr>
        <p:spPr>
          <a:xfrm>
            <a:off x="228600" y="1447800"/>
            <a:ext cx="8686800" cy="4830763"/>
          </a:xfrm>
        </p:spPr>
        <p:txBody>
          <a:bodyPr>
            <a:normAutofit/>
          </a:bodyPr>
          <a:lstStyle/>
          <a:p>
            <a:pPr eaLnBrk="1" hangingPunct="1">
              <a:lnSpc>
                <a:spcPct val="90000"/>
              </a:lnSpc>
              <a:spcBef>
                <a:spcPts val="600"/>
              </a:spcBef>
            </a:pPr>
            <a:r>
              <a:rPr lang="en-US" sz="3000" dirty="0" smtClean="0"/>
              <a:t>Spirent XGEM Network Impairments Simulator for jitter, errors, delay, etc</a:t>
            </a:r>
          </a:p>
          <a:p>
            <a:pPr eaLnBrk="1" hangingPunct="1">
              <a:lnSpc>
                <a:spcPct val="90000"/>
              </a:lnSpc>
              <a:spcBef>
                <a:spcPts val="600"/>
              </a:spcBef>
            </a:pPr>
            <a:r>
              <a:rPr lang="en-US" sz="3000" dirty="0" smtClean="0"/>
              <a:t>Full Bidirectional 10G w/64 byte packets</a:t>
            </a:r>
          </a:p>
          <a:p>
            <a:pPr eaLnBrk="1" hangingPunct="1">
              <a:lnSpc>
                <a:spcPct val="90000"/>
              </a:lnSpc>
              <a:spcBef>
                <a:spcPts val="600"/>
              </a:spcBef>
            </a:pPr>
            <a:r>
              <a:rPr lang="en-US" sz="3000" dirty="0" smtClean="0"/>
              <a:t>up to 15 seconds introduced delay (in 16ns increments)</a:t>
            </a:r>
          </a:p>
          <a:p>
            <a:pPr eaLnBrk="1" hangingPunct="1">
              <a:lnSpc>
                <a:spcPct val="90000"/>
              </a:lnSpc>
              <a:spcBef>
                <a:spcPts val="600"/>
              </a:spcBef>
            </a:pPr>
            <a:r>
              <a:rPr lang="en-US" sz="3000" dirty="0" smtClean="0"/>
              <a:t>0-100% introduced packet loss in .0001% increments</a:t>
            </a:r>
          </a:p>
          <a:p>
            <a:pPr eaLnBrk="1" hangingPunct="1">
              <a:lnSpc>
                <a:spcPct val="90000"/>
              </a:lnSpc>
              <a:spcBef>
                <a:spcPts val="600"/>
              </a:spcBef>
            </a:pPr>
            <a:r>
              <a:rPr lang="en-US" sz="3000" dirty="0" smtClean="0"/>
              <a:t>Packet manipulation in first 2000 bytes</a:t>
            </a:r>
          </a:p>
          <a:p>
            <a:pPr eaLnBrk="1" hangingPunct="1">
              <a:lnSpc>
                <a:spcPct val="90000"/>
              </a:lnSpc>
              <a:spcBef>
                <a:spcPts val="600"/>
              </a:spcBef>
            </a:pPr>
            <a:r>
              <a:rPr lang="en-US" sz="3000" dirty="0" smtClean="0"/>
              <a:t>up to 16k frame size</a:t>
            </a:r>
          </a:p>
          <a:p>
            <a:pPr eaLnBrk="1" hangingPunct="1">
              <a:lnSpc>
                <a:spcPct val="90000"/>
              </a:lnSpc>
              <a:spcBef>
                <a:spcPts val="600"/>
              </a:spcBef>
            </a:pPr>
            <a:r>
              <a:rPr lang="en-US" sz="3000" dirty="0" smtClean="0"/>
              <a:t>TCL for scripting, HTML for manual configuration</a:t>
            </a:r>
          </a:p>
          <a:p>
            <a:pPr eaLnBrk="1" hangingPunct="1">
              <a:lnSpc>
                <a:spcPct val="90000"/>
              </a:lnSpc>
              <a:spcBef>
                <a:spcPts val="600"/>
              </a:spcBef>
            </a:pPr>
            <a:r>
              <a:rPr lang="en-US" sz="3000" dirty="0" smtClean="0">
                <a:solidFill>
                  <a:srgbClr val="FF0000"/>
                </a:solidFill>
              </a:rPr>
              <a:t>Need exciting proposals to use!!</a:t>
            </a:r>
          </a:p>
          <a:p>
            <a:pPr eaLnBrk="1" hangingPunct="1">
              <a:lnSpc>
                <a:spcPct val="90000"/>
              </a:lnSpc>
            </a:pPr>
            <a:endParaRPr lang="en-US" sz="3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Network Milestones</a:t>
            </a:r>
          </a:p>
        </p:txBody>
      </p:sp>
      <p:sp>
        <p:nvSpPr>
          <p:cNvPr id="5" name="Content Placeholder 4"/>
          <p:cNvSpPr>
            <a:spLocks noGrp="1"/>
          </p:cNvSpPr>
          <p:nvPr>
            <p:ph idx="1"/>
          </p:nvPr>
        </p:nvSpPr>
        <p:spPr>
          <a:xfrm>
            <a:off x="152400" y="1524000"/>
            <a:ext cx="8991600" cy="5334000"/>
          </a:xfrm>
        </p:spPr>
        <p:txBody>
          <a:bodyPr>
            <a:normAutofit/>
          </a:bodyPr>
          <a:lstStyle/>
          <a:p>
            <a:pPr>
              <a:lnSpc>
                <a:spcPct val="80000"/>
              </a:lnSpc>
            </a:pPr>
            <a:r>
              <a:rPr lang="en-US" sz="2000" dirty="0" smtClean="0"/>
              <a:t>December 2009</a:t>
            </a:r>
          </a:p>
          <a:p>
            <a:pPr lvl="1">
              <a:lnSpc>
                <a:spcPct val="80000"/>
              </a:lnSpc>
            </a:pPr>
            <a:r>
              <a:rPr lang="en-US" sz="1800" dirty="0" smtClean="0"/>
              <a:t>Setup and configuration of core equipment at IU</a:t>
            </a:r>
          </a:p>
          <a:p>
            <a:pPr lvl="1">
              <a:lnSpc>
                <a:spcPct val="80000"/>
              </a:lnSpc>
            </a:pPr>
            <a:r>
              <a:rPr lang="en-US" sz="1800" dirty="0" smtClean="0"/>
              <a:t>Juniper EX 8208</a:t>
            </a:r>
          </a:p>
          <a:p>
            <a:pPr lvl="1">
              <a:lnSpc>
                <a:spcPct val="80000"/>
              </a:lnSpc>
            </a:pPr>
            <a:r>
              <a:rPr lang="en-US" sz="1800" dirty="0" smtClean="0"/>
              <a:t>Spirent XGEM</a:t>
            </a:r>
          </a:p>
          <a:p>
            <a:pPr>
              <a:lnSpc>
                <a:spcPct val="80000"/>
              </a:lnSpc>
            </a:pPr>
            <a:r>
              <a:rPr lang="en-US" sz="2000" dirty="0" smtClean="0"/>
              <a:t>January 2010</a:t>
            </a:r>
          </a:p>
          <a:p>
            <a:pPr lvl="1">
              <a:lnSpc>
                <a:spcPct val="80000"/>
              </a:lnSpc>
            </a:pPr>
            <a:r>
              <a:rPr lang="en-US" sz="1800" dirty="0" smtClean="0"/>
              <a:t>Core equipment relocated to Chicago</a:t>
            </a:r>
          </a:p>
          <a:p>
            <a:pPr lvl="1">
              <a:lnSpc>
                <a:spcPct val="80000"/>
              </a:lnSpc>
            </a:pPr>
            <a:r>
              <a:rPr lang="en-US" sz="1800" dirty="0" smtClean="0"/>
              <a:t>IP addressing &amp; AS #</a:t>
            </a:r>
          </a:p>
          <a:p>
            <a:pPr>
              <a:lnSpc>
                <a:spcPct val="80000"/>
              </a:lnSpc>
            </a:pPr>
            <a:r>
              <a:rPr lang="en-US" sz="2000" dirty="0" smtClean="0"/>
              <a:t>February 2010</a:t>
            </a:r>
          </a:p>
          <a:p>
            <a:pPr lvl="1">
              <a:lnSpc>
                <a:spcPct val="80000"/>
              </a:lnSpc>
            </a:pPr>
            <a:r>
              <a:rPr lang="en-US" sz="1800" dirty="0" smtClean="0"/>
              <a:t>Coordination with local networks</a:t>
            </a:r>
          </a:p>
          <a:p>
            <a:pPr lvl="1">
              <a:lnSpc>
                <a:spcPct val="80000"/>
              </a:lnSpc>
            </a:pPr>
            <a:r>
              <a:rPr lang="en-US" sz="1800" dirty="0" smtClean="0"/>
              <a:t>First Circuits to Chicago Active</a:t>
            </a:r>
          </a:p>
          <a:p>
            <a:pPr>
              <a:lnSpc>
                <a:spcPct val="80000"/>
              </a:lnSpc>
            </a:pPr>
            <a:r>
              <a:rPr lang="en-US" sz="2000" dirty="0" smtClean="0"/>
              <a:t>March 2010</a:t>
            </a:r>
          </a:p>
          <a:p>
            <a:pPr lvl="1">
              <a:lnSpc>
                <a:spcPct val="80000"/>
              </a:lnSpc>
            </a:pPr>
            <a:r>
              <a:rPr lang="en-US" sz="1800" dirty="0" smtClean="0"/>
              <a:t>Peering with TeraGrid &amp; Internet2</a:t>
            </a:r>
          </a:p>
          <a:p>
            <a:pPr>
              <a:lnSpc>
                <a:spcPct val="80000"/>
              </a:lnSpc>
            </a:pPr>
            <a:r>
              <a:rPr lang="en-US" sz="2000" dirty="0" smtClean="0"/>
              <a:t>April 2010</a:t>
            </a:r>
          </a:p>
          <a:p>
            <a:pPr lvl="1">
              <a:lnSpc>
                <a:spcPct val="80000"/>
              </a:lnSpc>
            </a:pPr>
            <a:r>
              <a:rPr lang="en-US" sz="1800" dirty="0" smtClean="0"/>
              <a:t>NLR Circuit to UFL (via FLR) Active</a:t>
            </a:r>
          </a:p>
          <a:p>
            <a:pPr>
              <a:lnSpc>
                <a:spcPct val="80000"/>
              </a:lnSpc>
            </a:pPr>
            <a:r>
              <a:rPr lang="en-US" sz="2000" dirty="0" smtClean="0"/>
              <a:t>May 2010</a:t>
            </a:r>
          </a:p>
          <a:p>
            <a:pPr lvl="1">
              <a:lnSpc>
                <a:spcPct val="80000"/>
              </a:lnSpc>
            </a:pPr>
            <a:r>
              <a:rPr lang="en-US" sz="1800" dirty="0" smtClean="0"/>
              <a:t>NLR Circuit to SDSC (via CENIC) Active</a:t>
            </a:r>
          </a:p>
          <a:p>
            <a:pPr lvl="1">
              <a:lnSpc>
                <a:spcPct val="80000"/>
              </a:lnSpc>
            </a:pPr>
            <a:endParaRPr lang="en-US" sz="18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Global NOC Background</a:t>
            </a:r>
          </a:p>
        </p:txBody>
      </p:sp>
      <p:sp>
        <p:nvSpPr>
          <p:cNvPr id="3" name="Content Placeholder 2"/>
          <p:cNvSpPr>
            <a:spLocks noGrp="1"/>
          </p:cNvSpPr>
          <p:nvPr>
            <p:ph idx="1"/>
          </p:nvPr>
        </p:nvSpPr>
        <p:spPr>
          <a:xfrm>
            <a:off x="457200" y="1343025"/>
            <a:ext cx="3427413" cy="4783138"/>
          </a:xfrm>
        </p:spPr>
        <p:txBody>
          <a:bodyPr>
            <a:normAutofit/>
          </a:bodyPr>
          <a:lstStyle/>
          <a:p>
            <a:pPr>
              <a:lnSpc>
                <a:spcPct val="80000"/>
              </a:lnSpc>
            </a:pPr>
            <a:r>
              <a:rPr lang="en-US" sz="2200" smtClean="0"/>
              <a:t>~65 total staff</a:t>
            </a:r>
          </a:p>
          <a:p>
            <a:pPr>
              <a:lnSpc>
                <a:spcPct val="80000"/>
              </a:lnSpc>
            </a:pPr>
            <a:r>
              <a:rPr lang="en-US" sz="2200" b="1" smtClean="0"/>
              <a:t>Service Desk: </a:t>
            </a:r>
            <a:r>
              <a:rPr lang="en-US" sz="2200" smtClean="0"/>
              <a:t>proactive &amp; reactive monitoring 24x7x365, coordination of support</a:t>
            </a:r>
          </a:p>
          <a:p>
            <a:pPr>
              <a:lnSpc>
                <a:spcPct val="80000"/>
              </a:lnSpc>
            </a:pPr>
            <a:r>
              <a:rPr lang="en-US" sz="2200" b="1" smtClean="0"/>
              <a:t>Engineering:  </a:t>
            </a:r>
            <a:r>
              <a:rPr lang="en-US" sz="2200" smtClean="0"/>
              <a:t>All operational troubleshooting</a:t>
            </a:r>
          </a:p>
          <a:p>
            <a:pPr>
              <a:lnSpc>
                <a:spcPct val="80000"/>
              </a:lnSpc>
            </a:pPr>
            <a:r>
              <a:rPr lang="en-US" sz="2200" b="1" smtClean="0"/>
              <a:t>Planning/Senior Engineering: </a:t>
            </a:r>
            <a:r>
              <a:rPr lang="en-US" sz="2200" smtClean="0"/>
              <a:t>Senior Network engineers dedicated to single projects</a:t>
            </a:r>
          </a:p>
          <a:p>
            <a:pPr>
              <a:lnSpc>
                <a:spcPct val="80000"/>
              </a:lnSpc>
            </a:pPr>
            <a:r>
              <a:rPr lang="en-US" sz="2200" b="1" smtClean="0"/>
              <a:t>Tool Developers: </a:t>
            </a:r>
            <a:r>
              <a:rPr lang="en-US" sz="2200" smtClean="0"/>
              <a:t>Developers of GlobalNOC tool suite</a:t>
            </a:r>
          </a:p>
          <a:p>
            <a:pPr>
              <a:lnSpc>
                <a:spcPct val="80000"/>
              </a:lnSpc>
            </a:pPr>
            <a:endParaRPr lang="en-US" sz="2200" smtClean="0"/>
          </a:p>
        </p:txBody>
      </p:sp>
      <p:pic>
        <p:nvPicPr>
          <p:cNvPr id="44036" name="Picture 7" descr="nocwall.jpg"/>
          <p:cNvPicPr>
            <a:picLocks noChangeAspect="1"/>
          </p:cNvPicPr>
          <p:nvPr/>
        </p:nvPicPr>
        <p:blipFill>
          <a:blip r:embed="rId3" cstate="print"/>
          <a:srcRect/>
          <a:stretch>
            <a:fillRect/>
          </a:stretch>
        </p:blipFill>
        <p:spPr bwMode="auto">
          <a:xfrm>
            <a:off x="4117975" y="1143000"/>
            <a:ext cx="4011613" cy="3008313"/>
          </a:xfrm>
          <a:prstGeom prst="rect">
            <a:avLst/>
          </a:prstGeom>
          <a:noFill/>
          <a:ln w="9525">
            <a:noFill/>
            <a:miter lim="800000"/>
            <a:headEnd/>
            <a:tailEnd/>
          </a:ln>
        </p:spPr>
      </p:pic>
      <p:pic>
        <p:nvPicPr>
          <p:cNvPr id="44037" name="Picture 6" descr="Screen shot 2010-01-14 at 1.38.13 PM.png"/>
          <p:cNvPicPr>
            <a:picLocks noChangeAspect="1"/>
          </p:cNvPicPr>
          <p:nvPr/>
        </p:nvPicPr>
        <p:blipFill>
          <a:blip r:embed="rId4" cstate="print"/>
          <a:srcRect/>
          <a:stretch>
            <a:fillRect/>
          </a:stretch>
        </p:blipFill>
        <p:spPr bwMode="auto">
          <a:xfrm>
            <a:off x="4038600" y="3821113"/>
            <a:ext cx="4759325"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762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5</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153707"/>
            <a:ext cx="6400800" cy="3704293"/>
          </a:xfrm>
          <a:prstGeom prst="rect">
            <a:avLst/>
          </a:prstGeom>
          <a:noFill/>
          <a:ln w="9525">
            <a:noFill/>
            <a:miter lim="800000"/>
            <a:headEnd/>
            <a:tailEnd/>
          </a:ln>
          <a:effectLst/>
        </p:spPr>
      </p:pic>
      <p:sp>
        <p:nvSpPr>
          <p:cNvPr id="64515" name="Content Placeholder 2"/>
          <p:cNvSpPr>
            <a:spLocks noGrp="1"/>
          </p:cNvSpPr>
          <p:nvPr>
            <p:ph idx="1"/>
          </p:nvPr>
        </p:nvSpPr>
        <p:spPr>
          <a:xfrm>
            <a:off x="0" y="457200"/>
            <a:ext cx="8991600" cy="2590800"/>
          </a:xfrm>
        </p:spPr>
        <p:txBody>
          <a:bodyPr>
            <a:normAutofit lnSpcReduction="10000"/>
          </a:bodyPr>
          <a:lstStyle/>
          <a:p>
            <a:r>
              <a:rPr lang="en-US" sz="2400" dirty="0" smtClean="0"/>
              <a:t>             Builds giant data centers with 100,000’s of computers; ~ 200</a:t>
            </a:r>
            <a:br>
              <a:rPr lang="en-US" sz="2400" dirty="0" smtClean="0"/>
            </a:br>
            <a:r>
              <a:rPr lang="en-US" sz="2400" dirty="0" smtClean="0"/>
              <a:t>        -1000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952931"/>
          </a:xfrm>
        </p:spPr>
        <p:txBody>
          <a:bodyPr>
            <a:normAutofit fontScale="70000" lnSpcReduction="20000"/>
          </a:bodyPr>
          <a:lstStyle/>
          <a:p>
            <a:r>
              <a:rPr lang="en-US" dirty="0" smtClean="0">
                <a:solidFill>
                  <a:srgbClr val="00B0F0"/>
                </a:solidFill>
              </a:rPr>
              <a:t>       </a:t>
            </a:r>
            <a:r>
              <a:rPr lang="en-US" dirty="0" smtClean="0">
                <a:solidFill>
                  <a:srgbClr val="FF0000"/>
                </a:solidFill>
              </a:rPr>
              <a:t>Indiana University </a:t>
            </a:r>
            <a:r>
              <a:rPr lang="en-US" dirty="0" smtClean="0"/>
              <a:t>(Architecture, core software, Support)</a:t>
            </a:r>
          </a:p>
          <a:p>
            <a:pPr lvl="1"/>
            <a:r>
              <a:rPr lang="en-US" dirty="0" smtClean="0"/>
              <a:t>Collaboration between research and infrastructure groups</a:t>
            </a:r>
          </a:p>
          <a:p>
            <a:r>
              <a:rPr lang="en-US" dirty="0" smtClean="0">
                <a:solidFill>
                  <a:srgbClr val="FF0000"/>
                </a:solidFill>
              </a:rPr>
              <a:t>Purdue University </a:t>
            </a:r>
            <a:r>
              <a:rPr lang="en-US" dirty="0" smtClean="0"/>
              <a:t>(HTC Hardware)</a:t>
            </a:r>
          </a:p>
          <a:p>
            <a:r>
              <a:rPr lang="en-US" dirty="0" smtClean="0">
                <a:solidFill>
                  <a:srgbClr val="FF0000"/>
                </a:solidFill>
              </a:rPr>
              <a:t>San Diego Supercomputer Center </a:t>
            </a:r>
            <a:r>
              <a:rPr lang="en-US" dirty="0" smtClean="0"/>
              <a:t>at University of California San Diego (INCA, Monitoring)</a:t>
            </a:r>
          </a:p>
          <a:p>
            <a:r>
              <a:rPr lang="en-US" dirty="0" smtClean="0">
                <a:solidFill>
                  <a:srgbClr val="FF0000"/>
                </a:solidFill>
              </a:rPr>
              <a:t>University of Chicago</a:t>
            </a:r>
            <a:r>
              <a:rPr lang="en-US" dirty="0" smtClean="0"/>
              <a:t>/Argonne National Labs (Nimbus)</a:t>
            </a:r>
          </a:p>
          <a:p>
            <a:r>
              <a:rPr lang="en-US" dirty="0" smtClean="0">
                <a:solidFill>
                  <a:srgbClr val="FF000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FF000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FF0000"/>
                </a:solidFill>
              </a:rPr>
              <a:t>Red institutions </a:t>
            </a:r>
            <a:r>
              <a:rPr lang="en-US" dirty="0" smtClean="0"/>
              <a:t>have FutureGrid hardware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50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normAutofit/>
          </a:bodyPr>
          <a:lstStyle/>
          <a:p>
            <a:pPr eaLnBrk="1" hangingPunct="1"/>
            <a:r>
              <a:rPr lang="en-US" dirty="0" smtClean="0">
                <a:effectLst>
                  <a:outerShdw blurRad="38100" dist="38100" dir="2700000" algn="tl">
                    <a:srgbClr val="C0C0C0"/>
                  </a:outerShdw>
                </a:effectLst>
              </a:rPr>
              <a:t> Other Important Collaborators</a:t>
            </a:r>
          </a:p>
        </p:txBody>
      </p:sp>
      <p:sp>
        <p:nvSpPr>
          <p:cNvPr id="25603" name="Content Placeholder 2"/>
          <p:cNvSpPr>
            <a:spLocks noGrp="1"/>
          </p:cNvSpPr>
          <p:nvPr>
            <p:ph idx="1"/>
          </p:nvPr>
        </p:nvSpPr>
        <p:spPr>
          <a:xfrm>
            <a:off x="282575" y="1143000"/>
            <a:ext cx="8637588" cy="5330825"/>
          </a:xfrm>
        </p:spPr>
        <p:txBody>
          <a:bodyPr>
            <a:normAutofit lnSpcReduction="10000"/>
          </a:bodyPr>
          <a:lstStyle/>
          <a:p>
            <a:pPr eaLnBrk="1" hangingPunct="1">
              <a:lnSpc>
                <a:spcPct val="80000"/>
              </a:lnSpc>
            </a:pPr>
            <a:r>
              <a:rPr lang="en-US" sz="2700" dirty="0" smtClean="0"/>
              <a:t>Early users from an application and computer science perspective and from both research and education</a:t>
            </a:r>
          </a:p>
          <a:p>
            <a:pPr eaLnBrk="1" hangingPunct="1">
              <a:lnSpc>
                <a:spcPct val="80000"/>
              </a:lnSpc>
            </a:pPr>
            <a:r>
              <a:rPr lang="en-US" sz="2700" dirty="0" smtClean="0"/>
              <a:t>Grid5000 and D-Grid in Europe</a:t>
            </a:r>
          </a:p>
          <a:p>
            <a:pPr eaLnBrk="1" hangingPunct="1">
              <a:lnSpc>
                <a:spcPct val="80000"/>
              </a:lnSpc>
            </a:pPr>
            <a:r>
              <a:rPr lang="en-US" sz="2700" dirty="0" smtClean="0"/>
              <a:t>Commercial partners such as</a:t>
            </a:r>
          </a:p>
          <a:p>
            <a:pPr lvl="1" eaLnBrk="1" hangingPunct="1">
              <a:lnSpc>
                <a:spcPct val="80000"/>
              </a:lnSpc>
            </a:pPr>
            <a:r>
              <a:rPr lang="en-US" sz="2400" dirty="0" smtClean="0"/>
              <a:t>Eucalyptus ….</a:t>
            </a:r>
          </a:p>
          <a:p>
            <a:pPr lvl="1" eaLnBrk="1" hangingPunct="1">
              <a:lnSpc>
                <a:spcPct val="80000"/>
              </a:lnSpc>
            </a:pPr>
            <a:r>
              <a:rPr lang="en-US" sz="2400" dirty="0" smtClean="0"/>
              <a:t>Microsoft (Dryad + Azure)</a:t>
            </a:r>
          </a:p>
          <a:p>
            <a:pPr lvl="1" eaLnBrk="1" hangingPunct="1">
              <a:lnSpc>
                <a:spcPct val="80000"/>
              </a:lnSpc>
            </a:pPr>
            <a:r>
              <a:rPr lang="en-US" sz="2400" dirty="0" smtClean="0"/>
              <a:t>Application partners</a:t>
            </a:r>
          </a:p>
          <a:p>
            <a:pPr eaLnBrk="1" hangingPunct="1">
              <a:lnSpc>
                <a:spcPct val="80000"/>
              </a:lnSpc>
            </a:pPr>
            <a:r>
              <a:rPr lang="en-US" sz="2700" dirty="0" smtClean="0"/>
              <a:t>NSF</a:t>
            </a:r>
          </a:p>
          <a:p>
            <a:pPr eaLnBrk="1" hangingPunct="1">
              <a:lnSpc>
                <a:spcPct val="80000"/>
              </a:lnSpc>
            </a:pPr>
            <a:r>
              <a:rPr lang="en-US" sz="2700" dirty="0" smtClean="0"/>
              <a:t>TeraGrid – Tutorial at TG10</a:t>
            </a:r>
          </a:p>
          <a:p>
            <a:pPr eaLnBrk="1" hangingPunct="1">
              <a:lnSpc>
                <a:spcPct val="80000"/>
              </a:lnSpc>
            </a:pPr>
            <a:r>
              <a:rPr lang="en-US" sz="2700" dirty="0" smtClean="0"/>
              <a:t>Open Grid Forum</a:t>
            </a:r>
          </a:p>
          <a:p>
            <a:pPr eaLnBrk="1" hangingPunct="1">
              <a:lnSpc>
                <a:spcPct val="80000"/>
              </a:lnSpc>
            </a:pPr>
            <a:r>
              <a:rPr lang="en-US" sz="2700" dirty="0" smtClean="0"/>
              <a:t>Possibly</a:t>
            </a:r>
            <a:r>
              <a:rPr lang="en-US" sz="2700" dirty="0" smtClean="0">
                <a:solidFill>
                  <a:srgbClr val="FF0000"/>
                </a:solidFill>
              </a:rPr>
              <a:t> </a:t>
            </a:r>
            <a:r>
              <a:rPr lang="en-US" sz="2700" dirty="0" smtClean="0"/>
              <a:t>Open Nebula, Open Cirrus Testbed, Open Cloud Consortium, Cloud Computing Interoperability Forum. IBM-Google-NSF Cloud, Magellan and other DoE/NSF/NASA … clouds</a:t>
            </a:r>
          </a:p>
          <a:p>
            <a:pPr eaLnBrk="1" hangingPunct="1">
              <a:lnSpc>
                <a:spcPct val="80000"/>
              </a:lnSpc>
            </a:pPr>
            <a:r>
              <a:rPr lang="en-US" sz="2700" dirty="0" smtClean="0">
                <a:solidFill>
                  <a:srgbClr val="FF0000"/>
                </a:solidFill>
              </a:rPr>
              <a:t>NASA?</a:t>
            </a:r>
            <a:endParaRPr lang="en-US" sz="27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9144000" cy="1143000"/>
          </a:xfrm>
        </p:spPr>
        <p:txBody>
          <a:bodyPr>
            <a:normAutofit/>
          </a:bodyPr>
          <a:lstStyle/>
          <a:p>
            <a:pPr eaLnBrk="1" hangingPunct="1"/>
            <a:r>
              <a:rPr lang="en-US" dirty="0" smtClean="0">
                <a:effectLst>
                  <a:outerShdw blurRad="38100" dist="38100" dir="2700000" algn="tl">
                    <a:srgbClr val="C0C0C0"/>
                  </a:outerShdw>
                </a:effectLst>
              </a:rPr>
              <a:t>FutureGrid Usage Model</a:t>
            </a:r>
          </a:p>
        </p:txBody>
      </p:sp>
      <p:sp>
        <p:nvSpPr>
          <p:cNvPr id="21507" name="Content Placeholder 2"/>
          <p:cNvSpPr>
            <a:spLocks noGrp="1"/>
          </p:cNvSpPr>
          <p:nvPr>
            <p:ph idx="1"/>
          </p:nvPr>
        </p:nvSpPr>
        <p:spPr>
          <a:xfrm>
            <a:off x="0" y="1219200"/>
            <a:ext cx="9144000" cy="5410200"/>
          </a:xfrm>
        </p:spPr>
        <p:txBody>
          <a:bodyPr>
            <a:normAutofit lnSpcReduction="10000"/>
          </a:bodyPr>
          <a:lstStyle/>
          <a:p>
            <a:pPr eaLnBrk="1" hangingPunct="1">
              <a:lnSpc>
                <a:spcPct val="80000"/>
              </a:lnSpc>
            </a:pPr>
            <a:r>
              <a:rPr lang="en-US" sz="2700" dirty="0" smtClean="0"/>
              <a:t>The goal of FutureGrid is to </a:t>
            </a:r>
            <a:r>
              <a:rPr lang="en-US" sz="2700" dirty="0" smtClean="0">
                <a:solidFill>
                  <a:srgbClr val="FF0000"/>
                </a:solidFill>
              </a:rPr>
              <a:t>support the research </a:t>
            </a:r>
            <a:r>
              <a:rPr lang="en-US" sz="2700" dirty="0" smtClean="0"/>
              <a:t>on the future of distributed, grid, and cloud computing. </a:t>
            </a:r>
          </a:p>
          <a:p>
            <a:pPr eaLnBrk="1" hangingPunct="1">
              <a:lnSpc>
                <a:spcPct val="80000"/>
              </a:lnSpc>
            </a:pPr>
            <a:r>
              <a:rPr lang="en-US" sz="2700" dirty="0" smtClean="0"/>
              <a:t>FutureGrid will build a robustly managed simulation environment and test-bed to support the development and early use in science of new technologies at all levels of the software stack: from </a:t>
            </a:r>
            <a:r>
              <a:rPr lang="en-US" sz="2700" dirty="0" smtClean="0">
                <a:solidFill>
                  <a:srgbClr val="FF0000"/>
                </a:solidFill>
              </a:rPr>
              <a:t>networking to middleware to scientific applications</a:t>
            </a:r>
            <a:r>
              <a:rPr lang="en-US" sz="2700" dirty="0" smtClean="0"/>
              <a:t>. </a:t>
            </a:r>
          </a:p>
          <a:p>
            <a:pPr eaLnBrk="1" hangingPunct="1">
              <a:lnSpc>
                <a:spcPct val="80000"/>
              </a:lnSpc>
            </a:pPr>
            <a:r>
              <a:rPr lang="en-US" sz="2700" dirty="0" smtClean="0"/>
              <a:t>The environment will mimic TeraGrid and/or general parallel and distributed systems – </a:t>
            </a:r>
            <a:r>
              <a:rPr lang="en-US" sz="2700" dirty="0" smtClean="0">
                <a:solidFill>
                  <a:srgbClr val="FF0000"/>
                </a:solidFill>
              </a:rPr>
              <a:t>FutureGrid is part of TeraGrid</a:t>
            </a:r>
            <a:r>
              <a:rPr lang="en-US" sz="2700" dirty="0" smtClean="0"/>
              <a:t> and one of two</a:t>
            </a:r>
            <a:r>
              <a:rPr lang="en-US" sz="2700" dirty="0" smtClean="0">
                <a:solidFill>
                  <a:srgbClr val="FF0000"/>
                </a:solidFill>
              </a:rPr>
              <a:t> experimental </a:t>
            </a:r>
            <a:r>
              <a:rPr lang="en-US" sz="2700" dirty="0" smtClean="0"/>
              <a:t>TeraGrid systems (other is GPU)</a:t>
            </a:r>
          </a:p>
          <a:p>
            <a:pPr lvl="1">
              <a:lnSpc>
                <a:spcPct val="80000"/>
              </a:lnSpc>
            </a:pPr>
            <a:r>
              <a:rPr lang="en-US" sz="2300" dirty="0" smtClean="0"/>
              <a:t>It will also mimic commercial clouds (initially </a:t>
            </a:r>
            <a:r>
              <a:rPr lang="en-US" sz="2300" dirty="0" err="1" smtClean="0"/>
              <a:t>IaaS</a:t>
            </a:r>
            <a:r>
              <a:rPr lang="en-US" sz="2300" dirty="0" smtClean="0"/>
              <a:t> not </a:t>
            </a:r>
            <a:r>
              <a:rPr lang="en-US" sz="2300" dirty="0" err="1" smtClean="0"/>
              <a:t>PaaS</a:t>
            </a:r>
            <a:r>
              <a:rPr lang="en-US" sz="2300" dirty="0" smtClean="0"/>
              <a:t>)</a:t>
            </a:r>
          </a:p>
          <a:p>
            <a:pPr eaLnBrk="1" hangingPunct="1">
              <a:lnSpc>
                <a:spcPct val="80000"/>
              </a:lnSpc>
            </a:pPr>
            <a:r>
              <a:rPr lang="en-US" sz="2700" dirty="0" smtClean="0"/>
              <a:t>FutureGrid is a (small ~5000 core)</a:t>
            </a:r>
            <a:r>
              <a:rPr lang="en-US" sz="2700" dirty="0" smtClean="0">
                <a:solidFill>
                  <a:srgbClr val="FF0000"/>
                </a:solidFill>
              </a:rPr>
              <a:t> Science/Computer Science Cloud </a:t>
            </a:r>
            <a:r>
              <a:rPr lang="en-US" sz="2700" dirty="0" smtClean="0"/>
              <a:t>but it is more accurately a </a:t>
            </a:r>
            <a:r>
              <a:rPr lang="en-US" sz="2700" dirty="0" smtClean="0">
                <a:solidFill>
                  <a:srgbClr val="FF0000"/>
                </a:solidFill>
              </a:rPr>
              <a:t>virtual machine or bare-metal based simulation environment</a:t>
            </a:r>
          </a:p>
          <a:p>
            <a:pPr>
              <a:lnSpc>
                <a:spcPct val="80000"/>
              </a:lnSpc>
            </a:pPr>
            <a:r>
              <a:rPr lang="en-US" sz="2700" dirty="0" smtClean="0"/>
              <a:t>This test-bed will succeed if it enables major advances in science and engineering through collaborative development of science applications and related software.</a:t>
            </a:r>
          </a:p>
          <a:p>
            <a:pPr eaLnBrk="1" hangingPunct="1">
              <a:lnSpc>
                <a:spcPct val="80000"/>
              </a:lnSpc>
            </a:pPr>
            <a:endParaRPr lang="en-US" sz="2700" dirty="0" smtClean="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on FutureGrid</a:t>
            </a:r>
            <a:endParaRPr lang="en-US" dirty="0"/>
          </a:p>
        </p:txBody>
      </p:sp>
      <p:sp>
        <p:nvSpPr>
          <p:cNvPr id="3" name="Content Placeholder 2"/>
          <p:cNvSpPr>
            <a:spLocks noGrp="1"/>
          </p:cNvSpPr>
          <p:nvPr>
            <p:ph idx="1"/>
          </p:nvPr>
        </p:nvSpPr>
        <p:spPr>
          <a:xfrm>
            <a:off x="0" y="1600200"/>
            <a:ext cx="9144000" cy="4525963"/>
          </a:xfrm>
        </p:spPr>
        <p:txBody>
          <a:bodyPr>
            <a:normAutofit fontScale="85000" lnSpcReduction="20000"/>
          </a:bodyPr>
          <a:lstStyle/>
          <a:p>
            <a:r>
              <a:rPr lang="en-US" dirty="0" smtClean="0"/>
              <a:t>Build up </a:t>
            </a:r>
            <a:r>
              <a:rPr lang="en-US" dirty="0" smtClean="0">
                <a:solidFill>
                  <a:srgbClr val="FF0000"/>
                </a:solidFill>
              </a:rPr>
              <a:t>tutorials</a:t>
            </a:r>
            <a:r>
              <a:rPr lang="en-US" dirty="0" smtClean="0"/>
              <a:t> on supported software</a:t>
            </a:r>
          </a:p>
          <a:p>
            <a:r>
              <a:rPr lang="en-US" dirty="0" smtClean="0"/>
              <a:t>Support development of curricula requiring privileges and </a:t>
            </a:r>
            <a:r>
              <a:rPr lang="en-US" dirty="0" smtClean="0">
                <a:solidFill>
                  <a:srgbClr val="FF0000"/>
                </a:solidFill>
              </a:rPr>
              <a:t>systems destruction capabilities </a:t>
            </a:r>
            <a:r>
              <a:rPr lang="en-US" dirty="0" smtClean="0"/>
              <a:t>that are hard to grant on conventional TeraGrid</a:t>
            </a:r>
          </a:p>
          <a:p>
            <a:r>
              <a:rPr lang="en-US" dirty="0" smtClean="0"/>
              <a:t>Offer suite of </a:t>
            </a:r>
            <a:r>
              <a:rPr lang="en-US" dirty="0" smtClean="0">
                <a:solidFill>
                  <a:srgbClr val="FF0000"/>
                </a:solidFill>
              </a:rPr>
              <a:t>appliances</a:t>
            </a:r>
            <a:r>
              <a:rPr lang="en-US" dirty="0" smtClean="0"/>
              <a:t> supporting online laboratories</a:t>
            </a:r>
          </a:p>
          <a:p>
            <a:pPr lvl="1"/>
            <a:r>
              <a:rPr lang="en-US" dirty="0" smtClean="0"/>
              <a:t>The training, education, and outreach mission of FutureGrid leverages extensively the use of virtual machines and self-configuring virtual networks to allow convenient encapsulation and seamless instantiation of virtualized clustered environments in a variety of resources: FutureGrid machines, cloud providers, and desktops or clusters within an institution. The Grid Appliance provides a framework for building virtual educational environments used in FutureGrid.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0"/>
            <a:ext cx="7772400" cy="762000"/>
          </a:xfrm>
        </p:spPr>
        <p:txBody>
          <a:bodyPr>
            <a:normAutofit/>
          </a:bodyPr>
          <a:lstStyle/>
          <a:p>
            <a:r>
              <a:rPr lang="en-US" sz="2800" b="1" dirty="0" smtClean="0">
                <a:latin typeface="Arial" pitchFamily="34" charset="0"/>
                <a:cs typeface="Arial" pitchFamily="34" charset="0"/>
              </a:rPr>
              <a:t>L</a:t>
            </a:r>
            <a:r>
              <a:rPr lang="en-US" sz="2800" b="1" cap="none" dirty="0" smtClean="0">
                <a:latin typeface="Arial" pitchFamily="34" charset="0"/>
                <a:cs typeface="Arial" pitchFamily="34" charset="0"/>
              </a:rPr>
              <a:t>ead: </a:t>
            </a:r>
            <a:r>
              <a:rPr lang="en-US" sz="2800" b="1" cap="none" dirty="0" err="1" smtClean="0">
                <a:latin typeface="Arial" pitchFamily="34" charset="0"/>
                <a:cs typeface="Arial" pitchFamily="34" charset="0"/>
              </a:rPr>
              <a:t>Gregor</a:t>
            </a:r>
            <a:r>
              <a:rPr lang="en-US" sz="2800" cap="none" dirty="0" smtClean="0">
                <a:latin typeface="Arial" pitchFamily="34" charset="0"/>
                <a:cs typeface="Arial" pitchFamily="34" charset="0"/>
              </a:rPr>
              <a:t> von </a:t>
            </a:r>
            <a:r>
              <a:rPr lang="en-US" sz="2800" cap="none" dirty="0" err="1" smtClean="0">
                <a:latin typeface="Arial" pitchFamily="34" charset="0"/>
                <a:cs typeface="Arial" pitchFamily="34" charset="0"/>
              </a:rPr>
              <a:t>Laszewski</a:t>
            </a:r>
            <a:r>
              <a:rPr lang="en-US" sz="2800" cap="none" dirty="0" smtClean="0">
                <a:latin typeface="Arial" pitchFamily="34" charset="0"/>
                <a:cs typeface="Arial" pitchFamily="34" charset="0"/>
              </a:rPr>
              <a:t> </a:t>
            </a:r>
            <a:endParaRPr lang="en-US" sz="2800" b="1" dirty="0">
              <a:latin typeface="Arial" pitchFamily="34" charset="0"/>
              <a:cs typeface="Arial" pitchFamily="34" charset="0"/>
            </a:endParaRPr>
          </a:p>
        </p:txBody>
      </p:sp>
      <p:sp>
        <p:nvSpPr>
          <p:cNvPr id="3" name="Text Placeholder 2"/>
          <p:cNvSpPr>
            <a:spLocks noGrp="1"/>
          </p:cNvSpPr>
          <p:nvPr>
            <p:ph type="body" idx="1"/>
          </p:nvPr>
        </p:nvSpPr>
        <p:spPr>
          <a:xfrm>
            <a:off x="685800" y="1600200"/>
            <a:ext cx="7772400" cy="1054100"/>
          </a:xfrm>
        </p:spPr>
        <p:txBody>
          <a:bodyPr/>
          <a:lstStyle/>
          <a:p>
            <a:r>
              <a:rPr lang="en-US" sz="5400" b="1" cap="all" dirty="0" smtClean="0">
                <a:solidFill>
                  <a:prstClr val="black"/>
                </a:solidFill>
                <a:ea typeface="+mj-ea"/>
                <a:cs typeface="+mj-cs"/>
              </a:rPr>
              <a:t>FutureGrid Software</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FutureGrid Software Architecture</a:t>
            </a:r>
            <a:endParaRPr lang="en-US" dirty="0"/>
          </a:p>
        </p:txBody>
      </p:sp>
      <p:sp>
        <p:nvSpPr>
          <p:cNvPr id="3" name="Content Placeholder 2"/>
          <p:cNvSpPr>
            <a:spLocks noGrp="1"/>
          </p:cNvSpPr>
          <p:nvPr>
            <p:ph idx="1"/>
          </p:nvPr>
        </p:nvSpPr>
        <p:spPr>
          <a:xfrm>
            <a:off x="152400" y="1066800"/>
            <a:ext cx="8991600" cy="5791200"/>
          </a:xfrm>
        </p:spPr>
        <p:txBody>
          <a:bodyPr>
            <a:normAutofit fontScale="77500" lnSpcReduction="20000"/>
          </a:bodyPr>
          <a:lstStyle/>
          <a:p>
            <a:r>
              <a:rPr lang="en-US" dirty="0" smtClean="0"/>
              <a:t>Flexible Architecture allows one </a:t>
            </a:r>
            <a:r>
              <a:rPr lang="en-US" dirty="0" smtClean="0">
                <a:solidFill>
                  <a:srgbClr val="FF0000"/>
                </a:solidFill>
              </a:rPr>
              <a:t>to configure </a:t>
            </a:r>
            <a:r>
              <a:rPr lang="en-US" dirty="0" smtClean="0"/>
              <a:t>resources based on images</a:t>
            </a:r>
          </a:p>
          <a:p>
            <a:r>
              <a:rPr lang="en-US" dirty="0" smtClean="0"/>
              <a:t>Managed images allows </a:t>
            </a:r>
            <a:r>
              <a:rPr lang="en-US" dirty="0" smtClean="0">
                <a:solidFill>
                  <a:srgbClr val="FF0000"/>
                </a:solidFill>
              </a:rPr>
              <a:t>to create </a:t>
            </a:r>
            <a:r>
              <a:rPr lang="en-US" dirty="0" smtClean="0"/>
              <a:t>similar experiment environments</a:t>
            </a:r>
          </a:p>
          <a:p>
            <a:r>
              <a:rPr lang="en-US" dirty="0" smtClean="0"/>
              <a:t>Experiment management allows </a:t>
            </a:r>
            <a:r>
              <a:rPr lang="en-US" dirty="0" smtClean="0">
                <a:solidFill>
                  <a:srgbClr val="FF0000"/>
                </a:solidFill>
              </a:rPr>
              <a:t>reproducible activities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Note will eventually be </a:t>
            </a:r>
            <a:r>
              <a:rPr lang="en-US" dirty="0" smtClean="0">
                <a:solidFill>
                  <a:srgbClr val="FF0000"/>
                </a:solidFill>
              </a:rPr>
              <a:t>supported 24x7 </a:t>
            </a:r>
            <a:r>
              <a:rPr lang="en-US" dirty="0" smtClean="0"/>
              <a:t>at “TeraGrid Production Quality” </a:t>
            </a:r>
          </a:p>
          <a:p>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Unicore, Genesis II, MapReduce, </a:t>
            </a:r>
            <a:r>
              <a:rPr lang="en-US" dirty="0" err="1" smtClean="0"/>
              <a:t>Bigtable</a:t>
            </a:r>
            <a:r>
              <a:rPr lang="en-US" dirty="0" smtClean="0"/>
              <a:t> …..</a:t>
            </a:r>
          </a:p>
          <a:p>
            <a:pPr lvl="1"/>
            <a:r>
              <a:rPr lang="en-US" dirty="0" smtClean="0">
                <a:solidFill>
                  <a:srgbClr val="FF0000"/>
                </a:solidFill>
              </a:rPr>
              <a:t>Love more supported software!</a:t>
            </a:r>
          </a:p>
          <a:p>
            <a:r>
              <a:rPr lang="en-US" dirty="0" smtClean="0"/>
              <a:t>Will support links to external clouds, GPU clusters etc.</a:t>
            </a:r>
          </a:p>
          <a:p>
            <a:pPr lvl="1"/>
            <a:r>
              <a:rPr lang="en-US" dirty="0" smtClean="0"/>
              <a:t>Grid5000 initial highlight with OGF29 Hadoop deployment over Grid5000 and FutureGrid</a:t>
            </a:r>
          </a:p>
          <a:p>
            <a:pPr lvl="1"/>
            <a:r>
              <a:rPr lang="en-US" dirty="0" smtClean="0">
                <a:solidFill>
                  <a:srgbClr val="FF0000"/>
                </a:solidFill>
              </a:rPr>
              <a:t>Love more external system collaborators!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55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914400"/>
          </a:xfrm>
        </p:spPr>
        <p:txBody>
          <a:bodyPr/>
          <a:lstStyle/>
          <a:p>
            <a:r>
              <a:rPr lang="en-US" dirty="0" smtClean="0"/>
              <a:t>Software Components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dirty="0" smtClean="0">
                <a:solidFill>
                  <a:srgbClr val="FF0000"/>
                </a:solidFill>
              </a:rPr>
              <a:t>Experiment</a:t>
            </a:r>
            <a:r>
              <a:rPr lang="en-US" dirty="0" smtClean="0"/>
              <a:t> </a:t>
            </a:r>
            <a:r>
              <a:rPr lang="en-US"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a:t>
            </a:r>
            <a:r>
              <a:rPr lang="en-US" dirty="0" smtClean="0"/>
              <a:t>Schedule and Deploy images</a:t>
            </a:r>
          </a:p>
          <a:p>
            <a:r>
              <a:rPr lang="en-US" dirty="0" smtClean="0">
                <a:solidFill>
                  <a:srgbClr val="FF0000"/>
                </a:solidFill>
              </a:rPr>
              <a:t>Security</a:t>
            </a:r>
            <a:r>
              <a:rPr lang="en-US" dirty="0" smtClean="0"/>
              <a:t> (including use of isolated network), Authentication, Authorization,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RAIN: Dynamic </a:t>
            </a:r>
            <a:r>
              <a:rPr lang="en-US" dirty="0"/>
              <a:t>Provisioning </a:t>
            </a:r>
          </a:p>
        </p:txBody>
      </p:sp>
      <p:sp>
        <p:nvSpPr>
          <p:cNvPr id="3074" name="Rectangle 2"/>
          <p:cNvSpPr>
            <a:spLocks noGrp="1" noChangeArrowheads="1"/>
          </p:cNvSpPr>
          <p:nvPr>
            <p:ph type="body" idx="1"/>
          </p:nvPr>
        </p:nvSpPr>
        <p:spPr>
          <a:xfrm>
            <a:off x="228600" y="1371600"/>
            <a:ext cx="8763000" cy="5333999"/>
          </a:xfrm>
          <a:ln/>
        </p:spPr>
        <p:txBody>
          <a:bodyPr>
            <a:normAutofit fontScale="70000" lnSpcReduction="2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 underlying system to support current user </a:t>
            </a:r>
            <a:r>
              <a:rPr lang="en-US" dirty="0" smtClean="0"/>
              <a:t>demands at different levels</a:t>
            </a:r>
            <a:endParaRPr lang="en-US" dirty="0"/>
          </a:p>
          <a:p>
            <a:pPr marL="791736"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Linux, Windows,</a:t>
            </a:r>
            <a:r>
              <a:rPr lang="en-US" dirty="0" smtClean="0"/>
              <a:t> </a:t>
            </a:r>
            <a:r>
              <a:rPr lang="en-US" dirty="0" err="1"/>
              <a:t>X</a:t>
            </a:r>
            <a:r>
              <a:rPr lang="en-US" dirty="0" err="1" smtClean="0"/>
              <a:t>en</a:t>
            </a:r>
            <a:r>
              <a:rPr lang="en-US" dirty="0"/>
              <a:t>,</a:t>
            </a:r>
            <a:r>
              <a:rPr lang="en-US" dirty="0" smtClean="0"/>
              <a:t> KVM, Nimbus</a:t>
            </a:r>
            <a:r>
              <a:rPr lang="en-US" dirty="0"/>
              <a:t>,</a:t>
            </a:r>
            <a:r>
              <a:rPr lang="en-US" dirty="0" smtClean="0"/>
              <a:t> Eucalyptus, Hadoop, Dryad</a:t>
            </a:r>
          </a:p>
          <a:p>
            <a:pPr marL="791736"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Switching between Linux and Windows possible!</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solidFill>
                  <a:srgbClr val="FF0000"/>
                </a:solidFill>
              </a:rPr>
              <a:t>Stateless</a:t>
            </a:r>
            <a:r>
              <a:rPr lang="en-US" dirty="0"/>
              <a:t> </a:t>
            </a:r>
            <a:r>
              <a:rPr lang="en-US" dirty="0" smtClean="0"/>
              <a:t>(means no “controversial” state) images: Defined as any node that that does not store permanent state, or configuration changes, software updates, etc.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Shorter </a:t>
            </a:r>
            <a:r>
              <a:rPr lang="en-US" dirty="0"/>
              <a:t>boot times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Pre-certified; easier </a:t>
            </a:r>
            <a:r>
              <a:rPr lang="en-US" dirty="0"/>
              <a:t>to maintain</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solidFill>
                  <a:srgbClr val="FF0000"/>
                </a:solidFill>
              </a:rPr>
              <a:t>Statefull </a:t>
            </a:r>
            <a:r>
              <a:rPr lang="en-US" dirty="0" smtClean="0"/>
              <a:t>installs: Defined as any node that has a mechanism to preserve its state, typically by means of a non-volatile disk drive. </a:t>
            </a:r>
            <a:endParaRPr lang="en-US" dirty="0"/>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Windows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Linux with custom features</a:t>
            </a:r>
            <a:endParaRPr lang="en-US" dirty="0"/>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Encourage use of services: e.g. </a:t>
            </a:r>
            <a:r>
              <a:rPr lang="en-US" dirty="0" err="1" smtClean="0"/>
              <a:t>MyCustomSQL</a:t>
            </a:r>
            <a:r>
              <a:rPr lang="en-US" dirty="0" smtClean="0"/>
              <a:t> as a service and not </a:t>
            </a:r>
            <a:r>
              <a:rPr lang="en-US" dirty="0" err="1" smtClean="0"/>
              <a:t>MyCustomSQL</a:t>
            </a:r>
            <a:r>
              <a:rPr lang="en-US" dirty="0" smtClean="0"/>
              <a:t> as part of installed image?</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Runs OUTSIDE virtualization so cloud neutral</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Use </a:t>
            </a:r>
            <a:r>
              <a:rPr lang="en-US" dirty="0">
                <a:solidFill>
                  <a:srgbClr val="FF0000"/>
                </a:solidFill>
              </a:rPr>
              <a:t>M</a:t>
            </a:r>
            <a:r>
              <a:rPr lang="en-US" dirty="0" smtClean="0">
                <a:solidFill>
                  <a:srgbClr val="FF0000"/>
                </a:solidFill>
              </a:rPr>
              <a:t>oab</a:t>
            </a:r>
            <a:r>
              <a:rPr lang="en-US" dirty="0" smtClean="0"/>
              <a:t> </a:t>
            </a:r>
            <a:r>
              <a:rPr lang="en-US" dirty="0"/>
              <a:t>to trigger changes and </a:t>
            </a:r>
            <a:r>
              <a:rPr lang="en-US" dirty="0" err="1">
                <a:solidFill>
                  <a:srgbClr val="FF0000"/>
                </a:solidFill>
              </a:rPr>
              <a:t>xCAT</a:t>
            </a:r>
            <a:r>
              <a:rPr lang="en-US" dirty="0"/>
              <a:t> to manage installs</a:t>
            </a:r>
          </a:p>
        </p:txBody>
      </p:sp>
      <p:sp>
        <p:nvSpPr>
          <p:cNvPr id="5" name="Slide Number Placeholder 4"/>
          <p:cNvSpPr>
            <a:spLocks noGrp="1"/>
          </p:cNvSpPr>
          <p:nvPr>
            <p:ph type="sldNum" sz="quarter" idx="12"/>
          </p:nvPr>
        </p:nvSpPr>
        <p:spPr/>
        <p:txBody>
          <a:bodyPr/>
          <a:lstStyle/>
          <a:p>
            <a:fld id="{3990A9DD-81D6-F043-A7F1-9B91BC7564A7}" type="slidenum">
              <a:rPr lang="en-US" smtClean="0">
                <a:solidFill>
                  <a:prstClr val="black">
                    <a:tint val="75000"/>
                  </a:prstClr>
                </a:solidFill>
              </a:rPr>
              <a:pPr/>
              <a:t>57</a:t>
            </a:fld>
            <a:endParaRPr lang="en-US">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a:t>
            </a:r>
            <a:endParaRPr lang="en-US" sz="3400" dirty="0" smtClean="0"/>
          </a:p>
        </p:txBody>
      </p:sp>
      <p:grpSp>
        <p:nvGrpSpPr>
          <p:cNvPr id="3" name="Group 74"/>
          <p:cNvGrpSpPr/>
          <p:nvPr/>
        </p:nvGrpSpPr>
        <p:grpSpPr>
          <a:xfrm>
            <a:off x="4572000" y="1447800"/>
            <a:ext cx="3733800" cy="3530599"/>
            <a:chOff x="7467600" y="1524000"/>
            <a:chExt cx="6934200" cy="5510212"/>
          </a:xfrm>
        </p:grpSpPr>
        <p:grpSp>
          <p:nvGrpSpPr>
            <p:cNvPr id="7" name="Group 52"/>
            <p:cNvGrpSpPr/>
            <p:nvPr/>
          </p:nvGrpSpPr>
          <p:grpSpPr>
            <a:xfrm>
              <a:off x="7543800" y="3886200"/>
              <a:ext cx="609600" cy="1371600"/>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7772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8001000" y="1600200"/>
              <a:ext cx="2467571" cy="17864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11658600" y="4495800"/>
              <a:ext cx="2590800" cy="1828800"/>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10656961" y="3548602"/>
              <a:ext cx="1219506" cy="422187"/>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3" name="Group 39"/>
            <p:cNvGrpSpPr/>
            <p:nvPr/>
          </p:nvGrpSpPr>
          <p:grpSpPr>
            <a:xfrm>
              <a:off x="11658600" y="1524000"/>
              <a:ext cx="2743200" cy="2209800"/>
              <a:chOff x="8991600" y="3200400"/>
              <a:chExt cx="4495800" cy="2895600"/>
            </a:xfrm>
          </p:grpSpPr>
          <p:sp>
            <p:nvSpPr>
              <p:cNvPr id="36" name="Rectangle 35"/>
              <p:cNvSpPr/>
              <p:nvPr/>
            </p:nvSpPr>
            <p:spPr>
              <a:xfrm>
                <a:off x="8991600" y="3200400"/>
                <a:ext cx="4495800" cy="289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37" name="Picture 3" descr="D:\academic\phd\Publications\SC09DocSymposium\monitor_small.jpg"/>
              <p:cNvPicPr>
                <a:picLocks noChangeAspect="1" noChangeArrowheads="1"/>
              </p:cNvPicPr>
              <p:nvPr/>
            </p:nvPicPr>
            <p:blipFill>
              <a:blip r:embed="rId3" cstate="print"/>
              <a:srcRect/>
              <a:stretch>
                <a:fillRect/>
              </a:stretch>
            </p:blipFill>
            <p:spPr bwMode="auto">
              <a:xfrm>
                <a:off x="9312729" y="3875676"/>
                <a:ext cx="3942744" cy="2025833"/>
              </a:xfrm>
              <a:prstGeom prst="rect">
                <a:avLst/>
              </a:prstGeom>
              <a:noFill/>
            </p:spPr>
          </p:pic>
          <p:sp>
            <p:nvSpPr>
              <p:cNvPr id="38" name="TextBox 37"/>
              <p:cNvSpPr txBox="1"/>
              <p:nvPr/>
            </p:nvSpPr>
            <p:spPr>
              <a:xfrm>
                <a:off x="9056856" y="3252342"/>
                <a:ext cx="3966695" cy="435556"/>
              </a:xfrm>
              <a:prstGeom prst="rect">
                <a:avLst/>
              </a:prstGeom>
              <a:noFill/>
            </p:spPr>
            <p:txBody>
              <a:bodyPr wrap="none" rtlCol="0">
                <a:spAutoFit/>
              </a:bodyPr>
              <a:lstStyle/>
              <a:p>
                <a:r>
                  <a:rPr lang="en-US" sz="1200" b="1" dirty="0" smtClean="0"/>
                  <a:t>Monitoring Interface</a:t>
                </a:r>
                <a:endParaRPr lang="en-US" sz="1200" b="1" dirty="0"/>
              </a:p>
            </p:txBody>
          </p:sp>
        </p:grpSp>
        <p:sp>
          <p:nvSpPr>
            <p:cNvPr id="39" name="Down Arrow 38"/>
            <p:cNvSpPr/>
            <p:nvPr/>
          </p:nvSpPr>
          <p:spPr>
            <a:xfrm rot="16200000">
              <a:off x="10782301" y="1638301"/>
              <a:ext cx="609600" cy="838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7467600" y="5410200"/>
              <a:ext cx="3200400" cy="1624012"/>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10820400" y="5486400"/>
              <a:ext cx="609600" cy="76200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8382000" y="3886200"/>
              <a:ext cx="609600" cy="1371600"/>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9220200" y="3886200"/>
              <a:ext cx="609600" cy="1371600"/>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10058400" y="3886200"/>
              <a:ext cx="609600" cy="1371600"/>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7609114" y="4298928"/>
              <a:ext cx="2971800" cy="72052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8534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93726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102108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33400" y="0"/>
            <a:ext cx="8819938" cy="6858001"/>
          </a:xfrm>
          <a:prstGeom prst="rect">
            <a:avLst/>
          </a:prstGeom>
          <a:noFill/>
          <a:ln w="9525">
            <a:noFill/>
            <a:miter lim="800000"/>
            <a:headEnd/>
            <a:tailEnd/>
          </a:ln>
          <a:effectLst/>
        </p:spPr>
      </p:pic>
      <p:cxnSp>
        <p:nvCxnSpPr>
          <p:cNvPr id="21" name="Straight Connector 20"/>
          <p:cNvCxnSpPr/>
          <p:nvPr/>
        </p:nvCxnSpPr>
        <p:spPr>
          <a:xfrm rot="5400000" flipH="1" flipV="1">
            <a:off x="4572000" y="-1"/>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Clouds hide Complexity</a:t>
            </a:r>
            <a:endParaRPr lang="en-US" dirty="0"/>
          </a:p>
        </p:txBody>
      </p:sp>
      <p:sp>
        <p:nvSpPr>
          <p:cNvPr id="3" name="Content Placeholder 2"/>
          <p:cNvSpPr>
            <a:spLocks noGrp="1"/>
          </p:cNvSpPr>
          <p:nvPr>
            <p:ph idx="1"/>
          </p:nvPr>
        </p:nvSpPr>
        <p:spPr>
          <a:xfrm>
            <a:off x="304800" y="990600"/>
            <a:ext cx="8610600" cy="2971800"/>
          </a:xfrm>
        </p:spPr>
        <p:txBody>
          <a:bodyPr>
            <a:normAutofit fontScale="92500"/>
          </a:bodyPr>
          <a:lstStyle/>
          <a:p>
            <a:r>
              <a:rPr lang="en-US" sz="2400" dirty="0"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a:t>
            </a:r>
            <a:r>
              <a:rPr lang="en-US" sz="2400" dirty="0" err="1" smtClean="0"/>
              <a:t>interaface</a:t>
            </a:r>
            <a:endParaRPr lang="en-US" sz="2400" dirty="0" smtClean="0"/>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r>
              <a:rPr lang="en-US" sz="2400" dirty="0" err="1" smtClean="0">
                <a:solidFill>
                  <a:srgbClr val="FF0000"/>
                </a:solidFill>
              </a:rPr>
              <a:t>SensaaS</a:t>
            </a:r>
            <a:r>
              <a:rPr lang="en-US" sz="2400" dirty="0" smtClean="0"/>
              <a:t> is </a:t>
            </a:r>
            <a:r>
              <a:rPr lang="en-US" sz="2400" dirty="0" smtClean="0">
                <a:solidFill>
                  <a:srgbClr val="FF0000"/>
                </a:solidFill>
              </a:rPr>
              <a:t>Sensors (Instruments) </a:t>
            </a:r>
            <a:r>
              <a:rPr lang="en-US" sz="2400" dirty="0" smtClean="0"/>
              <a:t>as a </a:t>
            </a:r>
            <a:r>
              <a:rPr lang="en-US" sz="2400" dirty="0" smtClean="0">
                <a:solidFill>
                  <a:srgbClr val="FF0000"/>
                </a:solidFill>
              </a:rPr>
              <a:t>Service</a:t>
            </a:r>
          </a:p>
          <a:p>
            <a:endParaRPr lang="en-US" sz="24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6</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4435" name="Picture 3"/>
          <p:cNvPicPr>
            <a:picLocks noChangeAspect="1" noChangeArrowheads="1"/>
          </p:cNvPicPr>
          <p:nvPr/>
        </p:nvPicPr>
        <p:blipFill>
          <a:blip r:embed="rId3" cstate="print"/>
          <a:srcRect/>
          <a:stretch>
            <a:fillRect/>
          </a:stretch>
        </p:blipFill>
        <p:spPr bwMode="auto">
          <a:xfrm>
            <a:off x="4667250" y="3943350"/>
            <a:ext cx="4476750" cy="2914650"/>
          </a:xfrm>
          <a:prstGeom prst="rect">
            <a:avLst/>
          </a:prstGeom>
          <a:noFill/>
          <a:ln w="9525">
            <a:noFill/>
            <a:miter lim="800000"/>
            <a:headEnd/>
            <a:tailEnd/>
          </a:ln>
          <a:effectLst/>
        </p:spPr>
      </p:pic>
      <p:sp>
        <p:nvSpPr>
          <p:cNvPr id="7" name="TextBox 6"/>
          <p:cNvSpPr txBox="1"/>
          <p:nvPr/>
        </p:nvSpPr>
        <p:spPr>
          <a:xfrm>
            <a:off x="1" y="3962400"/>
            <a:ext cx="4648200" cy="2554545"/>
          </a:xfrm>
          <a:prstGeom prst="rect">
            <a:avLst/>
          </a:prstGeom>
          <a:noFill/>
        </p:spPr>
        <p:txBody>
          <a:bodyPr wrap="square" rtlCol="0">
            <a:spAutoFit/>
          </a:bodyPr>
          <a:lstStyle/>
          <a:p>
            <a:pPr algn="l"/>
            <a:r>
              <a:rPr lang="en-US" sz="2000" dirty="0" smtClean="0"/>
              <a:t>2 Google warehouses of computers on the banks of the Columbia River, in The </a:t>
            </a:r>
            <a:r>
              <a:rPr lang="en-US" sz="2000" dirty="0" err="1" smtClean="0"/>
              <a:t>Dalles</a:t>
            </a:r>
            <a:r>
              <a:rPr lang="en-US" sz="2000" dirty="0" smtClean="0"/>
              <a:t>, Oregon</a:t>
            </a:r>
          </a:p>
          <a:p>
            <a:pPr algn="l"/>
            <a:r>
              <a:rPr lang="en-US" sz="2000" dirty="0" smtClean="0"/>
              <a:t>Such centers use 20MW-200MW </a:t>
            </a:r>
          </a:p>
          <a:p>
            <a:pPr algn="l"/>
            <a:r>
              <a:rPr lang="en-US" sz="2000" dirty="0" smtClean="0"/>
              <a:t>(Future) each </a:t>
            </a:r>
          </a:p>
          <a:p>
            <a:pPr algn="l"/>
            <a:r>
              <a:rPr lang="en-US" sz="2000" dirty="0" smtClean="0"/>
              <a:t>150 watts per </a:t>
            </a:r>
            <a:r>
              <a:rPr lang="en-US" sz="2000" dirty="0" smtClean="0"/>
              <a:t>CPU</a:t>
            </a:r>
            <a:endParaRPr lang="en-US" sz="2000" dirty="0" smtClean="0"/>
          </a:p>
          <a:p>
            <a:pPr algn="l"/>
            <a:r>
              <a:rPr lang="en-US" sz="2000" dirty="0" smtClean="0"/>
              <a:t>Save money from large size, positioning with cheap power and access with Internet</a:t>
            </a: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xCAT</a:t>
            </a:r>
            <a:r>
              <a:rPr lang="en-US" dirty="0"/>
              <a:t> and </a:t>
            </a:r>
            <a:r>
              <a:rPr lang="en-US" dirty="0" smtClean="0"/>
              <a:t>Moab in detail</a:t>
            </a:r>
            <a:endParaRPr lang="en-US" dirty="0"/>
          </a:p>
        </p:txBody>
      </p:sp>
      <p:sp>
        <p:nvSpPr>
          <p:cNvPr id="5122" name="Rectangle 2"/>
          <p:cNvSpPr>
            <a:spLocks noGrp="1" noChangeArrowheads="1"/>
          </p:cNvSpPr>
          <p:nvPr>
            <p:ph type="body" idx="1"/>
          </p:nvPr>
        </p:nvSpPr>
        <p:spPr>
          <a:xfrm>
            <a:off x="414720" y="1218368"/>
            <a:ext cx="8729280" cy="5258631"/>
          </a:xfrm>
          <a:ln/>
        </p:spPr>
        <p:txBody>
          <a:bodyPr>
            <a:normAutofit fontScale="92500" lnSpcReduction="2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err="1"/>
              <a:t>xCAT</a:t>
            </a:r>
            <a:r>
              <a:rPr lang="en-US" b="1" dirty="0"/>
              <a:t>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Uses </a:t>
            </a:r>
            <a:r>
              <a:rPr lang="en-US" dirty="0" err="1" smtClean="0"/>
              <a:t>Preboot</a:t>
            </a:r>
            <a:r>
              <a:rPr lang="en-US" dirty="0" smtClean="0"/>
              <a:t> </a:t>
            </a:r>
            <a:r>
              <a:rPr lang="en-US" dirty="0" err="1" smtClean="0"/>
              <a:t>eXecution</a:t>
            </a:r>
            <a:r>
              <a:rPr lang="en-US" dirty="0" smtClean="0"/>
              <a:t> Environment (PXE) to </a:t>
            </a:r>
            <a:r>
              <a:rPr lang="en-US" dirty="0"/>
              <a:t>perform </a:t>
            </a:r>
            <a:r>
              <a:rPr lang="en-US" dirty="0" smtClean="0"/>
              <a:t>remote network installation from RAM or disk file systems</a:t>
            </a:r>
            <a:endParaRPr lang="en-US" dirty="0"/>
          </a:p>
          <a:p>
            <a:pPr marL="1183422" lvl="2"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Creates </a:t>
            </a:r>
            <a:r>
              <a:rPr lang="en-US" dirty="0"/>
              <a:t>stateless Linux </a:t>
            </a:r>
            <a:r>
              <a:rPr lang="en-US" dirty="0" smtClean="0"/>
              <a:t>images (today)</a:t>
            </a:r>
            <a:endParaRPr lang="en-US" dirty="0"/>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Changes </a:t>
            </a:r>
            <a:r>
              <a:rPr lang="en-US" dirty="0"/>
              <a:t>the boot configuration of the nodes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We are intending in future to use remote power control and console to switch on or of the servers (IPMI)</a:t>
            </a:r>
          </a:p>
          <a:p>
            <a:pPr marL="383322"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t>Moab</a:t>
            </a:r>
            <a:r>
              <a:rPr lang="en-US" dirty="0" smtClean="0"/>
              <a:t>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Meta-schedules </a:t>
            </a:r>
            <a:r>
              <a:rPr lang="en-US" dirty="0"/>
              <a:t>over resource managers 		</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Such as TORQUE(today) </a:t>
            </a:r>
            <a:r>
              <a:rPr lang="en-US" dirty="0"/>
              <a:t>and Windows </a:t>
            </a:r>
            <a:r>
              <a:rPr lang="en-US" dirty="0" smtClean="0"/>
              <a:t>HPCS</a:t>
            </a:r>
            <a:endParaRPr lang="en-US" dirty="0"/>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control nodes through </a:t>
            </a:r>
            <a:r>
              <a:rPr lang="en-US" dirty="0" err="1"/>
              <a:t>xCAT</a:t>
            </a:r>
            <a:endParaRPr lang="en-US" dirty="0"/>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Changing </a:t>
            </a:r>
            <a:r>
              <a:rPr lang="en-US" dirty="0"/>
              <a:t>the OS</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Remote </a:t>
            </a:r>
            <a:r>
              <a:rPr lang="en-US" dirty="0"/>
              <a:t>power </a:t>
            </a:r>
            <a:r>
              <a:rPr lang="en-US" dirty="0" smtClean="0"/>
              <a:t>control in future</a:t>
            </a:r>
            <a:endParaRPr lang="en-US" dirty="0"/>
          </a:p>
        </p:txBody>
      </p:sp>
      <p:sp>
        <p:nvSpPr>
          <p:cNvPr id="5" name="Slide Number Placeholder 4"/>
          <p:cNvSpPr>
            <a:spLocks noGrp="1"/>
          </p:cNvSpPr>
          <p:nvPr>
            <p:ph type="sldNum" sz="quarter" idx="12"/>
          </p:nvPr>
        </p:nvSpPr>
        <p:spPr/>
        <p:txBody>
          <a:bodyPr/>
          <a:lstStyle/>
          <a:p>
            <a:fld id="{3990A9DD-81D6-F043-A7F1-9B91BC7564A7}" type="slidenum">
              <a:rPr lang="en-US" smtClean="0">
                <a:solidFill>
                  <a:prstClr val="black">
                    <a:tint val="75000"/>
                  </a:prstClr>
                </a:solidFill>
              </a:rPr>
              <a:pPr/>
              <a:t>60</a:t>
            </a:fld>
            <a:endParaRPr lang="en-US">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provisioning Examples</a:t>
            </a:r>
            <a:endParaRPr lang="en-US" dirty="0"/>
          </a:p>
        </p:txBody>
      </p:sp>
      <p:sp>
        <p:nvSpPr>
          <p:cNvPr id="3" name="Content Placeholder 2"/>
          <p:cNvSpPr>
            <a:spLocks noGrp="1"/>
          </p:cNvSpPr>
          <p:nvPr>
            <p:ph idx="1"/>
          </p:nvPr>
        </p:nvSpPr>
        <p:spPr>
          <a:xfrm>
            <a:off x="228600" y="1600200"/>
            <a:ext cx="8915400" cy="4525963"/>
          </a:xfrm>
        </p:spPr>
        <p:txBody>
          <a:bodyPr>
            <a:normAutofit fontScale="92500" lnSpcReduction="10000"/>
          </a:bodyPr>
          <a:lstStyle/>
          <a:p>
            <a:r>
              <a:rPr lang="en-US" dirty="0" smtClean="0"/>
              <a:t>Give me a virtual cluster with 30 nodes based on </a:t>
            </a:r>
            <a:r>
              <a:rPr lang="en-US" dirty="0" err="1" smtClean="0"/>
              <a:t>Xen</a:t>
            </a:r>
            <a:endParaRPr lang="en-US" dirty="0" smtClean="0"/>
          </a:p>
          <a:p>
            <a:r>
              <a:rPr lang="en-US" dirty="0" smtClean="0"/>
              <a:t>Give me 15 KVM nodes each in Chicago and Texas linked to Azure and Grid5000</a:t>
            </a:r>
          </a:p>
          <a:p>
            <a:r>
              <a:rPr lang="en-US" dirty="0" smtClean="0"/>
              <a:t>Give me a Eucalyptus environment with 10 nodes</a:t>
            </a:r>
          </a:p>
          <a:p>
            <a:r>
              <a:rPr lang="en-US" dirty="0" smtClean="0"/>
              <a:t>Give me a Hadoop environment with 160 nodes</a:t>
            </a:r>
          </a:p>
          <a:p>
            <a:r>
              <a:rPr lang="en-US" dirty="0" smtClean="0"/>
              <a:t>Give me a 1000 BLAST instances linked to Grid5000</a:t>
            </a:r>
          </a:p>
          <a:p>
            <a:endParaRPr lang="en-US" dirty="0" smtClean="0"/>
          </a:p>
          <a:p>
            <a:r>
              <a:rPr lang="en-US" dirty="0" smtClean="0"/>
              <a:t>Run my application on Hadoop, Dryad, Amazon and Azure … and compare the performance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61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Dynamic Provisioning</a:t>
            </a:r>
            <a:endParaRPr lang="en-US" dirty="0"/>
          </a:p>
        </p:txBody>
      </p:sp>
      <p:sp>
        <p:nvSpPr>
          <p:cNvPr id="4" name="Slide Number Placeholder 3"/>
          <p:cNvSpPr>
            <a:spLocks noGrp="1"/>
          </p:cNvSpPr>
          <p:nvPr>
            <p:ph type="sldNum" sz="quarter" idx="12"/>
          </p:nvPr>
        </p:nvSpPr>
        <p:spPr>
          <a:xfrm>
            <a:off x="6324600" y="6492875"/>
            <a:ext cx="2133600" cy="365125"/>
          </a:xfrm>
        </p:spPr>
        <p:txBody>
          <a:bodyPr/>
          <a:lstStyle/>
          <a:p>
            <a:fld id="{3990A9DD-81D6-F043-A7F1-9B91BC7564A7}" type="slidenum">
              <a:rPr lang="en-US" smtClean="0">
                <a:solidFill>
                  <a:prstClr val="black">
                    <a:tint val="75000"/>
                  </a:prstClr>
                </a:solidFill>
              </a:rPr>
              <a:pPr/>
              <a:t>62</a:t>
            </a:fld>
            <a:endParaRPr lang="en-US">
              <a:solidFill>
                <a:prstClr val="black">
                  <a:tint val="75000"/>
                </a:prstClr>
              </a:solidFill>
            </a:endParaRPr>
          </a:p>
        </p:txBody>
      </p:sp>
      <p:pic>
        <p:nvPicPr>
          <p:cNvPr id="5" name="Picture 2" descr="C:\Users\Geoffrey Fox\Desktop\dynamic-provisoning.png"/>
          <p:cNvPicPr>
            <a:picLocks noChangeAspect="1" noChangeArrowheads="1"/>
          </p:cNvPicPr>
          <p:nvPr/>
        </p:nvPicPr>
        <p:blipFill>
          <a:blip r:embed="rId3" cstate="print"/>
          <a:srcRect/>
          <a:stretch>
            <a:fillRect/>
          </a:stretch>
        </p:blipFill>
        <p:spPr bwMode="auto">
          <a:xfrm>
            <a:off x="762000" y="77788"/>
            <a:ext cx="7516813" cy="678021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smtClean="0"/>
              <a:t>Command line RAIN Interface</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solidFill>
                  <a:srgbClr val="FF0000"/>
                </a:solidFill>
              </a:rPr>
              <a:t>fg</a:t>
            </a:r>
            <a:r>
              <a:rPr lang="en-US" dirty="0" smtClean="0">
                <a:solidFill>
                  <a:srgbClr val="FF0000"/>
                </a:solidFill>
              </a:rPr>
              <a:t>-deploy-image</a:t>
            </a:r>
          </a:p>
          <a:p>
            <a:pPr lvl="1"/>
            <a:r>
              <a:rPr lang="en-US" dirty="0" smtClean="0"/>
              <a:t>host name</a:t>
            </a:r>
          </a:p>
          <a:p>
            <a:pPr lvl="1"/>
            <a:r>
              <a:rPr lang="en-US" dirty="0" smtClean="0"/>
              <a:t>image name</a:t>
            </a:r>
          </a:p>
          <a:p>
            <a:pPr lvl="1"/>
            <a:r>
              <a:rPr lang="en-US" dirty="0" smtClean="0"/>
              <a:t>start time</a:t>
            </a:r>
          </a:p>
          <a:p>
            <a:pPr lvl="1"/>
            <a:r>
              <a:rPr lang="en-US" dirty="0" smtClean="0"/>
              <a:t>end time</a:t>
            </a:r>
          </a:p>
          <a:p>
            <a:pPr lvl="1"/>
            <a:r>
              <a:rPr lang="en-US" dirty="0" smtClean="0"/>
              <a:t>label name</a:t>
            </a:r>
          </a:p>
          <a:p>
            <a:r>
              <a:rPr lang="en-US" dirty="0" err="1" smtClean="0">
                <a:solidFill>
                  <a:srgbClr val="FF0000"/>
                </a:solidFill>
              </a:rPr>
              <a:t>fg</a:t>
            </a:r>
            <a:r>
              <a:rPr lang="en-US" dirty="0" smtClean="0">
                <a:solidFill>
                  <a:srgbClr val="FF0000"/>
                </a:solidFill>
              </a:rPr>
              <a:t>-add</a:t>
            </a:r>
          </a:p>
          <a:p>
            <a:pPr lvl="1"/>
            <a:r>
              <a:rPr lang="en-US" dirty="0" smtClean="0"/>
              <a:t>label name</a:t>
            </a:r>
          </a:p>
          <a:p>
            <a:pPr lvl="1"/>
            <a:r>
              <a:rPr lang="en-US" dirty="0" smtClean="0"/>
              <a:t>framework </a:t>
            </a:r>
            <a:r>
              <a:rPr lang="en-US" dirty="0" err="1" smtClean="0"/>
              <a:t>hadoop</a:t>
            </a:r>
            <a:endParaRPr lang="en-US" dirty="0" smtClean="0"/>
          </a:p>
          <a:p>
            <a:pPr lvl="1"/>
            <a:r>
              <a:rPr lang="en-US" dirty="0" smtClean="0"/>
              <a:t>version 1.0</a:t>
            </a:r>
          </a:p>
          <a:p>
            <a:endParaRPr lang="en-US" dirty="0" smtClean="0"/>
          </a:p>
          <a:p>
            <a:pPr>
              <a:buNone/>
            </a:pPr>
            <a:endParaRPr lang="en-US" dirty="0"/>
          </a:p>
        </p:txBody>
      </p:sp>
      <p:sp>
        <p:nvSpPr>
          <p:cNvPr id="7" name="Content Placeholder 6"/>
          <p:cNvSpPr>
            <a:spLocks noGrp="1"/>
          </p:cNvSpPr>
          <p:nvPr>
            <p:ph sz="half" idx="2"/>
          </p:nvPr>
        </p:nvSpPr>
        <p:spPr>
          <a:xfrm>
            <a:off x="4648200" y="1722437"/>
            <a:ext cx="4038600" cy="4525963"/>
          </a:xfrm>
        </p:spPr>
        <p:txBody>
          <a:bodyPr>
            <a:normAutofit lnSpcReduction="10000"/>
          </a:bodyPr>
          <a:lstStyle/>
          <a:p>
            <a:r>
              <a:rPr lang="en-US" dirty="0" smtClean="0"/>
              <a:t>Deploys an image on a host</a:t>
            </a:r>
          </a:p>
          <a:p>
            <a:endParaRPr lang="en-US" dirty="0" smtClean="0"/>
          </a:p>
          <a:p>
            <a:endParaRPr lang="en-US" dirty="0" smtClean="0"/>
          </a:p>
          <a:p>
            <a:pPr>
              <a:buNone/>
            </a:pPr>
            <a:endParaRPr lang="en-US" dirty="0" smtClean="0"/>
          </a:p>
          <a:p>
            <a:r>
              <a:rPr lang="en-US" dirty="0" smtClean="0"/>
              <a:t>Adds a feature to a deployed image</a:t>
            </a:r>
          </a:p>
          <a:p>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solidFill>
                  <a:prstClr val="black">
                    <a:tint val="75000"/>
                  </a:prstClr>
                </a:solidFill>
              </a:rPr>
              <a:pPr/>
              <a:t>63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eaLnBrk="1" hangingPunct="1"/>
            <a:r>
              <a:rPr lang="en-US" sz="4000" dirty="0" smtClean="0">
                <a:effectLst>
                  <a:outerShdw blurRad="38100" dist="38100" dir="2700000" algn="tl">
                    <a:srgbClr val="C0C0C0"/>
                  </a:outerShdw>
                </a:effectLst>
              </a:rPr>
              <a:t> Draft GUI for FutureGrid</a:t>
            </a:r>
            <a:br>
              <a:rPr lang="en-US" sz="4000" dirty="0" smtClean="0">
                <a:effectLst>
                  <a:outerShdw blurRad="38100" dist="38100" dir="2700000" algn="tl">
                    <a:srgbClr val="C0C0C0"/>
                  </a:outerShdw>
                </a:effectLst>
              </a:rPr>
            </a:br>
            <a:r>
              <a:rPr lang="en-US" sz="4000" dirty="0" smtClean="0">
                <a:effectLst>
                  <a:outerShdw blurRad="38100" dist="38100" dir="2700000" algn="tl">
                    <a:srgbClr val="C0C0C0"/>
                  </a:outerShdw>
                </a:effectLst>
              </a:rPr>
              <a:t> Dynamic Provisioning</a:t>
            </a:r>
          </a:p>
        </p:txBody>
      </p:sp>
      <p:pic>
        <p:nvPicPr>
          <p:cNvPr id="50179" name="Picture 4"/>
          <p:cNvPicPr>
            <a:picLocks noChangeAspect="1"/>
          </p:cNvPicPr>
          <p:nvPr/>
        </p:nvPicPr>
        <p:blipFill>
          <a:blip r:embed="rId3" cstate="print"/>
          <a:srcRect/>
          <a:stretch>
            <a:fillRect/>
          </a:stretch>
        </p:blipFill>
        <p:spPr bwMode="auto">
          <a:xfrm>
            <a:off x="0" y="1192213"/>
            <a:ext cx="5911850" cy="5665787"/>
          </a:xfrm>
          <a:prstGeom prst="rect">
            <a:avLst/>
          </a:prstGeom>
          <a:noFill/>
          <a:ln w="9525">
            <a:noFill/>
            <a:miter lim="800000"/>
            <a:headEnd/>
            <a:tailEnd/>
          </a:ln>
        </p:spPr>
      </p:pic>
      <p:grpSp>
        <p:nvGrpSpPr>
          <p:cNvPr id="3" name="Group 5"/>
          <p:cNvGrpSpPr/>
          <p:nvPr/>
        </p:nvGrpSpPr>
        <p:grpSpPr>
          <a:xfrm>
            <a:off x="4419600" y="1219200"/>
            <a:ext cx="4572000" cy="3798332"/>
            <a:chOff x="5867400" y="1600200"/>
            <a:chExt cx="4572000" cy="3798332"/>
          </a:xfrm>
        </p:grpSpPr>
        <p:pic>
          <p:nvPicPr>
            <p:cNvPr id="5122" name="Picture 2"/>
            <p:cNvPicPr>
              <a:picLocks noChangeAspect="1" noChangeArrowheads="1"/>
            </p:cNvPicPr>
            <p:nvPr/>
          </p:nvPicPr>
          <p:blipFill>
            <a:blip r:embed="rId4" cstate="print"/>
            <a:srcRect l="9107" t="34783" r="62133" b="27041"/>
            <a:stretch>
              <a:fillRect/>
            </a:stretch>
          </p:blipFill>
          <p:spPr bwMode="auto">
            <a:xfrm>
              <a:off x="5867400" y="1600200"/>
              <a:ext cx="4572000" cy="3429000"/>
            </a:xfrm>
            <a:prstGeom prst="rect">
              <a:avLst/>
            </a:prstGeom>
            <a:noFill/>
            <a:ln w="9525">
              <a:noFill/>
              <a:miter lim="800000"/>
              <a:headEnd/>
              <a:tailEnd/>
            </a:ln>
          </p:spPr>
        </p:pic>
        <p:sp>
          <p:nvSpPr>
            <p:cNvPr id="5" name="TextBox 4"/>
            <p:cNvSpPr txBox="1"/>
            <p:nvPr/>
          </p:nvSpPr>
          <p:spPr>
            <a:xfrm>
              <a:off x="6134100" y="5029200"/>
              <a:ext cx="4038600" cy="369332"/>
            </a:xfrm>
            <a:prstGeom prst="rect">
              <a:avLst/>
            </a:prstGeom>
            <a:solidFill>
              <a:schemeClr val="bg1"/>
            </a:solidFill>
          </p:spPr>
          <p:txBody>
            <a:bodyPr wrap="square" rtlCol="0">
              <a:spAutoFit/>
            </a:bodyPr>
            <a:lstStyle/>
            <a:p>
              <a:pPr algn="ctr"/>
              <a:r>
                <a:rPr lang="en-US" dirty="0" smtClean="0">
                  <a:solidFill>
                    <a:prstClr val="black"/>
                  </a:solidFill>
                </a:rPr>
                <a:t>Google Gadget for FutureGrid Support</a:t>
              </a:r>
              <a:endParaRPr lang="en-US" dirty="0">
                <a:solidFill>
                  <a:prstClr val="black"/>
                </a:solidFill>
              </a:endParaRPr>
            </a:p>
          </p:txBody>
        </p:sp>
      </p:grpSp>
      <p:sp>
        <p:nvSpPr>
          <p:cNvPr id="7" name="TextBox 6"/>
          <p:cNvSpPr txBox="1"/>
          <p:nvPr/>
        </p:nvSpPr>
        <p:spPr>
          <a:xfrm>
            <a:off x="6019800" y="5486400"/>
            <a:ext cx="2896883" cy="646331"/>
          </a:xfrm>
          <a:prstGeom prst="rect">
            <a:avLst/>
          </a:prstGeom>
          <a:noFill/>
        </p:spPr>
        <p:txBody>
          <a:bodyPr wrap="none" rtlCol="0">
            <a:spAutoFit/>
          </a:bodyPr>
          <a:lstStyle/>
          <a:p>
            <a:r>
              <a:rPr lang="en-US" dirty="0" smtClean="0">
                <a:solidFill>
                  <a:prstClr val="black"/>
                </a:solidFill>
              </a:rPr>
              <a:t>We are building a FutureGrid</a:t>
            </a:r>
            <a:br>
              <a:rPr lang="en-US" dirty="0" smtClean="0">
                <a:solidFill>
                  <a:prstClr val="black"/>
                </a:solidFill>
              </a:rPr>
            </a:br>
            <a:r>
              <a:rPr lang="en-US" dirty="0" smtClean="0">
                <a:solidFill>
                  <a:prstClr val="black"/>
                </a:solidFill>
              </a:rPr>
              <a:t>Portal!</a:t>
            </a:r>
            <a:endParaRPr lang="en-US" dirty="0">
              <a:solidFill>
                <a:prstClr val="black"/>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fontScale="90000"/>
          </a:bodyPr>
          <a:lstStyle/>
          <a:p>
            <a:pPr eaLnBrk="1" hangingPunct="1"/>
            <a:r>
              <a:rPr lang="en-US" dirty="0" smtClean="0">
                <a:effectLst>
                  <a:outerShdw blurRad="38100" dist="38100" dir="2700000" algn="tl">
                    <a:srgbClr val="C0C0C0"/>
                  </a:outerShdw>
                </a:effectLst>
              </a:rPr>
              <a:t>Experiment Manager</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FutureGrid Software Component</a:t>
            </a:r>
          </a:p>
        </p:txBody>
      </p:sp>
      <p:sp>
        <p:nvSpPr>
          <p:cNvPr id="60419" name="Content Placeholder 2"/>
          <p:cNvSpPr>
            <a:spLocks noGrp="1"/>
          </p:cNvSpPr>
          <p:nvPr>
            <p:ph sz="half" idx="1"/>
          </p:nvPr>
        </p:nvSpPr>
        <p:spPr/>
        <p:txBody>
          <a:bodyPr/>
          <a:lstStyle/>
          <a:p>
            <a:pPr eaLnBrk="1" hangingPunct="1"/>
            <a:r>
              <a:rPr lang="en-US" smtClean="0"/>
              <a:t>Objective</a:t>
            </a:r>
          </a:p>
          <a:p>
            <a:pPr lvl="1" eaLnBrk="1" hangingPunct="1"/>
            <a:r>
              <a:rPr lang="en-US" smtClean="0"/>
              <a:t>Manage the provisioning for reproducible experiments</a:t>
            </a:r>
          </a:p>
          <a:p>
            <a:pPr lvl="1" eaLnBrk="1" hangingPunct="1"/>
            <a:r>
              <a:rPr lang="en-US" smtClean="0"/>
              <a:t>Coordinate workflow of experiments</a:t>
            </a:r>
          </a:p>
          <a:p>
            <a:pPr lvl="1" eaLnBrk="1" hangingPunct="1"/>
            <a:r>
              <a:rPr lang="en-US" smtClean="0"/>
              <a:t>Share workflow and experiment images</a:t>
            </a:r>
          </a:p>
          <a:p>
            <a:pPr lvl="1" eaLnBrk="1" hangingPunct="1"/>
            <a:r>
              <a:rPr lang="en-US" smtClean="0"/>
              <a:t>Minimize space through reuse</a:t>
            </a:r>
          </a:p>
        </p:txBody>
      </p:sp>
      <p:sp>
        <p:nvSpPr>
          <p:cNvPr id="60420" name="Content Placeholder 3"/>
          <p:cNvSpPr>
            <a:spLocks noGrp="1"/>
          </p:cNvSpPr>
          <p:nvPr>
            <p:ph sz="half" idx="2"/>
          </p:nvPr>
        </p:nvSpPr>
        <p:spPr/>
        <p:txBody>
          <a:bodyPr/>
          <a:lstStyle/>
          <a:p>
            <a:pPr eaLnBrk="1" hangingPunct="1"/>
            <a:r>
              <a:rPr lang="en-US" dirty="0" smtClean="0"/>
              <a:t>Risk</a:t>
            </a:r>
          </a:p>
          <a:p>
            <a:pPr lvl="1" eaLnBrk="1" hangingPunct="1"/>
            <a:r>
              <a:rPr lang="en-US" dirty="0" smtClean="0"/>
              <a:t>Images are large</a:t>
            </a:r>
          </a:p>
          <a:p>
            <a:pPr lvl="1" eaLnBrk="1" hangingPunct="1"/>
            <a:r>
              <a:rPr lang="en-US" dirty="0" smtClean="0"/>
              <a:t>Users have different requirements and need different images </a:t>
            </a:r>
          </a:p>
          <a:p>
            <a:pPr lvl="1" eaLnBrk="1" hangingPunct="1"/>
            <a:endParaRPr lang="en-US" dirty="0" smtClean="0"/>
          </a:p>
          <a:p>
            <a:pPr lvl="1" eaLnBrk="1" hangingPunct="1"/>
            <a:endParaRPr lang="en-US" dirty="0" smtClean="0"/>
          </a:p>
        </p:txBody>
      </p:sp>
      <p:sp>
        <p:nvSpPr>
          <p:cNvPr id="60421" name="Date Placeholder 4"/>
          <p:cNvSpPr>
            <a:spLocks noGrp="1"/>
          </p:cNvSpPr>
          <p:nvPr>
            <p:ph type="dt" sz="quarter" idx="10"/>
          </p:nvPr>
        </p:nvSpPr>
        <p:spPr bwMode="auto">
          <a:noFill/>
          <a:ln>
            <a:miter lim="800000"/>
            <a:headEnd/>
            <a:tailEnd/>
          </a:ln>
        </p:spPr>
        <p:txBody>
          <a:bodyPr/>
          <a:lstStyle/>
          <a:p>
            <a:fld id="{B1425020-D13D-43C9-9008-0CB474084E49}" type="datetime1">
              <a:rPr lang="en-US">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http://futuregrid.org</a:t>
            </a:r>
          </a:p>
        </p:txBody>
      </p:sp>
      <p:sp>
        <p:nvSpPr>
          <p:cNvPr id="60423" name="Slide Number Placeholder 6"/>
          <p:cNvSpPr>
            <a:spLocks noGrp="1"/>
          </p:cNvSpPr>
          <p:nvPr>
            <p:ph type="sldNum" sz="quarter" idx="12"/>
          </p:nvPr>
        </p:nvSpPr>
        <p:spPr bwMode="auto">
          <a:noFill/>
          <a:ln>
            <a:miter lim="800000"/>
            <a:headEnd/>
            <a:tailEnd/>
          </a:ln>
        </p:spPr>
        <p:txBody>
          <a:bodyPr/>
          <a:lstStyle/>
          <a:p>
            <a:fld id="{4934D4A6-7CE0-46E8-9844-AE044F739397}" type="slidenum">
              <a:rPr lang="en-US">
                <a:solidFill>
                  <a:prstClr val="black">
                    <a:tint val="75000"/>
                  </a:prstClr>
                </a:solidFill>
              </a:rPr>
              <a:pPr/>
              <a:t>65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 Job Reprovisioning </a:t>
            </a:r>
            <a:endParaRPr lang="en-US" dirty="0"/>
          </a:p>
        </p:txBody>
      </p:sp>
      <p:sp>
        <p:nvSpPr>
          <p:cNvPr id="3" name="Content Placeholder 2"/>
          <p:cNvSpPr>
            <a:spLocks noGrp="1"/>
          </p:cNvSpPr>
          <p:nvPr>
            <p:ph idx="1"/>
          </p:nvPr>
        </p:nvSpPr>
        <p:spPr>
          <a:xfrm>
            <a:off x="457200" y="1342572"/>
            <a:ext cx="8229600" cy="3762864"/>
          </a:xfrm>
        </p:spPr>
        <p:txBody>
          <a:bodyPr>
            <a:normAutofit fontScale="92500"/>
          </a:bodyPr>
          <a:lstStyle/>
          <a:p>
            <a:r>
              <a:rPr lang="en-US" dirty="0" smtClean="0"/>
              <a:t>The user submits a job to a general queue. This job specifies a custom Image type attached to it. </a:t>
            </a:r>
          </a:p>
          <a:p>
            <a:r>
              <a:rPr lang="en-US" dirty="0" smtClean="0"/>
              <a:t>The Image gets reprovisioned on the resources </a:t>
            </a:r>
          </a:p>
          <a:p>
            <a:r>
              <a:rPr lang="en-US" dirty="0" smtClean="0"/>
              <a:t>The job gets executed within that image </a:t>
            </a:r>
          </a:p>
          <a:p>
            <a:r>
              <a:rPr lang="en-US" dirty="0" smtClean="0"/>
              <a:t>After job is done the Image is no longer needed. </a:t>
            </a:r>
          </a:p>
          <a:p>
            <a:r>
              <a:rPr lang="en-US" dirty="0" smtClean="0"/>
              <a:t>Use case: Many different users with many different images</a:t>
            </a:r>
          </a:p>
          <a:p>
            <a:endParaRPr lang="en-US" dirty="0"/>
          </a:p>
        </p:txBody>
      </p:sp>
      <p:pic>
        <p:nvPicPr>
          <p:cNvPr id="4" name="Picture 3"/>
          <p:cNvPicPr>
            <a:picLocks noChangeAspect="1"/>
          </p:cNvPicPr>
          <p:nvPr/>
        </p:nvPicPr>
        <p:blipFill>
          <a:blip r:embed="rId3" cstate="print"/>
          <a:stretch>
            <a:fillRect/>
          </a:stretch>
        </p:blipFill>
        <p:spPr>
          <a:xfrm>
            <a:off x="2259453" y="4475093"/>
            <a:ext cx="6427347" cy="2213674"/>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Custom Reprovisioning</a:t>
            </a:r>
            <a:endParaRPr lang="en-US" dirty="0"/>
          </a:p>
        </p:txBody>
      </p:sp>
      <p:pic>
        <p:nvPicPr>
          <p:cNvPr id="4" name="Picture 3"/>
          <p:cNvPicPr>
            <a:picLocks noChangeAspect="1"/>
          </p:cNvPicPr>
          <p:nvPr/>
        </p:nvPicPr>
        <p:blipFill>
          <a:blip r:embed="rId3" cstate="print"/>
          <a:stretch>
            <a:fillRect/>
          </a:stretch>
        </p:blipFill>
        <p:spPr>
          <a:xfrm>
            <a:off x="1210623" y="1143001"/>
            <a:ext cx="6261100" cy="5372100"/>
          </a:xfrm>
          <a:prstGeom prst="rect">
            <a:avLst/>
          </a:prstGeom>
        </p:spPr>
      </p:pic>
      <p:grpSp>
        <p:nvGrpSpPr>
          <p:cNvPr id="3" name="Group 8"/>
          <p:cNvGrpSpPr/>
          <p:nvPr/>
        </p:nvGrpSpPr>
        <p:grpSpPr>
          <a:xfrm>
            <a:off x="457200" y="1143001"/>
            <a:ext cx="7693838" cy="5410775"/>
            <a:chOff x="457200" y="1143001"/>
            <a:chExt cx="7693838" cy="5410775"/>
          </a:xfrm>
        </p:grpSpPr>
        <p:sp>
          <p:nvSpPr>
            <p:cNvPr id="7" name="Rectangle 6"/>
            <p:cNvSpPr/>
            <p:nvPr/>
          </p:nvSpPr>
          <p:spPr>
            <a:xfrm>
              <a:off x="4050633" y="5698551"/>
              <a:ext cx="1871578" cy="855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nvGrpSpPr>
            <p:cNvPr id="8" name="Group 7"/>
            <p:cNvGrpSpPr/>
            <p:nvPr/>
          </p:nvGrpSpPr>
          <p:grpSpPr>
            <a:xfrm>
              <a:off x="457200" y="1143001"/>
              <a:ext cx="7693838" cy="2808357"/>
              <a:chOff x="457200" y="1143001"/>
              <a:chExt cx="7693838" cy="2808357"/>
            </a:xfrm>
          </p:grpSpPr>
          <p:sp>
            <p:nvSpPr>
              <p:cNvPr id="6" name="Rectangle 5"/>
              <p:cNvSpPr/>
              <p:nvPr/>
            </p:nvSpPr>
            <p:spPr>
              <a:xfrm>
                <a:off x="4050633" y="1143001"/>
                <a:ext cx="1871578" cy="17104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 name="Rectangle 4"/>
              <p:cNvSpPr/>
              <p:nvPr/>
            </p:nvSpPr>
            <p:spPr>
              <a:xfrm>
                <a:off x="457200" y="2240907"/>
                <a:ext cx="7693838" cy="17104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Normal approach to job submission</a:t>
                </a:r>
                <a:endParaRPr lang="en-US" dirty="0">
                  <a:solidFill>
                    <a:srgbClr val="00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rmAutofit fontScale="90000"/>
          </a:bodyPr>
          <a:lstStyle/>
          <a:p>
            <a:r>
              <a:rPr lang="en-US" b="1" dirty="0" smtClean="0"/>
              <a:t>Reprovisioning based on prior state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user submits a job to a general queue. This job specifies an OS (re-used stateless image) type attached to it. </a:t>
            </a:r>
          </a:p>
          <a:p>
            <a:r>
              <a:rPr lang="en-US" dirty="0" smtClean="0"/>
              <a:t>The queue evaluates the OS requirement. </a:t>
            </a:r>
          </a:p>
          <a:p>
            <a:pPr lvl="1"/>
            <a:r>
              <a:rPr lang="en-US" dirty="0" smtClean="0"/>
              <a:t>If an available node has OS already running, run the job there. </a:t>
            </a:r>
          </a:p>
          <a:p>
            <a:pPr lvl="1"/>
            <a:r>
              <a:rPr lang="en-US" dirty="0" smtClean="0"/>
              <a:t>If there are no OS types available, reprovision an available node and submit the job to the new node. </a:t>
            </a:r>
          </a:p>
          <a:p>
            <a:r>
              <a:rPr lang="en-US" dirty="0" smtClean="0"/>
              <a:t>Repeat the provisioning steps if the job requires multiple processors (such as a large MPI job). </a:t>
            </a:r>
          </a:p>
          <a:p>
            <a:r>
              <a:rPr lang="en-US" dirty="0" smtClean="0"/>
              <a:t>Use case: reusing the same stateless image between usages</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dirty="0" smtClean="0"/>
              <a:t>Generic Reprovisioning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457200" y="1143001"/>
            <a:ext cx="8099540" cy="55811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Data Center Landscape</a:t>
            </a:r>
            <a:endParaRPr lang="en-US" dirty="0"/>
          </a:p>
        </p:txBody>
      </p:sp>
      <p:sp>
        <p:nvSpPr>
          <p:cNvPr id="3" name="Text Placeholder 2"/>
          <p:cNvSpPr>
            <a:spLocks noGrp="1"/>
          </p:cNvSpPr>
          <p:nvPr>
            <p:ph type="body" sz="quarter" idx="10"/>
          </p:nvPr>
        </p:nvSpPr>
        <p:spPr>
          <a:xfrm>
            <a:off x="76200" y="1371600"/>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your own VO queue</a:t>
            </a:r>
            <a:endParaRPr lang="en-US" dirty="0"/>
          </a:p>
        </p:txBody>
      </p:sp>
      <p:sp>
        <p:nvSpPr>
          <p:cNvPr id="3" name="Content Placeholder 2"/>
          <p:cNvSpPr>
            <a:spLocks noGrp="1"/>
          </p:cNvSpPr>
          <p:nvPr>
            <p:ph idx="1"/>
          </p:nvPr>
        </p:nvSpPr>
        <p:spPr>
          <a:xfrm>
            <a:off x="0" y="1295400"/>
            <a:ext cx="9144000" cy="5562600"/>
          </a:xfrm>
        </p:spPr>
        <p:txBody>
          <a:bodyPr>
            <a:normAutofit fontScale="62500" lnSpcReduction="20000"/>
          </a:bodyPr>
          <a:lstStyle/>
          <a:p>
            <a:r>
              <a:rPr lang="en-US" dirty="0" smtClean="0"/>
              <a:t>This use case illustrates how a group of users or a Virtual Organization (VO) can handle their own queue to specifically tune their application environment to their specification. </a:t>
            </a:r>
          </a:p>
          <a:p>
            <a:r>
              <a:rPr lang="en-US" dirty="0" smtClean="0"/>
              <a:t>A VO sets up a new queue, and provides an Operating System image that is associated to this image. </a:t>
            </a:r>
          </a:p>
          <a:p>
            <a:pPr lvl="1"/>
            <a:r>
              <a:rPr lang="en-US" dirty="0" smtClean="0"/>
              <a:t>Can aid in image creation through the use of advanced scripts and a configuration management tool. </a:t>
            </a:r>
          </a:p>
          <a:p>
            <a:r>
              <a:rPr lang="en-US" dirty="0" smtClean="0"/>
              <a:t>A user within the VO submits a job to the VO queue. </a:t>
            </a:r>
          </a:p>
          <a:p>
            <a:r>
              <a:rPr lang="en-US" dirty="0" smtClean="0"/>
              <a:t>The queue is evaluated, and determines if there are free resource nodes available. </a:t>
            </a:r>
          </a:p>
          <a:p>
            <a:pPr lvl="1"/>
            <a:r>
              <a:rPr lang="en-US" dirty="0" smtClean="0"/>
              <a:t>If there is an available node and the VO OS is running on it, then the Job is scheduled there. </a:t>
            </a:r>
          </a:p>
          <a:p>
            <a:pPr lvl="1"/>
            <a:r>
              <a:rPr lang="en-US" dirty="0" smtClean="0"/>
              <a:t>If an un-provisioned node is available, the VO OS is provisioned and the job is then submitted to that node. </a:t>
            </a:r>
          </a:p>
          <a:p>
            <a:pPr lvl="1"/>
            <a:r>
              <a:rPr lang="en-US" dirty="0" smtClean="0"/>
              <a:t>If there are other idle nodes without jobs running, a node can be re-provisioned to the VO OS and the job is then submitted to that node. </a:t>
            </a:r>
          </a:p>
          <a:p>
            <a:r>
              <a:rPr lang="en-US" dirty="0" smtClean="0"/>
              <a:t>Repeat the provisioning steps if multiple processors are required (such as an MPI job).</a:t>
            </a:r>
          </a:p>
          <a:p>
            <a:r>
              <a:rPr lang="en-US" dirty="0" smtClean="0"/>
              <a:t>Use case: Provide a service to the users of a VO. For example: submit a job that uses particular software. For example provide a queue called Genesis or Hadoop for the associated user community. Provisioning is hidden from the users.</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 Queue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296663" y="1894390"/>
            <a:ext cx="8847337" cy="4231774"/>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normAutofit fontScale="90000"/>
          </a:bodyPr>
          <a:lstStyle/>
          <a:p>
            <a:r>
              <a:rPr lang="en-US" dirty="0" smtClean="0"/>
              <a:t>Current Status of Dynamic Provisioning @ FutureGrid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FutureGrid now supports the Dynamic Provisioning feature through MOAB.</a:t>
            </a:r>
          </a:p>
          <a:p>
            <a:pPr lvl="1"/>
            <a:r>
              <a:rPr lang="en-US" dirty="0"/>
              <a:t>S</a:t>
            </a:r>
            <a:r>
              <a:rPr lang="en-US" dirty="0" smtClean="0"/>
              <a:t>ubmit a job with ‘os1’ requested, if there is a node running ‘os1’ and in idle status, the job will be scheduled.</a:t>
            </a:r>
            <a:endParaRPr lang="en-US" dirty="0"/>
          </a:p>
          <a:p>
            <a:pPr lvl="1"/>
            <a:r>
              <a:rPr lang="en-US" dirty="0"/>
              <a:t>I</a:t>
            </a:r>
            <a:r>
              <a:rPr lang="en-US" dirty="0" smtClean="0"/>
              <a:t>f there is no node running ‘os1’, a provisioning job will be started automatically and change an idle node’s OS to the requested one. And when it's done, the submitted job will be scheduled there.</a:t>
            </a:r>
          </a:p>
          <a:p>
            <a:pPr lvl="1"/>
            <a:r>
              <a:rPr lang="en-US" dirty="0" smtClean="0"/>
              <a:t>In our experiment we used 2 rhel5 OS and dynamically switched between, one stateless and one statefull.</a:t>
            </a:r>
          </a:p>
          <a:p>
            <a:pPr lvl="1"/>
            <a:r>
              <a:rPr lang="en-US" dirty="0" smtClean="0"/>
              <a:t>In our experiment the </a:t>
            </a:r>
            <a:r>
              <a:rPr lang="en-US" dirty="0" err="1" smtClean="0"/>
              <a:t>reprovisioning</a:t>
            </a:r>
            <a:r>
              <a:rPr lang="en-US" dirty="0" smtClean="0"/>
              <a:t> costs were</a:t>
            </a:r>
          </a:p>
          <a:p>
            <a:pPr lvl="2"/>
            <a:r>
              <a:rPr lang="en-US" dirty="0" smtClean="0"/>
              <a:t>Approximately 4-5 minutes for Statefull and Stateless</a:t>
            </a:r>
          </a:p>
          <a:p>
            <a:pPr lvl="2"/>
            <a:r>
              <a:rPr lang="en-US" dirty="0" smtClean="0"/>
              <a:t>Used sierra.futuregrid.org iDataPlex at SDSC</a:t>
            </a:r>
          </a:p>
        </p:txBody>
      </p:sp>
    </p:spTree>
    <p:extLst>
      <p:ext uri="{BB962C8B-B14F-4D97-AF65-F5344CB8AC3E}">
        <p14:creationId xmlns="" xmlns:p14="http://schemas.microsoft.com/office/powerpoint/2010/main" xmlns:mv="urn:schemas-microsoft-com:mac:vml" xmlns:mc="http://schemas.openxmlformats.org/markup-compatibility/2006" val="4230542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b="1" dirty="0" smtClean="0"/>
              <a:t>Difficult Issues</a:t>
            </a:r>
            <a:endParaRPr lang="en-US" b="1" dirty="0"/>
          </a:p>
        </p:txBody>
      </p:sp>
      <p:sp>
        <p:nvSpPr>
          <p:cNvPr id="3" name="Content Placeholder 2"/>
          <p:cNvSpPr>
            <a:spLocks noGrp="1"/>
          </p:cNvSpPr>
          <p:nvPr>
            <p:ph idx="1"/>
          </p:nvPr>
        </p:nvSpPr>
        <p:spPr>
          <a:xfrm>
            <a:off x="0" y="1219200"/>
            <a:ext cx="9144000" cy="5410200"/>
          </a:xfrm>
        </p:spPr>
        <p:txBody>
          <a:bodyPr>
            <a:normAutofit fontScale="92500" lnSpcReduction="10000"/>
          </a:bodyPr>
          <a:lstStyle/>
          <a:p>
            <a:r>
              <a:rPr lang="en-US" sz="2800" dirty="0" smtClean="0">
                <a:solidFill>
                  <a:srgbClr val="FF0000"/>
                </a:solidFill>
              </a:rPr>
              <a:t>Performance of VM’s poor with Infiniband: </a:t>
            </a:r>
            <a:r>
              <a:rPr lang="en-US" sz="2800" dirty="0" smtClean="0"/>
              <a:t>FutureGrid does not have resources to address such core VM issues – we can identify issues and report</a:t>
            </a:r>
          </a:p>
          <a:p>
            <a:r>
              <a:rPr lang="en-US" sz="2800" dirty="0" smtClean="0">
                <a:solidFill>
                  <a:srgbClr val="FF0000"/>
                </a:solidFill>
              </a:rPr>
              <a:t>What about root access? </a:t>
            </a:r>
            <a:r>
              <a:rPr lang="en-US" sz="2800" dirty="0" smtClean="0"/>
              <a:t>Typically administrators involved in preparation of images requiring root access. This is part of certification process. We will offer certified tools to prepare images</a:t>
            </a:r>
          </a:p>
          <a:p>
            <a:r>
              <a:rPr lang="en-US" sz="2800" dirty="0" smtClean="0">
                <a:solidFill>
                  <a:srgbClr val="FF0000"/>
                </a:solidFill>
              </a:rPr>
              <a:t>What about attacks on Infiniband switch? </a:t>
            </a:r>
            <a:r>
              <a:rPr lang="en-US" sz="2800" dirty="0" smtClean="0"/>
              <a:t>We need to study this </a:t>
            </a:r>
          </a:p>
          <a:p>
            <a:r>
              <a:rPr lang="en-US" sz="2800" dirty="0" smtClean="0">
                <a:solidFill>
                  <a:srgbClr val="FF0000"/>
                </a:solidFill>
              </a:rPr>
              <a:t>How does one certify statefull images? </a:t>
            </a:r>
            <a:r>
              <a:rPr lang="en-US" sz="2800" dirty="0" smtClean="0"/>
              <a:t>All statefull images must have a certain default software included that auto-update the image which is tested against a security service prior to staging. In case an image is identified as having a security risk it is no longer allowed to be booted. </a:t>
            </a:r>
          </a:p>
          <a:p>
            <a:endParaRPr lang="en-US" sz="2800" dirty="0" smtClean="0"/>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dirty="0" smtClean="0"/>
              <a:t>FutureGrid Interaction with Commercial Clouds</a:t>
            </a:r>
            <a:endParaRPr lang="en-US" dirty="0"/>
          </a:p>
        </p:txBody>
      </p:sp>
      <p:sp>
        <p:nvSpPr>
          <p:cNvPr id="6" name="Content Placeholder 5"/>
          <p:cNvSpPr>
            <a:spLocks noGrp="1"/>
          </p:cNvSpPr>
          <p:nvPr>
            <p:ph idx="1"/>
          </p:nvPr>
        </p:nvSpPr>
        <p:spPr>
          <a:xfrm>
            <a:off x="0" y="1447800"/>
            <a:ext cx="9144000" cy="5410200"/>
          </a:xfrm>
        </p:spPr>
        <p:txBody>
          <a:bodyPr>
            <a:normAutofit fontScale="70000" lnSpcReduction="20000"/>
          </a:bodyPr>
          <a:lstStyle/>
          <a:p>
            <a:pPr marL="514350" indent="-514350">
              <a:buFont typeface="+mj-lt"/>
              <a:buAutoNum type="alphaLcPeriod"/>
            </a:pPr>
            <a:r>
              <a:rPr lang="en-US" dirty="0" smtClean="0"/>
              <a:t>We support experiments that </a:t>
            </a:r>
            <a:r>
              <a:rPr lang="en-US" dirty="0" smtClean="0">
                <a:solidFill>
                  <a:srgbClr val="FF0000"/>
                </a:solidFill>
              </a:rPr>
              <a:t>link Commercial Clouds and FutureGrid </a:t>
            </a:r>
            <a:r>
              <a:rPr lang="en-US" dirty="0" smtClean="0"/>
              <a:t>experiments with one or more workflow environments and portal technology  installed to link components across these platforms</a:t>
            </a:r>
          </a:p>
          <a:p>
            <a:pPr marL="514350" indent="-514350" fontAlgn="t">
              <a:buFont typeface="+mj-lt"/>
              <a:buAutoNum type="alphaLcPeriod"/>
            </a:pPr>
            <a:r>
              <a:rPr lang="en-US" dirty="0" smtClean="0"/>
              <a:t>We support </a:t>
            </a:r>
            <a:r>
              <a:rPr lang="en-US" dirty="0" smtClean="0">
                <a:solidFill>
                  <a:srgbClr val="FF0000"/>
                </a:solidFill>
              </a:rPr>
              <a:t>environments on FutureGrid that are similar to Commercial Clouds</a:t>
            </a:r>
            <a:r>
              <a:rPr lang="en-US" dirty="0" smtClean="0"/>
              <a:t> and natural for performance and functionality comparisons. </a:t>
            </a:r>
          </a:p>
          <a:p>
            <a:pPr marL="1028700" lvl="1" indent="-571500" fontAlgn="t">
              <a:buFont typeface="+mj-lt"/>
              <a:buAutoNum type="romanLcPeriod"/>
            </a:pPr>
            <a:r>
              <a:rPr lang="en-US" sz="3200" dirty="0" smtClean="0"/>
              <a:t>These can both be used to prepare for using Commercial Clouds and as the most likely starting point for porting to them (item c below). </a:t>
            </a:r>
          </a:p>
          <a:p>
            <a:pPr marL="1028700" lvl="1" indent="-571500" fontAlgn="t">
              <a:buFont typeface="+mj-lt"/>
              <a:buAutoNum type="romanLcPeriod"/>
            </a:pPr>
            <a:r>
              <a:rPr lang="en-US" sz="3200" dirty="0" smtClean="0"/>
              <a:t>One example would be support of MapReduce-like environments on FutureGrid including Hadoop on Linux and Dryad on Windows HPCS which are already part of FutureGrid portfolio of supported software.</a:t>
            </a:r>
          </a:p>
          <a:p>
            <a:pPr marL="514350" indent="-514350" fontAlgn="t">
              <a:buFont typeface="+mj-lt"/>
              <a:buAutoNum type="alphaLcPeriod"/>
            </a:pPr>
            <a:r>
              <a:rPr lang="en-US" dirty="0" smtClean="0"/>
              <a:t>We develop expertise and support </a:t>
            </a:r>
            <a:r>
              <a:rPr lang="en-US" dirty="0" smtClean="0">
                <a:solidFill>
                  <a:srgbClr val="FF0000"/>
                </a:solidFill>
              </a:rPr>
              <a:t>porting</a:t>
            </a:r>
            <a:r>
              <a:rPr lang="en-US" dirty="0" smtClean="0"/>
              <a:t> to Commercial Clouds from other Windows or Linux environments</a:t>
            </a:r>
          </a:p>
          <a:p>
            <a:pPr marL="514350" indent="-514350" fontAlgn="t">
              <a:buFont typeface="+mj-lt"/>
              <a:buAutoNum type="alphaLcPeriod"/>
            </a:pPr>
            <a:r>
              <a:rPr lang="en-US" dirty="0" smtClean="0"/>
              <a:t>We support </a:t>
            </a:r>
            <a:r>
              <a:rPr lang="en-US" dirty="0" smtClean="0">
                <a:solidFill>
                  <a:srgbClr val="FF0000"/>
                </a:solidFill>
              </a:rPr>
              <a:t>comparisons between </a:t>
            </a:r>
            <a:r>
              <a:rPr lang="en-US" dirty="0" smtClean="0"/>
              <a:t>and </a:t>
            </a:r>
            <a:r>
              <a:rPr lang="en-US" dirty="0" smtClean="0">
                <a:solidFill>
                  <a:srgbClr val="FF0000"/>
                </a:solidFill>
              </a:rPr>
              <a:t>integration of </a:t>
            </a:r>
            <a:r>
              <a:rPr lang="en-US" dirty="0" smtClean="0"/>
              <a:t>multiple </a:t>
            </a:r>
            <a:r>
              <a:rPr lang="en-US" dirty="0" smtClean="0">
                <a:solidFill>
                  <a:srgbClr val="FF0000"/>
                </a:solidFill>
              </a:rPr>
              <a:t>commercial Cloud</a:t>
            </a:r>
            <a:r>
              <a:rPr lang="en-US" dirty="0" smtClean="0"/>
              <a:t> environments -- especially Amazon and Azure in the immediate future </a:t>
            </a:r>
          </a:p>
          <a:p>
            <a:pPr marL="514350" indent="-514350" fontAlgn="t">
              <a:buFont typeface="+mj-lt"/>
              <a:buAutoNum type="alphaLcPeriod"/>
            </a:pPr>
            <a:r>
              <a:rPr lang="en-US" dirty="0" smtClean="0"/>
              <a:t>We develop </a:t>
            </a:r>
            <a:r>
              <a:rPr lang="en-US" dirty="0" smtClean="0">
                <a:solidFill>
                  <a:srgbClr val="FF0000"/>
                </a:solidFill>
              </a:rPr>
              <a:t>tutorials and expertise </a:t>
            </a:r>
            <a:r>
              <a:rPr lang="en-US" dirty="0" smtClean="0"/>
              <a:t>to help users move to Commercial Clouds from other environments.</a:t>
            </a:r>
          </a:p>
          <a:p>
            <a:pPr marL="514350" indent="-514350">
              <a:buFont typeface="+mj-lt"/>
              <a:buAutoNum type="alphaLcPeriod"/>
            </a:pP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a:t>
            </a:r>
            <a:r>
              <a:rPr lang="en-US" dirty="0" err="1" smtClean="0"/>
              <a:t>CloudBench</a:t>
            </a:r>
            <a:endParaRPr lang="en-US" dirty="0"/>
          </a:p>
        </p:txBody>
      </p:sp>
      <p:sp>
        <p:nvSpPr>
          <p:cNvPr id="3" name="Content Placeholder 2"/>
          <p:cNvSpPr>
            <a:spLocks noGrp="1"/>
          </p:cNvSpPr>
          <p:nvPr>
            <p:ph idx="1"/>
          </p:nvPr>
        </p:nvSpPr>
        <p:spPr/>
        <p:txBody>
          <a:bodyPr/>
          <a:lstStyle/>
          <a:p>
            <a:r>
              <a:rPr lang="en-US" dirty="0" smtClean="0"/>
              <a:t>Maintain a set of comparative benchmarks for comparable operations on FutureGrid, Azure, Amazon</a:t>
            </a:r>
          </a:p>
          <a:p>
            <a:r>
              <a:rPr lang="en-US" dirty="0" smtClean="0">
                <a:hlinkClick r:id="rId3"/>
              </a:rPr>
              <a:t>e.g. http://azurescope.cloudapp.net/</a:t>
            </a:r>
            <a:r>
              <a:rPr lang="en-US" dirty="0" smtClean="0"/>
              <a:t> with Amazon and FutureGrid analogues</a:t>
            </a:r>
          </a:p>
          <a:p>
            <a:r>
              <a:rPr lang="en-US" dirty="0" smtClean="0"/>
              <a:t>Need </a:t>
            </a:r>
            <a:r>
              <a:rPr lang="en-US" smtClean="0"/>
              <a:t>MapReduce as well</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413" t="13807" r="3180" b="4162"/>
          <a:stretch>
            <a:fillRect/>
          </a:stretch>
        </p:blipFill>
        <p:spPr bwMode="auto">
          <a:xfrm>
            <a:off x="0" y="16934"/>
            <a:ext cx="9144000" cy="6841066"/>
          </a:xfrm>
          <a:prstGeom prst="rect">
            <a:avLst/>
          </a:prstGeom>
          <a:noFill/>
          <a:ln w="9525">
            <a:noFill/>
            <a:miter lim="800000"/>
            <a:headEnd/>
            <a:tailEnd/>
          </a:ln>
        </p:spPr>
      </p:pic>
      <p:sp>
        <p:nvSpPr>
          <p:cNvPr id="3" name="TextBox 2"/>
          <p:cNvSpPr txBox="1"/>
          <p:nvPr/>
        </p:nvSpPr>
        <p:spPr>
          <a:xfrm>
            <a:off x="3505200" y="5410200"/>
            <a:ext cx="2195537" cy="338554"/>
          </a:xfrm>
          <a:prstGeom prst="rect">
            <a:avLst/>
          </a:prstGeom>
          <a:noFill/>
        </p:spPr>
        <p:txBody>
          <a:bodyPr wrap="none" rtlCol="0">
            <a:spAutoFit/>
          </a:bodyPr>
          <a:lstStyle/>
          <a:p>
            <a:r>
              <a:rPr lang="en-US" sz="1600" dirty="0" smtClean="0">
                <a:solidFill>
                  <a:prstClr val="black"/>
                </a:solidFill>
              </a:rPr>
              <a:t>Microsoft Azure Tutorial</a:t>
            </a:r>
            <a:endParaRPr lang="en-US" sz="1600"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Clouds hide Complexity</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91464232-CAAE-48C8-B8B7-230EFFAF9A01}" type="slidenum">
              <a:rPr lang="en-US" sz="1000" smtClean="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8</a:t>
            </a:fld>
            <a:endParaRPr lang="en-US" sz="1000" dirty="0">
              <a:solidFill>
                <a:srgbClr val="FFFFFF"/>
              </a:solidFill>
              <a:effectLst>
                <a:outerShdw blurRad="38100" dist="38100" dir="2700000" algn="tl">
                  <a:srgbClr val="000000"/>
                </a:outerShdw>
              </a:effectLst>
              <a:latin typeface="Verdana" pitchFamily="34" charset="0"/>
            </a:endParaRPr>
          </a:p>
        </p:txBody>
      </p:sp>
      <p:sp>
        <p:nvSpPr>
          <p:cNvPr id="11" name="Freeform 10"/>
          <p:cNvSpPr/>
          <p:nvPr/>
        </p:nvSpPr>
        <p:spPr>
          <a:xfrm>
            <a:off x="2362199" y="2272506"/>
            <a:ext cx="4572001" cy="900906"/>
          </a:xfrm>
          <a:custGeom>
            <a:avLst/>
            <a:gdLst>
              <a:gd name="connsiteX0" fmla="*/ 0 w 6091499"/>
              <a:gd name="connsiteY0" fmla="*/ 128191 h 1281906"/>
              <a:gd name="connsiteX1" fmla="*/ 37546 w 6091499"/>
              <a:gd name="connsiteY1" fmla="*/ 37546 h 1281906"/>
              <a:gd name="connsiteX2" fmla="*/ 128191 w 6091499"/>
              <a:gd name="connsiteY2" fmla="*/ 0 h 1281906"/>
              <a:gd name="connsiteX3" fmla="*/ 5963308 w 6091499"/>
              <a:gd name="connsiteY3" fmla="*/ 0 h 1281906"/>
              <a:gd name="connsiteX4" fmla="*/ 6053953 w 6091499"/>
              <a:gd name="connsiteY4" fmla="*/ 37546 h 1281906"/>
              <a:gd name="connsiteX5" fmla="*/ 6091499 w 6091499"/>
              <a:gd name="connsiteY5" fmla="*/ 128191 h 1281906"/>
              <a:gd name="connsiteX6" fmla="*/ 6091499 w 6091499"/>
              <a:gd name="connsiteY6" fmla="*/ 1153715 h 1281906"/>
              <a:gd name="connsiteX7" fmla="*/ 6053953 w 6091499"/>
              <a:gd name="connsiteY7" fmla="*/ 1244360 h 1281906"/>
              <a:gd name="connsiteX8" fmla="*/ 5963308 w 6091499"/>
              <a:gd name="connsiteY8" fmla="*/ 1281906 h 1281906"/>
              <a:gd name="connsiteX9" fmla="*/ 128191 w 6091499"/>
              <a:gd name="connsiteY9" fmla="*/ 1281906 h 1281906"/>
              <a:gd name="connsiteX10" fmla="*/ 37546 w 6091499"/>
              <a:gd name="connsiteY10" fmla="*/ 1244360 h 1281906"/>
              <a:gd name="connsiteX11" fmla="*/ 0 w 6091499"/>
              <a:gd name="connsiteY11" fmla="*/ 1153715 h 1281906"/>
              <a:gd name="connsiteX12" fmla="*/ 0 w 6091499"/>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1499" h="1281906">
                <a:moveTo>
                  <a:pt x="0" y="128191"/>
                </a:moveTo>
                <a:cubicBezTo>
                  <a:pt x="0" y="94193"/>
                  <a:pt x="13506" y="61587"/>
                  <a:pt x="37546" y="37546"/>
                </a:cubicBezTo>
                <a:cubicBezTo>
                  <a:pt x="61587" y="13506"/>
                  <a:pt x="94192" y="0"/>
                  <a:pt x="128191" y="0"/>
                </a:cubicBezTo>
                <a:lnTo>
                  <a:pt x="5963308" y="0"/>
                </a:lnTo>
                <a:cubicBezTo>
                  <a:pt x="5997306" y="0"/>
                  <a:pt x="6029912" y="13506"/>
                  <a:pt x="6053953" y="37546"/>
                </a:cubicBezTo>
                <a:cubicBezTo>
                  <a:pt x="6077993" y="61587"/>
                  <a:pt x="6091499" y="94192"/>
                  <a:pt x="6091499" y="128191"/>
                </a:cubicBezTo>
                <a:lnTo>
                  <a:pt x="6091499" y="1153715"/>
                </a:lnTo>
                <a:cubicBezTo>
                  <a:pt x="6091499" y="1187713"/>
                  <a:pt x="6077993" y="1220319"/>
                  <a:pt x="6053953" y="1244360"/>
                </a:cubicBezTo>
                <a:cubicBezTo>
                  <a:pt x="6029913" y="1268400"/>
                  <a:pt x="5997307" y="1281906"/>
                  <a:pt x="5963308"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036" tIns="148036" rIns="148036" bIns="148036" numCol="1" spcCol="1270" anchor="ctr" anchorCtr="0">
            <a:noAutofit/>
          </a:bodyPr>
          <a:lstStyle/>
          <a:p>
            <a:pPr algn="ctr" defTabSz="1289050">
              <a:lnSpc>
                <a:spcPct val="90000"/>
              </a:lnSpc>
              <a:spcBef>
                <a:spcPct val="0"/>
              </a:spcBef>
              <a:spcAft>
                <a:spcPct val="35000"/>
              </a:spcAft>
            </a:pPr>
            <a:r>
              <a:rPr lang="en-US" sz="2000" dirty="0" err="1" smtClean="0">
                <a:solidFill>
                  <a:srgbClr val="0000FF"/>
                </a:solidFill>
              </a:rPr>
              <a:t>SaaS</a:t>
            </a:r>
            <a:r>
              <a:rPr lang="en-US" sz="2000" dirty="0" smtClean="0">
                <a:solidFill>
                  <a:prstClr val="black"/>
                </a:solidFill>
              </a:rPr>
              <a:t>: Software as a Service</a:t>
            </a:r>
          </a:p>
          <a:p>
            <a:pPr algn="ctr" defTabSz="1289050">
              <a:lnSpc>
                <a:spcPct val="90000"/>
              </a:lnSpc>
              <a:spcBef>
                <a:spcPct val="0"/>
              </a:spcBef>
              <a:spcAft>
                <a:spcPct val="35000"/>
              </a:spcAft>
            </a:pPr>
            <a:r>
              <a:rPr lang="en-US" sz="1600" dirty="0" smtClean="0">
                <a:solidFill>
                  <a:prstClr val="black"/>
                </a:solidFill>
              </a:rPr>
              <a:t>(e.g. CFD or Search documents/web are services)</a:t>
            </a:r>
            <a:endParaRPr lang="en-US" sz="1600" dirty="0">
              <a:solidFill>
                <a:prstClr val="black"/>
              </a:solidFill>
            </a:endParaRPr>
          </a:p>
        </p:txBody>
      </p:sp>
      <p:sp>
        <p:nvSpPr>
          <p:cNvPr id="12" name="Freeform 11"/>
          <p:cNvSpPr/>
          <p:nvPr/>
        </p:nvSpPr>
        <p:spPr>
          <a:xfrm>
            <a:off x="1371600" y="4329906"/>
            <a:ext cx="6400800" cy="914400"/>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IaaS</a:t>
            </a:r>
            <a:r>
              <a:rPr lang="en-US" sz="1600" dirty="0" smtClean="0">
                <a:solidFill>
                  <a:srgbClr val="0000FF"/>
                </a:solidFill>
              </a:rPr>
              <a:t> </a:t>
            </a:r>
            <a:r>
              <a:rPr lang="en-US" sz="1600" dirty="0" smtClean="0">
                <a:solidFill>
                  <a:prstClr val="black"/>
                </a:solidFill>
              </a:rPr>
              <a:t>(</a:t>
            </a:r>
            <a:r>
              <a:rPr lang="en-US" sz="2000" dirty="0" err="1" smtClean="0">
                <a:solidFill>
                  <a:srgbClr val="0000FF"/>
                </a:solidFill>
              </a:rPr>
              <a:t>HaaS</a:t>
            </a:r>
            <a:r>
              <a:rPr lang="en-US" sz="1600" dirty="0" smtClean="0">
                <a:solidFill>
                  <a:prstClr val="black"/>
                </a:solidFill>
              </a:rPr>
              <a:t>): Infrastructure as a Service </a:t>
            </a:r>
          </a:p>
          <a:p>
            <a:pPr algn="ctr" defTabSz="711200">
              <a:lnSpc>
                <a:spcPct val="90000"/>
              </a:lnSpc>
              <a:spcBef>
                <a:spcPct val="0"/>
              </a:spcBef>
              <a:spcAft>
                <a:spcPct val="35000"/>
              </a:spcAft>
            </a:pPr>
            <a:r>
              <a:rPr lang="en-US" sz="1600" dirty="0" smtClean="0">
                <a:solidFill>
                  <a:prstClr val="black"/>
                </a:solidFill>
              </a:rPr>
              <a:t>(get computer time with a credit card and with a Web interface like EC2)</a:t>
            </a:r>
            <a:endParaRPr lang="en-US" sz="1600" dirty="0">
              <a:solidFill>
                <a:prstClr val="black"/>
              </a:solidFill>
            </a:endParaRPr>
          </a:p>
        </p:txBody>
      </p:sp>
      <p:sp>
        <p:nvSpPr>
          <p:cNvPr id="13" name="Freeform 12"/>
          <p:cNvSpPr/>
          <p:nvPr/>
        </p:nvSpPr>
        <p:spPr>
          <a:xfrm>
            <a:off x="1828800" y="3263106"/>
            <a:ext cx="5334000" cy="9771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PaaS</a:t>
            </a:r>
            <a:r>
              <a:rPr lang="en-US" sz="1600" dirty="0" smtClean="0">
                <a:solidFill>
                  <a:prstClr val="black"/>
                </a:solidFill>
              </a:rPr>
              <a:t>: Platform as a Service</a:t>
            </a:r>
          </a:p>
          <a:p>
            <a:pPr algn="ctr" defTabSz="711200">
              <a:lnSpc>
                <a:spcPct val="90000"/>
              </a:lnSpc>
              <a:spcBef>
                <a:spcPct val="0"/>
              </a:spcBef>
              <a:spcAft>
                <a:spcPct val="35000"/>
              </a:spcAft>
            </a:pPr>
            <a:r>
              <a:rPr lang="en-US" sz="1600" dirty="0" err="1" smtClean="0">
                <a:solidFill>
                  <a:prstClr val="black"/>
                </a:solidFill>
              </a:rPr>
              <a:t>IaaS</a:t>
            </a:r>
            <a:r>
              <a:rPr lang="en-US" sz="1600" dirty="0" smtClean="0">
                <a:solidFill>
                  <a:prstClr val="black"/>
                </a:solidFill>
              </a:rPr>
              <a:t> plus core software capabilities on which you build  </a:t>
            </a:r>
            <a:r>
              <a:rPr lang="en-US" sz="1600" dirty="0" err="1" smtClean="0">
                <a:solidFill>
                  <a:prstClr val="black"/>
                </a:solidFill>
              </a:rPr>
              <a:t>SaaS</a:t>
            </a:r>
            <a:endParaRPr lang="en-US" sz="1600" dirty="0" smtClean="0">
              <a:solidFill>
                <a:prstClr val="black"/>
              </a:solidFill>
            </a:endParaRPr>
          </a:p>
          <a:p>
            <a:pPr algn="ctr" defTabSz="711200">
              <a:lnSpc>
                <a:spcPct val="90000"/>
              </a:lnSpc>
              <a:spcBef>
                <a:spcPct val="0"/>
              </a:spcBef>
              <a:spcAft>
                <a:spcPct val="35000"/>
              </a:spcAft>
            </a:pPr>
            <a:r>
              <a:rPr lang="en-US" sz="1600" dirty="0" smtClean="0">
                <a:solidFill>
                  <a:prstClr val="black"/>
                </a:solidFill>
              </a:rPr>
              <a:t>(e.g. Azure is a </a:t>
            </a:r>
            <a:r>
              <a:rPr lang="en-US" sz="1600" dirty="0" err="1" smtClean="0">
                <a:solidFill>
                  <a:prstClr val="black"/>
                </a:solidFill>
              </a:rPr>
              <a:t>PaaS</a:t>
            </a:r>
            <a:r>
              <a:rPr lang="en-US" sz="1600" dirty="0" smtClean="0">
                <a:solidFill>
                  <a:prstClr val="black"/>
                </a:solidFill>
              </a:rPr>
              <a:t>; MapReduce is a Platform)</a:t>
            </a:r>
            <a:r>
              <a:rPr lang="en-US" sz="1600" dirty="0" smtClean="0">
                <a:solidFill>
                  <a:srgbClr val="FF0000"/>
                </a:solidFill>
              </a:rPr>
              <a:t> </a:t>
            </a:r>
            <a:endParaRPr lang="en-US" sz="1600" dirty="0">
              <a:solidFill>
                <a:prstClr val="black"/>
              </a:solidFill>
            </a:endParaRPr>
          </a:p>
        </p:txBody>
      </p:sp>
      <p:sp>
        <p:nvSpPr>
          <p:cNvPr id="15" name="Freeform 14"/>
          <p:cNvSpPr/>
          <p:nvPr/>
        </p:nvSpPr>
        <p:spPr>
          <a:xfrm>
            <a:off x="2819400" y="1371600"/>
            <a:ext cx="3657600" cy="8247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a:r>
              <a:rPr lang="en-US" sz="2000" dirty="0" err="1" smtClean="0">
                <a:solidFill>
                  <a:srgbClr val="0000FF"/>
                </a:solidFill>
              </a:rPr>
              <a:t>Cyberinfrastructure</a:t>
            </a:r>
            <a:r>
              <a:rPr lang="en-US" sz="1600" dirty="0" smtClean="0">
                <a:solidFill>
                  <a:srgbClr val="FFFF00"/>
                </a:solidFill>
              </a:rPr>
              <a:t> </a:t>
            </a:r>
          </a:p>
          <a:p>
            <a:pPr algn="ctr"/>
            <a:r>
              <a:rPr lang="en-US" sz="1600" dirty="0" smtClean="0">
                <a:solidFill>
                  <a:prstClr val="black"/>
                </a:solidFill>
              </a:rPr>
              <a:t>Is “Research as a Service”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srcRect l="12384" t="14520" r="13426" b="2506"/>
          <a:stretch>
            <a:fillRect/>
          </a:stretch>
        </p:blipFill>
        <p:spPr bwMode="auto">
          <a:xfrm>
            <a:off x="1447800" y="1219200"/>
            <a:ext cx="6172200" cy="5334000"/>
          </a:xfrm>
          <a:prstGeom prst="rect">
            <a:avLst/>
          </a:prstGeom>
          <a:noFill/>
          <a:ln w="9525">
            <a:noFill/>
            <a:miter lim="800000"/>
            <a:headEnd/>
            <a:tailEnd/>
          </a:ln>
        </p:spPr>
      </p:pic>
      <p:grpSp>
        <p:nvGrpSpPr>
          <p:cNvPr id="2" name="Group 12"/>
          <p:cNvGrpSpPr/>
          <p:nvPr/>
        </p:nvGrpSpPr>
        <p:grpSpPr>
          <a:xfrm>
            <a:off x="0" y="1219200"/>
            <a:ext cx="9144000" cy="5334000"/>
            <a:chOff x="0" y="1295400"/>
            <a:chExt cx="9144000" cy="5181600"/>
          </a:xfrm>
        </p:grpSpPr>
        <p:pic>
          <p:nvPicPr>
            <p:cNvPr id="11" name="Picture 10" descr="clouds-0001.jpg"/>
            <p:cNvPicPr>
              <a:picLocks noChangeAspect="1"/>
            </p:cNvPicPr>
            <p:nvPr/>
          </p:nvPicPr>
          <p:blipFill>
            <a:blip r:embed="rId4" cstate="print"/>
            <a:stretch>
              <a:fillRect/>
            </a:stretch>
          </p:blipFill>
          <p:spPr>
            <a:xfrm>
              <a:off x="0" y="1295400"/>
              <a:ext cx="9144000" cy="5181600"/>
            </a:xfrm>
            <a:prstGeom prst="rect">
              <a:avLst/>
            </a:prstGeom>
          </p:spPr>
        </p:pic>
        <p:pic>
          <p:nvPicPr>
            <p:cNvPr id="4" name="Picture 3" descr="3tera.jpg"/>
            <p:cNvPicPr>
              <a:picLocks noChangeAspect="1"/>
            </p:cNvPicPr>
            <p:nvPr/>
          </p:nvPicPr>
          <p:blipFill>
            <a:blip r:embed="rId5" cstate="print"/>
            <a:stretch>
              <a:fillRect/>
            </a:stretch>
          </p:blipFill>
          <p:spPr>
            <a:xfrm>
              <a:off x="7391400" y="6096000"/>
              <a:ext cx="1688758" cy="381000"/>
            </a:xfrm>
            <a:prstGeom prst="rect">
              <a:avLst/>
            </a:prstGeom>
          </p:spPr>
        </p:pic>
        <p:pic>
          <p:nvPicPr>
            <p:cNvPr id="5" name="Picture 4" descr="AmazonEC2.jpg"/>
            <p:cNvPicPr>
              <a:picLocks noChangeAspect="1"/>
            </p:cNvPicPr>
            <p:nvPr/>
          </p:nvPicPr>
          <p:blipFill>
            <a:blip r:embed="rId6" cstate="print"/>
            <a:stretch>
              <a:fillRect/>
            </a:stretch>
          </p:blipFill>
          <p:spPr>
            <a:xfrm>
              <a:off x="3200400" y="2895600"/>
              <a:ext cx="2105799" cy="685800"/>
            </a:xfrm>
            <a:prstGeom prst="rect">
              <a:avLst/>
            </a:prstGeom>
          </p:spPr>
        </p:pic>
        <p:pic>
          <p:nvPicPr>
            <p:cNvPr id="6" name="Picture 5" descr="Azure.jpg"/>
            <p:cNvPicPr>
              <a:picLocks noChangeAspect="1"/>
            </p:cNvPicPr>
            <p:nvPr/>
          </p:nvPicPr>
          <p:blipFill>
            <a:blip r:embed="rId7" cstate="print"/>
            <a:stretch>
              <a:fillRect/>
            </a:stretch>
          </p:blipFill>
          <p:spPr>
            <a:xfrm>
              <a:off x="5116314" y="1600200"/>
              <a:ext cx="3951486" cy="381000"/>
            </a:xfrm>
            <a:prstGeom prst="rect">
              <a:avLst/>
            </a:prstGeom>
          </p:spPr>
        </p:pic>
        <p:pic>
          <p:nvPicPr>
            <p:cNvPr id="7" name="Picture 6" descr="b-hive.jpg"/>
            <p:cNvPicPr>
              <a:picLocks noChangeAspect="1"/>
            </p:cNvPicPr>
            <p:nvPr/>
          </p:nvPicPr>
          <p:blipFill>
            <a:blip r:embed="rId8" cstate="print"/>
            <a:stretch>
              <a:fillRect/>
            </a:stretch>
          </p:blipFill>
          <p:spPr>
            <a:xfrm>
              <a:off x="1828800" y="4648200"/>
              <a:ext cx="1416907" cy="219894"/>
            </a:xfrm>
            <a:prstGeom prst="rect">
              <a:avLst/>
            </a:prstGeom>
          </p:spPr>
        </p:pic>
        <p:pic>
          <p:nvPicPr>
            <p:cNvPr id="8" name="Picture 7" descr="engineyard.jpg"/>
            <p:cNvPicPr>
              <a:picLocks noChangeAspect="1"/>
            </p:cNvPicPr>
            <p:nvPr/>
          </p:nvPicPr>
          <p:blipFill>
            <a:blip r:embed="rId9" cstate="print"/>
            <a:stretch>
              <a:fillRect/>
            </a:stretch>
          </p:blipFill>
          <p:spPr>
            <a:xfrm>
              <a:off x="8184848" y="4267200"/>
              <a:ext cx="959152" cy="1179871"/>
            </a:xfrm>
            <a:prstGeom prst="rect">
              <a:avLst/>
            </a:prstGeom>
          </p:spPr>
        </p:pic>
        <p:pic>
          <p:nvPicPr>
            <p:cNvPr id="9" name="Picture 8" descr="Eucalyptus.jpg"/>
            <p:cNvPicPr>
              <a:picLocks noChangeAspect="1"/>
            </p:cNvPicPr>
            <p:nvPr/>
          </p:nvPicPr>
          <p:blipFill>
            <a:blip r:embed="rId10" cstate="print"/>
            <a:stretch>
              <a:fillRect/>
            </a:stretch>
          </p:blipFill>
          <p:spPr>
            <a:xfrm>
              <a:off x="0" y="1524000"/>
              <a:ext cx="1524000" cy="533400"/>
            </a:xfrm>
            <a:prstGeom prst="rect">
              <a:avLst/>
            </a:prstGeom>
          </p:spPr>
        </p:pic>
        <p:pic>
          <p:nvPicPr>
            <p:cNvPr id="10" name="Picture 9" descr="GoGrid.jpg"/>
            <p:cNvPicPr>
              <a:picLocks noChangeAspect="1"/>
            </p:cNvPicPr>
            <p:nvPr/>
          </p:nvPicPr>
          <p:blipFill>
            <a:blip r:embed="rId11" cstate="print"/>
            <a:stretch>
              <a:fillRect/>
            </a:stretch>
          </p:blipFill>
          <p:spPr>
            <a:xfrm>
              <a:off x="4419600" y="5562600"/>
              <a:ext cx="1977081" cy="255639"/>
            </a:xfrm>
            <a:prstGeom prst="rect">
              <a:avLst/>
            </a:prstGeom>
          </p:spPr>
        </p:pic>
      </p:grpSp>
      <p:sp>
        <p:nvSpPr>
          <p:cNvPr id="12" name="Title 1"/>
          <p:cNvSpPr txBox="1">
            <a:spLocks/>
          </p:cNvSpPr>
          <p:nvPr/>
        </p:nvSpPr>
        <p:spPr>
          <a:xfrm>
            <a:off x="990600" y="381000"/>
            <a:ext cx="6629400" cy="731838"/>
          </a:xfrm>
          <a:prstGeom prst="rect">
            <a:avLst/>
          </a:prstGeom>
        </p:spPr>
        <p:txBody>
          <a:bodyPr/>
          <a:lstStyle/>
          <a:p>
            <a:pPr algn="ctr">
              <a:spcBef>
                <a:spcPct val="0"/>
              </a:spcBef>
              <a:defRPr/>
            </a:pPr>
            <a:r>
              <a:rPr lang="en-US" sz="4400" dirty="0" smtClean="0">
                <a:solidFill>
                  <a:prstClr val="black"/>
                </a:solidFill>
              </a:rPr>
              <a:t>Commercial Cloud</a:t>
            </a:r>
            <a:endParaRPr lang="en-US" sz="4400" dirty="0">
              <a:solidFill>
                <a:prstClr val="black"/>
              </a:solidFill>
            </a:endParaRPr>
          </a:p>
        </p:txBody>
      </p:sp>
      <p:sp>
        <p:nvSpPr>
          <p:cNvPr id="14" name="TextBox 13"/>
          <p:cNvSpPr txBox="1"/>
          <p:nvPr/>
        </p:nvSpPr>
        <p:spPr>
          <a:xfrm>
            <a:off x="227660" y="2054423"/>
            <a:ext cx="839140" cy="307777"/>
          </a:xfrm>
          <a:prstGeom prst="rect">
            <a:avLst/>
          </a:prstGeom>
          <a:noFill/>
        </p:spPr>
        <p:txBody>
          <a:bodyPr wrap="none" rtlCol="0">
            <a:spAutoFit/>
          </a:bodyPr>
          <a:lstStyle/>
          <a:p>
            <a:r>
              <a:rPr lang="en-US" sz="1400" dirty="0" smtClean="0">
                <a:solidFill>
                  <a:prstClr val="black"/>
                </a:solidFill>
              </a:rPr>
              <a:t>Software</a:t>
            </a:r>
            <a:endParaRPr lang="en-US" sz="14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70338"/>
                                        </p:tgtEl>
                                      </p:cBhvr>
                                      <p:by x="25000" y="25000"/>
                                    </p:animScale>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6535</TotalTime>
  <Words>5753</Words>
  <Application>Microsoft Office PowerPoint</Application>
  <PresentationFormat>On-screen Show (4:3)</PresentationFormat>
  <Paragraphs>1133</Paragraphs>
  <Slides>76</Slides>
  <Notes>76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76</vt:i4>
      </vt:variant>
    </vt:vector>
  </HeadingPairs>
  <TitlesOfParts>
    <vt:vector size="79" baseType="lpstr">
      <vt:lpstr>3_Office Theme</vt:lpstr>
      <vt:lpstr>4_Office Theme</vt:lpstr>
      <vt:lpstr>Acrobat Document</vt:lpstr>
      <vt:lpstr>Clouds and FutureGrid</vt:lpstr>
      <vt:lpstr>Abstract</vt:lpstr>
      <vt:lpstr>Important Trends</vt:lpstr>
      <vt:lpstr>Slide 4</vt:lpstr>
      <vt:lpstr>Clouds as Cost Effective Data Centers</vt:lpstr>
      <vt:lpstr>Clouds hide Complexity</vt:lpstr>
      <vt:lpstr>The Data Center Landscape</vt:lpstr>
      <vt:lpstr>Clouds hide Complexity</vt:lpstr>
      <vt:lpstr>Slide 9</vt:lpstr>
      <vt:lpstr>Philosophy of Clouds and Grids</vt:lpstr>
      <vt:lpstr>Cloud Computing: Infrastructure and Runtimes</vt:lpstr>
      <vt:lpstr>Interesting Platform Features I?</vt:lpstr>
      <vt:lpstr>Interesting Platform Features II?</vt:lpstr>
      <vt:lpstr>Grids and Clouds + and -</vt:lpstr>
      <vt:lpstr>MapReduce</vt:lpstr>
      <vt:lpstr>Hadoop &amp; Dryad</vt:lpstr>
      <vt:lpstr>MapReduce “File/Data Repository” Parallelism</vt:lpstr>
      <vt:lpstr>High Energy Physics Data Analysis</vt:lpstr>
      <vt:lpstr>Reduce Phase of Particle Physics  “Find the Higgs” using Dryad</vt:lpstr>
      <vt:lpstr>Sequence Assembly in the Clouds</vt:lpstr>
      <vt:lpstr>Slide 21</vt:lpstr>
      <vt:lpstr>Slide 22</vt:lpstr>
      <vt:lpstr>Cap3 Performance with different EC2 Instance Types</vt:lpstr>
      <vt:lpstr>Cost to assemble to process 4096 FASTA files</vt:lpstr>
      <vt:lpstr>Slide 25</vt:lpstr>
      <vt:lpstr>AzureMapReduce</vt:lpstr>
      <vt:lpstr>Early Results with AzureMapreduce</vt:lpstr>
      <vt:lpstr>Currently we cant make Amazon Elastic MapReduce run well</vt:lpstr>
      <vt:lpstr>Broad Architecture Components</vt:lpstr>
      <vt:lpstr>Slide 30</vt:lpstr>
      <vt:lpstr>Application Classes </vt:lpstr>
      <vt:lpstr>Applications &amp; Different Interconnection Patterns</vt:lpstr>
      <vt:lpstr>Fault Tolerance and MapReduce</vt:lpstr>
      <vt:lpstr>Twister(MapReduce++)</vt:lpstr>
      <vt:lpstr>Iterative Computations</vt:lpstr>
      <vt:lpstr>Slide 36</vt:lpstr>
      <vt:lpstr>TwisterMPIReduce</vt:lpstr>
      <vt:lpstr>Slide 38</vt:lpstr>
      <vt:lpstr>Slide 39</vt:lpstr>
      <vt:lpstr>Some Issues with AzureTwister and AzureMapReduce</vt:lpstr>
      <vt:lpstr>Slide 41</vt:lpstr>
      <vt:lpstr>FutureGrid Concepts</vt:lpstr>
      <vt:lpstr>FutureGrid Hardware</vt:lpstr>
      <vt:lpstr>FutureGrid: a Grid/Cloud Testbed</vt:lpstr>
      <vt:lpstr>Storage and Interconnect Hardware</vt:lpstr>
      <vt:lpstr>Logical Diagram</vt:lpstr>
      <vt:lpstr>Network Impairment Device</vt:lpstr>
      <vt:lpstr>Network Milestones</vt:lpstr>
      <vt:lpstr>Global NOC Background</vt:lpstr>
      <vt:lpstr>FutureGrid Partners</vt:lpstr>
      <vt:lpstr> Other Important Collaborators</vt:lpstr>
      <vt:lpstr>FutureGrid Usage Model</vt:lpstr>
      <vt:lpstr>Education on FutureGrid</vt:lpstr>
      <vt:lpstr>Lead: Gregor von Laszewski </vt:lpstr>
      <vt:lpstr>FutureGrid Software Architecture</vt:lpstr>
      <vt:lpstr>Software Components</vt:lpstr>
      <vt:lpstr>RAIN: Dynamic Provisioning </vt:lpstr>
      <vt:lpstr>Dynamic Virtual Clusters</vt:lpstr>
      <vt:lpstr>Slide 59</vt:lpstr>
      <vt:lpstr>xCAT and Moab in detail</vt:lpstr>
      <vt:lpstr>Dynamic provisioning Examples</vt:lpstr>
      <vt:lpstr>Dynamic Provisioning</vt:lpstr>
      <vt:lpstr>Command line RAIN Interface</vt:lpstr>
      <vt:lpstr> Draft GUI for FutureGrid  Dynamic Provisioning</vt:lpstr>
      <vt:lpstr>Experiment Manager FutureGrid Software Component</vt:lpstr>
      <vt:lpstr>Per Job Reprovisioning </vt:lpstr>
      <vt:lpstr>Custom Reprovisioning</vt:lpstr>
      <vt:lpstr>Reprovisioning based on prior state </vt:lpstr>
      <vt:lpstr>Generic Reprovisioning</vt:lpstr>
      <vt:lpstr>Manage your own VO queue</vt:lpstr>
      <vt:lpstr>VO Queue</vt:lpstr>
      <vt:lpstr>Current Status of Dynamic Provisioning @ FutureGrid</vt:lpstr>
      <vt:lpstr>Difficult Issues</vt:lpstr>
      <vt:lpstr>FutureGrid Interaction with Commercial Clouds</vt:lpstr>
      <vt:lpstr>FutureGrid CloudBench</vt:lpstr>
      <vt:lpstr>Slide 76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218</cp:revision>
  <dcterms:created xsi:type="dcterms:W3CDTF">2010-05-04T01:29:55Z</dcterms:created>
  <dcterms:modified xsi:type="dcterms:W3CDTF">2010-07-27T17:48:19Z</dcterms:modified>
</cp:coreProperties>
</file>