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 id="2147483682" r:id="rId3"/>
    <p:sldMasterId id="2147483727" r:id="rId4"/>
    <p:sldMasterId id="2147483735" r:id="rId5"/>
    <p:sldMasterId id="2147483736" r:id="rId6"/>
    <p:sldMasterId id="2147483742" r:id="rId7"/>
    <p:sldMasterId id="2147484151" r:id="rId8"/>
    <p:sldMasterId id="2147484179" r:id="rId9"/>
    <p:sldMasterId id="2147484193" r:id="rId10"/>
    <p:sldMasterId id="2147484207" r:id="rId11"/>
    <p:sldMasterId id="2147484219" r:id="rId12"/>
    <p:sldMasterId id="2147484231" r:id="rId13"/>
    <p:sldMasterId id="2147484255" r:id="rId14"/>
    <p:sldMasterId id="2147484267" r:id="rId15"/>
    <p:sldMasterId id="2147484309" r:id="rId16"/>
    <p:sldMasterId id="2147484321" r:id="rId17"/>
    <p:sldMasterId id="2147484333" r:id="rId18"/>
    <p:sldMasterId id="2147484345" r:id="rId19"/>
  </p:sldMasterIdLst>
  <p:notesMasterIdLst>
    <p:notesMasterId r:id="rId52"/>
  </p:notesMasterIdLst>
  <p:sldIdLst>
    <p:sldId id="1110" r:id="rId20"/>
    <p:sldId id="1167" r:id="rId21"/>
    <p:sldId id="1168" r:id="rId22"/>
    <p:sldId id="1299" r:id="rId23"/>
    <p:sldId id="1328" r:id="rId24"/>
    <p:sldId id="1287" r:id="rId25"/>
    <p:sldId id="1264" r:id="rId26"/>
    <p:sldId id="1329" r:id="rId27"/>
    <p:sldId id="1331" r:id="rId28"/>
    <p:sldId id="1332" r:id="rId29"/>
    <p:sldId id="1277" r:id="rId30"/>
    <p:sldId id="1325" r:id="rId31"/>
    <p:sldId id="1350" r:id="rId32"/>
    <p:sldId id="1349" r:id="rId33"/>
    <p:sldId id="1347" r:id="rId34"/>
    <p:sldId id="1348" r:id="rId35"/>
    <p:sldId id="1345" r:id="rId36"/>
    <p:sldId id="1346" r:id="rId37"/>
    <p:sldId id="1340" r:id="rId38"/>
    <p:sldId id="1269" r:id="rId39"/>
    <p:sldId id="1341" r:id="rId40"/>
    <p:sldId id="1326" r:id="rId41"/>
    <p:sldId id="1327" r:id="rId42"/>
    <p:sldId id="1338" r:id="rId43"/>
    <p:sldId id="1270" r:id="rId44"/>
    <p:sldId id="1271" r:id="rId45"/>
    <p:sldId id="1300" r:id="rId46"/>
    <p:sldId id="1240" r:id="rId47"/>
    <p:sldId id="1262" r:id="rId48"/>
    <p:sldId id="1261" r:id="rId49"/>
    <p:sldId id="1352" r:id="rId50"/>
    <p:sldId id="1353" r:id="rId51"/>
  </p:sldIdLst>
  <p:sldSz cx="9144000" cy="6858000" type="screen4x3"/>
  <p:notesSz cx="6858000" cy="9077325"/>
  <p:defaultTextStyle>
    <a:defPPr>
      <a:defRPr lang="en-US"/>
    </a:defPPr>
    <a:lvl1pPr algn="ctr" rtl="0" fontAlgn="base">
      <a:spcBef>
        <a:spcPct val="0"/>
      </a:spcBef>
      <a:spcAft>
        <a:spcPct val="0"/>
      </a:spcAft>
      <a:defRPr sz="1600" b="1" kern="1200">
        <a:solidFill>
          <a:schemeClr val="tx1"/>
        </a:solidFill>
        <a:latin typeface="Times New Roman" pitchFamily="18" charset="0"/>
        <a:ea typeface="+mn-ea"/>
        <a:cs typeface="+mn-cs"/>
      </a:defRPr>
    </a:lvl1pPr>
    <a:lvl2pPr marL="457200" algn="ctr" rtl="0" fontAlgn="base">
      <a:spcBef>
        <a:spcPct val="0"/>
      </a:spcBef>
      <a:spcAft>
        <a:spcPct val="0"/>
      </a:spcAft>
      <a:defRPr sz="1600" b="1" kern="1200">
        <a:solidFill>
          <a:schemeClr val="tx1"/>
        </a:solidFill>
        <a:latin typeface="Times New Roman" pitchFamily="18" charset="0"/>
        <a:ea typeface="+mn-ea"/>
        <a:cs typeface="+mn-cs"/>
      </a:defRPr>
    </a:lvl2pPr>
    <a:lvl3pPr marL="914400" algn="ctr" rtl="0" fontAlgn="base">
      <a:spcBef>
        <a:spcPct val="0"/>
      </a:spcBef>
      <a:spcAft>
        <a:spcPct val="0"/>
      </a:spcAft>
      <a:defRPr sz="1600" b="1" kern="1200">
        <a:solidFill>
          <a:schemeClr val="tx1"/>
        </a:solidFill>
        <a:latin typeface="Times New Roman" pitchFamily="18" charset="0"/>
        <a:ea typeface="+mn-ea"/>
        <a:cs typeface="+mn-cs"/>
      </a:defRPr>
    </a:lvl3pPr>
    <a:lvl4pPr marL="1371600" algn="ctr" rtl="0" fontAlgn="base">
      <a:spcBef>
        <a:spcPct val="0"/>
      </a:spcBef>
      <a:spcAft>
        <a:spcPct val="0"/>
      </a:spcAft>
      <a:defRPr sz="1600" b="1" kern="1200">
        <a:solidFill>
          <a:schemeClr val="tx1"/>
        </a:solidFill>
        <a:latin typeface="Times New Roman" pitchFamily="18" charset="0"/>
        <a:ea typeface="+mn-ea"/>
        <a:cs typeface="+mn-cs"/>
      </a:defRPr>
    </a:lvl4pPr>
    <a:lvl5pPr marL="1828800" algn="ctr" rtl="0" fontAlgn="base">
      <a:spcBef>
        <a:spcPct val="0"/>
      </a:spcBef>
      <a:spcAft>
        <a:spcPct val="0"/>
      </a:spcAft>
      <a:defRPr sz="1600" b="1" kern="1200">
        <a:solidFill>
          <a:schemeClr val="tx1"/>
        </a:solidFill>
        <a:latin typeface="Times New Roman" pitchFamily="18" charset="0"/>
        <a:ea typeface="+mn-ea"/>
        <a:cs typeface="+mn-cs"/>
      </a:defRPr>
    </a:lvl5pPr>
    <a:lvl6pPr marL="2286000" algn="l" defTabSz="914400" rtl="0" eaLnBrk="1" latinLnBrk="0" hangingPunct="1">
      <a:defRPr sz="1600" b="1" kern="1200">
        <a:solidFill>
          <a:schemeClr val="tx1"/>
        </a:solidFill>
        <a:latin typeface="Times New Roman" pitchFamily="18" charset="0"/>
        <a:ea typeface="+mn-ea"/>
        <a:cs typeface="+mn-cs"/>
      </a:defRPr>
    </a:lvl6pPr>
    <a:lvl7pPr marL="2743200" algn="l" defTabSz="914400" rtl="0" eaLnBrk="1" latinLnBrk="0" hangingPunct="1">
      <a:defRPr sz="1600" b="1" kern="1200">
        <a:solidFill>
          <a:schemeClr val="tx1"/>
        </a:solidFill>
        <a:latin typeface="Times New Roman" pitchFamily="18" charset="0"/>
        <a:ea typeface="+mn-ea"/>
        <a:cs typeface="+mn-cs"/>
      </a:defRPr>
    </a:lvl7pPr>
    <a:lvl8pPr marL="3200400" algn="l" defTabSz="914400" rtl="0" eaLnBrk="1" latinLnBrk="0" hangingPunct="1">
      <a:defRPr sz="1600" b="1" kern="1200">
        <a:solidFill>
          <a:schemeClr val="tx1"/>
        </a:solidFill>
        <a:latin typeface="Times New Roman" pitchFamily="18" charset="0"/>
        <a:ea typeface="+mn-ea"/>
        <a:cs typeface="+mn-cs"/>
      </a:defRPr>
    </a:lvl8pPr>
    <a:lvl9pPr marL="3657600" algn="l" defTabSz="914400" rtl="0" eaLnBrk="1" latinLnBrk="0" hangingPunct="1">
      <a:defRPr sz="16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FF00"/>
    <a:srgbClr val="000066"/>
    <a:srgbClr val="0033CC"/>
    <a:srgbClr val="00FF00"/>
    <a:srgbClr val="FF0000"/>
    <a:srgbClr val="008000"/>
    <a:srgbClr val="0066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18" autoAdjust="0"/>
    <p:restoredTop sz="84815" autoAdjust="0"/>
  </p:normalViewPr>
  <p:slideViewPr>
    <p:cSldViewPr>
      <p:cViewPr varScale="1">
        <p:scale>
          <a:sx n="73" d="100"/>
          <a:sy n="73" d="100"/>
        </p:scale>
        <p:origin x="-37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1854" y="-102"/>
      </p:cViewPr>
      <p:guideLst>
        <p:guide orient="horz" pos="2859"/>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smtClean="0"/>
            </a:lvl1pPr>
          </a:lstStyle>
          <a:p>
            <a:pPr>
              <a:defRPr/>
            </a:pPr>
            <a:endParaRPr lang="en-US"/>
          </a:p>
        </p:txBody>
      </p:sp>
      <p:sp>
        <p:nvSpPr>
          <p:cNvPr id="14131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smtClean="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60463" y="681038"/>
            <a:ext cx="4538662" cy="3403600"/>
          </a:xfrm>
          <a:prstGeom prst="rect">
            <a:avLst/>
          </a:prstGeom>
          <a:noFill/>
          <a:ln w="9525">
            <a:solidFill>
              <a:srgbClr val="000000"/>
            </a:solidFill>
            <a:miter lim="800000"/>
            <a:headEnd/>
            <a:tailEnd/>
          </a:ln>
        </p:spPr>
      </p:sp>
      <p:sp>
        <p:nvSpPr>
          <p:cNvPr id="141317" name="Rectangle 5"/>
          <p:cNvSpPr>
            <a:spLocks noGrp="1" noChangeArrowheads="1"/>
          </p:cNvSpPr>
          <p:nvPr>
            <p:ph type="body" sz="quarter" idx="3"/>
          </p:nvPr>
        </p:nvSpPr>
        <p:spPr bwMode="auto">
          <a:xfrm>
            <a:off x="685800" y="4311650"/>
            <a:ext cx="5486400" cy="408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1318" name="Rectangle 6"/>
          <p:cNvSpPr>
            <a:spLocks noGrp="1" noChangeArrowheads="1"/>
          </p:cNvSpPr>
          <p:nvPr>
            <p:ph type="ftr" sz="quarter" idx="4"/>
          </p:nvPr>
        </p:nvSpPr>
        <p:spPr bwMode="auto">
          <a:xfrm>
            <a:off x="0"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smtClean="0"/>
            </a:lvl1pPr>
          </a:lstStyle>
          <a:p>
            <a:pPr>
              <a:defRPr/>
            </a:pPr>
            <a:endParaRPr lang="en-US"/>
          </a:p>
        </p:txBody>
      </p:sp>
      <p:sp>
        <p:nvSpPr>
          <p:cNvPr id="141319" name="Rectangle 7"/>
          <p:cNvSpPr>
            <a:spLocks noGrp="1" noChangeArrowheads="1"/>
          </p:cNvSpPr>
          <p:nvPr>
            <p:ph type="sldNum" sz="quarter" idx="5"/>
          </p:nvPr>
        </p:nvSpPr>
        <p:spPr bwMode="auto">
          <a:xfrm>
            <a:off x="3884613"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smtClean="0"/>
            </a:lvl1pPr>
          </a:lstStyle>
          <a:p>
            <a:pPr>
              <a:defRPr/>
            </a:pPr>
            <a:fld id="{662CCD20-670A-4CCE-8CAE-D16DFABAC0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97165AE-368C-49CB-980B-41B9B26C6FBA}" type="slidenum">
              <a:rPr lang="en-US"/>
              <a:pPr/>
              <a:t>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C60EC1E-FBA8-4397-85B9-61E3FCC78493}" type="slidenum">
              <a:rPr lang="en-US"/>
              <a:pPr/>
              <a:t>11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algn="r" rtl="0" fontAlgn="base">
              <a:spcBef>
                <a:spcPct val="0"/>
              </a:spcBef>
              <a:spcAft>
                <a:spcPct val="0"/>
              </a:spcAft>
            </a:pPr>
            <a:fld id="{E196E14F-B8ED-4D15-BAF6-4FFDE3AB06CD}" type="slidenum">
              <a:rPr lang="en-US" sz="1200" b="1" kern="1200">
                <a:solidFill>
                  <a:prstClr val="black"/>
                </a:solidFill>
                <a:latin typeface="Times New Roman" pitchFamily="18" charset="0"/>
                <a:ea typeface="+mn-ea"/>
                <a:cs typeface="+mn-cs"/>
              </a:rPr>
              <a:pPr algn="r" rtl="0" fontAlgn="base">
                <a:spcBef>
                  <a:spcPct val="0"/>
                </a:spcBef>
                <a:spcAft>
                  <a:spcPct val="0"/>
                </a:spcAft>
              </a:pPr>
              <a:t>12</a:t>
            </a:fld>
            <a:endParaRPr lang="en-US" sz="1200" b="1" kern="1200">
              <a:solidFill>
                <a:prstClr val="black"/>
              </a:solidFill>
              <a:latin typeface="Times New Roman" pitchFamily="18"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you see is the </a:t>
            </a:r>
            <a:r>
              <a:rPr lang="en-US" sz="1200" kern="1200" dirty="0" err="1" smtClean="0">
                <a:solidFill>
                  <a:schemeClr val="tx1"/>
                </a:solidFill>
                <a:latin typeface="+mn-lt"/>
                <a:ea typeface="+mn-ea"/>
                <a:cs typeface="+mn-cs"/>
              </a:rPr>
              <a:t>gui</a:t>
            </a:r>
            <a:r>
              <a:rPr lang="en-US" sz="1200" kern="1200" dirty="0" smtClean="0">
                <a:solidFill>
                  <a:schemeClr val="tx1"/>
                </a:solidFill>
                <a:latin typeface="+mn-lt"/>
                <a:ea typeface="+mn-ea"/>
                <a:cs typeface="+mn-cs"/>
              </a:rPr>
              <a:t> that invokes the service workflow and chart the outputs by clicking the “Run New Study” button.  Service chain consists of 7 compound and stand alone web services. The </a:t>
            </a:r>
            <a:r>
              <a:rPr lang="en-US" sz="1200" kern="1200" dirty="0" err="1" smtClean="0">
                <a:solidFill>
                  <a:schemeClr val="tx1"/>
                </a:solidFill>
                <a:latin typeface="+mn-lt"/>
                <a:ea typeface="+mn-ea"/>
                <a:cs typeface="+mn-cs"/>
              </a:rPr>
              <a:t>gui</a:t>
            </a:r>
            <a:r>
              <a:rPr lang="en-US" sz="1200" kern="1200" dirty="0" smtClean="0">
                <a:solidFill>
                  <a:schemeClr val="tx1"/>
                </a:solidFill>
                <a:latin typeface="+mn-lt"/>
                <a:ea typeface="+mn-ea"/>
                <a:cs typeface="+mn-cs"/>
              </a:rPr>
              <a:t> hide behind the complexities and service chaining happens behind the scene. We will use BEPEL workflow, though right now I am programmatically chaining. I am planning to use windows workflow foundation some time later.  (You can find the services list in the </a:t>
            </a:r>
            <a:r>
              <a:rPr lang="en-US" sz="1200" kern="1200" dirty="0" err="1" smtClean="0">
                <a:solidFill>
                  <a:schemeClr val="tx1"/>
                </a:solidFill>
                <a:latin typeface="+mn-lt"/>
                <a:ea typeface="+mn-ea"/>
                <a:cs typeface="+mn-cs"/>
              </a:rPr>
              <a:t>ppt</a:t>
            </a:r>
            <a:r>
              <a:rPr lang="en-US" sz="1200" kern="1200" dirty="0" smtClean="0">
                <a:solidFill>
                  <a:schemeClr val="tx1"/>
                </a:solidFill>
                <a:latin typeface="+mn-lt"/>
                <a:ea typeface="+mn-ea"/>
                <a:cs typeface="+mn-cs"/>
              </a:rPr>
              <a:t>). The core flood model we use is </a:t>
            </a:r>
            <a:r>
              <a:rPr lang="en-US" sz="1200" kern="1200" dirty="0" err="1" smtClean="0">
                <a:solidFill>
                  <a:schemeClr val="tx1"/>
                </a:solidFill>
                <a:latin typeface="+mn-lt"/>
                <a:ea typeface="+mn-ea"/>
                <a:cs typeface="+mn-cs"/>
              </a:rPr>
              <a:t>FastMech</a:t>
            </a:r>
            <a:r>
              <a:rPr lang="en-US" sz="1200" kern="1200" dirty="0" smtClean="0">
                <a:solidFill>
                  <a:schemeClr val="tx1"/>
                </a:solidFill>
                <a:latin typeface="+mn-lt"/>
                <a:ea typeface="+mn-ea"/>
                <a:cs typeface="+mn-cs"/>
              </a:rPr>
              <a:t>.  It consumes real-time flow gauge data.  It outputs the flood depth grid.  Depth grid is used to </a:t>
            </a:r>
            <a:r>
              <a:rPr lang="en-US" sz="1200" kern="1200" dirty="0" err="1" smtClean="0">
                <a:solidFill>
                  <a:schemeClr val="tx1"/>
                </a:solidFill>
                <a:latin typeface="+mn-lt"/>
                <a:ea typeface="+mn-ea"/>
                <a:cs typeface="+mn-cs"/>
              </a:rPr>
              <a:t>determin</a:t>
            </a:r>
            <a:r>
              <a:rPr lang="en-US" sz="1200" kern="1200" dirty="0" smtClean="0">
                <a:solidFill>
                  <a:schemeClr val="tx1"/>
                </a:solidFill>
                <a:latin typeface="+mn-lt"/>
                <a:ea typeface="+mn-ea"/>
                <a:cs typeface="+mn-cs"/>
              </a:rPr>
              <a:t> the building under flood and calculated looses using </a:t>
            </a:r>
            <a:r>
              <a:rPr lang="en-US" sz="1200" kern="1200" dirty="0" err="1" smtClean="0">
                <a:solidFill>
                  <a:schemeClr val="tx1"/>
                </a:solidFill>
                <a:latin typeface="+mn-lt"/>
                <a:ea typeface="+mn-ea"/>
                <a:cs typeface="+mn-cs"/>
              </a:rPr>
              <a:t>Hasus</a:t>
            </a:r>
            <a:r>
              <a:rPr lang="en-US" sz="1200" kern="1200" dirty="0" smtClean="0">
                <a:solidFill>
                  <a:schemeClr val="tx1"/>
                </a:solidFill>
                <a:latin typeface="+mn-lt"/>
                <a:ea typeface="+mn-ea"/>
                <a:cs typeface="+mn-cs"/>
              </a:rPr>
              <a:t> Damage curved, which are based on FIA (Federal Insurance Agency) damage curves.</a:t>
            </a:r>
            <a:endParaRPr lang="en-US" dirty="0" smtClean="0"/>
          </a:p>
          <a:p>
            <a:r>
              <a:rPr lang="en-US" sz="1200" kern="1200" dirty="0" smtClean="0">
                <a:solidFill>
                  <a:schemeClr val="tx1"/>
                </a:solidFill>
                <a:latin typeface="+mn-lt"/>
                <a:ea typeface="+mn-ea"/>
                <a:cs typeface="+mn-cs"/>
              </a:rPr>
              <a:t> </a:t>
            </a:r>
            <a:endParaRPr lang="en-US" dirty="0" smtClean="0"/>
          </a:p>
          <a:p>
            <a:r>
              <a:rPr lang="en-US" sz="1200" kern="1200" dirty="0" smtClean="0">
                <a:solidFill>
                  <a:schemeClr val="tx1"/>
                </a:solidFill>
                <a:latin typeface="+mn-lt"/>
                <a:ea typeface="+mn-ea"/>
                <a:cs typeface="+mn-cs"/>
              </a:rPr>
              <a:t>About the </a:t>
            </a:r>
            <a:r>
              <a:rPr lang="en-US" sz="1200" kern="1200" dirty="0" err="1" smtClean="0">
                <a:solidFill>
                  <a:schemeClr val="tx1"/>
                </a:solidFill>
                <a:latin typeface="+mn-lt"/>
                <a:ea typeface="+mn-ea"/>
                <a:cs typeface="+mn-cs"/>
              </a:rPr>
              <a:t>gui</a:t>
            </a:r>
            <a:r>
              <a:rPr lang="en-US" sz="1200" kern="1200" dirty="0" smtClean="0">
                <a:solidFill>
                  <a:schemeClr val="tx1"/>
                </a:solidFill>
                <a:latin typeface="+mn-lt"/>
                <a:ea typeface="+mn-ea"/>
                <a:cs typeface="+mn-cs"/>
              </a:rPr>
              <a:t>, the top left dropdown shows the pre calibrated models for river reaches.  We currently have only one model for Ravenswood area.</a:t>
            </a:r>
            <a:endParaRPr lang="en-US" dirty="0" smtClean="0"/>
          </a:p>
          <a:p>
            <a:r>
              <a:rPr lang="en-US" sz="1200" kern="1200" dirty="0" smtClean="0">
                <a:solidFill>
                  <a:schemeClr val="tx1"/>
                </a:solidFill>
                <a:latin typeface="+mn-lt"/>
                <a:ea typeface="+mn-ea"/>
                <a:cs typeface="+mn-cs"/>
              </a:rPr>
              <a:t> </a:t>
            </a:r>
            <a:endParaRPr lang="en-US" dirty="0" smtClean="0"/>
          </a:p>
          <a:p>
            <a:r>
              <a:rPr lang="en-US" sz="1200" kern="1200" dirty="0" smtClean="0">
                <a:solidFill>
                  <a:schemeClr val="tx1"/>
                </a:solidFill>
                <a:latin typeface="+mn-lt"/>
                <a:ea typeface="+mn-ea"/>
                <a:cs typeface="+mn-cs"/>
              </a:rPr>
              <a:t>Flood studies grid control lists model runs and statuses of service completions. Selected study properties box show the initial conditions and inputs  that model requires.</a:t>
            </a:r>
            <a:endParaRPr lang="en-US" dirty="0" smtClean="0"/>
          </a:p>
          <a:p>
            <a:r>
              <a:rPr lang="en-US" sz="1200" kern="1200" dirty="0" smtClean="0">
                <a:solidFill>
                  <a:schemeClr val="tx1"/>
                </a:solidFill>
                <a:latin typeface="+mn-lt"/>
                <a:ea typeface="+mn-ea"/>
                <a:cs typeface="+mn-cs"/>
              </a:rPr>
              <a:t> </a:t>
            </a:r>
            <a:endParaRPr lang="en-US" dirty="0" smtClean="0"/>
          </a:p>
          <a:p>
            <a:r>
              <a:rPr lang="en-US" sz="1200" kern="1200" dirty="0" smtClean="0">
                <a:solidFill>
                  <a:schemeClr val="tx1"/>
                </a:solidFill>
                <a:latin typeface="+mn-lt"/>
                <a:ea typeface="+mn-ea"/>
                <a:cs typeface="+mn-cs"/>
              </a:rPr>
              <a:t>Estimated total loss lists the </a:t>
            </a:r>
            <a:r>
              <a:rPr lang="en-US" sz="1200" kern="1200" dirty="0" err="1" smtClean="0">
                <a:solidFill>
                  <a:schemeClr val="tx1"/>
                </a:solidFill>
                <a:latin typeface="+mn-lt"/>
                <a:ea typeface="+mn-ea"/>
                <a:cs typeface="+mn-cs"/>
              </a:rPr>
              <a:t>the</a:t>
            </a:r>
            <a:r>
              <a:rPr lang="en-US" sz="1200" kern="1200" dirty="0" smtClean="0">
                <a:solidFill>
                  <a:schemeClr val="tx1"/>
                </a:solidFill>
                <a:latin typeface="+mn-lt"/>
                <a:ea typeface="+mn-ea"/>
                <a:cs typeface="+mn-cs"/>
              </a:rPr>
              <a:t> type of damage curve used to calculate the losses and costs and affected number of buildings.</a:t>
            </a:r>
            <a:endParaRPr lang="en-US" dirty="0" smtClean="0"/>
          </a:p>
          <a:p>
            <a:r>
              <a:rPr lang="en-US" sz="1200" kern="1200" dirty="0" smtClean="0">
                <a:solidFill>
                  <a:schemeClr val="tx1"/>
                </a:solidFill>
                <a:latin typeface="+mn-lt"/>
                <a:ea typeface="+mn-ea"/>
                <a:cs typeface="+mn-cs"/>
              </a:rPr>
              <a:t>You also see a map key.  And as a supplement to </a:t>
            </a:r>
            <a:r>
              <a:rPr lang="en-US" sz="1200" kern="1200" dirty="0" err="1" smtClean="0">
                <a:solidFill>
                  <a:schemeClr val="tx1"/>
                </a:solidFill>
                <a:latin typeface="+mn-lt"/>
                <a:ea typeface="+mn-ea"/>
                <a:cs typeface="+mn-cs"/>
              </a:rPr>
              <a:t>undertand</a:t>
            </a:r>
            <a:r>
              <a:rPr lang="en-US" sz="1200" kern="1200" dirty="0" smtClean="0">
                <a:solidFill>
                  <a:schemeClr val="tx1"/>
                </a:solidFill>
                <a:latin typeface="+mn-lt"/>
                <a:ea typeface="+mn-ea"/>
                <a:cs typeface="+mn-cs"/>
              </a:rPr>
              <a:t> the demographic of the study area, I also included SAVI demographic data.</a:t>
            </a:r>
            <a:endParaRPr lang="en-US" dirty="0" smtClean="0"/>
          </a:p>
          <a:p>
            <a:r>
              <a:rPr lang="en-US" sz="1200" kern="1200" dirty="0" smtClean="0">
                <a:solidFill>
                  <a:schemeClr val="tx1"/>
                </a:solidFill>
                <a:latin typeface="+mn-lt"/>
                <a:ea typeface="+mn-ea"/>
                <a:cs typeface="+mn-cs"/>
              </a:rPr>
              <a:t> </a:t>
            </a:r>
            <a:endParaRPr lang="en-US" dirty="0" smtClean="0"/>
          </a:p>
          <a:p>
            <a:r>
              <a:rPr lang="en-US" sz="1200" kern="1200" dirty="0" smtClean="0">
                <a:solidFill>
                  <a:schemeClr val="tx1"/>
                </a:solidFill>
                <a:latin typeface="+mn-lt"/>
                <a:ea typeface="+mn-ea"/>
                <a:cs typeface="+mn-cs"/>
              </a:rPr>
              <a:t>Right pane shows the map with parcels, areal images, the flood grid and the flooded buildings. And if </a:t>
            </a:r>
            <a:r>
              <a:rPr lang="en-US" sz="1200" kern="1200" dirty="0" err="1" smtClean="0">
                <a:solidFill>
                  <a:schemeClr val="tx1"/>
                </a:solidFill>
                <a:latin typeface="+mn-lt"/>
                <a:ea typeface="+mn-ea"/>
                <a:cs typeface="+mn-cs"/>
              </a:rPr>
              <a:t>selectecd</a:t>
            </a:r>
            <a:r>
              <a:rPr lang="en-US" sz="1200" kern="1200" dirty="0" smtClean="0">
                <a:solidFill>
                  <a:schemeClr val="tx1"/>
                </a:solidFill>
                <a:latin typeface="+mn-lt"/>
                <a:ea typeface="+mn-ea"/>
                <a:cs typeface="+mn-cs"/>
              </a:rPr>
              <a:t> you will also see the demographics layers.</a:t>
            </a:r>
            <a:endParaRPr lang="en-US" dirty="0" smtClean="0"/>
          </a:p>
          <a:p>
            <a:endParaRPr lang="en-US" dirty="0"/>
          </a:p>
        </p:txBody>
      </p:sp>
      <p:sp>
        <p:nvSpPr>
          <p:cNvPr id="4" name="Slide Number Placeholder 3"/>
          <p:cNvSpPr>
            <a:spLocks noGrp="1"/>
          </p:cNvSpPr>
          <p:nvPr>
            <p:ph type="sldNum" sz="quarter" idx="10"/>
          </p:nvPr>
        </p:nvSpPr>
        <p:spPr/>
        <p:txBody>
          <a:bodyPr/>
          <a:lstStyle/>
          <a:p>
            <a:pPr algn="r" rtl="0"/>
            <a:fld id="{253DEB7C-148E-45BE-ADE4-3F8C27C132D8}" type="slidenum">
              <a:rPr lang="en-US" sz="1200" kern="1200">
                <a:solidFill>
                  <a:prstClr val="black"/>
                </a:solidFill>
                <a:latin typeface="Calibri"/>
                <a:ea typeface="+mn-ea"/>
                <a:cs typeface="+mn-cs"/>
              </a:rPr>
              <a:pPr algn="r" rtl="0"/>
              <a:t>13</a:t>
            </a:fld>
            <a:endParaRPr lang="en-US" sz="1200" kern="1200">
              <a:solidFill>
                <a:prstClr val="black"/>
              </a:solidFill>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253DEB7C-148E-45BE-ADE4-3F8C27C132D8}" type="slidenum">
              <a:rPr lang="en-US" sz="1200" kern="1200">
                <a:solidFill>
                  <a:prstClr val="black"/>
                </a:solidFill>
                <a:latin typeface="Calibri"/>
                <a:ea typeface="+mn-ea"/>
                <a:cs typeface="+mn-cs"/>
              </a:rPr>
              <a:pPr algn="r" rtl="0"/>
              <a:t>14</a:t>
            </a:fld>
            <a:endParaRPr lang="en-US" sz="1200" kern="1200">
              <a:solidFill>
                <a:prstClr val="black"/>
              </a:solidFill>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FloodGrid</a:t>
            </a:r>
            <a:r>
              <a:rPr lang="en-US" dirty="0" smtClean="0"/>
              <a:t> is a collection of services:</a:t>
            </a:r>
            <a:br>
              <a:rPr lang="en-US" dirty="0" smtClean="0"/>
            </a:br>
            <a:r>
              <a:rPr lang="en-US" dirty="0" smtClean="0"/>
              <a:t/>
            </a:r>
            <a:br>
              <a:rPr lang="en-US" dirty="0" smtClean="0"/>
            </a:br>
            <a:r>
              <a:rPr lang="en-US" dirty="0" smtClean="0"/>
              <a:t>* Some built by Neil</a:t>
            </a:r>
            <a:br>
              <a:rPr lang="en-US" dirty="0" smtClean="0"/>
            </a:br>
            <a:r>
              <a:rPr lang="en-US" dirty="0" smtClean="0"/>
              <a:t>* Some built by us</a:t>
            </a:r>
            <a:br>
              <a:rPr lang="en-US" dirty="0" smtClean="0"/>
            </a:br>
            <a:r>
              <a:rPr lang="en-US" dirty="0" smtClean="0"/>
              <a:t>* Some third party services (flood gauges online that are run by the National Weather Service and/or USGS)</a:t>
            </a:r>
            <a:br>
              <a:rPr lang="en-US" dirty="0" smtClean="0"/>
            </a:br>
            <a:r>
              <a:rPr lang="en-US" dirty="0" smtClean="0"/>
              <a:t/>
            </a:r>
            <a:br>
              <a:rPr lang="en-US" dirty="0" smtClean="0"/>
            </a:br>
            <a:r>
              <a:rPr lang="en-US" dirty="0" smtClean="0"/>
              <a:t>So services enabled both distributed development (including third party) and distributed computing.  The services can be composed using mash-ups (as Neil did) or you can put them together with workflow composers.  </a:t>
            </a:r>
            <a:br>
              <a:rPr lang="en-US" dirty="0" smtClean="0"/>
            </a:br>
            <a:r>
              <a:rPr lang="en-US" dirty="0" smtClean="0"/>
              <a:t/>
            </a:r>
            <a:br>
              <a:rPr lang="en-US" dirty="0" smtClean="0"/>
            </a:br>
            <a:r>
              <a:rPr lang="en-US" dirty="0" smtClean="0"/>
              <a:t/>
            </a:r>
            <a:br>
              <a:rPr lang="en-US" dirty="0" smtClean="0"/>
            </a:br>
            <a:r>
              <a:rPr lang="en-US" dirty="0" smtClean="0"/>
              <a:t>The computing problem itself isn't really that big (takes a few minutes to do the calculation on Quarry).  Potentially a larger problem (a much larger finite element grid) would need to use this a supercomputer.  One could also imagine loosely coupled scenarios.</a:t>
            </a:r>
            <a:br>
              <a:rPr lang="en-US" dirty="0" smtClean="0"/>
            </a:br>
            <a:r>
              <a:rPr lang="en-US" dirty="0" smtClean="0"/>
              <a:t/>
            </a:r>
            <a:br>
              <a:rPr lang="en-US" dirty="0" smtClean="0"/>
            </a:br>
            <a:r>
              <a:rPr lang="en-US" dirty="0" smtClean="0"/>
              <a:t/>
            </a:r>
            <a:br>
              <a:rPr lang="en-US" dirty="0" smtClean="0"/>
            </a:br>
            <a:r>
              <a:rPr lang="en-US" dirty="0" smtClean="0"/>
              <a:t>Note the problem with this system is that the flood code itself isn't very stable for arbitrary inputs. </a:t>
            </a:r>
            <a:endParaRPr lang="en-US" dirty="0"/>
          </a:p>
        </p:txBody>
      </p:sp>
      <p:sp>
        <p:nvSpPr>
          <p:cNvPr id="4" name="Slide Number Placeholder 3"/>
          <p:cNvSpPr>
            <a:spLocks noGrp="1"/>
          </p:cNvSpPr>
          <p:nvPr>
            <p:ph type="sldNum" sz="quarter" idx="10"/>
          </p:nvPr>
        </p:nvSpPr>
        <p:spPr/>
        <p:txBody>
          <a:bodyPr/>
          <a:lstStyle/>
          <a:p>
            <a:pPr algn="r" rtl="0"/>
            <a:fld id="{253DEB7C-148E-45BE-ADE4-3F8C27C132D8}" type="slidenum">
              <a:rPr lang="en-US" sz="1200" kern="1200">
                <a:solidFill>
                  <a:prstClr val="black"/>
                </a:solidFill>
                <a:latin typeface="Calibri"/>
                <a:ea typeface="+mn-ea"/>
                <a:cs typeface="+mn-cs"/>
              </a:rPr>
              <a:pPr algn="r" rtl="0"/>
              <a:t>15</a:t>
            </a:fld>
            <a:endParaRPr lang="en-US" sz="1200" kern="1200">
              <a:solidFill>
                <a:prstClr val="black"/>
              </a:solidFill>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Flood depth and overlay analysis done by a custom application I wrote.  I made the decision not to use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or any existing </a:t>
            </a:r>
            <a:r>
              <a:rPr lang="en-US" sz="1200" kern="1200" dirty="0" err="1" smtClean="0">
                <a:solidFill>
                  <a:schemeClr val="tx1"/>
                </a:solidFill>
                <a:latin typeface="+mn-lt"/>
                <a:ea typeface="+mn-ea"/>
                <a:cs typeface="+mn-cs"/>
              </a:rPr>
              <a:t>GiS</a:t>
            </a:r>
            <a:r>
              <a:rPr lang="en-US" sz="1200" kern="1200" dirty="0" smtClean="0">
                <a:solidFill>
                  <a:schemeClr val="tx1"/>
                </a:solidFill>
                <a:latin typeface="+mn-lt"/>
                <a:ea typeface="+mn-ea"/>
                <a:cs typeface="+mn-cs"/>
              </a:rPr>
              <a:t> technologies.  The reason I went in this route is to scale the app on demand, and also the GIS related problem was not that complicated.  It is just a simple overlay of points on a grid.   </a:t>
            </a:r>
            <a:r>
              <a:rPr lang="en-US" sz="1200" kern="1200" dirty="0" err="1" smtClean="0">
                <a:solidFill>
                  <a:schemeClr val="tx1"/>
                </a:solidFill>
                <a:latin typeface="+mn-lt"/>
                <a:ea typeface="+mn-ea"/>
                <a:cs typeface="+mn-cs"/>
              </a:rPr>
              <a:t>FastMech</a:t>
            </a:r>
            <a:r>
              <a:rPr lang="en-US" sz="1200" kern="1200" dirty="0" smtClean="0">
                <a:solidFill>
                  <a:schemeClr val="tx1"/>
                </a:solidFill>
                <a:latin typeface="+mn-lt"/>
                <a:ea typeface="+mn-ea"/>
                <a:cs typeface="+mn-cs"/>
              </a:rPr>
              <a:t> also uses its own geographic tools.  All maps are based on Google technology and flood dept grid image is created by a custom program and follows Google tiling methodology.</a:t>
            </a:r>
          </a:p>
          <a:p>
            <a:endParaRPr lang="en-US" sz="1200" kern="1200" dirty="0" smtClean="0">
              <a:solidFill>
                <a:schemeClr val="tx1"/>
              </a:solidFill>
              <a:latin typeface="+mn-lt"/>
              <a:ea typeface="+mn-ea"/>
              <a:cs typeface="+mn-cs"/>
            </a:endParaRPr>
          </a:p>
          <a:p>
            <a:r>
              <a:rPr lang="en-US" dirty="0" smtClean="0"/>
              <a:t>Note also Neil is tapping into </a:t>
            </a:r>
            <a:r>
              <a:rPr lang="en-US" dirty="0" err="1" smtClean="0"/>
              <a:t>Hazus</a:t>
            </a:r>
            <a:r>
              <a:rPr lang="en-US" dirty="0" smtClean="0"/>
              <a:t>-MH.  </a:t>
            </a:r>
          </a:p>
          <a:p>
            <a:endParaRPr lang="en-US" dirty="0" smtClean="0"/>
          </a:p>
          <a:p>
            <a:pPr rtl="0"/>
            <a:r>
              <a:rPr lang="en-US" dirty="0" smtClean="0"/>
              <a:t>I was too quick. Also, to cache demographic and parcel maps I use a stack of open source libraries such as OGR tools, Net Topology Suite, sharp map and sharp GIS.</a:t>
            </a:r>
          </a:p>
          <a:p>
            <a:pPr rtl="0"/>
            <a:r>
              <a:rPr lang="en-US" dirty="0" smtClean="0"/>
              <a:t> </a:t>
            </a:r>
          </a:p>
          <a:p>
            <a:pPr rtl="0"/>
            <a:r>
              <a:rPr lang="en-US" dirty="0" smtClean="0"/>
              <a:t>I am planning to develop an application to expose the grid data in a OGC compliant Web Coverage Service (WCS) for interoperability purposes.</a:t>
            </a:r>
            <a:endParaRPr lang="en-US" smtClean="0"/>
          </a:p>
          <a:p>
            <a:endParaRPr lang="en-US"/>
          </a:p>
        </p:txBody>
      </p:sp>
      <p:sp>
        <p:nvSpPr>
          <p:cNvPr id="4" name="Slide Number Placeholder 3"/>
          <p:cNvSpPr>
            <a:spLocks noGrp="1"/>
          </p:cNvSpPr>
          <p:nvPr>
            <p:ph type="sldNum" sz="quarter" idx="10"/>
          </p:nvPr>
        </p:nvSpPr>
        <p:spPr/>
        <p:txBody>
          <a:bodyPr/>
          <a:lstStyle/>
          <a:p>
            <a:pPr algn="r" rtl="0"/>
            <a:fld id="{253DEB7C-148E-45BE-ADE4-3F8C27C132D8}" type="slidenum">
              <a:rPr lang="en-US" sz="1200" kern="1200">
                <a:solidFill>
                  <a:prstClr val="black"/>
                </a:solidFill>
                <a:latin typeface="Calibri"/>
                <a:ea typeface="+mn-ea"/>
                <a:cs typeface="+mn-cs"/>
              </a:rPr>
              <a:pPr algn="r" rtl="0"/>
              <a:t>16</a:t>
            </a:fld>
            <a:endParaRPr lang="en-US" sz="1200" kern="1200">
              <a:solidFill>
                <a:prstClr val="black"/>
              </a:solidFill>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algn="r" rtl="0" fontAlgn="base">
              <a:spcBef>
                <a:spcPct val="0"/>
              </a:spcBef>
              <a:spcAft>
                <a:spcPct val="0"/>
              </a:spcAft>
            </a:pPr>
            <a:fld id="{F2B707AE-48C2-42CE-81FA-2DDE23A4EEE9}" type="slidenum">
              <a:rPr lang="en-US" sz="1200" b="1" kern="1200">
                <a:solidFill>
                  <a:srgbClr val="000000"/>
                </a:solidFill>
                <a:latin typeface="Times New Roman" pitchFamily="18" charset="0"/>
                <a:ea typeface="+mn-ea"/>
                <a:cs typeface="+mn-cs"/>
              </a:rPr>
              <a:pPr algn="r" rtl="0" fontAlgn="base">
                <a:spcBef>
                  <a:spcPct val="0"/>
                </a:spcBef>
                <a:spcAft>
                  <a:spcPct val="0"/>
                </a:spcAft>
              </a:pPr>
              <a:t>17</a:t>
            </a:fld>
            <a:endParaRPr lang="en-US" sz="1200" b="1" kern="1200">
              <a:solidFill>
                <a:srgbClr val="000000"/>
              </a:solidFill>
              <a:latin typeface="Times New Roman" pitchFamily="18"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algn="r" rtl="0" fontAlgn="base">
              <a:spcBef>
                <a:spcPct val="0"/>
              </a:spcBef>
              <a:spcAft>
                <a:spcPct val="0"/>
              </a:spcAft>
            </a:pPr>
            <a:fld id="{FC989D0A-B75F-4476-9169-7AD7CE2036DD}" type="slidenum">
              <a:rPr lang="en-US" sz="1200" b="1" kern="1200">
                <a:solidFill>
                  <a:srgbClr val="000000"/>
                </a:solidFill>
                <a:latin typeface="Times New Roman" pitchFamily="18" charset="0"/>
                <a:ea typeface="+mn-ea"/>
                <a:cs typeface="+mn-cs"/>
              </a:rPr>
              <a:pPr algn="r" rtl="0" fontAlgn="base">
                <a:spcBef>
                  <a:spcPct val="0"/>
                </a:spcBef>
                <a:spcAft>
                  <a:spcPct val="0"/>
                </a:spcAft>
              </a:pPr>
              <a:t>18</a:t>
            </a:fld>
            <a:endParaRPr lang="en-US" sz="1200" b="1" kern="1200">
              <a:solidFill>
                <a:srgbClr val="000000"/>
              </a:solidFill>
              <a:latin typeface="Times New Roman" pitchFamily="18"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lgn="r" rtl="0" fontAlgn="base">
              <a:spcBef>
                <a:spcPct val="0"/>
              </a:spcBef>
              <a:spcAft>
                <a:spcPct val="0"/>
              </a:spcAft>
            </a:pPr>
            <a:fld id="{C0374F37-399F-4EB6-BA69-485624029121}" type="slidenum">
              <a:rPr lang="en-US" sz="1200" b="1" kern="1200">
                <a:solidFill>
                  <a:prstClr val="black"/>
                </a:solidFill>
                <a:latin typeface="Times New Roman" pitchFamily="18" charset="0"/>
                <a:ea typeface="+mn-ea"/>
                <a:cs typeface="+mn-cs"/>
              </a:rPr>
              <a:pPr algn="r" rtl="0" fontAlgn="base">
                <a:spcBef>
                  <a:spcPct val="0"/>
                </a:spcBef>
                <a:spcAft>
                  <a:spcPct val="0"/>
                </a:spcAft>
              </a:pPr>
              <a:t>19</a:t>
            </a:fld>
            <a:endParaRPr lang="en-US" sz="1200" b="1" kern="1200">
              <a:solidFill>
                <a:prstClr val="black"/>
              </a:solidFill>
              <a:latin typeface="Times New Roman" pitchFamily="18" charset="0"/>
              <a:ea typeface="+mn-ea"/>
              <a:cs typeface="+mn-cs"/>
            </a:endParaRPr>
          </a:p>
        </p:txBody>
      </p:sp>
      <p:sp>
        <p:nvSpPr>
          <p:cNvPr id="4280322"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rtl="0" eaLnBrk="0" fontAlgn="base" hangingPunct="0">
              <a:spcBef>
                <a:spcPct val="0"/>
              </a:spcBef>
              <a:spcAft>
                <a:spcPct val="0"/>
              </a:spcAft>
            </a:pPr>
            <a:fld id="{EB91789D-98D0-40BB-9B4E-01A329F7C885}" type="slidenum">
              <a:rPr lang="en-US" sz="1200" kern="1200">
                <a:solidFill>
                  <a:prstClr val="black"/>
                </a:solidFill>
                <a:latin typeface="Times New Roman" pitchFamily="18" charset="0"/>
                <a:ea typeface="+mn-ea"/>
                <a:cs typeface="+mn-cs"/>
              </a:rPr>
              <a:pPr algn="r" rtl="0" eaLnBrk="0" fontAlgn="base" hangingPunct="0">
                <a:spcBef>
                  <a:spcPct val="0"/>
                </a:spcBef>
                <a:spcAft>
                  <a:spcPct val="0"/>
                </a:spcAft>
              </a:pPr>
              <a:t>19</a:t>
            </a:fld>
            <a:endParaRPr lang="en-US" sz="1200" kern="1200">
              <a:solidFill>
                <a:prstClr val="black"/>
              </a:solidFill>
              <a:latin typeface="Times New Roman" pitchFamily="18" charset="0"/>
              <a:ea typeface="+mn-ea"/>
              <a:cs typeface="+mn-cs"/>
            </a:endParaRPr>
          </a:p>
        </p:txBody>
      </p:sp>
      <p:sp>
        <p:nvSpPr>
          <p:cNvPr id="4280323" name="Rectangle 2"/>
          <p:cNvSpPr>
            <a:spLocks noGrp="1" noRot="1" noChangeAspect="1" noChangeArrowheads="1" noTextEdit="1"/>
          </p:cNvSpPr>
          <p:nvPr>
            <p:ph type="sldImg"/>
          </p:nvPr>
        </p:nvSpPr>
        <p:spPr>
          <a:ln/>
        </p:spPr>
      </p:sp>
      <p:sp>
        <p:nvSpPr>
          <p:cNvPr id="4280324"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pPr/>
              <a:t>2</a:t>
            </a:fld>
            <a:endParaRPr lang="en-US"/>
          </a:p>
        </p:txBody>
      </p:sp>
      <p:sp>
        <p:nvSpPr>
          <p:cNvPr id="56323"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eaLnBrk="0" hangingPunct="0"/>
            <a:fld id="{24DD2618-11A5-46B2-B0D1-BF0E192D878B}" type="slidenum">
              <a:rPr lang="en-US" sz="1200" b="0"/>
              <a:pPr algn="r" eaLnBrk="0" hangingPunct="0"/>
              <a:t>2</a:t>
            </a:fld>
            <a:endParaRPr lang="en-US" sz="1200" b="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E833BC4-D872-4088-B196-A126D34FC916}" type="slidenum">
              <a:rPr lang="en-US"/>
              <a:pPr/>
              <a:t>20</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1AF6C8E6-084A-4AA2-BE96-47453AB25FAD}" type="slidenum">
              <a:rPr lang="en-US" sz="1200" b="1" kern="1200">
                <a:solidFill>
                  <a:prstClr val="black"/>
                </a:solidFill>
                <a:latin typeface="Times New Roman" pitchFamily="18" charset="0"/>
                <a:ea typeface="+mn-ea"/>
                <a:cs typeface="+mn-cs"/>
              </a:rPr>
              <a:pPr algn="r" rtl="0" fontAlgn="base">
                <a:spcBef>
                  <a:spcPct val="0"/>
                </a:spcBef>
                <a:spcAft>
                  <a:spcPct val="0"/>
                </a:spcAft>
              </a:pPr>
              <a:t>21</a:t>
            </a:fld>
            <a:endParaRPr lang="en-US" sz="1200" b="1" kern="1200">
              <a:solidFill>
                <a:prstClr val="black"/>
              </a:solidFill>
              <a:latin typeface="Times New Roman" pitchFamily="18" charset="0"/>
              <a:ea typeface="+mn-ea"/>
              <a:cs typeface="+mn-cs"/>
            </a:endParaRPr>
          </a:p>
        </p:txBody>
      </p:sp>
      <p:sp>
        <p:nvSpPr>
          <p:cNvPr id="4271106" name="Rectangle 2"/>
          <p:cNvSpPr>
            <a:spLocks noGrp="1" noRot="1" noChangeAspect="1" noChangeArrowheads="1" noTextEdit="1"/>
          </p:cNvSpPr>
          <p:nvPr>
            <p:ph type="sldImg"/>
          </p:nvPr>
        </p:nvSpPr>
        <p:spPr>
          <a:ln/>
        </p:spPr>
      </p:sp>
      <p:sp>
        <p:nvSpPr>
          <p:cNvPr id="42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algn="r" rtl="0" fontAlgn="base">
              <a:spcBef>
                <a:spcPct val="0"/>
              </a:spcBef>
              <a:spcAft>
                <a:spcPct val="0"/>
              </a:spcAft>
            </a:pPr>
            <a:fld id="{C373D105-5273-488E-B6AE-E8221161DF86}" type="slidenum">
              <a:rPr lang="en-US" sz="1200" b="1" kern="1200">
                <a:solidFill>
                  <a:prstClr val="black"/>
                </a:solidFill>
                <a:latin typeface="Times New Roman" pitchFamily="18" charset="0"/>
                <a:ea typeface="+mn-ea"/>
                <a:cs typeface="+mn-cs"/>
              </a:rPr>
              <a:pPr algn="r" rtl="0" fontAlgn="base">
                <a:spcBef>
                  <a:spcPct val="0"/>
                </a:spcBef>
                <a:spcAft>
                  <a:spcPct val="0"/>
                </a:spcAft>
              </a:pPr>
              <a:t>22</a:t>
            </a:fld>
            <a:endParaRPr lang="en-US" sz="1200" b="1" kern="1200">
              <a:solidFill>
                <a:prstClr val="black"/>
              </a:solidFill>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algn="r" rtl="0" fontAlgn="base">
              <a:spcBef>
                <a:spcPct val="0"/>
              </a:spcBef>
              <a:spcAft>
                <a:spcPct val="0"/>
              </a:spcAft>
            </a:pPr>
            <a:fld id="{2317F17F-0D15-47B1-B4BF-6787925CF131}" type="slidenum">
              <a:rPr lang="en-US" sz="1200" b="1" kern="1200">
                <a:solidFill>
                  <a:srgbClr val="000000"/>
                </a:solidFill>
                <a:latin typeface="Times New Roman" pitchFamily="18" charset="0"/>
                <a:ea typeface="+mn-ea"/>
                <a:cs typeface="+mn-cs"/>
              </a:rPr>
              <a:pPr algn="r" rtl="0" fontAlgn="base">
                <a:spcBef>
                  <a:spcPct val="0"/>
                </a:spcBef>
                <a:spcAft>
                  <a:spcPct val="0"/>
                </a:spcAft>
              </a:pPr>
              <a:t>23</a:t>
            </a:fld>
            <a:endParaRPr lang="en-US" sz="1200" b="1" kern="1200">
              <a:solidFill>
                <a:srgbClr val="000000"/>
              </a:solidFill>
              <a:latin typeface="Times New Roman" pitchFamily="18"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11650"/>
            <a:ext cx="5029200" cy="4084638"/>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algn="r" rtl="0" fontAlgn="base">
              <a:spcBef>
                <a:spcPct val="0"/>
              </a:spcBef>
              <a:spcAft>
                <a:spcPct val="0"/>
              </a:spcAft>
            </a:pPr>
            <a:fld id="{55854F00-982E-4819-B9DB-64882B48E789}" type="slidenum">
              <a:rPr lang="en-US" sz="1200" b="1" kern="1200">
                <a:solidFill>
                  <a:prstClr val="black"/>
                </a:solidFill>
                <a:latin typeface="Times New Roman" pitchFamily="18" charset="0"/>
                <a:ea typeface="+mn-ea"/>
                <a:cs typeface="+mn-cs"/>
              </a:rPr>
              <a:pPr algn="r" rtl="0" fontAlgn="base">
                <a:spcBef>
                  <a:spcPct val="0"/>
                </a:spcBef>
                <a:spcAft>
                  <a:spcPct val="0"/>
                </a:spcAft>
              </a:pPr>
              <a:t>24</a:t>
            </a:fld>
            <a:endParaRPr lang="en-US" sz="1200" b="1" kern="1200">
              <a:solidFill>
                <a:prstClr val="black"/>
              </a:solidFill>
              <a:latin typeface="Times New Roman" pitchFamily="18" charset="0"/>
              <a:ea typeface="+mn-ea"/>
              <a:cs typeface="+mn-cs"/>
            </a:endParaRPr>
          </a:p>
        </p:txBody>
      </p:sp>
      <p:sp>
        <p:nvSpPr>
          <p:cNvPr id="84995" name="Rectangle 2"/>
          <p:cNvSpPr>
            <a:spLocks noGrp="1" noRot="1" noChangeAspect="1" noChangeArrowheads="1" noTextEdit="1"/>
          </p:cNvSpPr>
          <p:nvPr>
            <p:ph type="sldImg"/>
          </p:nvPr>
        </p:nvSpPr>
        <p:spPr>
          <a:xfrm>
            <a:off x="1162050" y="681038"/>
            <a:ext cx="4538663" cy="3403600"/>
          </a:xfrm>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5396B23-9CED-46DD-82F5-1236BFD0801B}" type="slidenum">
              <a:rPr lang="en-US"/>
              <a:pPr/>
              <a:t>25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0B09A7E-AD98-48C0-9F2E-252C6ABDD2A7}" type="slidenum">
              <a:rPr lang="en-US"/>
              <a:pPr/>
              <a:t>26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p>
        </p:txBody>
      </p:sp>
      <p:sp>
        <p:nvSpPr>
          <p:cNvPr id="75780" name="Slide Number Placeholder 3"/>
          <p:cNvSpPr>
            <a:spLocks noGrp="1"/>
          </p:cNvSpPr>
          <p:nvPr>
            <p:ph type="sldNum" sz="quarter" idx="5"/>
          </p:nvPr>
        </p:nvSpPr>
        <p:spPr>
          <a:noFill/>
        </p:spPr>
        <p:txBody>
          <a:bodyPr/>
          <a:lstStyle/>
          <a:p>
            <a:fld id="{0D439E78-177B-4374-BB95-2FD6FE5B0E0A}"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2BE644B-BB9E-4BB7-ABF5-EC61A25D6235}" type="slidenum">
              <a:rPr lang="en-US"/>
              <a:pPr/>
              <a:t>28</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B11E542-1F5B-420F-BA53-89A119DE31B9}" type="slidenum">
              <a:rPr lang="en-US"/>
              <a:pPr/>
              <a:t>29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pPr/>
              <a:t>3</a:t>
            </a:fld>
            <a:endParaRPr lang="en-US"/>
          </a:p>
        </p:txBody>
      </p:sp>
      <p:sp>
        <p:nvSpPr>
          <p:cNvPr id="57347" name="Rectangle 7"/>
          <p:cNvSpPr txBox="1">
            <a:spLocks noGrp="1" noChangeArrowheads="1"/>
          </p:cNvSpPr>
          <p:nvPr/>
        </p:nvSpPr>
        <p:spPr bwMode="auto">
          <a:xfrm>
            <a:off x="3884613" y="8621713"/>
            <a:ext cx="2971800" cy="454025"/>
          </a:xfrm>
          <a:prstGeom prst="rect">
            <a:avLst/>
          </a:prstGeom>
          <a:noFill/>
          <a:ln w="9525">
            <a:noFill/>
            <a:miter lim="800000"/>
            <a:headEnd/>
            <a:tailEnd/>
          </a:ln>
        </p:spPr>
        <p:txBody>
          <a:bodyPr anchor="b"/>
          <a:lstStyle/>
          <a:p>
            <a:pPr algn="r" eaLnBrk="0" hangingPunct="0"/>
            <a:fld id="{2E6B0939-D785-48BF-A7DF-C5E898742F86}" type="slidenum">
              <a:rPr lang="en-US" sz="1200" b="0"/>
              <a:pPr algn="r" eaLnBrk="0" hangingPunct="0"/>
              <a:t>3</a:t>
            </a:fld>
            <a:endParaRPr lang="en-US" sz="1200" b="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02F2C53-7AB1-42F6-ADFD-F2DBBE0BBBBE}" type="slidenum">
              <a:rPr lang="en-US"/>
              <a:pPr/>
              <a:t>30</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662CCD20-670A-4CCE-8CAE-D16DFABAC07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31</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662CCD20-670A-4CCE-8CAE-D16DFABAC07D}" type="slidenum">
              <a:rPr lang="en-US" sz="1200" b="1" kern="1200">
                <a:solidFill>
                  <a:prstClr val="black"/>
                </a:solidFill>
                <a:latin typeface="Times New Roman" pitchFamily="18" charset="0"/>
                <a:ea typeface="+mn-ea"/>
                <a:cs typeface="+mn-cs"/>
              </a:rPr>
              <a:pPr algn="r" rtl="0" fontAlgn="base">
                <a:spcBef>
                  <a:spcPct val="0"/>
                </a:spcBef>
                <a:spcAft>
                  <a:spcPct val="0"/>
                </a:spcAft>
                <a:defRPr/>
              </a:pPr>
              <a:t>32</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US" smtClean="0"/>
          </a:p>
        </p:txBody>
      </p:sp>
      <p:sp>
        <p:nvSpPr>
          <p:cNvPr id="59396" name="Slide Number Placeholder 3"/>
          <p:cNvSpPr>
            <a:spLocks noGrp="1"/>
          </p:cNvSpPr>
          <p:nvPr>
            <p:ph type="sldNum" sz="quarter" idx="5"/>
          </p:nvPr>
        </p:nvSpPr>
        <p:spPr>
          <a:noFill/>
        </p:spPr>
        <p:txBody>
          <a:bodyPr/>
          <a:lstStyle/>
          <a:p>
            <a:fld id="{03CF6497-C256-4F3D-9C94-DA0B55325A1D}"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AB083F0-C8F7-49D5-A0A0-05C3A75935F6}" type="slidenum">
              <a:rPr lang="en-US"/>
              <a:pPr/>
              <a:t>6</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DD72B59-F188-4A9A-880E-EBE9FDE85621}" type="slidenum">
              <a:rPr lang="en-US"/>
              <a:pPr/>
              <a:t>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8</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620B69-7D65-493B-A517-48171C31A07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307F72-E8B1-4590-A030-60103368AE7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75DCDD-4125-4B49-BCB4-122F3EE1238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A4BB890-AB95-4590-B139-0175B932AFC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6B3CAD2-010E-4E62-BAD4-4C017ADD34A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DC7A6EF-C396-461C-9260-CFDC10FC5AA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F89381-D983-4706-B1EB-ABDE7021419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226E00-B00E-42C2-9277-4C068BAE9B1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ABF82B6-D150-43B5-8448-646C94DED8E3}"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0B66E51-C5E1-43EB-A3E8-1631DC9A917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BE75EDA-7855-4E7B-9013-026A595866C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D52E000-0AED-4CE7-9702-63D070445B7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0AF4CA-C0B1-499B-B08C-88733DAD1861}"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5470225-B449-4706-BE06-9128A7630FF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B32D8C1-9925-41BF-B2CE-6F244E57B94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3EAC742-D1BE-4555-AD81-8D459B1E5D5D}"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97E407C-70DB-4954-B5D9-D71B44C6856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7879D27-8457-4069-AA1B-3B93011D634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E43A608-64C1-4E86-B986-6A2DA05F3A6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468C951-98F4-4F00-BE51-C14C5F5DE19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33C3AB-199D-4967-9E89-5E8E1B033C2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41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741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fld id="{0AFFC70E-4EFB-4B57-9122-A7D98231866A}"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3F5BBFCE-F254-42AD-9901-C2EB4992D90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2C3C05BD-CFD8-4C42-90FA-4EBBCAAAB7BA}"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A2FB7-4804-4CEA-B4F2-BB9039A3E026}"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5E5D9E8D-CEDA-4CC3-92D4-A27693229B55}"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BB55DE3-4EE7-405C-AAFF-79A41FAE15F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01BDE11-ADA0-4862-B6A5-42C88850E3F8}"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B3855E8-CE3F-4E25-909D-2DF63573170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9DBF103-2533-4EFF-89EF-E657BC2149D3}"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E26EA53-7E81-493A-9C3D-7B64096D983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BF0CC29-4B3E-470A-863E-14E0125F48A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49E868D-CA31-433E-BD03-283DBC507AC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1FD7D920-0AB6-4926-AAB6-9A3FA9A8867F}"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E906CE-C43D-4343-BC1C-B0B3D523041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25BB670-F78D-4ACC-B013-D6F6ECE3A57C}"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BDBAE3-6293-406C-ABF4-6091C2EC089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B9FCF1F-C004-440C-AEC4-E48D4722D9B2}"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CEFFEE4-84A2-493E-8425-EAB10F116B9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B1B715C-D08D-4EDB-A6E2-D5C05CD5DAC8}"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895F2AC-43EB-48AC-9647-39D6E396024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800D34-659E-4A80-B1C0-C8CA4B8EEEDD}" type="datetimeFigureOut">
              <a:rPr lang="en-US" sz="1000" kern="1200">
                <a:solidFill>
                  <a:srgbClr val="FFFFFF"/>
                </a:solidFill>
                <a:effectLst>
                  <a:outerShdw blurRad="38100" dist="38100" dir="2700000" algn="tl">
                    <a:srgbClr val="000000"/>
                  </a:outerShdw>
                </a:effectLst>
                <a:latin typeface="Verdana" pitchFamily="34" charset="0"/>
                <a:ea typeface="+mn-ea"/>
                <a:cs typeface="+mn-cs"/>
              </a:rPr>
              <a:pPr algn="l" rtl="0" fontAlgn="base">
                <a:spcBef>
                  <a:spcPct val="0"/>
                </a:spcBef>
                <a:spcAft>
                  <a:spcPct val="0"/>
                </a:spcAft>
                <a:defRPr/>
              </a:pPr>
              <a:t>4/17/2009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86325-3E82-4CE7-A072-1D4BE44EC56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a:lvl1pPr>
          </a:lstStyle>
          <a:p>
            <a:pPr algn="r" rtl="0" fontAlgn="base">
              <a:spcBef>
                <a:spcPct val="0"/>
              </a:spcBef>
              <a:spcAft>
                <a:spcPct val="0"/>
              </a:spcAft>
              <a:defRPr/>
            </a:pPr>
            <a:fld id="{30FE4CDA-D57B-4D5D-9680-B479F11E244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1464232-CAAE-48C8-B8B7-230EFFAF9A0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2288BA-C9CB-45D1-897A-03F5DF4FE9F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7ED1CF3-27C7-440D-A2AA-B897E4C9A1F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A246C5-FEE1-436A-9EEB-B4E6607F62B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E6AF7A0-C943-4321-9BD1-158ADDBC682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C95F79C-D588-4A10-A4C8-CF5435D9247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DC8813F-2AF9-4574-8394-ECE88CBFC15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6413"/>
          </a:xfrm>
          <a:prstGeom prst="rect">
            <a:avLst/>
          </a:prstGeom>
          <a:solidFill>
            <a:srgbClr val="CCECFF"/>
          </a:solidFill>
          <a:ln w="9525">
            <a:noFill/>
            <a:miter lim="800000"/>
            <a:headEnd/>
            <a:tailEnd/>
          </a:ln>
          <a:effectLst/>
        </p:spPr>
        <p:txBody>
          <a:bodyPr wrap="none" anchor="ctr"/>
          <a:lstStyle/>
          <a:p>
            <a:pPr>
              <a:defRPr/>
            </a:pPr>
            <a:endParaRPr lang="en-US"/>
          </a:p>
        </p:txBody>
      </p:sp>
      <p:sp>
        <p:nvSpPr>
          <p:cNvPr id="3" name="Oval 3"/>
          <p:cNvSpPr>
            <a:spLocks noChangeArrowheads="1"/>
          </p:cNvSpPr>
          <p:nvPr userDrawn="1"/>
        </p:nvSpPr>
        <p:spPr bwMode="auto">
          <a:xfrm>
            <a:off x="2286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4" name="Oval 4"/>
          <p:cNvSpPr>
            <a:spLocks noChangeArrowheads="1"/>
          </p:cNvSpPr>
          <p:nvPr userDrawn="1"/>
        </p:nvSpPr>
        <p:spPr bwMode="auto">
          <a:xfrm>
            <a:off x="5334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5" name="Oval 5"/>
          <p:cNvSpPr>
            <a:spLocks noChangeArrowheads="1"/>
          </p:cNvSpPr>
          <p:nvPr userDrawn="1"/>
        </p:nvSpPr>
        <p:spPr bwMode="auto">
          <a:xfrm>
            <a:off x="838200" y="2286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6" name="Oval 6"/>
          <p:cNvSpPr>
            <a:spLocks noChangeArrowheads="1"/>
          </p:cNvSpPr>
          <p:nvPr userDrawn="1"/>
        </p:nvSpPr>
        <p:spPr bwMode="auto">
          <a:xfrm>
            <a:off x="2286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7" name="Oval 7"/>
          <p:cNvSpPr>
            <a:spLocks noChangeArrowheads="1"/>
          </p:cNvSpPr>
          <p:nvPr userDrawn="1"/>
        </p:nvSpPr>
        <p:spPr bwMode="auto">
          <a:xfrm>
            <a:off x="5334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8" name="Oval 8"/>
          <p:cNvSpPr>
            <a:spLocks noChangeArrowheads="1"/>
          </p:cNvSpPr>
          <p:nvPr userDrawn="1"/>
        </p:nvSpPr>
        <p:spPr bwMode="auto">
          <a:xfrm>
            <a:off x="8382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9" name="Oval 9"/>
          <p:cNvSpPr>
            <a:spLocks noChangeArrowheads="1"/>
          </p:cNvSpPr>
          <p:nvPr userDrawn="1"/>
        </p:nvSpPr>
        <p:spPr bwMode="auto">
          <a:xfrm>
            <a:off x="228600" y="8382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0" name="Oval 10"/>
          <p:cNvSpPr>
            <a:spLocks noChangeArrowheads="1"/>
          </p:cNvSpPr>
          <p:nvPr userDrawn="1"/>
        </p:nvSpPr>
        <p:spPr bwMode="auto">
          <a:xfrm>
            <a:off x="533400" y="8382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1" name="Oval 11"/>
          <p:cNvSpPr>
            <a:spLocks noChangeArrowheads="1"/>
          </p:cNvSpPr>
          <p:nvPr userDrawn="1"/>
        </p:nvSpPr>
        <p:spPr bwMode="auto">
          <a:xfrm>
            <a:off x="1143000" y="5334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2" name="Oval 12"/>
          <p:cNvSpPr>
            <a:spLocks noChangeArrowheads="1"/>
          </p:cNvSpPr>
          <p:nvPr userDrawn="1"/>
        </p:nvSpPr>
        <p:spPr bwMode="auto">
          <a:xfrm>
            <a:off x="228600" y="11430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3" name="Oval 13"/>
          <p:cNvSpPr>
            <a:spLocks noChangeArrowheads="1"/>
          </p:cNvSpPr>
          <p:nvPr userDrawn="1"/>
        </p:nvSpPr>
        <p:spPr bwMode="auto">
          <a:xfrm>
            <a:off x="152400" y="14478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4" name="Oval 14"/>
          <p:cNvSpPr>
            <a:spLocks noChangeArrowheads="1"/>
          </p:cNvSpPr>
          <p:nvPr userDrawn="1"/>
        </p:nvSpPr>
        <p:spPr bwMode="auto">
          <a:xfrm>
            <a:off x="381000" y="1447800"/>
            <a:ext cx="152400" cy="152400"/>
          </a:xfrm>
          <a:prstGeom prst="ellipse">
            <a:avLst/>
          </a:prstGeom>
          <a:solidFill>
            <a:srgbClr val="FFFFFF"/>
          </a:solidFill>
          <a:ln w="9525">
            <a:noFill/>
            <a:round/>
            <a:headEnd/>
            <a:tailEnd/>
          </a:ln>
          <a:effectLst/>
        </p:spPr>
        <p:txBody>
          <a:bodyPr wrap="none" anchor="ctr"/>
          <a:lstStyle/>
          <a:p>
            <a:pPr>
              <a:defRPr/>
            </a:pPr>
            <a:endParaRPr lang="en-US"/>
          </a:p>
        </p:txBody>
      </p:sp>
      <p:sp>
        <p:nvSpPr>
          <p:cNvPr id="15" name="Rectangle 15"/>
          <p:cNvSpPr>
            <a:spLocks noChangeArrowheads="1"/>
          </p:cNvSpPr>
          <p:nvPr userDrawn="1"/>
        </p:nvSpPr>
        <p:spPr bwMode="auto">
          <a:xfrm>
            <a:off x="461963" y="5157788"/>
            <a:ext cx="4456112" cy="914400"/>
          </a:xfrm>
          <a:prstGeom prst="rect">
            <a:avLst/>
          </a:prstGeom>
          <a:noFill/>
          <a:ln w="9525">
            <a:noFill/>
            <a:miter lim="800000"/>
            <a:headEnd/>
            <a:tailEnd/>
          </a:ln>
          <a:effectLst/>
        </p:spPr>
        <p:txBody>
          <a:bodyPr/>
          <a:lstStyle/>
          <a:p>
            <a:pPr algn="l" eaLnBrk="0" hangingPunct="0">
              <a:defRPr/>
            </a:pPr>
            <a:r>
              <a:rPr lang="en-US" sz="2400" b="0"/>
              <a:t>EGA Discussion</a:t>
            </a:r>
          </a:p>
          <a:p>
            <a:pPr algn="l" eaLnBrk="0" hangingPunct="0">
              <a:defRPr/>
            </a:pPr>
            <a:r>
              <a:rPr lang="en-US" sz="2400" b="0"/>
              <a:t>November 2004</a:t>
            </a:r>
          </a:p>
        </p:txBody>
      </p:sp>
      <p:sp>
        <p:nvSpPr>
          <p:cNvPr id="16" name="Text Box 16"/>
          <p:cNvSpPr txBox="1">
            <a:spLocks noChangeArrowheads="1"/>
          </p:cNvSpPr>
          <p:nvPr userDrawn="1"/>
        </p:nvSpPr>
        <p:spPr bwMode="auto">
          <a:xfrm>
            <a:off x="231775" y="2038350"/>
            <a:ext cx="6491288" cy="427038"/>
          </a:xfrm>
          <a:prstGeom prst="rect">
            <a:avLst/>
          </a:prstGeom>
          <a:noFill/>
          <a:ln w="9525">
            <a:noFill/>
            <a:miter lim="800000"/>
            <a:headEnd/>
            <a:tailEnd/>
          </a:ln>
          <a:effectLst/>
        </p:spPr>
        <p:txBody>
          <a:bodyPr>
            <a:spAutoFit/>
          </a:bodyPr>
          <a:lstStyle/>
          <a:p>
            <a:pPr>
              <a:spcBef>
                <a:spcPct val="50000"/>
              </a:spcBef>
              <a:defRPr/>
            </a:pPr>
            <a:r>
              <a:rPr lang="en-US" sz="2200" b="0">
                <a:solidFill>
                  <a:srgbClr val="808080"/>
                </a:solidFill>
                <a:latin typeface="Futura Bk" pitchFamily="34" charset="0"/>
              </a:rPr>
              <a:t>Promoting and Standardizing Grid Computing</a:t>
            </a:r>
            <a:r>
              <a:rPr lang="en-US" sz="2200" b="0">
                <a:solidFill>
                  <a:srgbClr val="808080"/>
                </a:solidFill>
              </a:rPr>
              <a:t> </a:t>
            </a:r>
          </a:p>
        </p:txBody>
      </p:sp>
      <p:sp>
        <p:nvSpPr>
          <p:cNvPr id="17" name="WordArt 17"/>
          <p:cNvSpPr>
            <a:spLocks noChangeArrowheads="1" noChangeShapeType="1" noTextEdit="1"/>
          </p:cNvSpPr>
          <p:nvPr userDrawn="1"/>
        </p:nvSpPr>
        <p:spPr bwMode="auto">
          <a:xfrm>
            <a:off x="4230688" y="1047750"/>
            <a:ext cx="20574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rgbClr val="808080">
                    <a:alpha val="70195"/>
                  </a:srgbClr>
                </a:solidFill>
                <a:latin typeface="Haettenschweiler"/>
              </a:rPr>
              <a:t>Forum</a:t>
            </a:r>
          </a:p>
        </p:txBody>
      </p:sp>
      <p:sp>
        <p:nvSpPr>
          <p:cNvPr id="18" name="WordArt 18"/>
          <p:cNvSpPr>
            <a:spLocks noChangeArrowheads="1" noChangeShapeType="1" noTextEdit="1"/>
          </p:cNvSpPr>
          <p:nvPr userDrawn="1"/>
        </p:nvSpPr>
        <p:spPr bwMode="auto">
          <a:xfrm>
            <a:off x="649288" y="1047750"/>
            <a:ext cx="20574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rgbClr val="808080">
                    <a:alpha val="70195"/>
                  </a:srgbClr>
                </a:solidFill>
                <a:latin typeface="Haettenschweiler"/>
              </a:rPr>
              <a:t>Global</a:t>
            </a:r>
          </a:p>
        </p:txBody>
      </p:sp>
      <p:sp>
        <p:nvSpPr>
          <p:cNvPr id="19" name="WordArt 19"/>
          <p:cNvSpPr>
            <a:spLocks noChangeArrowheads="1" noChangeShapeType="1" noTextEdit="1"/>
          </p:cNvSpPr>
          <p:nvPr userDrawn="1"/>
        </p:nvSpPr>
        <p:spPr bwMode="auto">
          <a:xfrm>
            <a:off x="2782888" y="1047750"/>
            <a:ext cx="1371600" cy="990600"/>
          </a:xfrm>
          <a:prstGeom prst="rect">
            <a:avLst/>
          </a:prstGeom>
        </p:spPr>
        <p:txBody>
          <a:bodyPr wrap="none" fromWordArt="1">
            <a:prstTxWarp prst="textPlain">
              <a:avLst>
                <a:gd name="adj" fmla="val 50000"/>
              </a:avLst>
            </a:prstTxWarp>
          </a:bodyPr>
          <a:lstStyle/>
          <a:p>
            <a:r>
              <a:rPr lang="en-US" sz="3600" kern="10" spc="720">
                <a:ln w="9525">
                  <a:noFill/>
                  <a:round/>
                  <a:headEnd/>
                  <a:tailEnd/>
                </a:ln>
                <a:solidFill>
                  <a:schemeClr val="hlink">
                    <a:alpha val="70195"/>
                  </a:schemeClr>
                </a:solidFill>
                <a:latin typeface="Haettenschweiler"/>
              </a:rPr>
              <a:t>Grid</a:t>
            </a:r>
          </a:p>
        </p:txBody>
      </p:sp>
      <p:pic>
        <p:nvPicPr>
          <p:cNvPr id="20" name="Picture 20"/>
          <p:cNvPicPr>
            <a:picLocks noChangeAspect="1" noChangeArrowheads="1"/>
          </p:cNvPicPr>
          <p:nvPr userDrawn="1"/>
        </p:nvPicPr>
        <p:blipFill>
          <a:blip r:embed="rId3"/>
          <a:srcRect/>
          <a:stretch>
            <a:fillRect/>
          </a:stretch>
        </p:blipFill>
        <p:spPr bwMode="auto">
          <a:xfrm>
            <a:off x="8108950" y="165100"/>
            <a:ext cx="841375" cy="920750"/>
          </a:xfrm>
          <a:prstGeom prst="rect">
            <a:avLst/>
          </a:prstGeom>
          <a:noFill/>
          <a:ln w="9525">
            <a:noFill/>
            <a:miter lim="800000"/>
            <a:headEnd/>
            <a:tailEnd/>
          </a:ln>
        </p:spPr>
      </p:pic>
      <p:sp>
        <p:nvSpPr>
          <p:cNvPr id="21" name="Rectangle 21"/>
          <p:cNvSpPr>
            <a:spLocks noChangeArrowheads="1"/>
          </p:cNvSpPr>
          <p:nvPr userDrawn="1"/>
        </p:nvSpPr>
        <p:spPr bwMode="auto">
          <a:xfrm>
            <a:off x="0" y="0"/>
            <a:ext cx="155575" cy="6858000"/>
          </a:xfrm>
          <a:prstGeom prst="rect">
            <a:avLst/>
          </a:prstGeom>
          <a:solidFill>
            <a:srgbClr val="B2B2B2"/>
          </a:solidFill>
          <a:ln w="9525">
            <a:noFill/>
            <a:miter lim="800000"/>
            <a:headEnd/>
            <a:tailEnd/>
          </a:ln>
          <a:effec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F2E178-B492-4B01-8502-4D54D7B28F1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3955286-44E8-42F9-A152-4B2D70EA58D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B4BE4D-B95C-49AE-BF3B-8D6EA3A6D04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0" y="6189663"/>
            <a:ext cx="9144000" cy="668337"/>
            <a:chOff x="0" y="3899"/>
            <a:chExt cx="5760" cy="421"/>
          </a:xfrm>
        </p:grpSpPr>
        <p:sp>
          <p:nvSpPr>
            <p:cNvPr id="5" name="Rectangle 3"/>
            <p:cNvSpPr>
              <a:spLocks noChangeArrowheads="1"/>
            </p:cNvSpPr>
            <p:nvPr userDrawn="1"/>
          </p:nvSpPr>
          <p:spPr bwMode="auto">
            <a:xfrm>
              <a:off x="0" y="3937"/>
              <a:ext cx="5760" cy="383"/>
            </a:xfrm>
            <a:prstGeom prst="rect">
              <a:avLst/>
            </a:prstGeom>
            <a:solidFill>
              <a:schemeClr val="tx1"/>
            </a:solidFill>
            <a:ln w="9525">
              <a:noFill/>
              <a:miter lim="800000"/>
              <a:headEnd/>
              <a:tailEnd/>
            </a:ln>
            <a:effectLst/>
          </p:spPr>
          <p:txBody>
            <a:bodyPr wrap="none" anchor="ct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4"/>
            <p:cNvGrpSpPr>
              <a:grpSpLocks/>
            </p:cNvGrpSpPr>
            <p:nvPr userDrawn="1"/>
          </p:nvGrpSpPr>
          <p:grpSpPr bwMode="auto">
            <a:xfrm>
              <a:off x="69" y="3899"/>
              <a:ext cx="5691" cy="421"/>
              <a:chOff x="69" y="3899"/>
              <a:chExt cx="5691" cy="421"/>
            </a:xfrm>
          </p:grpSpPr>
          <p:pic>
            <p:nvPicPr>
              <p:cNvPr id="7" name="Picture 5" descr="Found4Inn_Gateways"/>
              <p:cNvPicPr>
                <a:picLocks noChangeAspect="1" noChangeArrowheads="1"/>
              </p:cNvPicPr>
              <p:nvPr userDrawn="1"/>
            </p:nvPicPr>
            <p:blipFill>
              <a:blip r:embed="rId2"/>
              <a:srcRect/>
              <a:stretch>
                <a:fillRect/>
              </a:stretch>
            </p:blipFill>
            <p:spPr bwMode="auto">
              <a:xfrm>
                <a:off x="518" y="3899"/>
                <a:ext cx="5242" cy="421"/>
              </a:xfrm>
              <a:prstGeom prst="rect">
                <a:avLst/>
              </a:prstGeom>
              <a:noFill/>
              <a:ln w="9525">
                <a:noFill/>
                <a:miter lim="800000"/>
                <a:headEnd/>
                <a:tailEnd/>
              </a:ln>
            </p:spPr>
          </p:pic>
          <p:pic>
            <p:nvPicPr>
              <p:cNvPr id="8" name="Picture 6" descr="IUwordmark"/>
              <p:cNvPicPr>
                <a:picLocks noChangeAspect="1" noChangeArrowheads="1"/>
              </p:cNvPicPr>
              <p:nvPr userDrawn="1"/>
            </p:nvPicPr>
            <p:blipFill>
              <a:blip r:embed="rId3"/>
              <a:srcRect/>
              <a:stretch>
                <a:fillRect/>
              </a:stretch>
            </p:blipFill>
            <p:spPr bwMode="auto">
              <a:xfrm>
                <a:off x="69" y="4104"/>
                <a:ext cx="1152" cy="177"/>
              </a:xfrm>
              <a:prstGeom prst="rect">
                <a:avLst/>
              </a:prstGeom>
              <a:noFill/>
              <a:ln w="9525">
                <a:noFill/>
                <a:miter lim="800000"/>
                <a:headEnd/>
                <a:tailEnd/>
              </a:ln>
            </p:spPr>
          </p:pic>
        </p:grpSp>
      </p:grpSp>
      <p:grpSp>
        <p:nvGrpSpPr>
          <p:cNvPr id="4" name="Group 7"/>
          <p:cNvGrpSpPr>
            <a:grpSpLocks/>
          </p:cNvGrpSpPr>
          <p:nvPr/>
        </p:nvGrpSpPr>
        <p:grpSpPr bwMode="auto">
          <a:xfrm>
            <a:off x="0" y="0"/>
            <a:ext cx="9148763" cy="6851650"/>
            <a:chOff x="1" y="0"/>
            <a:chExt cx="5763" cy="4316"/>
          </a:xfrm>
        </p:grpSpPr>
        <p:sp>
          <p:nvSpPr>
            <p:cNvPr id="10" name="Freeform 8"/>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9"/>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10"/>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6" name="Group 11"/>
            <p:cNvGrpSpPr>
              <a:grpSpLocks/>
            </p:cNvGrpSpPr>
            <p:nvPr/>
          </p:nvGrpSpPr>
          <p:grpSpPr bwMode="auto">
            <a:xfrm>
              <a:off x="288" y="0"/>
              <a:ext cx="5098" cy="4316"/>
              <a:chOff x="288" y="0"/>
              <a:chExt cx="5098" cy="4316"/>
            </a:xfrm>
          </p:grpSpPr>
          <p:sp>
            <p:nvSpPr>
              <p:cNvPr id="33" name="Freeform 12"/>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1" name="Freeform 20"/>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2" name="Freeform 21"/>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3" name="Freeform 22"/>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 name="Freeform 23"/>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 name="Freeform 24"/>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4" name="Freeform 25"/>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Freeform 28"/>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Freeform 29"/>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Freeform 30"/>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0" name="Freeform 31"/>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1" name="Freeform 32"/>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3"/>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3" name="Line 34"/>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5"/>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9" name="Group 36"/>
            <p:cNvGrpSpPr>
              <a:grpSpLocks/>
            </p:cNvGrpSpPr>
            <p:nvPr/>
          </p:nvGrpSpPr>
          <p:grpSpPr bwMode="auto">
            <a:xfrm>
              <a:off x="1" y="392"/>
              <a:ext cx="5758" cy="1571"/>
              <a:chOff x="1" y="392"/>
              <a:chExt cx="5758" cy="1571"/>
            </a:xfrm>
          </p:grpSpPr>
          <p:sp>
            <p:nvSpPr>
              <p:cNvPr id="28" name="Line 37"/>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Line 38"/>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Line 39"/>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Line 40"/>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Line 41"/>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6" name="Line 42"/>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43"/>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546604" name="Rectangle 44"/>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546605" name="Rectangle 4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6" name="Rectangle 46"/>
          <p:cNvSpPr>
            <a:spLocks noGrp="1" noChangeArrowheads="1"/>
          </p:cNvSpPr>
          <p:nvPr>
            <p:ph type="sldNum" sz="quarter" idx="10"/>
          </p:nvPr>
        </p:nvSpPr>
        <p:spPr>
          <a:xfrm>
            <a:off x="4856163" y="6502400"/>
            <a:ext cx="2133600" cy="355600"/>
          </a:xfrm>
        </p:spPr>
        <p:txBody>
          <a:bodyPr/>
          <a:lstStyle>
            <a:lvl1pPr>
              <a:defRPr smtClean="0"/>
            </a:lvl1pPr>
          </a:lstStyle>
          <a:p>
            <a:pPr algn="r" rtl="0" fontAlgn="base">
              <a:spcBef>
                <a:spcPct val="0"/>
              </a:spcBef>
              <a:spcAft>
                <a:spcPct val="0"/>
              </a:spcAft>
              <a:defRPr/>
            </a:pPr>
            <a:fld id="{3518AABE-33BB-40AB-AB6C-DD7AF13B104C}"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33759A7D-3084-43F1-9E99-F363603F9FDC}"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9A68EEAC-C93D-46AE-A04B-BC2D12985007}"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48FEDBAD-77FC-4332-86D9-61EB4D533AA0}"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30336007-DBD5-4C71-89B5-D72E978BA47D}"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7CA8396B-18E7-464B-899B-D7500CB06CA4}"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1DDD32DE-7D53-4DFB-99F9-0DA53F6BAB22}"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35ABB2A-AEB8-44D3-A10C-984EADC80E63}" type="slidenum">
              <a:rPr lang="en-US"/>
              <a:pPr>
                <a:defRPr/>
              </a:pPr>
              <a:t>‹#›</a:t>
            </a:fld>
            <a:endParaRPr lang="en-US"/>
          </a:p>
        </p:txBody>
      </p:sp>
    </p:spTree>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CCD7DCE3-0AA0-4055-9167-F833C76F21C7}"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B8FF4320-D732-4923-8944-7CFF99BE459D}"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E98152B2-B50D-4952-A659-8EE097198223}"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5"/>
          <p:cNvSpPr>
            <a:spLocks noGrp="1" noChangeArrowheads="1"/>
          </p:cNvSpPr>
          <p:nvPr>
            <p:ph type="sldNum" sz="quarter" idx="10"/>
          </p:nvPr>
        </p:nvSpPr>
        <p:spPr>
          <a:ln/>
        </p:spPr>
        <p:txBody>
          <a:bodyPr/>
          <a:lstStyle>
            <a:lvl1pPr>
              <a:defRPr/>
            </a:lvl1pPr>
          </a:lstStyle>
          <a:p>
            <a:pPr algn="r" rtl="0" fontAlgn="base">
              <a:spcBef>
                <a:spcPct val="0"/>
              </a:spcBef>
              <a:spcAft>
                <a:spcPct val="0"/>
              </a:spcAft>
              <a:defRPr/>
            </a:pPr>
            <a:fld id="{46492AF4-7676-4F7A-B93F-47E8D419A8C9}"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2AE957F9-BC86-496F-B918-F319D3F8777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85170290-5D95-4B6B-908B-473F865ECBF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BEA10097-A9A7-4CA0-BDBF-E8C670DACFB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B4B51BF2-E2AE-41B1-8C61-56ED0E75D10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defRPr/>
            </a:pPr>
            <a:fld id="{478188EF-90FF-48EB-8DD8-171D33AA4E8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defRPr/>
            </a:pPr>
            <a:fld id="{0528B903-287D-4EF2-A2F2-A7822676241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D263620-9684-42ED-84A2-4E0B883DF788}" type="slidenum">
              <a:rPr lang="en-US"/>
              <a:pPr>
                <a:defRPr/>
              </a:pPr>
              <a:t>‹#›</a:t>
            </a:fld>
            <a:endParaRPr lang="en-US"/>
          </a:p>
        </p:txBody>
      </p:sp>
    </p:spTree>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defRPr/>
            </a:pPr>
            <a:fld id="{671F3B2A-258F-4C0E-A925-973FC773467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D416DCF0-1175-4314-8127-67DE66B336D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7430C30F-6860-45A8-95D6-1169D168151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A5BC553F-97C9-49FE-A0C3-B125D94391A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8C502668-90ED-425E-878F-43C78A9140C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44851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1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1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851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2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853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3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854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4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854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855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48553" name="Rectangle 41"/>
          <p:cNvSpPr>
            <a:spLocks noGrp="1" noChangeArrowheads="1"/>
          </p:cNvSpPr>
          <p:nvPr>
            <p:ph type="dt" sz="quarter" idx="2"/>
          </p:nvPr>
        </p:nvSpPr>
        <p:spPr>
          <a:xfrm>
            <a:off x="457200" y="6243638"/>
            <a:ext cx="2133600" cy="457200"/>
          </a:xfrm>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48554" name="Rectangle 42"/>
          <p:cNvSpPr>
            <a:spLocks noGrp="1" noChangeArrowheads="1"/>
          </p:cNvSpPr>
          <p:nvPr>
            <p:ph type="ftr" sz="quarter" idx="3"/>
          </p:nvPr>
        </p:nvSpPr>
        <p:spPr>
          <a:xfrm>
            <a:off x="3124200" y="6248400"/>
            <a:ext cx="2895600" cy="457200"/>
          </a:xfrm>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48555" name="Rectangle 43"/>
          <p:cNvSpPr>
            <a:spLocks noGrp="1" noChangeArrowheads="1"/>
          </p:cNvSpPr>
          <p:nvPr>
            <p:ph type="sldNum" sz="quarter" idx="4"/>
          </p:nvPr>
        </p:nvSpPr>
        <p:spPr>
          <a:xfrm>
            <a:off x="6553200" y="6243638"/>
            <a:ext cx="2133600" cy="457200"/>
          </a:xfrm>
        </p:spPr>
        <p:txBody>
          <a:bodyPr/>
          <a:lstStyle>
            <a:lvl1pPr>
              <a:defRPr/>
            </a:lvl1pPr>
          </a:lstStyle>
          <a:p>
            <a:pPr algn="r" rtl="0" fontAlgn="base">
              <a:spcBef>
                <a:spcPct val="0"/>
              </a:spcBef>
              <a:spcAft>
                <a:spcPct val="0"/>
              </a:spcAft>
            </a:pPr>
            <a:fld id="{C615DAA4-1BD4-491A-83C1-14724A11563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45F4A38-A582-4F33-BBE3-6710712F50B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D1B5AE9-EA86-48CE-8C7F-80CA753E71D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E8096C9-73FE-4C1A-B549-59B25CDC8D3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E1697EF7-7DBA-442B-A6BD-F6167F72477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87500"/>
            <a:ext cx="4227513"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1587500"/>
            <a:ext cx="4227512" cy="502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CAB17A9-9319-4C6A-A76B-2D6C6F0FDE98}" type="slidenum">
              <a:rPr lang="en-US"/>
              <a:pPr>
                <a:defRPr/>
              </a:pPr>
              <a:t>‹#›</a:t>
            </a:fld>
            <a:endParaRPr lang="en-US"/>
          </a:p>
        </p:txBody>
      </p:sp>
    </p:spTree>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D7124EB-6262-4EA4-BFEC-E148A2B2F73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0A57E643-28E5-44BA-8223-A5EF6A40C13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C88FA06-D164-4199-957C-D8F4C7D98F8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781B39E4-B0A1-4ED7-92A6-8A728E667ED0}"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8657DFC-DE46-4D7F-B429-BDC265D369D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1B110E-69EF-4006-A586-0A430A2FDE3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553200"/>
            <a:ext cx="1371600" cy="304800"/>
          </a:xfrm>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Footer Placeholder 7"/>
          <p:cNvSpPr>
            <a:spLocks noGrp="1"/>
          </p:cNvSpPr>
          <p:nvPr>
            <p:ph type="ftr" sz="quarter" idx="11"/>
          </p:nvPr>
        </p:nvSpPr>
        <p:spPr>
          <a:xfrm>
            <a:off x="914400" y="6553200"/>
            <a:ext cx="7620000" cy="304800"/>
          </a:xfrm>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Slide Number Placeholder 8"/>
          <p:cNvSpPr>
            <a:spLocks noGrp="1"/>
          </p:cNvSpPr>
          <p:nvPr>
            <p:ph type="sldNum" sz="quarter" idx="12"/>
          </p:nvPr>
        </p:nvSpPr>
        <p:spPr>
          <a:xfrm>
            <a:off x="6858000" y="6553200"/>
            <a:ext cx="2133600" cy="304800"/>
          </a:xfrm>
        </p:spPr>
        <p:txBody>
          <a:bodyPr/>
          <a:lstStyle>
            <a:lvl1pPr>
              <a:defRPr/>
            </a:lvl1pPr>
          </a:lstStyle>
          <a:p>
            <a:pPr algn="r" rtl="0" fontAlgn="base">
              <a:spcBef>
                <a:spcPct val="0"/>
              </a:spcBef>
              <a:spcAft>
                <a:spcPct val="0"/>
              </a:spcAft>
            </a:pPr>
            <a:fld id="{9C23100E-D485-4DE3-A7B7-29AB03271C9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553200"/>
            <a:ext cx="1371600" cy="304800"/>
          </a:xfrm>
        </p:spPr>
        <p:txBody>
          <a:bodyPr/>
          <a:lstStyle>
            <a:lvl1pPr>
              <a:defRPr/>
            </a:lvl1pPr>
          </a:lstStyle>
          <a:p>
            <a:pPr algn="l"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Footer Placeholder 6"/>
          <p:cNvSpPr>
            <a:spLocks noGrp="1"/>
          </p:cNvSpPr>
          <p:nvPr>
            <p:ph type="ftr" sz="quarter" idx="11"/>
          </p:nvPr>
        </p:nvSpPr>
        <p:spPr>
          <a:xfrm>
            <a:off x="914400" y="6553200"/>
            <a:ext cx="7620000" cy="304800"/>
          </a:xfrm>
        </p:spPr>
        <p:txBody>
          <a:bodyPr/>
          <a:lstStyle>
            <a:lvl1pPr>
              <a:defRPr/>
            </a:lvl1pPr>
          </a:lstStyle>
          <a:p>
            <a:pPr algn="ctr" rtl="0" fontAlgn="base">
              <a:spcBef>
                <a:spcPct val="0"/>
              </a:spcBef>
              <a:spcAft>
                <a:spcPct val="0"/>
              </a:spcAft>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Slide Number Placeholder 7"/>
          <p:cNvSpPr>
            <a:spLocks noGrp="1"/>
          </p:cNvSpPr>
          <p:nvPr>
            <p:ph type="sldNum" sz="quarter" idx="12"/>
          </p:nvPr>
        </p:nvSpPr>
        <p:spPr>
          <a:xfrm>
            <a:off x="6858000" y="6553200"/>
            <a:ext cx="2133600" cy="304800"/>
          </a:xfrm>
        </p:spPr>
        <p:txBody>
          <a:bodyPr/>
          <a:lstStyle>
            <a:lvl1pPr>
              <a:defRPr/>
            </a:lvl1pPr>
          </a:lstStyle>
          <a:p>
            <a:pPr algn="r" rtl="0" fontAlgn="base">
              <a:spcBef>
                <a:spcPct val="0"/>
              </a:spcBef>
              <a:spcAft>
                <a:spcPct val="0"/>
              </a:spcAft>
            </a:pPr>
            <a:fld id="{E847DFFF-2C23-46B5-9658-B540F86EAB1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p:cNvSpPr txBox="1">
            <a:spLocks noChangeArrowheads="1"/>
          </p:cNvSpPr>
          <p:nvPr userDrawn="1"/>
        </p:nvSpPr>
        <p:spPr bwMode="auto">
          <a:xfrm>
            <a:off x="3352800" y="6586538"/>
            <a:ext cx="5791200" cy="304800"/>
          </a:xfrm>
          <a:prstGeom prst="rect">
            <a:avLst/>
          </a:prstGeom>
          <a:noFill/>
          <a:ln w="9525">
            <a:noFill/>
            <a:miter lim="800000"/>
            <a:headEnd/>
            <a:tailEnd/>
          </a:ln>
          <a:effectLst/>
        </p:spPr>
        <p:txBody>
          <a:bodyPr>
            <a:spAutoFit/>
          </a:bodyPr>
          <a:lstStyle/>
          <a:p>
            <a:pPr algn="dist" rtl="0" eaLnBrk="0" fontAlgn="base" hangingPunct="0">
              <a:spcBef>
                <a:spcPct val="50000"/>
              </a:spcBef>
              <a:spcAft>
                <a:spcPct val="0"/>
              </a:spcAft>
              <a:defRPr/>
            </a:pPr>
            <a:r>
              <a:rPr kumimoji="1" lang="en-US" sz="1400" b="1" kern="1200">
                <a:solidFill>
                  <a:srgbClr val="FFFFFF"/>
                </a:solidFill>
                <a:latin typeface="Verdana" pitchFamily="34" charset="0"/>
                <a:ea typeface="+mn-ea"/>
                <a:cs typeface="+mn-cs"/>
              </a:rPr>
              <a:t>C</a:t>
            </a:r>
            <a:r>
              <a:rPr kumimoji="1" lang="en-US" sz="1200" b="1" kern="1200">
                <a:solidFill>
                  <a:srgbClr val="FFFFFF"/>
                </a:solidFill>
                <a:latin typeface="Verdana" pitchFamily="34" charset="0"/>
                <a:ea typeface="+mn-ea"/>
                <a:cs typeface="+mn-cs"/>
              </a:rPr>
              <a:t>YBERINFRASTRUCTURE </a:t>
            </a:r>
            <a:r>
              <a:rPr kumimoji="1" lang="en-US" sz="1400" b="1" kern="1200">
                <a:solidFill>
                  <a:srgbClr val="FFFFFF"/>
                </a:solidFill>
                <a:latin typeface="Verdana" pitchFamily="34" charset="0"/>
                <a:ea typeface="+mn-ea"/>
                <a:cs typeface="+mn-cs"/>
              </a:rPr>
              <a:t>C</a:t>
            </a:r>
            <a:r>
              <a:rPr kumimoji="1" lang="en-US" sz="1200" b="1" kern="1200">
                <a:solidFill>
                  <a:srgbClr val="FFFFFF"/>
                </a:solidFill>
                <a:latin typeface="Verdana" pitchFamily="34" charset="0"/>
                <a:ea typeface="+mn-ea"/>
                <a:cs typeface="+mn-cs"/>
              </a:rPr>
              <a:t>ENTER FOR</a:t>
            </a:r>
            <a:r>
              <a:rPr kumimoji="1" lang="en-US" sz="1400" b="1" kern="1200">
                <a:solidFill>
                  <a:srgbClr val="FFFFFF"/>
                </a:solidFill>
                <a:latin typeface="Verdana" pitchFamily="34" charset="0"/>
                <a:ea typeface="+mn-ea"/>
                <a:cs typeface="+mn-cs"/>
              </a:rPr>
              <a:t> P</a:t>
            </a:r>
            <a:r>
              <a:rPr kumimoji="1" lang="en-US" sz="1200" b="1" kern="1200">
                <a:solidFill>
                  <a:srgbClr val="FFFFFF"/>
                </a:solidFill>
                <a:latin typeface="Verdana" pitchFamily="34" charset="0"/>
                <a:ea typeface="+mn-ea"/>
                <a:cs typeface="+mn-cs"/>
              </a:rPr>
              <a:t>OLAR</a:t>
            </a:r>
            <a:r>
              <a:rPr kumimoji="1" lang="en-US" sz="1400" b="1" kern="1200">
                <a:solidFill>
                  <a:srgbClr val="FFFFFF"/>
                </a:solidFill>
                <a:latin typeface="Verdana" pitchFamily="34" charset="0"/>
                <a:ea typeface="+mn-ea"/>
                <a:cs typeface="+mn-cs"/>
              </a:rPr>
              <a:t> S</a:t>
            </a:r>
            <a:r>
              <a:rPr kumimoji="1" lang="en-US" sz="1200" b="1" kern="1200">
                <a:solidFill>
                  <a:srgbClr val="FFFFFF"/>
                </a:solidFill>
                <a:latin typeface="Verdana" pitchFamily="34" charset="0"/>
                <a:ea typeface="+mn-ea"/>
                <a:cs typeface="+mn-cs"/>
              </a:rPr>
              <a:t>CIENCE </a:t>
            </a:r>
            <a:r>
              <a:rPr kumimoji="1" lang="en-US" sz="1400" b="1" kern="1200">
                <a:solidFill>
                  <a:srgbClr val="FFFFFF"/>
                </a:solidFill>
                <a:latin typeface="Verdana" pitchFamily="34" charset="0"/>
                <a:ea typeface="+mn-ea"/>
                <a:cs typeface="+mn-cs"/>
              </a:rPr>
              <a:t>(CICPS)</a:t>
            </a:r>
          </a:p>
        </p:txBody>
      </p:sp>
      <p:sp>
        <p:nvSpPr>
          <p:cNvPr id="4414466" name="Rectangle 2"/>
          <p:cNvSpPr>
            <a:spLocks noGrp="1" noChangeArrowheads="1"/>
          </p:cNvSpPr>
          <p:nvPr>
            <p:ph type="ctrTitle" sz="quarter"/>
          </p:nvPr>
        </p:nvSpPr>
        <p:spPr>
          <a:xfrm>
            <a:off x="685800" y="3429000"/>
            <a:ext cx="7772400" cy="1143000"/>
          </a:xfrm>
        </p:spPr>
        <p:txBody>
          <a:bodyPr/>
          <a:lstStyle>
            <a:lvl1pPr>
              <a:defRPr/>
            </a:lvl1pPr>
          </a:lstStyle>
          <a:p>
            <a:r>
              <a:rPr lang="en-US"/>
              <a:t>Click to edit Master title style</a:t>
            </a:r>
          </a:p>
        </p:txBody>
      </p:sp>
      <p:sp>
        <p:nvSpPr>
          <p:cNvPr id="4414467" name="Rectangle 3"/>
          <p:cNvSpPr>
            <a:spLocks noGrp="1" noChangeArrowheads="1"/>
          </p:cNvSpPr>
          <p:nvPr>
            <p:ph type="subTitle" sz="quarter" idx="1"/>
          </p:nvPr>
        </p:nvSpPr>
        <p:spPr>
          <a:xfrm>
            <a:off x="1371600" y="4648200"/>
            <a:ext cx="6400800" cy="1752600"/>
          </a:xfrm>
        </p:spPr>
        <p:txBody>
          <a:bodyPr anchor="ctr"/>
          <a:lstStyle>
            <a:lvl1pPr marL="0" indent="0" algn="ctr">
              <a:buFontTx/>
              <a:buNone/>
              <a:defRPr/>
            </a:lvl1pPr>
          </a:lstStyle>
          <a:p>
            <a:r>
              <a:rPr lang="en-US"/>
              <a:t>Click to edit Master subtitle style</a:t>
            </a:r>
          </a:p>
        </p:txBody>
      </p:sp>
      <p:sp>
        <p:nvSpPr>
          <p:cNvPr id="5" name="Rectangle 4"/>
          <p:cNvSpPr>
            <a:spLocks noGrp="1" noChangeArrowheads="1"/>
          </p:cNvSpPr>
          <p:nvPr>
            <p:ph type="dt" sz="quarter" idx="10"/>
          </p:nvPr>
        </p:nvSpPr>
        <p:spPr/>
        <p:txBody>
          <a:bodyPr/>
          <a:lstStyle>
            <a:lvl1pPr>
              <a:defRPr smtClean="0">
                <a:solidFill>
                  <a:srgbClr val="FFFFFF"/>
                </a:solidFill>
              </a:defRPr>
            </a:lvl1pPr>
          </a:lstStyle>
          <a:p>
            <a:pPr algn="l" rtl="0" eaLnBrk="0" fontAlgn="base" hangingPunct="0">
              <a:spcBef>
                <a:spcPct val="50000"/>
              </a:spcBef>
              <a:spcAft>
                <a:spcPct val="0"/>
              </a:spcAft>
              <a:defRPr/>
            </a:pPr>
            <a:endParaRPr lang="en-US" sz="1400" kern="1200">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pPr algn="ctr" rtl="0" eaLnBrk="0" fontAlgn="base" hangingPunct="0">
              <a:spcBef>
                <a:spcPct val="50000"/>
              </a:spcBef>
              <a:spcAft>
                <a:spcPct val="0"/>
              </a:spcAft>
              <a:defRPr/>
            </a:pPr>
            <a:endParaRPr lang="en-US" sz="1400" kern="1200">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pPr algn="r" rtl="0" eaLnBrk="0" fontAlgn="base" hangingPunct="0">
              <a:spcBef>
                <a:spcPct val="50000"/>
              </a:spcBef>
              <a:spcAft>
                <a:spcPct val="0"/>
              </a:spcAft>
              <a:defRPr/>
            </a:pPr>
            <a:fld id="{3C95B78F-FE99-4BD0-AF69-6C0BA72599F2}" type="slidenum">
              <a:rPr lang="en-US" sz="1400" kern="1200">
                <a:latin typeface="Times New Roman" pitchFamily="18" charset="0"/>
                <a:ea typeface="+mn-ea"/>
                <a:cs typeface="+mn-cs"/>
              </a:rPr>
              <a:pPr algn="r" rtl="0" eaLnBrk="0" fontAlgn="base" hangingPunct="0">
                <a:spcBef>
                  <a:spcPct val="50000"/>
                </a:spcBef>
                <a:spcAft>
                  <a:spcPct val="0"/>
                </a:spcAft>
                <a:defRPr/>
              </a:pPr>
              <a:t>‹#›</a:t>
            </a:fld>
            <a:endParaRPr lang="en-US" sz="1400" kern="1200">
              <a:latin typeface="Times New Roman" pitchFamily="18" charset="0"/>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A4ABF4A-8123-4A06-AA58-D0F9BF962FA9}"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CCCE56D-8D30-44B9-9808-D10E3DC45CD6}" type="slidenum">
              <a:rPr lang="en-US"/>
              <a:pPr>
                <a:defRPr/>
              </a:pPr>
              <a:t>‹#›</a:t>
            </a:fld>
            <a:endParaRPr lang="en-US"/>
          </a:p>
        </p:txBody>
      </p:sp>
    </p:spTree>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523F9792-DD21-4CE4-BAB7-1C2C11A2C2AF}"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73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55AC1C0F-C73D-4DBF-9F32-263F58EF2DC9}"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8"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9"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87F35F0-F19B-4E53-BA9D-08B539D3D2CA}"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4"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ED0661DF-B854-41B6-8185-70FC5A3ABA26}"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3"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4"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1559939-C97A-4BB8-A823-E1513143DF1F}"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4B77E003-F644-49C4-B9AF-F26EF07FE35B}"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B8D08A-4420-42B4-8292-3908793CCC6A}"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71297B55-5C16-4F4F-AECC-DD74DEEBB1AD}"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FFFFFF"/>
              </a:solidFill>
              <a:latin typeface="Times New Roman" pitchFamily="18"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36AC2B5-13C6-49A8-9F57-FCE18B85D783}"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defRPr/>
              </a:pPr>
              <a:t>‹#›</a:t>
            </a:fld>
            <a:endParaRPr lang="en-US" sz="1400" kern="1200">
              <a:solidFill>
                <a:srgbClr val="FFFFFF"/>
              </a:solidFill>
              <a:latin typeface="Times New Roman" pitchFamily="18" charset="0"/>
              <a:ea typeface="+mn-ea"/>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1DB9AE60-2831-4966-820B-0A1D83E94E4D}" type="slidenum">
              <a:rPr lang="en-US"/>
              <a:pPr>
                <a:defRPr/>
              </a:pPr>
              <a:t>‹#›</a:t>
            </a:fld>
            <a:endParaRPr lang="en-US"/>
          </a:p>
        </p:txBody>
      </p:sp>
    </p:spTree>
  </p:cSld>
  <p:clrMapOvr>
    <a:masterClrMapping/>
  </p:clrMapOvr>
  <p:transition>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10D4BDF-573E-4EC1-A2B8-AA648EA0D1ED}" type="slidenum">
              <a:rPr lang="en-US"/>
              <a:pPr>
                <a:defRPr/>
              </a:pPr>
              <a:t>‹#›</a:t>
            </a:fld>
            <a:endParaRPr lang="en-US"/>
          </a:p>
        </p:txBody>
      </p:sp>
    </p:spTree>
  </p:cSld>
  <p:clrMapOvr>
    <a:masterClrMapping/>
  </p:clrMapOvr>
  <p:transition>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1F6A5EF-402E-4CBF-B235-9A85473AB3BE}" type="slidenum">
              <a:rPr lang="en-US"/>
              <a:pPr>
                <a:defRPr/>
              </a:pPr>
              <a:t>‹#›</a:t>
            </a:fld>
            <a:endParaRPr lang="en-US"/>
          </a:p>
        </p:txBody>
      </p:sp>
    </p:spTree>
  </p:cSld>
  <p:clrMapOvr>
    <a:masterClrMapping/>
  </p:clrMapOvr>
  <p:transition>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rtl="0"/>
            <a:fld id="{32ECD5B0-D8C5-4394-B11E-9BE0B2EF1A26}" type="datetimeFigureOut">
              <a:rPr lang="en-US" sz="1200" kern="1200">
                <a:solidFill>
                  <a:prstClr val="black">
                    <a:tint val="75000"/>
                  </a:prstClr>
                </a:solidFill>
                <a:latin typeface="Calibri"/>
                <a:ea typeface="+mn-ea"/>
                <a:cs typeface="+mn-cs"/>
              </a:rPr>
              <a:pPr algn="l" rtl="0"/>
              <a:t>4/17/2009</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2717CFFB-5D80-4F31-B7B1-D970F9007367}"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lgn="r" rtl="0" fontAlgn="base">
              <a:spcBef>
                <a:spcPct val="0"/>
              </a:spcBef>
              <a:spcAft>
                <a:spcPct val="0"/>
              </a:spcAft>
              <a:defRPr/>
            </a:pPr>
            <a:fld id="{765D2C3D-D1D5-42E6-9FE9-72FDC5F73D3D}"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0EFB8F-595E-496D-B06D-07E4A398C9F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298A3B6-651E-4483-A963-1B7D1FD06B1B}"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BB38671-5383-4EDB-92B1-D8B3882238A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6544FE-5ED7-4CF7-841D-6FD23E39F6A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631168-6EB1-469B-AAB1-B7082FA4E66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3"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5C96448-8B7C-462E-A414-AC99D60D1205}"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F5D209-5A77-47E9-95BE-2C8254772BA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B79001B-63F2-4811-B7FD-B071D7A92383}"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46E5E45-0F49-440D-BC6C-17D85E566BBD}" type="slidenum">
              <a:rPr lang="en-US"/>
              <a:pPr>
                <a:defRPr/>
              </a:pPr>
              <a:t>‹#›</a:t>
            </a:fld>
            <a:endParaRPr lang="en-US"/>
          </a:p>
        </p:txBody>
      </p:sp>
    </p:spTree>
  </p:cSld>
  <p:clrMapOvr>
    <a:masterClrMapping/>
  </p:clrMapOvr>
  <p:transition>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11CE7BD-EECC-4BE2-8A7F-C61F87CABB6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3E9337-181C-4694-9487-BE62963F76CC}"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822D686-4602-41F7-A04C-34BBF912C6E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3F4BEF-3367-4670-8B3E-CD44620C909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BDC440E-4BB8-49FB-9E7B-DA0BDD989A2B}" type="slidenum">
              <a:rPr lang="en-US"/>
              <a:pPr>
                <a:defRPr/>
              </a:pPr>
              <a:t>‹#›</a:t>
            </a:fld>
            <a:endParaRPr lang="en-US"/>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4963" y="114300"/>
            <a:ext cx="2151062" cy="6500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14300"/>
            <a:ext cx="6303963" cy="6500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99A016A-4C66-485C-A650-504EC93A40D8}" type="slidenum">
              <a:rPr lang="en-US"/>
              <a:pPr>
                <a:defRPr/>
              </a:pPr>
              <a:t>‹#›</a:t>
            </a:fld>
            <a:endParaRPr lang="en-US"/>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56903B9-6DDE-48A0-BFCC-25433AC8519E}" type="slidenum">
              <a:rPr lang="en-US"/>
              <a:pPr>
                <a:defRPr/>
              </a:pPr>
              <a:t>‹#›</a:t>
            </a:fld>
            <a:r>
              <a:rPr lang="en-US"/>
              <a:t> of 14</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EA6633-5058-4F4A-AE89-9589B2E2B2BC}" type="slidenum">
              <a:rPr lang="en-US"/>
              <a:pPr>
                <a:defRPr/>
              </a:pPr>
              <a:t>‹#›</a:t>
            </a:fld>
            <a:r>
              <a:rPr lang="en-US"/>
              <a:t> of 14</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C6418050-B9B6-45DD-B066-75848E35C86E}" type="slidenum">
              <a:rPr lang="en-US"/>
              <a:pPr>
                <a:defRPr/>
              </a:pPr>
              <a:t>‹#›</a:t>
            </a:fld>
            <a:r>
              <a:rPr lang="en-US"/>
              <a:t> of 14</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00188"/>
            <a:ext cx="403860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00188"/>
            <a:ext cx="403860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B52E861-350B-4AC8-A86D-E0461B673116}" type="slidenum">
              <a:rPr lang="en-US"/>
              <a:pPr>
                <a:defRPr/>
              </a:pPr>
              <a:t>‹#›</a:t>
            </a:fld>
            <a:r>
              <a:rPr lang="en-US"/>
              <a:t> of 14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4795C25-6233-4739-8082-977D26F94975}" type="slidenum">
              <a:rPr lang="en-US"/>
              <a:pPr>
                <a:defRPr/>
              </a:pPr>
              <a:t>‹#›</a:t>
            </a:fld>
            <a:r>
              <a:rPr lang="en-US"/>
              <a:t> of 14</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1E159A5-5F0C-4517-80EB-E96867AA839D}" type="slidenum">
              <a:rPr lang="en-US"/>
              <a:pPr>
                <a:defRPr/>
              </a:pPr>
              <a:t>‹#›</a:t>
            </a:fld>
            <a:r>
              <a:rPr lang="en-US"/>
              <a:t> of 14</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5E1EE44F-A1A2-4753-81CF-A00C3E69DA8B}" type="slidenum">
              <a:rPr lang="en-US"/>
              <a:pPr>
                <a:defRPr/>
              </a:pPr>
              <a:t>‹#›</a:t>
            </a:fld>
            <a:r>
              <a:rPr lang="en-US"/>
              <a:t> of 14</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9E11165A-0E30-49ED-B4F0-8B89195E20C2}" type="slidenum">
              <a:rPr lang="en-US"/>
              <a:pPr>
                <a:defRPr/>
              </a:pPr>
              <a:t>‹#›</a:t>
            </a:fld>
            <a:r>
              <a:rPr lang="en-US"/>
              <a:t> of 14</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FBD4A2-0265-42FE-848B-636FBB64494E}" type="slidenum">
              <a:rPr lang="en-US"/>
              <a:pPr>
                <a:defRPr/>
              </a:pPr>
              <a:t>‹#›</a:t>
            </a:fld>
            <a:r>
              <a:rPr lang="en-US"/>
              <a:t> of 14</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C6F57C-FAF4-4E51-A6A5-F0C764B67FA8}" type="slidenum">
              <a:rPr lang="en-US"/>
              <a:pPr>
                <a:defRPr/>
              </a:pPr>
              <a:t>‹#›</a:t>
            </a:fld>
            <a:r>
              <a:rPr lang="en-US"/>
              <a:t> of 14</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08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08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0D49A-F27D-4B83-B90A-5C3B4DC12BA6}" type="slidenum">
              <a:rPr lang="en-US"/>
              <a:pPr>
                <a:defRPr/>
              </a:pPr>
              <a:t>‹#›</a:t>
            </a:fld>
            <a:r>
              <a:rPr lang="en-US"/>
              <a:t> of 14</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2281F4-2156-472F-B2F3-7EA3D8AA1E78}"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72CC1F-14D3-4D43-8476-FA70924C473B}"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3CE0F5A-66F7-4C07-9291-AA590607CAA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7C3149B-92EE-455A-BDFB-C44AEE89DC53}"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C1F6B37-F821-4A32-A040-850EE2CD3CBC}"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4539F5D-2136-4E17-B173-63CFE9359B70}"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F3F97A2-DC8E-425B-B52A-21514DDF2185}"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A79F483-2FA7-4D07-B37C-9AA1DC1D9EC0}"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7A01A97-D2CF-4215-A5A0-E4689BFD0DDB}"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655E17-8F70-43FC-BA2C-604491DB2A4B}"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73A9DC3-63FE-471E-97E2-675C0721FB02}"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CE39AE8A-BCDC-459A-8B1E-9D602B29959E}"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46B846A-9262-495F-8FCC-01BBBFB9D6B8}"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BE975F15-5C17-4021-9C7C-1A31256C39EC}"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2CF93FC6-85B7-459D-8F19-DE3B6C1937F0}"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2952C9B-96C5-4805-9DB7-EAAB261456BC}"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7069E9DF-792D-483E-8016-BEA4D614393A}"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708846BF-04E1-4FD6-89CF-E921B4BFB22C}"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0824421-037E-46B2-9671-4C45C52157E3}"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81AA1C3-CE10-47F5-8A0B-D8ED0AC46374}"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AA362BD-8BF6-4503-AEA8-14FD5802FB63}"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716C7FF-D0F8-4C8F-B01A-3AB014648297}"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7B234-95F6-4F44-AD15-43E9FEFB28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18B54E-9A7B-480F-BF6E-D1835F9F15F2}"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F5E48-F769-4EB3-9BCB-4FC59F7D5828}"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4B410A-42EF-493C-AD26-1BA814D35D94}"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5B806A-5955-43A9-A9E2-55186B62232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7A6EC3-C355-4034-9C01-F072FE4E6897}"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06FB7-1924-4238-AE33-8E1E510ED01D}"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A57B9-3574-4CA9-BA5B-BDAD326CEE84}"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D5F-8051-4EC4-BE50-6DBCC53FB5EC}"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CE610-E1D6-4502-B950-32EBFFC95ED6}"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BB015-13E8-4980-B152-0543D2CB87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32FEFC-7DD4-4260-AF44-26D6EC908DB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E3FE16A-2674-404D-AB5F-C94240C85A01}"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92E469C-5651-4DF0-85F9-04901D2CA40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A09D65B-6D22-4F41-9BCD-7E5A128B41E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A62C85-8E76-432A-AB27-6C64B13D4D3B}"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BBC43CD-15C6-4A42-800D-3C29ED6EDF40}"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B8AE4A6-CCD2-4C51-AFBA-0D14F074D4DB}"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66A9804-CB09-4AF8-8CBA-CEEBB1ACD9DC}"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710FA26-234F-48FA-B7D7-2FD600484192}"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4FF9235-ECF4-4266-B8BA-08004A5F4CAA}"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740C5E74-44A3-4510-B792-0DAE5FC2B99F}"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B92CD0-E68E-42BD-BF7E-C64D8694BBA6}"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974E969-EB33-4A31-AE0A-41C7F0D3C0FE}"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7EBACCE-6D7B-43A8-A0B5-ADC9AA7701F5}"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543C755-9C1B-4CD7-AD44-E864D71B0208}" type="slidenum">
              <a:rPr lang="en-US" sz="1400" kern="1200">
                <a:solidFill>
                  <a:srgbClr val="000000"/>
                </a:solidFill>
                <a:latin typeface="Arial"/>
                <a:cs typeface="+mn-cs"/>
              </a:rPr>
              <a:pPr algn="r" rtl="0" eaLnBrk="0" fontAlgn="base" hangingPunct="0">
                <a:spcBef>
                  <a:spcPct val="0"/>
                </a:spcBef>
                <a:spcAft>
                  <a:spcPct val="0"/>
                </a:spcAft>
                <a:defRPr/>
              </a:pPr>
              <a:t>‹#›</a:t>
            </a:fld>
            <a:endParaRPr lang="en-US" sz="1400" kern="1200">
              <a:solidFill>
                <a:srgbClr val="000000"/>
              </a:solidFill>
              <a:latin typeface="Arial"/>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lgn="r" rtl="0" fontAlgn="base">
              <a:spcBef>
                <a:spcPct val="0"/>
              </a:spcBef>
              <a:spcAft>
                <a:spcPct val="0"/>
              </a:spcAft>
              <a:defRPr/>
            </a:pPr>
            <a:fld id="{96C3DAA8-9E00-4746-B8EF-CCEC0ECF55E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F1EFFC-F25D-4A48-9EBC-B66D9ABA6BD7}"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5"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BF40A5C-BE0F-4620-A8BB-1B8DE6611C84}"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6"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7"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D65148E-A6F5-43B9-8249-349548ADF392}"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8" name="Rectangle 41"/>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9" name="Rectangle 42"/>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61B72F-23DA-4AC4-87C4-40CACF53B2C9}"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9.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0.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2.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3.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9.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9.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308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3095"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a:defRPr/>
            </a:pPr>
            <a:endParaRPr lang="en-US"/>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defRPr/>
            </a:pPr>
            <a:endParaRPr lang="en-US"/>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a:defRPr/>
            </a:pPr>
            <a:fld id="{2688BCCC-442B-4808-888D-0C3C14EC5DB0}" type="slidenum">
              <a:rPr lang="en-US"/>
              <a:pPr>
                <a:defRPr/>
              </a:pPr>
              <a:t>‹#›</a:t>
            </a:fld>
            <a:endParaRPr lang="en-US"/>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94"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solidFill>
                  <a:srgbClr val="000000"/>
                </a:solidFill>
                <a:latin typeface="+mn-lt"/>
                <a:ea typeface="+mn-ea"/>
              </a:defRPr>
            </a:lvl1pPr>
          </a:lstStyle>
          <a:p>
            <a:pPr rtl="0" fontAlgn="base">
              <a:spcBef>
                <a:spcPct val="0"/>
              </a:spcBef>
              <a:spcAft>
                <a:spcPct val="0"/>
              </a:spcAft>
              <a:defRPr/>
            </a:pPr>
            <a:endParaRPr lang="en-US" kern="1200">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solidFill>
                  <a:srgbClr val="000000"/>
                </a:solidFill>
                <a:latin typeface="+mn-lt"/>
                <a:ea typeface="+mn-ea"/>
              </a:defRPr>
            </a:lvl1pPr>
          </a:lstStyle>
          <a:p>
            <a:pPr algn="ctr" rtl="0" fontAlgn="base">
              <a:spcBef>
                <a:spcPct val="0"/>
              </a:spcBef>
              <a:spcAft>
                <a:spcPct val="0"/>
              </a:spcAft>
              <a:defRPr/>
            </a:pPr>
            <a:endParaRPr lang="en-US" kern="1200">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solidFill>
                  <a:srgbClr val="000000"/>
                </a:solidFill>
                <a:latin typeface="+mn-lt"/>
                <a:ea typeface="+mn-ea"/>
              </a:defRPr>
            </a:lvl1pPr>
          </a:lstStyle>
          <a:p>
            <a:pPr rtl="0" fontAlgn="base">
              <a:spcBef>
                <a:spcPct val="0"/>
              </a:spcBef>
              <a:spcAft>
                <a:spcPct val="0"/>
              </a:spcAft>
              <a:defRPr/>
            </a:pPr>
            <a:fld id="{16D33248-0E92-475F-AB2B-4F4529A83042}" type="slidenum">
              <a:rPr lang="en-US" kern="1200">
                <a:latin typeface="Arial"/>
                <a:cs typeface="+mn-cs"/>
              </a:rPr>
              <a:pPr rtl="0" fontAlgn="base">
                <a:spcBef>
                  <a:spcPct val="0"/>
                </a:spcBef>
                <a:spcAft>
                  <a:spcPct val="0"/>
                </a:spcAft>
                <a:defRPr/>
              </a:pPr>
              <a:t>‹#›</a:t>
            </a:fld>
            <a:endParaRPr lang="en-US" kern="1200">
              <a:latin typeface="Arial"/>
              <a:cs typeface="+mn-cs"/>
            </a:endParaRPr>
          </a:p>
        </p:txBody>
      </p:sp>
      <p:pic>
        <p:nvPicPr>
          <p:cNvPr id="1639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730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730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0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731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731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731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6387"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731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A44E84FE-E951-440B-BFDA-9DC49C38AC98}" type="datetimeFigureOut">
              <a:rPr lang="en-US" kern="1200">
                <a:solidFill>
                  <a:srgbClr val="FFFFFF"/>
                </a:solidFill>
                <a:ea typeface="+mn-ea"/>
                <a:cs typeface="+mn-cs"/>
              </a:rPr>
              <a:pPr rtl="0" fontAlgn="base">
                <a:spcBef>
                  <a:spcPct val="0"/>
                </a:spcBef>
                <a:spcAft>
                  <a:spcPct val="0"/>
                </a:spcAft>
                <a:defRPr/>
              </a:pPr>
              <a:t>4/17/2009</a:t>
            </a:fld>
            <a:endParaRPr lang="en-US" kern="1200">
              <a:solidFill>
                <a:srgbClr val="FFFFFF"/>
              </a:solidFill>
              <a:ea typeface="+mn-ea"/>
              <a:cs typeface="+mn-cs"/>
            </a:endParaRPr>
          </a:p>
        </p:txBody>
      </p:sp>
      <p:sp>
        <p:nvSpPr>
          <p:cNvPr id="4731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731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08B91EBD-6B88-469D-B19F-931BE6E8FBF0}"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1639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11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11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11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dirty="0">
                <a:solidFill>
                  <a:srgbClr val="FFFFFF"/>
                </a:solidFill>
                <a:latin typeface="Times New Roman" pitchFamily="18" charset="0"/>
                <a:ea typeface="+mn-ea"/>
                <a:cs typeface="+mn-cs"/>
              </a:endParaRPr>
            </a:p>
          </p:txBody>
        </p:sp>
      </p:grpSp>
      <p:sp>
        <p:nvSpPr>
          <p:cNvPr id="4099"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12A8C385-A513-41CE-85D5-C6BD8DB26B60}" type="slidenum">
              <a:rPr lang="en-US" kern="1200">
                <a:solidFill>
                  <a:srgbClr val="FFFFFF"/>
                </a:solidFill>
                <a:ea typeface="+mn-ea"/>
                <a:cs typeface="+mn-cs"/>
              </a:rPr>
              <a:pPr rtl="0" fontAlgn="base">
                <a:spcBef>
                  <a:spcPct val="0"/>
                </a:spcBef>
                <a:spcAft>
                  <a:spcPct val="0"/>
                </a:spcAft>
                <a:defRPr/>
              </a:pPr>
              <a:t>‹#›</a:t>
            </a:fld>
            <a:endParaRPr lang="en-US" kern="1200" dirty="0">
              <a:solidFill>
                <a:srgbClr val="FFFFFF"/>
              </a:solidFill>
              <a:ea typeface="+mn-ea"/>
              <a:cs typeface="+mn-cs"/>
            </a:endParaRPr>
          </a:p>
        </p:txBody>
      </p:sp>
      <p:sp>
        <p:nvSpPr>
          <p:cNvPr id="4103"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11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11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11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0" y="6189663"/>
            <a:ext cx="9144000" cy="668337"/>
            <a:chOff x="0" y="3899"/>
            <a:chExt cx="5760" cy="421"/>
          </a:xfrm>
        </p:grpSpPr>
        <p:sp>
          <p:nvSpPr>
            <p:cNvPr id="4545539" name="Rectangle 3"/>
            <p:cNvSpPr>
              <a:spLocks noChangeArrowheads="1"/>
            </p:cNvSpPr>
            <p:nvPr userDrawn="1"/>
          </p:nvSpPr>
          <p:spPr bwMode="auto">
            <a:xfrm>
              <a:off x="0" y="3937"/>
              <a:ext cx="5760" cy="383"/>
            </a:xfrm>
            <a:prstGeom prst="rect">
              <a:avLst/>
            </a:prstGeom>
            <a:solidFill>
              <a:schemeClr val="tx1"/>
            </a:solidFill>
            <a:ln w="9525">
              <a:noFill/>
              <a:miter lim="800000"/>
              <a:headEnd/>
              <a:tailEnd/>
            </a:ln>
            <a:effectLst/>
          </p:spPr>
          <p:txBody>
            <a:bodyPr wrap="none" anchor="ct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4"/>
            <p:cNvGrpSpPr>
              <a:grpSpLocks/>
            </p:cNvGrpSpPr>
            <p:nvPr userDrawn="1"/>
          </p:nvGrpSpPr>
          <p:grpSpPr bwMode="auto">
            <a:xfrm>
              <a:off x="69" y="3899"/>
              <a:ext cx="5691" cy="421"/>
              <a:chOff x="69" y="3899"/>
              <a:chExt cx="5691" cy="421"/>
            </a:xfrm>
          </p:grpSpPr>
          <p:pic>
            <p:nvPicPr>
              <p:cNvPr id="12333" name="Picture 5" descr="Found4Inn_Gateways"/>
              <p:cNvPicPr>
                <a:picLocks noChangeAspect="1" noChangeArrowheads="1"/>
              </p:cNvPicPr>
              <p:nvPr userDrawn="1"/>
            </p:nvPicPr>
            <p:blipFill>
              <a:blip r:embed="rId13"/>
              <a:srcRect/>
              <a:stretch>
                <a:fillRect/>
              </a:stretch>
            </p:blipFill>
            <p:spPr bwMode="auto">
              <a:xfrm>
                <a:off x="518" y="3899"/>
                <a:ext cx="5242" cy="421"/>
              </a:xfrm>
              <a:prstGeom prst="rect">
                <a:avLst/>
              </a:prstGeom>
              <a:noFill/>
              <a:ln w="9525">
                <a:noFill/>
                <a:miter lim="800000"/>
                <a:headEnd/>
                <a:tailEnd/>
              </a:ln>
            </p:spPr>
          </p:pic>
          <p:pic>
            <p:nvPicPr>
              <p:cNvPr id="12334" name="Picture 6" descr="IUwordmark"/>
              <p:cNvPicPr>
                <a:picLocks noChangeAspect="1" noChangeArrowheads="1"/>
              </p:cNvPicPr>
              <p:nvPr userDrawn="1"/>
            </p:nvPicPr>
            <p:blipFill>
              <a:blip r:embed="rId14"/>
              <a:srcRect/>
              <a:stretch>
                <a:fillRect/>
              </a:stretch>
            </p:blipFill>
            <p:spPr bwMode="auto">
              <a:xfrm>
                <a:off x="69" y="4104"/>
                <a:ext cx="1152" cy="177"/>
              </a:xfrm>
              <a:prstGeom prst="rect">
                <a:avLst/>
              </a:prstGeom>
              <a:noFill/>
              <a:ln w="9525">
                <a:noFill/>
                <a:miter lim="800000"/>
                <a:headEnd/>
                <a:tailEnd/>
              </a:ln>
            </p:spPr>
          </p:pic>
        </p:grpSp>
      </p:grpSp>
      <p:grpSp>
        <p:nvGrpSpPr>
          <p:cNvPr id="4" name="Group 7"/>
          <p:cNvGrpSpPr>
            <a:grpSpLocks/>
          </p:cNvGrpSpPr>
          <p:nvPr/>
        </p:nvGrpSpPr>
        <p:grpSpPr bwMode="auto">
          <a:xfrm>
            <a:off x="1588" y="0"/>
            <a:ext cx="9148762" cy="6851650"/>
            <a:chOff x="1" y="0"/>
            <a:chExt cx="5763" cy="4316"/>
          </a:xfrm>
        </p:grpSpPr>
        <p:sp>
          <p:nvSpPr>
            <p:cNvPr id="4545544" name="Freeform 8"/>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45" name="Freeform 9"/>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46" name="Freeform 10"/>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5" name="Group 11"/>
            <p:cNvGrpSpPr>
              <a:grpSpLocks/>
            </p:cNvGrpSpPr>
            <p:nvPr/>
          </p:nvGrpSpPr>
          <p:grpSpPr bwMode="auto">
            <a:xfrm>
              <a:off x="288" y="0"/>
              <a:ext cx="5098" cy="4316"/>
              <a:chOff x="288" y="0"/>
              <a:chExt cx="5098" cy="4316"/>
            </a:xfrm>
          </p:grpSpPr>
          <p:sp>
            <p:nvSpPr>
              <p:cNvPr id="4545548" name="Freeform 12"/>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49" name="Freeform 13"/>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0" name="Freeform 14"/>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1" name="Freeform 15"/>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2" name="Freeform 16"/>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3" name="Freeform 17"/>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4" name="Freeform 18"/>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5" name="Freeform 19"/>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6" name="Freeform 20"/>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7" name="Freeform 21"/>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8" name="Freeform 22"/>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59" name="Freeform 23"/>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0" name="Freeform 24"/>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545561" name="Freeform 25"/>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2" name="Freeform 26"/>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3" name="Freeform 27"/>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4" name="Freeform 28"/>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5" name="Freeform 29"/>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6" name="Freeform 30"/>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7" name="Freeform 31"/>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8" name="Freeform 32"/>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69" name="Line 33"/>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0" name="Line 34"/>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1" name="Line 35"/>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6" name="Group 36"/>
            <p:cNvGrpSpPr>
              <a:grpSpLocks/>
            </p:cNvGrpSpPr>
            <p:nvPr/>
          </p:nvGrpSpPr>
          <p:grpSpPr bwMode="auto">
            <a:xfrm>
              <a:off x="1" y="392"/>
              <a:ext cx="5758" cy="1571"/>
              <a:chOff x="1" y="392"/>
              <a:chExt cx="5758" cy="1571"/>
            </a:xfrm>
          </p:grpSpPr>
          <p:sp>
            <p:nvSpPr>
              <p:cNvPr id="4545573" name="Line 37"/>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4" name="Line 38"/>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5" name="Line 39"/>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6" name="Line 40"/>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7" name="Line 41"/>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545578" name="Line 42"/>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545579" name="Line 43"/>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12292" name="Rectangle 44"/>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45581" name="Rectangle 45"/>
          <p:cNvSpPr>
            <a:spLocks noGrp="1" noChangeArrowheads="1"/>
          </p:cNvSpPr>
          <p:nvPr>
            <p:ph type="sldNum" sz="quarter" idx="4"/>
          </p:nvPr>
        </p:nvSpPr>
        <p:spPr bwMode="auto">
          <a:xfrm>
            <a:off x="4910138"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CC"/>
                </a:solidFill>
                <a:effectLst>
                  <a:outerShdw blurRad="38100" dist="38100" dir="2700000" algn="tl">
                    <a:srgbClr val="000000"/>
                  </a:outerShdw>
                </a:effectLst>
                <a:latin typeface="Verdana" pitchFamily="34" charset="0"/>
                <a:ea typeface="ＭＳ Ｐゴシック" pitchFamily="-112" charset="-128"/>
              </a:defRPr>
            </a:lvl1pPr>
          </a:lstStyle>
          <a:p>
            <a:pPr rtl="0" fontAlgn="base">
              <a:spcBef>
                <a:spcPct val="0"/>
              </a:spcBef>
              <a:spcAft>
                <a:spcPct val="0"/>
              </a:spcAft>
              <a:defRPr/>
            </a:pPr>
            <a:fld id="{483698ED-CD07-4B14-B25F-60A3F4DCBE93}" type="slidenum">
              <a:rPr lang="en-US" kern="1200">
                <a:cs typeface="+mn-cs"/>
              </a:rPr>
              <a:pPr rtl="0" fontAlgn="base">
                <a:spcBef>
                  <a:spcPct val="0"/>
                </a:spcBef>
                <a:spcAft>
                  <a:spcPct val="0"/>
                </a:spcAft>
                <a:defRPr/>
              </a:pPr>
              <a:t>‹#›</a:t>
            </a:fld>
            <a:endParaRPr lang="en-US" kern="1200">
              <a:cs typeface="+mn-cs"/>
            </a:endParaRPr>
          </a:p>
        </p:txBody>
      </p:sp>
      <p:sp>
        <p:nvSpPr>
          <p:cNvPr id="12294" name="Rectangle 46"/>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278311"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FDB25907-099E-4F1D-A618-636BF57706E2}"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4278315"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Lst>
  <p:timing>
    <p:tnLst>
      <p:par>
        <p:cTn id="1" dur="indefinite" restart="never" nodeType="tmRoot"/>
      </p:par>
    </p:tnLst>
  </p:timing>
  <p:hf hdr="0" ft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Arial" pitchFamily="34" charset="0"/>
        </a:defRPr>
      </a:lvl2pPr>
      <a:lvl3pPr algn="ctr" rtl="0" fontAlgn="base">
        <a:spcBef>
          <a:spcPct val="0"/>
        </a:spcBef>
        <a:spcAft>
          <a:spcPct val="0"/>
        </a:spcAft>
        <a:defRPr sz="4400" b="1">
          <a:solidFill>
            <a:srgbClr val="FFFF00"/>
          </a:solidFill>
          <a:latin typeface="Arial" pitchFamily="34" charset="0"/>
        </a:defRPr>
      </a:lvl3pPr>
      <a:lvl4pPr algn="ctr" rtl="0" fontAlgn="base">
        <a:spcBef>
          <a:spcPct val="0"/>
        </a:spcBef>
        <a:spcAft>
          <a:spcPct val="0"/>
        </a:spcAft>
        <a:defRPr sz="4400" b="1">
          <a:solidFill>
            <a:srgbClr val="FFFF00"/>
          </a:solidFill>
          <a:latin typeface="Arial" pitchFamily="34" charset="0"/>
        </a:defRPr>
      </a:lvl4pPr>
      <a:lvl5pPr algn="ctr" rtl="0" fontAlgn="base">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b="1">
          <a:solidFill>
            <a:schemeClr val="tx1"/>
          </a:solidFill>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fontAlgn="base">
        <a:spcBef>
          <a:spcPct val="20000"/>
        </a:spcBef>
        <a:spcAft>
          <a:spcPct val="0"/>
        </a:spcAft>
        <a:buClr>
          <a:schemeClr val="tx2"/>
        </a:buClr>
        <a:buChar char="•"/>
        <a:defRPr sz="2400" b="1">
          <a:solidFill>
            <a:schemeClr val="tx1"/>
          </a:solidFill>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sp>
        <p:nvSpPr>
          <p:cNvPr id="447527" name="Rectangle 39"/>
          <p:cNvSpPr>
            <a:spLocks noGrp="1" noChangeArrowheads="1"/>
          </p:cNvSpPr>
          <p:nvPr>
            <p:ph type="title"/>
          </p:nvPr>
        </p:nvSpPr>
        <p:spPr bwMode="auto">
          <a:xfrm>
            <a:off x="0" y="152400"/>
            <a:ext cx="9144000" cy="8382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00000"/>
                  </a:outerShdw>
                </a:effectLst>
                <a:latin typeface="Verdana" pitchFamily="34" charset="0"/>
              </a:defRPr>
            </a:lvl1pPr>
          </a:lstStyle>
          <a:p>
            <a:pPr algn="ctr" rtl="0" fontAlgn="base">
              <a:spcBef>
                <a:spcPct val="0"/>
              </a:spcBef>
              <a:spcAft>
                <a:spcPct val="0"/>
              </a:spcAft>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latin typeface="Verdana" pitchFamily="34" charset="0"/>
              </a:defRPr>
            </a:lvl1pPr>
          </a:lstStyle>
          <a:p>
            <a:pPr rtl="0" fontAlgn="base">
              <a:spcBef>
                <a:spcPct val="0"/>
              </a:spcBef>
              <a:spcAft>
                <a:spcPct val="0"/>
              </a:spcAft>
            </a:pPr>
            <a:fld id="{77B6C817-508B-4915-8529-59E7508ADA59}" type="slidenum">
              <a:rPr lang="en-US" kern="1200">
                <a:solidFill>
                  <a:srgbClr val="FFFFFF"/>
                </a:solidFill>
                <a:ea typeface="+mn-ea"/>
                <a:cs typeface="+mn-cs"/>
              </a:rPr>
              <a:pPr rtl="0" fontAlgn="base">
                <a:spcBef>
                  <a:spcPct val="0"/>
                </a:spcBef>
                <a:spcAft>
                  <a:spcPct val="0"/>
                </a:spcAft>
              </a:pPr>
              <a:t>‹#›</a:t>
            </a:fld>
            <a:endParaRPr lang="en-US" kern="1200">
              <a:solidFill>
                <a:srgbClr val="FFFFFF"/>
              </a:solidFill>
              <a:ea typeface="+mn-ea"/>
              <a:cs typeface="+mn-cs"/>
            </a:endParaRPr>
          </a:p>
        </p:txBody>
      </p:sp>
      <p:sp>
        <p:nvSpPr>
          <p:cNvPr id="447531"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Lst>
  <p:timing>
    <p:tnLst>
      <p:par>
        <p:cTn id="1" dur="indefinite" restart="never" nodeType="tmRoot"/>
      </p:par>
    </p:tnLst>
  </p:timing>
  <p:hf hdr="0" ft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Arial" pitchFamily="34" charset="0"/>
        </a:defRPr>
      </a:lvl2pPr>
      <a:lvl3pPr algn="ctr" rtl="0" fontAlgn="base">
        <a:spcBef>
          <a:spcPct val="0"/>
        </a:spcBef>
        <a:spcAft>
          <a:spcPct val="0"/>
        </a:spcAft>
        <a:defRPr sz="4400" b="1">
          <a:solidFill>
            <a:srgbClr val="FFFF00"/>
          </a:solidFill>
          <a:latin typeface="Arial" pitchFamily="34" charset="0"/>
        </a:defRPr>
      </a:lvl3pPr>
      <a:lvl4pPr algn="ctr" rtl="0" fontAlgn="base">
        <a:spcBef>
          <a:spcPct val="0"/>
        </a:spcBef>
        <a:spcAft>
          <a:spcPct val="0"/>
        </a:spcAft>
        <a:defRPr sz="4400" b="1">
          <a:solidFill>
            <a:srgbClr val="FFFF00"/>
          </a:solidFill>
          <a:latin typeface="Arial" pitchFamily="34" charset="0"/>
        </a:defRPr>
      </a:lvl4pPr>
      <a:lvl5pPr algn="ctr" rtl="0" fontAlgn="base">
        <a:spcBef>
          <a:spcPct val="0"/>
        </a:spcBef>
        <a:spcAft>
          <a:spcPct val="0"/>
        </a:spcAft>
        <a:defRPr sz="4400" b="1">
          <a:solidFill>
            <a:srgbClr val="FFFF00"/>
          </a:solidFill>
          <a:latin typeface="Arial" pitchFamily="34" charset="0"/>
        </a:defRPr>
      </a:lvl5pPr>
      <a:lvl6pPr marL="457200" algn="ctr" rtl="0" fontAlgn="base">
        <a:spcBef>
          <a:spcPct val="0"/>
        </a:spcBef>
        <a:spcAft>
          <a:spcPct val="0"/>
        </a:spcAft>
        <a:defRPr sz="4400" b="1">
          <a:solidFill>
            <a:srgbClr val="FFFF00"/>
          </a:solidFill>
          <a:latin typeface="Arial" pitchFamily="34" charset="0"/>
        </a:defRPr>
      </a:lvl6pPr>
      <a:lvl7pPr marL="914400" algn="ctr" rtl="0" fontAlgn="base">
        <a:spcBef>
          <a:spcPct val="0"/>
        </a:spcBef>
        <a:spcAft>
          <a:spcPct val="0"/>
        </a:spcAft>
        <a:defRPr sz="4400" b="1">
          <a:solidFill>
            <a:srgbClr val="FFFF00"/>
          </a:solidFill>
          <a:latin typeface="Arial" pitchFamily="34" charset="0"/>
        </a:defRPr>
      </a:lvl7pPr>
      <a:lvl8pPr marL="1371600" algn="ctr" rtl="0" fontAlgn="base">
        <a:spcBef>
          <a:spcPct val="0"/>
        </a:spcBef>
        <a:spcAft>
          <a:spcPct val="0"/>
        </a:spcAft>
        <a:defRPr sz="4400" b="1">
          <a:solidFill>
            <a:srgbClr val="FFFF00"/>
          </a:solidFill>
          <a:latin typeface="Arial" pitchFamily="34" charset="0"/>
        </a:defRPr>
      </a:lvl8pPr>
      <a:lvl9pPr marL="1828800" algn="ctr" rtl="0" fontAlgn="base">
        <a:spcBef>
          <a:spcPct val="0"/>
        </a:spcBef>
        <a:spcAft>
          <a:spcPct val="0"/>
        </a:spcAft>
        <a:defRPr sz="4400" b="1">
          <a:solidFill>
            <a:srgbClr val="FFFF00"/>
          </a:solidFill>
          <a:latin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b="1">
          <a:solidFill>
            <a:schemeClr val="tx1"/>
          </a:solidFill>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fontAlgn="base">
        <a:spcBef>
          <a:spcPct val="20000"/>
        </a:spcBef>
        <a:spcAft>
          <a:spcPct val="0"/>
        </a:spcAft>
        <a:buClr>
          <a:schemeClr val="tx2"/>
        </a:buClr>
        <a:buChar char="•"/>
        <a:defRPr sz="2400" b="1">
          <a:solidFill>
            <a:schemeClr val="tx1"/>
          </a:solidFill>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logo"/>
          <p:cNvPicPr>
            <a:picLocks noChangeAspect="1" noChangeArrowheads="1"/>
          </p:cNvPicPr>
          <p:nvPr userDrawn="1"/>
        </p:nvPicPr>
        <p:blipFill>
          <a:blip r:embed="rId13"/>
          <a:srcRect/>
          <a:stretch>
            <a:fillRect/>
          </a:stretch>
        </p:blipFill>
        <p:spPr bwMode="auto">
          <a:xfrm>
            <a:off x="7029450" y="5410200"/>
            <a:ext cx="2114550" cy="1238250"/>
          </a:xfrm>
          <a:prstGeom prst="rect">
            <a:avLst/>
          </a:prstGeom>
          <a:noFill/>
          <a:ln w="9525">
            <a:noFill/>
            <a:miter lim="800000"/>
            <a:headEnd/>
            <a:tailEnd/>
          </a:ln>
        </p:spPr>
      </p:pic>
      <p:pic>
        <p:nvPicPr>
          <p:cNvPr id="15363" name="Picture 3" descr="btm"/>
          <p:cNvPicPr>
            <a:picLocks noChangeAspect="1" noChangeArrowheads="1"/>
          </p:cNvPicPr>
          <p:nvPr userDrawn="1"/>
        </p:nvPicPr>
        <p:blipFill>
          <a:blip r:embed="rId14"/>
          <a:srcRect/>
          <a:stretch>
            <a:fillRect/>
          </a:stretch>
        </p:blipFill>
        <p:spPr bwMode="auto">
          <a:xfrm>
            <a:off x="0" y="6629400"/>
            <a:ext cx="9140825" cy="228600"/>
          </a:xfrm>
          <a:prstGeom prst="rect">
            <a:avLst/>
          </a:prstGeom>
          <a:noFill/>
          <a:ln w="9525">
            <a:noFill/>
            <a:miter lim="800000"/>
            <a:headEnd/>
            <a:tailEnd/>
          </a:ln>
        </p:spPr>
      </p:pic>
      <p:pic>
        <p:nvPicPr>
          <p:cNvPr id="15364" name="Picture 4" descr="btm"/>
          <p:cNvPicPr>
            <a:picLocks noChangeAspect="1" noChangeArrowheads="1"/>
          </p:cNvPicPr>
          <p:nvPr userDrawn="1"/>
        </p:nvPicPr>
        <p:blipFill>
          <a:blip r:embed="rId14"/>
          <a:srcRect/>
          <a:stretch>
            <a:fillRect/>
          </a:stretch>
        </p:blipFill>
        <p:spPr bwMode="auto">
          <a:xfrm>
            <a:off x="0" y="92075"/>
            <a:ext cx="9140825" cy="136525"/>
          </a:xfrm>
          <a:prstGeom prst="rect">
            <a:avLst/>
          </a:prstGeom>
          <a:noFill/>
          <a:ln w="9525">
            <a:noFill/>
            <a:miter lim="800000"/>
            <a:headEnd/>
            <a:tailEnd/>
          </a:ln>
        </p:spPr>
      </p:pic>
      <p:sp>
        <p:nvSpPr>
          <p:cNvPr id="15365" name="Rectangle 5"/>
          <p:cNvSpPr>
            <a:spLocks noGrp="1" noChangeArrowheads="1"/>
          </p:cNvSpPr>
          <p:nvPr>
            <p:ph type="title"/>
          </p:nvPr>
        </p:nvSpPr>
        <p:spPr bwMode="auto">
          <a:xfrm>
            <a:off x="685800" y="28575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5366" name="Rectangle 6"/>
          <p:cNvSpPr>
            <a:spLocks noGrp="1" noChangeArrowheads="1"/>
          </p:cNvSpPr>
          <p:nvPr>
            <p:ph type="body" idx="1"/>
          </p:nvPr>
        </p:nvSpPr>
        <p:spPr bwMode="auto">
          <a:xfrm>
            <a:off x="685800" y="165735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13447" name="Rectangle 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b="0" smtClean="0">
                <a:solidFill>
                  <a:srgbClr val="FFFFFF"/>
                </a:solidFill>
              </a:defRPr>
            </a:lvl1pPr>
          </a:lstStyle>
          <a:p>
            <a:pPr rtl="0" fontAlgn="base">
              <a:spcAft>
                <a:spcPct val="0"/>
              </a:spcAft>
              <a:defRPr/>
            </a:pPr>
            <a:endParaRPr lang="en-US" kern="1200">
              <a:latin typeface="Times New Roman" pitchFamily="18" charset="0"/>
              <a:ea typeface="+mn-ea"/>
              <a:cs typeface="+mn-cs"/>
            </a:endParaRPr>
          </a:p>
        </p:txBody>
      </p:sp>
      <p:sp>
        <p:nvSpPr>
          <p:cNvPr id="4413448" name="Rectangle 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b="0" smtClean="0">
                <a:solidFill>
                  <a:srgbClr val="FFFFFF"/>
                </a:solidFill>
              </a:defRPr>
            </a:lvl1pPr>
          </a:lstStyle>
          <a:p>
            <a:pPr algn="ctr" rtl="0" fontAlgn="base">
              <a:spcAft>
                <a:spcPct val="0"/>
              </a:spcAft>
              <a:defRPr/>
            </a:pPr>
            <a:endParaRPr lang="en-US" kern="1200">
              <a:latin typeface="Times New Roman" pitchFamily="18" charset="0"/>
              <a:ea typeface="+mn-ea"/>
              <a:cs typeface="+mn-cs"/>
            </a:endParaRPr>
          </a:p>
        </p:txBody>
      </p:sp>
      <p:sp>
        <p:nvSpPr>
          <p:cNvPr id="4413449" name="Rectangle 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b="0" smtClean="0">
                <a:solidFill>
                  <a:srgbClr val="FFFFFF"/>
                </a:solidFill>
              </a:defRPr>
            </a:lvl1pPr>
          </a:lstStyle>
          <a:p>
            <a:pPr rtl="0" fontAlgn="base">
              <a:spcAft>
                <a:spcPct val="0"/>
              </a:spcAft>
              <a:defRPr/>
            </a:pPr>
            <a:fld id="{F4E4AF2B-042B-4806-B522-68E7355E39F8}" type="slidenum">
              <a:rPr lang="en-US" kern="1200">
                <a:latin typeface="Times New Roman" pitchFamily="18" charset="0"/>
                <a:ea typeface="+mn-ea"/>
                <a:cs typeface="+mn-cs"/>
              </a:rPr>
              <a:pPr rtl="0" fontAlgn="base">
                <a:spcAft>
                  <a:spcPct val="0"/>
                </a:spcAft>
                <a:defRPr/>
              </a:pPr>
              <a:t>‹#›</a:t>
            </a:fld>
            <a:endParaRPr lang="en-US" kern="1200">
              <a:latin typeface="Times New Roman" pitchFamily="18" charset="0"/>
              <a:ea typeface="+mn-ea"/>
              <a:cs typeface="+mn-cs"/>
            </a:endParaRPr>
          </a:p>
        </p:txBody>
      </p:sp>
      <p:sp>
        <p:nvSpPr>
          <p:cNvPr id="4413450" name="Text Box 10"/>
          <p:cNvSpPr txBox="1">
            <a:spLocks noChangeArrowheads="1"/>
          </p:cNvSpPr>
          <p:nvPr userDrawn="1"/>
        </p:nvSpPr>
        <p:spPr bwMode="auto">
          <a:xfrm>
            <a:off x="3352800" y="6586538"/>
            <a:ext cx="5791200" cy="274637"/>
          </a:xfrm>
          <a:prstGeom prst="rect">
            <a:avLst/>
          </a:prstGeom>
          <a:noFill/>
          <a:ln w="9525">
            <a:noFill/>
            <a:miter lim="800000"/>
            <a:headEnd/>
            <a:tailEnd/>
          </a:ln>
          <a:effectLst/>
        </p:spPr>
        <p:txBody>
          <a:bodyPr>
            <a:spAutoFit/>
          </a:bodyPr>
          <a:lstStyle/>
          <a:p>
            <a:pPr algn="dist" rtl="0" eaLnBrk="0" fontAlgn="base" hangingPunct="0">
              <a:spcBef>
                <a:spcPct val="50000"/>
              </a:spcBef>
              <a:spcAft>
                <a:spcPct val="0"/>
              </a:spcAft>
              <a:defRPr/>
            </a:pPr>
            <a:r>
              <a:rPr kumimoji="1" lang="en-US" sz="1200" b="1" kern="1200">
                <a:solidFill>
                  <a:srgbClr val="FFFFFF"/>
                </a:solidFill>
                <a:latin typeface="Arial" charset="0"/>
                <a:ea typeface="+mn-ea"/>
                <a:cs typeface="+mn-cs"/>
              </a:rPr>
              <a:t>C</a:t>
            </a:r>
            <a:r>
              <a:rPr kumimoji="1" lang="en-US" sz="1000" b="1" kern="1200">
                <a:solidFill>
                  <a:srgbClr val="FFFFFF"/>
                </a:solidFill>
                <a:latin typeface="Arial" charset="0"/>
                <a:ea typeface="+mn-ea"/>
                <a:cs typeface="+mn-cs"/>
              </a:rPr>
              <a:t>YBERINFRASTRUCTURE </a:t>
            </a:r>
            <a:r>
              <a:rPr kumimoji="1" lang="en-US" sz="1200" b="1" kern="1200">
                <a:solidFill>
                  <a:srgbClr val="FFFFFF"/>
                </a:solidFill>
                <a:latin typeface="Arial" charset="0"/>
                <a:ea typeface="+mn-ea"/>
                <a:cs typeface="+mn-cs"/>
              </a:rPr>
              <a:t>C</a:t>
            </a:r>
            <a:r>
              <a:rPr kumimoji="1" lang="en-US" sz="1000" b="1" kern="1200">
                <a:solidFill>
                  <a:srgbClr val="FFFFFF"/>
                </a:solidFill>
                <a:latin typeface="Arial" charset="0"/>
                <a:ea typeface="+mn-ea"/>
                <a:cs typeface="+mn-cs"/>
              </a:rPr>
              <a:t>ENTER FOR</a:t>
            </a:r>
            <a:r>
              <a:rPr kumimoji="1" lang="en-US" sz="1200" b="1" kern="1200">
                <a:solidFill>
                  <a:srgbClr val="FFFFFF"/>
                </a:solidFill>
                <a:latin typeface="Arial" charset="0"/>
                <a:ea typeface="+mn-ea"/>
                <a:cs typeface="+mn-cs"/>
              </a:rPr>
              <a:t> P</a:t>
            </a:r>
            <a:r>
              <a:rPr kumimoji="1" lang="en-US" sz="1000" b="1" kern="1200">
                <a:solidFill>
                  <a:srgbClr val="FFFFFF"/>
                </a:solidFill>
                <a:latin typeface="Arial" charset="0"/>
                <a:ea typeface="+mn-ea"/>
                <a:cs typeface="+mn-cs"/>
              </a:rPr>
              <a:t>OLAR</a:t>
            </a:r>
            <a:r>
              <a:rPr kumimoji="1" lang="en-US" sz="1200" b="1" kern="1200">
                <a:solidFill>
                  <a:srgbClr val="FFFFFF"/>
                </a:solidFill>
                <a:latin typeface="Arial" charset="0"/>
                <a:ea typeface="+mn-ea"/>
                <a:cs typeface="+mn-cs"/>
              </a:rPr>
              <a:t> S</a:t>
            </a:r>
            <a:r>
              <a:rPr kumimoji="1" lang="en-US" sz="1000" b="1" kern="1200">
                <a:solidFill>
                  <a:srgbClr val="FFFFFF"/>
                </a:solidFill>
                <a:latin typeface="Arial" charset="0"/>
                <a:ea typeface="+mn-ea"/>
                <a:cs typeface="+mn-cs"/>
              </a:rPr>
              <a:t>CIENCE </a:t>
            </a:r>
            <a:r>
              <a:rPr kumimoji="1" lang="en-US" sz="1200" b="1" kern="1200">
                <a:solidFill>
                  <a:srgbClr val="FFFFFF"/>
                </a:solidFill>
                <a:latin typeface="Arial" charset="0"/>
                <a:ea typeface="+mn-ea"/>
                <a:cs typeface="+mn-cs"/>
              </a:rPr>
              <a:t>(CICPS)</a:t>
            </a:r>
          </a:p>
        </p:txBody>
      </p:sp>
    </p:spTree>
  </p:cSld>
  <p:clrMap bg1="dk2" tx1="lt1" bg2="dk1" tx2="lt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hf hdr="0" ftr="0" dt="0"/>
  <p:txStyles>
    <p:titleStyle>
      <a:lvl1pPr algn="ctr" rtl="0" eaLnBrk="0" fontAlgn="base" hangingPunct="0">
        <a:spcBef>
          <a:spcPct val="0"/>
        </a:spcBef>
        <a:spcAft>
          <a:spcPct val="0"/>
        </a:spcAft>
        <a:defRPr kumimoji="1" sz="4400">
          <a:solidFill>
            <a:schemeClr val="hlink"/>
          </a:solidFill>
          <a:latin typeface="+mj-lt"/>
          <a:ea typeface="+mj-ea"/>
          <a:cs typeface="+mj-cs"/>
        </a:defRPr>
      </a:lvl1pPr>
      <a:lvl2pPr algn="ctr" rtl="0" eaLnBrk="0" fontAlgn="base" hangingPunct="0">
        <a:spcBef>
          <a:spcPct val="0"/>
        </a:spcBef>
        <a:spcAft>
          <a:spcPct val="0"/>
        </a:spcAft>
        <a:defRPr kumimoji="1" sz="4400">
          <a:solidFill>
            <a:schemeClr val="hlink"/>
          </a:solidFill>
          <a:latin typeface="Times New Roman" pitchFamily="18" charset="0"/>
        </a:defRPr>
      </a:lvl2pPr>
      <a:lvl3pPr algn="ctr" rtl="0" eaLnBrk="0" fontAlgn="base" hangingPunct="0">
        <a:spcBef>
          <a:spcPct val="0"/>
        </a:spcBef>
        <a:spcAft>
          <a:spcPct val="0"/>
        </a:spcAft>
        <a:defRPr kumimoji="1" sz="4400">
          <a:solidFill>
            <a:schemeClr val="hlink"/>
          </a:solidFill>
          <a:latin typeface="Times New Roman" pitchFamily="18" charset="0"/>
        </a:defRPr>
      </a:lvl3pPr>
      <a:lvl4pPr algn="ctr" rtl="0" eaLnBrk="0" fontAlgn="base" hangingPunct="0">
        <a:spcBef>
          <a:spcPct val="0"/>
        </a:spcBef>
        <a:spcAft>
          <a:spcPct val="0"/>
        </a:spcAft>
        <a:defRPr kumimoji="1" sz="4400">
          <a:solidFill>
            <a:schemeClr val="hlink"/>
          </a:solidFill>
          <a:latin typeface="Times New Roman" pitchFamily="18" charset="0"/>
        </a:defRPr>
      </a:lvl4pPr>
      <a:lvl5pPr algn="ctr" rtl="0" eaLnBrk="0" fontAlgn="base" hangingPunct="0">
        <a:spcBef>
          <a:spcPct val="0"/>
        </a:spcBef>
        <a:spcAft>
          <a:spcPct val="0"/>
        </a:spcAft>
        <a:defRPr kumimoji="1" sz="4400">
          <a:solidFill>
            <a:schemeClr val="hlink"/>
          </a:solidFill>
          <a:latin typeface="Times New Roman" pitchFamily="18" charset="0"/>
        </a:defRPr>
      </a:lvl5pPr>
      <a:lvl6pPr marL="457200" algn="ctr" rtl="0" fontAlgn="base">
        <a:spcBef>
          <a:spcPct val="0"/>
        </a:spcBef>
        <a:spcAft>
          <a:spcPct val="0"/>
        </a:spcAft>
        <a:defRPr kumimoji="1" sz="4400">
          <a:solidFill>
            <a:schemeClr val="hlink"/>
          </a:solidFill>
          <a:latin typeface="Times New Roman" pitchFamily="18" charset="0"/>
        </a:defRPr>
      </a:lvl6pPr>
      <a:lvl7pPr marL="914400" algn="ctr" rtl="0" fontAlgn="base">
        <a:spcBef>
          <a:spcPct val="0"/>
        </a:spcBef>
        <a:spcAft>
          <a:spcPct val="0"/>
        </a:spcAft>
        <a:defRPr kumimoji="1" sz="4400">
          <a:solidFill>
            <a:schemeClr val="hlink"/>
          </a:solidFill>
          <a:latin typeface="Times New Roman" pitchFamily="18" charset="0"/>
        </a:defRPr>
      </a:lvl7pPr>
      <a:lvl8pPr marL="1371600" algn="ctr" rtl="0" fontAlgn="base">
        <a:spcBef>
          <a:spcPct val="0"/>
        </a:spcBef>
        <a:spcAft>
          <a:spcPct val="0"/>
        </a:spcAft>
        <a:defRPr kumimoji="1" sz="4400">
          <a:solidFill>
            <a:schemeClr val="hlink"/>
          </a:solidFill>
          <a:latin typeface="Times New Roman" pitchFamily="18" charset="0"/>
        </a:defRPr>
      </a:lvl8pPr>
      <a:lvl9pPr marL="1828800" algn="ctr" rtl="0" fontAlgn="base">
        <a:spcBef>
          <a:spcPct val="0"/>
        </a:spcBef>
        <a:spcAft>
          <a:spcPct val="0"/>
        </a:spcAft>
        <a:defRPr kumimoji="1" sz="4400">
          <a:solidFill>
            <a:schemeClr val="hlink"/>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hlink"/>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kumimoji="1" sz="2800">
          <a:solidFill>
            <a:schemeClr val="hlink"/>
          </a:solidFill>
          <a:latin typeface="+mn-lt"/>
        </a:defRPr>
      </a:lvl2pPr>
      <a:lvl3pPr marL="1143000" indent="-228600" algn="l" rtl="0" eaLnBrk="0" fontAlgn="base" hangingPunct="0">
        <a:spcBef>
          <a:spcPct val="20000"/>
        </a:spcBef>
        <a:spcAft>
          <a:spcPct val="0"/>
        </a:spcAft>
        <a:buClr>
          <a:schemeClr val="hlink"/>
        </a:buClr>
        <a:buChar char="•"/>
        <a:defRPr kumimoji="1" sz="2400">
          <a:solidFill>
            <a:schemeClr val="hlink"/>
          </a:solidFill>
          <a:latin typeface="+mn-lt"/>
        </a:defRPr>
      </a:lvl3pPr>
      <a:lvl4pPr marL="1600200" indent="-228600" algn="l" rtl="0" eaLnBrk="0" fontAlgn="base" hangingPunct="0">
        <a:spcBef>
          <a:spcPct val="20000"/>
        </a:spcBef>
        <a:spcAft>
          <a:spcPct val="0"/>
        </a:spcAft>
        <a:buClr>
          <a:schemeClr val="tx1"/>
        </a:buClr>
        <a:buChar char="•"/>
        <a:defRPr kumimoji="1" sz="2000">
          <a:solidFill>
            <a:schemeClr val="hlink"/>
          </a:solidFill>
          <a:latin typeface="+mn-lt"/>
        </a:defRPr>
      </a:lvl4pPr>
      <a:lvl5pPr marL="2057400" indent="-228600" algn="l" rtl="0" eaLnBrk="0" fontAlgn="base" hangingPunct="0">
        <a:spcBef>
          <a:spcPct val="20000"/>
        </a:spcBef>
        <a:spcAft>
          <a:spcPct val="0"/>
        </a:spcAft>
        <a:buClr>
          <a:schemeClr val="tx2"/>
        </a:buClr>
        <a:buChar char="•"/>
        <a:defRPr kumimoji="1" sz="2000">
          <a:solidFill>
            <a:schemeClr val="hlink"/>
          </a:solidFill>
          <a:latin typeface="+mn-lt"/>
        </a:defRPr>
      </a:lvl5pPr>
      <a:lvl6pPr marL="2514600" indent="-228600" algn="l" rtl="0" fontAlgn="base">
        <a:spcBef>
          <a:spcPct val="20000"/>
        </a:spcBef>
        <a:spcAft>
          <a:spcPct val="0"/>
        </a:spcAft>
        <a:buClr>
          <a:schemeClr val="tx2"/>
        </a:buClr>
        <a:buChar char="•"/>
        <a:defRPr kumimoji="1" sz="2000">
          <a:solidFill>
            <a:schemeClr val="hlink"/>
          </a:solidFill>
          <a:latin typeface="+mn-lt"/>
        </a:defRPr>
      </a:lvl6pPr>
      <a:lvl7pPr marL="2971800" indent="-228600" algn="l" rtl="0" fontAlgn="base">
        <a:spcBef>
          <a:spcPct val="20000"/>
        </a:spcBef>
        <a:spcAft>
          <a:spcPct val="0"/>
        </a:spcAft>
        <a:buClr>
          <a:schemeClr val="tx2"/>
        </a:buClr>
        <a:buChar char="•"/>
        <a:defRPr kumimoji="1" sz="2000">
          <a:solidFill>
            <a:schemeClr val="hlink"/>
          </a:solidFill>
          <a:latin typeface="+mn-lt"/>
        </a:defRPr>
      </a:lvl7pPr>
      <a:lvl8pPr marL="3429000" indent="-228600" algn="l" rtl="0" fontAlgn="base">
        <a:spcBef>
          <a:spcPct val="20000"/>
        </a:spcBef>
        <a:spcAft>
          <a:spcPct val="0"/>
        </a:spcAft>
        <a:buClr>
          <a:schemeClr val="tx2"/>
        </a:buClr>
        <a:buChar char="•"/>
        <a:defRPr kumimoji="1" sz="2000">
          <a:solidFill>
            <a:schemeClr val="hlink"/>
          </a:solidFill>
          <a:latin typeface="+mn-lt"/>
        </a:defRPr>
      </a:lvl8pPr>
      <a:lvl9pPr marL="3886200" indent="-228600" algn="l" rtl="0" fontAlgn="base">
        <a:spcBef>
          <a:spcPct val="20000"/>
        </a:spcBef>
        <a:spcAft>
          <a:spcPct val="0"/>
        </a:spcAft>
        <a:buClr>
          <a:schemeClr val="tx2"/>
        </a:buClr>
        <a:buChar char="•"/>
        <a:defRPr kumimoji="1"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2ECD5B0-D8C5-4394-B11E-9BE0B2EF1A26}" type="datetimeFigureOut">
              <a:rPr lang="en-US" kern="1200" smtClean="0">
                <a:solidFill>
                  <a:prstClr val="black">
                    <a:tint val="75000"/>
                  </a:prstClr>
                </a:solidFill>
                <a:latin typeface="Calibri"/>
                <a:ea typeface="+mn-ea"/>
                <a:cs typeface="+mn-cs"/>
              </a:rPr>
              <a:pPr rtl="0"/>
              <a:t>4/17/2009</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717CFFB-5D80-4F31-B7B1-D970F9007367}"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2ECD5B0-D8C5-4394-B11E-9BE0B2EF1A26}" type="datetimeFigureOut">
              <a:rPr lang="en-US" kern="1200" smtClean="0">
                <a:solidFill>
                  <a:prstClr val="black">
                    <a:tint val="75000"/>
                  </a:prstClr>
                </a:solidFill>
                <a:latin typeface="Calibri"/>
                <a:ea typeface="+mn-ea"/>
                <a:cs typeface="+mn-cs"/>
              </a:rPr>
              <a:pPr rtl="0"/>
              <a:t>4/17/2009</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717CFFB-5D80-4F31-B7B1-D970F9007367}"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2688BCCC-442B-4808-888D-0C3C14EC5DB0}"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28600" y="114300"/>
            <a:ext cx="78295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228600" y="1587500"/>
            <a:ext cx="8607425" cy="5027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2452" name="Rectangle 4"/>
          <p:cNvSpPr>
            <a:spLocks noGrp="1" noChangeArrowheads="1"/>
          </p:cNvSpPr>
          <p:nvPr>
            <p:ph type="ftr" sz="quarter" idx="3"/>
          </p:nvPr>
        </p:nvSpPr>
        <p:spPr bwMode="auto">
          <a:xfrm>
            <a:off x="2133600" y="6629400"/>
            <a:ext cx="4457700" cy="219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900" b="0" smtClean="0">
                <a:solidFill>
                  <a:srgbClr val="848589"/>
                </a:solidFill>
                <a:latin typeface="+mn-lt"/>
              </a:defRPr>
            </a:lvl1pPr>
          </a:lstStyle>
          <a:p>
            <a:pPr>
              <a:defRPr/>
            </a:pPr>
            <a:endParaRPr lang="en-US"/>
          </a:p>
        </p:txBody>
      </p:sp>
      <p:sp>
        <p:nvSpPr>
          <p:cNvPr id="872453" name="Rectangle 5"/>
          <p:cNvSpPr>
            <a:spLocks noChangeArrowheads="1"/>
          </p:cNvSpPr>
          <p:nvPr/>
        </p:nvSpPr>
        <p:spPr bwMode="ltGray">
          <a:xfrm>
            <a:off x="187325" y="1257300"/>
            <a:ext cx="8782050" cy="84138"/>
          </a:xfrm>
          <a:prstGeom prst="rect">
            <a:avLst/>
          </a:prstGeom>
          <a:solidFill>
            <a:srgbClr val="2990CA"/>
          </a:solidFill>
          <a:ln w="9525">
            <a:noFill/>
            <a:miter lim="800000"/>
            <a:headEnd/>
            <a:tailEnd/>
          </a:ln>
          <a:effectLst/>
        </p:spPr>
        <p:txBody>
          <a:bodyPr wrap="none" anchor="ctr"/>
          <a:lstStyle/>
          <a:p>
            <a:pPr>
              <a:defRPr/>
            </a:pPr>
            <a:endParaRPr lang="en-US"/>
          </a:p>
        </p:txBody>
      </p:sp>
      <p:sp>
        <p:nvSpPr>
          <p:cNvPr id="872454" name="Rectangle 6"/>
          <p:cNvSpPr>
            <a:spLocks noGrp="1" noChangeArrowheads="1"/>
          </p:cNvSpPr>
          <p:nvPr>
            <p:ph type="sldNum" sz="quarter" idx="4"/>
          </p:nvPr>
        </p:nvSpPr>
        <p:spPr bwMode="auto">
          <a:xfrm>
            <a:off x="8226425" y="6629400"/>
            <a:ext cx="758825" cy="219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900" b="0" smtClean="0">
                <a:solidFill>
                  <a:srgbClr val="848589"/>
                </a:solidFill>
                <a:latin typeface="+mn-lt"/>
              </a:defRPr>
            </a:lvl1pPr>
          </a:lstStyle>
          <a:p>
            <a:pPr>
              <a:defRPr/>
            </a:pPr>
            <a:fld id="{87121ECD-7FD9-4F52-8F2D-EA473CE8D6DB}" type="slidenum">
              <a:rPr lang="en-US"/>
              <a:pPr>
                <a:defRPr/>
              </a:pPr>
              <a:t>‹#›</a:t>
            </a:fld>
            <a:endParaRPr lang="en-US"/>
          </a:p>
        </p:txBody>
      </p:sp>
      <p:pic>
        <p:nvPicPr>
          <p:cNvPr id="4103" name="Picture 7" descr="GGF-logo"/>
          <p:cNvPicPr>
            <a:picLocks noChangeAspect="1" noChangeArrowheads="1"/>
          </p:cNvPicPr>
          <p:nvPr userDrawn="1"/>
        </p:nvPicPr>
        <p:blipFill>
          <a:blip r:embed="rId13"/>
          <a:srcRect/>
          <a:stretch>
            <a:fillRect/>
          </a:stretch>
        </p:blipFill>
        <p:spPr bwMode="auto">
          <a:xfrm>
            <a:off x="8150225" y="165100"/>
            <a:ext cx="838200" cy="947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5"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wipe dir="r"/>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6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Futura Bk" pitchFamily="34" charset="0"/>
        </a:defRPr>
      </a:lvl2pPr>
      <a:lvl3pPr algn="l" rtl="0" eaLnBrk="0" fontAlgn="base" hangingPunct="0">
        <a:lnSpc>
          <a:spcPct val="90000"/>
        </a:lnSpc>
        <a:spcBef>
          <a:spcPct val="0"/>
        </a:spcBef>
        <a:spcAft>
          <a:spcPct val="0"/>
        </a:spcAft>
        <a:defRPr sz="3600">
          <a:solidFill>
            <a:schemeClr val="tx2"/>
          </a:solidFill>
          <a:latin typeface="Futura Bk" pitchFamily="34" charset="0"/>
        </a:defRPr>
      </a:lvl3pPr>
      <a:lvl4pPr algn="l" rtl="0" eaLnBrk="0" fontAlgn="base" hangingPunct="0">
        <a:lnSpc>
          <a:spcPct val="90000"/>
        </a:lnSpc>
        <a:spcBef>
          <a:spcPct val="0"/>
        </a:spcBef>
        <a:spcAft>
          <a:spcPct val="0"/>
        </a:spcAft>
        <a:defRPr sz="3600">
          <a:solidFill>
            <a:schemeClr val="tx2"/>
          </a:solidFill>
          <a:latin typeface="Futura Bk" pitchFamily="34" charset="0"/>
        </a:defRPr>
      </a:lvl4pPr>
      <a:lvl5pPr algn="l" rtl="0" eaLnBrk="0" fontAlgn="base" hangingPunct="0">
        <a:lnSpc>
          <a:spcPct val="90000"/>
        </a:lnSpc>
        <a:spcBef>
          <a:spcPct val="0"/>
        </a:spcBef>
        <a:spcAft>
          <a:spcPct val="0"/>
        </a:spcAft>
        <a:defRPr sz="3600">
          <a:solidFill>
            <a:schemeClr val="tx2"/>
          </a:solidFill>
          <a:latin typeface="Futura Bk" pitchFamily="34" charset="0"/>
        </a:defRPr>
      </a:lvl5pPr>
      <a:lvl6pPr marL="457200" algn="l" rtl="0" fontAlgn="base">
        <a:lnSpc>
          <a:spcPct val="90000"/>
        </a:lnSpc>
        <a:spcBef>
          <a:spcPct val="0"/>
        </a:spcBef>
        <a:spcAft>
          <a:spcPct val="0"/>
        </a:spcAft>
        <a:defRPr sz="3600">
          <a:solidFill>
            <a:schemeClr val="tx2"/>
          </a:solidFill>
          <a:latin typeface="Futura Bk" pitchFamily="34" charset="0"/>
        </a:defRPr>
      </a:lvl6pPr>
      <a:lvl7pPr marL="914400" algn="l" rtl="0" fontAlgn="base">
        <a:lnSpc>
          <a:spcPct val="90000"/>
        </a:lnSpc>
        <a:spcBef>
          <a:spcPct val="0"/>
        </a:spcBef>
        <a:spcAft>
          <a:spcPct val="0"/>
        </a:spcAft>
        <a:defRPr sz="3600">
          <a:solidFill>
            <a:schemeClr val="tx2"/>
          </a:solidFill>
          <a:latin typeface="Futura Bk" pitchFamily="34" charset="0"/>
        </a:defRPr>
      </a:lvl7pPr>
      <a:lvl8pPr marL="1371600" algn="l" rtl="0" fontAlgn="base">
        <a:lnSpc>
          <a:spcPct val="90000"/>
        </a:lnSpc>
        <a:spcBef>
          <a:spcPct val="0"/>
        </a:spcBef>
        <a:spcAft>
          <a:spcPct val="0"/>
        </a:spcAft>
        <a:defRPr sz="3600">
          <a:solidFill>
            <a:schemeClr val="tx2"/>
          </a:solidFill>
          <a:latin typeface="Futura Bk" pitchFamily="34" charset="0"/>
        </a:defRPr>
      </a:lvl8pPr>
      <a:lvl9pPr marL="1828800" algn="l" rtl="0" fontAlgn="base">
        <a:lnSpc>
          <a:spcPct val="90000"/>
        </a:lnSpc>
        <a:spcBef>
          <a:spcPct val="0"/>
        </a:spcBef>
        <a:spcAft>
          <a:spcPct val="0"/>
        </a:spcAft>
        <a:defRPr sz="3600">
          <a:solidFill>
            <a:schemeClr val="tx2"/>
          </a:solidFill>
          <a:latin typeface="Futura Bk" pitchFamily="34" charset="0"/>
        </a:defRPr>
      </a:lvl9pPr>
    </p:titleStyle>
    <p:bodyStyle>
      <a:lvl1pPr marL="228600" indent="-228600" algn="l" rtl="0" eaLnBrk="0" fontAlgn="base" hangingPunct="0">
        <a:lnSpc>
          <a:spcPct val="90000"/>
        </a:lnSpc>
        <a:spcBef>
          <a:spcPct val="30000"/>
        </a:spcBef>
        <a:spcAft>
          <a:spcPct val="10000"/>
        </a:spcAft>
        <a:buClr>
          <a:srgbClr val="B2B3B5"/>
        </a:buClr>
        <a:buSzPct val="75000"/>
        <a:buChar char="•"/>
        <a:defRPr sz="2800">
          <a:solidFill>
            <a:schemeClr val="tx1"/>
          </a:solidFill>
          <a:latin typeface="+mn-lt"/>
          <a:ea typeface="+mn-ea"/>
          <a:cs typeface="+mn-cs"/>
        </a:defRPr>
      </a:lvl1pPr>
      <a:lvl2pPr marL="571500" indent="-228600" algn="l" rtl="0" eaLnBrk="0" fontAlgn="base" hangingPunct="0">
        <a:lnSpc>
          <a:spcPct val="90000"/>
        </a:lnSpc>
        <a:spcBef>
          <a:spcPct val="10000"/>
        </a:spcBef>
        <a:spcAft>
          <a:spcPct val="10000"/>
        </a:spcAft>
        <a:buClr>
          <a:srgbClr val="B2B3B5"/>
        </a:buClr>
        <a:buFont typeface="Arial" charset="0"/>
        <a:buChar char="−"/>
        <a:defRPr sz="2400">
          <a:solidFill>
            <a:schemeClr val="tx1"/>
          </a:solidFill>
          <a:latin typeface="+mn-lt"/>
        </a:defRPr>
      </a:lvl2pPr>
      <a:lvl3pPr marL="914400" indent="-228600" algn="l" rtl="0" eaLnBrk="0" fontAlgn="base" hangingPunct="0">
        <a:lnSpc>
          <a:spcPct val="90000"/>
        </a:lnSpc>
        <a:spcBef>
          <a:spcPct val="10000"/>
        </a:spcBef>
        <a:spcAft>
          <a:spcPct val="10000"/>
        </a:spcAft>
        <a:buClr>
          <a:srgbClr val="B2B3B5"/>
        </a:buClr>
        <a:buChar char="•"/>
        <a:defRPr sz="2000">
          <a:solidFill>
            <a:schemeClr val="tx1"/>
          </a:solidFill>
          <a:latin typeface="+mn-lt"/>
        </a:defRPr>
      </a:lvl3pPr>
      <a:lvl4pPr marL="1257300" indent="-228600" algn="l" rtl="0" eaLnBrk="0" fontAlgn="base" hangingPunct="0">
        <a:lnSpc>
          <a:spcPct val="90000"/>
        </a:lnSpc>
        <a:spcBef>
          <a:spcPct val="10000"/>
        </a:spcBef>
        <a:spcAft>
          <a:spcPct val="10000"/>
        </a:spcAft>
        <a:buClr>
          <a:srgbClr val="B2B3B5"/>
        </a:buClr>
        <a:buFont typeface="Arial" charset="0"/>
        <a:buChar char="−"/>
        <a:defRPr sz="2000">
          <a:solidFill>
            <a:schemeClr val="tx1"/>
          </a:solidFill>
          <a:latin typeface="+mn-lt"/>
        </a:defRPr>
      </a:lvl4pPr>
      <a:lvl5pPr marL="1600200" indent="-228600" algn="l" rtl="0" eaLnBrk="0" fontAlgn="base" hangingPunct="0">
        <a:lnSpc>
          <a:spcPct val="90000"/>
        </a:lnSpc>
        <a:spcBef>
          <a:spcPct val="10000"/>
        </a:spcBef>
        <a:spcAft>
          <a:spcPct val="10000"/>
        </a:spcAft>
        <a:buClr>
          <a:srgbClr val="B2B3B5"/>
        </a:buClr>
        <a:buChar char="•"/>
        <a:defRPr sz="2000">
          <a:solidFill>
            <a:schemeClr val="tx1"/>
          </a:solidFill>
          <a:latin typeface="+mn-lt"/>
        </a:defRPr>
      </a:lvl5pPr>
      <a:lvl6pPr marL="2057400" indent="-228600" algn="l" rtl="0" fontAlgn="base">
        <a:lnSpc>
          <a:spcPct val="90000"/>
        </a:lnSpc>
        <a:spcBef>
          <a:spcPct val="10000"/>
        </a:spcBef>
        <a:spcAft>
          <a:spcPct val="10000"/>
        </a:spcAft>
        <a:buClr>
          <a:srgbClr val="B2B3B5"/>
        </a:buClr>
        <a:buChar char="•"/>
        <a:defRPr sz="2000">
          <a:solidFill>
            <a:schemeClr val="tx1"/>
          </a:solidFill>
          <a:latin typeface="+mn-lt"/>
        </a:defRPr>
      </a:lvl6pPr>
      <a:lvl7pPr marL="2514600" indent="-228600" algn="l" rtl="0" fontAlgn="base">
        <a:lnSpc>
          <a:spcPct val="90000"/>
        </a:lnSpc>
        <a:spcBef>
          <a:spcPct val="10000"/>
        </a:spcBef>
        <a:spcAft>
          <a:spcPct val="10000"/>
        </a:spcAft>
        <a:buClr>
          <a:srgbClr val="B2B3B5"/>
        </a:buClr>
        <a:buChar char="•"/>
        <a:defRPr sz="2000">
          <a:solidFill>
            <a:schemeClr val="tx1"/>
          </a:solidFill>
          <a:latin typeface="+mn-lt"/>
        </a:defRPr>
      </a:lvl7pPr>
      <a:lvl8pPr marL="2971800" indent="-228600" algn="l" rtl="0" fontAlgn="base">
        <a:lnSpc>
          <a:spcPct val="90000"/>
        </a:lnSpc>
        <a:spcBef>
          <a:spcPct val="10000"/>
        </a:spcBef>
        <a:spcAft>
          <a:spcPct val="10000"/>
        </a:spcAft>
        <a:buClr>
          <a:srgbClr val="B2B3B5"/>
        </a:buClr>
        <a:buChar char="•"/>
        <a:defRPr sz="2000">
          <a:solidFill>
            <a:schemeClr val="tx1"/>
          </a:solidFill>
          <a:latin typeface="+mn-lt"/>
        </a:defRPr>
      </a:lvl8pPr>
      <a:lvl9pPr marL="3429000" indent="-228600" algn="l" rtl="0" fontAlgn="base">
        <a:lnSpc>
          <a:spcPct val="90000"/>
        </a:lnSpc>
        <a:spcBef>
          <a:spcPct val="10000"/>
        </a:spcBef>
        <a:spcAft>
          <a:spcPct val="10000"/>
        </a:spcAft>
        <a:buClr>
          <a:srgbClr val="B2B3B5"/>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52400" y="304800"/>
            <a:ext cx="8839200" cy="10414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152400" y="1600200"/>
            <a:ext cx="8839200" cy="43434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w="12700">
            <a:noFill/>
            <a:miter lim="800000"/>
            <a:headEnd/>
            <a:tailEnd/>
          </a:ln>
          <a:effectLst/>
        </p:spPr>
        <p:txBody>
          <a:bodyPr wrap="none" anchor="ctr"/>
          <a:lstStyle/>
          <a:p>
            <a:pPr>
              <a:defRPr/>
            </a:pPr>
            <a:endParaRPr lang="en-US"/>
          </a:p>
        </p:txBody>
      </p:sp>
      <p:sp>
        <p:nvSpPr>
          <p:cNvPr id="1803269" name="Text Box 5"/>
          <p:cNvSpPr txBox="1">
            <a:spLocks noChangeArrowheads="1"/>
          </p:cNvSpPr>
          <p:nvPr userDrawn="1"/>
        </p:nvSpPr>
        <p:spPr bwMode="auto">
          <a:xfrm>
            <a:off x="4572000" y="6553200"/>
            <a:ext cx="3200400" cy="152400"/>
          </a:xfrm>
          <a:prstGeom prst="rect">
            <a:avLst/>
          </a:prstGeom>
          <a:noFill/>
          <a:ln w="12700">
            <a:noFill/>
            <a:miter lim="800000"/>
            <a:headEnd/>
            <a:tailEnd/>
          </a:ln>
          <a:effectLst/>
        </p:spPr>
        <p:txBody>
          <a:bodyPr lIns="0" tIns="0" rIns="0" bIns="0">
            <a:spAutoFit/>
          </a:bodyPr>
          <a:lstStyle/>
          <a:p>
            <a:pPr algn="r" eaLnBrk="0" hangingPunct="0">
              <a:defRPr/>
            </a:pPr>
            <a:r>
              <a:rPr lang="en-US" sz="1000">
                <a:latin typeface="Arial"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w="12700">
            <a:noFill/>
            <a:miter lim="800000"/>
            <a:headEnd/>
            <a:tailEnd/>
          </a:ln>
          <a:effectLst/>
        </p:spPr>
        <p:txBody>
          <a:bodyPr lIns="0" tIns="0" rIns="0" bIns="0">
            <a:spAutoFit/>
          </a:bodyPr>
          <a:lstStyle/>
          <a:p>
            <a:pPr algn="l" eaLnBrk="0" hangingPunct="0">
              <a:defRPr/>
            </a:pPr>
            <a:r>
              <a:rPr lang="en-US" sz="1000">
                <a:latin typeface="Arial" charset="0"/>
              </a:rPr>
              <a:t>SAN DIEGO SUPERCOMPUTER CENTER</a:t>
            </a:r>
          </a:p>
        </p:txBody>
      </p:sp>
      <p:pic>
        <p:nvPicPr>
          <p:cNvPr id="5127" name="Picture 7"/>
          <p:cNvPicPr>
            <a:picLocks noChangeAspect="1" noChangeArrowheads="1"/>
          </p:cNvPicPr>
          <p:nvPr/>
        </p:nvPicPr>
        <p:blipFill>
          <a:blip r:embed="rId13"/>
          <a:srcRect/>
          <a:stretch>
            <a:fillRect/>
          </a:stretch>
        </p:blipFill>
        <p:spPr bwMode="auto">
          <a:xfrm>
            <a:off x="8040688" y="6270625"/>
            <a:ext cx="804862" cy="422275"/>
          </a:xfrm>
          <a:prstGeom prst="rect">
            <a:avLst/>
          </a:prstGeom>
          <a:noFill/>
          <a:ln w="9525">
            <a:noFill/>
            <a:miter lim="800000"/>
            <a:headEnd/>
            <a:tailEnd/>
          </a:ln>
        </p:spPr>
      </p:pic>
      <p:pic>
        <p:nvPicPr>
          <p:cNvPr id="5128" name="Picture 8" descr="SDSC_logo 1"/>
          <p:cNvPicPr>
            <a:picLocks noChangeAspect="1" noChangeArrowheads="1"/>
          </p:cNvPicPr>
          <p:nvPr userDrawn="1"/>
        </p:nvPicPr>
        <p:blipFill>
          <a:blip r:embed="rId14"/>
          <a:srcRect/>
          <a:stretch>
            <a:fillRect/>
          </a:stretch>
        </p:blipFill>
        <p:spPr bwMode="auto">
          <a:xfrm>
            <a:off x="228600" y="6172200"/>
            <a:ext cx="952500" cy="495300"/>
          </a:xfrm>
          <a:prstGeom prst="rect">
            <a:avLst/>
          </a:prstGeom>
          <a:noFill/>
          <a:ln w="9525">
            <a:noFill/>
            <a:miter lim="800000"/>
            <a:headEnd/>
            <a:tailEnd/>
          </a:ln>
        </p:spPr>
      </p:pic>
      <p:sp>
        <p:nvSpPr>
          <p:cNvPr id="1803273" name="Text Box 9"/>
          <p:cNvSpPr txBox="1">
            <a:spLocks noChangeArrowheads="1"/>
          </p:cNvSpPr>
          <p:nvPr userDrawn="1"/>
        </p:nvSpPr>
        <p:spPr bwMode="auto">
          <a:xfrm>
            <a:off x="3200400" y="6521450"/>
            <a:ext cx="1436688" cy="336550"/>
          </a:xfrm>
          <a:prstGeom prst="rect">
            <a:avLst/>
          </a:prstGeom>
          <a:noFill/>
          <a:ln w="9525">
            <a:noFill/>
            <a:miter lim="800000"/>
            <a:headEnd/>
            <a:tailEnd/>
          </a:ln>
          <a:effectLst/>
        </p:spPr>
        <p:txBody>
          <a:bodyPr wrap="none">
            <a:spAutoFit/>
          </a:bodyPr>
          <a:lstStyle/>
          <a:p>
            <a:pPr algn="l" eaLnBrk="0" hangingPunct="0">
              <a:defRPr/>
            </a:pPr>
            <a:r>
              <a:rPr lang="en-US" i="1">
                <a:solidFill>
                  <a:srgbClr val="009999"/>
                </a:solidFill>
                <a:latin typeface="Helvetica" pitchFamily="34" charset="0"/>
              </a:rPr>
              <a:t>Fran Berman</a:t>
            </a: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p:txStyles>
    <p:titleStyle>
      <a:lvl1pPr algn="ctr" rtl="0" eaLnBrk="0" fontAlgn="base" hangingPunct="0">
        <a:lnSpc>
          <a:spcPct val="95000"/>
        </a:lnSpc>
        <a:spcBef>
          <a:spcPct val="0"/>
        </a:spcBef>
        <a:spcAft>
          <a:spcPct val="0"/>
        </a:spcAft>
        <a:defRPr sz="3600" b="1" i="1">
          <a:solidFill>
            <a:srgbClr val="000099"/>
          </a:solidFill>
          <a:latin typeface="+mj-lt"/>
          <a:ea typeface="+mj-ea"/>
          <a:cs typeface="+mj-cs"/>
        </a:defRPr>
      </a:lvl1pPr>
      <a:lvl2pPr algn="ctr" rtl="0" eaLnBrk="0" fontAlgn="base" hangingPunct="0">
        <a:lnSpc>
          <a:spcPct val="95000"/>
        </a:lnSpc>
        <a:spcBef>
          <a:spcPct val="0"/>
        </a:spcBef>
        <a:spcAft>
          <a:spcPct val="0"/>
        </a:spcAft>
        <a:defRPr sz="3600" b="1" i="1">
          <a:solidFill>
            <a:srgbClr val="000099"/>
          </a:solidFill>
          <a:latin typeface="Helvetica" pitchFamily="34" charset="0"/>
        </a:defRPr>
      </a:lvl2pPr>
      <a:lvl3pPr algn="ctr" rtl="0" eaLnBrk="0" fontAlgn="base" hangingPunct="0">
        <a:lnSpc>
          <a:spcPct val="95000"/>
        </a:lnSpc>
        <a:spcBef>
          <a:spcPct val="0"/>
        </a:spcBef>
        <a:spcAft>
          <a:spcPct val="0"/>
        </a:spcAft>
        <a:defRPr sz="3600" b="1" i="1">
          <a:solidFill>
            <a:srgbClr val="000099"/>
          </a:solidFill>
          <a:latin typeface="Helvetica" pitchFamily="34" charset="0"/>
        </a:defRPr>
      </a:lvl3pPr>
      <a:lvl4pPr algn="ctr" rtl="0" eaLnBrk="0" fontAlgn="base" hangingPunct="0">
        <a:lnSpc>
          <a:spcPct val="95000"/>
        </a:lnSpc>
        <a:spcBef>
          <a:spcPct val="0"/>
        </a:spcBef>
        <a:spcAft>
          <a:spcPct val="0"/>
        </a:spcAft>
        <a:defRPr sz="3600" b="1" i="1">
          <a:solidFill>
            <a:srgbClr val="000099"/>
          </a:solidFill>
          <a:latin typeface="Helvetica" pitchFamily="34" charset="0"/>
        </a:defRPr>
      </a:lvl4pPr>
      <a:lvl5pPr algn="ctr" rtl="0" eaLnBrk="0" fontAlgn="base" hangingPunct="0">
        <a:lnSpc>
          <a:spcPct val="95000"/>
        </a:lnSpc>
        <a:spcBef>
          <a:spcPct val="0"/>
        </a:spcBef>
        <a:spcAft>
          <a:spcPct val="0"/>
        </a:spcAft>
        <a:defRPr sz="3600" b="1" i="1">
          <a:solidFill>
            <a:srgbClr val="000099"/>
          </a:solidFill>
          <a:latin typeface="Helvetica" pitchFamily="34" charset="0"/>
        </a:defRPr>
      </a:lvl5pPr>
      <a:lvl6pPr marL="457200" algn="ctr" rtl="0" fontAlgn="base">
        <a:lnSpc>
          <a:spcPct val="95000"/>
        </a:lnSpc>
        <a:spcBef>
          <a:spcPct val="0"/>
        </a:spcBef>
        <a:spcAft>
          <a:spcPct val="0"/>
        </a:spcAft>
        <a:defRPr sz="3600" b="1" i="1">
          <a:solidFill>
            <a:srgbClr val="000099"/>
          </a:solidFill>
          <a:latin typeface="Helvetica" pitchFamily="34" charset="0"/>
        </a:defRPr>
      </a:lvl6pPr>
      <a:lvl7pPr marL="914400" algn="ctr" rtl="0" fontAlgn="base">
        <a:lnSpc>
          <a:spcPct val="95000"/>
        </a:lnSpc>
        <a:spcBef>
          <a:spcPct val="0"/>
        </a:spcBef>
        <a:spcAft>
          <a:spcPct val="0"/>
        </a:spcAft>
        <a:defRPr sz="3600" b="1" i="1">
          <a:solidFill>
            <a:srgbClr val="000099"/>
          </a:solidFill>
          <a:latin typeface="Helvetica" pitchFamily="34" charset="0"/>
        </a:defRPr>
      </a:lvl7pPr>
      <a:lvl8pPr marL="1371600" algn="ctr" rtl="0" fontAlgn="base">
        <a:lnSpc>
          <a:spcPct val="95000"/>
        </a:lnSpc>
        <a:spcBef>
          <a:spcPct val="0"/>
        </a:spcBef>
        <a:spcAft>
          <a:spcPct val="0"/>
        </a:spcAft>
        <a:defRPr sz="3600" b="1" i="1">
          <a:solidFill>
            <a:srgbClr val="000099"/>
          </a:solidFill>
          <a:latin typeface="Helvetica" pitchFamily="34" charset="0"/>
        </a:defRPr>
      </a:lvl8pPr>
      <a:lvl9pPr marL="1828800" algn="ctr" rtl="0" fontAlgn="base">
        <a:lnSpc>
          <a:spcPct val="95000"/>
        </a:lnSpc>
        <a:spcBef>
          <a:spcPct val="0"/>
        </a:spcBef>
        <a:spcAft>
          <a:spcPct val="0"/>
        </a:spcAft>
        <a:defRPr sz="3600" b="1" i="1">
          <a:solidFill>
            <a:srgbClr val="000099"/>
          </a:solidFill>
          <a:latin typeface="Helvetica" pitchFamily="34" charset="0"/>
        </a:defRPr>
      </a:lvl9pPr>
    </p:titleStyle>
    <p:bodyStyle>
      <a:lvl1pPr marL="342900" indent="-342900" algn="l" rtl="0" eaLnBrk="0" fontAlgn="base" hangingPunct="0">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eaLnBrk="0" fontAlgn="base" hangingPunct="0">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eaLnBrk="0" fontAlgn="base" hangingPunct="0">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pitchFamily="18"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500188"/>
            <a:ext cx="8229600" cy="4283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28100" name="Rectangle 4"/>
          <p:cNvSpPr>
            <a:spLocks noGrp="1" noChangeArrowheads="1"/>
          </p:cNvSpPr>
          <p:nvPr>
            <p:ph type="sldNum" sz="quarter" idx="4"/>
          </p:nvPr>
        </p:nvSpPr>
        <p:spPr bwMode="auto">
          <a:xfrm>
            <a:off x="7848600" y="5562600"/>
            <a:ext cx="137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Arial" charset="0"/>
              </a:defRPr>
            </a:lvl1pPr>
          </a:lstStyle>
          <a:p>
            <a:pPr>
              <a:defRPr/>
            </a:pPr>
            <a:fld id="{A9EB3120-3206-4357-A29A-439FB7502A39}" type="slidenum">
              <a:rPr lang="en-US"/>
              <a:pPr>
                <a:defRPr/>
              </a:pPr>
              <a:t>‹#›</a:t>
            </a:fld>
            <a:r>
              <a:rPr lang="en-US"/>
              <a:t> of 14</a:t>
            </a:r>
          </a:p>
        </p:txBody>
      </p:sp>
      <p:pic>
        <p:nvPicPr>
          <p:cNvPr id="7173" name="Picture 5" descr="nsf"/>
          <p:cNvPicPr>
            <a:picLocks noChangeAspect="1" noChangeArrowheads="1"/>
          </p:cNvPicPr>
          <p:nvPr userDrawn="1"/>
        </p:nvPicPr>
        <p:blipFill>
          <a:blip r:embed="rId13">
            <a:clrChange>
              <a:clrFrom>
                <a:srgbClr val="FEFEFE"/>
              </a:clrFrom>
              <a:clrTo>
                <a:srgbClr val="FEFEFE">
                  <a:alpha val="0"/>
                </a:srgbClr>
              </a:clrTo>
            </a:clrChange>
          </a:blip>
          <a:srcRect/>
          <a:stretch>
            <a:fillRect/>
          </a:stretch>
        </p:blipFill>
        <p:spPr bwMode="auto">
          <a:xfrm>
            <a:off x="182563" y="5910263"/>
            <a:ext cx="990600" cy="947737"/>
          </a:xfrm>
          <a:prstGeom prst="rect">
            <a:avLst/>
          </a:prstGeom>
          <a:noFill/>
          <a:ln w="9525">
            <a:noFill/>
            <a:miter lim="800000"/>
            <a:headEnd/>
            <a:tailEnd/>
          </a:ln>
        </p:spPr>
      </p:pic>
      <p:sp>
        <p:nvSpPr>
          <p:cNvPr id="4228102" name="Rectangle 6"/>
          <p:cNvSpPr>
            <a:spLocks noChangeArrowheads="1"/>
          </p:cNvSpPr>
          <p:nvPr userDrawn="1"/>
        </p:nvSpPr>
        <p:spPr bwMode="auto">
          <a:xfrm>
            <a:off x="228600" y="228600"/>
            <a:ext cx="8683625" cy="5640388"/>
          </a:xfrm>
          <a:prstGeom prst="rect">
            <a:avLst/>
          </a:prstGeom>
          <a:noFill/>
          <a:ln w="57150" cmpd="thinThick">
            <a:solidFill>
              <a:srgbClr val="CDA246"/>
            </a:solidFill>
            <a:miter lim="800000"/>
            <a:headEnd/>
            <a:tailEnd/>
          </a:ln>
          <a:effectLst/>
        </p:spPr>
        <p:txBody>
          <a:bodyPr wrap="none" anchor="ctr"/>
          <a:lstStyle/>
          <a:p>
            <a:pPr>
              <a:defRPr/>
            </a:pPr>
            <a:endParaRPr lang="en-US"/>
          </a:p>
        </p:txBody>
      </p:sp>
      <p:pic>
        <p:nvPicPr>
          <p:cNvPr id="7175" name="Picture 7" descr="CReSIS_logo_color"/>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3381375" y="5803900"/>
            <a:ext cx="2422525" cy="990600"/>
          </a:xfrm>
          <a:prstGeom prst="rect">
            <a:avLst/>
          </a:prstGeom>
          <a:noFill/>
          <a:ln w="9525">
            <a:noFill/>
            <a:miter lim="800000"/>
            <a:headEnd/>
            <a:tailEnd/>
          </a:ln>
        </p:spPr>
      </p:pic>
      <p:pic>
        <p:nvPicPr>
          <p:cNvPr id="7176" name="Picture 8" descr="KTEC_logoFull_color_b"/>
          <p:cNvPicPr>
            <a:picLocks noChangeAspect="1" noChangeArrowheads="1"/>
          </p:cNvPicPr>
          <p:nvPr userDrawn="1"/>
        </p:nvPicPr>
        <p:blipFill>
          <a:blip r:embed="rId15"/>
          <a:srcRect/>
          <a:stretch>
            <a:fillRect/>
          </a:stretch>
        </p:blipFill>
        <p:spPr bwMode="auto">
          <a:xfrm>
            <a:off x="7162800" y="6170613"/>
            <a:ext cx="1133475" cy="458787"/>
          </a:xfrm>
          <a:prstGeom prst="rect">
            <a:avLst/>
          </a:prstGeom>
          <a:noFill/>
          <a:ln w="9525">
            <a:noFill/>
            <a:miter lim="800000"/>
            <a:headEnd/>
            <a:tailEnd/>
          </a:ln>
        </p:spPr>
      </p:pic>
      <p:pic>
        <p:nvPicPr>
          <p:cNvPr id="7177" name="Picture 9" descr="nasa-logo"/>
          <p:cNvPicPr>
            <a:picLocks noChangeAspect="1" noChangeArrowheads="1"/>
          </p:cNvPicPr>
          <p:nvPr userDrawn="1"/>
        </p:nvPicPr>
        <p:blipFill>
          <a:blip r:embed="rId16"/>
          <a:srcRect/>
          <a:stretch>
            <a:fillRect/>
          </a:stretch>
        </p:blipFill>
        <p:spPr bwMode="auto">
          <a:xfrm>
            <a:off x="8305800" y="6096000"/>
            <a:ext cx="639763" cy="547688"/>
          </a:xfrm>
          <a:prstGeom prst="rect">
            <a:avLst/>
          </a:prstGeom>
          <a:noFill/>
          <a:ln w="9525">
            <a:noFill/>
            <a:miter lim="800000"/>
            <a:headEnd/>
            <a:tailEnd/>
          </a:ln>
        </p:spPr>
      </p:pic>
      <p:sp>
        <p:nvSpPr>
          <p:cNvPr id="4228106" name="Line 10"/>
          <p:cNvSpPr>
            <a:spLocks noChangeShapeType="1"/>
          </p:cNvSpPr>
          <p:nvPr userDrawn="1"/>
        </p:nvSpPr>
        <p:spPr bwMode="auto">
          <a:xfrm>
            <a:off x="228600" y="1363663"/>
            <a:ext cx="8686800" cy="0"/>
          </a:xfrm>
          <a:prstGeom prst="line">
            <a:avLst/>
          </a:prstGeom>
          <a:noFill/>
          <a:ln w="57150" cmpd="thickThin">
            <a:solidFill>
              <a:srgbClr val="CC99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34" charset="0"/>
        </a:defRPr>
      </a:lvl2pPr>
      <a:lvl3pPr algn="ctr" rtl="0" eaLnBrk="0" fontAlgn="base" hangingPunct="0">
        <a:spcBef>
          <a:spcPct val="0"/>
        </a:spcBef>
        <a:spcAft>
          <a:spcPct val="0"/>
        </a:spcAft>
        <a:defRPr sz="4400">
          <a:solidFill>
            <a:schemeClr val="tx2"/>
          </a:solidFill>
          <a:latin typeface="Century Gothic" pitchFamily="34" charset="0"/>
        </a:defRPr>
      </a:lvl3pPr>
      <a:lvl4pPr algn="ctr" rtl="0" eaLnBrk="0" fontAlgn="base" hangingPunct="0">
        <a:spcBef>
          <a:spcPct val="0"/>
        </a:spcBef>
        <a:spcAft>
          <a:spcPct val="0"/>
        </a:spcAft>
        <a:defRPr sz="4400">
          <a:solidFill>
            <a:schemeClr val="tx2"/>
          </a:solidFill>
          <a:latin typeface="Century Gothic" pitchFamily="34" charset="0"/>
        </a:defRPr>
      </a:lvl4pPr>
      <a:lvl5pPr algn="ctr" rtl="0" eaLnBrk="0" fontAlgn="base" hangingPunct="0">
        <a:spcBef>
          <a:spcPct val="0"/>
        </a:spcBef>
        <a:spcAft>
          <a:spcPct val="0"/>
        </a:spcAft>
        <a:defRPr sz="4400">
          <a:solidFill>
            <a:schemeClr val="tx2"/>
          </a:solidFill>
          <a:latin typeface="Century Gothic" pitchFamily="34" charset="0"/>
        </a:defRPr>
      </a:lvl5pPr>
      <a:lvl6pPr marL="457200" algn="ctr" rtl="0" fontAlgn="base">
        <a:spcBef>
          <a:spcPct val="0"/>
        </a:spcBef>
        <a:spcAft>
          <a:spcPct val="0"/>
        </a:spcAft>
        <a:defRPr sz="4400">
          <a:solidFill>
            <a:schemeClr val="tx2"/>
          </a:solidFill>
          <a:latin typeface="Century Gothic" pitchFamily="34" charset="0"/>
        </a:defRPr>
      </a:lvl6pPr>
      <a:lvl7pPr marL="914400" algn="ctr" rtl="0" fontAlgn="base">
        <a:spcBef>
          <a:spcPct val="0"/>
        </a:spcBef>
        <a:spcAft>
          <a:spcPct val="0"/>
        </a:spcAft>
        <a:defRPr sz="4400">
          <a:solidFill>
            <a:schemeClr val="tx2"/>
          </a:solidFill>
          <a:latin typeface="Century Gothic" pitchFamily="34" charset="0"/>
        </a:defRPr>
      </a:lvl7pPr>
      <a:lvl8pPr marL="1371600" algn="ctr" rtl="0" fontAlgn="base">
        <a:spcBef>
          <a:spcPct val="0"/>
        </a:spcBef>
        <a:spcAft>
          <a:spcPct val="0"/>
        </a:spcAft>
        <a:defRPr sz="4400">
          <a:solidFill>
            <a:schemeClr val="tx2"/>
          </a:solidFill>
          <a:latin typeface="Century Gothic" pitchFamily="34" charset="0"/>
        </a:defRPr>
      </a:lvl8pPr>
      <a:lvl9pPr marL="1828800" algn="ctr" rtl="0" fontAlgn="base">
        <a:spcBef>
          <a:spcPct val="0"/>
        </a:spcBef>
        <a:spcAft>
          <a:spcPct val="0"/>
        </a:spcAft>
        <a:defRPr sz="44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8924C731-FD80-4608-8248-0A01089780E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7" name="Slide Number Placeholder 5"/>
          <p:cNvSpPr>
            <a:spLocks noGrp="1"/>
          </p:cNvSpPr>
          <p:nvPr>
            <p:ph type="sldNum" sz="quarter" idx="4"/>
          </p:nvPr>
        </p:nvSpPr>
        <p:spPr>
          <a:xfrm>
            <a:off x="8458200" y="6492875"/>
            <a:ext cx="40005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AD1DD6A7-31A3-475B-913B-03DF5DF9A9B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a:defRPr/>
            </a:pPr>
            <a:endParaRPr lang="en-US"/>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defRPr/>
            </a:pPr>
            <a:endParaRPr lang="en-US"/>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a:defRPr/>
            </a:pPr>
            <a:fld id="{5C61D14A-09F5-4DCB-8C3E-3A80CF77131C}" type="slidenum">
              <a:rPr lang="en-US"/>
              <a:pPr>
                <a:defRPr/>
              </a:pPr>
              <a:t>‹#›</a:t>
            </a:fld>
            <a:endParaRPr lang="en-US"/>
          </a:p>
        </p:txBody>
      </p:sp>
      <p:pic>
        <p:nvPicPr>
          <p:cNvPr id="1127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55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smtClean="0">
                <a:latin typeface="+mn-lt"/>
                <a:ea typeface="+mn-ea"/>
              </a:defRPr>
            </a:lvl1pPr>
          </a:lstStyle>
          <a:p>
            <a:pPr rtl="0" fontAlgn="base">
              <a:spcBef>
                <a:spcPct val="0"/>
              </a:spcBef>
              <a:spcAft>
                <a:spcPct val="0"/>
              </a:spcAft>
              <a:defRPr/>
            </a:pPr>
            <a:endParaRPr lang="en-US" kern="1200">
              <a:solidFill>
                <a:srgbClr val="000000"/>
              </a:solidFill>
              <a:latin typeface="Arial"/>
              <a:cs typeface="+mn-cs"/>
            </a:endParaRPr>
          </a:p>
        </p:txBody>
      </p:sp>
      <p:sp>
        <p:nvSpPr>
          <p:cNvPr id="4455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smtClean="0">
                <a:latin typeface="+mn-lt"/>
                <a:ea typeface="+mn-ea"/>
              </a:defRPr>
            </a:lvl1pPr>
          </a:lstStyle>
          <a:p>
            <a:pPr algn="ctr" rtl="0" fontAlgn="base">
              <a:spcBef>
                <a:spcPct val="0"/>
              </a:spcBef>
              <a:spcAft>
                <a:spcPct val="0"/>
              </a:spcAft>
              <a:defRPr/>
            </a:pPr>
            <a:endParaRPr lang="en-US" kern="1200">
              <a:solidFill>
                <a:srgbClr val="000000"/>
              </a:solidFill>
              <a:latin typeface="Arial"/>
              <a:cs typeface="+mn-cs"/>
            </a:endParaRPr>
          </a:p>
        </p:txBody>
      </p:sp>
      <p:sp>
        <p:nvSpPr>
          <p:cNvPr id="4455430" name="Rectangle 6"/>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smtClean="0">
                <a:latin typeface="+mn-lt"/>
                <a:ea typeface="+mn-ea"/>
              </a:defRPr>
            </a:lvl1pPr>
          </a:lstStyle>
          <a:p>
            <a:pPr rtl="0" fontAlgn="base">
              <a:spcBef>
                <a:spcPct val="0"/>
              </a:spcBef>
              <a:spcAft>
                <a:spcPct val="0"/>
              </a:spcAft>
              <a:defRPr/>
            </a:pPr>
            <a:fld id="{2EA606F7-5EAF-44B2-AFA5-1B636A6600F3}" type="slidenum">
              <a:rPr lang="en-US" kern="1200">
                <a:solidFill>
                  <a:srgbClr val="000000"/>
                </a:solidFill>
                <a:latin typeface="Arial"/>
                <a:cs typeface="+mn-cs"/>
              </a:rPr>
              <a:pPr rtl="0" fontAlgn="base">
                <a:spcBef>
                  <a:spcPct val="0"/>
                </a:spcBef>
                <a:spcAft>
                  <a:spcPct val="0"/>
                </a:spcAft>
                <a:defRPr/>
              </a:pPr>
              <a:t>‹#›</a:t>
            </a:fld>
            <a:endParaRPr lang="en-US" kern="1200">
              <a:solidFill>
                <a:srgbClr val="000000"/>
              </a:solidFill>
              <a:latin typeface="Arial"/>
              <a:cs typeface="+mn-cs"/>
            </a:endParaRPr>
          </a:p>
        </p:txBody>
      </p:sp>
      <p:pic>
        <p:nvPicPr>
          <p:cNvPr id="11271" name="Picture 7" descr="tglogo-small"/>
          <p:cNvPicPr>
            <a:picLocks noChangeAspect="1" noChangeArrowheads="1"/>
          </p:cNvPicPr>
          <p:nvPr userDrawn="1"/>
        </p:nvPicPr>
        <p:blipFill>
          <a:blip r:embed="rId15"/>
          <a:srcRect/>
          <a:stretch>
            <a:fillRect/>
          </a:stretch>
        </p:blipFill>
        <p:spPr bwMode="auto">
          <a:xfrm>
            <a:off x="8370888" y="6019800"/>
            <a:ext cx="696912" cy="762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12" charset="-128"/>
        </a:defRPr>
      </a:lvl2pPr>
      <a:lvl3pPr algn="ctr" rtl="0" eaLnBrk="0" fontAlgn="base" hangingPunct="0">
        <a:spcBef>
          <a:spcPct val="0"/>
        </a:spcBef>
        <a:spcAft>
          <a:spcPct val="0"/>
        </a:spcAft>
        <a:defRPr sz="3600">
          <a:solidFill>
            <a:schemeClr val="tx2"/>
          </a:solidFill>
          <a:latin typeface="Arial" charset="0"/>
          <a:ea typeface="ＭＳ Ｐゴシック" pitchFamily="-112" charset="-128"/>
        </a:defRPr>
      </a:lvl3pPr>
      <a:lvl4pPr algn="ctr" rtl="0" eaLnBrk="0" fontAlgn="base" hangingPunct="0">
        <a:spcBef>
          <a:spcPct val="0"/>
        </a:spcBef>
        <a:spcAft>
          <a:spcPct val="0"/>
        </a:spcAft>
        <a:defRPr sz="3600">
          <a:solidFill>
            <a:schemeClr val="tx2"/>
          </a:solidFill>
          <a:latin typeface="Arial" charset="0"/>
          <a:ea typeface="ＭＳ Ｐゴシック" pitchFamily="-112" charset="-128"/>
        </a:defRPr>
      </a:lvl4pPr>
      <a:lvl5pPr algn="ctr" rtl="0" eaLnBrk="0" fontAlgn="base" hangingPunct="0">
        <a:spcBef>
          <a:spcPct val="0"/>
        </a:spcBef>
        <a:spcAft>
          <a:spcPct val="0"/>
        </a:spcAft>
        <a:defRPr sz="3600">
          <a:solidFill>
            <a:schemeClr val="tx2"/>
          </a:solidFill>
          <a:latin typeface="Arial" charset="0"/>
          <a:ea typeface="ＭＳ Ｐゴシック" pitchFamily="-112" charset="-128"/>
        </a:defRPr>
      </a:lvl5pPr>
      <a:lvl6pPr marL="457200" algn="ctr" rtl="0" fontAlgn="base">
        <a:spcBef>
          <a:spcPct val="0"/>
        </a:spcBef>
        <a:spcAft>
          <a:spcPct val="0"/>
        </a:spcAft>
        <a:defRPr sz="3600">
          <a:solidFill>
            <a:schemeClr val="tx2"/>
          </a:solidFill>
          <a:latin typeface="Arial" charset="0"/>
          <a:ea typeface="ＭＳ Ｐゴシック" pitchFamily="-112" charset="-128"/>
        </a:defRPr>
      </a:lvl6pPr>
      <a:lvl7pPr marL="914400" algn="ctr" rtl="0" fontAlgn="base">
        <a:spcBef>
          <a:spcPct val="0"/>
        </a:spcBef>
        <a:spcAft>
          <a:spcPct val="0"/>
        </a:spcAft>
        <a:defRPr sz="3600">
          <a:solidFill>
            <a:schemeClr val="tx2"/>
          </a:solidFill>
          <a:latin typeface="Arial" charset="0"/>
          <a:ea typeface="ＭＳ Ｐゴシック" pitchFamily="-112" charset="-128"/>
        </a:defRPr>
      </a:lvl7pPr>
      <a:lvl8pPr marL="1371600" algn="ctr" rtl="0" fontAlgn="base">
        <a:spcBef>
          <a:spcPct val="0"/>
        </a:spcBef>
        <a:spcAft>
          <a:spcPct val="0"/>
        </a:spcAft>
        <a:defRPr sz="3600">
          <a:solidFill>
            <a:schemeClr val="tx2"/>
          </a:solidFill>
          <a:latin typeface="Arial" charset="0"/>
          <a:ea typeface="ＭＳ Ｐゴシック" pitchFamily="-112" charset="-128"/>
        </a:defRPr>
      </a:lvl8pPr>
      <a:lvl9pPr marL="1828800" algn="ctr" rtl="0" fontAlgn="base">
        <a:spcBef>
          <a:spcPct val="0"/>
        </a:spcBef>
        <a:spcAft>
          <a:spcPct val="0"/>
        </a:spcAft>
        <a:defRPr sz="36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rtl="0" fontAlgn="base">
                <a:spcBef>
                  <a:spcPct val="0"/>
                </a:spcBef>
                <a:spcAft>
                  <a:spcPct val="0"/>
                </a:spcAft>
                <a:defRPr/>
              </a:pPr>
              <a:endParaRPr lang="en-US" sz="1600" b="1" kern="1200">
                <a:solidFill>
                  <a:srgbClr val="FFFFFF"/>
                </a:solidFill>
                <a:latin typeface="Times New Roman" pitchFamily="18" charset="0"/>
                <a:ea typeface="+mn-ea"/>
                <a:cs typeface="+mn-cs"/>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rtl="0" fontAlgn="base">
              <a:spcBef>
                <a:spcPct val="0"/>
              </a:spcBef>
              <a:spcAft>
                <a:spcPct val="0"/>
              </a:spcAft>
              <a:defRPr/>
            </a:pPr>
            <a:endParaRPr lang="en-US" kern="1200">
              <a:solidFill>
                <a:srgbClr val="FFFFFF"/>
              </a:solidFill>
              <a:ea typeface="+mn-ea"/>
              <a:cs typeface="+mn-cs"/>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rtl="0" fontAlgn="base">
              <a:spcBef>
                <a:spcPct val="0"/>
              </a:spcBef>
              <a:spcAft>
                <a:spcPct val="0"/>
              </a:spcAft>
              <a:defRPr/>
            </a:pPr>
            <a:fld id="{48BC5CB5-9BE7-4690-9CD9-ED6301D39D7E}"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5.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19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7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60.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66.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44.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6.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file:///C:\gcf\ptliupages\publications\presentations\Nokia%20Talk%20on%20Phoenix.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Grp="1" noChangeArrowheads="1"/>
          </p:cNvSpPr>
          <p:nvPr>
            <p:ph type="sldNum" sz="quarter" idx="12"/>
          </p:nvPr>
        </p:nvSpPr>
        <p:spPr/>
        <p:txBody>
          <a:bodyPr/>
          <a:lstStyle/>
          <a:p>
            <a:pPr>
              <a:defRPr/>
            </a:pPr>
            <a:fld id="{62FB1FEB-8F41-46CC-BD99-3C9CAEE2DF01}" type="slidenum">
              <a:rPr lang="en-US"/>
              <a:pPr>
                <a:defRPr/>
              </a:pPr>
              <a:t>1</a:t>
            </a:fld>
            <a:endParaRPr lang="en-US"/>
          </a:p>
        </p:txBody>
      </p:sp>
      <p:sp>
        <p:nvSpPr>
          <p:cNvPr id="24579" name="Rectangle 2"/>
          <p:cNvSpPr>
            <a:spLocks noGrp="1" noChangeArrowheads="1"/>
          </p:cNvSpPr>
          <p:nvPr>
            <p:ph type="ctrTitle"/>
          </p:nvPr>
        </p:nvSpPr>
        <p:spPr>
          <a:xfrm>
            <a:off x="0" y="533400"/>
            <a:ext cx="9144000" cy="1889125"/>
          </a:xfrm>
        </p:spPr>
        <p:txBody>
          <a:bodyPr/>
          <a:lstStyle/>
          <a:p>
            <a:pPr eaLnBrk="1" hangingPunct="1"/>
            <a:r>
              <a:rPr lang="en-US" sz="4800" dirty="0" smtClean="0"/>
              <a:t>North Dakota Tribal Colleges</a:t>
            </a:r>
            <a:br>
              <a:rPr lang="en-US" sz="4800" dirty="0" smtClean="0"/>
            </a:br>
            <a:r>
              <a:rPr lang="en-US" sz="4800" dirty="0" smtClean="0"/>
              <a:t>Cyberinfrastructure </a:t>
            </a:r>
            <a:r>
              <a:rPr lang="en-US" sz="4800" dirty="0" smtClean="0"/>
              <a:t>Day</a:t>
            </a:r>
            <a:br>
              <a:rPr lang="en-US" sz="4800" dirty="0" smtClean="0"/>
            </a:br>
            <a:r>
              <a:rPr lang="en-US" sz="4800" dirty="0" smtClean="0"/>
              <a:t>Overview</a:t>
            </a:r>
          </a:p>
        </p:txBody>
      </p:sp>
      <p:sp>
        <p:nvSpPr>
          <p:cNvPr id="24580" name="Rectangle 3"/>
          <p:cNvSpPr>
            <a:spLocks noGrp="1" noChangeArrowheads="1"/>
          </p:cNvSpPr>
          <p:nvPr>
            <p:ph type="subTitle" idx="1"/>
          </p:nvPr>
        </p:nvSpPr>
        <p:spPr>
          <a:xfrm>
            <a:off x="0" y="2438400"/>
            <a:ext cx="9144000" cy="3429000"/>
          </a:xfrm>
        </p:spPr>
        <p:txBody>
          <a:bodyPr/>
          <a:lstStyle/>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United Tribes Technical College</a:t>
            </a:r>
          </a:p>
          <a:p>
            <a:pPr eaLnBrk="1" hangingPunct="1">
              <a:lnSpc>
                <a:spcPct val="90000"/>
              </a:lnSpc>
            </a:pPr>
            <a:r>
              <a:rPr lang="en-US" sz="2000" smtClean="0">
                <a:latin typeface="Arial Unicode MS" pitchFamily="34" charset="-128"/>
                <a:ea typeface="Arial Unicode MS" pitchFamily="34" charset="-128"/>
                <a:cs typeface="Arial Unicode MS" pitchFamily="34" charset="-128"/>
              </a:rPr>
              <a:t>April 17 </a:t>
            </a:r>
            <a:r>
              <a:rPr lang="en-US" sz="2000" dirty="0" smtClean="0">
                <a:latin typeface="Arial Unicode MS" pitchFamily="34" charset="-128"/>
                <a:ea typeface="Arial Unicode MS" pitchFamily="34" charset="-128"/>
                <a:cs typeface="Arial Unicode MS" pitchFamily="34" charset="-128"/>
              </a:rPr>
              <a:t>2009</a:t>
            </a:r>
          </a:p>
          <a:p>
            <a:pPr eaLnBrk="1" hangingPunct="1">
              <a:lnSpc>
                <a:spcPct val="90000"/>
              </a:lnSpc>
            </a:pPr>
            <a:endParaRPr lang="en-US" sz="2000" dirty="0" smtClean="0">
              <a:latin typeface="Arial Unicode MS" pitchFamily="34" charset="-128"/>
              <a:ea typeface="Arial Unicode MS" pitchFamily="34" charset="-128"/>
              <a:cs typeface="Arial Unicode MS" pitchFamily="34" charset="-128"/>
            </a:endParaRPr>
          </a:p>
          <a:p>
            <a:pPr eaLnBrk="1" hangingPunct="1">
              <a:lnSpc>
                <a:spcPct val="90000"/>
              </a:lnSpc>
            </a:pPr>
            <a:r>
              <a:rPr lang="en-US" sz="2000" dirty="0" smtClean="0">
                <a:latin typeface="Arial Unicode MS" pitchFamily="34" charset="-128"/>
                <a:ea typeface="Arial Unicode MS" pitchFamily="34" charset="-128"/>
                <a:cs typeface="Arial Unicode MS" pitchFamily="34" charset="-128"/>
              </a:rPr>
              <a:t>Geoffrey Fox</a:t>
            </a:r>
          </a:p>
          <a:p>
            <a:pPr eaLnBrk="1" hangingPunct="1">
              <a:lnSpc>
                <a:spcPct val="90000"/>
              </a:lnSpc>
            </a:pPr>
            <a:r>
              <a:rPr lang="en-US" sz="2000" dirty="0" smtClean="0">
                <a:solidFill>
                  <a:schemeClr val="tx1"/>
                </a:solidFill>
                <a:latin typeface="Arial" charset="0"/>
              </a:rPr>
              <a:t>Computer Science, Informatics, Physics</a:t>
            </a:r>
          </a:p>
          <a:p>
            <a:pPr eaLnBrk="1" hangingPunct="1">
              <a:lnSpc>
                <a:spcPct val="90000"/>
              </a:lnSpc>
            </a:pPr>
            <a:r>
              <a:rPr lang="en-US" sz="2000" dirty="0" smtClean="0">
                <a:solidFill>
                  <a:schemeClr val="tx1"/>
                </a:solidFill>
                <a:latin typeface="Arial" charset="0"/>
              </a:rPr>
              <a:t>Chair Informatics Department</a:t>
            </a:r>
          </a:p>
          <a:p>
            <a:pPr eaLnBrk="1" hangingPunct="1">
              <a:lnSpc>
                <a:spcPct val="90000"/>
              </a:lnSpc>
            </a:pPr>
            <a:r>
              <a:rPr lang="en-US" sz="2000" dirty="0" smtClean="0">
                <a:solidFill>
                  <a:schemeClr val="tx1"/>
                </a:solidFill>
                <a:latin typeface="Arial" charset="0"/>
              </a:rPr>
              <a:t>Director Community Grids Laboratory and Digital Science Center</a:t>
            </a:r>
          </a:p>
          <a:p>
            <a:pPr eaLnBrk="1" hangingPunct="1">
              <a:lnSpc>
                <a:spcPct val="90000"/>
              </a:lnSpc>
            </a:pPr>
            <a:r>
              <a:rPr lang="en-US" sz="2000" dirty="0" smtClean="0">
                <a:solidFill>
                  <a:schemeClr val="tx1"/>
                </a:solidFill>
                <a:latin typeface="Arial" charset="0"/>
              </a:rPr>
              <a:t>Indiana University Bloomington IN 47404</a:t>
            </a:r>
          </a:p>
          <a:p>
            <a:pPr eaLnBrk="1" hangingPunct="1">
              <a:lnSpc>
                <a:spcPct val="90000"/>
              </a:lnSpc>
            </a:pPr>
            <a:endParaRPr lang="en-US" sz="2000" dirty="0" smtClean="0">
              <a:latin typeface="Arial" charset="0"/>
            </a:endParaRPr>
          </a:p>
          <a:p>
            <a:pPr eaLnBrk="1" hangingPunct="1">
              <a:lnSpc>
                <a:spcPct val="90000"/>
              </a:lnSpc>
            </a:pPr>
            <a:r>
              <a:rPr lang="en-US" sz="2000" dirty="0" smtClean="0">
                <a:latin typeface="Arial" charset="0"/>
                <a:hlinkClick r:id="rId3"/>
              </a:rPr>
              <a:t>gcf@indiana.edu</a:t>
            </a:r>
            <a:endParaRPr lang="en-US" sz="2000" dirty="0" smtClean="0">
              <a:latin typeface="Arial" charset="0"/>
            </a:endParaRPr>
          </a:p>
          <a:p>
            <a:pPr eaLnBrk="1" hangingPunct="1">
              <a:lnSpc>
                <a:spcPct val="90000"/>
              </a:lnSpc>
            </a:pPr>
            <a:r>
              <a:rPr lang="en-US" sz="2000" dirty="0" smtClean="0">
                <a:latin typeface="Arial" charset="0"/>
                <a:hlinkClick r:id="rId4"/>
              </a:rPr>
              <a:t>http://www.infomall.org</a:t>
            </a:r>
            <a:endParaRPr lang="en-US" sz="2000" dirty="0" smtClean="0">
              <a:latin typeface="Arial" charset="0"/>
            </a:endParaRPr>
          </a:p>
        </p:txBody>
      </p:sp>
      <p:sp>
        <p:nvSpPr>
          <p:cNvPr id="24581" name="Text Box 6"/>
          <p:cNvSpPr txBox="1">
            <a:spLocks noChangeArrowheads="1"/>
          </p:cNvSpPr>
          <p:nvPr/>
        </p:nvSpPr>
        <p:spPr bwMode="auto">
          <a:xfrm>
            <a:off x="898525" y="3871913"/>
            <a:ext cx="184150" cy="336550"/>
          </a:xfrm>
          <a:prstGeom prst="rect">
            <a:avLst/>
          </a:prstGeom>
          <a:noFill/>
          <a:ln w="9525" algn="ctr">
            <a:noFill/>
            <a:miter lim="800000"/>
            <a:headEnd/>
            <a:tailEnd/>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152400"/>
            <a:ext cx="9144000" cy="762000"/>
          </a:xfrm>
        </p:spPr>
        <p:txBody>
          <a:bodyPr/>
          <a:lstStyle/>
          <a:p>
            <a:pPr eaLnBrk="1" hangingPunct="1"/>
            <a:r>
              <a:rPr lang="en-US" dirty="0" smtClean="0"/>
              <a:t>Intel’s Projection for Multicore</a:t>
            </a:r>
          </a:p>
        </p:txBody>
      </p:sp>
      <p:pic>
        <p:nvPicPr>
          <p:cNvPr id="72707" name="Picture 3"/>
          <p:cNvPicPr>
            <a:picLocks noChangeAspect="1" noChangeArrowheads="1"/>
          </p:cNvPicPr>
          <p:nvPr/>
        </p:nvPicPr>
        <p:blipFill>
          <a:blip r:embed="rId3"/>
          <a:srcRect l="4112" t="20338" r="4587" b="14125"/>
          <a:stretch>
            <a:fillRect/>
          </a:stretch>
        </p:blipFill>
        <p:spPr bwMode="auto">
          <a:xfrm>
            <a:off x="0" y="914400"/>
            <a:ext cx="9144000" cy="5659438"/>
          </a:xfrm>
          <a:prstGeom prst="rect">
            <a:avLst/>
          </a:prstGeom>
          <a:noFill/>
          <a:ln w="9525" algn="ctr">
            <a:noFill/>
            <a:miter lim="800000"/>
            <a:headEnd/>
            <a:tailEnd/>
          </a:ln>
        </p:spPr>
      </p:pic>
      <p:sp>
        <p:nvSpPr>
          <p:cNvPr id="72708" name="TextBox 4"/>
          <p:cNvSpPr txBox="1">
            <a:spLocks noChangeArrowheads="1"/>
          </p:cNvSpPr>
          <p:nvPr/>
        </p:nvSpPr>
        <p:spPr bwMode="auto">
          <a:xfrm>
            <a:off x="4660900" y="4267200"/>
            <a:ext cx="4406900" cy="1784350"/>
          </a:xfrm>
          <a:prstGeom prst="rect">
            <a:avLst/>
          </a:prstGeom>
          <a:noFill/>
          <a:ln w="38100">
            <a:solidFill>
              <a:schemeClr val="bg2"/>
            </a:solidFill>
            <a:miter lim="800000"/>
            <a:headEnd/>
            <a:tailEnd/>
          </a:ln>
        </p:spPr>
        <p:txBody>
          <a:bodyPr>
            <a:spAutoFit/>
          </a:bodyPr>
          <a:lstStyle/>
          <a:p>
            <a:pPr algn="l" rtl="0" fontAlgn="base">
              <a:spcBef>
                <a:spcPct val="0"/>
              </a:spcBef>
              <a:spcAft>
                <a:spcPct val="0"/>
              </a:spcAft>
            </a:pPr>
            <a:r>
              <a:rPr lang="en-US" sz="1600" b="1" kern="1200">
                <a:solidFill>
                  <a:srgbClr val="003B76"/>
                </a:solidFill>
                <a:latin typeface="Times New Roman" pitchFamily="18" charset="0"/>
                <a:ea typeface="+mn-ea"/>
                <a:cs typeface="+mn-cs"/>
              </a:rPr>
              <a:t>Technology might support:</a:t>
            </a:r>
          </a:p>
          <a:p>
            <a:pPr algn="l" rtl="0" fontAlgn="base">
              <a:spcBef>
                <a:spcPct val="0"/>
              </a:spcBef>
              <a:spcAft>
                <a:spcPct val="0"/>
              </a:spcAft>
            </a:pPr>
            <a:r>
              <a:rPr lang="en-US" sz="1600" b="1" kern="1200">
                <a:solidFill>
                  <a:srgbClr val="003B76"/>
                </a:solidFill>
                <a:latin typeface="Times New Roman" pitchFamily="18" charset="0"/>
                <a:ea typeface="+mn-ea"/>
                <a:cs typeface="+mn-cs"/>
              </a:rPr>
              <a:t>2010: 16—64 cores      200GF—1 TF</a:t>
            </a:r>
          </a:p>
          <a:p>
            <a:pPr algn="l" rtl="0" fontAlgn="base">
              <a:spcBef>
                <a:spcPct val="0"/>
              </a:spcBef>
              <a:spcAft>
                <a:spcPct val="0"/>
              </a:spcAft>
            </a:pPr>
            <a:r>
              <a:rPr lang="en-US" sz="1600" b="1" kern="1200">
                <a:solidFill>
                  <a:srgbClr val="003B76"/>
                </a:solidFill>
                <a:latin typeface="Times New Roman" pitchFamily="18" charset="0"/>
                <a:ea typeface="+mn-ea"/>
                <a:cs typeface="+mn-cs"/>
              </a:rPr>
              <a:t>2013: 64—256 cores    500GF– 4 TF</a:t>
            </a:r>
          </a:p>
          <a:p>
            <a:pPr algn="l" rtl="0" fontAlgn="base">
              <a:spcBef>
                <a:spcPct val="0"/>
              </a:spcBef>
              <a:spcAft>
                <a:spcPct val="0"/>
              </a:spcAft>
            </a:pPr>
            <a:r>
              <a:rPr lang="en-US" sz="1600" b="1" kern="1200">
                <a:solidFill>
                  <a:srgbClr val="003B76"/>
                </a:solidFill>
                <a:latin typeface="Times New Roman" pitchFamily="18" charset="0"/>
                <a:ea typeface="+mn-ea"/>
                <a:cs typeface="+mn-cs"/>
              </a:rPr>
              <a:t>2016: 256--1024 cores   2 TF– 20 TF</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p:cNvSpPr>
            <a:spLocks noGrp="1"/>
          </p:cNvSpPr>
          <p:nvPr>
            <p:ph type="sldNum" sz="quarter" idx="12"/>
          </p:nvPr>
        </p:nvSpPr>
        <p:spPr/>
        <p:txBody>
          <a:bodyPr/>
          <a:lstStyle/>
          <a:p>
            <a:pPr>
              <a:defRPr/>
            </a:pPr>
            <a:fld id="{E322BDD9-3E0D-42F6-8138-E63D1BA1CAA9}" type="slidenum">
              <a:rPr lang="en-US"/>
              <a:pPr>
                <a:defRPr/>
              </a:pPr>
              <a:t>11</a:t>
            </a:fld>
            <a:endParaRPr lang="en-US"/>
          </a:p>
        </p:txBody>
      </p:sp>
      <p:sp>
        <p:nvSpPr>
          <p:cNvPr id="37891" name="Rectangle 2"/>
          <p:cNvSpPr>
            <a:spLocks noGrp="1" noChangeArrowheads="1"/>
          </p:cNvSpPr>
          <p:nvPr>
            <p:ph type="title"/>
          </p:nvPr>
        </p:nvSpPr>
        <p:spPr>
          <a:xfrm>
            <a:off x="685800" y="0"/>
            <a:ext cx="7772400" cy="990600"/>
          </a:xfrm>
        </p:spPr>
        <p:txBody>
          <a:bodyPr rIns="81279"/>
          <a:lstStyle/>
          <a:p>
            <a:pPr marL="39688" eaLnBrk="1" hangingPunct="1"/>
            <a:r>
              <a:rPr lang="en-US" sz="2800" smtClean="0"/>
              <a:t>TeraGrid High Performance Computing Systems 2007-8</a:t>
            </a:r>
            <a:endParaRPr lang="en-US" smtClean="0"/>
          </a:p>
        </p:txBody>
      </p:sp>
      <p:sp>
        <p:nvSpPr>
          <p:cNvPr id="37892" name="Oval 3"/>
          <p:cNvSpPr>
            <a:spLocks/>
          </p:cNvSpPr>
          <p:nvPr/>
        </p:nvSpPr>
        <p:spPr bwMode="auto">
          <a:xfrm>
            <a:off x="4724400" y="6324600"/>
            <a:ext cx="211138" cy="225425"/>
          </a:xfrm>
          <a:prstGeom prst="ellipse">
            <a:avLst/>
          </a:prstGeom>
          <a:solidFill>
            <a:srgbClr val="B70800"/>
          </a:solidFill>
          <a:ln w="9525">
            <a:solidFill>
              <a:srgbClr val="DFDD00"/>
            </a:solidFill>
            <a:round/>
            <a:headEnd/>
            <a:tailEnd/>
          </a:ln>
        </p:spPr>
        <p:txBody>
          <a:bodyPr/>
          <a:lstStyle/>
          <a:p>
            <a:endParaRPr lang="en-US"/>
          </a:p>
        </p:txBody>
      </p:sp>
      <p:sp>
        <p:nvSpPr>
          <p:cNvPr id="37893" name="Rectangle 4"/>
          <p:cNvSpPr>
            <a:spLocks/>
          </p:cNvSpPr>
          <p:nvPr/>
        </p:nvSpPr>
        <p:spPr bwMode="auto">
          <a:xfrm>
            <a:off x="5105400" y="6294438"/>
            <a:ext cx="2492375" cy="563562"/>
          </a:xfrm>
          <a:prstGeom prst="rect">
            <a:avLst/>
          </a:prstGeom>
          <a:noFill/>
          <a:ln w="9525">
            <a:noFill/>
            <a:miter lim="800000"/>
            <a:headEnd/>
            <a:tailEnd/>
          </a:ln>
        </p:spPr>
        <p:txBody>
          <a:bodyPr lIns="0" tIns="0" rIns="40639" bIns="0"/>
          <a:lstStyle/>
          <a:p>
            <a:pPr marL="39688" algn="l"/>
            <a:r>
              <a:rPr lang="en-US" sz="1200" b="0">
                <a:latin typeface="Arial" charset="0"/>
                <a:cs typeface="Arial" charset="0"/>
                <a:sym typeface="Arial" charset="0"/>
              </a:rPr>
              <a:t>Computational Resources </a:t>
            </a:r>
          </a:p>
          <a:p>
            <a:pPr marL="39688" algn="l"/>
            <a:r>
              <a:rPr lang="en-US" sz="1100" b="0">
                <a:latin typeface="Arial" charset="0"/>
                <a:cs typeface="Arial" charset="0"/>
                <a:sym typeface="Arial" charset="0"/>
              </a:rPr>
              <a:t>(size approximate - not to scale)</a:t>
            </a:r>
          </a:p>
        </p:txBody>
      </p:sp>
      <p:sp>
        <p:nvSpPr>
          <p:cNvPr id="37894" name="Text Box 5"/>
          <p:cNvSpPr txBox="1">
            <a:spLocks noChangeArrowheads="1"/>
          </p:cNvSpPr>
          <p:nvPr/>
        </p:nvSpPr>
        <p:spPr bwMode="auto">
          <a:xfrm>
            <a:off x="0" y="6583363"/>
            <a:ext cx="2809875" cy="274637"/>
          </a:xfrm>
          <a:prstGeom prst="rect">
            <a:avLst/>
          </a:prstGeom>
          <a:noFill/>
          <a:ln w="9525">
            <a:noFill/>
            <a:miter lim="800000"/>
            <a:headEnd/>
            <a:tailEnd/>
          </a:ln>
        </p:spPr>
        <p:txBody>
          <a:bodyPr wrap="none">
            <a:spAutoFit/>
          </a:bodyPr>
          <a:lstStyle/>
          <a:p>
            <a:pPr algn="l" eaLnBrk="0" hangingPunct="0"/>
            <a:r>
              <a:rPr lang="en-US" sz="1200" b="0" i="1">
                <a:latin typeface="Arial" charset="0"/>
              </a:rPr>
              <a:t>Slide Courtesy Tommy Minyard, TACC</a:t>
            </a:r>
          </a:p>
        </p:txBody>
      </p:sp>
      <p:pic>
        <p:nvPicPr>
          <p:cNvPr id="37895" name="Picture 6"/>
          <p:cNvPicPr>
            <a:picLocks noChangeArrowheads="1"/>
          </p:cNvPicPr>
          <p:nvPr/>
        </p:nvPicPr>
        <p:blipFill>
          <a:blip r:embed="rId3"/>
          <a:srcRect/>
          <a:stretch>
            <a:fillRect/>
          </a:stretch>
        </p:blipFill>
        <p:spPr bwMode="auto">
          <a:xfrm>
            <a:off x="377825" y="914400"/>
            <a:ext cx="8004175" cy="5105400"/>
          </a:xfrm>
          <a:prstGeom prst="rect">
            <a:avLst/>
          </a:prstGeom>
          <a:noFill/>
          <a:ln w="9525">
            <a:noFill/>
            <a:miter lim="800000"/>
            <a:headEnd/>
            <a:tailEnd/>
          </a:ln>
        </p:spPr>
      </p:pic>
      <p:sp>
        <p:nvSpPr>
          <p:cNvPr id="37896" name="Oval 7"/>
          <p:cNvSpPr>
            <a:spLocks/>
          </p:cNvSpPr>
          <p:nvPr/>
        </p:nvSpPr>
        <p:spPr bwMode="auto">
          <a:xfrm>
            <a:off x="896938" y="4019550"/>
            <a:ext cx="173037" cy="173038"/>
          </a:xfrm>
          <a:prstGeom prst="ellipse">
            <a:avLst/>
          </a:prstGeom>
          <a:solidFill>
            <a:srgbClr val="B70800"/>
          </a:solidFill>
          <a:ln w="9525">
            <a:solidFill>
              <a:srgbClr val="DFDD00"/>
            </a:solidFill>
            <a:round/>
            <a:headEnd/>
            <a:tailEnd/>
          </a:ln>
        </p:spPr>
        <p:txBody>
          <a:bodyPr/>
          <a:lstStyle/>
          <a:p>
            <a:endParaRPr lang="en-US"/>
          </a:p>
        </p:txBody>
      </p:sp>
      <p:sp>
        <p:nvSpPr>
          <p:cNvPr id="37897" name="Oval 8"/>
          <p:cNvSpPr>
            <a:spLocks/>
          </p:cNvSpPr>
          <p:nvPr/>
        </p:nvSpPr>
        <p:spPr bwMode="auto">
          <a:xfrm>
            <a:off x="5862638" y="3082925"/>
            <a:ext cx="209550" cy="198438"/>
          </a:xfrm>
          <a:prstGeom prst="ellipse">
            <a:avLst/>
          </a:prstGeom>
          <a:solidFill>
            <a:srgbClr val="B70800"/>
          </a:solidFill>
          <a:ln w="9525">
            <a:solidFill>
              <a:srgbClr val="DFDD00"/>
            </a:solidFill>
            <a:round/>
            <a:headEnd/>
            <a:tailEnd/>
          </a:ln>
        </p:spPr>
        <p:txBody>
          <a:bodyPr/>
          <a:lstStyle/>
          <a:p>
            <a:endParaRPr lang="en-US"/>
          </a:p>
        </p:txBody>
      </p:sp>
      <p:sp>
        <p:nvSpPr>
          <p:cNvPr id="37898" name="Oval 9"/>
          <p:cNvSpPr>
            <a:spLocks/>
          </p:cNvSpPr>
          <p:nvPr/>
        </p:nvSpPr>
        <p:spPr bwMode="auto">
          <a:xfrm>
            <a:off x="5788025" y="2800350"/>
            <a:ext cx="173038" cy="184150"/>
          </a:xfrm>
          <a:prstGeom prst="ellipse">
            <a:avLst/>
          </a:prstGeom>
          <a:solidFill>
            <a:srgbClr val="B70800"/>
          </a:solidFill>
          <a:ln w="9525">
            <a:solidFill>
              <a:srgbClr val="DFDD00"/>
            </a:solidFill>
            <a:round/>
            <a:headEnd/>
            <a:tailEnd/>
          </a:ln>
        </p:spPr>
        <p:txBody>
          <a:bodyPr/>
          <a:lstStyle/>
          <a:p>
            <a:endParaRPr lang="en-US"/>
          </a:p>
        </p:txBody>
      </p:sp>
      <p:sp>
        <p:nvSpPr>
          <p:cNvPr id="37899" name="Oval 10"/>
          <p:cNvSpPr>
            <a:spLocks/>
          </p:cNvSpPr>
          <p:nvPr/>
        </p:nvSpPr>
        <p:spPr bwMode="auto">
          <a:xfrm>
            <a:off x="6875463" y="2689225"/>
            <a:ext cx="204787" cy="217488"/>
          </a:xfrm>
          <a:prstGeom prst="ellipse">
            <a:avLst/>
          </a:prstGeom>
          <a:solidFill>
            <a:srgbClr val="B70800"/>
          </a:solidFill>
          <a:ln w="9525">
            <a:solidFill>
              <a:srgbClr val="DFDD00"/>
            </a:solidFill>
            <a:round/>
            <a:headEnd/>
            <a:tailEnd/>
          </a:ln>
        </p:spPr>
        <p:txBody>
          <a:bodyPr/>
          <a:lstStyle/>
          <a:p>
            <a:endParaRPr lang="en-US"/>
          </a:p>
        </p:txBody>
      </p:sp>
      <p:sp>
        <p:nvSpPr>
          <p:cNvPr id="37900" name="Oval 11"/>
          <p:cNvSpPr>
            <a:spLocks/>
          </p:cNvSpPr>
          <p:nvPr/>
        </p:nvSpPr>
        <p:spPr bwMode="auto">
          <a:xfrm>
            <a:off x="3922713" y="5351463"/>
            <a:ext cx="136525" cy="134937"/>
          </a:xfrm>
          <a:prstGeom prst="ellipse">
            <a:avLst/>
          </a:prstGeom>
          <a:solidFill>
            <a:srgbClr val="B70800"/>
          </a:solidFill>
          <a:ln w="9525">
            <a:solidFill>
              <a:srgbClr val="DFDD00"/>
            </a:solidFill>
            <a:round/>
            <a:headEnd/>
            <a:tailEnd/>
          </a:ln>
        </p:spPr>
        <p:txBody>
          <a:bodyPr/>
          <a:lstStyle/>
          <a:p>
            <a:endParaRPr lang="en-US"/>
          </a:p>
        </p:txBody>
      </p:sp>
      <p:sp>
        <p:nvSpPr>
          <p:cNvPr id="37901" name="Oval 12"/>
          <p:cNvSpPr>
            <a:spLocks/>
          </p:cNvSpPr>
          <p:nvPr/>
        </p:nvSpPr>
        <p:spPr bwMode="auto">
          <a:xfrm>
            <a:off x="6400800" y="3759200"/>
            <a:ext cx="111125" cy="111125"/>
          </a:xfrm>
          <a:prstGeom prst="ellipse">
            <a:avLst/>
          </a:prstGeom>
          <a:solidFill>
            <a:srgbClr val="B70800"/>
          </a:solidFill>
          <a:ln w="9525">
            <a:solidFill>
              <a:srgbClr val="DFDD00"/>
            </a:solidFill>
            <a:round/>
            <a:headEnd/>
            <a:tailEnd/>
          </a:ln>
        </p:spPr>
        <p:txBody>
          <a:bodyPr/>
          <a:lstStyle/>
          <a:p>
            <a:endParaRPr lang="en-US"/>
          </a:p>
        </p:txBody>
      </p:sp>
      <p:sp>
        <p:nvSpPr>
          <p:cNvPr id="37902" name="Oval 13"/>
          <p:cNvSpPr>
            <a:spLocks/>
          </p:cNvSpPr>
          <p:nvPr/>
        </p:nvSpPr>
        <p:spPr bwMode="auto">
          <a:xfrm>
            <a:off x="5491163" y="2900363"/>
            <a:ext cx="173037" cy="184150"/>
          </a:xfrm>
          <a:prstGeom prst="ellipse">
            <a:avLst/>
          </a:prstGeom>
          <a:solidFill>
            <a:srgbClr val="B70800"/>
          </a:solidFill>
          <a:ln w="9525">
            <a:solidFill>
              <a:srgbClr val="DFDD00"/>
            </a:solidFill>
            <a:round/>
            <a:headEnd/>
            <a:tailEnd/>
          </a:ln>
        </p:spPr>
        <p:txBody>
          <a:bodyPr/>
          <a:lstStyle/>
          <a:p>
            <a:endParaRPr lang="en-US"/>
          </a:p>
        </p:txBody>
      </p:sp>
      <p:sp>
        <p:nvSpPr>
          <p:cNvPr id="37903" name="Oval 14"/>
          <p:cNvSpPr>
            <a:spLocks/>
          </p:cNvSpPr>
          <p:nvPr/>
        </p:nvSpPr>
        <p:spPr bwMode="auto">
          <a:xfrm>
            <a:off x="5648325" y="2541588"/>
            <a:ext cx="123825" cy="122237"/>
          </a:xfrm>
          <a:prstGeom prst="ellipse">
            <a:avLst/>
          </a:prstGeom>
          <a:solidFill>
            <a:srgbClr val="B70800"/>
          </a:solidFill>
          <a:ln w="9525">
            <a:solidFill>
              <a:srgbClr val="DFDD00"/>
            </a:solidFill>
            <a:round/>
            <a:headEnd/>
            <a:tailEnd/>
          </a:ln>
        </p:spPr>
        <p:txBody>
          <a:bodyPr/>
          <a:lstStyle/>
          <a:p>
            <a:endParaRPr lang="en-US"/>
          </a:p>
        </p:txBody>
      </p:sp>
      <p:sp>
        <p:nvSpPr>
          <p:cNvPr id="37904" name="Rectangle 15"/>
          <p:cNvSpPr>
            <a:spLocks/>
          </p:cNvSpPr>
          <p:nvPr/>
        </p:nvSpPr>
        <p:spPr bwMode="auto">
          <a:xfrm>
            <a:off x="254000" y="4476750"/>
            <a:ext cx="976313"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SDSC</a:t>
            </a:r>
          </a:p>
        </p:txBody>
      </p:sp>
      <p:sp>
        <p:nvSpPr>
          <p:cNvPr id="37905" name="Rectangle 16"/>
          <p:cNvSpPr>
            <a:spLocks/>
          </p:cNvSpPr>
          <p:nvPr/>
        </p:nvSpPr>
        <p:spPr bwMode="auto">
          <a:xfrm>
            <a:off x="2822575" y="5351463"/>
            <a:ext cx="989013" cy="246062"/>
          </a:xfrm>
          <a:prstGeom prst="rect">
            <a:avLst/>
          </a:prstGeom>
          <a:noFill/>
          <a:ln w="9525">
            <a:noFill/>
            <a:miter lim="800000"/>
            <a:headEnd/>
            <a:tailEnd/>
          </a:ln>
        </p:spPr>
        <p:txBody>
          <a:bodyPr lIns="0" tIns="0" rIns="40639" bIns="0"/>
          <a:lstStyle/>
          <a:p>
            <a:pPr marL="39688"/>
            <a:r>
              <a:rPr lang="en-US" sz="1800">
                <a:solidFill>
                  <a:srgbClr val="CBDAFF"/>
                </a:solidFill>
                <a:latin typeface="Arial" charset="0"/>
                <a:cs typeface="Arial" charset="0"/>
                <a:sym typeface="Arial" charset="0"/>
              </a:rPr>
              <a:t>TACC</a:t>
            </a:r>
          </a:p>
        </p:txBody>
      </p:sp>
      <p:sp>
        <p:nvSpPr>
          <p:cNvPr id="37906" name="Rectangle 18"/>
          <p:cNvSpPr>
            <a:spLocks/>
          </p:cNvSpPr>
          <p:nvPr/>
        </p:nvSpPr>
        <p:spPr bwMode="auto">
          <a:xfrm>
            <a:off x="4427538" y="3176588"/>
            <a:ext cx="989012"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NCSA</a:t>
            </a:r>
          </a:p>
        </p:txBody>
      </p:sp>
      <p:sp>
        <p:nvSpPr>
          <p:cNvPr id="37907" name="Rectangle 19"/>
          <p:cNvSpPr>
            <a:spLocks/>
          </p:cNvSpPr>
          <p:nvPr/>
        </p:nvSpPr>
        <p:spPr bwMode="auto">
          <a:xfrm>
            <a:off x="6454775" y="3576638"/>
            <a:ext cx="1012825" cy="2095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ORNL</a:t>
            </a:r>
          </a:p>
        </p:txBody>
      </p:sp>
      <p:sp>
        <p:nvSpPr>
          <p:cNvPr id="37908" name="Rectangle 20"/>
          <p:cNvSpPr>
            <a:spLocks/>
          </p:cNvSpPr>
          <p:nvPr/>
        </p:nvSpPr>
        <p:spPr bwMode="auto">
          <a:xfrm>
            <a:off x="5956300" y="2713038"/>
            <a:ext cx="363538"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PU</a:t>
            </a:r>
          </a:p>
        </p:txBody>
      </p:sp>
      <p:sp>
        <p:nvSpPr>
          <p:cNvPr id="37909" name="Rectangle 21"/>
          <p:cNvSpPr>
            <a:spLocks/>
          </p:cNvSpPr>
          <p:nvPr/>
        </p:nvSpPr>
        <p:spPr bwMode="auto">
          <a:xfrm>
            <a:off x="6069013" y="3117850"/>
            <a:ext cx="284162"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IU</a:t>
            </a:r>
          </a:p>
        </p:txBody>
      </p:sp>
      <p:sp>
        <p:nvSpPr>
          <p:cNvPr id="37910" name="Rectangle 22"/>
          <p:cNvSpPr>
            <a:spLocks/>
          </p:cNvSpPr>
          <p:nvPr/>
        </p:nvSpPr>
        <p:spPr bwMode="auto">
          <a:xfrm>
            <a:off x="6657975" y="2466975"/>
            <a:ext cx="498475"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PSC</a:t>
            </a:r>
          </a:p>
        </p:txBody>
      </p:sp>
      <p:sp>
        <p:nvSpPr>
          <p:cNvPr id="37911" name="Oval 23"/>
          <p:cNvSpPr>
            <a:spLocks/>
          </p:cNvSpPr>
          <p:nvPr/>
        </p:nvSpPr>
        <p:spPr bwMode="auto">
          <a:xfrm>
            <a:off x="2868613" y="2970213"/>
            <a:ext cx="160337" cy="158750"/>
          </a:xfrm>
          <a:prstGeom prst="ellipse">
            <a:avLst/>
          </a:prstGeom>
          <a:solidFill>
            <a:srgbClr val="B70800"/>
          </a:solidFill>
          <a:ln w="9525">
            <a:solidFill>
              <a:srgbClr val="DFDD00"/>
            </a:solidFill>
            <a:round/>
            <a:headEnd/>
            <a:tailEnd/>
          </a:ln>
        </p:spPr>
        <p:txBody>
          <a:bodyPr/>
          <a:lstStyle/>
          <a:p>
            <a:endParaRPr lang="en-US"/>
          </a:p>
        </p:txBody>
      </p:sp>
      <p:sp>
        <p:nvSpPr>
          <p:cNvPr id="37912" name="Rectangle 24"/>
          <p:cNvSpPr>
            <a:spLocks/>
          </p:cNvSpPr>
          <p:nvPr/>
        </p:nvSpPr>
        <p:spPr bwMode="auto">
          <a:xfrm>
            <a:off x="2601913" y="3190875"/>
            <a:ext cx="668337"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NCAR</a:t>
            </a:r>
          </a:p>
        </p:txBody>
      </p:sp>
      <p:sp>
        <p:nvSpPr>
          <p:cNvPr id="37913" name="Oval 25"/>
          <p:cNvSpPr>
            <a:spLocks/>
          </p:cNvSpPr>
          <p:nvPr/>
        </p:nvSpPr>
        <p:spPr bwMode="auto">
          <a:xfrm>
            <a:off x="1039813" y="4156075"/>
            <a:ext cx="147637" cy="160338"/>
          </a:xfrm>
          <a:prstGeom prst="ellipse">
            <a:avLst/>
          </a:prstGeom>
          <a:solidFill>
            <a:srgbClr val="B70800"/>
          </a:solidFill>
          <a:ln w="9525">
            <a:solidFill>
              <a:srgbClr val="DFDD00"/>
            </a:solidFill>
            <a:round/>
            <a:headEnd/>
            <a:tailEnd/>
          </a:ln>
        </p:spPr>
        <p:txBody>
          <a:bodyPr/>
          <a:lstStyle/>
          <a:p>
            <a:endParaRPr lang="en-US"/>
          </a:p>
        </p:txBody>
      </p:sp>
      <p:sp>
        <p:nvSpPr>
          <p:cNvPr id="37914" name="Oval 26"/>
          <p:cNvSpPr>
            <a:spLocks/>
          </p:cNvSpPr>
          <p:nvPr/>
        </p:nvSpPr>
        <p:spPr bwMode="auto">
          <a:xfrm>
            <a:off x="5673725" y="3059113"/>
            <a:ext cx="147638" cy="184150"/>
          </a:xfrm>
          <a:prstGeom prst="ellipse">
            <a:avLst/>
          </a:prstGeom>
          <a:solidFill>
            <a:srgbClr val="B70800"/>
          </a:solidFill>
          <a:ln w="9525">
            <a:solidFill>
              <a:srgbClr val="DFDD00"/>
            </a:solidFill>
            <a:round/>
            <a:headEnd/>
            <a:tailEnd/>
          </a:ln>
        </p:spPr>
        <p:txBody>
          <a:bodyPr/>
          <a:lstStyle/>
          <a:p>
            <a:endParaRPr lang="en-US"/>
          </a:p>
        </p:txBody>
      </p:sp>
      <p:sp>
        <p:nvSpPr>
          <p:cNvPr id="37915" name="Oval 27"/>
          <p:cNvSpPr>
            <a:spLocks/>
          </p:cNvSpPr>
          <p:nvPr/>
        </p:nvSpPr>
        <p:spPr bwMode="auto">
          <a:xfrm>
            <a:off x="5429250" y="3024188"/>
            <a:ext cx="222250" cy="220662"/>
          </a:xfrm>
          <a:prstGeom prst="ellipse">
            <a:avLst/>
          </a:prstGeom>
          <a:solidFill>
            <a:srgbClr val="B70800"/>
          </a:solidFill>
          <a:ln w="9525">
            <a:solidFill>
              <a:srgbClr val="DFDD00"/>
            </a:solidFill>
            <a:round/>
            <a:headEnd/>
            <a:tailEnd/>
          </a:ln>
        </p:spPr>
        <p:txBody>
          <a:bodyPr/>
          <a:lstStyle/>
          <a:p>
            <a:endParaRPr lang="en-US"/>
          </a:p>
        </p:txBody>
      </p:sp>
      <p:sp>
        <p:nvSpPr>
          <p:cNvPr id="37916" name="Oval 28"/>
          <p:cNvSpPr>
            <a:spLocks/>
          </p:cNvSpPr>
          <p:nvPr/>
        </p:nvSpPr>
        <p:spPr bwMode="auto">
          <a:xfrm>
            <a:off x="5553075" y="3146425"/>
            <a:ext cx="206375" cy="220663"/>
          </a:xfrm>
          <a:prstGeom prst="ellipse">
            <a:avLst/>
          </a:prstGeom>
          <a:solidFill>
            <a:srgbClr val="B70800"/>
          </a:solidFill>
          <a:ln w="9525">
            <a:solidFill>
              <a:srgbClr val="DFDD00"/>
            </a:solidFill>
            <a:round/>
            <a:headEnd/>
            <a:tailEnd/>
          </a:ln>
        </p:spPr>
        <p:txBody>
          <a:bodyPr/>
          <a:lstStyle/>
          <a:p>
            <a:endParaRPr lang="en-US"/>
          </a:p>
        </p:txBody>
      </p:sp>
      <p:sp>
        <p:nvSpPr>
          <p:cNvPr id="37917" name="Oval 29"/>
          <p:cNvSpPr>
            <a:spLocks/>
          </p:cNvSpPr>
          <p:nvPr/>
        </p:nvSpPr>
        <p:spPr bwMode="auto">
          <a:xfrm>
            <a:off x="6894513" y="2894013"/>
            <a:ext cx="100012" cy="123825"/>
          </a:xfrm>
          <a:prstGeom prst="ellipse">
            <a:avLst/>
          </a:prstGeom>
          <a:solidFill>
            <a:srgbClr val="B70800"/>
          </a:solidFill>
          <a:ln w="9525">
            <a:solidFill>
              <a:srgbClr val="DFDD00"/>
            </a:solidFill>
            <a:round/>
            <a:headEnd/>
            <a:tailEnd/>
          </a:ln>
        </p:spPr>
        <p:txBody>
          <a:bodyPr/>
          <a:lstStyle/>
          <a:p>
            <a:endParaRPr lang="en-US"/>
          </a:p>
        </p:txBody>
      </p:sp>
      <p:sp>
        <p:nvSpPr>
          <p:cNvPr id="37918" name="Oval 30"/>
          <p:cNvSpPr>
            <a:spLocks/>
          </p:cNvSpPr>
          <p:nvPr/>
        </p:nvSpPr>
        <p:spPr bwMode="auto">
          <a:xfrm>
            <a:off x="6746875" y="2759075"/>
            <a:ext cx="136525" cy="147638"/>
          </a:xfrm>
          <a:prstGeom prst="ellipse">
            <a:avLst/>
          </a:prstGeom>
          <a:solidFill>
            <a:srgbClr val="B70800"/>
          </a:solidFill>
          <a:ln w="9525">
            <a:solidFill>
              <a:srgbClr val="DFDD00"/>
            </a:solidFill>
            <a:round/>
            <a:headEnd/>
            <a:tailEnd/>
          </a:ln>
        </p:spPr>
        <p:txBody>
          <a:bodyPr/>
          <a:lstStyle/>
          <a:p>
            <a:endParaRPr lang="en-US"/>
          </a:p>
        </p:txBody>
      </p:sp>
      <p:sp>
        <p:nvSpPr>
          <p:cNvPr id="37919" name="Oval 31"/>
          <p:cNvSpPr>
            <a:spLocks/>
          </p:cNvSpPr>
          <p:nvPr/>
        </p:nvSpPr>
        <p:spPr bwMode="auto">
          <a:xfrm>
            <a:off x="842963" y="4152900"/>
            <a:ext cx="160337" cy="147638"/>
          </a:xfrm>
          <a:prstGeom prst="ellipse">
            <a:avLst/>
          </a:prstGeom>
          <a:solidFill>
            <a:srgbClr val="B70800"/>
          </a:solidFill>
          <a:ln w="9525">
            <a:solidFill>
              <a:srgbClr val="DFDD00"/>
            </a:solidFill>
            <a:round/>
            <a:headEnd/>
            <a:tailEnd/>
          </a:ln>
        </p:spPr>
        <p:txBody>
          <a:bodyPr/>
          <a:lstStyle/>
          <a:p>
            <a:endParaRPr lang="en-US"/>
          </a:p>
        </p:txBody>
      </p:sp>
      <p:sp>
        <p:nvSpPr>
          <p:cNvPr id="37920" name="Oval 32"/>
          <p:cNvSpPr>
            <a:spLocks/>
          </p:cNvSpPr>
          <p:nvPr/>
        </p:nvSpPr>
        <p:spPr bwMode="auto">
          <a:xfrm>
            <a:off x="896938" y="4229100"/>
            <a:ext cx="204787" cy="219075"/>
          </a:xfrm>
          <a:prstGeom prst="ellipse">
            <a:avLst/>
          </a:prstGeom>
          <a:solidFill>
            <a:srgbClr val="B70800"/>
          </a:solidFill>
          <a:ln w="9525">
            <a:solidFill>
              <a:srgbClr val="DFDD00"/>
            </a:solidFill>
            <a:round/>
            <a:headEnd/>
            <a:tailEnd/>
          </a:ln>
        </p:spPr>
        <p:txBody>
          <a:bodyPr/>
          <a:lstStyle/>
          <a:p>
            <a:endParaRPr lang="en-US"/>
          </a:p>
        </p:txBody>
      </p:sp>
      <p:sp>
        <p:nvSpPr>
          <p:cNvPr id="37921" name="Oval 33"/>
          <p:cNvSpPr>
            <a:spLocks/>
          </p:cNvSpPr>
          <p:nvPr/>
        </p:nvSpPr>
        <p:spPr bwMode="auto">
          <a:xfrm>
            <a:off x="4016375" y="5105400"/>
            <a:ext cx="306388" cy="336550"/>
          </a:xfrm>
          <a:prstGeom prst="ellipse">
            <a:avLst/>
          </a:prstGeom>
          <a:solidFill>
            <a:srgbClr val="B70800"/>
          </a:solidFill>
          <a:ln w="9525">
            <a:solidFill>
              <a:srgbClr val="DFDD00"/>
            </a:solidFill>
            <a:round/>
            <a:headEnd/>
            <a:tailEnd/>
          </a:ln>
        </p:spPr>
        <p:txBody>
          <a:bodyPr/>
          <a:lstStyle/>
          <a:p>
            <a:endParaRPr lang="en-US"/>
          </a:p>
        </p:txBody>
      </p:sp>
      <p:sp>
        <p:nvSpPr>
          <p:cNvPr id="37922" name="Oval 34"/>
          <p:cNvSpPr>
            <a:spLocks/>
          </p:cNvSpPr>
          <p:nvPr/>
        </p:nvSpPr>
        <p:spPr bwMode="auto">
          <a:xfrm>
            <a:off x="5516563" y="2627313"/>
            <a:ext cx="134937" cy="136525"/>
          </a:xfrm>
          <a:prstGeom prst="ellipse">
            <a:avLst/>
          </a:prstGeom>
          <a:solidFill>
            <a:srgbClr val="B70800"/>
          </a:solidFill>
          <a:ln w="9525">
            <a:solidFill>
              <a:srgbClr val="DFDD00"/>
            </a:solidFill>
            <a:round/>
            <a:headEnd/>
            <a:tailEnd/>
          </a:ln>
        </p:spPr>
        <p:txBody>
          <a:bodyPr/>
          <a:lstStyle/>
          <a:p>
            <a:endParaRPr lang="en-US"/>
          </a:p>
        </p:txBody>
      </p:sp>
      <p:sp>
        <p:nvSpPr>
          <p:cNvPr id="37923" name="Oval 35"/>
          <p:cNvSpPr>
            <a:spLocks/>
          </p:cNvSpPr>
          <p:nvPr/>
        </p:nvSpPr>
        <p:spPr bwMode="auto">
          <a:xfrm>
            <a:off x="3268663" y="4389438"/>
            <a:ext cx="963612" cy="887412"/>
          </a:xfrm>
          <a:prstGeom prst="ellipse">
            <a:avLst/>
          </a:prstGeom>
          <a:solidFill>
            <a:srgbClr val="B70800"/>
          </a:solidFill>
          <a:ln w="9525">
            <a:solidFill>
              <a:srgbClr val="DFDD00"/>
            </a:solidFill>
            <a:round/>
            <a:headEnd/>
            <a:tailEnd/>
          </a:ln>
        </p:spPr>
        <p:txBody>
          <a:bodyPr lIns="0" tIns="0" rIns="40639" bIns="0" anchor="ctr"/>
          <a:lstStyle/>
          <a:p>
            <a:pPr marL="39688"/>
            <a:r>
              <a:rPr lang="en-US" sz="1200" b="0">
                <a:solidFill>
                  <a:srgbClr val="E1E0F4"/>
                </a:solidFill>
                <a:latin typeface="Arial" charset="0"/>
                <a:cs typeface="Arial" charset="0"/>
                <a:sym typeface="Arial" charset="0"/>
              </a:rPr>
              <a:t>(504TF)</a:t>
            </a:r>
          </a:p>
        </p:txBody>
      </p:sp>
      <p:sp>
        <p:nvSpPr>
          <p:cNvPr id="37924" name="Oval 36"/>
          <p:cNvSpPr>
            <a:spLocks/>
          </p:cNvSpPr>
          <p:nvPr/>
        </p:nvSpPr>
        <p:spPr bwMode="auto">
          <a:xfrm>
            <a:off x="5268913" y="3173413"/>
            <a:ext cx="371475" cy="403225"/>
          </a:xfrm>
          <a:prstGeom prst="ellipse">
            <a:avLst/>
          </a:prstGeom>
          <a:solidFill>
            <a:srgbClr val="B70800"/>
          </a:solidFill>
          <a:ln w="9525">
            <a:solidFill>
              <a:srgbClr val="DFDD00"/>
            </a:solidFill>
            <a:round/>
            <a:headEnd/>
            <a:tailEnd/>
          </a:ln>
        </p:spPr>
        <p:txBody>
          <a:bodyPr/>
          <a:lstStyle/>
          <a:p>
            <a:endParaRPr lang="en-US"/>
          </a:p>
        </p:txBody>
      </p:sp>
      <p:sp>
        <p:nvSpPr>
          <p:cNvPr id="37925" name="Oval 37"/>
          <p:cNvSpPr>
            <a:spLocks/>
          </p:cNvSpPr>
          <p:nvPr/>
        </p:nvSpPr>
        <p:spPr bwMode="auto">
          <a:xfrm>
            <a:off x="5256213" y="3573463"/>
            <a:ext cx="1185862" cy="1182687"/>
          </a:xfrm>
          <a:prstGeom prst="ellipse">
            <a:avLst/>
          </a:prstGeom>
          <a:solidFill>
            <a:srgbClr val="33CC33"/>
          </a:solidFill>
          <a:ln w="9525">
            <a:solidFill>
              <a:srgbClr val="DFDD00"/>
            </a:solidFill>
            <a:round/>
            <a:headEnd/>
            <a:tailEnd/>
          </a:ln>
        </p:spPr>
        <p:txBody>
          <a:bodyPr lIns="0" tIns="0" rIns="40639" bIns="0" anchor="ctr"/>
          <a:lstStyle/>
          <a:p>
            <a:pPr marL="39688"/>
            <a:r>
              <a:rPr lang="en-US" sz="1400" b="0">
                <a:latin typeface="Arial" charset="0"/>
                <a:cs typeface="Arial" charset="0"/>
                <a:sym typeface="Arial" charset="0"/>
              </a:rPr>
              <a:t>2008</a:t>
            </a:r>
          </a:p>
          <a:p>
            <a:pPr marL="39688"/>
            <a:r>
              <a:rPr lang="en-US" sz="1400" b="0">
                <a:latin typeface="Arial" charset="0"/>
                <a:cs typeface="Arial" charset="0"/>
                <a:sym typeface="Arial" charset="0"/>
              </a:rPr>
              <a:t>(~1PF)</a:t>
            </a:r>
          </a:p>
        </p:txBody>
      </p:sp>
      <p:sp>
        <p:nvSpPr>
          <p:cNvPr id="37926" name="Oval 38"/>
          <p:cNvSpPr>
            <a:spLocks/>
          </p:cNvSpPr>
          <p:nvPr/>
        </p:nvSpPr>
        <p:spPr bwMode="auto">
          <a:xfrm>
            <a:off x="4749800" y="4686300"/>
            <a:ext cx="206375" cy="215900"/>
          </a:xfrm>
          <a:prstGeom prst="ellipse">
            <a:avLst/>
          </a:prstGeom>
          <a:solidFill>
            <a:srgbClr val="B70800"/>
          </a:solidFill>
          <a:ln w="9525">
            <a:solidFill>
              <a:srgbClr val="DFDD00"/>
            </a:solidFill>
            <a:round/>
            <a:headEnd/>
            <a:tailEnd/>
          </a:ln>
        </p:spPr>
        <p:txBody>
          <a:bodyPr/>
          <a:lstStyle/>
          <a:p>
            <a:endParaRPr lang="en-US"/>
          </a:p>
        </p:txBody>
      </p:sp>
      <p:sp>
        <p:nvSpPr>
          <p:cNvPr id="37927" name="Rectangle 39"/>
          <p:cNvSpPr>
            <a:spLocks/>
          </p:cNvSpPr>
          <p:nvPr/>
        </p:nvSpPr>
        <p:spPr bwMode="auto">
          <a:xfrm>
            <a:off x="4464050" y="3897313"/>
            <a:ext cx="1185863" cy="222250"/>
          </a:xfrm>
          <a:prstGeom prst="rect">
            <a:avLst/>
          </a:prstGeom>
          <a:noFill/>
          <a:ln w="9525">
            <a:noFill/>
            <a:miter lim="800000"/>
            <a:headEnd/>
            <a:tailEnd/>
          </a:ln>
        </p:spPr>
        <p:txBody>
          <a:bodyPr lIns="0" tIns="0" rIns="40639" bIns="0"/>
          <a:lstStyle/>
          <a:p>
            <a:pPr marL="39688"/>
            <a:r>
              <a:rPr lang="en-US">
                <a:solidFill>
                  <a:srgbClr val="CBDAFF"/>
                </a:solidFill>
                <a:latin typeface="Arial" charset="0"/>
                <a:cs typeface="Arial" charset="0"/>
                <a:sym typeface="Arial" charset="0"/>
              </a:rPr>
              <a:t>Tennessee</a:t>
            </a:r>
          </a:p>
        </p:txBody>
      </p:sp>
      <p:sp>
        <p:nvSpPr>
          <p:cNvPr id="37928" name="Rectangle 40"/>
          <p:cNvSpPr>
            <a:spLocks/>
          </p:cNvSpPr>
          <p:nvPr/>
        </p:nvSpPr>
        <p:spPr bwMode="auto">
          <a:xfrm>
            <a:off x="4157663" y="4389438"/>
            <a:ext cx="987425" cy="247650"/>
          </a:xfrm>
          <a:prstGeom prst="rect">
            <a:avLst/>
          </a:prstGeom>
          <a:noFill/>
          <a:ln w="9525">
            <a:noFill/>
            <a:miter lim="800000"/>
            <a:headEnd/>
            <a:tailEnd/>
          </a:ln>
        </p:spPr>
        <p:txBody>
          <a:bodyPr lIns="0" tIns="0" rIns="40639" bIns="0"/>
          <a:lstStyle/>
          <a:p>
            <a:pPr marL="39688"/>
            <a:r>
              <a:rPr lang="en-US" sz="1400">
                <a:solidFill>
                  <a:srgbClr val="CBDAFF"/>
                </a:solidFill>
                <a:latin typeface="Arial" charset="0"/>
                <a:cs typeface="Arial" charset="0"/>
                <a:sym typeface="Arial" charset="0"/>
              </a:rPr>
              <a:t>LONI/LSU</a:t>
            </a:r>
            <a:endParaRPr lang="en-US" sz="1800">
              <a:solidFill>
                <a:srgbClr val="CBDAFF"/>
              </a:solidFill>
              <a:latin typeface="Arial" charset="0"/>
              <a:cs typeface="Arial" charset="0"/>
              <a:sym typeface="Arial" charset="0"/>
            </a:endParaRPr>
          </a:p>
        </p:txBody>
      </p:sp>
      <p:sp>
        <p:nvSpPr>
          <p:cNvPr id="37929" name="Rectangle 17"/>
          <p:cNvSpPr>
            <a:spLocks/>
          </p:cNvSpPr>
          <p:nvPr/>
        </p:nvSpPr>
        <p:spPr bwMode="auto">
          <a:xfrm>
            <a:off x="4972050" y="2541588"/>
            <a:ext cx="849313" cy="244475"/>
          </a:xfrm>
          <a:prstGeom prst="rect">
            <a:avLst/>
          </a:prstGeom>
          <a:noFill/>
          <a:ln w="9525">
            <a:noFill/>
            <a:miter lim="800000"/>
            <a:headEnd/>
            <a:tailEnd/>
          </a:ln>
        </p:spPr>
        <p:txBody>
          <a:bodyPr wrap="none" lIns="0" tIns="0" rIns="40639" bIns="0">
            <a:spAutoFit/>
          </a:bodyPr>
          <a:lstStyle/>
          <a:p>
            <a:pPr marL="39688"/>
            <a:r>
              <a:rPr lang="en-US">
                <a:solidFill>
                  <a:srgbClr val="CBDAFF"/>
                </a:solidFill>
                <a:latin typeface="Arial" charset="0"/>
                <a:cs typeface="Arial" charset="0"/>
                <a:sym typeface="Arial" charset="0"/>
              </a:rPr>
              <a:t>UC/ANL</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lgn="r" rtl="0" eaLnBrk="0" fontAlgn="base" hangingPunct="0">
              <a:spcBef>
                <a:spcPct val="0"/>
              </a:spcBef>
              <a:spcAft>
                <a:spcPct val="0"/>
              </a:spcAft>
              <a:defRPr/>
            </a:pPr>
            <a:fld id="{BDA85C39-1F26-47BF-92F2-EF87309D5CAA}" type="slidenum">
              <a:rPr lang="en-US" sz="1400" kern="1200">
                <a:solidFill>
                  <a:srgbClr val="000000"/>
                </a:solidFill>
                <a:latin typeface="Arial"/>
                <a:cs typeface="+mn-cs"/>
              </a:rPr>
              <a:pPr algn="r" rtl="0" eaLnBrk="0" fontAlgn="base" hangingPunct="0">
                <a:spcBef>
                  <a:spcPct val="0"/>
                </a:spcBef>
                <a:spcAft>
                  <a:spcPct val="0"/>
                </a:spcAft>
                <a:defRPr/>
              </a:pPr>
              <a:t>12</a:t>
            </a:fld>
            <a:endParaRPr lang="en-US" sz="1400" kern="1200">
              <a:solidFill>
                <a:srgbClr val="000000"/>
              </a:solidFill>
              <a:latin typeface="Arial"/>
              <a:cs typeface="+mn-cs"/>
            </a:endParaRPr>
          </a:p>
        </p:txBody>
      </p:sp>
      <p:sp>
        <p:nvSpPr>
          <p:cNvPr id="36867" name="Rectangle 2"/>
          <p:cNvSpPr>
            <a:spLocks noGrp="1" noChangeArrowheads="1"/>
          </p:cNvSpPr>
          <p:nvPr>
            <p:ph type="body" idx="1"/>
          </p:nvPr>
        </p:nvSpPr>
        <p:spPr>
          <a:xfrm>
            <a:off x="6629400" y="762000"/>
            <a:ext cx="2438400" cy="4419600"/>
          </a:xfrm>
        </p:spPr>
        <p:txBody>
          <a:bodyPr/>
          <a:lstStyle/>
          <a:p>
            <a:pPr eaLnBrk="1" hangingPunct="1"/>
            <a:r>
              <a:rPr lang="en-US" dirty="0" smtClean="0">
                <a:cs typeface="Arial" charset="0"/>
              </a:rPr>
              <a:t>Resources for many disciplines!</a:t>
            </a:r>
          </a:p>
          <a:p>
            <a:pPr eaLnBrk="1" hangingPunct="1"/>
            <a:r>
              <a:rPr lang="en-US" dirty="0" smtClean="0">
                <a:cs typeface="Arial" charset="0"/>
              </a:rPr>
              <a:t>&gt; 40,000 processors in aggregate</a:t>
            </a:r>
          </a:p>
          <a:p>
            <a:pPr eaLnBrk="1" hangingPunct="1"/>
            <a:r>
              <a:rPr lang="en-US" dirty="0" smtClean="0"/>
              <a:t>Resource availability grew during 2008 at unprecedented rates</a:t>
            </a:r>
          </a:p>
        </p:txBody>
      </p:sp>
      <p:pic>
        <p:nvPicPr>
          <p:cNvPr id="36868" name="Picture 3" descr="iu_v_rgb"/>
          <p:cNvPicPr>
            <a:picLocks noChangeAspect="1" noChangeArrowheads="1"/>
          </p:cNvPicPr>
          <p:nvPr/>
        </p:nvPicPr>
        <p:blipFill>
          <a:blip r:embed="rId3"/>
          <a:srcRect/>
          <a:stretch>
            <a:fillRect/>
          </a:stretch>
        </p:blipFill>
        <p:spPr bwMode="auto">
          <a:xfrm>
            <a:off x="152400" y="6096000"/>
            <a:ext cx="1752600" cy="584200"/>
          </a:xfrm>
          <a:prstGeom prst="rect">
            <a:avLst/>
          </a:prstGeom>
          <a:noFill/>
          <a:ln w="9525">
            <a:noFill/>
            <a:miter lim="800000"/>
            <a:headEnd/>
            <a:tailEnd/>
          </a:ln>
        </p:spPr>
      </p:pic>
      <p:pic>
        <p:nvPicPr>
          <p:cNvPr id="36869" name="Picture 4" descr="PI_pie-1"/>
          <p:cNvPicPr>
            <a:picLocks noChangeAspect="1" noChangeArrowheads="1"/>
          </p:cNvPicPr>
          <p:nvPr/>
        </p:nvPicPr>
        <p:blipFill>
          <a:blip r:embed="rId4"/>
          <a:srcRect/>
          <a:stretch>
            <a:fillRect/>
          </a:stretch>
        </p:blipFill>
        <p:spPr bwMode="auto">
          <a:xfrm>
            <a:off x="76200" y="76200"/>
            <a:ext cx="647700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t="11299"/>
          <a:stretch>
            <a:fillRect/>
          </a:stretch>
        </p:blipFill>
        <p:spPr bwMode="auto">
          <a:xfrm>
            <a:off x="0" y="1600200"/>
            <a:ext cx="9144000" cy="5257800"/>
          </a:xfrm>
          <a:prstGeom prst="rect">
            <a:avLst/>
          </a:prstGeom>
          <a:noFill/>
          <a:ln w="9525">
            <a:noFill/>
            <a:miter lim="800000"/>
            <a:headEnd/>
            <a:tailEnd/>
          </a:ln>
          <a:effectLst/>
        </p:spPr>
      </p:pic>
      <p:sp>
        <p:nvSpPr>
          <p:cNvPr id="3" name="Title 2"/>
          <p:cNvSpPr>
            <a:spLocks noGrp="1"/>
          </p:cNvSpPr>
          <p:nvPr>
            <p:ph type="title"/>
          </p:nvPr>
        </p:nvSpPr>
        <p:spPr>
          <a:xfrm>
            <a:off x="457200" y="0"/>
            <a:ext cx="8229600" cy="1143000"/>
          </a:xfrm>
        </p:spPr>
        <p:txBody>
          <a:bodyPr>
            <a:normAutofit fontScale="90000"/>
          </a:bodyPr>
          <a:lstStyle/>
          <a:p>
            <a:r>
              <a:rPr lang="en-US" dirty="0" smtClean="0"/>
              <a:t>USGS Flood and Loss estimation tools as Cyberinfrastructure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1524000" y="571500"/>
            <a:ext cx="5934075" cy="6286500"/>
          </a:xfrm>
          <a:prstGeom prst="rect">
            <a:avLst/>
          </a:prstGeom>
          <a:noFill/>
          <a:ln w="9525">
            <a:noFill/>
            <a:miter lim="800000"/>
            <a:headEnd/>
            <a:tailEnd/>
          </a:ln>
        </p:spPr>
      </p:pic>
      <p:sp>
        <p:nvSpPr>
          <p:cNvPr id="3" name="Title 2"/>
          <p:cNvSpPr>
            <a:spLocks noGrp="1"/>
          </p:cNvSpPr>
          <p:nvPr>
            <p:ph type="title"/>
          </p:nvPr>
        </p:nvSpPr>
        <p:spPr>
          <a:xfrm>
            <a:off x="381000" y="0"/>
            <a:ext cx="8229600" cy="685800"/>
          </a:xfrm>
        </p:spPr>
        <p:txBody>
          <a:bodyPr>
            <a:normAutofit fontScale="90000"/>
          </a:bodyPr>
          <a:lstStyle/>
          <a:p>
            <a:r>
              <a:rPr lang="en-US" dirty="0" smtClean="0"/>
              <a:t>Services in Flood Cyberinfrastructure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09601" y="609599"/>
          <a:ext cx="8077198" cy="5486401"/>
        </p:xfrm>
        <a:graphic>
          <a:graphicData uri="http://schemas.openxmlformats.org/drawingml/2006/table">
            <a:tbl>
              <a:tblPr/>
              <a:tblGrid>
                <a:gridCol w="1907316"/>
                <a:gridCol w="4060274"/>
                <a:gridCol w="1213748"/>
                <a:gridCol w="895860"/>
              </a:tblGrid>
              <a:tr h="758472">
                <a:tc>
                  <a:txBody>
                    <a:bodyPr/>
                    <a:lstStyle/>
                    <a:p>
                      <a:pPr marL="0" marR="0">
                        <a:lnSpc>
                          <a:spcPct val="115000"/>
                        </a:lnSpc>
                        <a:spcBef>
                          <a:spcPts val="0"/>
                        </a:spcBef>
                        <a:spcAft>
                          <a:spcPts val="0"/>
                        </a:spcAft>
                      </a:pPr>
                      <a:r>
                        <a:rPr lang="en-US" sz="1400" b="1" kern="1200" dirty="0">
                          <a:solidFill>
                            <a:srgbClr val="000000"/>
                          </a:solidFill>
                          <a:latin typeface="Calibri"/>
                          <a:ea typeface="Times New Roman"/>
                          <a:cs typeface="Times New Roman"/>
                        </a:rPr>
                        <a:t>Service name</a:t>
                      </a:r>
                      <a:r>
                        <a:rPr lang="en-US" sz="1400" kern="1200" dirty="0">
                          <a:solidFill>
                            <a:srgbClr val="000000"/>
                          </a:solidFill>
                          <a:latin typeface="Times New Roman"/>
                          <a:ea typeface="Calibri"/>
                          <a:cs typeface="Times New Roman"/>
                        </a:rPr>
                        <a:t> </a:t>
                      </a:r>
                      <a:endParaRPr lang="en-US" sz="1400" dirty="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kern="1200">
                          <a:solidFill>
                            <a:srgbClr val="000000"/>
                          </a:solidFill>
                          <a:latin typeface="Calibri"/>
                          <a:ea typeface="Times New Roman"/>
                          <a:cs typeface="Times New Roman"/>
                        </a:rPr>
                        <a:t>Description</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kern="1200">
                          <a:solidFill>
                            <a:srgbClr val="000000"/>
                          </a:solidFill>
                          <a:latin typeface="Calibri"/>
                          <a:ea typeface="Times New Roman"/>
                          <a:cs typeface="Times New Roman"/>
                        </a:rPr>
                        <a:t>Status</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kern="1200">
                          <a:solidFill>
                            <a:srgbClr val="000000"/>
                          </a:solidFill>
                          <a:latin typeface="Calibri"/>
                          <a:ea typeface="Times New Roman"/>
                          <a:cs typeface="Times New Roman"/>
                        </a:rPr>
                        <a:t>Possible improvements</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2423">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Real time data import service </a:t>
                      </a:r>
                      <a:r>
                        <a:rPr lang="en-US" sz="1400" kern="1200">
                          <a:solidFill>
                            <a:srgbClr val="000000"/>
                          </a:solidFill>
                          <a:latin typeface="Calibri"/>
                          <a:ea typeface="Times New Roman"/>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dirty="0">
                          <a:solidFill>
                            <a:srgbClr val="000000"/>
                          </a:solidFill>
                          <a:latin typeface="Calibri"/>
                          <a:ea typeface="Times New Roman"/>
                          <a:cs typeface="Arial"/>
                        </a:rPr>
                        <a:t>This service extracts information needed by </a:t>
                      </a:r>
                      <a:r>
                        <a:rPr lang="en-US" sz="1400" kern="1200">
                          <a:solidFill>
                            <a:srgbClr val="000000"/>
                          </a:solidFill>
                          <a:latin typeface="Calibri"/>
                          <a:ea typeface="Times New Roman"/>
                          <a:cs typeface="Arial"/>
                        </a:rPr>
                        <a:t>the </a:t>
                      </a:r>
                      <a:r>
                        <a:rPr lang="en-US" sz="1400" kern="1200" smtClean="0">
                          <a:solidFill>
                            <a:srgbClr val="000000"/>
                          </a:solidFill>
                          <a:latin typeface="Calibri"/>
                          <a:ea typeface="Times New Roman"/>
                          <a:cs typeface="Arial"/>
                        </a:rPr>
                        <a:t>Mesh </a:t>
                      </a:r>
                      <a:r>
                        <a:rPr lang="en-US" sz="1400" kern="1200" dirty="0">
                          <a:solidFill>
                            <a:srgbClr val="000000"/>
                          </a:solidFill>
                          <a:latin typeface="Calibri"/>
                          <a:ea typeface="Times New Roman"/>
                          <a:cs typeface="Arial"/>
                        </a:rPr>
                        <a:t>generation service from the result CGNS file generated by the Flood simulation service. </a:t>
                      </a:r>
                      <a:r>
                        <a:rPr lang="en-US" sz="1400" kern="12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 </a:t>
                      </a:r>
                      <a:r>
                        <a:rPr lang="en-US" sz="1400" kern="1200">
                          <a:solidFill>
                            <a:srgbClr val="000000"/>
                          </a:solidFill>
                          <a:latin typeface="Calibri"/>
                          <a:ea typeface="Times New Roman"/>
                          <a:cs typeface="Times New Roman"/>
                        </a:rPr>
                        <a:t>Completed</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latin typeface="Calibri"/>
                        <a:ea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2423">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Input process service </a:t>
                      </a:r>
                      <a:r>
                        <a:rPr lang="en-US" sz="1400" kern="1200">
                          <a:solidFill>
                            <a:srgbClr val="000000"/>
                          </a:solidFill>
                          <a:latin typeface="Calibri"/>
                          <a:ea typeface="Times New Roman"/>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This service incorporates the above initial conditions into the input CGNS file. </a:t>
                      </a:r>
                      <a:r>
                        <a:rPr lang="en-US" sz="1400" kern="1200">
                          <a:solidFill>
                            <a:srgbClr val="000000"/>
                          </a:solidFill>
                          <a:latin typeface="Calibri"/>
                          <a:ea typeface="Times New Roman"/>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 </a:t>
                      </a:r>
                      <a:r>
                        <a:rPr lang="en-US" sz="1400" kern="1200">
                          <a:solidFill>
                            <a:srgbClr val="000000"/>
                          </a:solidFill>
                          <a:latin typeface="Calibri"/>
                          <a:ea typeface="Times New Roman"/>
                          <a:cs typeface="Times New Roman"/>
                        </a:rPr>
                        <a:t>Completed</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latin typeface="Calibri"/>
                        <a:ea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0660">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Flood simulation service</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This service runs FaSTMECH simulation model on a given input CGNS file by submitting the computation job to a condor queueing system on an IU Gateway hosting VM. </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Completed</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Interface with other IU/TG computing resources.</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2423">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Output process service </a:t>
                      </a:r>
                      <a:r>
                        <a:rPr lang="en-US" sz="1400" kern="1200">
                          <a:solidFill>
                            <a:srgbClr val="000000"/>
                          </a:solidFill>
                          <a:latin typeface="Calibri"/>
                          <a:ea typeface="Times New Roman"/>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This service imports real time USGS and NWS water data into necessary initial conditions for flood simulation computing. (discharge and elevation) </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Arial"/>
                        </a:rPr>
                        <a:t> </a:t>
                      </a:r>
                      <a:r>
                        <a:rPr lang="en-US" sz="1400" kern="1200">
                          <a:solidFill>
                            <a:srgbClr val="000000"/>
                          </a:solidFill>
                          <a:latin typeface="Calibri"/>
                          <a:ea typeface="Times New Roman"/>
                          <a:cs typeface="Times New Roman"/>
                        </a:rPr>
                        <a:t>Completed</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dirty="0">
                        <a:latin typeface="Calibri"/>
                        <a:ea typeface="Times New Roman"/>
                      </a:endParaRPr>
                    </a:p>
                  </a:txBody>
                  <a:tcPr marL="24997" marR="24997" marT="46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304800"/>
          <a:ext cx="8381999" cy="6019799"/>
        </p:xfrm>
        <a:graphic>
          <a:graphicData uri="http://schemas.openxmlformats.org/drawingml/2006/table">
            <a:tbl>
              <a:tblPr/>
              <a:tblGrid>
                <a:gridCol w="1838633"/>
                <a:gridCol w="3713316"/>
                <a:gridCol w="1260303"/>
                <a:gridCol w="1569747"/>
              </a:tblGrid>
              <a:tr h="2029520">
                <a:tc>
                  <a:txBody>
                    <a:bodyPr/>
                    <a:lstStyle/>
                    <a:p>
                      <a:pPr marL="0" marR="0">
                        <a:lnSpc>
                          <a:spcPct val="115000"/>
                        </a:lnSpc>
                        <a:spcBef>
                          <a:spcPts val="0"/>
                        </a:spcBef>
                        <a:spcAft>
                          <a:spcPts val="0"/>
                        </a:spcAft>
                      </a:pPr>
                      <a:r>
                        <a:rPr lang="en-US" sz="1400" kern="1200" dirty="0" smtClean="0">
                          <a:solidFill>
                            <a:srgbClr val="000000"/>
                          </a:solidFill>
                          <a:latin typeface="Calibri"/>
                          <a:ea typeface="Times New Roman"/>
                          <a:cs typeface="Times New Roman"/>
                        </a:rPr>
                        <a:t>Mesh </a:t>
                      </a:r>
                      <a:r>
                        <a:rPr lang="en-US" sz="1400" kern="1200" dirty="0">
                          <a:solidFill>
                            <a:srgbClr val="000000"/>
                          </a:solidFill>
                          <a:latin typeface="Calibri"/>
                          <a:ea typeface="Times New Roman"/>
                          <a:cs typeface="Times New Roman"/>
                        </a:rPr>
                        <a:t>generation service</a:t>
                      </a:r>
                      <a:r>
                        <a:rPr lang="en-US" sz="1400" kern="1200" dirty="0">
                          <a:solidFill>
                            <a:srgbClr val="000000"/>
                          </a:solidFill>
                          <a:latin typeface="Times New Roman"/>
                          <a:ea typeface="Calibri"/>
                          <a:cs typeface="Times New Roman"/>
                        </a:rPr>
                        <a:t> </a:t>
                      </a:r>
                      <a:endParaRPr lang="en-US" sz="1400" dirty="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dirty="0">
                          <a:solidFill>
                            <a:srgbClr val="000000"/>
                          </a:solidFill>
                          <a:latin typeface="Calibri"/>
                          <a:ea typeface="Times New Roman"/>
                          <a:cs typeface="Times New Roman"/>
                        </a:rPr>
                        <a:t>This service consumes the output file from </a:t>
                      </a:r>
                      <a:r>
                        <a:rPr lang="en-US" sz="1400" kern="1200" dirty="0" err="1">
                          <a:solidFill>
                            <a:srgbClr val="000000"/>
                          </a:solidFill>
                          <a:latin typeface="Calibri"/>
                          <a:ea typeface="Times New Roman"/>
                          <a:cs typeface="Times New Roman"/>
                        </a:rPr>
                        <a:t>FastMECH</a:t>
                      </a:r>
                      <a:r>
                        <a:rPr lang="en-US" sz="1400" kern="1200" dirty="0">
                          <a:solidFill>
                            <a:srgbClr val="000000"/>
                          </a:solidFill>
                          <a:latin typeface="Calibri"/>
                          <a:ea typeface="Times New Roman"/>
                          <a:cs typeface="Times New Roman"/>
                        </a:rPr>
                        <a:t> and generate a flood depth </a:t>
                      </a:r>
                      <a:r>
                        <a:rPr lang="en-US" sz="1400" kern="1200" dirty="0" err="1">
                          <a:solidFill>
                            <a:srgbClr val="000000"/>
                          </a:solidFill>
                          <a:latin typeface="Calibri"/>
                          <a:ea typeface="Times New Roman"/>
                          <a:cs typeface="Times New Roman"/>
                        </a:rPr>
                        <a:t>ascii</a:t>
                      </a:r>
                      <a:r>
                        <a:rPr lang="en-US" sz="1400" kern="1200" dirty="0">
                          <a:solidFill>
                            <a:srgbClr val="000000"/>
                          </a:solidFill>
                          <a:latin typeface="Calibri"/>
                          <a:ea typeface="Times New Roman"/>
                          <a:cs typeface="Times New Roman"/>
                        </a:rPr>
                        <a:t> </a:t>
                      </a:r>
                      <a:r>
                        <a:rPr lang="en-US" sz="1400" kern="1200" dirty="0" smtClean="0">
                          <a:solidFill>
                            <a:srgbClr val="000000"/>
                          </a:solidFill>
                          <a:latin typeface="Calibri"/>
                          <a:ea typeface="Times New Roman"/>
                          <a:cs typeface="Times New Roman"/>
                        </a:rPr>
                        <a:t>mesh </a:t>
                      </a:r>
                      <a:r>
                        <a:rPr lang="en-US" sz="1400" kern="1200" dirty="0">
                          <a:solidFill>
                            <a:srgbClr val="000000"/>
                          </a:solidFill>
                          <a:latin typeface="Calibri"/>
                          <a:ea typeface="Times New Roman"/>
                          <a:cs typeface="Times New Roman"/>
                        </a:rPr>
                        <a:t>file.   This service also transform the data from UTM 16 coordinate to geographic coordinates.  </a:t>
                      </a:r>
                      <a:r>
                        <a:rPr lang="en-US" sz="1400" kern="1200" dirty="0" smtClean="0">
                          <a:solidFill>
                            <a:srgbClr val="000000"/>
                          </a:solidFill>
                          <a:latin typeface="Calibri"/>
                          <a:ea typeface="Times New Roman"/>
                          <a:cs typeface="Times New Roman"/>
                        </a:rPr>
                        <a:t>Mesh </a:t>
                      </a:r>
                      <a:r>
                        <a:rPr lang="en-US" sz="1400" kern="1200" dirty="0">
                          <a:solidFill>
                            <a:srgbClr val="000000"/>
                          </a:solidFill>
                          <a:latin typeface="Calibri"/>
                          <a:ea typeface="Times New Roman"/>
                          <a:cs typeface="Times New Roman"/>
                        </a:rPr>
                        <a:t>cells are generated by using nearest neighbor clustering techniques.</a:t>
                      </a:r>
                      <a:r>
                        <a:rPr lang="en-US" sz="1400" kern="1200" dirty="0">
                          <a:solidFill>
                            <a:srgbClr val="000000"/>
                          </a:solidFill>
                          <a:latin typeface="Times New Roman"/>
                          <a:ea typeface="Calibri"/>
                          <a:cs typeface="Times New Roman"/>
                        </a:rPr>
                        <a:t> </a:t>
                      </a:r>
                      <a:endParaRPr lang="en-US" sz="1400" dirty="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Completed</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Could use a different clustering technique.</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2137">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Loss calculation service for building damage</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dirty="0">
                          <a:solidFill>
                            <a:srgbClr val="000000"/>
                          </a:solidFill>
                          <a:latin typeface="Calibri"/>
                          <a:ea typeface="Times New Roman"/>
                          <a:cs typeface="Times New Roman"/>
                        </a:rPr>
                        <a:t>This service consumes parcel assessment data and the overlay on top of the grid and intersect the flooded parcels. After that it uses building assessment information and flood depth information from the </a:t>
                      </a:r>
                      <a:r>
                        <a:rPr lang="en-US" sz="1400" kern="1200" dirty="0" smtClean="0">
                          <a:solidFill>
                            <a:srgbClr val="000000"/>
                          </a:solidFill>
                          <a:latin typeface="Calibri"/>
                          <a:ea typeface="Times New Roman"/>
                          <a:cs typeface="Times New Roman"/>
                        </a:rPr>
                        <a:t>mesh </a:t>
                      </a:r>
                      <a:r>
                        <a:rPr lang="en-US" sz="1400" kern="1200" dirty="0">
                          <a:solidFill>
                            <a:srgbClr val="000000"/>
                          </a:solidFill>
                          <a:latin typeface="Calibri"/>
                          <a:ea typeface="Times New Roman"/>
                          <a:cs typeface="Times New Roman"/>
                        </a:rPr>
                        <a:t>and calculate the losses per Federal Insurance Agency (FIA) flood loss curves.</a:t>
                      </a:r>
                      <a:r>
                        <a:rPr lang="en-US" sz="1400" kern="1200" dirty="0">
                          <a:solidFill>
                            <a:srgbClr val="000000"/>
                          </a:solidFill>
                          <a:latin typeface="Times New Roman"/>
                          <a:ea typeface="Calibri"/>
                          <a:cs typeface="Times New Roman"/>
                        </a:rPr>
                        <a:t> </a:t>
                      </a:r>
                      <a:endParaRPr lang="en-US" sz="1400" dirty="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Completed</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Add more information for reporting purposes.</a:t>
                      </a:r>
                      <a:r>
                        <a:rPr lang="en-US" sz="1400" kern="1200">
                          <a:solidFill>
                            <a:srgbClr val="000000"/>
                          </a:solidFill>
                          <a:latin typeface="Times New Roman"/>
                          <a:ea typeface="Calibri"/>
                          <a:cs typeface="Times New Roman"/>
                        </a:rPr>
                        <a:t>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8142">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Map tile cache service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dirty="0">
                          <a:solidFill>
                            <a:srgbClr val="000000"/>
                          </a:solidFill>
                          <a:latin typeface="Calibri"/>
                          <a:ea typeface="Times New Roman"/>
                          <a:cs typeface="Times New Roman"/>
                        </a:rPr>
                        <a:t>This service </a:t>
                      </a:r>
                      <a:r>
                        <a:rPr lang="en-US" sz="1400" kern="1200" dirty="0" smtClean="0">
                          <a:solidFill>
                            <a:srgbClr val="000000"/>
                          </a:solidFill>
                          <a:latin typeface="Calibri"/>
                          <a:ea typeface="Times New Roman"/>
                          <a:cs typeface="Times New Roman"/>
                        </a:rPr>
                        <a:t>consumes </a:t>
                      </a:r>
                      <a:r>
                        <a:rPr lang="en-US" sz="1400" kern="1200" dirty="0">
                          <a:solidFill>
                            <a:srgbClr val="000000"/>
                          </a:solidFill>
                          <a:latin typeface="Calibri"/>
                          <a:ea typeface="Times New Roman"/>
                          <a:cs typeface="Times New Roman"/>
                        </a:rPr>
                        <a:t>the </a:t>
                      </a:r>
                      <a:r>
                        <a:rPr lang="en-US" sz="1400" kern="1200" dirty="0" smtClean="0">
                          <a:solidFill>
                            <a:srgbClr val="000000"/>
                          </a:solidFill>
                          <a:latin typeface="Calibri"/>
                          <a:ea typeface="Times New Roman"/>
                          <a:cs typeface="Times New Roman"/>
                        </a:rPr>
                        <a:t>mesh </a:t>
                      </a:r>
                      <a:r>
                        <a:rPr lang="en-US" sz="1400" kern="1200" dirty="0">
                          <a:solidFill>
                            <a:srgbClr val="000000"/>
                          </a:solidFill>
                          <a:latin typeface="Calibri"/>
                          <a:ea typeface="Times New Roman"/>
                          <a:cs typeface="Times New Roman"/>
                        </a:rPr>
                        <a:t>file and </a:t>
                      </a:r>
                      <a:r>
                        <a:rPr lang="en-US" sz="1400" kern="1200" dirty="0" smtClean="0">
                          <a:solidFill>
                            <a:srgbClr val="000000"/>
                          </a:solidFill>
                          <a:latin typeface="Calibri"/>
                          <a:ea typeface="Times New Roman"/>
                          <a:cs typeface="Times New Roman"/>
                        </a:rPr>
                        <a:t>generates </a:t>
                      </a:r>
                      <a:r>
                        <a:rPr lang="en-US" sz="1400" kern="1200" dirty="0">
                          <a:solidFill>
                            <a:srgbClr val="000000"/>
                          </a:solidFill>
                          <a:latin typeface="Calibri"/>
                          <a:ea typeface="Times New Roman"/>
                          <a:cs typeface="Times New Roman"/>
                        </a:rPr>
                        <a:t>flood map for visualization.  In this process the </a:t>
                      </a:r>
                      <a:r>
                        <a:rPr lang="en-US" sz="1400" kern="1200" dirty="0" smtClean="0">
                          <a:solidFill>
                            <a:srgbClr val="000000"/>
                          </a:solidFill>
                          <a:latin typeface="Calibri"/>
                          <a:ea typeface="Times New Roman"/>
                          <a:cs typeface="Times New Roman"/>
                        </a:rPr>
                        <a:t>mesh </a:t>
                      </a:r>
                      <a:r>
                        <a:rPr lang="en-US" sz="1400" kern="1200" dirty="0">
                          <a:solidFill>
                            <a:srgbClr val="000000"/>
                          </a:solidFill>
                          <a:latin typeface="Calibri"/>
                          <a:ea typeface="Times New Roman"/>
                          <a:cs typeface="Times New Roman"/>
                        </a:rPr>
                        <a:t>coordinates are transformed to World Mercator coordinate system </a:t>
                      </a:r>
                      <a:endParaRPr lang="en-US" sz="1400" dirty="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kern="1200">
                          <a:solidFill>
                            <a:srgbClr val="000000"/>
                          </a:solidFill>
                          <a:latin typeface="Calibri"/>
                          <a:ea typeface="Times New Roman"/>
                          <a:cs typeface="Times New Roman"/>
                        </a:rPr>
                        <a:t>Completed </a:t>
                      </a:r>
                      <a:endParaRPr lang="en-US" sz="1400">
                        <a:latin typeface="Calibri"/>
                        <a:ea typeface="Calibri"/>
                        <a:cs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dirty="0">
                        <a:latin typeface="Calibri"/>
                        <a:ea typeface="Times New Roman"/>
                      </a:endParaRPr>
                    </a:p>
                  </a:txBody>
                  <a:tcPr marL="30896" marR="30896" marT="57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pPr algn="r" rtl="0" eaLnBrk="0" fontAlgn="base" hangingPunct="0">
              <a:spcBef>
                <a:spcPct val="50000"/>
              </a:spcBef>
              <a:spcAft>
                <a:spcPct val="0"/>
              </a:spcAft>
            </a:pPr>
            <a:fld id="{06429F15-303C-43C0-A0B9-14AE6B2506B4}"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pPr>
              <a:t>17</a:t>
            </a:fld>
            <a:endParaRPr lang="en-US" sz="1400" kern="1200">
              <a:solidFill>
                <a:srgbClr val="FFFFFF"/>
              </a:solidFill>
              <a:latin typeface="Times New Roman" pitchFamily="18" charset="0"/>
              <a:ea typeface="+mn-ea"/>
              <a:cs typeface="+mn-cs"/>
            </a:endParaRPr>
          </a:p>
        </p:txBody>
      </p:sp>
      <p:pic>
        <p:nvPicPr>
          <p:cNvPr id="44035" name="Picture 2" descr="ExpeditionGrid_overview2"/>
          <p:cNvPicPr>
            <a:picLocks noChangeAspect="1" noChangeArrowheads="1"/>
          </p:cNvPicPr>
          <p:nvPr/>
        </p:nvPicPr>
        <p:blipFill>
          <a:blip r:embed="rId3"/>
          <a:srcRect/>
          <a:stretch>
            <a:fillRect/>
          </a:stretch>
        </p:blipFill>
        <p:spPr bwMode="auto">
          <a:xfrm>
            <a:off x="0" y="0"/>
            <a:ext cx="9167813"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pPr algn="r" rtl="0" eaLnBrk="0" fontAlgn="base" hangingPunct="0">
              <a:spcBef>
                <a:spcPct val="50000"/>
              </a:spcBef>
              <a:spcAft>
                <a:spcPct val="0"/>
              </a:spcAft>
            </a:pPr>
            <a:fld id="{B868E012-1D9C-4B6B-8D47-224BAD3C4927}" type="slidenum">
              <a:rPr lang="en-US" sz="1400" kern="1200">
                <a:solidFill>
                  <a:srgbClr val="FFFFFF"/>
                </a:solidFill>
                <a:latin typeface="Times New Roman" pitchFamily="18" charset="0"/>
                <a:ea typeface="+mn-ea"/>
                <a:cs typeface="+mn-cs"/>
              </a:rPr>
              <a:pPr algn="r" rtl="0" eaLnBrk="0" fontAlgn="base" hangingPunct="0">
                <a:spcBef>
                  <a:spcPct val="50000"/>
                </a:spcBef>
                <a:spcAft>
                  <a:spcPct val="0"/>
                </a:spcAft>
              </a:pPr>
              <a:t>18</a:t>
            </a:fld>
            <a:endParaRPr lang="en-US" sz="1400" kern="1200">
              <a:solidFill>
                <a:srgbClr val="FFFFFF"/>
              </a:solidFill>
              <a:latin typeface="Times New Roman" pitchFamily="18" charset="0"/>
              <a:ea typeface="+mn-ea"/>
              <a:cs typeface="+mn-cs"/>
            </a:endParaRPr>
          </a:p>
        </p:txBody>
      </p:sp>
      <p:sp>
        <p:nvSpPr>
          <p:cNvPr id="45059" name="Rectangle 2"/>
          <p:cNvSpPr>
            <a:spLocks noGrp="1" noChangeArrowheads="1"/>
          </p:cNvSpPr>
          <p:nvPr>
            <p:ph type="title"/>
          </p:nvPr>
        </p:nvSpPr>
        <p:spPr>
          <a:xfrm>
            <a:off x="685800" y="285750"/>
            <a:ext cx="7772400" cy="628650"/>
          </a:xfrm>
        </p:spPr>
        <p:txBody>
          <a:bodyPr/>
          <a:lstStyle/>
          <a:p>
            <a:pPr eaLnBrk="1" hangingPunct="1"/>
            <a:r>
              <a:rPr lang="en-US" sz="4000" smtClean="0"/>
              <a:t>Polar Grid goes to Greenland</a:t>
            </a:r>
          </a:p>
        </p:txBody>
      </p:sp>
      <p:pic>
        <p:nvPicPr>
          <p:cNvPr id="45060" name="Picture 4" descr="DSC_7240"/>
          <p:cNvPicPr>
            <a:picLocks noChangeAspect="1" noChangeArrowheads="1"/>
          </p:cNvPicPr>
          <p:nvPr/>
        </p:nvPicPr>
        <p:blipFill>
          <a:blip r:embed="rId3"/>
          <a:srcRect/>
          <a:stretch>
            <a:fillRect/>
          </a:stretch>
        </p:blipFill>
        <p:spPr bwMode="auto">
          <a:xfrm>
            <a:off x="4572000" y="838200"/>
            <a:ext cx="4495800" cy="2997200"/>
          </a:xfrm>
          <a:prstGeom prst="rect">
            <a:avLst/>
          </a:prstGeom>
          <a:noFill/>
          <a:ln w="9525">
            <a:noFill/>
            <a:miter lim="800000"/>
            <a:headEnd/>
            <a:tailEnd/>
          </a:ln>
        </p:spPr>
      </p:pic>
      <p:pic>
        <p:nvPicPr>
          <p:cNvPr id="45061" name="Picture 5" descr="DSC_1609"/>
          <p:cNvPicPr>
            <a:picLocks noChangeAspect="1" noChangeArrowheads="1"/>
          </p:cNvPicPr>
          <p:nvPr/>
        </p:nvPicPr>
        <p:blipFill>
          <a:blip r:embed="rId4"/>
          <a:srcRect/>
          <a:stretch>
            <a:fillRect/>
          </a:stretch>
        </p:blipFill>
        <p:spPr bwMode="auto">
          <a:xfrm>
            <a:off x="0" y="838200"/>
            <a:ext cx="4572000" cy="3043238"/>
          </a:xfrm>
          <a:prstGeom prst="rect">
            <a:avLst/>
          </a:prstGeom>
          <a:noFill/>
          <a:ln w="9525">
            <a:noFill/>
            <a:miter lim="800000"/>
            <a:headEnd/>
            <a:tailEnd/>
          </a:ln>
        </p:spPr>
      </p:pic>
      <p:pic>
        <p:nvPicPr>
          <p:cNvPr id="45062" name="Picture 6" descr="DSC_1643"/>
          <p:cNvPicPr>
            <a:picLocks noChangeAspect="1" noChangeArrowheads="1"/>
          </p:cNvPicPr>
          <p:nvPr/>
        </p:nvPicPr>
        <p:blipFill>
          <a:blip r:embed="rId5"/>
          <a:srcRect/>
          <a:stretch>
            <a:fillRect/>
          </a:stretch>
        </p:blipFill>
        <p:spPr bwMode="auto">
          <a:xfrm>
            <a:off x="4572000" y="3814763"/>
            <a:ext cx="4572000" cy="3043237"/>
          </a:xfrm>
          <a:prstGeom prst="rect">
            <a:avLst/>
          </a:prstGeom>
          <a:noFill/>
          <a:ln w="9525">
            <a:noFill/>
            <a:miter lim="800000"/>
            <a:headEnd/>
            <a:tailEnd/>
          </a:ln>
        </p:spPr>
      </p:pic>
      <p:pic>
        <p:nvPicPr>
          <p:cNvPr id="45063" name="Picture 7" descr="DSC_1608"/>
          <p:cNvPicPr>
            <a:picLocks noChangeAspect="1" noChangeArrowheads="1"/>
          </p:cNvPicPr>
          <p:nvPr/>
        </p:nvPicPr>
        <p:blipFill>
          <a:blip r:embed="rId6"/>
          <a:srcRect/>
          <a:stretch>
            <a:fillRect/>
          </a:stretch>
        </p:blipFill>
        <p:spPr bwMode="auto">
          <a:xfrm>
            <a:off x="0" y="3865563"/>
            <a:ext cx="4572000" cy="2992437"/>
          </a:xfrm>
          <a:prstGeom prst="rect">
            <a:avLst/>
          </a:prstGeom>
          <a:noFill/>
          <a:ln w="9525">
            <a:noFill/>
            <a:miter lim="800000"/>
            <a:headEnd/>
            <a:tailEnd/>
          </a:ln>
        </p:spPr>
      </p:pic>
      <p:pic>
        <p:nvPicPr>
          <p:cNvPr id="8" name="Picture 2"/>
          <p:cNvPicPr>
            <a:picLocks noChangeAspect="1" noChangeArrowheads="1"/>
          </p:cNvPicPr>
          <p:nvPr/>
        </p:nvPicPr>
        <p:blipFill>
          <a:blip r:embed="rId7"/>
          <a:srcRect l="500" t="333" r="2888" b="1567"/>
          <a:stretch>
            <a:fillRect/>
          </a:stretch>
        </p:blipFill>
        <p:spPr bwMode="auto">
          <a:xfrm>
            <a:off x="5791200" y="1183883"/>
            <a:ext cx="3352801" cy="5674118"/>
          </a:xfrm>
          <a:prstGeom prst="rect">
            <a:avLst/>
          </a:prstGeom>
          <a:noFill/>
          <a:ln w="9525" algn="ctr">
            <a:noFill/>
            <a:miter lim="800000"/>
            <a:headEnd/>
            <a:tailEnd/>
          </a:ln>
        </p:spPr>
      </p:pic>
      <p:pic>
        <p:nvPicPr>
          <p:cNvPr id="9" name="Picture 4" descr="C:\Documents and Settings\Geoffrey Fox\Desktop\Cresis\satellite_NEEM_2008.jpg"/>
          <p:cNvPicPr>
            <a:picLocks noChangeAspect="1" noChangeArrowheads="1"/>
          </p:cNvPicPr>
          <p:nvPr/>
        </p:nvPicPr>
        <p:blipFill>
          <a:blip r:embed="rId8" cstate="print"/>
          <a:srcRect/>
          <a:stretch>
            <a:fillRect/>
          </a:stretch>
        </p:blipFill>
        <p:spPr bwMode="auto">
          <a:xfrm>
            <a:off x="0" y="952337"/>
            <a:ext cx="5791200" cy="5905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2"/>
          </p:nvPr>
        </p:nvSpPr>
        <p:spPr/>
        <p:txBody>
          <a:bodyPr/>
          <a:lstStyle/>
          <a:p>
            <a:pPr algn="r" rtl="0" fontAlgn="base">
              <a:spcBef>
                <a:spcPct val="0"/>
              </a:spcBef>
              <a:spcAft>
                <a:spcPct val="0"/>
              </a:spcAft>
              <a:defRPr/>
            </a:pPr>
            <a:fld id="{378EBCB1-EA4C-4880-A118-8B4E454776B1}"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23"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rtl="0" fontAlgn="base">
              <a:spcBef>
                <a:spcPct val="0"/>
              </a:spcBef>
              <a:spcAft>
                <a:spcPct val="0"/>
              </a:spcAft>
              <a:defRPr/>
            </a:pPr>
            <a:fld id="{9E1390E5-D15A-4A29-8FC6-3B736F0D31F8}"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19</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
        <p:nvSpPr>
          <p:cNvPr id="4279299" name="Rectangle 2"/>
          <p:cNvSpPr>
            <a:spLocks noGrp="1" noChangeArrowheads="1"/>
          </p:cNvSpPr>
          <p:nvPr>
            <p:ph type="title" idx="4294967295"/>
          </p:nvPr>
        </p:nvSpPr>
        <p:spPr>
          <a:xfrm>
            <a:off x="0" y="0"/>
            <a:ext cx="9144000" cy="838200"/>
          </a:xfrm>
        </p:spPr>
        <p:txBody>
          <a:bodyPr/>
          <a:lstStyle/>
          <a:p>
            <a:r>
              <a:rPr lang="en-US" sz="3200"/>
              <a:t>Grid Workflow Datamining in Earth Science</a:t>
            </a:r>
          </a:p>
        </p:txBody>
      </p:sp>
      <p:sp>
        <p:nvSpPr>
          <p:cNvPr id="4279300" name="Rectangle 3"/>
          <p:cNvSpPr>
            <a:spLocks noGrp="1" noChangeArrowheads="1"/>
          </p:cNvSpPr>
          <p:nvPr>
            <p:ph type="body" idx="4294967295"/>
          </p:nvPr>
        </p:nvSpPr>
        <p:spPr>
          <a:xfrm>
            <a:off x="2590800" y="609600"/>
            <a:ext cx="6553200" cy="1066800"/>
          </a:xfrm>
        </p:spPr>
        <p:txBody>
          <a:bodyPr/>
          <a:lstStyle/>
          <a:p>
            <a:r>
              <a:rPr lang="en-US" sz="2000" dirty="0"/>
              <a:t>Work with</a:t>
            </a:r>
            <a:r>
              <a:rPr lang="en-US" sz="2000" dirty="0">
                <a:solidFill>
                  <a:srgbClr val="FFFF00"/>
                </a:solidFill>
              </a:rPr>
              <a:t> Scripps </a:t>
            </a:r>
            <a:r>
              <a:rPr lang="en-US" sz="2000" dirty="0" smtClean="0">
                <a:solidFill>
                  <a:srgbClr val="FFFF00"/>
                </a:solidFill>
              </a:rPr>
              <a:t>Institute</a:t>
            </a:r>
          </a:p>
          <a:p>
            <a:r>
              <a:rPr lang="en-US" sz="2000" dirty="0" smtClean="0">
                <a:solidFill>
                  <a:srgbClr val="FFFF00"/>
                </a:solidFill>
              </a:rPr>
              <a:t>Cyberinfrastructure </a:t>
            </a:r>
            <a:r>
              <a:rPr lang="en-US" sz="2000" dirty="0" smtClean="0"/>
              <a:t>links GPS stations to Earthquake detection tools</a:t>
            </a:r>
            <a:endParaRPr lang="en-US" sz="2000" dirty="0"/>
          </a:p>
        </p:txBody>
      </p:sp>
      <p:grpSp>
        <p:nvGrpSpPr>
          <p:cNvPr id="2" name="Group 4"/>
          <p:cNvGrpSpPr>
            <a:grpSpLocks/>
          </p:cNvGrpSpPr>
          <p:nvPr/>
        </p:nvGrpSpPr>
        <p:grpSpPr bwMode="auto">
          <a:xfrm>
            <a:off x="0" y="971550"/>
            <a:ext cx="2819400" cy="5886450"/>
            <a:chOff x="144" y="480"/>
            <a:chExt cx="1776" cy="3708"/>
          </a:xfrm>
        </p:grpSpPr>
        <p:pic>
          <p:nvPicPr>
            <p:cNvPr id="4279302" name="Picture 5" descr="gps-filters1"/>
            <p:cNvPicPr>
              <a:picLocks noChangeAspect="1" noChangeArrowheads="1"/>
            </p:cNvPicPr>
            <p:nvPr/>
          </p:nvPicPr>
          <p:blipFill>
            <a:blip r:embed="rId3"/>
            <a:srcRect r="55421" b="46240"/>
            <a:stretch>
              <a:fillRect/>
            </a:stretch>
          </p:blipFill>
          <p:spPr bwMode="auto">
            <a:xfrm>
              <a:off x="144" y="480"/>
              <a:ext cx="1776" cy="1008"/>
            </a:xfrm>
            <a:prstGeom prst="rect">
              <a:avLst/>
            </a:prstGeom>
            <a:noFill/>
            <a:ln w="9525">
              <a:noFill/>
              <a:miter lim="800000"/>
              <a:headEnd/>
              <a:tailEnd/>
            </a:ln>
          </p:spPr>
        </p:pic>
        <p:sp>
          <p:nvSpPr>
            <p:cNvPr id="4279303" name="Line 6"/>
            <p:cNvSpPr>
              <a:spLocks noChangeShapeType="1"/>
            </p:cNvSpPr>
            <p:nvPr/>
          </p:nvSpPr>
          <p:spPr bwMode="auto">
            <a:xfrm>
              <a:off x="1032" y="1536"/>
              <a:ext cx="0" cy="2352"/>
            </a:xfrm>
            <a:prstGeom prst="line">
              <a:avLst/>
            </a:prstGeom>
            <a:noFill/>
            <a:ln w="38100">
              <a:solidFill>
                <a:schemeClr val="tx1"/>
              </a:solidFill>
              <a:round/>
              <a:headEnd/>
              <a:tailEnd type="triangle" w="med" len="med"/>
            </a:ln>
          </p:spPr>
          <p:txBody>
            <a:bodyPr anchor="ctr">
              <a:spAutoFit/>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sp>
          <p:nvSpPr>
            <p:cNvPr id="4279304" name="Oval 7"/>
            <p:cNvSpPr>
              <a:spLocks noChangeArrowheads="1"/>
            </p:cNvSpPr>
            <p:nvPr/>
          </p:nvSpPr>
          <p:spPr bwMode="auto">
            <a:xfrm>
              <a:off x="240" y="1671"/>
              <a:ext cx="1584" cy="518"/>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Streaming Data</a:t>
              </a:r>
            </a:p>
            <a:p>
              <a:pPr algn="ctr" rtl="0" fontAlgn="base">
                <a:spcBef>
                  <a:spcPct val="0"/>
                </a:spcBef>
                <a:spcAft>
                  <a:spcPct val="0"/>
                </a:spcAft>
              </a:pPr>
              <a:r>
                <a:rPr lang="en-US" sz="1600" b="1" kern="1200">
                  <a:solidFill>
                    <a:srgbClr val="FFFF00"/>
                  </a:solidFill>
                  <a:latin typeface="Times New Roman" pitchFamily="18" charset="0"/>
                  <a:ea typeface="+mn-ea"/>
                  <a:cs typeface="+mn-cs"/>
                </a:rPr>
                <a:t>Support</a:t>
              </a:r>
            </a:p>
          </p:txBody>
        </p:sp>
        <p:sp>
          <p:nvSpPr>
            <p:cNvPr id="4279305" name="Oval 8"/>
            <p:cNvSpPr>
              <a:spLocks noChangeArrowheads="1"/>
            </p:cNvSpPr>
            <p:nvPr/>
          </p:nvSpPr>
          <p:spPr bwMode="auto">
            <a:xfrm>
              <a:off x="240" y="2352"/>
              <a:ext cx="1584" cy="518"/>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Transformations</a:t>
              </a:r>
            </a:p>
            <a:p>
              <a:pPr algn="ctr" rtl="0" fontAlgn="base">
                <a:spcBef>
                  <a:spcPct val="0"/>
                </a:spcBef>
                <a:spcAft>
                  <a:spcPct val="0"/>
                </a:spcAft>
              </a:pPr>
              <a:r>
                <a:rPr lang="en-US" sz="1600" b="1" kern="1200">
                  <a:solidFill>
                    <a:srgbClr val="FFFF00"/>
                  </a:solidFill>
                  <a:latin typeface="Times New Roman" pitchFamily="18" charset="0"/>
                  <a:ea typeface="+mn-ea"/>
                  <a:cs typeface="+mn-cs"/>
                </a:rPr>
                <a:t>Data Checking</a:t>
              </a:r>
            </a:p>
          </p:txBody>
        </p:sp>
        <p:sp>
          <p:nvSpPr>
            <p:cNvPr id="4279306" name="Oval 9"/>
            <p:cNvSpPr>
              <a:spLocks noChangeArrowheads="1"/>
            </p:cNvSpPr>
            <p:nvPr/>
          </p:nvSpPr>
          <p:spPr bwMode="auto">
            <a:xfrm>
              <a:off x="240" y="3120"/>
              <a:ext cx="1584" cy="518"/>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Hidden Markov</a:t>
              </a:r>
              <a:br>
                <a:rPr lang="en-US" sz="1600" b="1" kern="1200">
                  <a:solidFill>
                    <a:srgbClr val="FFFF00"/>
                  </a:solidFill>
                  <a:latin typeface="Times New Roman" pitchFamily="18" charset="0"/>
                  <a:ea typeface="+mn-ea"/>
                  <a:cs typeface="+mn-cs"/>
                </a:rPr>
              </a:br>
              <a:r>
                <a:rPr lang="en-US" sz="1600" b="1" kern="1200">
                  <a:solidFill>
                    <a:srgbClr val="FFFF00"/>
                  </a:solidFill>
                  <a:latin typeface="Times New Roman" pitchFamily="18" charset="0"/>
                  <a:ea typeface="+mn-ea"/>
                  <a:cs typeface="+mn-cs"/>
                </a:rPr>
                <a:t>Datamining (JPL)</a:t>
              </a:r>
            </a:p>
          </p:txBody>
        </p:sp>
        <p:sp>
          <p:nvSpPr>
            <p:cNvPr id="4279307" name="Oval 10"/>
            <p:cNvSpPr>
              <a:spLocks noChangeArrowheads="1"/>
            </p:cNvSpPr>
            <p:nvPr/>
          </p:nvSpPr>
          <p:spPr bwMode="auto">
            <a:xfrm>
              <a:off x="240" y="3888"/>
              <a:ext cx="1584" cy="300"/>
            </a:xfrm>
            <a:prstGeom prst="ellipse">
              <a:avLst/>
            </a:prstGeom>
            <a:solidFill>
              <a:srgbClr val="0033CC"/>
            </a:solidFill>
            <a:ln w="38100" algn="ctr">
              <a:solidFill>
                <a:schemeClr val="tx1"/>
              </a:solidFill>
              <a:round/>
              <a:headEnd/>
              <a:tailEnd/>
            </a:ln>
          </p:spPr>
          <p:txBody>
            <a:bodyPr anchor="ctr">
              <a:spAutoFit/>
            </a:bodyPr>
            <a:lstStyle/>
            <a:p>
              <a:pPr algn="ctr" rtl="0" fontAlgn="base">
                <a:spcBef>
                  <a:spcPct val="0"/>
                </a:spcBef>
                <a:spcAft>
                  <a:spcPct val="0"/>
                </a:spcAft>
              </a:pPr>
              <a:r>
                <a:rPr lang="en-US" sz="1600" b="1" kern="1200">
                  <a:solidFill>
                    <a:srgbClr val="FFFF00"/>
                  </a:solidFill>
                  <a:latin typeface="Times New Roman" pitchFamily="18" charset="0"/>
                  <a:ea typeface="+mn-ea"/>
                  <a:cs typeface="+mn-cs"/>
                </a:rPr>
                <a:t>Display (GIS)</a:t>
              </a:r>
            </a:p>
          </p:txBody>
        </p:sp>
      </p:grpSp>
      <p:sp>
        <p:nvSpPr>
          <p:cNvPr id="4279308" name="Text Box 11"/>
          <p:cNvSpPr txBox="1">
            <a:spLocks noChangeArrowheads="1"/>
          </p:cNvSpPr>
          <p:nvPr/>
        </p:nvSpPr>
        <p:spPr bwMode="auto">
          <a:xfrm>
            <a:off x="1295400" y="990600"/>
            <a:ext cx="1181100" cy="33655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003B76"/>
                </a:solidFill>
                <a:latin typeface="Times New Roman" pitchFamily="18" charset="0"/>
                <a:ea typeface="+mn-ea"/>
                <a:cs typeface="+mn-cs"/>
              </a:rPr>
              <a:t>NASA GPS</a:t>
            </a:r>
          </a:p>
        </p:txBody>
      </p:sp>
      <p:cxnSp>
        <p:nvCxnSpPr>
          <p:cNvPr id="4279309" name="AutoShape 14"/>
          <p:cNvCxnSpPr>
            <a:cxnSpLocks noChangeShapeType="1"/>
          </p:cNvCxnSpPr>
          <p:nvPr/>
        </p:nvCxnSpPr>
        <p:spPr bwMode="auto">
          <a:xfrm flipV="1">
            <a:off x="2667000" y="5448300"/>
            <a:ext cx="762000" cy="1152525"/>
          </a:xfrm>
          <a:prstGeom prst="bentConnector3">
            <a:avLst>
              <a:gd name="adj1" fmla="val 50000"/>
            </a:avLst>
          </a:prstGeom>
          <a:noFill/>
          <a:ln w="9525">
            <a:solidFill>
              <a:schemeClr val="tx1"/>
            </a:solidFill>
            <a:miter lim="800000"/>
            <a:headEnd type="triangle" w="med" len="med"/>
            <a:tailEnd type="triangle" w="med" len="med"/>
          </a:ln>
        </p:spPr>
      </p:cxnSp>
      <p:cxnSp>
        <p:nvCxnSpPr>
          <p:cNvPr id="4279310" name="AutoShape 15"/>
          <p:cNvCxnSpPr>
            <a:cxnSpLocks noChangeShapeType="1"/>
            <a:stCxn id="4279306" idx="6"/>
          </p:cNvCxnSpPr>
          <p:nvPr/>
        </p:nvCxnSpPr>
        <p:spPr bwMode="auto">
          <a:xfrm flipV="1">
            <a:off x="2686050" y="2811463"/>
            <a:ext cx="666750" cy="2762250"/>
          </a:xfrm>
          <a:prstGeom prst="bentConnector3">
            <a:avLst>
              <a:gd name="adj1" fmla="val 48569"/>
            </a:avLst>
          </a:prstGeom>
          <a:noFill/>
          <a:ln w="9525">
            <a:solidFill>
              <a:schemeClr val="tx1"/>
            </a:solidFill>
            <a:miter lim="800000"/>
            <a:headEnd/>
            <a:tailEnd type="triangle" w="med" len="med"/>
          </a:ln>
        </p:spPr>
      </p:cxnSp>
      <p:sp>
        <p:nvSpPr>
          <p:cNvPr id="4279311" name="Text Box 16"/>
          <p:cNvSpPr txBox="1">
            <a:spLocks noChangeArrowheads="1"/>
          </p:cNvSpPr>
          <p:nvPr/>
        </p:nvSpPr>
        <p:spPr bwMode="auto">
          <a:xfrm>
            <a:off x="3886200" y="1905000"/>
            <a:ext cx="1222375" cy="33655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003B76"/>
                </a:solidFill>
                <a:latin typeface="Times New Roman" pitchFamily="18" charset="0"/>
                <a:ea typeface="+mn-ea"/>
                <a:cs typeface="+mn-cs"/>
              </a:rPr>
              <a:t>Earthquake</a:t>
            </a:r>
          </a:p>
        </p:txBody>
      </p:sp>
      <p:sp>
        <p:nvSpPr>
          <p:cNvPr id="4279312" name="Line 17"/>
          <p:cNvSpPr>
            <a:spLocks noChangeShapeType="1"/>
          </p:cNvSpPr>
          <p:nvPr/>
        </p:nvSpPr>
        <p:spPr bwMode="auto">
          <a:xfrm>
            <a:off x="5105400" y="2057400"/>
            <a:ext cx="1295400" cy="152400"/>
          </a:xfrm>
          <a:prstGeom prst="line">
            <a:avLst/>
          </a:prstGeom>
          <a:noFill/>
          <a:ln w="9525">
            <a:solidFill>
              <a:schemeClr val="bg2"/>
            </a:solidFill>
            <a:round/>
            <a:headEnd/>
            <a:tailEnd type="triangle" w="med" len="med"/>
          </a:ln>
        </p:spPr>
        <p:txBody>
          <a:bodyPr anchor="ctr">
            <a:spAutoFit/>
          </a:bodyPr>
          <a:lstStyle/>
          <a:p>
            <a:pPr algn="ctr" rtl="0" fontAlgn="base">
              <a:spcBef>
                <a:spcPct val="0"/>
              </a:spcBef>
              <a:spcAft>
                <a:spcPct val="0"/>
              </a:spcAft>
            </a:pPr>
            <a:endParaRPr lang="en-US" sz="1600" b="1" kern="1200">
              <a:solidFill>
                <a:srgbClr val="FFFFFF"/>
              </a:solidFill>
              <a:latin typeface="Times New Roman" pitchFamily="18" charset="0"/>
              <a:ea typeface="+mn-ea"/>
              <a:cs typeface="+mn-cs"/>
            </a:endParaRPr>
          </a:p>
        </p:txBody>
      </p:sp>
      <p:grpSp>
        <p:nvGrpSpPr>
          <p:cNvPr id="3" name="Group 20"/>
          <p:cNvGrpSpPr>
            <a:grpSpLocks/>
          </p:cNvGrpSpPr>
          <p:nvPr/>
        </p:nvGrpSpPr>
        <p:grpSpPr bwMode="auto">
          <a:xfrm>
            <a:off x="3352800" y="1828800"/>
            <a:ext cx="5334000" cy="5029200"/>
            <a:chOff x="2112" y="1152"/>
            <a:chExt cx="3360" cy="3168"/>
          </a:xfrm>
        </p:grpSpPr>
        <p:pic>
          <p:nvPicPr>
            <p:cNvPr id="4279314" name="Picture 12"/>
            <p:cNvPicPr>
              <a:picLocks noChangeAspect="1" noChangeArrowheads="1"/>
            </p:cNvPicPr>
            <p:nvPr/>
          </p:nvPicPr>
          <p:blipFill>
            <a:blip r:embed="rId4"/>
            <a:srcRect l="665" t="24306" r="48795" b="26476"/>
            <a:stretch>
              <a:fillRect/>
            </a:stretch>
          </p:blipFill>
          <p:spPr bwMode="auto">
            <a:xfrm>
              <a:off x="2160" y="2544"/>
              <a:ext cx="3312" cy="1776"/>
            </a:xfrm>
            <a:prstGeom prst="rect">
              <a:avLst/>
            </a:prstGeom>
            <a:noFill/>
            <a:ln w="9525">
              <a:noFill/>
              <a:miter lim="800000"/>
              <a:headEnd/>
              <a:tailEnd/>
            </a:ln>
          </p:spPr>
        </p:pic>
        <p:pic>
          <p:nvPicPr>
            <p:cNvPr id="4279315" name="Picture 13"/>
            <p:cNvPicPr>
              <a:picLocks noChangeAspect="1" noChangeArrowheads="1"/>
            </p:cNvPicPr>
            <p:nvPr/>
          </p:nvPicPr>
          <p:blipFill>
            <a:blip r:embed="rId5"/>
            <a:srcRect l="4649" t="33530" r="5859"/>
            <a:stretch>
              <a:fillRect/>
            </a:stretch>
          </p:blipFill>
          <p:spPr bwMode="auto">
            <a:xfrm>
              <a:off x="2112" y="1152"/>
              <a:ext cx="3024" cy="1237"/>
            </a:xfrm>
            <a:prstGeom prst="rect">
              <a:avLst/>
            </a:prstGeom>
            <a:noFill/>
            <a:ln w="9525">
              <a:solidFill>
                <a:schemeClr val="tx1"/>
              </a:solidFill>
              <a:miter lim="800000"/>
              <a:headEnd/>
              <a:tailEnd/>
            </a:ln>
          </p:spPr>
        </p:pic>
        <p:sp>
          <p:nvSpPr>
            <p:cNvPr id="4279316" name="Text Box 18"/>
            <p:cNvSpPr txBox="1">
              <a:spLocks noChangeArrowheads="1"/>
            </p:cNvSpPr>
            <p:nvPr/>
          </p:nvSpPr>
          <p:spPr bwMode="auto">
            <a:xfrm>
              <a:off x="4704" y="3600"/>
              <a:ext cx="682" cy="212"/>
            </a:xfrm>
            <a:prstGeom prst="rect">
              <a:avLst/>
            </a:prstGeom>
            <a:solidFill>
              <a:srgbClr val="000000"/>
            </a:solid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FFFFFF"/>
                  </a:solidFill>
                  <a:latin typeface="Times New Roman" pitchFamily="18" charset="0"/>
                  <a:ea typeface="+mn-ea"/>
                  <a:cs typeface="+mn-cs"/>
                </a:rPr>
                <a:t>Real Time</a:t>
              </a:r>
            </a:p>
          </p:txBody>
        </p:sp>
        <p:sp>
          <p:nvSpPr>
            <p:cNvPr id="4279317" name="Text Box 19"/>
            <p:cNvSpPr txBox="1">
              <a:spLocks noChangeArrowheads="1"/>
            </p:cNvSpPr>
            <p:nvPr/>
          </p:nvSpPr>
          <p:spPr bwMode="auto">
            <a:xfrm>
              <a:off x="4512" y="2160"/>
              <a:ext cx="593" cy="212"/>
            </a:xfrm>
            <a:prstGeom prst="rect">
              <a:avLst/>
            </a:prstGeom>
            <a:solidFill>
              <a:srgbClr val="000000"/>
            </a:solidFill>
            <a:ln w="9525" algn="ctr">
              <a:noFill/>
              <a:miter lim="800000"/>
              <a:headEnd/>
              <a:tailEnd/>
            </a:ln>
          </p:spPr>
          <p:txBody>
            <a:bodyPr wrap="none">
              <a:spAutoFit/>
            </a:bodyPr>
            <a:lstStyle/>
            <a:p>
              <a:pPr algn="ctr" rtl="0" fontAlgn="base">
                <a:spcBef>
                  <a:spcPct val="0"/>
                </a:spcBef>
                <a:spcAft>
                  <a:spcPct val="0"/>
                </a:spcAft>
              </a:pPr>
              <a:r>
                <a:rPr lang="en-US" sz="1600" b="1" kern="1200">
                  <a:solidFill>
                    <a:srgbClr val="FFFFFF"/>
                  </a:solidFill>
                  <a:latin typeface="Times New Roman" pitchFamily="18" charset="0"/>
                  <a:ea typeface="+mn-ea"/>
                  <a:cs typeface="+mn-cs"/>
                </a:rPr>
                <a:t>Archival</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pPr>
                <a:defRPr/>
              </a:pPr>
              <a:t>2</a:t>
            </a:fld>
            <a:endParaRPr lang="en-US"/>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a:defRPr/>
            </a:pPr>
            <a:fld id="{1604A382-AA86-498F-96D6-6858ABE77D05}" type="slidenum">
              <a:rPr lang="en-US" sz="1000" b="0">
                <a:effectLst>
                  <a:outerShdw blurRad="38100" dist="38100" dir="2700000" algn="tl">
                    <a:srgbClr val="000000"/>
                  </a:outerShdw>
                </a:effectLst>
                <a:latin typeface="Verdana" pitchFamily="34" charset="0"/>
              </a:rPr>
              <a:pPr algn="r">
                <a:defRPr/>
              </a:pPr>
              <a:t>2</a:t>
            </a:fld>
            <a:endParaRPr lang="en-US" sz="1000" b="0">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e-NMAI</a:t>
            </a:r>
            <a:r>
              <a:rPr lang="en-US" sz="2400" dirty="0" smtClean="0"/>
              <a:t>,</a:t>
            </a:r>
            <a:r>
              <a:rPr lang="en-US" sz="2400" dirty="0" smtClean="0">
                <a:solidFill>
                  <a:srgbClr val="FFFF00"/>
                </a:solidFill>
              </a:rPr>
              <a:t> e-</a:t>
            </a:r>
            <a:r>
              <a:rPr lang="en-US" sz="2400" dirty="0" err="1" smtClean="0">
                <a:solidFill>
                  <a:srgbClr val="FFFF00"/>
                </a:solidFill>
              </a:rPr>
              <a:t>SocialScience</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5E5584DB-552F-46F6-B71D-9A0E801A50AB}" type="slidenum">
              <a:rPr lang="en-US"/>
              <a:pPr>
                <a:defRPr/>
              </a:pPr>
              <a:t>20</a:t>
            </a:fld>
            <a:endParaRPr lang="en-US"/>
          </a:p>
        </p:txBody>
      </p:sp>
      <p:sp>
        <p:nvSpPr>
          <p:cNvPr id="41987" name="Rectangle 2"/>
          <p:cNvSpPr>
            <a:spLocks noGrp="1" noChangeArrowheads="1"/>
          </p:cNvSpPr>
          <p:nvPr>
            <p:ph type="title"/>
          </p:nvPr>
        </p:nvSpPr>
        <p:spPr/>
        <p:txBody>
          <a:bodyPr/>
          <a:lstStyle/>
          <a:p>
            <a:pPr eaLnBrk="1" hangingPunct="1"/>
            <a:r>
              <a:rPr lang="en-US" sz="4000" dirty="0" smtClean="0"/>
              <a:t>Environmental Monitoring Cyberinfrastructure at Clemson</a:t>
            </a:r>
          </a:p>
        </p:txBody>
      </p:sp>
      <p:pic>
        <p:nvPicPr>
          <p:cNvPr id="41988" name="Picture 3" descr="Clemson-SensorMap"/>
          <p:cNvPicPr>
            <a:picLocks noChangeAspect="1" noChangeArrowheads="1"/>
          </p:cNvPicPr>
          <p:nvPr/>
        </p:nvPicPr>
        <p:blipFill>
          <a:blip r:embed="rId3"/>
          <a:srcRect/>
          <a:stretch>
            <a:fillRect/>
          </a:stretch>
        </p:blipFill>
        <p:spPr bwMode="auto">
          <a:xfrm>
            <a:off x="0" y="1295400"/>
            <a:ext cx="9144000" cy="5145088"/>
          </a:xfrm>
          <a:prstGeom prst="rect">
            <a:avLst/>
          </a:prstGeom>
          <a:noFill/>
          <a:ln w="9525">
            <a:noFill/>
            <a:miter lim="800000"/>
            <a:headEnd/>
            <a:tailEnd/>
          </a:ln>
        </p:spPr>
      </p:pic>
      <p:pic>
        <p:nvPicPr>
          <p:cNvPr id="41989" name="Picture 4" descr="GroundwaterMonitoring"/>
          <p:cNvPicPr>
            <a:picLocks noChangeAspect="1" noChangeArrowheads="1"/>
          </p:cNvPicPr>
          <p:nvPr/>
        </p:nvPicPr>
        <p:blipFill>
          <a:blip r:embed="rId4"/>
          <a:srcRect/>
          <a:stretch>
            <a:fillRect/>
          </a:stretch>
        </p:blipFill>
        <p:spPr bwMode="auto">
          <a:xfrm>
            <a:off x="0" y="4225925"/>
            <a:ext cx="3048000" cy="2632075"/>
          </a:xfrm>
          <a:prstGeom prst="rect">
            <a:avLst/>
          </a:prstGeom>
          <a:noFill/>
          <a:ln w="9525">
            <a:noFill/>
            <a:miter lim="800000"/>
            <a:headEnd/>
            <a:tailEnd/>
          </a:ln>
        </p:spPr>
      </p:pic>
      <p:pic>
        <p:nvPicPr>
          <p:cNvPr id="4434949" name="Picture 5"/>
          <p:cNvPicPr>
            <a:picLocks noChangeAspect="1" noChangeArrowheads="1"/>
          </p:cNvPicPr>
          <p:nvPr/>
        </p:nvPicPr>
        <p:blipFill>
          <a:blip r:embed="rId5"/>
          <a:srcRect l="6883" t="21716" r="31900" b="9651"/>
          <a:stretch>
            <a:fillRect/>
          </a:stretch>
        </p:blipFill>
        <p:spPr bwMode="auto">
          <a:xfrm>
            <a:off x="2667000" y="1295400"/>
            <a:ext cx="6477000" cy="55626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34949"/>
                                        </p:tgtEl>
                                        <p:attrNameLst>
                                          <p:attrName>style.visibility</p:attrName>
                                        </p:attrNameLst>
                                      </p:cBhvr>
                                      <p:to>
                                        <p:strVal val="visible"/>
                                      </p:to>
                                    </p:set>
                                    <p:anim calcmode="lin" valueType="num">
                                      <p:cBhvr additive="base">
                                        <p:cTn id="7" dur="2000" fill="hold"/>
                                        <p:tgtEl>
                                          <p:spTgt spid="4434949"/>
                                        </p:tgtEl>
                                        <p:attrNameLst>
                                          <p:attrName>ppt_x</p:attrName>
                                        </p:attrNameLst>
                                      </p:cBhvr>
                                      <p:tavLst>
                                        <p:tav tm="0">
                                          <p:val>
                                            <p:strVal val="0-#ppt_w/2"/>
                                          </p:val>
                                        </p:tav>
                                        <p:tav tm="100000">
                                          <p:val>
                                            <p:strVal val="#ppt_x"/>
                                          </p:val>
                                        </p:tav>
                                      </p:tavLst>
                                    </p:anim>
                                    <p:anim calcmode="lin" valueType="num">
                                      <p:cBhvr additive="base">
                                        <p:cTn id="8" dur="2000" fill="hold"/>
                                        <p:tgtEl>
                                          <p:spTgt spid="4434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lgn="r" rtl="0" fontAlgn="base">
              <a:spcBef>
                <a:spcPct val="0"/>
              </a:spcBef>
              <a:spcAft>
                <a:spcPct val="0"/>
              </a:spcAft>
            </a:pPr>
            <a:fld id="{F662978B-B511-46D8-85AE-3DB158B7A66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pPr>
              <a:t>21</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pic>
        <p:nvPicPr>
          <p:cNvPr id="4270082" name="Picture 2"/>
          <p:cNvPicPr>
            <a:picLocks noChangeAspect="1" noChangeArrowheads="1"/>
          </p:cNvPicPr>
          <p:nvPr/>
        </p:nvPicPr>
        <p:blipFill>
          <a:blip r:embed="rId3">
            <a:lum bright="6000" contrast="18000"/>
          </a:blip>
          <a:srcRect l="17134"/>
          <a:stretch>
            <a:fillRect/>
          </a:stretch>
        </p:blipFill>
        <p:spPr bwMode="auto">
          <a:xfrm>
            <a:off x="0" y="1295400"/>
            <a:ext cx="3657600" cy="3429000"/>
          </a:xfrm>
          <a:prstGeom prst="rect">
            <a:avLst/>
          </a:prstGeom>
          <a:noFill/>
          <a:ln w="9525">
            <a:noFill/>
            <a:miter lim="800000"/>
            <a:headEnd/>
            <a:tailEnd/>
          </a:ln>
          <a:effectLst/>
        </p:spPr>
      </p:pic>
      <p:sp>
        <p:nvSpPr>
          <p:cNvPr id="4270083" name="Rectangle 3"/>
          <p:cNvSpPr>
            <a:spLocks noGrp="1" noChangeArrowheads="1"/>
          </p:cNvSpPr>
          <p:nvPr>
            <p:ph type="title"/>
          </p:nvPr>
        </p:nvSpPr>
        <p:spPr>
          <a:xfrm>
            <a:off x="0" y="0"/>
            <a:ext cx="9144000" cy="838200"/>
          </a:xfrm>
        </p:spPr>
        <p:txBody>
          <a:bodyPr/>
          <a:lstStyle/>
          <a:p>
            <a:r>
              <a:rPr lang="en-US" sz="2400" dirty="0" smtClean="0"/>
              <a:t>Cyberinfrastructure for Tornado Forecasting in </a:t>
            </a:r>
            <a:r>
              <a:rPr lang="en-US" sz="2400" dirty="0"/>
              <a:t>Earth Science</a:t>
            </a:r>
          </a:p>
        </p:txBody>
      </p:sp>
      <p:sp>
        <p:nvSpPr>
          <p:cNvPr id="4270084" name="Rectangle 4"/>
          <p:cNvSpPr>
            <a:spLocks noGrp="1" noChangeArrowheads="1"/>
          </p:cNvSpPr>
          <p:nvPr>
            <p:ph type="body" idx="1"/>
          </p:nvPr>
        </p:nvSpPr>
        <p:spPr>
          <a:xfrm>
            <a:off x="152400" y="685800"/>
            <a:ext cx="8839200" cy="609600"/>
          </a:xfrm>
        </p:spPr>
        <p:txBody>
          <a:bodyPr/>
          <a:lstStyle/>
          <a:p>
            <a:pPr>
              <a:lnSpc>
                <a:spcPct val="90000"/>
              </a:lnSpc>
            </a:pPr>
            <a:r>
              <a:rPr lang="en-US" sz="1800" dirty="0">
                <a:solidFill>
                  <a:srgbClr val="FFFF00"/>
                </a:solidFill>
              </a:rPr>
              <a:t>Grid services</a:t>
            </a:r>
            <a:r>
              <a:rPr lang="en-US" sz="1800" dirty="0"/>
              <a:t> triggered by abnormal events and controlled by </a:t>
            </a:r>
            <a:r>
              <a:rPr lang="en-US" sz="1800" dirty="0">
                <a:solidFill>
                  <a:srgbClr val="FFFF00"/>
                </a:solidFill>
              </a:rPr>
              <a:t>workflow</a:t>
            </a:r>
            <a:r>
              <a:rPr lang="en-US" sz="1800" dirty="0"/>
              <a:t> process real time data from radar and high resolution simulations for tornado forecasts</a:t>
            </a:r>
          </a:p>
        </p:txBody>
      </p:sp>
      <p:pic>
        <p:nvPicPr>
          <p:cNvPr id="4270085" name="Picture 5" descr="adas-wrf"/>
          <p:cNvPicPr>
            <a:picLocks noChangeAspect="1" noChangeArrowheads="1"/>
          </p:cNvPicPr>
          <p:nvPr/>
        </p:nvPicPr>
        <p:blipFill>
          <a:blip r:embed="rId4"/>
          <a:srcRect/>
          <a:stretch>
            <a:fillRect/>
          </a:stretch>
        </p:blipFill>
        <p:spPr bwMode="auto">
          <a:xfrm>
            <a:off x="2057400" y="1308100"/>
            <a:ext cx="7086600" cy="5549900"/>
          </a:xfrm>
          <a:prstGeom prst="rect">
            <a:avLst/>
          </a:prstGeom>
          <a:noFill/>
          <a:ln w="9525">
            <a:noFill/>
            <a:miter lim="800000"/>
            <a:headEnd/>
            <a:tailEnd/>
          </a:ln>
          <a:effectLst/>
        </p:spPr>
      </p:pic>
      <p:pic>
        <p:nvPicPr>
          <p:cNvPr id="4270086" name="Picture 6" descr="Melbourne, FL Short Range Base Reflectivity"/>
          <p:cNvPicPr>
            <a:picLocks noChangeAspect="1" noChangeArrowheads="1"/>
          </p:cNvPicPr>
          <p:nvPr/>
        </p:nvPicPr>
        <p:blipFill>
          <a:blip r:embed="rId5"/>
          <a:srcRect/>
          <a:stretch>
            <a:fillRect/>
          </a:stretch>
        </p:blipFill>
        <p:spPr bwMode="auto">
          <a:xfrm>
            <a:off x="0" y="4724400"/>
            <a:ext cx="1981200" cy="2133600"/>
          </a:xfrm>
          <a:prstGeom prst="rect">
            <a:avLst/>
          </a:prstGeom>
          <a:noFill/>
        </p:spPr>
      </p:pic>
      <p:sp>
        <p:nvSpPr>
          <p:cNvPr id="4270087" name="Text Box 7"/>
          <p:cNvSpPr txBox="1">
            <a:spLocks noChangeArrowheads="1"/>
          </p:cNvSpPr>
          <p:nvPr/>
        </p:nvSpPr>
        <p:spPr bwMode="auto">
          <a:xfrm>
            <a:off x="685800" y="1295400"/>
            <a:ext cx="1600200" cy="1465263"/>
          </a:xfrm>
          <a:prstGeom prst="rect">
            <a:avLst/>
          </a:prstGeom>
          <a:noFill/>
          <a:ln w="9525" algn="ctr">
            <a:noFill/>
            <a:miter lim="800000"/>
            <a:headEnd/>
            <a:tailEnd/>
          </a:ln>
          <a:effectLst/>
        </p:spPr>
        <p:txBody>
          <a:bodyPr>
            <a:spAutoFit/>
          </a:bodyPr>
          <a:lstStyle/>
          <a:p>
            <a:pPr algn="l" rtl="0" fontAlgn="base">
              <a:spcBef>
                <a:spcPct val="0"/>
              </a:spcBef>
              <a:spcAft>
                <a:spcPct val="0"/>
              </a:spcAft>
            </a:pPr>
            <a:r>
              <a:rPr lang="en-US" b="1" kern="1200">
                <a:solidFill>
                  <a:srgbClr val="CCECFF"/>
                </a:solidFill>
                <a:latin typeface="Times New Roman" pitchFamily="18" charset="0"/>
                <a:ea typeface="+mn-ea"/>
                <a:cs typeface="+mn-cs"/>
              </a:rPr>
              <a:t>Typical graphical interface to service composition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lgn="r" rtl="0" fontAlgn="base">
              <a:spcBef>
                <a:spcPct val="0"/>
              </a:spcBef>
              <a:spcAft>
                <a:spcPct val="0"/>
              </a:spcAft>
              <a:defRPr/>
            </a:pPr>
            <a:fld id="{68240F8B-EA53-478E-9CD0-B0F99ADF134E}"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22</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pic>
        <p:nvPicPr>
          <p:cNvPr id="39939" name="Picture 2"/>
          <p:cNvPicPr>
            <a:picLocks noChangeAspect="1" noChangeArrowheads="1"/>
          </p:cNvPicPr>
          <p:nvPr/>
        </p:nvPicPr>
        <p:blipFill>
          <a:blip r:embed="rId3"/>
          <a:srcRect t="17578" b="12715"/>
          <a:stretch>
            <a:fillRect/>
          </a:stretch>
        </p:blipFill>
        <p:spPr bwMode="auto">
          <a:xfrm>
            <a:off x="0" y="842963"/>
            <a:ext cx="9144000" cy="6015037"/>
          </a:xfrm>
          <a:prstGeom prst="rect">
            <a:avLst/>
          </a:prstGeom>
          <a:noFill/>
          <a:ln w="9525" algn="ctr">
            <a:noFill/>
            <a:miter lim="800000"/>
            <a:headEnd/>
            <a:tailEnd/>
          </a:ln>
        </p:spPr>
      </p:pic>
      <p:sp>
        <p:nvSpPr>
          <p:cNvPr id="39940" name="Rectangle 3"/>
          <p:cNvSpPr>
            <a:spLocks noGrp="1" noChangeArrowheads="1"/>
          </p:cNvSpPr>
          <p:nvPr>
            <p:ph type="title"/>
          </p:nvPr>
        </p:nvSpPr>
        <p:spPr>
          <a:xfrm>
            <a:off x="0" y="0"/>
            <a:ext cx="9144000" cy="838200"/>
          </a:xfrm>
        </p:spPr>
        <p:txBody>
          <a:bodyPr/>
          <a:lstStyle/>
          <a:p>
            <a:pPr eaLnBrk="1" hangingPunct="1"/>
            <a:r>
              <a:rPr lang="en-US" sz="3600" smtClean="0"/>
              <a:t>BIRN Bioinformatics Research Network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pPr algn="r" rtl="0" eaLnBrk="0" fontAlgn="base" hangingPunct="0">
              <a:spcBef>
                <a:spcPct val="0"/>
              </a:spcBef>
              <a:spcAft>
                <a:spcPct val="0"/>
              </a:spcAft>
            </a:pPr>
            <a:fld id="{B4CF4D2C-A4A5-4D76-A03F-A2EFCA25D125}" type="slidenum">
              <a:rPr lang="en-US" sz="1400" kern="1200">
                <a:solidFill>
                  <a:srgbClr val="000000"/>
                </a:solidFill>
                <a:latin typeface="Arial"/>
                <a:cs typeface="+mn-cs"/>
              </a:rPr>
              <a:pPr algn="r" rtl="0" eaLnBrk="0" fontAlgn="base" hangingPunct="0">
                <a:spcBef>
                  <a:spcPct val="0"/>
                </a:spcBef>
                <a:spcAft>
                  <a:spcPct val="0"/>
                </a:spcAft>
              </a:pPr>
              <a:t>23</a:t>
            </a:fld>
            <a:endParaRPr lang="en-US" sz="1400" kern="1200">
              <a:solidFill>
                <a:srgbClr val="000000"/>
              </a:solidFill>
              <a:latin typeface="Arial"/>
              <a:cs typeface="+mn-cs"/>
            </a:endParaRPr>
          </a:p>
        </p:txBody>
      </p:sp>
      <p:sp>
        <p:nvSpPr>
          <p:cNvPr id="40963" name="Rectangle 2"/>
          <p:cNvSpPr>
            <a:spLocks noGrp="1" noChangeArrowheads="1"/>
          </p:cNvSpPr>
          <p:nvPr>
            <p:ph type="title"/>
          </p:nvPr>
        </p:nvSpPr>
        <p:spPr>
          <a:xfrm>
            <a:off x="685800" y="0"/>
            <a:ext cx="7772400" cy="1143000"/>
          </a:xfrm>
        </p:spPr>
        <p:txBody>
          <a:bodyPr/>
          <a:lstStyle/>
          <a:p>
            <a:pPr eaLnBrk="1" hangingPunct="1"/>
            <a:r>
              <a:rPr lang="en-US" smtClean="0"/>
              <a:t>U. Chicago SIDGrid (sidgrid.ci.uchicago.edu)</a:t>
            </a:r>
          </a:p>
        </p:txBody>
      </p:sp>
      <p:pic>
        <p:nvPicPr>
          <p:cNvPr id="40964" name="Picture 3" descr="Picture 13"/>
          <p:cNvPicPr>
            <a:picLocks noGrp="1" noChangeAspect="1" noChangeArrowheads="1"/>
          </p:cNvPicPr>
          <p:nvPr>
            <p:ph idx="1"/>
          </p:nvPr>
        </p:nvPicPr>
        <p:blipFill>
          <a:blip r:embed="rId3"/>
          <a:srcRect/>
          <a:stretch>
            <a:fillRect/>
          </a:stretch>
        </p:blipFill>
        <p:spPr>
          <a:xfrm>
            <a:off x="1676400" y="1093788"/>
            <a:ext cx="5943600" cy="575151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lgn="r" rtl="0" fontAlgn="base">
              <a:spcBef>
                <a:spcPct val="0"/>
              </a:spcBef>
              <a:spcAft>
                <a:spcPct val="0"/>
              </a:spcAft>
              <a:defRPr/>
            </a:pPr>
            <a:fld id="{384A4372-2B91-45C7-A4B2-0D5D00C2DAE3}" type="slidenum">
              <a:rPr lang="en-US" sz="1400" kern="1200">
                <a:solidFill>
                  <a:srgbClr val="0000CC"/>
                </a:solidFill>
                <a:effectLst>
                  <a:outerShdw blurRad="38100" dist="38100" dir="2700000" algn="tl">
                    <a:srgbClr val="000000"/>
                  </a:outerShdw>
                </a:effectLst>
                <a:latin typeface="Verdana" pitchFamily="34" charset="0"/>
                <a:cs typeface="+mn-cs"/>
              </a:rPr>
              <a:pPr algn="r" rtl="0" fontAlgn="base">
                <a:spcBef>
                  <a:spcPct val="0"/>
                </a:spcBef>
                <a:spcAft>
                  <a:spcPct val="0"/>
                </a:spcAft>
                <a:defRPr/>
              </a:pPr>
              <a:t>24</a:t>
            </a:fld>
            <a:endParaRPr lang="en-US" sz="1400" kern="1200">
              <a:solidFill>
                <a:srgbClr val="0000CC"/>
              </a:solidFill>
              <a:effectLst>
                <a:outerShdw blurRad="38100" dist="38100" dir="2700000" algn="tl">
                  <a:srgbClr val="000000"/>
                </a:outerShdw>
              </a:effectLst>
              <a:latin typeface="Verdana" pitchFamily="34" charset="0"/>
              <a:cs typeface="+mn-cs"/>
            </a:endParaRPr>
          </a:p>
        </p:txBody>
      </p:sp>
      <p:pic>
        <p:nvPicPr>
          <p:cNvPr id="52227" name="Picture 2"/>
          <p:cNvPicPr>
            <a:picLocks noChangeAspect="1" noChangeArrowheads="1"/>
          </p:cNvPicPr>
          <p:nvPr/>
        </p:nvPicPr>
        <p:blipFill>
          <a:blip r:embed="rId3"/>
          <a:srcRect/>
          <a:stretch>
            <a:fillRect/>
          </a:stretch>
        </p:blipFill>
        <p:spPr bwMode="auto">
          <a:xfrm>
            <a:off x="0" y="3021013"/>
            <a:ext cx="5486400" cy="3836987"/>
          </a:xfrm>
          <a:prstGeom prst="rect">
            <a:avLst/>
          </a:prstGeom>
          <a:noFill/>
          <a:ln w="9525" algn="ctr">
            <a:noFill/>
            <a:miter lim="800000"/>
            <a:headEnd/>
            <a:tailEnd/>
          </a:ln>
        </p:spPr>
      </p:pic>
      <p:sp>
        <p:nvSpPr>
          <p:cNvPr id="52228" name="Rectangle 3"/>
          <p:cNvSpPr>
            <a:spLocks noGrp="1" noChangeArrowheads="1"/>
          </p:cNvSpPr>
          <p:nvPr>
            <p:ph type="title"/>
          </p:nvPr>
        </p:nvSpPr>
        <p:spPr>
          <a:xfrm>
            <a:off x="0" y="0"/>
            <a:ext cx="9144000" cy="685800"/>
          </a:xfrm>
        </p:spPr>
        <p:txBody>
          <a:bodyPr/>
          <a:lstStyle/>
          <a:p>
            <a:pPr eaLnBrk="1" hangingPunct="1"/>
            <a:r>
              <a:rPr lang="en-US" sz="3600" smtClean="0"/>
              <a:t>Major Companies entering mashup  area</a:t>
            </a:r>
          </a:p>
        </p:txBody>
      </p:sp>
      <p:sp>
        <p:nvSpPr>
          <p:cNvPr id="52229" name="Rectangle 4"/>
          <p:cNvSpPr>
            <a:spLocks noGrp="1" noChangeArrowheads="1"/>
          </p:cNvSpPr>
          <p:nvPr>
            <p:ph type="body" idx="1"/>
          </p:nvPr>
        </p:nvSpPr>
        <p:spPr>
          <a:xfrm>
            <a:off x="0" y="609600"/>
            <a:ext cx="8991600" cy="2209800"/>
          </a:xfrm>
        </p:spPr>
        <p:txBody>
          <a:bodyPr/>
          <a:lstStyle/>
          <a:p>
            <a:pPr eaLnBrk="1" hangingPunct="1"/>
            <a:r>
              <a:rPr lang="en-US" sz="2400" smtClean="0">
                <a:solidFill>
                  <a:srgbClr val="FFFF00"/>
                </a:solidFill>
              </a:rPr>
              <a:t>Web 2.0 Mashups</a:t>
            </a:r>
            <a:r>
              <a:rPr lang="en-US" sz="2400" smtClean="0"/>
              <a:t> (same as workflow in Grids) are likely to drive </a:t>
            </a:r>
            <a:r>
              <a:rPr lang="en-US" sz="2400" smtClean="0">
                <a:solidFill>
                  <a:srgbClr val="FFFF00"/>
                </a:solidFill>
              </a:rPr>
              <a:t>composition (programming) tools</a:t>
            </a:r>
            <a:r>
              <a:rPr lang="en-US" sz="2400" smtClean="0"/>
              <a:t> for Grids, Clouds and web</a:t>
            </a:r>
          </a:p>
          <a:p>
            <a:pPr eaLnBrk="1" hangingPunct="1"/>
            <a:r>
              <a:rPr lang="en-US" sz="2400" smtClean="0"/>
              <a:t>Recently we see Mashup tools like </a:t>
            </a:r>
            <a:r>
              <a:rPr lang="en-US" sz="2400" smtClean="0">
                <a:solidFill>
                  <a:srgbClr val="FFFF00"/>
                </a:solidFill>
              </a:rPr>
              <a:t>Yahoo</a:t>
            </a:r>
            <a:r>
              <a:rPr lang="en-US" sz="2400" smtClean="0"/>
              <a:t> Pipes and </a:t>
            </a:r>
            <a:r>
              <a:rPr lang="en-US" sz="2400" smtClean="0">
                <a:solidFill>
                  <a:srgbClr val="FFFF00"/>
                </a:solidFill>
              </a:rPr>
              <a:t>Microsoft</a:t>
            </a:r>
            <a:r>
              <a:rPr lang="en-US" sz="2400" smtClean="0"/>
              <a:t> Popfly which have familiar </a:t>
            </a:r>
            <a:r>
              <a:rPr lang="en-US" sz="2400" smtClean="0">
                <a:solidFill>
                  <a:srgbClr val="FFFF00"/>
                </a:solidFill>
              </a:rPr>
              <a:t>graphical interfaces</a:t>
            </a:r>
          </a:p>
          <a:p>
            <a:pPr eaLnBrk="1" hangingPunct="1"/>
            <a:r>
              <a:rPr lang="en-US" sz="2400" smtClean="0"/>
              <a:t>Currently only simple examples but tools could become powerful</a:t>
            </a:r>
          </a:p>
        </p:txBody>
      </p:sp>
      <p:grpSp>
        <p:nvGrpSpPr>
          <p:cNvPr id="2" name="Group 5"/>
          <p:cNvGrpSpPr>
            <a:grpSpLocks/>
          </p:cNvGrpSpPr>
          <p:nvPr/>
        </p:nvGrpSpPr>
        <p:grpSpPr bwMode="auto">
          <a:xfrm>
            <a:off x="3352800" y="2990850"/>
            <a:ext cx="5791200" cy="3867150"/>
            <a:chOff x="624" y="480"/>
            <a:chExt cx="3648" cy="2436"/>
          </a:xfrm>
        </p:grpSpPr>
        <p:pic>
          <p:nvPicPr>
            <p:cNvPr id="52232" name="Picture 6"/>
            <p:cNvPicPr>
              <a:picLocks noChangeAspect="1" noChangeArrowheads="1"/>
            </p:cNvPicPr>
            <p:nvPr/>
          </p:nvPicPr>
          <p:blipFill>
            <a:blip r:embed="rId4"/>
            <a:srcRect l="35866" t="38422" r="17934" b="26758"/>
            <a:stretch>
              <a:fillRect/>
            </a:stretch>
          </p:blipFill>
          <p:spPr bwMode="auto">
            <a:xfrm>
              <a:off x="624" y="480"/>
              <a:ext cx="3648" cy="2436"/>
            </a:xfrm>
            <a:prstGeom prst="rect">
              <a:avLst/>
            </a:prstGeom>
            <a:noFill/>
            <a:ln w="9525" algn="ctr">
              <a:noFill/>
              <a:miter lim="800000"/>
              <a:headEnd/>
              <a:tailEnd/>
            </a:ln>
          </p:spPr>
        </p:pic>
        <p:sp>
          <p:nvSpPr>
            <p:cNvPr id="52233" name="Text Box 7"/>
            <p:cNvSpPr txBox="1">
              <a:spLocks noChangeArrowheads="1"/>
            </p:cNvSpPr>
            <p:nvPr/>
          </p:nvSpPr>
          <p:spPr bwMode="auto">
            <a:xfrm>
              <a:off x="710" y="2433"/>
              <a:ext cx="965" cy="25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lang="en-US" sz="2000" b="1" kern="1200">
                  <a:solidFill>
                    <a:srgbClr val="000000"/>
                  </a:solidFill>
                  <a:latin typeface="Times New Roman" pitchFamily="18" charset="0"/>
                  <a:ea typeface="ＭＳ Ｐゴシック" pitchFamily="-112" charset="-128"/>
                  <a:cs typeface="+mn-cs"/>
                </a:rPr>
                <a:t>Yahoo Pipes</a:t>
              </a:r>
            </a:p>
          </p:txBody>
        </p:sp>
      </p:grpSp>
      <p:pic>
        <p:nvPicPr>
          <p:cNvPr id="4547592" name="Picture 8"/>
          <p:cNvPicPr>
            <a:picLocks noChangeAspect="1" noChangeArrowheads="1"/>
          </p:cNvPicPr>
          <p:nvPr/>
        </p:nvPicPr>
        <p:blipFill>
          <a:blip r:embed="rId5"/>
          <a:srcRect t="10730" r="9363" b="4778"/>
          <a:stretch>
            <a:fillRect/>
          </a:stretch>
        </p:blipFill>
        <p:spPr bwMode="auto">
          <a:xfrm>
            <a:off x="1524000" y="190500"/>
            <a:ext cx="7620000" cy="66675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47592"/>
                                        </p:tgtEl>
                                        <p:attrNameLst>
                                          <p:attrName>style.visibility</p:attrName>
                                        </p:attrNameLst>
                                      </p:cBhvr>
                                      <p:to>
                                        <p:strVal val="visible"/>
                                      </p:to>
                                    </p:set>
                                    <p:anim calcmode="lin" valueType="num">
                                      <p:cBhvr additive="base">
                                        <p:cTn id="7" dur="1000" fill="hold"/>
                                        <p:tgtEl>
                                          <p:spTgt spid="4547592"/>
                                        </p:tgtEl>
                                        <p:attrNameLst>
                                          <p:attrName>ppt_x</p:attrName>
                                        </p:attrNameLst>
                                      </p:cBhvr>
                                      <p:tavLst>
                                        <p:tav tm="0">
                                          <p:val>
                                            <p:strVal val="#ppt_x"/>
                                          </p:val>
                                        </p:tav>
                                        <p:tav tm="100000">
                                          <p:val>
                                            <p:strVal val="#ppt_x"/>
                                          </p:val>
                                        </p:tav>
                                      </p:tavLst>
                                    </p:anim>
                                    <p:anim calcmode="lin" valueType="num">
                                      <p:cBhvr additive="base">
                                        <p:cTn id="8" dur="1000" fill="hold"/>
                                        <p:tgtEl>
                                          <p:spTgt spid="454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DF62FD4-0DCE-4358-992E-C10CBE3918FF}" type="slidenum">
              <a:rPr lang="en-US"/>
              <a:pPr>
                <a:defRPr/>
              </a:pPr>
              <a:t>25</a:t>
            </a:fld>
            <a:endParaRPr lang="en-US"/>
          </a:p>
        </p:txBody>
      </p:sp>
      <p:sp>
        <p:nvSpPr>
          <p:cNvPr id="43011" name="Rectangle 2"/>
          <p:cNvSpPr>
            <a:spLocks noGrp="1" noChangeArrowheads="1"/>
          </p:cNvSpPr>
          <p:nvPr>
            <p:ph type="title"/>
          </p:nvPr>
        </p:nvSpPr>
        <p:spPr/>
        <p:txBody>
          <a:bodyPr/>
          <a:lstStyle/>
          <a:p>
            <a:pPr eaLnBrk="1" hangingPunct="1"/>
            <a:r>
              <a:rPr lang="en-US" smtClean="0"/>
              <a:t>Sensor Grids Can be Fun</a:t>
            </a:r>
          </a:p>
        </p:txBody>
      </p:sp>
      <p:sp>
        <p:nvSpPr>
          <p:cNvPr id="43012" name="Rectangle 3"/>
          <p:cNvSpPr>
            <a:spLocks noGrp="1" noChangeArrowheads="1"/>
          </p:cNvSpPr>
          <p:nvPr>
            <p:ph type="body" idx="1"/>
          </p:nvPr>
        </p:nvSpPr>
        <p:spPr>
          <a:xfrm>
            <a:off x="76200" y="838200"/>
            <a:ext cx="8991600" cy="6019800"/>
          </a:xfrm>
        </p:spPr>
        <p:txBody>
          <a:bodyPr/>
          <a:lstStyle/>
          <a:p>
            <a:pPr eaLnBrk="1" hangingPunct="1">
              <a:spcBef>
                <a:spcPct val="10000"/>
              </a:spcBef>
            </a:pPr>
            <a:r>
              <a:rPr lang="en-US" smtClean="0"/>
              <a:t>Note </a:t>
            </a:r>
            <a:r>
              <a:rPr lang="en-US" smtClean="0">
                <a:solidFill>
                  <a:srgbClr val="FFFF00"/>
                </a:solidFill>
              </a:rPr>
              <a:t>sensors</a:t>
            </a:r>
            <a:r>
              <a:rPr lang="en-US" smtClean="0">
                <a:solidFill>
                  <a:srgbClr val="00FF00"/>
                </a:solidFill>
              </a:rPr>
              <a:t> </a:t>
            </a:r>
            <a:r>
              <a:rPr lang="en-US" smtClean="0"/>
              <a:t>are any time dependent source of information and a fixed source of information  is just a broken sensor</a:t>
            </a:r>
          </a:p>
          <a:p>
            <a:pPr lvl="1" eaLnBrk="1" hangingPunct="1">
              <a:spcBef>
                <a:spcPct val="10000"/>
              </a:spcBef>
            </a:pPr>
            <a:r>
              <a:rPr lang="en-US" smtClean="0"/>
              <a:t>SAR </a:t>
            </a:r>
            <a:r>
              <a:rPr lang="en-US" smtClean="0">
                <a:solidFill>
                  <a:srgbClr val="FFFF00"/>
                </a:solidFill>
              </a:rPr>
              <a:t>Satellites</a:t>
            </a:r>
          </a:p>
          <a:p>
            <a:pPr lvl="1" eaLnBrk="1" hangingPunct="1">
              <a:spcBef>
                <a:spcPct val="10000"/>
              </a:spcBef>
            </a:pPr>
            <a:r>
              <a:rPr lang="en-US" smtClean="0">
                <a:solidFill>
                  <a:srgbClr val="FFFF00"/>
                </a:solidFill>
              </a:rPr>
              <a:t>Environmental</a:t>
            </a:r>
            <a:r>
              <a:rPr lang="en-US" smtClean="0"/>
              <a:t> Monitors</a:t>
            </a:r>
          </a:p>
          <a:p>
            <a:pPr lvl="1" eaLnBrk="1" hangingPunct="1">
              <a:spcBef>
                <a:spcPct val="10000"/>
              </a:spcBef>
            </a:pPr>
            <a:r>
              <a:rPr lang="en-US" smtClean="0"/>
              <a:t>Nokia N800 pocket computers</a:t>
            </a:r>
          </a:p>
          <a:p>
            <a:pPr lvl="1" eaLnBrk="1" hangingPunct="1">
              <a:spcBef>
                <a:spcPct val="10000"/>
              </a:spcBef>
            </a:pPr>
            <a:r>
              <a:rPr lang="en-US" smtClean="0">
                <a:solidFill>
                  <a:srgbClr val="FFFF00"/>
                </a:solidFill>
              </a:rPr>
              <a:t>RFID</a:t>
            </a:r>
            <a:r>
              <a:rPr lang="en-US" smtClean="0"/>
              <a:t> tags and readers</a:t>
            </a:r>
          </a:p>
          <a:p>
            <a:pPr lvl="1" eaLnBrk="1" hangingPunct="1">
              <a:spcBef>
                <a:spcPct val="10000"/>
              </a:spcBef>
            </a:pPr>
            <a:r>
              <a:rPr lang="en-US" smtClean="0">
                <a:solidFill>
                  <a:srgbClr val="FFFF00"/>
                </a:solidFill>
              </a:rPr>
              <a:t>GPS </a:t>
            </a:r>
            <a:r>
              <a:rPr lang="en-US" smtClean="0"/>
              <a:t>Sensors</a:t>
            </a:r>
          </a:p>
          <a:p>
            <a:pPr lvl="1" eaLnBrk="1" hangingPunct="1">
              <a:spcBef>
                <a:spcPct val="10000"/>
              </a:spcBef>
            </a:pPr>
            <a:r>
              <a:rPr lang="en-US" smtClean="0">
                <a:solidFill>
                  <a:srgbClr val="FFFF00"/>
                </a:solidFill>
              </a:rPr>
              <a:t>Lego</a:t>
            </a:r>
            <a:r>
              <a:rPr lang="en-US" smtClean="0"/>
              <a:t> Robots</a:t>
            </a:r>
          </a:p>
          <a:p>
            <a:pPr lvl="1" eaLnBrk="1" hangingPunct="1">
              <a:spcBef>
                <a:spcPct val="10000"/>
              </a:spcBef>
            </a:pPr>
            <a:r>
              <a:rPr lang="en-US" smtClean="0">
                <a:solidFill>
                  <a:srgbClr val="FFFF00"/>
                </a:solidFill>
              </a:rPr>
              <a:t>RSS Feeds</a:t>
            </a:r>
          </a:p>
          <a:p>
            <a:pPr lvl="1" eaLnBrk="1" hangingPunct="1">
              <a:spcBef>
                <a:spcPct val="10000"/>
              </a:spcBef>
            </a:pPr>
            <a:r>
              <a:rPr lang="en-US" smtClean="0"/>
              <a:t>Audio/video: </a:t>
            </a:r>
            <a:r>
              <a:rPr lang="en-US" smtClean="0">
                <a:solidFill>
                  <a:srgbClr val="FFFF00"/>
                </a:solidFill>
              </a:rPr>
              <a:t>web-cams</a:t>
            </a:r>
          </a:p>
          <a:p>
            <a:pPr lvl="1" eaLnBrk="1" hangingPunct="1">
              <a:spcBef>
                <a:spcPct val="10000"/>
              </a:spcBef>
            </a:pPr>
            <a:r>
              <a:rPr lang="en-US" smtClean="0"/>
              <a:t>Presentation of teacher in distance education</a:t>
            </a:r>
          </a:p>
          <a:p>
            <a:pPr lvl="1" eaLnBrk="1" hangingPunct="1">
              <a:spcBef>
                <a:spcPct val="10000"/>
              </a:spcBef>
            </a:pPr>
            <a:r>
              <a:rPr lang="en-US" smtClean="0">
                <a:solidFill>
                  <a:srgbClr val="FFFF00"/>
                </a:solidFill>
              </a:rPr>
              <a:t>Text chats</a:t>
            </a:r>
            <a:r>
              <a:rPr lang="en-US" smtClean="0"/>
              <a:t> of students</a:t>
            </a:r>
          </a:p>
          <a:p>
            <a:pPr lvl="1" eaLnBrk="1" hangingPunct="1">
              <a:spcBef>
                <a:spcPct val="10000"/>
              </a:spcBef>
            </a:pPr>
            <a:r>
              <a:rPr lang="en-US" smtClean="0">
                <a:solidFill>
                  <a:srgbClr val="FFFF00"/>
                </a:solidFill>
              </a:rPr>
              <a:t>Cell phones</a:t>
            </a:r>
          </a:p>
          <a:p>
            <a:pPr eaLnBrk="1" hangingPunct="1">
              <a:spcBef>
                <a:spcPct val="10000"/>
              </a:spcBef>
              <a:buFont typeface="Wingdings" pitchFamily="2" charset="2"/>
              <a:buNone/>
            </a:pPr>
            <a:endParaRPr lang="en-US" smtClean="0"/>
          </a:p>
          <a:p>
            <a:pPr lvl="1" eaLnBrk="1" hangingPunct="1">
              <a:spcBef>
                <a:spcPct val="10000"/>
              </a:spcBef>
            </a:pPr>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8"/>
          <p:cNvSpPr>
            <a:spLocks noGrp="1"/>
          </p:cNvSpPr>
          <p:nvPr>
            <p:ph type="sldNum" sz="quarter" idx="12"/>
          </p:nvPr>
        </p:nvSpPr>
        <p:spPr/>
        <p:txBody>
          <a:bodyPr/>
          <a:lstStyle/>
          <a:p>
            <a:pPr>
              <a:defRPr/>
            </a:pPr>
            <a:fld id="{4BE6E0B2-A76C-4DBD-91FF-666C6B6B9D1B}" type="slidenum">
              <a:rPr lang="en-US"/>
              <a:pPr>
                <a:defRPr/>
              </a:pPr>
              <a:t>26</a:t>
            </a:fld>
            <a:endParaRPr lang="en-US"/>
          </a:p>
        </p:txBody>
      </p:sp>
      <p:sp>
        <p:nvSpPr>
          <p:cNvPr id="1032" name="Rectangle 2"/>
          <p:cNvSpPr>
            <a:spLocks noGrp="1" noChangeArrowheads="1"/>
          </p:cNvSpPr>
          <p:nvPr>
            <p:ph type="title" sz="quarter"/>
          </p:nvPr>
        </p:nvSpPr>
        <p:spPr>
          <a:xfrm>
            <a:off x="0" y="76200"/>
            <a:ext cx="9144000" cy="609600"/>
          </a:xfrm>
        </p:spPr>
        <p:txBody>
          <a:bodyPr/>
          <a:lstStyle/>
          <a:p>
            <a:pPr eaLnBrk="1" hangingPunct="1"/>
            <a:r>
              <a:rPr lang="en-US" sz="4000" smtClean="0"/>
              <a:t>The Sensors on the Fun Grid</a:t>
            </a:r>
          </a:p>
        </p:txBody>
      </p:sp>
      <p:graphicFrame>
        <p:nvGraphicFramePr>
          <p:cNvPr id="1026" name="Object 3"/>
          <p:cNvGraphicFramePr>
            <a:graphicFrameLocks noChangeAspect="1"/>
          </p:cNvGraphicFramePr>
          <p:nvPr>
            <p:ph sz="quarter" idx="1"/>
          </p:nvPr>
        </p:nvGraphicFramePr>
        <p:xfrm>
          <a:off x="3657600" y="685800"/>
          <a:ext cx="2686050" cy="2266950"/>
        </p:xfrm>
        <a:graphic>
          <a:graphicData uri="http://schemas.openxmlformats.org/presentationml/2006/ole">
            <p:oleObj spid="_x0000_s1026" name="PhotoImpact" r:id="rId4" imgW="2685714" imgH="2266667" progId="">
              <p:embed/>
            </p:oleObj>
          </a:graphicData>
        </a:graphic>
      </p:graphicFrame>
      <p:graphicFrame>
        <p:nvGraphicFramePr>
          <p:cNvPr id="1027" name="Object 4"/>
          <p:cNvGraphicFramePr>
            <a:graphicFrameLocks noChangeAspect="1"/>
          </p:cNvGraphicFramePr>
          <p:nvPr>
            <p:ph sz="quarter" idx="2"/>
          </p:nvPr>
        </p:nvGraphicFramePr>
        <p:xfrm>
          <a:off x="6477000" y="685800"/>
          <a:ext cx="2543175" cy="2276475"/>
        </p:xfrm>
        <a:graphic>
          <a:graphicData uri="http://schemas.openxmlformats.org/presentationml/2006/ole">
            <p:oleObj spid="_x0000_s1027" name="PhotoImpact" r:id="rId5" imgW="2542857" imgH="2276190" progId="">
              <p:embed/>
            </p:oleObj>
          </a:graphicData>
        </a:graphic>
      </p:graphicFrame>
      <p:graphicFrame>
        <p:nvGraphicFramePr>
          <p:cNvPr id="1028" name="Object 5"/>
          <p:cNvGraphicFramePr>
            <a:graphicFrameLocks noChangeAspect="1"/>
          </p:cNvGraphicFramePr>
          <p:nvPr>
            <p:ph sz="quarter" idx="3"/>
          </p:nvPr>
        </p:nvGraphicFramePr>
        <p:xfrm>
          <a:off x="0" y="3200400"/>
          <a:ext cx="4876800" cy="3657600"/>
        </p:xfrm>
        <a:graphic>
          <a:graphicData uri="http://schemas.openxmlformats.org/presentationml/2006/ole">
            <p:oleObj spid="_x0000_s1028" name="PhotoImpact" r:id="rId6" imgW="20723810" imgH="15542857" progId="">
              <p:embed/>
            </p:oleObj>
          </a:graphicData>
        </a:graphic>
      </p:graphicFrame>
      <p:graphicFrame>
        <p:nvGraphicFramePr>
          <p:cNvPr id="1029" name="Object 6"/>
          <p:cNvGraphicFramePr>
            <a:graphicFrameLocks noChangeAspect="1"/>
          </p:cNvGraphicFramePr>
          <p:nvPr>
            <p:ph sz="quarter" idx="4"/>
          </p:nvPr>
        </p:nvGraphicFramePr>
        <p:xfrm>
          <a:off x="6934200" y="4191000"/>
          <a:ext cx="1857375" cy="1838325"/>
        </p:xfrm>
        <a:graphic>
          <a:graphicData uri="http://schemas.openxmlformats.org/presentationml/2006/ole">
            <p:oleObj spid="_x0000_s1029" name="PhotoImpact" r:id="rId7" imgW="1857143" imgH="1838095" progId="">
              <p:embed/>
            </p:oleObj>
          </a:graphicData>
        </a:graphic>
      </p:graphicFrame>
      <p:graphicFrame>
        <p:nvGraphicFramePr>
          <p:cNvPr id="1030" name="Object 7"/>
          <p:cNvGraphicFramePr>
            <a:graphicFrameLocks noChangeAspect="1"/>
          </p:cNvGraphicFramePr>
          <p:nvPr/>
        </p:nvGraphicFramePr>
        <p:xfrm>
          <a:off x="5105400" y="5029200"/>
          <a:ext cx="1193800" cy="971550"/>
        </p:xfrm>
        <a:graphic>
          <a:graphicData uri="http://schemas.openxmlformats.org/presentationml/2006/ole">
            <p:oleObj spid="_x0000_s1030" name="PhotoImpact" r:id="rId8" imgW="1777778" imgH="1447619" progId="">
              <p:embed/>
            </p:oleObj>
          </a:graphicData>
        </a:graphic>
      </p:graphicFrame>
      <p:sp>
        <p:nvSpPr>
          <p:cNvPr id="1033" name="Text Box 8"/>
          <p:cNvSpPr txBox="1">
            <a:spLocks noChangeArrowheads="1"/>
          </p:cNvSpPr>
          <p:nvPr/>
        </p:nvSpPr>
        <p:spPr bwMode="auto">
          <a:xfrm>
            <a:off x="1092200" y="6324600"/>
            <a:ext cx="7720013" cy="336550"/>
          </a:xfrm>
          <a:prstGeom prst="rect">
            <a:avLst/>
          </a:prstGeom>
          <a:noFill/>
          <a:ln w="9525" algn="ctr">
            <a:noFill/>
            <a:miter lim="800000"/>
            <a:headEnd/>
            <a:tailEnd/>
          </a:ln>
        </p:spPr>
        <p:txBody>
          <a:bodyPr wrap="none">
            <a:spAutoFit/>
          </a:bodyPr>
          <a:lstStyle/>
          <a:p>
            <a:r>
              <a:rPr lang="en-US">
                <a:solidFill>
                  <a:srgbClr val="FFFF00"/>
                </a:solidFill>
              </a:rPr>
              <a:t>Lego</a:t>
            </a:r>
            <a:r>
              <a:rPr lang="en-US"/>
              <a:t> Robot             </a:t>
            </a:r>
            <a:r>
              <a:rPr lang="en-US">
                <a:solidFill>
                  <a:srgbClr val="FFFF00"/>
                </a:solidFill>
              </a:rPr>
              <a:t>GPS</a:t>
            </a:r>
            <a:r>
              <a:rPr lang="en-US"/>
              <a:t>          Nokia N800                 </a:t>
            </a:r>
            <a:r>
              <a:rPr lang="en-US">
                <a:solidFill>
                  <a:srgbClr val="FFFF00"/>
                </a:solidFill>
              </a:rPr>
              <a:t> RFID</a:t>
            </a:r>
            <a:r>
              <a:rPr lang="en-US"/>
              <a:t> Tag                   RFID Reader</a:t>
            </a:r>
          </a:p>
        </p:txBody>
      </p:sp>
      <p:pic>
        <p:nvPicPr>
          <p:cNvPr id="1034" name="Picture 9"/>
          <p:cNvPicPr>
            <a:picLocks noChangeAspect="1" noChangeArrowheads="1"/>
          </p:cNvPicPr>
          <p:nvPr/>
        </p:nvPicPr>
        <p:blipFill>
          <a:blip r:embed="rId9"/>
          <a:srcRect/>
          <a:stretch>
            <a:fillRect/>
          </a:stretch>
        </p:blipFill>
        <p:spPr bwMode="auto">
          <a:xfrm>
            <a:off x="609600" y="838200"/>
            <a:ext cx="1752600" cy="1252538"/>
          </a:xfrm>
          <a:prstGeom prst="rect">
            <a:avLst/>
          </a:prstGeom>
          <a:noFill/>
          <a:ln w="9525" algn="ctr">
            <a:noFill/>
            <a:miter lim="800000"/>
            <a:headEnd/>
            <a:tailEnd/>
          </a:ln>
        </p:spPr>
      </p:pic>
      <p:sp>
        <p:nvSpPr>
          <p:cNvPr id="1035" name="Text Box 10"/>
          <p:cNvSpPr txBox="1">
            <a:spLocks noChangeArrowheads="1"/>
          </p:cNvSpPr>
          <p:nvPr/>
        </p:nvSpPr>
        <p:spPr bwMode="auto">
          <a:xfrm>
            <a:off x="381000" y="2057400"/>
            <a:ext cx="2193925" cy="336550"/>
          </a:xfrm>
          <a:prstGeom prst="rect">
            <a:avLst/>
          </a:prstGeom>
          <a:noFill/>
          <a:ln w="9525" algn="ctr">
            <a:noFill/>
            <a:miter lim="800000"/>
            <a:headEnd/>
            <a:tailEnd/>
          </a:ln>
        </p:spPr>
        <p:txBody>
          <a:bodyPr wrap="none">
            <a:spAutoFit/>
          </a:bodyPr>
          <a:lstStyle/>
          <a:p>
            <a:r>
              <a:rPr lang="en-US">
                <a:solidFill>
                  <a:srgbClr val="FFFF00"/>
                </a:solidFill>
              </a:rPr>
              <a:t>Laptop </a:t>
            </a:r>
            <a:r>
              <a:rPr lang="en-US"/>
              <a:t>for PowerPoint</a:t>
            </a:r>
          </a:p>
        </p:txBody>
      </p:sp>
      <p:sp>
        <p:nvSpPr>
          <p:cNvPr id="1036" name="Text Box 11"/>
          <p:cNvSpPr txBox="1">
            <a:spLocks noChangeArrowheads="1"/>
          </p:cNvSpPr>
          <p:nvPr/>
        </p:nvSpPr>
        <p:spPr bwMode="auto">
          <a:xfrm>
            <a:off x="5562600" y="3200400"/>
            <a:ext cx="1392238" cy="336550"/>
          </a:xfrm>
          <a:prstGeom prst="rect">
            <a:avLst/>
          </a:prstGeom>
          <a:noFill/>
          <a:ln w="9525" algn="ctr">
            <a:noFill/>
            <a:miter lim="800000"/>
            <a:headEnd/>
            <a:tailEnd/>
          </a:ln>
        </p:spPr>
        <p:txBody>
          <a:bodyPr wrap="none">
            <a:spAutoFit/>
          </a:bodyPr>
          <a:lstStyle/>
          <a:p>
            <a:r>
              <a:rPr lang="en-US"/>
              <a:t>2 </a:t>
            </a:r>
            <a:r>
              <a:rPr lang="en-US">
                <a:solidFill>
                  <a:srgbClr val="FFFF00"/>
                </a:solidFill>
              </a:rPr>
              <a:t>Robots</a:t>
            </a:r>
            <a:r>
              <a:rPr lang="en-US"/>
              <a:t> used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5375A2C-072C-40AE-8794-6EE9D634D32F}" type="slidenum">
              <a:rPr lang="en-US"/>
              <a:pPr>
                <a:defRPr/>
              </a:pPr>
              <a:t>27</a:t>
            </a:fld>
            <a:endParaRPr lang="en-US"/>
          </a:p>
        </p:txBody>
      </p:sp>
      <p:graphicFrame>
        <p:nvGraphicFramePr>
          <p:cNvPr id="2050" name="Object 2"/>
          <p:cNvGraphicFramePr>
            <a:graphicFrameLocks noChangeAspect="1"/>
          </p:cNvGraphicFramePr>
          <p:nvPr/>
        </p:nvGraphicFramePr>
        <p:xfrm>
          <a:off x="0" y="0"/>
          <a:ext cx="8915400" cy="6819900"/>
        </p:xfrm>
        <a:graphic>
          <a:graphicData uri="http://schemas.openxmlformats.org/presentationml/2006/ole">
            <p:oleObj spid="_x0000_s2050" name="Acrobat Document" r:id="rId4" imgW="5638467" imgH="4312772" progId="AcroExch.Document.7">
              <p:link updateAutomatic="1"/>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DF395DB-312F-4BF2-B839-0EF37D8F0C76}" type="slidenum">
              <a:rPr lang="en-US"/>
              <a:pPr>
                <a:defRPr/>
              </a:pPr>
              <a:t>28</a:t>
            </a:fld>
            <a:endParaRPr lang="en-US"/>
          </a:p>
        </p:txBody>
      </p:sp>
      <p:sp>
        <p:nvSpPr>
          <p:cNvPr id="47107" name="Rectangle 2"/>
          <p:cNvSpPr>
            <a:spLocks noGrp="1" noChangeArrowheads="1"/>
          </p:cNvSpPr>
          <p:nvPr>
            <p:ph type="title"/>
          </p:nvPr>
        </p:nvSpPr>
        <p:spPr>
          <a:xfrm>
            <a:off x="0" y="0"/>
            <a:ext cx="9144000" cy="838200"/>
          </a:xfrm>
        </p:spPr>
        <p:txBody>
          <a:bodyPr/>
          <a:lstStyle/>
          <a:p>
            <a:pPr eaLnBrk="1" hangingPunct="1"/>
            <a:r>
              <a:rPr lang="en-US" sz="4000" smtClean="0"/>
              <a:t>The People in Cyberinfrastructure</a:t>
            </a:r>
          </a:p>
        </p:txBody>
      </p:sp>
      <p:sp>
        <p:nvSpPr>
          <p:cNvPr id="47108" name="Rectangle 3"/>
          <p:cNvSpPr>
            <a:spLocks noGrp="1" noChangeArrowheads="1"/>
          </p:cNvSpPr>
          <p:nvPr>
            <p:ph type="body" idx="1"/>
          </p:nvPr>
        </p:nvSpPr>
        <p:spPr>
          <a:xfrm>
            <a:off x="76200" y="609600"/>
            <a:ext cx="8991600" cy="6248400"/>
          </a:xfrm>
        </p:spPr>
        <p:txBody>
          <a:bodyPr/>
          <a:lstStyle/>
          <a:p>
            <a:pPr eaLnBrk="1" hangingPunct="1">
              <a:spcBef>
                <a:spcPct val="15000"/>
              </a:spcBef>
            </a:pPr>
            <a:r>
              <a:rPr lang="en-US" smtClean="0"/>
              <a:t>Web 2.0 can enhance scientific collaboration, i.e. effectively </a:t>
            </a:r>
            <a:r>
              <a:rPr lang="en-US" smtClean="0">
                <a:solidFill>
                  <a:srgbClr val="FFFF00"/>
                </a:solidFill>
              </a:rPr>
              <a:t>support virtual organizations</a:t>
            </a:r>
            <a:r>
              <a:rPr lang="en-US" smtClean="0"/>
              <a:t>, in different ways from grids</a:t>
            </a:r>
          </a:p>
          <a:p>
            <a:pPr eaLnBrk="1" hangingPunct="1">
              <a:spcBef>
                <a:spcPct val="15000"/>
              </a:spcBef>
            </a:pPr>
            <a:r>
              <a:rPr lang="en-US" smtClean="0"/>
              <a:t>I expect more resources like </a:t>
            </a:r>
            <a:r>
              <a:rPr lang="en-US" smtClean="0">
                <a:solidFill>
                  <a:srgbClr val="FFFF00"/>
                </a:solidFill>
              </a:rPr>
              <a:t>MyExperiment </a:t>
            </a:r>
            <a:r>
              <a:rPr lang="en-US" smtClean="0"/>
              <a:t>from UK, </a:t>
            </a:r>
            <a:r>
              <a:rPr lang="en-US" smtClean="0">
                <a:solidFill>
                  <a:srgbClr val="FFFF00"/>
                </a:solidFill>
              </a:rPr>
              <a:t>SciVee</a:t>
            </a:r>
            <a:r>
              <a:rPr lang="en-US" smtClean="0"/>
              <a:t> from SDSC and </a:t>
            </a:r>
            <a:r>
              <a:rPr lang="en-US" smtClean="0">
                <a:solidFill>
                  <a:srgbClr val="FFFF00"/>
                </a:solidFill>
              </a:rPr>
              <a:t>Connotea</a:t>
            </a:r>
            <a:r>
              <a:rPr lang="en-US" smtClean="0"/>
              <a:t> from Nature that offer </a:t>
            </a:r>
            <a:r>
              <a:rPr lang="en-US" smtClean="0">
                <a:solidFill>
                  <a:srgbClr val="FFFF00"/>
                </a:solidFill>
              </a:rPr>
              <a:t>Flickr</a:t>
            </a:r>
            <a:r>
              <a:rPr lang="en-US" smtClean="0"/>
              <a:t>, </a:t>
            </a:r>
            <a:r>
              <a:rPr lang="en-US" smtClean="0">
                <a:solidFill>
                  <a:srgbClr val="FFFF00"/>
                </a:solidFill>
              </a:rPr>
              <a:t>YouTube</a:t>
            </a:r>
            <a:r>
              <a:rPr lang="en-US" smtClean="0"/>
              <a:t>, </a:t>
            </a:r>
            <a:r>
              <a:rPr lang="en-US" smtClean="0">
                <a:solidFill>
                  <a:srgbClr val="FFFF00"/>
                </a:solidFill>
              </a:rPr>
              <a:t>Facebook, Second Life </a:t>
            </a:r>
            <a:r>
              <a:rPr lang="en-US" smtClean="0"/>
              <a:t>type capabilities optimized for science</a:t>
            </a:r>
          </a:p>
          <a:p>
            <a:pPr eaLnBrk="1" hangingPunct="1">
              <a:spcBef>
                <a:spcPct val="15000"/>
              </a:spcBef>
            </a:pPr>
            <a:r>
              <a:rPr lang="en-US" smtClean="0"/>
              <a:t>The </a:t>
            </a:r>
            <a:r>
              <a:rPr lang="en-US" smtClean="0">
                <a:solidFill>
                  <a:srgbClr val="FFFF00"/>
                </a:solidFill>
              </a:rPr>
              <a:t>usability</a:t>
            </a:r>
            <a:r>
              <a:rPr lang="en-US" smtClean="0"/>
              <a:t> and </a:t>
            </a:r>
            <a:r>
              <a:rPr lang="en-US" smtClean="0">
                <a:solidFill>
                  <a:srgbClr val="FFFF00"/>
                </a:solidFill>
              </a:rPr>
              <a:t>participatory</a:t>
            </a:r>
            <a:r>
              <a:rPr lang="en-US" smtClean="0"/>
              <a:t> nature of Web 2.0 can bring science and its informatics to a </a:t>
            </a:r>
            <a:r>
              <a:rPr lang="en-US" smtClean="0">
                <a:solidFill>
                  <a:srgbClr val="FFFF00"/>
                </a:solidFill>
              </a:rPr>
              <a:t>broader audience</a:t>
            </a:r>
          </a:p>
          <a:p>
            <a:pPr eaLnBrk="1" hangingPunct="1">
              <a:spcBef>
                <a:spcPct val="15000"/>
              </a:spcBef>
            </a:pPr>
            <a:r>
              <a:rPr lang="en-US" smtClean="0"/>
              <a:t>In particular distance collaborative aspects of such </a:t>
            </a:r>
            <a:r>
              <a:rPr lang="en-US" smtClean="0">
                <a:solidFill>
                  <a:srgbClr val="FFFF00"/>
                </a:solidFill>
              </a:rPr>
              <a:t>Cyberinfrastructure can level playing field</a:t>
            </a:r>
            <a:r>
              <a:rPr lang="en-US" smtClean="0"/>
              <a:t>; you do not have to be at Harvard etc. to succeed</a:t>
            </a:r>
          </a:p>
          <a:p>
            <a:pPr lvl="1" eaLnBrk="1" hangingPunct="1">
              <a:spcBef>
                <a:spcPct val="15000"/>
              </a:spcBef>
            </a:pPr>
            <a:r>
              <a:rPr lang="en-US" smtClean="0"/>
              <a:t>e.g.</a:t>
            </a:r>
            <a:r>
              <a:rPr lang="en-US" smtClean="0">
                <a:solidFill>
                  <a:srgbClr val="FFFF00"/>
                </a:solidFill>
              </a:rPr>
              <a:t> ECSU </a:t>
            </a:r>
            <a:r>
              <a:rPr lang="en-US" smtClean="0"/>
              <a:t>in</a:t>
            </a:r>
            <a:r>
              <a:rPr lang="en-US" smtClean="0">
                <a:solidFill>
                  <a:srgbClr val="FFFF00"/>
                </a:solidFill>
              </a:rPr>
              <a:t> CReSIS NSF Science and Technology Center</a:t>
            </a:r>
          </a:p>
          <a:p>
            <a:pPr lvl="1" eaLnBrk="1" hangingPunct="1">
              <a:spcBef>
                <a:spcPct val="15000"/>
              </a:spcBef>
            </a:pPr>
            <a:r>
              <a:rPr lang="en-US" smtClean="0">
                <a:solidFill>
                  <a:srgbClr val="FFFF00"/>
                </a:solidFill>
              </a:rPr>
              <a:t>Navajo Tech </a:t>
            </a:r>
            <a:r>
              <a:rPr lang="en-US" smtClean="0"/>
              <a:t>can access</a:t>
            </a:r>
            <a:r>
              <a:rPr lang="en-US" smtClean="0">
                <a:solidFill>
                  <a:srgbClr val="FFFF00"/>
                </a:solidFill>
              </a:rPr>
              <a:t> TeraGrid Science Gateways</a:t>
            </a:r>
          </a:p>
          <a:p>
            <a:pPr lvl="1" eaLnBrk="1" hangingPunct="1">
              <a:spcBef>
                <a:spcPct val="15000"/>
              </a:spcBef>
            </a:pPr>
            <a:endParaRPr lang="en-US" smtClean="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1"/>
          <p:cNvSpPr>
            <a:spLocks noGrp="1"/>
          </p:cNvSpPr>
          <p:nvPr>
            <p:ph type="sldNum" sz="quarter" idx="10"/>
          </p:nvPr>
        </p:nvSpPr>
        <p:spPr/>
        <p:txBody>
          <a:bodyPr/>
          <a:lstStyle/>
          <a:p>
            <a:pPr>
              <a:defRPr/>
            </a:pPr>
            <a:fld id="{07F65E53-FF8A-4F05-8641-C37FEC2A104C}" type="slidenum">
              <a:rPr lang="en-GB"/>
              <a:pPr>
                <a:defRPr/>
              </a:pPr>
              <a:t>29</a:t>
            </a:fld>
            <a:endParaRPr lang="en-GB"/>
          </a:p>
        </p:txBody>
      </p:sp>
      <p:pic>
        <p:nvPicPr>
          <p:cNvPr id="85" name="Picture 8"/>
          <p:cNvPicPr>
            <a:picLocks noChangeAspect="1" noChangeArrowheads="1"/>
          </p:cNvPicPr>
          <p:nvPr/>
        </p:nvPicPr>
        <p:blipFill>
          <a:blip r:embed="rId3"/>
          <a:srcRect/>
          <a:stretch>
            <a:fillRect/>
          </a:stretch>
        </p:blipFill>
        <p:spPr bwMode="auto">
          <a:xfrm>
            <a:off x="6286500" y="3643313"/>
            <a:ext cx="2643188" cy="1643062"/>
          </a:xfrm>
          <a:prstGeom prst="rect">
            <a:avLst/>
          </a:prstGeom>
          <a:noFill/>
          <a:ln w="9525">
            <a:noFill/>
            <a:miter lim="800000"/>
            <a:headEnd/>
            <a:tailEnd/>
          </a:ln>
        </p:spPr>
      </p:pic>
      <p:sp>
        <p:nvSpPr>
          <p:cNvPr id="71" name="Text Box 66"/>
          <p:cNvSpPr txBox="1">
            <a:spLocks noChangeArrowheads="1"/>
          </p:cNvSpPr>
          <p:nvPr/>
        </p:nvSpPr>
        <p:spPr bwMode="auto">
          <a:xfrm>
            <a:off x="3455988" y="1762125"/>
            <a:ext cx="2071687" cy="52387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spcBef>
                <a:spcPct val="50000"/>
              </a:spcBef>
              <a:defRPr/>
            </a:pPr>
            <a:r>
              <a:rPr lang="en-GB" sz="2800" dirty="0">
                <a:latin typeface="Arial" pitchFamily="34" charset="0"/>
              </a:rPr>
              <a:t>scientists</a:t>
            </a:r>
            <a:endParaRPr lang="en-US" sz="2800" dirty="0">
              <a:latin typeface="Arial" pitchFamily="34" charset="0"/>
            </a:endParaRPr>
          </a:p>
        </p:txBody>
      </p:sp>
      <p:grpSp>
        <p:nvGrpSpPr>
          <p:cNvPr id="48133" name="Group 8"/>
          <p:cNvGrpSpPr>
            <a:grpSpLocks/>
          </p:cNvGrpSpPr>
          <p:nvPr/>
        </p:nvGrpSpPr>
        <p:grpSpPr bwMode="auto">
          <a:xfrm>
            <a:off x="628650" y="5059363"/>
            <a:ext cx="2597150" cy="1227137"/>
            <a:chOff x="703" y="2251"/>
            <a:chExt cx="1497" cy="773"/>
          </a:xfrm>
        </p:grpSpPr>
        <p:sp>
          <p:nvSpPr>
            <p:cNvPr id="48202" name="AutoShape 10"/>
            <p:cNvSpPr>
              <a:spLocks noChangeArrowheads="1"/>
            </p:cNvSpPr>
            <p:nvPr/>
          </p:nvSpPr>
          <p:spPr bwMode="auto">
            <a:xfrm>
              <a:off x="1292" y="2251"/>
              <a:ext cx="273" cy="350"/>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grpSp>
          <p:nvGrpSpPr>
            <p:cNvPr id="48203" name="Group 14"/>
            <p:cNvGrpSpPr>
              <a:grpSpLocks/>
            </p:cNvGrpSpPr>
            <p:nvPr/>
          </p:nvGrpSpPr>
          <p:grpSpPr bwMode="auto">
            <a:xfrm>
              <a:off x="1747" y="2251"/>
              <a:ext cx="453" cy="557"/>
              <a:chOff x="1747" y="2251"/>
              <a:chExt cx="453" cy="557"/>
            </a:xfrm>
          </p:grpSpPr>
          <p:sp>
            <p:nvSpPr>
              <p:cNvPr id="48207" name="AutoShape 13"/>
              <p:cNvSpPr>
                <a:spLocks noChangeArrowheads="1"/>
              </p:cNvSpPr>
              <p:nvPr/>
            </p:nvSpPr>
            <p:spPr bwMode="auto">
              <a:xfrm>
                <a:off x="1838" y="2251"/>
                <a:ext cx="226" cy="267"/>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8" name="Text Box 14"/>
              <p:cNvSpPr txBox="1">
                <a:spLocks noChangeArrowheads="1"/>
              </p:cNvSpPr>
              <p:nvPr/>
            </p:nvSpPr>
            <p:spPr bwMode="auto">
              <a:xfrm>
                <a:off x="1747" y="2478"/>
                <a:ext cx="453" cy="330"/>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Local</a:t>
                </a:r>
                <a:br>
                  <a:rPr lang="en-GB" sz="1400">
                    <a:latin typeface="Arial" charset="0"/>
                    <a:cs typeface="Arial" charset="0"/>
                  </a:rPr>
                </a:br>
                <a:r>
                  <a:rPr lang="en-GB" sz="1400">
                    <a:latin typeface="Arial" charset="0"/>
                    <a:cs typeface="Arial" charset="0"/>
                  </a:rPr>
                  <a:t>Web</a:t>
                </a:r>
                <a:endParaRPr lang="en-US" sz="1400">
                  <a:latin typeface="Arial" charset="0"/>
                  <a:cs typeface="Arial" charset="0"/>
                </a:endParaRPr>
              </a:p>
            </p:txBody>
          </p:sp>
        </p:grpSp>
        <p:grpSp>
          <p:nvGrpSpPr>
            <p:cNvPr id="48204" name="Group 15"/>
            <p:cNvGrpSpPr>
              <a:grpSpLocks/>
            </p:cNvGrpSpPr>
            <p:nvPr/>
          </p:nvGrpSpPr>
          <p:grpSpPr bwMode="auto">
            <a:xfrm>
              <a:off x="703" y="2251"/>
              <a:ext cx="832" cy="773"/>
              <a:chOff x="703" y="2296"/>
              <a:chExt cx="832" cy="773"/>
            </a:xfrm>
          </p:grpSpPr>
          <p:sp>
            <p:nvSpPr>
              <p:cNvPr id="48205" name="AutoShape 16"/>
              <p:cNvSpPr>
                <a:spLocks noChangeArrowheads="1"/>
              </p:cNvSpPr>
              <p:nvPr/>
            </p:nvSpPr>
            <p:spPr bwMode="auto">
              <a:xfrm>
                <a:off x="703" y="2296"/>
                <a:ext cx="318" cy="396"/>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6" name="Text Box 17"/>
              <p:cNvSpPr txBox="1">
                <a:spLocks noChangeArrowheads="1"/>
              </p:cNvSpPr>
              <p:nvPr/>
            </p:nvSpPr>
            <p:spPr bwMode="auto">
              <a:xfrm>
                <a:off x="764" y="2739"/>
                <a:ext cx="771" cy="330"/>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Repositories</a:t>
                </a:r>
                <a:endParaRPr lang="en-US" sz="1400">
                  <a:latin typeface="Arial" charset="0"/>
                  <a:cs typeface="Arial" charset="0"/>
                </a:endParaRPr>
              </a:p>
            </p:txBody>
          </p:sp>
        </p:grpSp>
      </p:grpSp>
      <p:sp>
        <p:nvSpPr>
          <p:cNvPr id="48134" name="AutoShape 18"/>
          <p:cNvSpPr>
            <a:spLocks noChangeArrowheads="1"/>
          </p:cNvSpPr>
          <p:nvPr/>
        </p:nvSpPr>
        <p:spPr bwMode="auto">
          <a:xfrm rot="6301308">
            <a:off x="1208881" y="4771232"/>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5" name="AutoShape 19"/>
          <p:cNvSpPr>
            <a:spLocks noChangeArrowheads="1"/>
          </p:cNvSpPr>
          <p:nvPr/>
        </p:nvSpPr>
        <p:spPr bwMode="auto">
          <a:xfrm rot="4376636">
            <a:off x="2323306" y="4579144"/>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6" name="AutoShape 20"/>
          <p:cNvSpPr>
            <a:spLocks noChangeArrowheads="1"/>
          </p:cNvSpPr>
          <p:nvPr/>
        </p:nvSpPr>
        <p:spPr bwMode="auto">
          <a:xfrm rot="5400000">
            <a:off x="1923257" y="4836319"/>
            <a:ext cx="222250" cy="77787"/>
          </a:xfrm>
          <a:prstGeom prst="rightArrow">
            <a:avLst>
              <a:gd name="adj1" fmla="val 23528"/>
              <a:gd name="adj2" fmla="val 70979"/>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37" name="Group 22"/>
          <p:cNvGrpSpPr>
            <a:grpSpLocks/>
          </p:cNvGrpSpPr>
          <p:nvPr/>
        </p:nvGrpSpPr>
        <p:grpSpPr bwMode="auto">
          <a:xfrm>
            <a:off x="1628775" y="1433513"/>
            <a:ext cx="649288" cy="792162"/>
            <a:chOff x="1292" y="1389"/>
            <a:chExt cx="409" cy="499"/>
          </a:xfrm>
        </p:grpSpPr>
        <p:sp>
          <p:nvSpPr>
            <p:cNvPr id="48200" name="AutoShape 23"/>
            <p:cNvSpPr>
              <a:spLocks noChangeArrowheads="1"/>
            </p:cNvSpPr>
            <p:nvPr/>
          </p:nvSpPr>
          <p:spPr bwMode="auto">
            <a:xfrm>
              <a:off x="1292" y="1389"/>
              <a:ext cx="363" cy="408"/>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201" name="AutoShape 24"/>
            <p:cNvSpPr>
              <a:spLocks noChangeArrowheads="1"/>
            </p:cNvSpPr>
            <p:nvPr/>
          </p:nvSpPr>
          <p:spPr bwMode="auto">
            <a:xfrm>
              <a:off x="1338" y="1480"/>
              <a:ext cx="363" cy="408"/>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grpSp>
      <p:sp>
        <p:nvSpPr>
          <p:cNvPr id="48138" name="AutoShape 25"/>
          <p:cNvSpPr>
            <a:spLocks noChangeArrowheads="1"/>
          </p:cNvSpPr>
          <p:nvPr/>
        </p:nvSpPr>
        <p:spPr bwMode="auto">
          <a:xfrm rot="-3385536">
            <a:off x="1497806" y="2631282"/>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39" name="AutoShape 26"/>
          <p:cNvSpPr>
            <a:spLocks noChangeArrowheads="1"/>
          </p:cNvSpPr>
          <p:nvPr/>
        </p:nvSpPr>
        <p:spPr bwMode="auto">
          <a:xfrm rot="-4609548">
            <a:off x="1786731" y="2697957"/>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0" name="AutoShape 27"/>
          <p:cNvSpPr>
            <a:spLocks noChangeArrowheads="1"/>
          </p:cNvSpPr>
          <p:nvPr/>
        </p:nvSpPr>
        <p:spPr bwMode="auto">
          <a:xfrm rot="-5400000">
            <a:off x="2074069" y="2702719"/>
            <a:ext cx="365125" cy="77787"/>
          </a:xfrm>
          <a:prstGeom prst="rightArrow">
            <a:avLst>
              <a:gd name="adj1" fmla="val 23528"/>
              <a:gd name="adj2" fmla="val 116609"/>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1" name="AutoShape 29"/>
          <p:cNvSpPr>
            <a:spLocks noChangeArrowheads="1"/>
          </p:cNvSpPr>
          <p:nvPr/>
        </p:nvSpPr>
        <p:spPr bwMode="auto">
          <a:xfrm rot="1170145">
            <a:off x="2298700" y="1700213"/>
            <a:ext cx="1223963" cy="215900"/>
          </a:xfrm>
          <a:prstGeom prst="rightArrow">
            <a:avLst>
              <a:gd name="adj1" fmla="val 23528"/>
              <a:gd name="adj2" fmla="val 113225"/>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2" name="laptop"/>
          <p:cNvSpPr>
            <a:spLocks noEditPoints="1" noChangeArrowheads="1"/>
          </p:cNvSpPr>
          <p:nvPr/>
        </p:nvSpPr>
        <p:spPr bwMode="auto">
          <a:xfrm>
            <a:off x="6188075" y="908050"/>
            <a:ext cx="936625" cy="790575"/>
          </a:xfrm>
          <a:custGeom>
            <a:avLst/>
            <a:gdLst>
              <a:gd name="T0" fmla="*/ 6321525 w 21600"/>
              <a:gd name="T1" fmla="*/ 0 h 21600"/>
              <a:gd name="T2" fmla="*/ 6321525 w 21600"/>
              <a:gd name="T3" fmla="*/ 9609038 h 21600"/>
              <a:gd name="T4" fmla="*/ 34459993 w 21600"/>
              <a:gd name="T5" fmla="*/ 0 h 21600"/>
              <a:gd name="T6" fmla="*/ 34459993 w 21600"/>
              <a:gd name="T7" fmla="*/ 9609038 h 21600"/>
              <a:gd name="T8" fmla="*/ 20307112 w 21600"/>
              <a:gd name="T9" fmla="*/ 0 h 21600"/>
              <a:gd name="T10" fmla="*/ 20307112 w 21600"/>
              <a:gd name="T11" fmla="*/ 28935593 h 21600"/>
              <a:gd name="T12" fmla="*/ 0 w 21600"/>
              <a:gd name="T13" fmla="*/ 28935593 h 21600"/>
              <a:gd name="T14" fmla="*/ 40614181 w 21600"/>
              <a:gd name="T15" fmla="*/ 28935593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pPr algn="l"/>
            <a:endParaRPr lang="en-GB" sz="2000" b="0">
              <a:latin typeface="Arial" charset="0"/>
              <a:cs typeface="Arial" charset="0"/>
            </a:endParaRPr>
          </a:p>
        </p:txBody>
      </p:sp>
      <p:sp>
        <p:nvSpPr>
          <p:cNvPr id="48143" name="laptop"/>
          <p:cNvSpPr>
            <a:spLocks noEditPoints="1" noChangeArrowheads="1"/>
          </p:cNvSpPr>
          <p:nvPr/>
        </p:nvSpPr>
        <p:spPr bwMode="auto">
          <a:xfrm>
            <a:off x="5972175" y="1268413"/>
            <a:ext cx="936625" cy="790575"/>
          </a:xfrm>
          <a:custGeom>
            <a:avLst/>
            <a:gdLst>
              <a:gd name="T0" fmla="*/ 6321525 w 21600"/>
              <a:gd name="T1" fmla="*/ 0 h 21600"/>
              <a:gd name="T2" fmla="*/ 6321525 w 21600"/>
              <a:gd name="T3" fmla="*/ 9609038 h 21600"/>
              <a:gd name="T4" fmla="*/ 34459993 w 21600"/>
              <a:gd name="T5" fmla="*/ 0 h 21600"/>
              <a:gd name="T6" fmla="*/ 34459993 w 21600"/>
              <a:gd name="T7" fmla="*/ 9609038 h 21600"/>
              <a:gd name="T8" fmla="*/ 20307112 w 21600"/>
              <a:gd name="T9" fmla="*/ 0 h 21600"/>
              <a:gd name="T10" fmla="*/ 20307112 w 21600"/>
              <a:gd name="T11" fmla="*/ 28935593 h 21600"/>
              <a:gd name="T12" fmla="*/ 0 w 21600"/>
              <a:gd name="T13" fmla="*/ 28935593 h 21600"/>
              <a:gd name="T14" fmla="*/ 40614181 w 21600"/>
              <a:gd name="T15" fmla="*/ 28935593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bg1"/>
          </a:solidFill>
          <a:ln w="9525">
            <a:solidFill>
              <a:srgbClr val="000000"/>
            </a:solidFill>
            <a:miter lim="800000"/>
            <a:headEnd/>
            <a:tailEnd/>
          </a:ln>
        </p:spPr>
        <p:txBody>
          <a:bodyPr/>
          <a:lstStyle/>
          <a:p>
            <a:pPr algn="l"/>
            <a:endParaRPr lang="en-GB" sz="2000" b="0">
              <a:latin typeface="Arial" charset="0"/>
              <a:cs typeface="Arial" charset="0"/>
            </a:endParaRPr>
          </a:p>
        </p:txBody>
      </p:sp>
      <p:sp>
        <p:nvSpPr>
          <p:cNvPr id="48144" name="Text Box 35"/>
          <p:cNvSpPr txBox="1">
            <a:spLocks noChangeArrowheads="1"/>
          </p:cNvSpPr>
          <p:nvPr/>
        </p:nvSpPr>
        <p:spPr bwMode="auto">
          <a:xfrm>
            <a:off x="5827713" y="2132013"/>
            <a:ext cx="1057275" cy="523875"/>
          </a:xfrm>
          <a:prstGeom prst="rect">
            <a:avLst/>
          </a:prstGeom>
          <a:noFill/>
          <a:ln w="9525">
            <a:noFill/>
            <a:miter lim="800000"/>
            <a:headEnd/>
            <a:tailEnd/>
          </a:ln>
        </p:spPr>
        <p:txBody>
          <a:bodyPr>
            <a:spAutoFit/>
          </a:bodyPr>
          <a:lstStyle/>
          <a:p>
            <a:pPr algn="l">
              <a:spcBef>
                <a:spcPct val="50000"/>
              </a:spcBef>
            </a:pPr>
            <a:r>
              <a:rPr lang="en-GB" sz="1400">
                <a:latin typeface="Arial" charset="0"/>
                <a:cs typeface="Arial" charset="0"/>
              </a:rPr>
              <a:t>Graduate Students</a:t>
            </a:r>
            <a:endParaRPr lang="en-US" sz="1400">
              <a:latin typeface="Arial" charset="0"/>
              <a:cs typeface="Arial" charset="0"/>
            </a:endParaRPr>
          </a:p>
        </p:txBody>
      </p:sp>
      <p:sp>
        <p:nvSpPr>
          <p:cNvPr id="48145" name="Text Box 37"/>
          <p:cNvSpPr txBox="1">
            <a:spLocks noChangeArrowheads="1"/>
          </p:cNvSpPr>
          <p:nvPr/>
        </p:nvSpPr>
        <p:spPr bwMode="auto">
          <a:xfrm>
            <a:off x="7051675" y="908050"/>
            <a:ext cx="1547813" cy="523875"/>
          </a:xfrm>
          <a:prstGeom prst="rect">
            <a:avLst/>
          </a:prstGeom>
          <a:noFill/>
          <a:ln w="9525">
            <a:noFill/>
            <a:miter lim="800000"/>
            <a:headEnd/>
            <a:tailEnd/>
          </a:ln>
        </p:spPr>
        <p:txBody>
          <a:bodyPr>
            <a:spAutoFit/>
          </a:bodyPr>
          <a:lstStyle/>
          <a:p>
            <a:pPr algn="l">
              <a:spcBef>
                <a:spcPct val="50000"/>
              </a:spcBef>
            </a:pPr>
            <a:r>
              <a:rPr lang="en-GB" sz="1400">
                <a:latin typeface="Arial" charset="0"/>
                <a:cs typeface="Arial" charset="0"/>
              </a:rPr>
              <a:t>Undergraduate Students</a:t>
            </a:r>
            <a:endParaRPr lang="en-US" sz="1400">
              <a:latin typeface="Arial" charset="0"/>
              <a:cs typeface="Arial" charset="0"/>
            </a:endParaRPr>
          </a:p>
        </p:txBody>
      </p:sp>
      <p:grpSp>
        <p:nvGrpSpPr>
          <p:cNvPr id="48146" name="Group 38"/>
          <p:cNvGrpSpPr>
            <a:grpSpLocks/>
          </p:cNvGrpSpPr>
          <p:nvPr/>
        </p:nvGrpSpPr>
        <p:grpSpPr bwMode="auto">
          <a:xfrm>
            <a:off x="3956050" y="71438"/>
            <a:ext cx="2000250" cy="1214437"/>
            <a:chOff x="1927" y="119"/>
            <a:chExt cx="1043" cy="771"/>
          </a:xfrm>
        </p:grpSpPr>
        <p:sp>
          <p:nvSpPr>
            <p:cNvPr id="48198" name="AutoShape 39"/>
            <p:cNvSpPr>
              <a:spLocks noChangeArrowheads="1"/>
            </p:cNvSpPr>
            <p:nvPr/>
          </p:nvSpPr>
          <p:spPr bwMode="auto">
            <a:xfrm>
              <a:off x="2225" y="527"/>
              <a:ext cx="318" cy="363"/>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99" name="Rectangle 40"/>
            <p:cNvSpPr>
              <a:spLocks noChangeArrowheads="1"/>
            </p:cNvSpPr>
            <p:nvPr/>
          </p:nvSpPr>
          <p:spPr bwMode="auto">
            <a:xfrm>
              <a:off x="1927" y="119"/>
              <a:ext cx="1043" cy="523"/>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Virtual Learning Environment</a:t>
              </a:r>
              <a:endParaRPr lang="en-US">
                <a:latin typeface="Arial" charset="0"/>
                <a:cs typeface="Arial" charset="0"/>
              </a:endParaRPr>
            </a:p>
          </p:txBody>
        </p:sp>
      </p:grpSp>
      <p:sp>
        <p:nvSpPr>
          <p:cNvPr id="48147" name="AutoShape 41"/>
          <p:cNvSpPr>
            <a:spLocks noChangeArrowheads="1"/>
          </p:cNvSpPr>
          <p:nvPr/>
        </p:nvSpPr>
        <p:spPr bwMode="auto">
          <a:xfrm rot="-1341364">
            <a:off x="2227263" y="908050"/>
            <a:ext cx="1800225" cy="215900"/>
          </a:xfrm>
          <a:prstGeom prst="rightArrow">
            <a:avLst>
              <a:gd name="adj1" fmla="val 22981"/>
              <a:gd name="adj2" fmla="val 8566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8" name="AutoShape 42"/>
          <p:cNvSpPr>
            <a:spLocks noChangeArrowheads="1"/>
          </p:cNvSpPr>
          <p:nvPr/>
        </p:nvSpPr>
        <p:spPr bwMode="auto">
          <a:xfrm rot="1209962">
            <a:off x="5322888" y="1123950"/>
            <a:ext cx="649287" cy="71438"/>
          </a:xfrm>
          <a:prstGeom prst="rightArrow">
            <a:avLst>
              <a:gd name="adj1" fmla="val 23528"/>
              <a:gd name="adj2" fmla="val 22579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49" name="AutoShape 44"/>
          <p:cNvSpPr>
            <a:spLocks noChangeArrowheads="1"/>
          </p:cNvSpPr>
          <p:nvPr/>
        </p:nvSpPr>
        <p:spPr bwMode="auto">
          <a:xfrm>
            <a:off x="3817938" y="4070350"/>
            <a:ext cx="358775" cy="423863"/>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50" name="AutoShape 67"/>
          <p:cNvSpPr>
            <a:spLocks noChangeArrowheads="1"/>
          </p:cNvSpPr>
          <p:nvPr/>
        </p:nvSpPr>
        <p:spPr bwMode="auto">
          <a:xfrm>
            <a:off x="3744913" y="4249738"/>
            <a:ext cx="358775" cy="423862"/>
          </a:xfrm>
          <a:prstGeom prst="flowChartMagneticDisk">
            <a:avLst/>
          </a:prstGeom>
          <a:solidFill>
            <a:schemeClr val="accent1"/>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51" name="AutoShape 68"/>
          <p:cNvSpPr>
            <a:spLocks noChangeArrowheads="1"/>
          </p:cNvSpPr>
          <p:nvPr/>
        </p:nvSpPr>
        <p:spPr bwMode="auto">
          <a:xfrm rot="-7611525">
            <a:off x="3879056" y="4736307"/>
            <a:ext cx="504825" cy="77788"/>
          </a:xfrm>
          <a:prstGeom prst="rightArrow">
            <a:avLst>
              <a:gd name="adj1" fmla="val 23528"/>
              <a:gd name="adj2" fmla="val 161222"/>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52" name="AutoShape 69"/>
          <p:cNvSpPr>
            <a:spLocks noChangeArrowheads="1"/>
          </p:cNvSpPr>
          <p:nvPr/>
        </p:nvSpPr>
        <p:spPr bwMode="auto">
          <a:xfrm rot="7746301">
            <a:off x="4177506" y="4196557"/>
            <a:ext cx="365125" cy="77788"/>
          </a:xfrm>
          <a:prstGeom prst="rightArrow">
            <a:avLst>
              <a:gd name="adj1" fmla="val 23528"/>
              <a:gd name="adj2" fmla="val 116607"/>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53" name="AutoShape 70"/>
          <p:cNvSpPr>
            <a:spLocks noChangeArrowheads="1"/>
          </p:cNvSpPr>
          <p:nvPr/>
        </p:nvSpPr>
        <p:spPr bwMode="auto">
          <a:xfrm rot="15245822" flipH="1">
            <a:off x="4413250" y="4248151"/>
            <a:ext cx="504825" cy="69850"/>
          </a:xfrm>
          <a:prstGeom prst="rightArrow">
            <a:avLst>
              <a:gd name="adj1" fmla="val 23528"/>
              <a:gd name="adj2" fmla="val 179544"/>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54" name="Group 73"/>
          <p:cNvGrpSpPr>
            <a:grpSpLocks/>
          </p:cNvGrpSpPr>
          <p:nvPr/>
        </p:nvGrpSpPr>
        <p:grpSpPr bwMode="auto">
          <a:xfrm>
            <a:off x="-19050" y="2932113"/>
            <a:ext cx="3376613" cy="1854200"/>
            <a:chOff x="476" y="1985"/>
            <a:chExt cx="1653" cy="895"/>
          </a:xfrm>
        </p:grpSpPr>
        <p:sp>
          <p:nvSpPr>
            <p:cNvPr id="48193" name="Text Box 74"/>
            <p:cNvSpPr txBox="1">
              <a:spLocks noChangeArrowheads="1"/>
            </p:cNvSpPr>
            <p:nvPr/>
          </p:nvSpPr>
          <p:spPr bwMode="auto">
            <a:xfrm>
              <a:off x="1630" y="2399"/>
              <a:ext cx="499" cy="357"/>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Technical Reports</a:t>
              </a:r>
              <a:endParaRPr lang="en-US" sz="1400">
                <a:latin typeface="Arial" charset="0"/>
                <a:cs typeface="Arial" charset="0"/>
              </a:endParaRPr>
            </a:p>
          </p:txBody>
        </p:sp>
        <p:sp>
          <p:nvSpPr>
            <p:cNvPr id="48194" name="Text Box 75"/>
            <p:cNvSpPr txBox="1">
              <a:spLocks noChangeArrowheads="1"/>
            </p:cNvSpPr>
            <p:nvPr/>
          </p:nvSpPr>
          <p:spPr bwMode="auto">
            <a:xfrm>
              <a:off x="976" y="1985"/>
              <a:ext cx="499" cy="253"/>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Reprints</a:t>
              </a:r>
              <a:endParaRPr lang="en-US" sz="1400">
                <a:latin typeface="Arial" charset="0"/>
                <a:cs typeface="Arial" charset="0"/>
              </a:endParaRPr>
            </a:p>
          </p:txBody>
        </p:sp>
        <p:sp>
          <p:nvSpPr>
            <p:cNvPr id="48195" name="Text Box 76"/>
            <p:cNvSpPr txBox="1">
              <a:spLocks noChangeArrowheads="1"/>
            </p:cNvSpPr>
            <p:nvPr/>
          </p:nvSpPr>
          <p:spPr bwMode="auto">
            <a:xfrm>
              <a:off x="476" y="2257"/>
              <a:ext cx="591" cy="565"/>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Peer-Reviewed Journal &amp; Conference Papers</a:t>
              </a:r>
              <a:endParaRPr lang="en-US" sz="1400">
                <a:latin typeface="Arial" charset="0"/>
                <a:cs typeface="Arial" charset="0"/>
              </a:endParaRPr>
            </a:p>
          </p:txBody>
        </p:sp>
        <p:pic>
          <p:nvPicPr>
            <p:cNvPr id="48196" name="Picture 77" descr="j0345755"/>
            <p:cNvPicPr>
              <a:picLocks noChangeAspect="1" noChangeArrowheads="1"/>
            </p:cNvPicPr>
            <p:nvPr/>
          </p:nvPicPr>
          <p:blipFill>
            <a:blip r:embed="rId4"/>
            <a:srcRect t="40277" b="6229"/>
            <a:stretch>
              <a:fillRect/>
            </a:stretch>
          </p:blipFill>
          <p:spPr bwMode="auto">
            <a:xfrm rot="4534904">
              <a:off x="1120" y="1931"/>
              <a:ext cx="394" cy="773"/>
            </a:xfrm>
            <a:prstGeom prst="rect">
              <a:avLst/>
            </a:prstGeom>
            <a:noFill/>
            <a:ln w="9525">
              <a:noFill/>
              <a:miter lim="800000"/>
              <a:headEnd/>
              <a:tailEnd/>
            </a:ln>
          </p:spPr>
        </p:pic>
        <p:sp>
          <p:nvSpPr>
            <p:cNvPr id="48197" name="Text Box 78"/>
            <p:cNvSpPr txBox="1">
              <a:spLocks noChangeArrowheads="1"/>
            </p:cNvSpPr>
            <p:nvPr/>
          </p:nvSpPr>
          <p:spPr bwMode="auto">
            <a:xfrm>
              <a:off x="1156" y="2523"/>
              <a:ext cx="546" cy="357"/>
            </a:xfrm>
            <a:prstGeom prst="rect">
              <a:avLst/>
            </a:prstGeom>
            <a:noFill/>
            <a:ln w="9525">
              <a:noFill/>
              <a:miter lim="800000"/>
              <a:headEnd/>
              <a:tailEnd/>
            </a:ln>
          </p:spPr>
          <p:txBody>
            <a:bodyPr>
              <a:spAutoFit/>
            </a:bodyPr>
            <a:lstStyle/>
            <a:p>
              <a:pPr>
                <a:spcBef>
                  <a:spcPct val="50000"/>
                </a:spcBef>
              </a:pPr>
              <a:r>
                <a:rPr lang="en-GB" sz="1400">
                  <a:latin typeface="Arial" charset="0"/>
                  <a:cs typeface="Arial" charset="0"/>
                </a:rPr>
                <a:t>Preprints &amp; Metadata</a:t>
              </a:r>
              <a:endParaRPr lang="en-US" sz="1400">
                <a:latin typeface="Arial" charset="0"/>
                <a:cs typeface="Arial" charset="0"/>
              </a:endParaRPr>
            </a:p>
          </p:txBody>
        </p:sp>
      </p:grpSp>
      <p:grpSp>
        <p:nvGrpSpPr>
          <p:cNvPr id="48155" name="Group 79"/>
          <p:cNvGrpSpPr>
            <a:grpSpLocks/>
          </p:cNvGrpSpPr>
          <p:nvPr/>
        </p:nvGrpSpPr>
        <p:grpSpPr bwMode="auto">
          <a:xfrm>
            <a:off x="2670175" y="5224463"/>
            <a:ext cx="2779713" cy="1704975"/>
            <a:chOff x="2008" y="3209"/>
            <a:chExt cx="932" cy="1074"/>
          </a:xfrm>
        </p:grpSpPr>
        <p:grpSp>
          <p:nvGrpSpPr>
            <p:cNvPr id="48187" name="Group 80"/>
            <p:cNvGrpSpPr>
              <a:grpSpLocks/>
            </p:cNvGrpSpPr>
            <p:nvPr/>
          </p:nvGrpSpPr>
          <p:grpSpPr bwMode="auto">
            <a:xfrm>
              <a:off x="2212" y="3209"/>
              <a:ext cx="728" cy="1074"/>
              <a:chOff x="2212" y="3209"/>
              <a:chExt cx="728" cy="1074"/>
            </a:xfrm>
          </p:grpSpPr>
          <p:sp>
            <p:nvSpPr>
              <p:cNvPr id="48191" name="Text Box 81"/>
              <p:cNvSpPr txBox="1">
                <a:spLocks noChangeArrowheads="1"/>
              </p:cNvSpPr>
              <p:nvPr/>
            </p:nvSpPr>
            <p:spPr bwMode="auto">
              <a:xfrm>
                <a:off x="2212" y="3604"/>
                <a:ext cx="728" cy="679"/>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Certified Experimental Results &amp; Analyses</a:t>
                </a:r>
                <a:endParaRPr lang="en-US">
                  <a:latin typeface="Arial" charset="0"/>
                  <a:cs typeface="Arial" charset="0"/>
                </a:endParaRPr>
              </a:p>
            </p:txBody>
          </p:sp>
          <p:sp>
            <p:nvSpPr>
              <p:cNvPr id="48192" name="AutoShape 82"/>
              <p:cNvSpPr>
                <a:spLocks noChangeArrowheads="1"/>
              </p:cNvSpPr>
              <p:nvPr/>
            </p:nvSpPr>
            <p:spPr bwMode="auto">
              <a:xfrm rot="7447911">
                <a:off x="2494" y="3277"/>
                <a:ext cx="272" cy="136"/>
              </a:xfrm>
              <a:prstGeom prst="rightArrow">
                <a:avLst>
                  <a:gd name="adj1" fmla="val 23528"/>
                  <a:gd name="adj2" fmla="val 49685"/>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grpSp>
        <p:sp>
          <p:nvSpPr>
            <p:cNvPr id="48188" name="AutoShape 84"/>
            <p:cNvSpPr>
              <a:spLocks noChangeArrowheads="1"/>
            </p:cNvSpPr>
            <p:nvPr/>
          </p:nvSpPr>
          <p:spPr bwMode="auto">
            <a:xfrm rot="-10048065">
              <a:off x="2135" y="3537"/>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89" name="AutoShape 85"/>
            <p:cNvSpPr>
              <a:spLocks noChangeArrowheads="1"/>
            </p:cNvSpPr>
            <p:nvPr/>
          </p:nvSpPr>
          <p:spPr bwMode="auto">
            <a:xfrm rot="-10346810">
              <a:off x="2038" y="3674"/>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90" name="AutoShape 86"/>
            <p:cNvSpPr>
              <a:spLocks noChangeArrowheads="1"/>
            </p:cNvSpPr>
            <p:nvPr/>
          </p:nvSpPr>
          <p:spPr bwMode="auto">
            <a:xfrm rot="10661241">
              <a:off x="2008" y="3842"/>
              <a:ext cx="230" cy="49"/>
            </a:xfrm>
            <a:prstGeom prst="rightArrow">
              <a:avLst>
                <a:gd name="adj1" fmla="val 23528"/>
                <a:gd name="adj2" fmla="val 11660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grpSp>
      <p:pic>
        <p:nvPicPr>
          <p:cNvPr id="48156" name="Picture 3" descr="Image of Experiment in progress"/>
          <p:cNvPicPr>
            <a:picLocks noChangeAspect="1" noChangeArrowheads="1"/>
          </p:cNvPicPr>
          <p:nvPr/>
        </p:nvPicPr>
        <p:blipFill>
          <a:blip r:embed="rId5"/>
          <a:srcRect/>
          <a:stretch>
            <a:fillRect/>
          </a:stretch>
        </p:blipFill>
        <p:spPr bwMode="auto">
          <a:xfrm>
            <a:off x="3317875" y="2346325"/>
            <a:ext cx="1504950" cy="1143000"/>
          </a:xfrm>
          <a:prstGeom prst="rect">
            <a:avLst/>
          </a:prstGeom>
          <a:noFill/>
          <a:ln w="9525">
            <a:noFill/>
            <a:miter lim="800000"/>
            <a:headEnd/>
            <a:tailEnd/>
          </a:ln>
        </p:spPr>
      </p:pic>
      <p:pic>
        <p:nvPicPr>
          <p:cNvPr id="48157" name="Picture 11"/>
          <p:cNvPicPr>
            <a:picLocks noChangeAspect="1" noChangeArrowheads="1"/>
          </p:cNvPicPr>
          <p:nvPr/>
        </p:nvPicPr>
        <p:blipFill>
          <a:blip r:embed="rId6"/>
          <a:srcRect/>
          <a:stretch>
            <a:fillRect/>
          </a:stretch>
        </p:blipFill>
        <p:spPr bwMode="auto">
          <a:xfrm>
            <a:off x="4894263" y="2643188"/>
            <a:ext cx="1643062" cy="1463675"/>
          </a:xfrm>
          <a:prstGeom prst="rect">
            <a:avLst/>
          </a:prstGeom>
          <a:noFill/>
          <a:ln w="9525">
            <a:noFill/>
            <a:round/>
            <a:headEnd/>
            <a:tailEnd/>
          </a:ln>
        </p:spPr>
      </p:pic>
      <p:grpSp>
        <p:nvGrpSpPr>
          <p:cNvPr id="48158" name="Group 45"/>
          <p:cNvGrpSpPr>
            <a:grpSpLocks/>
          </p:cNvGrpSpPr>
          <p:nvPr/>
        </p:nvGrpSpPr>
        <p:grpSpPr bwMode="auto">
          <a:xfrm>
            <a:off x="4456113" y="4279900"/>
            <a:ext cx="1223962" cy="792163"/>
            <a:chOff x="2562" y="2478"/>
            <a:chExt cx="771" cy="499"/>
          </a:xfrm>
        </p:grpSpPr>
        <p:sp>
          <p:nvSpPr>
            <p:cNvPr id="48168" name="Rectangle 46"/>
            <p:cNvSpPr>
              <a:spLocks noChangeArrowheads="1"/>
            </p:cNvSpPr>
            <p:nvPr/>
          </p:nvSpPr>
          <p:spPr bwMode="auto">
            <a:xfrm>
              <a:off x="2562" y="2705"/>
              <a:ext cx="408" cy="272"/>
            </a:xfrm>
            <a:prstGeom prst="rect">
              <a:avLst/>
            </a:prstGeom>
            <a:solidFill>
              <a:schemeClr val="accent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9" name="Rectangle 47"/>
            <p:cNvSpPr>
              <a:spLocks noChangeArrowheads="1"/>
            </p:cNvSpPr>
            <p:nvPr/>
          </p:nvSpPr>
          <p:spPr bwMode="auto">
            <a:xfrm>
              <a:off x="2879" y="2478"/>
              <a:ext cx="181" cy="318"/>
            </a:xfrm>
            <a:prstGeom prst="rect">
              <a:avLst/>
            </a:prstGeom>
            <a:solidFill>
              <a:schemeClr val="bg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0" name="Rectangle 48"/>
            <p:cNvSpPr>
              <a:spLocks noChangeArrowheads="1"/>
            </p:cNvSpPr>
            <p:nvPr/>
          </p:nvSpPr>
          <p:spPr bwMode="auto">
            <a:xfrm>
              <a:off x="2834" y="2750"/>
              <a:ext cx="499" cy="182"/>
            </a:xfrm>
            <a:prstGeom prst="rect">
              <a:avLst/>
            </a:prstGeom>
            <a:solidFill>
              <a:schemeClr val="accent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1" name="Oval 49"/>
            <p:cNvSpPr>
              <a:spLocks noChangeArrowheads="1"/>
            </p:cNvSpPr>
            <p:nvPr/>
          </p:nvSpPr>
          <p:spPr bwMode="auto">
            <a:xfrm>
              <a:off x="2607" y="275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2" name="Oval 50"/>
            <p:cNvSpPr>
              <a:spLocks noChangeArrowheads="1"/>
            </p:cNvSpPr>
            <p:nvPr/>
          </p:nvSpPr>
          <p:spPr bwMode="auto">
            <a:xfrm>
              <a:off x="2698" y="275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3" name="Oval 51"/>
            <p:cNvSpPr>
              <a:spLocks noChangeArrowheads="1"/>
            </p:cNvSpPr>
            <p:nvPr/>
          </p:nvSpPr>
          <p:spPr bwMode="auto">
            <a:xfrm>
              <a:off x="2607" y="284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4" name="Oval 52"/>
            <p:cNvSpPr>
              <a:spLocks noChangeArrowheads="1"/>
            </p:cNvSpPr>
            <p:nvPr/>
          </p:nvSpPr>
          <p:spPr bwMode="auto">
            <a:xfrm>
              <a:off x="2698" y="2840"/>
              <a:ext cx="45" cy="46"/>
            </a:xfrm>
            <a:prstGeom prst="ellipse">
              <a:avLst/>
            </a:prstGeom>
            <a:solidFill>
              <a:srgbClr val="FFFF99"/>
            </a:solidFill>
            <a:ln w="9525">
              <a:solidFill>
                <a:schemeClr val="tx1"/>
              </a:solidFill>
              <a:round/>
              <a:headEnd/>
              <a:tailEnd/>
            </a:ln>
          </p:spPr>
          <p:txBody>
            <a:bodyPr wrap="none" anchor="ctr"/>
            <a:lstStyle/>
            <a:p>
              <a:pPr algn="l"/>
              <a:endParaRPr lang="en-GB" sz="2000" b="0">
                <a:latin typeface="Arial" charset="0"/>
                <a:cs typeface="Arial" charset="0"/>
              </a:endParaRPr>
            </a:p>
          </p:txBody>
        </p:sp>
        <p:sp>
          <p:nvSpPr>
            <p:cNvPr id="48175" name="Rectangle 53"/>
            <p:cNvSpPr>
              <a:spLocks noChangeArrowheads="1"/>
            </p:cNvSpPr>
            <p:nvPr/>
          </p:nvSpPr>
          <p:spPr bwMode="auto">
            <a:xfrm>
              <a:off x="2879" y="2796"/>
              <a:ext cx="182" cy="90"/>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nvGrpSpPr>
            <p:cNvPr id="48176" name="Group 54"/>
            <p:cNvGrpSpPr>
              <a:grpSpLocks/>
            </p:cNvGrpSpPr>
            <p:nvPr/>
          </p:nvGrpSpPr>
          <p:grpSpPr bwMode="auto">
            <a:xfrm>
              <a:off x="3115" y="2796"/>
              <a:ext cx="137" cy="90"/>
              <a:chOff x="1882" y="527"/>
              <a:chExt cx="227" cy="227"/>
            </a:xfrm>
          </p:grpSpPr>
          <p:sp>
            <p:nvSpPr>
              <p:cNvPr id="48178" name="Rectangle 55"/>
              <p:cNvSpPr>
                <a:spLocks noChangeArrowheads="1"/>
              </p:cNvSpPr>
              <p:nvPr/>
            </p:nvSpPr>
            <p:spPr bwMode="auto">
              <a:xfrm>
                <a:off x="1882"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79" name="Rectangle 56"/>
              <p:cNvSpPr>
                <a:spLocks noChangeArrowheads="1"/>
              </p:cNvSpPr>
              <p:nvPr/>
            </p:nvSpPr>
            <p:spPr bwMode="auto">
              <a:xfrm>
                <a:off x="1973"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0" name="Rectangle 57"/>
              <p:cNvSpPr>
                <a:spLocks noChangeArrowheads="1"/>
              </p:cNvSpPr>
              <p:nvPr/>
            </p:nvSpPr>
            <p:spPr bwMode="auto">
              <a:xfrm>
                <a:off x="2064" y="527"/>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1" name="Rectangle 58"/>
              <p:cNvSpPr>
                <a:spLocks noChangeArrowheads="1"/>
              </p:cNvSpPr>
              <p:nvPr/>
            </p:nvSpPr>
            <p:spPr bwMode="auto">
              <a:xfrm>
                <a:off x="1882"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2" name="Rectangle 59"/>
              <p:cNvSpPr>
                <a:spLocks noChangeArrowheads="1"/>
              </p:cNvSpPr>
              <p:nvPr/>
            </p:nvSpPr>
            <p:spPr bwMode="auto">
              <a:xfrm>
                <a:off x="1973"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3" name="Rectangle 60"/>
              <p:cNvSpPr>
                <a:spLocks noChangeArrowheads="1"/>
              </p:cNvSpPr>
              <p:nvPr/>
            </p:nvSpPr>
            <p:spPr bwMode="auto">
              <a:xfrm>
                <a:off x="2064" y="618"/>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4" name="Rectangle 61"/>
              <p:cNvSpPr>
                <a:spLocks noChangeArrowheads="1"/>
              </p:cNvSpPr>
              <p:nvPr/>
            </p:nvSpPr>
            <p:spPr bwMode="auto">
              <a:xfrm>
                <a:off x="1882"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5" name="Rectangle 62"/>
              <p:cNvSpPr>
                <a:spLocks noChangeArrowheads="1"/>
              </p:cNvSpPr>
              <p:nvPr/>
            </p:nvSpPr>
            <p:spPr bwMode="auto">
              <a:xfrm>
                <a:off x="1973"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86" name="Rectangle 63"/>
              <p:cNvSpPr>
                <a:spLocks noChangeArrowheads="1"/>
              </p:cNvSpPr>
              <p:nvPr/>
            </p:nvSpPr>
            <p:spPr bwMode="auto">
              <a:xfrm>
                <a:off x="2064" y="709"/>
                <a:ext cx="45" cy="45"/>
              </a:xfrm>
              <a:prstGeom prst="rect">
                <a:avLst/>
              </a:prstGeom>
              <a:solidFill>
                <a:schemeClr val="folHlink"/>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grpSp>
        <p:sp>
          <p:nvSpPr>
            <p:cNvPr id="48177" name="Freeform 64"/>
            <p:cNvSpPr>
              <a:spLocks/>
            </p:cNvSpPr>
            <p:nvPr/>
          </p:nvSpPr>
          <p:spPr bwMode="auto">
            <a:xfrm>
              <a:off x="2907" y="2494"/>
              <a:ext cx="75" cy="232"/>
            </a:xfrm>
            <a:custGeom>
              <a:avLst/>
              <a:gdLst>
                <a:gd name="T0" fmla="*/ 57 w 75"/>
                <a:gd name="T1" fmla="*/ 232 h 232"/>
                <a:gd name="T2" fmla="*/ 38 w 75"/>
                <a:gd name="T3" fmla="*/ 225 h 232"/>
                <a:gd name="T4" fmla="*/ 57 w 75"/>
                <a:gd name="T5" fmla="*/ 219 h 232"/>
                <a:gd name="T6" fmla="*/ 13 w 75"/>
                <a:gd name="T7" fmla="*/ 200 h 232"/>
                <a:gd name="T8" fmla="*/ 69 w 75"/>
                <a:gd name="T9" fmla="*/ 188 h 232"/>
                <a:gd name="T10" fmla="*/ 50 w 75"/>
                <a:gd name="T11" fmla="*/ 182 h 232"/>
                <a:gd name="T12" fmla="*/ 13 w 75"/>
                <a:gd name="T13" fmla="*/ 169 h 232"/>
                <a:gd name="T14" fmla="*/ 75 w 75"/>
                <a:gd name="T15" fmla="*/ 150 h 232"/>
                <a:gd name="T16" fmla="*/ 13 w 75"/>
                <a:gd name="T17" fmla="*/ 131 h 232"/>
                <a:gd name="T18" fmla="*/ 38 w 75"/>
                <a:gd name="T19" fmla="*/ 125 h 232"/>
                <a:gd name="T20" fmla="*/ 75 w 75"/>
                <a:gd name="T21" fmla="*/ 113 h 232"/>
                <a:gd name="T22" fmla="*/ 13 w 75"/>
                <a:gd name="T23" fmla="*/ 63 h 232"/>
                <a:gd name="T24" fmla="*/ 57 w 75"/>
                <a:gd name="T25" fmla="*/ 31 h 232"/>
                <a:gd name="T26" fmla="*/ 32 w 75"/>
                <a:gd name="T27" fmla="*/ 0 h 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232"/>
                <a:gd name="T44" fmla="*/ 75 w 75"/>
                <a:gd name="T45" fmla="*/ 232 h 2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232">
                  <a:moveTo>
                    <a:pt x="57" y="232"/>
                  </a:moveTo>
                  <a:cubicBezTo>
                    <a:pt x="51" y="230"/>
                    <a:pt x="38" y="232"/>
                    <a:pt x="38" y="225"/>
                  </a:cubicBezTo>
                  <a:cubicBezTo>
                    <a:pt x="38" y="218"/>
                    <a:pt x="59" y="225"/>
                    <a:pt x="57" y="219"/>
                  </a:cubicBezTo>
                  <a:cubicBezTo>
                    <a:pt x="56" y="215"/>
                    <a:pt x="19" y="202"/>
                    <a:pt x="13" y="200"/>
                  </a:cubicBezTo>
                  <a:cubicBezTo>
                    <a:pt x="31" y="194"/>
                    <a:pt x="53" y="199"/>
                    <a:pt x="69" y="188"/>
                  </a:cubicBezTo>
                  <a:cubicBezTo>
                    <a:pt x="75" y="184"/>
                    <a:pt x="56" y="184"/>
                    <a:pt x="50" y="182"/>
                  </a:cubicBezTo>
                  <a:cubicBezTo>
                    <a:pt x="0" y="165"/>
                    <a:pt x="64" y="185"/>
                    <a:pt x="13" y="169"/>
                  </a:cubicBezTo>
                  <a:cubicBezTo>
                    <a:pt x="34" y="162"/>
                    <a:pt x="54" y="155"/>
                    <a:pt x="75" y="150"/>
                  </a:cubicBezTo>
                  <a:cubicBezTo>
                    <a:pt x="53" y="145"/>
                    <a:pt x="34" y="139"/>
                    <a:pt x="13" y="131"/>
                  </a:cubicBezTo>
                  <a:cubicBezTo>
                    <a:pt x="21" y="129"/>
                    <a:pt x="30" y="127"/>
                    <a:pt x="38" y="125"/>
                  </a:cubicBezTo>
                  <a:cubicBezTo>
                    <a:pt x="50" y="121"/>
                    <a:pt x="75" y="113"/>
                    <a:pt x="75" y="113"/>
                  </a:cubicBezTo>
                  <a:cubicBezTo>
                    <a:pt x="65" y="81"/>
                    <a:pt x="39" y="80"/>
                    <a:pt x="13" y="63"/>
                  </a:cubicBezTo>
                  <a:cubicBezTo>
                    <a:pt x="21" y="37"/>
                    <a:pt x="32" y="40"/>
                    <a:pt x="57" y="31"/>
                  </a:cubicBezTo>
                  <a:cubicBezTo>
                    <a:pt x="35" y="9"/>
                    <a:pt x="42" y="20"/>
                    <a:pt x="32" y="0"/>
                  </a:cubicBezTo>
                </a:path>
              </a:pathLst>
            </a:custGeom>
            <a:noFill/>
            <a:ln w="9525">
              <a:solidFill>
                <a:schemeClr val="tx1"/>
              </a:solidFill>
              <a:round/>
              <a:headEnd/>
              <a:tailEnd/>
            </a:ln>
          </p:spPr>
          <p:txBody>
            <a:bodyPr/>
            <a:lstStyle/>
            <a:p>
              <a:pPr algn="l"/>
              <a:endParaRPr lang="en-GB" sz="2000" b="0">
                <a:latin typeface="Arial" charset="0"/>
                <a:cs typeface="Arial" charset="0"/>
              </a:endParaRPr>
            </a:p>
          </p:txBody>
        </p:sp>
      </p:grpSp>
      <p:sp>
        <p:nvSpPr>
          <p:cNvPr id="99" name="AutoShape 82"/>
          <p:cNvSpPr>
            <a:spLocks noChangeArrowheads="1"/>
          </p:cNvSpPr>
          <p:nvPr/>
        </p:nvSpPr>
        <p:spPr bwMode="auto">
          <a:xfrm>
            <a:off x="5568950" y="5248275"/>
            <a:ext cx="431800" cy="322263"/>
          </a:xfrm>
          <a:prstGeom prst="rightArrow">
            <a:avLst>
              <a:gd name="adj1" fmla="val 23528"/>
              <a:gd name="adj2" fmla="val 49738"/>
            </a:avLst>
          </a:prstGeom>
          <a:solidFill>
            <a:schemeClr val="tx1"/>
          </a:solidFill>
          <a:ln w="9525">
            <a:solidFill>
              <a:schemeClr val="tx1"/>
            </a:solidFill>
            <a:miter lim="800000"/>
            <a:headEnd/>
            <a:tailEnd/>
          </a:ln>
        </p:spPr>
        <p:txBody>
          <a:bodyPr wrap="none" anchor="ctr"/>
          <a:lstStyle/>
          <a:p>
            <a:pPr algn="l"/>
            <a:endParaRPr lang="en-GB" sz="3600" b="0">
              <a:latin typeface="Arial" charset="0"/>
              <a:cs typeface="Arial" charset="0"/>
            </a:endParaRPr>
          </a:p>
        </p:txBody>
      </p:sp>
      <p:sp>
        <p:nvSpPr>
          <p:cNvPr id="48160" name="AutoShape 42"/>
          <p:cNvSpPr>
            <a:spLocks noChangeArrowheads="1"/>
          </p:cNvSpPr>
          <p:nvPr/>
        </p:nvSpPr>
        <p:spPr bwMode="auto">
          <a:xfrm rot="8467405">
            <a:off x="5091113" y="2395538"/>
            <a:ext cx="649287" cy="71437"/>
          </a:xfrm>
          <a:prstGeom prst="rightArrow">
            <a:avLst>
              <a:gd name="adj1" fmla="val 23528"/>
              <a:gd name="adj2" fmla="val 225793"/>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1" name="Text Box 65"/>
          <p:cNvSpPr txBox="1">
            <a:spLocks noChangeArrowheads="1"/>
          </p:cNvSpPr>
          <p:nvPr/>
        </p:nvSpPr>
        <p:spPr bwMode="auto">
          <a:xfrm>
            <a:off x="3165475" y="3538538"/>
            <a:ext cx="2719388" cy="461962"/>
          </a:xfrm>
          <a:prstGeom prst="rect">
            <a:avLst/>
          </a:prstGeom>
          <a:noFill/>
          <a:ln w="9525">
            <a:noFill/>
            <a:miter lim="800000"/>
            <a:headEnd/>
            <a:tailEnd/>
          </a:ln>
        </p:spPr>
        <p:txBody>
          <a:bodyPr>
            <a:spAutoFit/>
          </a:bodyPr>
          <a:lstStyle/>
          <a:p>
            <a:pPr algn="l">
              <a:spcBef>
                <a:spcPct val="50000"/>
              </a:spcBef>
            </a:pPr>
            <a:r>
              <a:rPr lang="en-GB" sz="2400">
                <a:latin typeface="Arial" charset="0"/>
                <a:cs typeface="Arial" charset="0"/>
              </a:rPr>
              <a:t>experimentation</a:t>
            </a:r>
            <a:endParaRPr lang="en-US" sz="2400">
              <a:latin typeface="Arial" charset="0"/>
              <a:cs typeface="Arial" charset="0"/>
            </a:endParaRPr>
          </a:p>
        </p:txBody>
      </p:sp>
      <p:sp>
        <p:nvSpPr>
          <p:cNvPr id="101" name="Text Box 83"/>
          <p:cNvSpPr txBox="1">
            <a:spLocks noChangeArrowheads="1"/>
          </p:cNvSpPr>
          <p:nvPr/>
        </p:nvSpPr>
        <p:spPr bwMode="auto">
          <a:xfrm>
            <a:off x="5321300" y="5724525"/>
            <a:ext cx="1697038" cy="1077913"/>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Data, Metadata Provenance Workflows</a:t>
            </a:r>
            <a:br>
              <a:rPr lang="en-GB">
                <a:latin typeface="Arial" charset="0"/>
                <a:cs typeface="Arial" charset="0"/>
              </a:rPr>
            </a:br>
            <a:r>
              <a:rPr lang="en-GB">
                <a:latin typeface="Arial" charset="0"/>
                <a:cs typeface="Arial" charset="0"/>
              </a:rPr>
              <a:t>Ontologies</a:t>
            </a:r>
            <a:endParaRPr lang="en-US">
              <a:latin typeface="Arial" charset="0"/>
              <a:cs typeface="Arial" charset="0"/>
            </a:endParaRPr>
          </a:p>
        </p:txBody>
      </p:sp>
      <p:pic>
        <p:nvPicPr>
          <p:cNvPr id="84" name="Picture 34"/>
          <p:cNvPicPr>
            <a:picLocks noChangeAspect="1" noChangeArrowheads="1"/>
          </p:cNvPicPr>
          <p:nvPr/>
        </p:nvPicPr>
        <p:blipFill>
          <a:blip r:embed="rId7"/>
          <a:srcRect t="10411"/>
          <a:stretch>
            <a:fillRect/>
          </a:stretch>
        </p:blipFill>
        <p:spPr bwMode="auto">
          <a:xfrm>
            <a:off x="7639050" y="2714625"/>
            <a:ext cx="719138" cy="3786188"/>
          </a:xfrm>
          <a:prstGeom prst="rect">
            <a:avLst/>
          </a:prstGeom>
          <a:noFill/>
          <a:ln w="9525">
            <a:noFill/>
            <a:miter lim="800000"/>
            <a:headEnd/>
            <a:tailEnd/>
          </a:ln>
        </p:spPr>
      </p:pic>
      <p:sp>
        <p:nvSpPr>
          <p:cNvPr id="91" name="AutoShape 42"/>
          <p:cNvSpPr>
            <a:spLocks noChangeArrowheads="1"/>
          </p:cNvSpPr>
          <p:nvPr/>
        </p:nvSpPr>
        <p:spPr bwMode="auto">
          <a:xfrm rot="3746039">
            <a:off x="6858000" y="2481263"/>
            <a:ext cx="649287" cy="71438"/>
          </a:xfrm>
          <a:prstGeom prst="rightArrow">
            <a:avLst>
              <a:gd name="adj1" fmla="val 23528"/>
              <a:gd name="adj2" fmla="val 225790"/>
            </a:avLst>
          </a:prstGeom>
          <a:solidFill>
            <a:schemeClr val="tx1"/>
          </a:solidFill>
          <a:ln w="9525">
            <a:solidFill>
              <a:schemeClr val="tx1"/>
            </a:solidFill>
            <a:miter lim="800000"/>
            <a:headEnd/>
            <a:tailEnd/>
          </a:ln>
        </p:spPr>
        <p:txBody>
          <a:bodyPr wrap="none" anchor="ctr"/>
          <a:lstStyle/>
          <a:p>
            <a:pPr algn="l"/>
            <a:endParaRPr lang="en-GB" sz="2000" b="0">
              <a:latin typeface="Arial" charset="0"/>
              <a:cs typeface="Arial" charset="0"/>
            </a:endParaRPr>
          </a:p>
        </p:txBody>
      </p:sp>
      <p:sp>
        <p:nvSpPr>
          <p:cNvPr id="48165" name="Text Box 21"/>
          <p:cNvSpPr txBox="1">
            <a:spLocks noChangeArrowheads="1"/>
          </p:cNvSpPr>
          <p:nvPr/>
        </p:nvSpPr>
        <p:spPr bwMode="auto">
          <a:xfrm>
            <a:off x="500063" y="1714500"/>
            <a:ext cx="1150937" cy="584200"/>
          </a:xfrm>
          <a:prstGeom prst="rect">
            <a:avLst/>
          </a:prstGeom>
          <a:noFill/>
          <a:ln w="9525">
            <a:noFill/>
            <a:miter lim="800000"/>
            <a:headEnd/>
            <a:tailEnd/>
          </a:ln>
        </p:spPr>
        <p:txBody>
          <a:bodyPr>
            <a:spAutoFit/>
          </a:bodyPr>
          <a:lstStyle/>
          <a:p>
            <a:pPr>
              <a:spcBef>
                <a:spcPct val="50000"/>
              </a:spcBef>
            </a:pPr>
            <a:r>
              <a:rPr lang="en-GB">
                <a:latin typeface="Arial" charset="0"/>
                <a:cs typeface="Arial" charset="0"/>
              </a:rPr>
              <a:t>Digital Libraries</a:t>
            </a:r>
            <a:endParaRPr lang="en-US">
              <a:latin typeface="Arial" charset="0"/>
              <a:cs typeface="Arial" charset="0"/>
            </a:endParaRPr>
          </a:p>
        </p:txBody>
      </p:sp>
      <p:sp>
        <p:nvSpPr>
          <p:cNvPr id="48166" name="TextBox 91"/>
          <p:cNvSpPr txBox="1">
            <a:spLocks noChangeArrowheads="1"/>
          </p:cNvSpPr>
          <p:nvPr/>
        </p:nvSpPr>
        <p:spPr bwMode="auto">
          <a:xfrm>
            <a:off x="142875" y="117475"/>
            <a:ext cx="3571875" cy="954088"/>
          </a:xfrm>
          <a:prstGeom prst="rect">
            <a:avLst/>
          </a:prstGeom>
          <a:noFill/>
          <a:ln w="9525">
            <a:noFill/>
            <a:miter lim="800000"/>
            <a:headEnd/>
            <a:tailEnd/>
          </a:ln>
        </p:spPr>
        <p:txBody>
          <a:bodyPr>
            <a:spAutoFit/>
          </a:bodyPr>
          <a:lstStyle/>
          <a:p>
            <a:pPr algn="l"/>
            <a:r>
              <a:rPr lang="en-GB" sz="2800">
                <a:solidFill>
                  <a:srgbClr val="FF0000"/>
                </a:solidFill>
                <a:latin typeface="Arial" charset="0"/>
                <a:cs typeface="Arial" charset="0"/>
              </a:rPr>
              <a:t>The social process of science 2.0</a:t>
            </a:r>
          </a:p>
        </p:txBody>
      </p:sp>
      <p:sp>
        <p:nvSpPr>
          <p:cNvPr id="48167" name="TextBox 91"/>
          <p:cNvSpPr txBox="1">
            <a:spLocks noChangeArrowheads="1"/>
          </p:cNvSpPr>
          <p:nvPr/>
        </p:nvSpPr>
        <p:spPr bwMode="auto">
          <a:xfrm>
            <a:off x="6486525" y="0"/>
            <a:ext cx="2657475" cy="830263"/>
          </a:xfrm>
          <a:prstGeom prst="rect">
            <a:avLst/>
          </a:prstGeom>
          <a:noFill/>
          <a:ln w="9525">
            <a:noFill/>
            <a:miter lim="800000"/>
            <a:headEnd/>
            <a:tailEnd/>
          </a:ln>
        </p:spPr>
        <p:txBody>
          <a:bodyPr>
            <a:spAutoFit/>
          </a:bodyPr>
          <a:lstStyle/>
          <a:p>
            <a:pPr algn="l"/>
            <a:r>
              <a:rPr lang="en-GB" sz="2400">
                <a:solidFill>
                  <a:srgbClr val="FF0000"/>
                </a:solidFill>
                <a:latin typeface="Arial" charset="0"/>
                <a:cs typeface="Arial" charset="0"/>
              </a:rPr>
              <a:t>Role of Libraries</a:t>
            </a:r>
            <a:br>
              <a:rPr lang="en-GB" sz="2400">
                <a:solidFill>
                  <a:srgbClr val="FF0000"/>
                </a:solidFill>
                <a:latin typeface="Arial" charset="0"/>
                <a:cs typeface="Arial" charset="0"/>
              </a:rPr>
            </a:br>
            <a:r>
              <a:rPr lang="en-GB" sz="2400">
                <a:solidFill>
                  <a:srgbClr val="FF0000"/>
                </a:solidFill>
                <a:latin typeface="Arial" charset="0"/>
                <a:cs typeface="Arial" charset="0"/>
              </a:rPr>
              <a:t>and Publishers?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1" grpId="0"/>
      <p:bldP spid="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pPr>
                <a:defRPr/>
              </a:pPr>
              <a:t>3</a:t>
            </a:fld>
            <a:endParaRPr lang="en-US"/>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a:defRPr/>
            </a:pPr>
            <a:fld id="{FF24BA25-D65D-403A-85C2-9B54B8BAC290}" type="slidenum">
              <a:rPr lang="en-US" sz="1000" b="0">
                <a:effectLst>
                  <a:outerShdw blurRad="38100" dist="38100" dir="2700000" algn="tl">
                    <a:srgbClr val="000000"/>
                  </a:outerShdw>
                </a:effectLst>
                <a:latin typeface="Verdana" pitchFamily="34" charset="0"/>
              </a:rPr>
              <a:pPr algn="r">
                <a:defRPr/>
              </a:pPr>
              <a:t>3</a:t>
            </a:fld>
            <a:endParaRPr lang="en-US" sz="1000" b="0">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14C3523B-4152-4A8B-A559-488BE31B411C}" type="slidenum">
              <a:rPr lang="en-GB"/>
              <a:pPr>
                <a:defRPr/>
              </a:pPr>
              <a:t>30</a:t>
            </a:fld>
            <a:endParaRPr lang="en-GB"/>
          </a:p>
        </p:txBody>
      </p:sp>
      <p:pic>
        <p:nvPicPr>
          <p:cNvPr id="51203" name="Picture 3"/>
          <p:cNvPicPr>
            <a:picLocks noChangeAspect="1" noChangeArrowheads="1"/>
          </p:cNvPicPr>
          <p:nvPr/>
        </p:nvPicPr>
        <p:blipFill>
          <a:blip r:embed="rId3"/>
          <a:srcRect l="11423" t="3761" r="12769" b="5338"/>
          <a:stretch>
            <a:fillRect/>
          </a:stretch>
        </p:blipFill>
        <p:spPr bwMode="auto">
          <a:xfrm>
            <a:off x="0" y="0"/>
            <a:ext cx="91503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Some critical Concepts as text I</a:t>
            </a:r>
            <a:endParaRPr lang="en-US" dirty="0"/>
          </a:p>
        </p:txBody>
      </p:sp>
      <p:sp>
        <p:nvSpPr>
          <p:cNvPr id="3" name="Content Placeholder 2"/>
          <p:cNvSpPr>
            <a:spLocks noGrp="1"/>
          </p:cNvSpPr>
          <p:nvPr>
            <p:ph idx="1"/>
          </p:nvPr>
        </p:nvSpPr>
        <p:spPr>
          <a:xfrm>
            <a:off x="0" y="685800"/>
            <a:ext cx="8991600" cy="6172200"/>
          </a:xfrm>
        </p:spPr>
        <p:txBody>
          <a:bodyPr/>
          <a:lstStyle/>
          <a:p>
            <a:r>
              <a:rPr lang="en-US" sz="2400" dirty="0" smtClean="0">
                <a:solidFill>
                  <a:srgbClr val="FFFF00"/>
                </a:solidFill>
              </a:rPr>
              <a:t>Computational thinking </a:t>
            </a:r>
            <a:r>
              <a:rPr lang="en-US" sz="2400" dirty="0" smtClean="0"/>
              <a:t>is set up as </a:t>
            </a:r>
            <a:r>
              <a:rPr lang="en-US" sz="2400" dirty="0" smtClean="0">
                <a:solidFill>
                  <a:srgbClr val="FFFF00"/>
                </a:solidFill>
              </a:rPr>
              <a:t>e-Research</a:t>
            </a:r>
            <a:r>
              <a:rPr lang="en-US" sz="2400" dirty="0" smtClean="0"/>
              <a:t> and often characterized by a </a:t>
            </a:r>
            <a:r>
              <a:rPr lang="en-US" sz="2400" dirty="0" smtClean="0">
                <a:solidFill>
                  <a:srgbClr val="FFFF00"/>
                </a:solidFill>
              </a:rPr>
              <a:t>Data Deluge </a:t>
            </a:r>
            <a:r>
              <a:rPr lang="en-US" sz="2400" dirty="0" smtClean="0"/>
              <a:t>from sensors, instruments, simulation results and the </a:t>
            </a:r>
            <a:r>
              <a:rPr lang="en-US" sz="2400" dirty="0" smtClean="0">
                <a:solidFill>
                  <a:srgbClr val="FFFF00"/>
                </a:solidFill>
              </a:rPr>
              <a:t>Internet</a:t>
            </a:r>
            <a:r>
              <a:rPr lang="en-US" sz="2400" dirty="0" smtClean="0"/>
              <a:t>. Curating and managing this data involves </a:t>
            </a:r>
            <a:r>
              <a:rPr lang="en-US" sz="2400" dirty="0" smtClean="0">
                <a:solidFill>
                  <a:srgbClr val="FFFF00"/>
                </a:solidFill>
              </a:rPr>
              <a:t>digital library </a:t>
            </a:r>
            <a:r>
              <a:rPr lang="en-US" sz="2400" dirty="0" smtClean="0"/>
              <a:t>technology and possible new roles for </a:t>
            </a:r>
            <a:r>
              <a:rPr lang="en-US" sz="2400" dirty="0" smtClean="0">
                <a:solidFill>
                  <a:srgbClr val="FFFF00"/>
                </a:solidFill>
              </a:rPr>
              <a:t>libraries</a:t>
            </a:r>
            <a:r>
              <a:rPr lang="en-US" sz="2400" dirty="0" smtClean="0"/>
              <a:t>. </a:t>
            </a:r>
            <a:r>
              <a:rPr lang="en-US" sz="2400" dirty="0" smtClean="0">
                <a:solidFill>
                  <a:srgbClr val="FFFF00"/>
                </a:solidFill>
              </a:rPr>
              <a:t>Interdisciplinary Collaboration </a:t>
            </a:r>
            <a:r>
              <a:rPr lang="en-US" sz="2400" dirty="0" smtClean="0"/>
              <a:t>across  continents and fields implies </a:t>
            </a:r>
            <a:r>
              <a:rPr lang="en-US" sz="2400" dirty="0" smtClean="0">
                <a:solidFill>
                  <a:srgbClr val="FFFF00"/>
                </a:solidFill>
              </a:rPr>
              <a:t>virtual organizations </a:t>
            </a:r>
            <a:r>
              <a:rPr lang="en-US" sz="2400" dirty="0" smtClean="0"/>
              <a:t>that are built using </a:t>
            </a:r>
            <a:r>
              <a:rPr lang="en-US" sz="2400" dirty="0" smtClean="0">
                <a:solidFill>
                  <a:srgbClr val="FFFF00"/>
                </a:solidFill>
              </a:rPr>
              <a:t>Web 2.0</a:t>
            </a:r>
            <a:r>
              <a:rPr lang="en-US" sz="2400" dirty="0" smtClean="0"/>
              <a:t> technology. VO’s link people, computers and data.</a:t>
            </a:r>
          </a:p>
          <a:p>
            <a:r>
              <a:rPr lang="en-US" sz="2400" dirty="0" smtClean="0">
                <a:solidFill>
                  <a:srgbClr val="FFFF00"/>
                </a:solidFill>
              </a:rPr>
              <a:t>Portals</a:t>
            </a:r>
            <a:r>
              <a:rPr lang="en-US" sz="2400" dirty="0" smtClean="0"/>
              <a:t> or Gateways provide access to computational and data set up as </a:t>
            </a:r>
            <a:r>
              <a:rPr lang="en-US" sz="2400" dirty="0" smtClean="0">
                <a:solidFill>
                  <a:srgbClr val="FFFF00"/>
                </a:solidFill>
              </a:rPr>
              <a:t>Cyberinfrastructure</a:t>
            </a:r>
            <a:r>
              <a:rPr lang="en-US" sz="2400" dirty="0" smtClean="0"/>
              <a:t> or e-Infrastructure made up of multiple </a:t>
            </a:r>
            <a:r>
              <a:rPr lang="en-US" sz="2400" dirty="0" smtClean="0">
                <a:solidFill>
                  <a:srgbClr val="FFFF00"/>
                </a:solidFill>
              </a:rPr>
              <a:t>Services</a:t>
            </a:r>
          </a:p>
          <a:p>
            <a:r>
              <a:rPr lang="en-US" sz="2400" dirty="0" smtClean="0"/>
              <a:t>Intense computation on individual problems involves </a:t>
            </a:r>
            <a:r>
              <a:rPr lang="en-US" sz="2400" dirty="0" smtClean="0">
                <a:solidFill>
                  <a:srgbClr val="FFFF00"/>
                </a:solidFill>
              </a:rPr>
              <a:t>Parallel Computing</a:t>
            </a:r>
            <a:r>
              <a:rPr lang="en-US" sz="2400" dirty="0" smtClean="0"/>
              <a:t> linking computers with high performance networks that are packaged as </a:t>
            </a:r>
            <a:r>
              <a:rPr lang="en-US" sz="2400" dirty="0" smtClean="0">
                <a:solidFill>
                  <a:srgbClr val="FFFF00"/>
                </a:solidFill>
              </a:rPr>
              <a:t>Clusters</a:t>
            </a:r>
            <a:r>
              <a:rPr lang="en-US" sz="2400" dirty="0" smtClean="0"/>
              <a:t> and/or </a:t>
            </a:r>
            <a:r>
              <a:rPr lang="en-US" sz="2400" dirty="0" smtClean="0">
                <a:solidFill>
                  <a:srgbClr val="FFFF00"/>
                </a:solidFill>
              </a:rPr>
              <a:t>Supercomputers</a:t>
            </a:r>
            <a:r>
              <a:rPr lang="en-US" sz="2400" dirty="0" smtClean="0"/>
              <a:t>. Performance improvements now come from </a:t>
            </a:r>
            <a:r>
              <a:rPr lang="en-US" sz="2400" dirty="0" smtClean="0">
                <a:solidFill>
                  <a:srgbClr val="FFFF00"/>
                </a:solidFill>
              </a:rPr>
              <a:t>Multicore</a:t>
            </a:r>
            <a:r>
              <a:rPr lang="en-US" sz="2400" dirty="0" smtClean="0"/>
              <a:t> architectures implying parallel computing important for commodity applications and machines.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F80EFB8F-595E-496D-B06D-07E4A398C9F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31</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critical Concepts </a:t>
            </a:r>
            <a:r>
              <a:rPr lang="en-US" smtClean="0"/>
              <a:t>as text </a:t>
            </a:r>
            <a:r>
              <a:rPr lang="en-US" dirty="0" smtClean="0"/>
              <a:t>II</a:t>
            </a:r>
            <a:endParaRPr lang="en-US" dirty="0"/>
          </a:p>
        </p:txBody>
      </p:sp>
      <p:sp>
        <p:nvSpPr>
          <p:cNvPr id="3" name="Content Placeholder 2"/>
          <p:cNvSpPr>
            <a:spLocks noGrp="1"/>
          </p:cNvSpPr>
          <p:nvPr>
            <p:ph idx="1"/>
          </p:nvPr>
        </p:nvSpPr>
        <p:spPr>
          <a:xfrm>
            <a:off x="0" y="838200"/>
            <a:ext cx="8991600" cy="5410200"/>
          </a:xfrm>
        </p:spPr>
        <p:txBody>
          <a:bodyPr/>
          <a:lstStyle/>
          <a:p>
            <a:r>
              <a:rPr lang="en-US" sz="2400" dirty="0" smtClean="0">
                <a:solidFill>
                  <a:srgbClr val="FFFF00"/>
                </a:solidFill>
              </a:rPr>
              <a:t>Cyberinfrastructure </a:t>
            </a:r>
            <a:r>
              <a:rPr lang="en-US" sz="2400" dirty="0" smtClean="0"/>
              <a:t>also involves distributed systems supporting data and people that are naturally distributed as well as </a:t>
            </a:r>
            <a:r>
              <a:rPr lang="en-US" sz="2400" dirty="0" smtClean="0">
                <a:solidFill>
                  <a:srgbClr val="FFFF00"/>
                </a:solidFill>
              </a:rPr>
              <a:t>pleasingly parallel </a:t>
            </a:r>
            <a:r>
              <a:rPr lang="en-US" sz="2400" dirty="0" smtClean="0"/>
              <a:t>computations. </a:t>
            </a:r>
            <a:r>
              <a:rPr lang="en-US" sz="2400" dirty="0" smtClean="0">
                <a:solidFill>
                  <a:srgbClr val="FFFF00"/>
                </a:solidFill>
              </a:rPr>
              <a:t>Grids</a:t>
            </a:r>
            <a:r>
              <a:rPr lang="en-US" sz="2400" dirty="0" smtClean="0"/>
              <a:t> were initial technology approach but these failed to get commercial support and in many cases being replaced by </a:t>
            </a:r>
            <a:r>
              <a:rPr lang="en-US" sz="2400" dirty="0" smtClean="0">
                <a:solidFill>
                  <a:srgbClr val="FFFF00"/>
                </a:solidFill>
              </a:rPr>
              <a:t>Clouds</a:t>
            </a:r>
            <a:r>
              <a:rPr lang="en-US" sz="2400" dirty="0" smtClean="0"/>
              <a:t>.</a:t>
            </a:r>
          </a:p>
          <a:p>
            <a:r>
              <a:rPr lang="en-US" sz="2400" dirty="0" smtClean="0">
                <a:solidFill>
                  <a:srgbClr val="FFFF00"/>
                </a:solidFill>
              </a:rPr>
              <a:t>Clouds</a:t>
            </a:r>
            <a:r>
              <a:rPr lang="en-US" sz="2400" dirty="0" smtClean="0"/>
              <a:t> are highly cost-effective user friendly approaches to large (~100,000 node) data centers originally pioneered by Web 2.0 applications. They tend to use </a:t>
            </a:r>
            <a:r>
              <a:rPr lang="en-US" sz="2400" dirty="0" smtClean="0">
                <a:solidFill>
                  <a:srgbClr val="FFFF00"/>
                </a:solidFill>
              </a:rPr>
              <a:t>Virtualization</a:t>
            </a:r>
            <a:r>
              <a:rPr lang="en-US" sz="2400" dirty="0" smtClean="0"/>
              <a:t> technology</a:t>
            </a:r>
          </a:p>
          <a:p>
            <a:r>
              <a:rPr lang="en-US" sz="2400" dirty="0" smtClean="0"/>
              <a:t>These developments have implications for </a:t>
            </a:r>
            <a:r>
              <a:rPr lang="en-US" sz="2400" dirty="0" smtClean="0">
                <a:solidFill>
                  <a:srgbClr val="FFFF00"/>
                </a:solidFill>
              </a:rPr>
              <a:t>Education</a:t>
            </a:r>
            <a:r>
              <a:rPr lang="en-US" sz="2400" dirty="0" smtClean="0"/>
              <a:t> as well as </a:t>
            </a:r>
            <a:r>
              <a:rPr lang="en-US" sz="2400" dirty="0" smtClean="0">
                <a:solidFill>
                  <a:srgbClr val="FFFF00"/>
                </a:solidFill>
              </a:rPr>
              <a:t>Research</a:t>
            </a:r>
            <a:r>
              <a:rPr lang="en-US" sz="2400" dirty="0" smtClean="0"/>
              <a:t> but there is less agreement and success with education as with research. This reflects differences between different fields (e.g. roles of courses and lab work) and problem in teaching rich curricula and still graduating students expeditiously</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F80EFB8F-595E-496D-B06D-07E4A398C9FA}"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32</a:t>
            </a:fld>
            <a:endParaRPr lang="en-US" sz="1000" kern="120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p:cNvPicPr>
            <a:picLocks noChangeAspect="1" noChangeArrowheads="1"/>
          </p:cNvPicPr>
          <p:nvPr/>
        </p:nvPicPr>
        <p:blipFill>
          <a:blip r:embed="rId3"/>
          <a:srcRect/>
          <a:stretch>
            <a:fillRect/>
          </a:stretch>
        </p:blipFill>
        <p:spPr bwMode="auto">
          <a:xfrm>
            <a:off x="414338" y="173038"/>
            <a:ext cx="8313737" cy="65151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84D46CC4-3F90-4332-BC86-6028A6A19384}" type="slidenum">
              <a:rPr lang="en-US"/>
              <a:pPr>
                <a:defRPr/>
              </a:pPr>
              <a:t>4</a:t>
            </a:fld>
            <a:endParaRPr lang="en-US"/>
          </a:p>
        </p:txBody>
      </p:sp>
      <p:grpSp>
        <p:nvGrpSpPr>
          <p:cNvPr id="28675" name="Group 5"/>
          <p:cNvGrpSpPr>
            <a:grpSpLocks/>
          </p:cNvGrpSpPr>
          <p:nvPr/>
        </p:nvGrpSpPr>
        <p:grpSpPr bwMode="auto">
          <a:xfrm>
            <a:off x="4343400" y="652462"/>
            <a:ext cx="4310063" cy="2190841"/>
            <a:chOff x="4343400" y="304811"/>
            <a:chExt cx="4310063" cy="2190918"/>
          </a:xfrm>
        </p:grpSpPr>
        <p:sp>
          <p:nvSpPr>
            <p:cNvPr id="8" name="Rectangle 4"/>
            <p:cNvSpPr txBox="1">
              <a:spLocks/>
            </p:cNvSpPr>
            <p:nvPr/>
          </p:nvSpPr>
          <p:spPr>
            <a:xfrm>
              <a:off x="4343400" y="304811"/>
              <a:ext cx="4310063" cy="1143040"/>
            </a:xfrm>
            <a:prstGeom prst="rect">
              <a:avLst/>
            </a:prstGeom>
          </p:spPr>
          <p:txBody>
            <a:bodyPr/>
            <a:lstStyle/>
            <a:p>
              <a:pPr>
                <a:defRPr/>
              </a:pPr>
              <a:r>
                <a:rPr lang="en-US" sz="2800" kern="0" dirty="0">
                  <a:solidFill>
                    <a:srgbClr val="000066"/>
                  </a:solidFill>
                  <a:latin typeface="+mj-lt"/>
                  <a:ea typeface="+mj-ea"/>
                  <a:cs typeface="+mj-cs"/>
                </a:rPr>
                <a:t>Gartner 2008 Technology Hype Curve</a:t>
              </a:r>
            </a:p>
          </p:txBody>
        </p:sp>
        <p:sp>
          <p:nvSpPr>
            <p:cNvPr id="28678" name="TextBox 5"/>
            <p:cNvSpPr txBox="1">
              <a:spLocks noChangeArrowheads="1"/>
            </p:cNvSpPr>
            <p:nvPr/>
          </p:nvSpPr>
          <p:spPr bwMode="auto">
            <a:xfrm>
              <a:off x="4876800" y="1295400"/>
              <a:ext cx="3733800" cy="1200329"/>
            </a:xfrm>
            <a:prstGeom prst="rect">
              <a:avLst/>
            </a:prstGeom>
            <a:noFill/>
            <a:ln w="9525">
              <a:noFill/>
              <a:miter lim="800000"/>
              <a:headEnd/>
              <a:tailEnd/>
            </a:ln>
          </p:spPr>
          <p:txBody>
            <a:bodyPr>
              <a:spAutoFit/>
            </a:bodyPr>
            <a:lstStyle/>
            <a:p>
              <a:pPr algn="l"/>
              <a:r>
                <a:rPr lang="en-US" sz="1800">
                  <a:solidFill>
                    <a:srgbClr val="FF0000"/>
                  </a:solidFill>
                </a:rPr>
                <a:t>Clouds, Microblogs and Green IT appear</a:t>
              </a:r>
            </a:p>
            <a:p>
              <a:pPr algn="l"/>
              <a:r>
                <a:rPr lang="en-US" sz="1800">
                  <a:solidFill>
                    <a:srgbClr val="FF0000"/>
                  </a:solidFill>
                </a:rPr>
                <a:t>Basic Web Services, Wikis and SOA </a:t>
              </a:r>
            </a:p>
            <a:p>
              <a:pPr algn="l"/>
              <a:r>
                <a:rPr lang="en-US" sz="1800">
                  <a:solidFill>
                    <a:srgbClr val="FF0000"/>
                  </a:solidFill>
                </a:rPr>
                <a:t>becoming mainstream</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609600"/>
          </a:xfrm>
        </p:spPr>
        <p:txBody>
          <a:bodyPr/>
          <a:lstStyle/>
          <a:p>
            <a:pPr eaLnBrk="1" hangingPunct="1"/>
            <a:r>
              <a:rPr lang="en-US" sz="2300" dirty="0" smtClean="0"/>
              <a:t>Web 2.0 Systems illustrate Cyberinfrastructure</a:t>
            </a:r>
          </a:p>
        </p:txBody>
      </p:sp>
      <p:sp>
        <p:nvSpPr>
          <p:cNvPr id="63491" name="Rectangle 3"/>
          <p:cNvSpPr>
            <a:spLocks noGrp="1" noChangeArrowheads="1"/>
          </p:cNvSpPr>
          <p:nvPr>
            <p:ph type="body" idx="1"/>
          </p:nvPr>
        </p:nvSpPr>
        <p:spPr>
          <a:xfrm>
            <a:off x="0" y="609600"/>
            <a:ext cx="8991600" cy="1143000"/>
          </a:xfrm>
        </p:spPr>
        <p:txBody>
          <a:bodyPr/>
          <a:lstStyle/>
          <a:p>
            <a:pPr eaLnBrk="1" hangingPunct="1"/>
            <a:r>
              <a:rPr lang="en-US" smtClean="0"/>
              <a:t>Captures the incredible development of interactive Web sites enabling people to create and collaborate </a:t>
            </a:r>
          </a:p>
        </p:txBody>
      </p:sp>
      <p:pic>
        <p:nvPicPr>
          <p:cNvPr id="63492" name="Picture 4"/>
          <p:cNvPicPr>
            <a:picLocks noChangeAspect="1" noChangeArrowheads="1"/>
          </p:cNvPicPr>
          <p:nvPr/>
        </p:nvPicPr>
        <p:blipFill>
          <a:blip r:embed="rId3"/>
          <a:srcRect/>
          <a:stretch>
            <a:fillRect/>
          </a:stretch>
        </p:blipFill>
        <p:spPr bwMode="auto">
          <a:xfrm>
            <a:off x="533400" y="1544638"/>
            <a:ext cx="7848600" cy="5313362"/>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8BB6861-0E00-40D0-98B4-19E4C467D9B9}" type="slidenum">
              <a:rPr lang="en-US"/>
              <a:pPr>
                <a:defRPr/>
              </a:pPr>
              <a:t>6</a:t>
            </a:fld>
            <a:endParaRPr lang="en-US"/>
          </a:p>
        </p:txBody>
      </p:sp>
      <p:sp>
        <p:nvSpPr>
          <p:cNvPr id="29699" name="Rectangle 2"/>
          <p:cNvSpPr>
            <a:spLocks noGrp="1" noChangeArrowheads="1"/>
          </p:cNvSpPr>
          <p:nvPr>
            <p:ph type="title"/>
          </p:nvPr>
        </p:nvSpPr>
        <p:spPr>
          <a:xfrm>
            <a:off x="0" y="0"/>
            <a:ext cx="9144000" cy="838200"/>
          </a:xfrm>
        </p:spPr>
        <p:txBody>
          <a:bodyPr/>
          <a:lstStyle/>
          <a:p>
            <a:pPr eaLnBrk="1" hangingPunct="1"/>
            <a:r>
              <a:rPr lang="en-US" smtClean="0"/>
              <a:t>Relevance of Web 2.0</a:t>
            </a:r>
          </a:p>
        </p:txBody>
      </p:sp>
      <p:sp>
        <p:nvSpPr>
          <p:cNvPr id="29700" name="Rectangle 3"/>
          <p:cNvSpPr>
            <a:spLocks noGrp="1" noChangeArrowheads="1"/>
          </p:cNvSpPr>
          <p:nvPr>
            <p:ph type="body" idx="1"/>
          </p:nvPr>
        </p:nvSpPr>
        <p:spPr>
          <a:xfrm>
            <a:off x="76200" y="609600"/>
            <a:ext cx="8991600" cy="6248400"/>
          </a:xfrm>
        </p:spPr>
        <p:txBody>
          <a:bodyPr/>
          <a:lstStyle/>
          <a:p>
            <a:pPr eaLnBrk="1" hangingPunct="1">
              <a:spcBef>
                <a:spcPct val="15000"/>
              </a:spcBef>
            </a:pPr>
            <a:r>
              <a:rPr lang="en-US" sz="2400" dirty="0" smtClean="0">
                <a:solidFill>
                  <a:srgbClr val="FFFF00"/>
                </a:solidFill>
              </a:rPr>
              <a:t>Web 2.0</a:t>
            </a:r>
            <a:r>
              <a:rPr lang="en-US" sz="2400" dirty="0" smtClean="0"/>
              <a:t> can </a:t>
            </a:r>
            <a:r>
              <a:rPr lang="en-US" sz="2400" dirty="0" smtClean="0">
                <a:solidFill>
                  <a:srgbClr val="FFFF00"/>
                </a:solidFill>
              </a:rPr>
              <a:t>help e-Research</a:t>
            </a:r>
            <a:r>
              <a:rPr lang="en-US" sz="2400" dirty="0" smtClean="0"/>
              <a:t> in many ways</a:t>
            </a:r>
          </a:p>
          <a:p>
            <a:pPr eaLnBrk="1" hangingPunct="1">
              <a:spcBef>
                <a:spcPct val="15000"/>
              </a:spcBef>
            </a:pPr>
            <a:r>
              <a:rPr lang="en-US" sz="2400" dirty="0" smtClean="0"/>
              <a:t>Its tools (web sites) can enhance scientific collaboration, i.e. effectively </a:t>
            </a:r>
            <a:r>
              <a:rPr lang="en-US" sz="2400" dirty="0" smtClean="0">
                <a:solidFill>
                  <a:srgbClr val="FFFF00"/>
                </a:solidFill>
              </a:rPr>
              <a:t>support virtual organizations</a:t>
            </a:r>
            <a:r>
              <a:rPr lang="en-US" sz="2400" dirty="0" smtClean="0"/>
              <a:t>, in different ways from grids</a:t>
            </a:r>
          </a:p>
          <a:p>
            <a:pPr eaLnBrk="1" hangingPunct="1">
              <a:spcBef>
                <a:spcPct val="15000"/>
              </a:spcBef>
            </a:pPr>
            <a:r>
              <a:rPr lang="en-US" sz="2400" dirty="0" smtClean="0"/>
              <a:t>The popularity of Web 2.0 can provide </a:t>
            </a:r>
            <a:r>
              <a:rPr lang="en-US" sz="2400" dirty="0" smtClean="0">
                <a:solidFill>
                  <a:srgbClr val="FFFF00"/>
                </a:solidFill>
              </a:rPr>
              <a:t>high quality technologies and software</a:t>
            </a:r>
            <a:r>
              <a:rPr lang="en-US" sz="2400" dirty="0" smtClean="0"/>
              <a:t> that (due to large commercial investment) can be very useful in e-Research and preferable to complex Grid or Web Service solutions</a:t>
            </a:r>
          </a:p>
          <a:p>
            <a:pPr eaLnBrk="1" hangingPunct="1">
              <a:spcBef>
                <a:spcPct val="15000"/>
              </a:spcBef>
            </a:pPr>
            <a:r>
              <a:rPr lang="en-US" sz="2400" dirty="0" smtClean="0"/>
              <a:t>The </a:t>
            </a:r>
            <a:r>
              <a:rPr lang="en-US" sz="2400" dirty="0" smtClean="0">
                <a:solidFill>
                  <a:srgbClr val="FFFF00"/>
                </a:solidFill>
              </a:rPr>
              <a:t>usability</a:t>
            </a:r>
            <a:r>
              <a:rPr lang="en-US" sz="2400" dirty="0" smtClean="0"/>
              <a:t> and </a:t>
            </a:r>
            <a:r>
              <a:rPr lang="en-US" sz="2400" dirty="0" smtClean="0">
                <a:solidFill>
                  <a:srgbClr val="FFFF00"/>
                </a:solidFill>
              </a:rPr>
              <a:t>participatory</a:t>
            </a:r>
            <a:r>
              <a:rPr lang="en-US" sz="2400" dirty="0" smtClean="0"/>
              <a:t> nature of Web 2.0 can bring science and its informatics to a </a:t>
            </a:r>
            <a:r>
              <a:rPr lang="en-US" sz="2400" dirty="0" smtClean="0">
                <a:solidFill>
                  <a:srgbClr val="FFFF00"/>
                </a:solidFill>
              </a:rPr>
              <a:t>broader audience</a:t>
            </a:r>
          </a:p>
          <a:p>
            <a:pPr eaLnBrk="1" hangingPunct="1">
              <a:spcBef>
                <a:spcPct val="15000"/>
              </a:spcBef>
            </a:pPr>
            <a:r>
              <a:rPr lang="en-US" sz="2400" dirty="0" smtClean="0"/>
              <a:t>Cyberinfrastructure is research analogue of major commercial initiatives e.g. to </a:t>
            </a:r>
            <a:r>
              <a:rPr lang="en-US" sz="2400" dirty="0" smtClean="0">
                <a:solidFill>
                  <a:srgbClr val="FFFF00"/>
                </a:solidFill>
              </a:rPr>
              <a:t>important job opportunities </a:t>
            </a:r>
            <a:r>
              <a:rPr lang="en-US" sz="2400" dirty="0" smtClean="0"/>
              <a:t>for students!</a:t>
            </a:r>
          </a:p>
          <a:p>
            <a:pPr eaLnBrk="1" hangingPunct="1">
              <a:spcBef>
                <a:spcPct val="15000"/>
              </a:spcBef>
            </a:pPr>
            <a:r>
              <a:rPr lang="en-US" sz="2400" dirty="0" smtClean="0"/>
              <a:t>Web 2.0 is </a:t>
            </a:r>
            <a:r>
              <a:rPr lang="en-US" sz="2400" dirty="0" smtClean="0">
                <a:solidFill>
                  <a:srgbClr val="FFFF00"/>
                </a:solidFill>
              </a:rPr>
              <a:t>major commercial use </a:t>
            </a:r>
            <a:r>
              <a:rPr lang="en-US" sz="2400" dirty="0" smtClean="0"/>
              <a:t>of computers and “Google/Amazon” farms spurred </a:t>
            </a:r>
            <a:r>
              <a:rPr lang="en-US" sz="2400" dirty="0" smtClean="0">
                <a:solidFill>
                  <a:srgbClr val="FFFF00"/>
                </a:solidFill>
              </a:rPr>
              <a:t>cloud computing</a:t>
            </a:r>
          </a:p>
          <a:p>
            <a:pPr lvl="1" eaLnBrk="1" hangingPunct="1">
              <a:spcBef>
                <a:spcPct val="15000"/>
              </a:spcBef>
            </a:pPr>
            <a:r>
              <a:rPr lang="en-US" sz="2000" dirty="0" smtClean="0"/>
              <a:t>Same computer answering your Google query can do bioinformatics</a:t>
            </a:r>
          </a:p>
          <a:p>
            <a:pPr lvl="1" eaLnBrk="1" hangingPunct="1">
              <a:spcBef>
                <a:spcPct val="15000"/>
              </a:spcBef>
            </a:pPr>
            <a:r>
              <a:rPr lang="en-US" sz="2000" dirty="0" smtClean="0"/>
              <a:t>Can be accessed from a web page with a credit card i.e. as a Service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8"/>
          <p:cNvSpPr>
            <a:spLocks noGrp="1"/>
          </p:cNvSpPr>
          <p:nvPr>
            <p:ph type="sldNum" sz="quarter" idx="12"/>
          </p:nvPr>
        </p:nvSpPr>
        <p:spPr/>
        <p:txBody>
          <a:bodyPr/>
          <a:lstStyle/>
          <a:p>
            <a:pPr>
              <a:defRPr/>
            </a:pPr>
            <a:fld id="{F7D17FEF-0C19-49FE-B7FA-A58CDFA2B3AC}" type="slidenum">
              <a:rPr lang="en-US"/>
              <a:pPr>
                <a:defRPr/>
              </a:pPr>
              <a:t>7</a:t>
            </a:fld>
            <a:endParaRPr lang="en-US"/>
          </a:p>
        </p:txBody>
      </p:sp>
      <p:sp>
        <p:nvSpPr>
          <p:cNvPr id="30723" name="Rectangle 2"/>
          <p:cNvSpPr>
            <a:spLocks noGrp="1" noChangeArrowheads="1"/>
          </p:cNvSpPr>
          <p:nvPr>
            <p:ph type="title" sz="quarter"/>
          </p:nvPr>
        </p:nvSpPr>
        <p:spPr>
          <a:xfrm>
            <a:off x="0" y="152400"/>
            <a:ext cx="9144000" cy="914400"/>
          </a:xfrm>
        </p:spPr>
        <p:txBody>
          <a:bodyPr/>
          <a:lstStyle/>
          <a:p>
            <a:pPr eaLnBrk="1" hangingPunct="1"/>
            <a:r>
              <a:rPr lang="en-US" sz="3200" dirty="0" smtClean="0"/>
              <a:t>Virtual Observatory in Astronomy uses</a:t>
            </a:r>
            <a:br>
              <a:rPr lang="en-US" sz="3200" dirty="0" smtClean="0"/>
            </a:br>
            <a:r>
              <a:rPr lang="en-US" sz="3200" dirty="0" smtClean="0"/>
              <a:t> Cyberinfrastructure to Integrate Experiments</a:t>
            </a:r>
            <a:endParaRPr lang="en-US" sz="4000" dirty="0" smtClean="0"/>
          </a:p>
        </p:txBody>
      </p:sp>
      <p:pic>
        <p:nvPicPr>
          <p:cNvPr id="30724" name="Picture 3"/>
          <p:cNvPicPr>
            <a:picLocks noGrp="1" noChangeAspect="1" noChangeArrowheads="1"/>
          </p:cNvPicPr>
          <p:nvPr>
            <p:ph sz="quarter" idx="1"/>
          </p:nvPr>
        </p:nvPicPr>
        <p:blipFill>
          <a:blip r:embed="rId3">
            <a:lum bright="-10000" contrast="28000"/>
          </a:blip>
          <a:srcRect/>
          <a:stretch>
            <a:fillRect/>
          </a:stretch>
        </p:blipFill>
        <p:spPr>
          <a:xfrm>
            <a:off x="381000" y="1227138"/>
            <a:ext cx="2743200" cy="2735262"/>
          </a:xfrm>
        </p:spPr>
      </p:pic>
      <p:pic>
        <p:nvPicPr>
          <p:cNvPr id="30725" name="Picture 4"/>
          <p:cNvPicPr>
            <a:picLocks noGrp="1" noChangeAspect="1" noChangeArrowheads="1"/>
          </p:cNvPicPr>
          <p:nvPr>
            <p:ph sz="quarter" idx="2"/>
          </p:nvPr>
        </p:nvPicPr>
        <p:blipFill>
          <a:blip r:embed="rId4">
            <a:lum bright="-10000" contrast="28000"/>
          </a:blip>
          <a:srcRect/>
          <a:stretch>
            <a:fillRect/>
          </a:stretch>
        </p:blipFill>
        <p:spPr>
          <a:xfrm>
            <a:off x="3200400" y="1247775"/>
            <a:ext cx="2895600" cy="2714625"/>
          </a:xfrm>
        </p:spPr>
      </p:pic>
      <p:pic>
        <p:nvPicPr>
          <p:cNvPr id="30726" name="Picture 5"/>
          <p:cNvPicPr>
            <a:picLocks noGrp="1" noChangeAspect="1" noChangeArrowheads="1"/>
          </p:cNvPicPr>
          <p:nvPr>
            <p:ph sz="quarter" idx="3"/>
          </p:nvPr>
        </p:nvPicPr>
        <p:blipFill>
          <a:blip r:embed="rId5">
            <a:lum bright="-20000" contrast="10000"/>
          </a:blip>
          <a:srcRect/>
          <a:stretch>
            <a:fillRect/>
          </a:stretch>
        </p:blipFill>
        <p:spPr>
          <a:xfrm>
            <a:off x="6172200" y="1219200"/>
            <a:ext cx="2725738" cy="2743200"/>
          </a:xfrm>
        </p:spPr>
      </p:pic>
      <p:sp>
        <p:nvSpPr>
          <p:cNvPr id="30727" name="Text Box 6"/>
          <p:cNvSpPr txBox="1">
            <a:spLocks noChangeArrowheads="1"/>
          </p:cNvSpPr>
          <p:nvPr/>
        </p:nvSpPr>
        <p:spPr bwMode="auto">
          <a:xfrm>
            <a:off x="1295400" y="1219200"/>
            <a:ext cx="9112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Radio</a:t>
            </a:r>
          </a:p>
        </p:txBody>
      </p:sp>
      <p:sp>
        <p:nvSpPr>
          <p:cNvPr id="30728" name="Text Box 7"/>
          <p:cNvSpPr txBox="1">
            <a:spLocks noChangeArrowheads="1"/>
          </p:cNvSpPr>
          <p:nvPr/>
        </p:nvSpPr>
        <p:spPr bwMode="auto">
          <a:xfrm>
            <a:off x="3733800" y="1219200"/>
            <a:ext cx="16732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Far-Infrared</a:t>
            </a:r>
          </a:p>
        </p:txBody>
      </p:sp>
      <p:sp>
        <p:nvSpPr>
          <p:cNvPr id="30729" name="Text Box 8"/>
          <p:cNvSpPr txBox="1">
            <a:spLocks noChangeArrowheads="1"/>
          </p:cNvSpPr>
          <p:nvPr/>
        </p:nvSpPr>
        <p:spPr bwMode="auto">
          <a:xfrm>
            <a:off x="7010400" y="1219200"/>
            <a:ext cx="1063625" cy="457200"/>
          </a:xfrm>
          <a:prstGeom prst="rect">
            <a:avLst/>
          </a:prstGeom>
          <a:noFill/>
          <a:ln w="9525">
            <a:noFill/>
            <a:miter lim="800000"/>
            <a:headEnd/>
            <a:tailEnd/>
          </a:ln>
        </p:spPr>
        <p:txBody>
          <a:bodyPr wrap="none">
            <a:spAutoFit/>
          </a:bodyPr>
          <a:lstStyle/>
          <a:p>
            <a:pPr algn="l" eaLnBrk="0" hangingPunct="0"/>
            <a:r>
              <a:rPr lang="en-US" sz="2400" b="0">
                <a:solidFill>
                  <a:srgbClr val="FFFF2B"/>
                </a:solidFill>
                <a:latin typeface="Times" pitchFamily="18" charset="0"/>
              </a:rPr>
              <a:t>Visible</a:t>
            </a:r>
          </a:p>
        </p:txBody>
      </p:sp>
      <p:pic>
        <p:nvPicPr>
          <p:cNvPr id="30730" name="Picture 9"/>
          <p:cNvPicPr>
            <a:picLocks noChangeAspect="1" noChangeArrowheads="1"/>
          </p:cNvPicPr>
          <p:nvPr/>
        </p:nvPicPr>
        <p:blipFill>
          <a:blip r:embed="rId6"/>
          <a:srcRect/>
          <a:stretch>
            <a:fillRect/>
          </a:stretch>
        </p:blipFill>
        <p:spPr bwMode="auto">
          <a:xfrm>
            <a:off x="381000" y="4038600"/>
            <a:ext cx="2743200" cy="2743200"/>
          </a:xfrm>
          <a:prstGeom prst="rect">
            <a:avLst/>
          </a:prstGeom>
          <a:noFill/>
          <a:ln w="9525">
            <a:noFill/>
            <a:miter lim="800000"/>
            <a:headEnd/>
            <a:tailEnd/>
          </a:ln>
        </p:spPr>
      </p:pic>
      <p:sp>
        <p:nvSpPr>
          <p:cNvPr id="30731" name="Text Box 10"/>
          <p:cNvSpPr txBox="1">
            <a:spLocks noChangeArrowheads="1"/>
          </p:cNvSpPr>
          <p:nvPr/>
        </p:nvSpPr>
        <p:spPr bwMode="auto">
          <a:xfrm>
            <a:off x="415925" y="6348413"/>
            <a:ext cx="1939925" cy="427037"/>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Visible + X-ray</a:t>
            </a:r>
          </a:p>
        </p:txBody>
      </p:sp>
      <p:pic>
        <p:nvPicPr>
          <p:cNvPr id="30732" name="Picture 11"/>
          <p:cNvPicPr>
            <a:picLocks noChangeAspect="1" noChangeArrowheads="1"/>
          </p:cNvPicPr>
          <p:nvPr/>
        </p:nvPicPr>
        <p:blipFill>
          <a:blip r:embed="rId7"/>
          <a:srcRect/>
          <a:stretch>
            <a:fillRect/>
          </a:stretch>
        </p:blipFill>
        <p:spPr bwMode="auto">
          <a:xfrm>
            <a:off x="3276600" y="4046538"/>
            <a:ext cx="5638800" cy="2735262"/>
          </a:xfrm>
          <a:prstGeom prst="rect">
            <a:avLst/>
          </a:prstGeom>
          <a:noFill/>
          <a:ln w="9525">
            <a:noFill/>
            <a:miter lim="800000"/>
            <a:headEnd/>
            <a:tailEnd/>
          </a:ln>
        </p:spPr>
      </p:pic>
      <p:sp>
        <p:nvSpPr>
          <p:cNvPr id="30733" name="Text Box 12"/>
          <p:cNvSpPr txBox="1">
            <a:spLocks noChangeArrowheads="1"/>
          </p:cNvSpPr>
          <p:nvPr/>
        </p:nvSpPr>
        <p:spPr bwMode="auto">
          <a:xfrm>
            <a:off x="4727575" y="4038600"/>
            <a:ext cx="1292225" cy="427038"/>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Dust Map</a:t>
            </a:r>
          </a:p>
        </p:txBody>
      </p:sp>
      <p:sp>
        <p:nvSpPr>
          <p:cNvPr id="30734" name="Text Box 13"/>
          <p:cNvSpPr txBox="1">
            <a:spLocks noChangeArrowheads="1"/>
          </p:cNvSpPr>
          <p:nvPr/>
        </p:nvSpPr>
        <p:spPr bwMode="auto">
          <a:xfrm>
            <a:off x="6405563" y="6354763"/>
            <a:ext cx="2509837" cy="427037"/>
          </a:xfrm>
          <a:prstGeom prst="rect">
            <a:avLst/>
          </a:prstGeom>
          <a:noFill/>
          <a:ln w="9525">
            <a:noFill/>
            <a:miter lim="800000"/>
            <a:headEnd/>
            <a:tailEnd/>
          </a:ln>
        </p:spPr>
        <p:txBody>
          <a:bodyPr wrap="none">
            <a:spAutoFit/>
          </a:bodyPr>
          <a:lstStyle/>
          <a:p>
            <a:pPr algn="l" eaLnBrk="0" hangingPunct="0"/>
            <a:r>
              <a:rPr lang="en-US" sz="2200" b="0">
                <a:solidFill>
                  <a:srgbClr val="FFFF2B"/>
                </a:solidFill>
                <a:latin typeface="Times" pitchFamily="18" charset="0"/>
              </a:rPr>
              <a:t>Galaxy Density Map</a:t>
            </a:r>
          </a:p>
        </p:txBody>
      </p:sp>
      <p:grpSp>
        <p:nvGrpSpPr>
          <p:cNvPr id="2" name="Group 16"/>
          <p:cNvGrpSpPr>
            <a:grpSpLocks/>
          </p:cNvGrpSpPr>
          <p:nvPr/>
        </p:nvGrpSpPr>
        <p:grpSpPr bwMode="auto">
          <a:xfrm>
            <a:off x="0" y="1295400"/>
            <a:ext cx="9144000" cy="5568950"/>
            <a:chOff x="0" y="816"/>
            <a:chExt cx="5760" cy="3508"/>
          </a:xfrm>
        </p:grpSpPr>
        <p:pic>
          <p:nvPicPr>
            <p:cNvPr id="30736" name="Picture 14"/>
            <p:cNvPicPr>
              <a:picLocks noChangeAspect="1" noChangeArrowheads="1"/>
            </p:cNvPicPr>
            <p:nvPr/>
          </p:nvPicPr>
          <p:blipFill>
            <a:blip r:embed="rId8"/>
            <a:srcRect l="27705" t="17021" r="9956" b="33276"/>
            <a:stretch>
              <a:fillRect/>
            </a:stretch>
          </p:blipFill>
          <p:spPr bwMode="auto">
            <a:xfrm>
              <a:off x="1440" y="816"/>
              <a:ext cx="4320" cy="3504"/>
            </a:xfrm>
            <a:prstGeom prst="rect">
              <a:avLst/>
            </a:prstGeom>
            <a:noFill/>
            <a:ln w="9525" algn="ctr">
              <a:noFill/>
              <a:miter lim="800000"/>
              <a:headEnd/>
              <a:tailEnd/>
            </a:ln>
          </p:spPr>
        </p:pic>
        <p:sp>
          <p:nvSpPr>
            <p:cNvPr id="30737" name="Text Box 15"/>
            <p:cNvSpPr txBox="1">
              <a:spLocks noChangeArrowheads="1"/>
            </p:cNvSpPr>
            <p:nvPr/>
          </p:nvSpPr>
          <p:spPr bwMode="auto">
            <a:xfrm>
              <a:off x="0" y="816"/>
              <a:ext cx="1392" cy="3508"/>
            </a:xfrm>
            <a:prstGeom prst="rect">
              <a:avLst/>
            </a:prstGeom>
            <a:solidFill>
              <a:srgbClr val="000000"/>
            </a:solidFill>
            <a:ln w="9525" algn="ctr">
              <a:noFill/>
              <a:miter lim="800000"/>
              <a:headEnd/>
              <a:tailEnd/>
            </a:ln>
          </p:spPr>
          <p:txBody>
            <a:bodyPr>
              <a:spAutoFit/>
            </a:bodyPr>
            <a:lstStyle/>
            <a:p>
              <a:pPr algn="l"/>
              <a:r>
                <a:rPr lang="en-US" sz="2400">
                  <a:solidFill>
                    <a:srgbClr val="FFFF00"/>
                  </a:solidFill>
                </a:rPr>
                <a:t>Comparison Shopping</a:t>
              </a:r>
              <a:r>
                <a:rPr lang="en-US" sz="2400"/>
                <a:t> is Internet analogy to </a:t>
              </a:r>
              <a:r>
                <a:rPr lang="en-US" sz="2400">
                  <a:solidFill>
                    <a:srgbClr val="FFFF00"/>
                  </a:solidFill>
                </a:rPr>
                <a:t>Integrated Astronomy</a:t>
              </a:r>
              <a:r>
                <a:rPr lang="en-US" sz="2400"/>
                <a:t> using similar technology</a:t>
              </a:r>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a:srcRect/>
          <a:stretch>
            <a:fillRect/>
          </a:stretch>
        </p:blipFill>
        <p:spPr bwMode="auto">
          <a:xfrm>
            <a:off x="0" y="3153707"/>
            <a:ext cx="6400800" cy="3704293"/>
          </a:xfrm>
          <a:prstGeom prst="rect">
            <a:avLst/>
          </a:prstGeom>
          <a:noFill/>
          <a:ln w="9525">
            <a:noFill/>
            <a:miter lim="800000"/>
            <a:headEnd/>
            <a:tailEnd/>
          </a:ln>
          <a:effectLst/>
        </p:spPr>
      </p:pic>
      <p:sp>
        <p:nvSpPr>
          <p:cNvPr id="64515" name="Content Placeholder 2"/>
          <p:cNvSpPr>
            <a:spLocks noGrp="1"/>
          </p:cNvSpPr>
          <p:nvPr>
            <p:ph idx="1"/>
          </p:nvPr>
        </p:nvSpPr>
        <p:spPr>
          <a:xfrm>
            <a:off x="0" y="457200"/>
            <a:ext cx="8991600" cy="2590800"/>
          </a:xfrm>
        </p:spPr>
        <p:txBody>
          <a:bodyPr/>
          <a:lstStyle/>
          <a:p>
            <a:r>
              <a:rPr lang="en-US" sz="2400" dirty="0" smtClean="0"/>
              <a:t>Exploit the Internet by allowing one to build giant data centers with 100,000’s of computers; ~ 200-1000 to a shipping container</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hide Complexity</a:t>
            </a:r>
            <a:endParaRPr lang="en-US" dirty="0"/>
          </a:p>
        </p:txBody>
      </p:sp>
      <p:sp>
        <p:nvSpPr>
          <p:cNvPr id="3" name="Content Placeholder 2"/>
          <p:cNvSpPr>
            <a:spLocks noGrp="1"/>
          </p:cNvSpPr>
          <p:nvPr>
            <p:ph idx="1"/>
          </p:nvPr>
        </p:nvSpPr>
        <p:spPr>
          <a:xfrm>
            <a:off x="0" y="914400"/>
            <a:ext cx="8991600" cy="5410200"/>
          </a:xfrm>
        </p:spPr>
        <p:txBody>
          <a:bodyPr/>
          <a:lstStyle/>
          <a:p>
            <a:r>
              <a:rPr lang="en-US" dirty="0" smtClean="0"/>
              <a:t>Build portals around all computing capability</a:t>
            </a:r>
          </a:p>
          <a:p>
            <a:r>
              <a:rPr lang="en-US" dirty="0" smtClean="0">
                <a:solidFill>
                  <a:srgbClr val="FFFF00"/>
                </a:solidFill>
              </a:rPr>
              <a:t>SaaS</a:t>
            </a:r>
            <a:r>
              <a:rPr lang="en-US" dirty="0" smtClean="0"/>
              <a:t>: </a:t>
            </a:r>
            <a:r>
              <a:rPr lang="en-US" dirty="0" smtClean="0">
                <a:solidFill>
                  <a:srgbClr val="FFFF00"/>
                </a:solidFill>
              </a:rPr>
              <a:t>Software</a:t>
            </a:r>
            <a:r>
              <a:rPr lang="en-US" dirty="0" smtClean="0"/>
              <a:t> as a </a:t>
            </a:r>
            <a:r>
              <a:rPr lang="en-US" dirty="0" smtClean="0">
                <a:solidFill>
                  <a:srgbClr val="FFFF00"/>
                </a:solidFill>
              </a:rPr>
              <a:t>Service</a:t>
            </a:r>
          </a:p>
          <a:p>
            <a:r>
              <a:rPr lang="en-US" dirty="0" smtClean="0">
                <a:solidFill>
                  <a:srgbClr val="FFFF00"/>
                </a:solidFill>
              </a:rPr>
              <a:t>IaaS</a:t>
            </a:r>
            <a:r>
              <a:rPr lang="en-US" dirty="0" smtClean="0"/>
              <a:t>: </a:t>
            </a:r>
            <a:r>
              <a:rPr lang="en-US" dirty="0" smtClean="0">
                <a:solidFill>
                  <a:srgbClr val="FFFF00"/>
                </a:solidFill>
              </a:rPr>
              <a:t>Infrastructure</a:t>
            </a:r>
            <a:r>
              <a:rPr lang="en-US" dirty="0" smtClean="0"/>
              <a:t> as a </a:t>
            </a:r>
            <a:r>
              <a:rPr lang="en-US" dirty="0" smtClean="0">
                <a:solidFill>
                  <a:srgbClr val="FFFF00"/>
                </a:solidFill>
              </a:rPr>
              <a:t>Service</a:t>
            </a:r>
            <a:r>
              <a:rPr lang="en-US" dirty="0" smtClean="0"/>
              <a:t> or </a:t>
            </a:r>
            <a:r>
              <a:rPr lang="en-US" dirty="0" smtClean="0">
                <a:solidFill>
                  <a:srgbClr val="FFFF00"/>
                </a:solidFill>
              </a:rPr>
              <a:t>HaaS</a:t>
            </a:r>
            <a:r>
              <a:rPr lang="en-US" dirty="0" smtClean="0"/>
              <a:t>: </a:t>
            </a:r>
            <a:r>
              <a:rPr lang="en-US" dirty="0" smtClean="0">
                <a:solidFill>
                  <a:srgbClr val="FFFF00"/>
                </a:solidFill>
              </a:rPr>
              <a:t>Hardware</a:t>
            </a:r>
            <a:r>
              <a:rPr lang="en-US" dirty="0" smtClean="0"/>
              <a:t> as a </a:t>
            </a:r>
            <a:r>
              <a:rPr lang="en-US" dirty="0" smtClean="0">
                <a:solidFill>
                  <a:srgbClr val="FFFF00"/>
                </a:solidFill>
              </a:rPr>
              <a:t>Service</a:t>
            </a:r>
          </a:p>
          <a:p>
            <a:r>
              <a:rPr lang="en-US" dirty="0" smtClean="0">
                <a:solidFill>
                  <a:srgbClr val="FFFF00"/>
                </a:solidFill>
              </a:rPr>
              <a:t>PaaS</a:t>
            </a:r>
            <a:r>
              <a:rPr lang="en-US" dirty="0" smtClean="0"/>
              <a:t>: </a:t>
            </a:r>
            <a:r>
              <a:rPr lang="en-US" dirty="0" smtClean="0">
                <a:solidFill>
                  <a:srgbClr val="FFFF00"/>
                </a:solidFill>
              </a:rPr>
              <a:t>Platform</a:t>
            </a:r>
            <a:r>
              <a:rPr lang="en-US" dirty="0" smtClean="0"/>
              <a:t> as a </a:t>
            </a:r>
            <a:r>
              <a:rPr lang="en-US" dirty="0" smtClean="0">
                <a:solidFill>
                  <a:srgbClr val="FFFF00"/>
                </a:solidFill>
              </a:rPr>
              <a:t>Service </a:t>
            </a:r>
            <a:r>
              <a:rPr lang="en-US" dirty="0" smtClean="0"/>
              <a:t>delivers </a:t>
            </a:r>
            <a:r>
              <a:rPr lang="en-US" dirty="0" smtClean="0">
                <a:solidFill>
                  <a:srgbClr val="FFFF00"/>
                </a:solidFill>
              </a:rPr>
              <a:t>SaaS on IaaS</a:t>
            </a:r>
          </a:p>
          <a:p>
            <a:r>
              <a:rPr lang="en-US" dirty="0" smtClean="0">
                <a:solidFill>
                  <a:srgbClr val="FFFF00"/>
                </a:solidFill>
              </a:rPr>
              <a:t>Cyberinfrastructure </a:t>
            </a:r>
            <a:r>
              <a:rPr lang="en-US" dirty="0" smtClean="0"/>
              <a:t>is</a:t>
            </a:r>
            <a:r>
              <a:rPr lang="en-US" dirty="0" smtClean="0">
                <a:solidFill>
                  <a:srgbClr val="FFFF00"/>
                </a:solidFill>
              </a:rPr>
              <a:t> “Research as a Service”</a:t>
            </a:r>
          </a:p>
          <a:p>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91464232-CAAE-48C8-B8B7-230EFFAF9A01}"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9</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4435" name="Picture 3"/>
          <p:cNvPicPr>
            <a:picLocks noChangeAspect="1" noChangeArrowheads="1"/>
          </p:cNvPicPr>
          <p:nvPr/>
        </p:nvPicPr>
        <p:blipFill>
          <a:blip r:embed="rId3"/>
          <a:srcRect/>
          <a:stretch>
            <a:fillRect/>
          </a:stretch>
        </p:blipFill>
        <p:spPr bwMode="auto">
          <a:xfrm>
            <a:off x="4667250" y="3943350"/>
            <a:ext cx="4476750" cy="2914650"/>
          </a:xfrm>
          <a:prstGeom prst="rect">
            <a:avLst/>
          </a:prstGeom>
          <a:noFill/>
          <a:ln w="9525">
            <a:noFill/>
            <a:miter lim="800000"/>
            <a:headEnd/>
            <a:tailEnd/>
          </a:ln>
          <a:effectLst/>
        </p:spPr>
      </p:pic>
      <p:sp>
        <p:nvSpPr>
          <p:cNvPr id="7" name="TextBox 6"/>
          <p:cNvSpPr txBox="1"/>
          <p:nvPr/>
        </p:nvSpPr>
        <p:spPr>
          <a:xfrm>
            <a:off x="1" y="3962400"/>
            <a:ext cx="4648200" cy="2862322"/>
          </a:xfrm>
          <a:prstGeom prst="rect">
            <a:avLst/>
          </a:prstGeom>
          <a:noFill/>
        </p:spPr>
        <p:txBody>
          <a:bodyPr wrap="square" rtlCol="0">
            <a:spAutoFit/>
          </a:bodyPr>
          <a:lstStyle/>
          <a:p>
            <a:pPr algn="l"/>
            <a:r>
              <a:rPr lang="en-US" sz="2000" dirty="0" smtClean="0"/>
              <a:t>2 Google warehouses of computers on the banks of the Columbia River, in The </a:t>
            </a:r>
            <a:r>
              <a:rPr lang="en-US" sz="2000" dirty="0" err="1" smtClean="0"/>
              <a:t>Dalles</a:t>
            </a:r>
            <a:r>
              <a:rPr lang="en-US" sz="2000" dirty="0" smtClean="0"/>
              <a:t>, Oregon</a:t>
            </a:r>
          </a:p>
          <a:p>
            <a:pPr algn="l"/>
            <a:r>
              <a:rPr lang="en-US" sz="2000" dirty="0" smtClean="0"/>
              <a:t>Such centers use 20MW-200MW </a:t>
            </a:r>
          </a:p>
          <a:p>
            <a:pPr algn="l"/>
            <a:r>
              <a:rPr lang="en-US" sz="2000" dirty="0" smtClean="0"/>
              <a:t>(Future) each </a:t>
            </a:r>
          </a:p>
          <a:p>
            <a:pPr algn="l"/>
            <a:r>
              <a:rPr lang="en-US" sz="2000" dirty="0" smtClean="0"/>
              <a:t>150 watts per core</a:t>
            </a:r>
          </a:p>
          <a:p>
            <a:pPr algn="l"/>
            <a:r>
              <a:rPr lang="en-US" sz="2000" dirty="0" smtClean="0"/>
              <a:t>Save money from large size, positioning with cheap power and access with Internet</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Globe">
  <a:themeElements>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4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4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4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4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4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4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4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4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Globe">
  <a:themeElements>
    <a:clrScheme name="7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7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7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7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7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7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7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7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7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7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INTL">
  <a:themeElements>
    <a:clrScheme name="INTL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NTL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L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L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_HP_Light">
  <a:themeElements>
    <a:clrScheme name="Blue_HP_Light 2">
      <a:dk1>
        <a:srgbClr val="000000"/>
      </a:dk1>
      <a:lt1>
        <a:srgbClr val="FFFFFF"/>
      </a:lt1>
      <a:dk2>
        <a:srgbClr val="000000"/>
      </a:dk2>
      <a:lt2>
        <a:srgbClr val="AAABB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fontScheme name="Blue_HP_Light">
      <a:majorFont>
        <a:latin typeface="Futura Bk"/>
        <a:ea typeface=""/>
        <a:cs typeface=""/>
      </a:majorFont>
      <a:minorFont>
        <a:latin typeface="Futura B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_HP_Light 1">
        <a:dk1>
          <a:srgbClr val="000000"/>
        </a:dk1>
        <a:lt1>
          <a:srgbClr val="FFFFFF"/>
        </a:lt1>
        <a:dk2>
          <a:srgbClr val="001D58"/>
        </a:dk2>
        <a:lt2>
          <a:srgbClr val="FFFFFF"/>
        </a:lt2>
        <a:accent1>
          <a:srgbClr val="0071B5"/>
        </a:accent1>
        <a:accent2>
          <a:srgbClr val="64B900"/>
        </a:accent2>
        <a:accent3>
          <a:srgbClr val="AAABB4"/>
        </a:accent3>
        <a:accent4>
          <a:srgbClr val="DADADA"/>
        </a:accent4>
        <a:accent5>
          <a:srgbClr val="AABBD7"/>
        </a:accent5>
        <a:accent6>
          <a:srgbClr val="5AA700"/>
        </a:accent6>
        <a:hlink>
          <a:srgbClr val="EB5F01"/>
        </a:hlink>
        <a:folHlink>
          <a:srgbClr val="CC0066"/>
        </a:folHlink>
      </a:clrScheme>
      <a:clrMap bg1="dk2" tx1="lt1" bg2="dk1" tx2="lt2" accent1="accent1" accent2="accent2" accent3="accent3" accent4="accent4" accent5="accent5" accent6="accent6" hlink="hlink" folHlink="folHlink"/>
    </a:extraClrScheme>
    <a:extraClrScheme>
      <a:clrScheme name="Blue_HP_Light 2">
        <a:dk1>
          <a:srgbClr val="000000"/>
        </a:dk1>
        <a:lt1>
          <a:srgbClr val="FFFFFF"/>
        </a:lt1>
        <a:dk2>
          <a:srgbClr val="000000"/>
        </a:dk2>
        <a:lt2>
          <a:srgbClr val="AAABB0"/>
        </a:lt2>
        <a:accent1>
          <a:srgbClr val="0071B5"/>
        </a:accent1>
        <a:accent2>
          <a:srgbClr val="64B900"/>
        </a:accent2>
        <a:accent3>
          <a:srgbClr val="FFFFFF"/>
        </a:accent3>
        <a:accent4>
          <a:srgbClr val="000000"/>
        </a:accent4>
        <a:accent5>
          <a:srgbClr val="AABBD7"/>
        </a:accent5>
        <a:accent6>
          <a:srgbClr val="5AA700"/>
        </a:accent6>
        <a:hlink>
          <a:srgbClr val="EB5F01"/>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ue_HP_Light 1">
    <a:dk1>
      <a:srgbClr val="000000"/>
    </a:dk1>
    <a:lt1>
      <a:srgbClr val="FFFFFF"/>
    </a:lt1>
    <a:dk2>
      <a:srgbClr val="001D58"/>
    </a:dk2>
    <a:lt2>
      <a:srgbClr val="FFFFFF"/>
    </a:lt2>
    <a:accent1>
      <a:srgbClr val="0071B5"/>
    </a:accent1>
    <a:accent2>
      <a:srgbClr val="64B900"/>
    </a:accent2>
    <a:accent3>
      <a:srgbClr val="AAABB4"/>
    </a:accent3>
    <a:accent4>
      <a:srgbClr val="DADADA"/>
    </a:accent4>
    <a:accent5>
      <a:srgbClr val="AABBD7"/>
    </a:accent5>
    <a:accent6>
      <a:srgbClr val="5AA700"/>
    </a:accent6>
    <a:hlink>
      <a:srgbClr val="EB5F01"/>
    </a:hlink>
    <a:folHlink>
      <a:srgbClr val="CC0066"/>
    </a:folHlink>
  </a:clrScheme>
</a:themeOverride>
</file>

<file path=docProps/app.xml><?xml version="1.0" encoding="utf-8"?>
<Properties xmlns="http://schemas.openxmlformats.org/officeDocument/2006/extended-properties" xmlns:vt="http://schemas.openxmlformats.org/officeDocument/2006/docPropsVTypes">
  <Template/>
  <TotalTime>30164</TotalTime>
  <Words>1743</Words>
  <Application>Microsoft PowerPoint</Application>
  <PresentationFormat>On-screen Show (4:3)</PresentationFormat>
  <Paragraphs>277</Paragraphs>
  <Slides>32</Slides>
  <Notes>32</Notes>
  <HiddenSlides>0</HiddenSlides>
  <MMClips>0</MMClips>
  <ScaleCrop>false</ScaleCrop>
  <HeadingPairs>
    <vt:vector size="8" baseType="variant">
      <vt:variant>
        <vt:lpstr>Theme</vt:lpstr>
      </vt:variant>
      <vt:variant>
        <vt:i4>19</vt:i4>
      </vt:variant>
      <vt:variant>
        <vt:lpstr>Links</vt:lpstr>
      </vt:variant>
      <vt:variant>
        <vt:i4>1</vt:i4>
      </vt:variant>
      <vt:variant>
        <vt:lpstr>Embedded OLE Servers</vt:lpstr>
      </vt:variant>
      <vt:variant>
        <vt:i4>1</vt:i4>
      </vt:variant>
      <vt:variant>
        <vt:lpstr>Slide Titles</vt:lpstr>
      </vt:variant>
      <vt:variant>
        <vt:i4>32</vt:i4>
      </vt:variant>
    </vt:vector>
  </HeadingPairs>
  <TitlesOfParts>
    <vt:vector size="53" baseType="lpstr">
      <vt:lpstr>Globe</vt:lpstr>
      <vt:lpstr>Blue_HP_Light</vt:lpstr>
      <vt:lpstr>1_NPACI/SDSC (logo) template</vt:lpstr>
      <vt:lpstr>Slide Master</vt:lpstr>
      <vt:lpstr>Office Theme</vt:lpstr>
      <vt:lpstr>1_Office Theme</vt:lpstr>
      <vt:lpstr>Blank Presentation</vt:lpstr>
      <vt:lpstr>1_Blank Presentation</vt:lpstr>
      <vt:lpstr>4_Globe</vt:lpstr>
      <vt:lpstr>3_Blank Presentation</vt:lpstr>
      <vt:lpstr>10_Globe</vt:lpstr>
      <vt:lpstr>5_Globe</vt:lpstr>
      <vt:lpstr>7_Globe</vt:lpstr>
      <vt:lpstr>3_Globe</vt:lpstr>
      <vt:lpstr>6_Globe</vt:lpstr>
      <vt:lpstr>INTL</vt:lpstr>
      <vt:lpstr>2_Office Theme</vt:lpstr>
      <vt:lpstr>3_Office Theme</vt:lpstr>
      <vt:lpstr>1_Globe</vt:lpstr>
      <vt:lpstr>C:\gcf\ptliupages\publications\presentations\Nokia Talk on Phoenix.pdf</vt:lpstr>
      <vt:lpstr>PhotoImpact</vt:lpstr>
      <vt:lpstr>North Dakota Tribal Colleges Cyberinfrastructure Day Overview</vt:lpstr>
      <vt:lpstr>e-moreorlessanything</vt:lpstr>
      <vt:lpstr>What is Cyberinfrastructure</vt:lpstr>
      <vt:lpstr>Slide 4</vt:lpstr>
      <vt:lpstr>Web 2.0 Systems illustrate Cyberinfrastructure</vt:lpstr>
      <vt:lpstr>Relevance of Web 2.0</vt:lpstr>
      <vt:lpstr>Virtual Observatory in Astronomy uses  Cyberinfrastructure to Integrate Experiments</vt:lpstr>
      <vt:lpstr>Clouds as Cost Effective Data Centers</vt:lpstr>
      <vt:lpstr>Clouds hide Complexity</vt:lpstr>
      <vt:lpstr>Intel’s Projection for Multicore</vt:lpstr>
      <vt:lpstr>TeraGrid High Performance Computing Systems 2007-8</vt:lpstr>
      <vt:lpstr>Slide 12</vt:lpstr>
      <vt:lpstr>USGS Flood and Loss estimation tools as Cyberinfrastructure</vt:lpstr>
      <vt:lpstr>Services in Flood Cyberinfrastructure</vt:lpstr>
      <vt:lpstr>Slide 15</vt:lpstr>
      <vt:lpstr>Slide 16</vt:lpstr>
      <vt:lpstr>Slide 17</vt:lpstr>
      <vt:lpstr>Polar Grid goes to Greenland</vt:lpstr>
      <vt:lpstr>Grid Workflow Datamining in Earth Science</vt:lpstr>
      <vt:lpstr>Environmental Monitoring Cyberinfrastructure at Clemson</vt:lpstr>
      <vt:lpstr>Cyberinfrastructure for Tornado Forecasting in Earth Science</vt:lpstr>
      <vt:lpstr>BIRN Bioinformatics Research Network</vt:lpstr>
      <vt:lpstr>U. Chicago SIDGrid (sidgrid.ci.uchicago.edu)</vt:lpstr>
      <vt:lpstr>Major Companies entering mashup  area</vt:lpstr>
      <vt:lpstr>Sensor Grids Can be Fun</vt:lpstr>
      <vt:lpstr>The Sensors on the Fun Grid</vt:lpstr>
      <vt:lpstr>Slide 27</vt:lpstr>
      <vt:lpstr>The People in Cyberinfrastructure</vt:lpstr>
      <vt:lpstr>Slide 29</vt:lpstr>
      <vt:lpstr>Slide 30</vt:lpstr>
      <vt:lpstr>Some critical Concepts as text I</vt:lpstr>
      <vt:lpstr>Some critical Concepts as text II</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364</cp:revision>
  <dcterms:created xsi:type="dcterms:W3CDTF">1601-01-01T00:00:00Z</dcterms:created>
  <dcterms:modified xsi:type="dcterms:W3CDTF">2009-04-17T15:26:57Z</dcterms:modified>
</cp:coreProperties>
</file>