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  <p:sldMasterId id="2147483710" r:id="rId3"/>
    <p:sldMasterId id="2147483738" r:id="rId4"/>
    <p:sldMasterId id="2147483744" r:id="rId5"/>
    <p:sldMasterId id="2147483756" r:id="rId6"/>
    <p:sldMasterId id="2147483769" r:id="rId7"/>
    <p:sldMasterId id="2147483781" r:id="rId8"/>
    <p:sldMasterId id="2147483794" r:id="rId9"/>
  </p:sldMasterIdLst>
  <p:notesMasterIdLst>
    <p:notesMasterId r:id="rId31"/>
  </p:notesMasterIdLst>
  <p:sldIdLst>
    <p:sldId id="256" r:id="rId10"/>
    <p:sldId id="566" r:id="rId11"/>
    <p:sldId id="565" r:id="rId12"/>
    <p:sldId id="583" r:id="rId13"/>
    <p:sldId id="553" r:id="rId14"/>
    <p:sldId id="584" r:id="rId15"/>
    <p:sldId id="590" r:id="rId16"/>
    <p:sldId id="591" r:id="rId17"/>
    <p:sldId id="585" r:id="rId18"/>
    <p:sldId id="586" r:id="rId19"/>
    <p:sldId id="587" r:id="rId20"/>
    <p:sldId id="588" r:id="rId21"/>
    <p:sldId id="574" r:id="rId22"/>
    <p:sldId id="593" r:id="rId23"/>
    <p:sldId id="594" r:id="rId24"/>
    <p:sldId id="595" r:id="rId25"/>
    <p:sldId id="599" r:id="rId26"/>
    <p:sldId id="600" r:id="rId27"/>
    <p:sldId id="601" r:id="rId28"/>
    <p:sldId id="602" r:id="rId29"/>
    <p:sldId id="4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5754" autoAdjust="0"/>
  </p:normalViewPr>
  <p:slideViewPr>
    <p:cSldViewPr>
      <p:cViewPr varScale="1">
        <p:scale>
          <a:sx n="107" d="100"/>
          <a:sy n="10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CAA1A-C362-4BF3-A61A-2A85217BB91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E6B0939-D785-48BF-A7DF-C5E898742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A37D9-66D0-4F15-AD0C-AFF5B2B529C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4DD2618-11A5-46B2-B0D1-BF0E192D87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BFC-7041-4634-9E26-7C9D7A5F60C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3CC8D-5389-4B02-B9D8-2B0D253C4F54}" type="slidenum">
              <a:rPr lang="en-US" b="1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CCD20-670A-4CCE-8CAE-D16DFABAC0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350px-Zuoshangjia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6BC0EE2-DAF8-4342-9223-ED079340C684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DE2A6DC-FC13-467F-BF49-80B3C71BA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C7137AC-B625-4A6C-98F5-309E3787FD9D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B00162D-8E02-4130-B82F-61192662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9E328BF-0B24-4E73-AB37-EF8927C02686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110A638-39F8-45C6-887F-6D1E6935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0DFADD5-0630-440E-9367-A15E1C2942A5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5B59801-53C0-4981-8783-4A81BD296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97F63F9-A379-49F0-85BB-F73D4A259F59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193712A-52A6-4BAB-B06E-238B5E43B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7401935-8BA3-4F7F-A87C-FB115F7123E8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60C9DB3-B9BF-458A-916A-29A9EF93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3463E6F-E911-4387-920C-54D16410E55A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F5BE075-5559-4BF9-9DF6-66473A00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350D0C0-A935-49C6-8080-DA73E74AC13C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CB623BB-BEB2-4E3B-932B-B802059BD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677FCBC-8D43-4058-9E16-B041DF0B49AD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F2B1EB8-B61E-4B4E-985C-45E95C4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2D9B638-28D1-4392-A6FD-08C0F966463E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69401AE-163D-48B5-B599-998FC48E6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9D969FB-9B78-4FC5-9D2F-4DB9B3E42493}" type="datetimeFigureOut">
              <a:rPr lang="en-US"/>
              <a:pPr>
                <a:defRPr/>
              </a:pPr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D74D3A8-1F0E-4918-B5F9-9554BDC3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D2C3D-D1D5-42E6-9FE9-72FDC5F73D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FB8F-595E-496D-B06D-07E4A398C9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A3B6-651E-4483-A963-1B7D1FD06B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8671-5383-4EDB-92B1-D8B3882238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44FE-5ED7-4CF7-841D-6FD23E39F6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1168-6EB1-469B-AAB1-B7082FA4E6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96448-8B7C-462E-A414-AC99D60D12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D209-5A77-47E9-95BE-2C8254772B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001B-63F2-4811-B7FD-B071D7A923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E7BD-EECC-4BE2-8A7F-C61F87CABB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9337-181C-4694-9487-BE62963F7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" y="38481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481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D686-4602-41F7-A04C-34BBF912C6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4BEF-3367-4670-8B3E-CD44620C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0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092200"/>
            <a:ext cx="8229600" cy="528320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09399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9" name="Picture 8" descr="pt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92290" y="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5D185D-804C-4415-953B-BCE67A486A3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33A4B3-C082-4247-8324-46C7C51AF2A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9" name="Picture 8" descr="pt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92290" y="6705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8BCCC-442B-4808-888D-0C3C14EC5DB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S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2" y="109252"/>
            <a:ext cx="1600199" cy="5953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578600"/>
            <a:ext cx="6934200" cy="21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514069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i="1" dirty="0" smtClean="0">
                <a:solidFill>
                  <a:prstClr val="black"/>
                </a:solidFill>
                <a:latin typeface="Candara" pitchFamily="34" charset="0"/>
              </a:rPr>
              <a:t>Barga, Gannon: Cloud Computing Presentation, MSR Faculty Summit 2009</a:t>
            </a:r>
            <a:endParaRPr lang="en-US" sz="1200" i="1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10" name="Picture 9" descr="futuregri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2" name="Picture 11" descr="pti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992290" y="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Candar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Candar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Candar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Candar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Candar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0" name="Picture 9" descr="pt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92290" y="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9" name="Picture 8" descr="pti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992290" y="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0" name="Picture 9" descr="pt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92290" y="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0" name="Picture 9" descr="pti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992290" y="6705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9/7/2010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2" name="Picture 11" descr="pt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92290" y="67050"/>
            <a:ext cx="2151710" cy="920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amazonwebservices.com/AWSEC2/latest/DeveloperGuide/" TargetMode="External"/><Relationship Id="rId13" Type="http://schemas.openxmlformats.org/officeDocument/2006/relationships/hyperlink" Target="http://software.intel.com/en-us/intel-compilers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://docs.amazonwebservices.com/AWSEC2/latest/UserGuide/" TargetMode="External"/><Relationship Id="rId12" Type="http://schemas.openxmlformats.org/officeDocument/2006/relationships/hyperlink" Target="http://software.intel.com/en-us/intel-mkl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d1nqddva888cns.cloudfront.net/Amazon_EC2_Cluster_Compute_Instances_Top500_hpccoutf.txt" TargetMode="External"/><Relationship Id="rId1" Type="http://schemas.openxmlformats.org/officeDocument/2006/relationships/slideLayout" Target="../slideLayouts/slideLayout56.xml"/><Relationship Id="rId6" Type="http://schemas.openxmlformats.org/officeDocument/2006/relationships/hyperlink" Target="http://en.wikipedia.org/wiki/Paravirtualization" TargetMode="External"/><Relationship Id="rId11" Type="http://schemas.openxmlformats.org/officeDocument/2006/relationships/hyperlink" Target="http://software.intel.com/en-us/intel-mpi-library/" TargetMode="External"/><Relationship Id="rId5" Type="http://schemas.openxmlformats.org/officeDocument/2006/relationships/hyperlink" Target="http://en.wikipedia.org/wiki/Hardware-assisted_virtualization" TargetMode="External"/><Relationship Id="rId15" Type="http://schemas.openxmlformats.org/officeDocument/2006/relationships/hyperlink" Target="http://d1nqddva888cns.cloudfront.net/Amazon_EC2_Cluster_Compute_Instances_Top500_hpccinf.txt" TargetMode="External"/><Relationship Id="rId10" Type="http://schemas.openxmlformats.org/officeDocument/2006/relationships/hyperlink" Target="http://en.wikipedia.org/wiki/FLOPS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www.netlib.org/benchmark/hpl/" TargetMode="External"/><Relationship Id="rId14" Type="http://schemas.openxmlformats.org/officeDocument/2006/relationships/hyperlink" Target="http://www.top500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Relationship Id="rId5" Type="http://schemas.openxmlformats.org/officeDocument/2006/relationships/hyperlink" Target="mailto:gcf@indiana.edu" TargetMode="External"/><Relationship Id="rId4" Type="http://schemas.openxmlformats.org/officeDocument/2006/relationships/hyperlink" Target="mailto:help@futuregrid.or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wmf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Overview of Cyberinfrastructure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10668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Northeastern Illinois University</a:t>
            </a:r>
          </a:p>
          <a:p>
            <a:r>
              <a:rPr lang="en-US" sz="2800" b="1" i="1" dirty="0" smtClean="0"/>
              <a:t>Cyberinfrastructure Day</a:t>
            </a:r>
          </a:p>
          <a:p>
            <a:r>
              <a:rPr lang="en-US" sz="2800" b="1" i="1" dirty="0" smtClean="0"/>
              <a:t>August 17 2010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505200"/>
            <a:ext cx="9144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 Fox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        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http://www.infomall.org</a:t>
            </a:r>
            <a:r>
              <a:rPr lang="en-US" sz="2000" dirty="0" smtClean="0"/>
              <a:t>    </a:t>
            </a:r>
            <a:r>
              <a:rPr lang="en-US" sz="2000" dirty="0" smtClean="0">
                <a:hlinkClick r:id="rId5"/>
              </a:rPr>
              <a:t>http://www.futuregrid.org</a:t>
            </a:r>
            <a:r>
              <a:rPr lang="en-US" sz="2000" dirty="0" smtClean="0"/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143000" y="0"/>
            <a:ext cx="6629400" cy="73183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</a:rPr>
              <a:t>Amazon offers a lot!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 t="22095" r="4895" b="27619"/>
          <a:stretch>
            <a:fillRect/>
          </a:stretch>
        </p:blipFill>
        <p:spPr bwMode="auto">
          <a:xfrm>
            <a:off x="0" y="762000"/>
            <a:ext cx="9144000" cy="50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t="30174" r="2141" b="3288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2400" y="844689"/>
            <a:ext cx="89916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Cluster Compute Instances use hardware-assisted (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HVM</a:t>
            </a:r>
            <a:r>
              <a:rPr lang="en-US" sz="2400" dirty="0" smtClean="0">
                <a:solidFill>
                  <a:prstClr val="black"/>
                </a:solidFill>
              </a:rPr>
              <a:t>) virtualization instead of the </a:t>
            </a:r>
            <a:r>
              <a:rPr lang="en-US" sz="2400" dirty="0" err="1" smtClean="0">
                <a:solidFill>
                  <a:prstClr val="black"/>
                </a:solidFill>
                <a:hlinkClick r:id="rId6"/>
              </a:rPr>
              <a:t>paravirtualization</a:t>
            </a:r>
            <a:r>
              <a:rPr lang="en-US" sz="2400" dirty="0" smtClean="0">
                <a:solidFill>
                  <a:prstClr val="black"/>
                </a:solidFill>
              </a:rPr>
              <a:t> used by the other instance types and requires booting from EBS, so you will need to create a new AMI in order to use them. We suggest that you use our Centos-based AMI as a base for your own AMIs for optimal performance. See the </a:t>
            </a:r>
            <a:r>
              <a:rPr lang="en-US" sz="2400" dirty="0" smtClean="0">
                <a:solidFill>
                  <a:prstClr val="black"/>
                </a:solidFill>
                <a:hlinkClick r:id="rId7"/>
              </a:rPr>
              <a:t>EC2 User Guide</a:t>
            </a:r>
            <a:r>
              <a:rPr lang="en-US" sz="2400" dirty="0" smtClean="0">
                <a:solidFill>
                  <a:prstClr val="black"/>
                </a:solidFill>
              </a:rPr>
              <a:t> or the </a:t>
            </a:r>
            <a:r>
              <a:rPr lang="en-US" sz="2400" dirty="0" smtClean="0">
                <a:solidFill>
                  <a:prstClr val="black"/>
                </a:solidFill>
                <a:hlinkClick r:id="rId8"/>
              </a:rPr>
              <a:t>EC2 Developer Guide</a:t>
            </a:r>
            <a:r>
              <a:rPr lang="en-US" sz="2400" dirty="0" smtClean="0">
                <a:solidFill>
                  <a:prstClr val="black"/>
                </a:solidFill>
              </a:rPr>
              <a:t> for more information.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The only way to know if this is a genuine HPC setup is to benchmark it, and we've just finished doing so. We ran the gold-standard </a:t>
            </a:r>
            <a:r>
              <a:rPr lang="en-US" sz="2400" dirty="0" smtClean="0">
                <a:solidFill>
                  <a:prstClr val="black"/>
                </a:solidFill>
                <a:hlinkClick r:id="rId9"/>
              </a:rPr>
              <a:t>High Performance </a:t>
            </a:r>
            <a:r>
              <a:rPr lang="en-US" sz="2400" dirty="0" err="1" smtClean="0">
                <a:solidFill>
                  <a:prstClr val="black"/>
                </a:solidFill>
                <a:hlinkClick r:id="rId9"/>
              </a:rPr>
              <a:t>Linpack</a:t>
            </a:r>
            <a:r>
              <a:rPr lang="en-US" sz="2400" dirty="0" smtClean="0">
                <a:solidFill>
                  <a:prstClr val="black"/>
                </a:solidFill>
              </a:rPr>
              <a:t> benchmark on 880 Cluster Compute instances (7040 cores) and measured the overall performance at 41.82 </a:t>
            </a:r>
            <a:r>
              <a:rPr lang="en-US" sz="2400" dirty="0" err="1" smtClean="0">
                <a:solidFill>
                  <a:prstClr val="black"/>
                </a:solidFill>
                <a:hlinkClick r:id="rId10"/>
              </a:rPr>
              <a:t>TeraFLOPS</a:t>
            </a:r>
            <a:r>
              <a:rPr lang="en-US" sz="2400" dirty="0" smtClean="0">
                <a:solidFill>
                  <a:prstClr val="black"/>
                </a:solidFill>
              </a:rPr>
              <a:t> using Intel's </a:t>
            </a:r>
            <a:r>
              <a:rPr lang="en-US" sz="2400" dirty="0" smtClean="0">
                <a:solidFill>
                  <a:prstClr val="black"/>
                </a:solidFill>
                <a:hlinkClick r:id="rId11"/>
              </a:rPr>
              <a:t>MPI</a:t>
            </a:r>
            <a:r>
              <a:rPr lang="en-US" sz="2400" dirty="0" smtClean="0">
                <a:solidFill>
                  <a:prstClr val="black"/>
                </a:solidFill>
              </a:rPr>
              <a:t> (Message Passing Interface) and </a:t>
            </a:r>
            <a:r>
              <a:rPr lang="en-US" sz="2400" dirty="0" smtClean="0">
                <a:solidFill>
                  <a:prstClr val="black"/>
                </a:solidFill>
                <a:hlinkClick r:id="rId12"/>
              </a:rPr>
              <a:t>MKL</a:t>
            </a:r>
            <a:r>
              <a:rPr lang="en-US" sz="2400" dirty="0" smtClean="0">
                <a:solidFill>
                  <a:prstClr val="black"/>
                </a:solidFill>
              </a:rPr>
              <a:t> (Math Kernel Library) libraries, along with their </a:t>
            </a:r>
            <a:r>
              <a:rPr lang="en-US" sz="2400" dirty="0" smtClean="0">
                <a:solidFill>
                  <a:prstClr val="black"/>
                </a:solidFill>
                <a:hlinkClick r:id="rId13"/>
              </a:rPr>
              <a:t>compiler suite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b="1" dirty="0" smtClean="0">
                <a:solidFill>
                  <a:prstClr val="black"/>
                </a:solidFill>
              </a:rPr>
              <a:t>This result places us at position 146 on the </a:t>
            </a:r>
            <a:r>
              <a:rPr lang="en-US" sz="2400" b="1" dirty="0" smtClean="0">
                <a:solidFill>
                  <a:prstClr val="black"/>
                </a:solidFill>
                <a:hlinkClick r:id="rId14"/>
              </a:rPr>
              <a:t>Top500</a:t>
            </a:r>
            <a:r>
              <a:rPr lang="en-US" sz="2400" b="1" dirty="0" smtClean="0">
                <a:solidFill>
                  <a:prstClr val="black"/>
                </a:solidFill>
              </a:rPr>
              <a:t> list of supercomputers. </a:t>
            </a:r>
            <a:r>
              <a:rPr lang="en-US" sz="2400" dirty="0" smtClean="0">
                <a:solidFill>
                  <a:prstClr val="black"/>
                </a:solidFill>
              </a:rPr>
              <a:t>The input file for the benchmark is </a:t>
            </a:r>
            <a:r>
              <a:rPr lang="en-US" sz="2400" dirty="0" smtClean="0">
                <a:solidFill>
                  <a:prstClr val="black"/>
                </a:solidFill>
                <a:hlinkClick r:id="rId15"/>
              </a:rPr>
              <a:t>here</a:t>
            </a:r>
            <a:r>
              <a:rPr lang="en-US" sz="2400" dirty="0" smtClean="0">
                <a:solidFill>
                  <a:prstClr val="black"/>
                </a:solidFill>
              </a:rPr>
              <a:t> and the output file is </a:t>
            </a:r>
            <a:r>
              <a:rPr lang="en-US" sz="2400" dirty="0" smtClean="0">
                <a:solidFill>
                  <a:prstClr val="black"/>
                </a:solidFill>
                <a:hlinkClick r:id="rId16"/>
              </a:rPr>
              <a:t>here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Philosophy of </a:t>
            </a:r>
            <a:br>
              <a:rPr lang="en-US" dirty="0" smtClean="0"/>
            </a:br>
            <a:r>
              <a:rPr lang="en-US" dirty="0" smtClean="0"/>
              <a:t>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limited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Grids MPI and Clouds </a:t>
            </a:r>
            <a:br>
              <a:rPr lang="en-US" dirty="0" smtClean="0"/>
            </a:br>
            <a:r>
              <a:rPr lang="en-US" dirty="0" smtClean="0"/>
              <a:t>+ and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differential equation based simulations or most datamining in parallel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can execute any job class that was good for Grids plus</a:t>
            </a:r>
          </a:p>
          <a:p>
            <a:pPr lvl="1"/>
            <a:r>
              <a:rPr lang="en-US" dirty="0" smtClean="0"/>
              <a:t>More attractive due to platform plus elastic on-demand model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Amazon Cluster announcement</a:t>
            </a:r>
          </a:p>
          <a:p>
            <a:pPr lvl="1"/>
            <a:r>
              <a:rPr lang="en-US" dirty="0" smtClean="0"/>
              <a:t>Will never be best for most sophisticated differential equation based simulations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communication demanding differential equation based simulations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205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TeraGrid</a:t>
            </a:r>
            <a:br>
              <a:rPr lang="en-US" dirty="0" smtClean="0"/>
            </a:br>
            <a:r>
              <a:rPr lang="en-US" dirty="0" smtClean="0"/>
              <a:t>User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B54E-9A7B-480F-BF6E-D1835F9F15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3" cstate="print"/>
          <a:srcRect l="28333" t="12000" r="17917" b="6000"/>
          <a:stretch>
            <a:fillRect/>
          </a:stretch>
        </p:blipFill>
        <p:spPr bwMode="auto">
          <a:xfrm>
            <a:off x="1951463" y="0"/>
            <a:ext cx="7192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34200" cy="834448"/>
          </a:xfrm>
        </p:spPr>
        <p:txBody>
          <a:bodyPr>
            <a:normAutofit/>
          </a:bodyPr>
          <a:lstStyle/>
          <a:p>
            <a:r>
              <a:rPr lang="en-US" dirty="0" smtClean="0"/>
              <a:t>FutureGrid key Concepts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086"/>
            <a:ext cx="8686800" cy="56123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FutureGrid provides a testbed with a wide variety of computing services to its users</a:t>
            </a:r>
          </a:p>
          <a:p>
            <a:pPr lvl="1"/>
            <a:r>
              <a:rPr lang="en-US" dirty="0" smtClean="0"/>
              <a:t>Supporting users developing new applications and new middleware using </a:t>
            </a:r>
            <a:r>
              <a:rPr lang="en-US" dirty="0" smtClean="0">
                <a:solidFill>
                  <a:srgbClr val="FF0000"/>
                </a:solidFill>
              </a:rPr>
              <a:t>Cloud, Grid and Parallel computing </a:t>
            </a:r>
            <a:r>
              <a:rPr lang="en-US" dirty="0" smtClean="0"/>
              <a:t>(Hypervisors – </a:t>
            </a:r>
            <a:r>
              <a:rPr lang="en-US" dirty="0" err="1" smtClean="0"/>
              <a:t>Xen</a:t>
            </a:r>
            <a:r>
              <a:rPr lang="en-US" dirty="0" smtClean="0"/>
              <a:t>, KVM, </a:t>
            </a:r>
            <a:r>
              <a:rPr lang="en-US" dirty="0" err="1" smtClean="0"/>
              <a:t>ScaleMP</a:t>
            </a:r>
            <a:r>
              <a:rPr lang="en-US" dirty="0" smtClean="0"/>
              <a:t>, Linux, Windows, Nimbus, Eucalyptus, Hadoop, Globus, Unicore, MPI, </a:t>
            </a:r>
            <a:r>
              <a:rPr lang="en-US" dirty="0" err="1" smtClean="0"/>
              <a:t>OpenMP</a:t>
            </a:r>
            <a:r>
              <a:rPr lang="en-US" dirty="0" smtClean="0"/>
              <a:t> …) </a:t>
            </a:r>
          </a:p>
          <a:p>
            <a:pPr lvl="1"/>
            <a:r>
              <a:rPr lang="en-US" dirty="0" smtClean="0"/>
              <a:t>Software supported by FutureGrid or users</a:t>
            </a:r>
          </a:p>
          <a:p>
            <a:pPr lvl="1"/>
            <a:r>
              <a:rPr lang="en-US" dirty="0" smtClean="0"/>
              <a:t>~5000 dedicated cores distributed across country</a:t>
            </a:r>
          </a:p>
          <a:p>
            <a:r>
              <a:rPr lang="en-US" dirty="0" smtClean="0"/>
              <a:t>The FutureGrid testbed provides to its users:</a:t>
            </a:r>
          </a:p>
          <a:p>
            <a:pPr lvl="1"/>
            <a:r>
              <a:rPr lang="en-US" dirty="0" smtClean="0"/>
              <a:t>A rich development and testing platform for middleware and application users looking at </a:t>
            </a:r>
            <a:r>
              <a:rPr lang="en-US" dirty="0" smtClean="0">
                <a:solidFill>
                  <a:srgbClr val="FF0000"/>
                </a:solidFill>
              </a:rPr>
              <a:t>interoperability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functionality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Each use of FutureGrid is an</a:t>
            </a:r>
            <a:r>
              <a:rPr lang="en-US" dirty="0" smtClean="0">
                <a:solidFill>
                  <a:srgbClr val="FF0000"/>
                </a:solidFill>
              </a:rPr>
              <a:t> experiment </a:t>
            </a:r>
            <a:r>
              <a:rPr lang="en-US" dirty="0" smtClean="0"/>
              <a:t>that is </a:t>
            </a:r>
            <a:r>
              <a:rPr lang="en-US" dirty="0" smtClean="0">
                <a:solidFill>
                  <a:srgbClr val="FF0000"/>
                </a:solidFill>
              </a:rPr>
              <a:t>reproducible</a:t>
            </a:r>
          </a:p>
          <a:p>
            <a:pPr lvl="1"/>
            <a:r>
              <a:rPr lang="en-US" dirty="0" smtClean="0"/>
              <a:t>A rich </a:t>
            </a:r>
            <a:r>
              <a:rPr lang="en-US" dirty="0" smtClean="0">
                <a:solidFill>
                  <a:srgbClr val="FF0000"/>
                </a:solidFill>
              </a:rPr>
              <a:t>education and teaching </a:t>
            </a:r>
            <a:r>
              <a:rPr lang="en-US" dirty="0" smtClean="0"/>
              <a:t>platform for advanced cyberinfrastructure classes</a:t>
            </a:r>
          </a:p>
          <a:p>
            <a:pPr lvl="1"/>
            <a:r>
              <a:rPr lang="en-US" dirty="0" smtClean="0"/>
              <a:t>Ability to collaborate with the </a:t>
            </a:r>
            <a:r>
              <a:rPr lang="en-US" dirty="0" smtClean="0">
                <a:solidFill>
                  <a:srgbClr val="FF0000"/>
                </a:solidFill>
              </a:rPr>
              <a:t>US industry </a:t>
            </a:r>
            <a:r>
              <a:rPr lang="en-US" dirty="0" smtClean="0"/>
              <a:t>on research projects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781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FutureGrid key Concepts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44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</a:t>
            </a:r>
            <a:r>
              <a:rPr lang="en-US" sz="2400" dirty="0" smtClean="0"/>
              <a:t> infrastructure supports loading of general images on </a:t>
            </a:r>
            <a:r>
              <a:rPr lang="en-US" sz="2400" dirty="0" smtClean="0">
                <a:solidFill>
                  <a:srgbClr val="FF0000"/>
                </a:solidFill>
              </a:rPr>
              <a:t>Hypervisors</a:t>
            </a:r>
            <a:r>
              <a:rPr lang="en-US" sz="2400" dirty="0" smtClean="0"/>
              <a:t> like </a:t>
            </a:r>
            <a:r>
              <a:rPr lang="en-US" sz="2400" dirty="0" err="1" smtClean="0"/>
              <a:t>Xen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FF0000"/>
                </a:solidFill>
              </a:rPr>
              <a:t>FutureGrid dynamically provisions </a:t>
            </a:r>
            <a:r>
              <a:rPr lang="en-US" sz="2400" dirty="0" smtClean="0"/>
              <a:t>software as needed onto “bare-metal” using Moab/</a:t>
            </a:r>
            <a:r>
              <a:rPr lang="en-US" sz="2400" dirty="0" err="1" smtClean="0"/>
              <a:t>xCAT</a:t>
            </a:r>
            <a:r>
              <a:rPr lang="en-US" sz="2400" dirty="0" smtClean="0"/>
              <a:t> based environment</a:t>
            </a:r>
          </a:p>
          <a:p>
            <a:r>
              <a:rPr lang="en-US" sz="2400" b="1" dirty="0" smtClean="0"/>
              <a:t>Key early user oriented milestones:</a:t>
            </a:r>
          </a:p>
          <a:p>
            <a:pPr lvl="1"/>
            <a:r>
              <a:rPr lang="en-US" sz="2000" b="1" dirty="0" smtClean="0"/>
              <a:t>June 2010 </a:t>
            </a:r>
            <a:r>
              <a:rPr lang="en-US" sz="2000" dirty="0" smtClean="0"/>
              <a:t>Initial users</a:t>
            </a:r>
          </a:p>
          <a:p>
            <a:pPr lvl="1"/>
            <a:r>
              <a:rPr lang="en-US" sz="2000" b="1" dirty="0" smtClean="0"/>
              <a:t>October 2010-January 2011 </a:t>
            </a:r>
            <a:r>
              <a:rPr lang="en-US" sz="2000" dirty="0" smtClean="0"/>
              <a:t>Increasing not so early users allocated by FutureGrid</a:t>
            </a:r>
          </a:p>
          <a:p>
            <a:pPr lvl="1"/>
            <a:r>
              <a:rPr lang="en-US" sz="2000" b="1" dirty="0" smtClean="0"/>
              <a:t>October 2011</a:t>
            </a:r>
            <a:r>
              <a:rPr lang="en-US" sz="2000" dirty="0" smtClean="0"/>
              <a:t> FutureGrid allocatable via TeraGrid process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 apply for FutureGrid access or get help</a:t>
            </a:r>
            <a:r>
              <a:rPr lang="en-US" sz="2400" dirty="0" smtClean="0"/>
              <a:t>, go to homepage </a:t>
            </a:r>
            <a:r>
              <a:rPr lang="en-US" sz="2400" dirty="0" smtClean="0">
                <a:hlinkClick r:id="rId3"/>
              </a:rPr>
              <a:t>www.futuregrid.org</a:t>
            </a:r>
            <a:r>
              <a:rPr lang="en-US" sz="2400" dirty="0" smtClean="0"/>
              <a:t>. Alternatively for help send email to </a:t>
            </a:r>
            <a:r>
              <a:rPr lang="en-US" sz="2400" dirty="0" smtClean="0">
                <a:hlinkClick r:id="rId4"/>
              </a:rPr>
              <a:t>help@futuregrid.org</a:t>
            </a:r>
            <a:r>
              <a:rPr lang="en-US" sz="2400" dirty="0" smtClean="0"/>
              <a:t>. You should receive an automated reply to email within minutes, and contact clearly from a live human no later than next (U.S.) business day after sending an email message. Please send email to PI </a:t>
            </a:r>
            <a:r>
              <a:rPr lang="en-US" sz="2400" dirty="0" smtClean="0">
                <a:hlinkClick r:id="rId5"/>
              </a:rPr>
              <a:t>gcf@indiana.edu</a:t>
            </a:r>
            <a:r>
              <a:rPr lang="en-US" sz="2400" dirty="0" smtClean="0"/>
              <a:t> if problems</a:t>
            </a:r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1" y="129778"/>
            <a:ext cx="5396380" cy="944847"/>
          </a:xfrm>
        </p:spPr>
        <p:txBody>
          <a:bodyPr/>
          <a:lstStyle/>
          <a:p>
            <a:r>
              <a:rPr lang="en-US" dirty="0" smtClean="0"/>
              <a:t>FutureGrid: a Grid/Cloud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running acceptance tests – ready ~September 1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 l="7558" t="32500" r="40698" b="15833"/>
          <a:stretch>
            <a:fillRect/>
          </a:stretch>
        </p:blipFill>
        <p:spPr bwMode="auto">
          <a:xfrm>
            <a:off x="0" y="2133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85740"/>
          </a:xfrm>
        </p:spPr>
        <p:txBody>
          <a:bodyPr/>
          <a:lstStyle/>
          <a:p>
            <a:r>
              <a:rPr lang="en-US" dirty="0" smtClean="0"/>
              <a:t>Some Current FutureGrid early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740"/>
            <a:ext cx="9144000" cy="571241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/>
              <a:t>Investigate </a:t>
            </a:r>
            <a:r>
              <a:rPr lang="en-US" sz="1800" dirty="0" err="1" smtClean="0"/>
              <a:t>metascheduling</a:t>
            </a:r>
            <a:r>
              <a:rPr lang="en-US" sz="1800" dirty="0" smtClean="0"/>
              <a:t> approaches on Cray and iDataPlex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Deploy Genesis II and Unicore end points on Cray and iDataPlex clusters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new Nimbus cloud capabilities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Prototype applications (BLAST) across multiple FutureGrid clusters and Grid’5000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Compare Amazon, Azure with FutureGrid hardware running Linux, Linux on </a:t>
            </a:r>
            <a:r>
              <a:rPr lang="en-US" sz="1800" dirty="0" err="1" smtClean="0"/>
              <a:t>Xen</a:t>
            </a:r>
            <a:r>
              <a:rPr lang="en-US" sz="1800" dirty="0" smtClean="0"/>
              <a:t> or Windows for data intensive applications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</a:t>
            </a:r>
            <a:r>
              <a:rPr lang="en-US" sz="1800" dirty="0" err="1" smtClean="0"/>
              <a:t>ScaleMP</a:t>
            </a:r>
            <a:r>
              <a:rPr lang="en-US" sz="1800" dirty="0" smtClean="0"/>
              <a:t> software shared memory for genome assembly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Genetic algorithms on Hadoop for optimization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Attach power monitoring equipment to iDataPlex nodes to study power use versus use characteristics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Industry (Columbus IN) running CFD codes to study combustion strategies to maximize energy efficiency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evaluation needed by XD TIS and TAS services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of </a:t>
            </a:r>
            <a:r>
              <a:rPr lang="en-US" sz="1800" dirty="0" err="1" smtClean="0"/>
              <a:t>Kepler</a:t>
            </a:r>
            <a:r>
              <a:rPr lang="en-US" sz="1800" dirty="0" smtClean="0"/>
              <a:t> workflow engine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Study scalability of SAGA in difference latency scenarios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and evaluate new algorithms for </a:t>
            </a:r>
            <a:r>
              <a:rPr lang="en-US" sz="1800" dirty="0" err="1" smtClean="0"/>
              <a:t>phylogenetics</a:t>
            </a:r>
            <a:r>
              <a:rPr lang="en-US" sz="1800" dirty="0" smtClean="0"/>
              <a:t>/</a:t>
            </a:r>
            <a:r>
              <a:rPr lang="en-US" sz="1800" dirty="0" err="1" smtClean="0"/>
              <a:t>systematics</a:t>
            </a:r>
            <a:r>
              <a:rPr lang="en-US" sz="1800" dirty="0" smtClean="0"/>
              <a:t> research in CIPRES portal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overheads of clouds in parallel and distributed environments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tutorials and classes in cloud, grid and parallel computing (IU, Florida, LSU)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/>
          <a:lstStyle/>
          <a:p>
            <a:r>
              <a:rPr lang="en-US" dirty="0" smtClean="0"/>
              <a:t>Education on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Supporting ~200 students in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smtClean="0">
                <a:solidFill>
                  <a:srgbClr val="FF0000"/>
                </a:solidFill>
              </a:rPr>
              <a:t>TeraGrid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30-Dec 3 2010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Indiana, Florida and LSU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53467-3A83-4390-AFDC-39710604A0CA}" type="slidenum">
              <a:rPr lang="en-US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F24BA25-D65D-403A-85C2-9B54B8BAC290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What is Cyberinfrastructure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91600" cy="5638800"/>
          </a:xfrm>
        </p:spPr>
        <p:txBody>
          <a:bodyPr/>
          <a:lstStyle/>
          <a:p>
            <a:pPr eaLnBrk="1" hangingPunct="1"/>
            <a:r>
              <a:rPr lang="en-US" sz="2400" smtClean="0"/>
              <a:t>Cyberinfrastructure is (from NSF) infrastructure that supports </a:t>
            </a:r>
            <a:r>
              <a:rPr lang="en-US" sz="2400" smtClean="0">
                <a:solidFill>
                  <a:srgbClr val="FFFF00"/>
                </a:solidFill>
              </a:rPr>
              <a:t>distributed research and learning</a:t>
            </a:r>
            <a:r>
              <a:rPr lang="en-US" sz="2400" smtClean="0"/>
              <a:t> (</a:t>
            </a:r>
            <a:r>
              <a:rPr lang="en-US" sz="2400" smtClean="0">
                <a:solidFill>
                  <a:srgbClr val="FFFF00"/>
                </a:solidFill>
              </a:rPr>
              <a:t>e-Science, e-Research, e-Education</a:t>
            </a:r>
            <a:r>
              <a:rPr lang="en-US" sz="2400" smtClean="0"/>
              <a:t>) </a:t>
            </a:r>
          </a:p>
          <a:p>
            <a:pPr lvl="1" eaLnBrk="1" hangingPunct="1"/>
            <a:r>
              <a:rPr lang="en-US" smtClean="0"/>
              <a:t>Links data, people, computers</a:t>
            </a:r>
          </a:p>
          <a:p>
            <a:pPr eaLnBrk="1" hangingPunct="1"/>
            <a:r>
              <a:rPr lang="en-US" sz="2400" smtClean="0"/>
              <a:t>Exploits </a:t>
            </a:r>
            <a:r>
              <a:rPr lang="en-US" sz="2400" smtClean="0">
                <a:solidFill>
                  <a:srgbClr val="FFFF00"/>
                </a:solidFill>
              </a:rPr>
              <a:t>Internet technology</a:t>
            </a:r>
            <a:r>
              <a:rPr lang="en-US" sz="2400" smtClean="0"/>
              <a:t> (</a:t>
            </a:r>
            <a:r>
              <a:rPr lang="en-US" sz="2400" smtClean="0">
                <a:solidFill>
                  <a:srgbClr val="FFFF00"/>
                </a:solidFill>
              </a:rPr>
              <a:t>Web2.0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rgbClr val="FFFF00"/>
                </a:solidFill>
              </a:rPr>
              <a:t>Clouds</a:t>
            </a:r>
            <a:r>
              <a:rPr lang="en-US" sz="2400" smtClean="0"/>
              <a:t>) adding (via </a:t>
            </a:r>
            <a:r>
              <a:rPr lang="en-US" sz="2400" smtClean="0">
                <a:solidFill>
                  <a:srgbClr val="FFFF00"/>
                </a:solidFill>
              </a:rPr>
              <a:t>Grid</a:t>
            </a:r>
            <a:r>
              <a:rPr lang="en-US" sz="2400" smtClean="0"/>
              <a:t> technology) management, security, supercomputers etc.</a:t>
            </a:r>
          </a:p>
          <a:p>
            <a:pPr eaLnBrk="1" hangingPunct="1"/>
            <a:r>
              <a:rPr lang="en-US" sz="2400" smtClean="0"/>
              <a:t>It has two aspects: </a:t>
            </a:r>
            <a:r>
              <a:rPr lang="en-US" sz="2400" smtClean="0">
                <a:solidFill>
                  <a:srgbClr val="FFFF00"/>
                </a:solidFill>
              </a:rPr>
              <a:t>parallel </a:t>
            </a:r>
            <a:r>
              <a:rPr lang="en-US" sz="2400" smtClean="0"/>
              <a:t>– low latency (microseconds) between nodes and </a:t>
            </a:r>
            <a:r>
              <a:rPr lang="en-US" sz="2400" smtClean="0">
                <a:solidFill>
                  <a:srgbClr val="FFFF00"/>
                </a:solidFill>
              </a:rPr>
              <a:t>distributed</a:t>
            </a:r>
            <a:r>
              <a:rPr lang="en-US" sz="2400" smtClean="0"/>
              <a:t> – highish latency (milliseconds) between nodes</a:t>
            </a:r>
          </a:p>
          <a:p>
            <a:pPr eaLnBrk="1" hangingPunct="1"/>
            <a:r>
              <a:rPr lang="en-US" sz="2400" smtClean="0"/>
              <a:t>Parallel needed to get </a:t>
            </a:r>
            <a:r>
              <a:rPr lang="en-US" sz="2400" smtClean="0">
                <a:solidFill>
                  <a:srgbClr val="FFFF00"/>
                </a:solidFill>
              </a:rPr>
              <a:t>high performance</a:t>
            </a:r>
            <a:r>
              <a:rPr lang="en-US" sz="2400" smtClean="0"/>
              <a:t> on </a:t>
            </a:r>
            <a:r>
              <a:rPr lang="en-US" sz="2400" smtClean="0">
                <a:solidFill>
                  <a:srgbClr val="FFFF00"/>
                </a:solidFill>
              </a:rPr>
              <a:t>individual</a:t>
            </a:r>
            <a:r>
              <a:rPr lang="en-US" sz="2400" smtClean="0"/>
              <a:t> large simulations, data analysis etc.; must </a:t>
            </a:r>
            <a:r>
              <a:rPr lang="en-US" sz="2400" smtClean="0">
                <a:solidFill>
                  <a:srgbClr val="FFFF00"/>
                </a:solidFill>
              </a:rPr>
              <a:t>decompose problem</a:t>
            </a:r>
          </a:p>
          <a:p>
            <a:pPr eaLnBrk="1" hangingPunct="1"/>
            <a:r>
              <a:rPr lang="en-US" sz="2400" smtClean="0"/>
              <a:t>Distributed aspect </a:t>
            </a:r>
            <a:r>
              <a:rPr lang="en-US" sz="2400" smtClean="0">
                <a:solidFill>
                  <a:srgbClr val="FFFF00"/>
                </a:solidFill>
              </a:rPr>
              <a:t>integrates</a:t>
            </a:r>
            <a:r>
              <a:rPr lang="en-US" sz="2400" smtClean="0"/>
              <a:t> already distinct components – especially natural for data (as in biology databases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Arkansas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Indiana </a:t>
                </a:r>
              </a:p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California at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Los Angeles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Penn 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 smtClean="0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at Chicago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Minnesota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Michigan 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Notre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Dame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University of 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Texas</a:t>
                </a:r>
                <a:r>
                  <a:rPr lang="en-US" sz="1050" dirty="0">
                    <a:solidFill>
                      <a:prstClr val="black"/>
                    </a:solidFill>
                  </a:rPr>
                  <a:t> a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t El Paso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 smtClean="0">
                    <a:solidFill>
                      <a:prstClr val="black"/>
                    </a:solidFill>
                  </a:rPr>
                  <a:t>Almaden</a:t>
                </a:r>
                <a:endParaRPr lang="en-US" sz="1050" dirty="0" smtClean="0">
                  <a:solidFill>
                    <a:prstClr val="black"/>
                  </a:solidFill>
                </a:endParaRP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Washington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San Diego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Supercomputer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Center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of Florida</a:t>
                  </a:r>
                  <a:endParaRPr lang="en-US" sz="11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Johns 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Hopkins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 smtClean="0">
                <a:solidFill>
                  <a:prstClr val="black"/>
                </a:solidFill>
              </a:rPr>
              <a:t>Hadoop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600" i="1" dirty="0" err="1" smtClean="0">
                <a:solidFill>
                  <a:prstClr val="black"/>
                </a:solidFill>
              </a:rPr>
              <a:t>MapReduce</a:t>
            </a:r>
            <a:r>
              <a:rPr lang="en-US" sz="1600" i="1" dirty="0" smtClean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 smtClean="0">
                <a:solidFill>
                  <a:prstClr val="black"/>
                </a:solidFill>
              </a:rPr>
              <a:t>FutureGrid</a:t>
            </a:r>
            <a:r>
              <a:rPr lang="en-US" sz="1600" i="1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9316" name="Picture 4" descr="C:\Documents and Settings\Geoffrey Fox\Desktop\cloud_com_mockup_11_4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167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6248400"/>
            <a:ext cx="53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papers submitted to main track; 4 days of tutorials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CA34B-1E70-44AC-AF18-D18AAA141874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604A382-AA86-498F-96D6-6858ABE77D05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e-moreorlessanything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FFFF00"/>
                </a:solidFill>
              </a:rPr>
              <a:t>e-Science</a:t>
            </a:r>
            <a:r>
              <a:rPr lang="en-US" sz="2400" dirty="0" smtClean="0"/>
              <a:t> is about global collaboration in key areas of science, and the next generation of infrastructure that will enable it.’ from inventor of term </a:t>
            </a:r>
            <a:r>
              <a:rPr lang="en-US" sz="2400" dirty="0" smtClean="0">
                <a:solidFill>
                  <a:srgbClr val="FFFF00"/>
                </a:solidFill>
              </a:rPr>
              <a:t>John Taylor</a:t>
            </a:r>
            <a:r>
              <a:rPr lang="en-US" sz="2400" dirty="0" smtClean="0"/>
              <a:t> Director General of Research Councils UK, Office of Science and Technology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e-Science</a:t>
            </a:r>
            <a:r>
              <a:rPr lang="en-US" sz="2400" dirty="0" smtClean="0"/>
              <a:t> is about developing tools and technologies that allow scientists to do ‘faster, better or different’ research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Similarly</a:t>
            </a:r>
            <a:r>
              <a:rPr lang="en-US" sz="2400" dirty="0" smtClean="0">
                <a:solidFill>
                  <a:srgbClr val="FFFF00"/>
                </a:solidFill>
              </a:rPr>
              <a:t> e-Business</a:t>
            </a:r>
            <a:r>
              <a:rPr lang="en-US" sz="2400" dirty="0" smtClean="0"/>
              <a:t> captures the emerging view of corporations as dynamic </a:t>
            </a:r>
            <a:r>
              <a:rPr lang="en-US" sz="2400" dirty="0" smtClean="0">
                <a:solidFill>
                  <a:srgbClr val="FFFF00"/>
                </a:solidFill>
              </a:rPr>
              <a:t>virtual organizations</a:t>
            </a:r>
            <a:r>
              <a:rPr lang="en-US" sz="2400" dirty="0" smtClean="0"/>
              <a:t> linking employees, customers and stakeholders across the world. 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This generalizes to </a:t>
            </a:r>
            <a:r>
              <a:rPr lang="en-US" sz="2400" dirty="0" smtClean="0">
                <a:solidFill>
                  <a:srgbClr val="FFFF00"/>
                </a:solidFill>
              </a:rPr>
              <a:t>e-moreorlessanything </a:t>
            </a:r>
            <a:r>
              <a:rPr lang="en-US" sz="2400" dirty="0" smtClean="0"/>
              <a:t>including </a:t>
            </a:r>
            <a:r>
              <a:rPr lang="en-US" sz="2400" dirty="0" smtClean="0">
                <a:solidFill>
                  <a:srgbClr val="FFFF00"/>
                </a:solidFill>
              </a:rPr>
              <a:t>e-</a:t>
            </a:r>
            <a:r>
              <a:rPr lang="en-US" sz="2400" dirty="0" err="1" smtClean="0">
                <a:solidFill>
                  <a:srgbClr val="FFFF00"/>
                </a:solidFill>
              </a:rPr>
              <a:t>DigitalLibrary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e-</a:t>
            </a:r>
            <a:r>
              <a:rPr lang="en-US" sz="2400" dirty="0" err="1" smtClean="0">
                <a:solidFill>
                  <a:srgbClr val="FFFF00"/>
                </a:solidFill>
              </a:rPr>
              <a:t>SocialScience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e-</a:t>
            </a:r>
            <a:r>
              <a:rPr lang="en-US" sz="2400" dirty="0" err="1" smtClean="0">
                <a:solidFill>
                  <a:srgbClr val="FFFF00"/>
                </a:solidFill>
              </a:rPr>
              <a:t>HavingFun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FF00"/>
                </a:solidFill>
              </a:rPr>
              <a:t> e-Education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FF00"/>
                </a:solidFill>
              </a:rPr>
              <a:t>deluge of data</a:t>
            </a:r>
            <a:r>
              <a:rPr lang="en-US" sz="2400" dirty="0" smtClean="0"/>
              <a:t> of unprecedented and inevitable size must be managed and understood.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People </a:t>
            </a:r>
            <a:r>
              <a:rPr lang="en-US" sz="2400" dirty="0" smtClean="0"/>
              <a:t>(virtual organizations), </a:t>
            </a:r>
            <a:r>
              <a:rPr lang="en-US" sz="2400" dirty="0" smtClean="0">
                <a:solidFill>
                  <a:srgbClr val="FFFF00"/>
                </a:solidFill>
              </a:rPr>
              <a:t>computers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data</a:t>
            </a:r>
            <a:r>
              <a:rPr lang="en-US" sz="2400" dirty="0" smtClean="0"/>
              <a:t> (including </a:t>
            </a:r>
            <a:r>
              <a:rPr lang="en-US" sz="2400" dirty="0" smtClean="0">
                <a:solidFill>
                  <a:srgbClr val="FFFF00"/>
                </a:solidFill>
              </a:rPr>
              <a:t>sensors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instruments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must be linked via hardware and software </a:t>
            </a:r>
            <a:r>
              <a:rPr lang="en-US" sz="2400" dirty="0" smtClean="0">
                <a:solidFill>
                  <a:srgbClr val="FFFF00"/>
                </a:solidFill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Deluge </a:t>
            </a:r>
            <a:r>
              <a:rPr lang="en-US" dirty="0" smtClean="0"/>
              <a:t>in all fields of science</a:t>
            </a:r>
          </a:p>
          <a:p>
            <a:pPr lvl="1"/>
            <a:r>
              <a:rPr lang="en-US" dirty="0" smtClean="0"/>
              <a:t>And areas </a:t>
            </a:r>
            <a:r>
              <a:rPr lang="en-US" smtClean="0"/>
              <a:t>outside science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Multicore</a:t>
            </a:r>
            <a:r>
              <a:rPr lang="en-US" dirty="0" smtClean="0"/>
              <a:t> implies parallel computing important again</a:t>
            </a:r>
          </a:p>
          <a:p>
            <a:pPr lvl="1"/>
            <a:r>
              <a:rPr lang="en-US" dirty="0" smtClean="0"/>
              <a:t>Performance from extra cores – not extra clock speed</a:t>
            </a:r>
          </a:p>
          <a:p>
            <a:pPr lvl="1"/>
            <a:r>
              <a:rPr lang="en-US" dirty="0" smtClean="0"/>
              <a:t>GPU enhanced systems can give big power boost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– new commercially supported data center model replacing compute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(and your general purpose computer center)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weight clients</a:t>
            </a:r>
            <a:r>
              <a:rPr lang="en-US" dirty="0" smtClean="0"/>
              <a:t>: Sensors, Smartphones and tablets accessing and supported by backend services in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Commercial efforts </a:t>
            </a:r>
            <a:r>
              <a:rPr lang="en-US" dirty="0" smtClean="0"/>
              <a:t>moving</a:t>
            </a:r>
            <a:r>
              <a:rPr lang="en-US" dirty="0" smtClean="0">
                <a:solidFill>
                  <a:srgbClr val="FF0000"/>
                </a:solidFill>
              </a:rPr>
              <a:t> much faster </a:t>
            </a:r>
            <a:r>
              <a:rPr lang="en-US" dirty="0" smtClean="0"/>
              <a:t>than</a:t>
            </a:r>
            <a:r>
              <a:rPr lang="en-US" dirty="0" smtClean="0">
                <a:solidFill>
                  <a:srgbClr val="FF0000"/>
                </a:solidFill>
              </a:rPr>
              <a:t> academia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innovation </a:t>
            </a:r>
            <a:r>
              <a:rPr lang="en-US" dirty="0" smtClean="0"/>
              <a:t>and deployment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0930" t="17251" r="9434"/>
          <a:stretch>
            <a:fillRect/>
          </a:stretch>
        </p:blipFill>
        <p:spPr bwMode="auto">
          <a:xfrm>
            <a:off x="0" y="-22412"/>
            <a:ext cx="9144000" cy="688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97"/>
            <a:ext cx="9144000" cy="68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3047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Gartner 2009 Hype Curve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Clouds, Web2.0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Service Oriented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Software Suites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Network Analysis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286000" y="7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514600" y="1295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Centers Clouds &amp; </a:t>
            </a:r>
            <a:br>
              <a:rPr lang="en-US" dirty="0" smtClean="0"/>
            </a:br>
            <a:r>
              <a:rPr lang="en-US" dirty="0" smtClean="0"/>
              <a:t>economies of scale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034321"/>
            <a:ext cx="4750546" cy="495348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Economies of scale</a:t>
            </a:r>
          </a:p>
          <a:p>
            <a:pPr marL="346075" lvl="1" indent="-234950"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854579" y="4531212"/>
            <a:ext cx="3908425" cy="2052025"/>
            <a:chOff x="1173163" y="1900238"/>
            <a:chExt cx="7002462" cy="3782297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67523" y="3016251"/>
              <a:ext cx="5032420" cy="26662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 defTabSz="457200"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 defTabSz="457200">
                <a:defRPr/>
              </a:pPr>
              <a:endPara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749" y="1252475"/>
            <a:ext cx="3936255" cy="29560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1"/>
          <a:ext cx="4419600" cy="237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215390"/>
                <a:gridCol w="88392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small-sized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Large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$95 per 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$2.20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$0.40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5.7</a:t>
                      </a:r>
                      <a:endParaRPr lang="en-US" sz="1200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Administration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~140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11"/>
          <p:cNvGrpSpPr/>
          <p:nvPr/>
        </p:nvGrpSpPr>
        <p:grpSpPr>
          <a:xfrm>
            <a:off x="-1" y="3643173"/>
            <a:ext cx="9144001" cy="3046988"/>
            <a:chOff x="-1" y="3943350"/>
            <a:chExt cx="9144001" cy="3046988"/>
          </a:xfrm>
        </p:grpSpPr>
        <p:sp>
          <p:nvSpPr>
            <p:cNvPr id="13" name="TextBox 12"/>
            <p:cNvSpPr txBox="1"/>
            <p:nvPr/>
          </p:nvSpPr>
          <p:spPr>
            <a:xfrm>
              <a:off x="-1" y="3943350"/>
              <a:ext cx="4991725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</a:rPr>
                <a:t>2 Google warehouses of computers on the banks of the Columbia River, in The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Dalles</a:t>
              </a:r>
              <a:r>
                <a:rPr lang="en-US" sz="2400" dirty="0" smtClean="0">
                  <a:solidFill>
                    <a:prstClr val="black"/>
                  </a:solidFill>
                </a:rPr>
                <a:t>, Oregon</a:t>
              </a:r>
            </a:p>
            <a:p>
              <a:pPr defTabSz="457200"/>
              <a:r>
                <a:rPr lang="en-US" sz="2400" dirty="0" smtClean="0">
                  <a:solidFill>
                    <a:prstClr val="black"/>
                  </a:solidFill>
                </a:rPr>
                <a:t>Such centers use 20MW-200MW </a:t>
              </a:r>
            </a:p>
            <a:p>
              <a:pPr defTabSz="457200"/>
              <a:r>
                <a:rPr lang="en-US" sz="2400" dirty="0" smtClean="0">
                  <a:solidFill>
                    <a:prstClr val="black"/>
                  </a:solidFill>
                </a:rPr>
                <a:t>(Future) each  with 150 watts per CPU</a:t>
              </a:r>
            </a:p>
            <a:p>
              <a:pPr defTabSz="457200"/>
              <a:r>
                <a:rPr lang="en-US" sz="2400" dirty="0" smtClean="0">
                  <a:solidFill>
                    <a:prstClr val="black"/>
                  </a:solidFill>
                </a:rPr>
                <a:t>Save money from large size, positioning with cheap power and access with Internet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1724" y="3943350"/>
              <a:ext cx="4152276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C8C1C-C7DF-4071-8522-5AB5116975BF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67825"/>
            <a:ext cx="2514600" cy="36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7210"/>
            <a:ext cx="6100997" cy="35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896910"/>
            <a:ext cx="89916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Builds giant data centers with 100,000’s of computers;</a:t>
            </a:r>
            <a:br>
              <a:rPr lang="en-US" sz="2400" dirty="0" smtClean="0"/>
            </a:br>
            <a:r>
              <a:rPr lang="en-US" sz="2400" dirty="0" smtClean="0"/>
              <a:t> ~ 200-1000 to a shipping container with Internet access</a:t>
            </a:r>
          </a:p>
          <a:p>
            <a:r>
              <a:rPr lang="en-US" sz="2400" dirty="0" smtClean="0"/>
              <a:t>“Microsoft will cram between 150 and 220 shipping containers filled with data center gear into a new 500,000 square foot Chicago facility. This move marks the most significant, public use of the shipping container systems popularized by the likes of Sun Microsystems and </a:t>
            </a:r>
            <a:r>
              <a:rPr lang="en-US" sz="2400" dirty="0" err="1" smtClean="0"/>
              <a:t>Rackable</a:t>
            </a:r>
            <a:r>
              <a:rPr lang="en-US" sz="2400" dirty="0" smtClean="0"/>
              <a:t> Systems to date.”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4085" y="120650"/>
            <a:ext cx="5636302" cy="64135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Data Centers, Clouds </a:t>
            </a:r>
            <a:br>
              <a:rPr lang="en-US" sz="3200" dirty="0" smtClean="0"/>
            </a:br>
            <a:r>
              <a:rPr lang="en-US" sz="3200" dirty="0" smtClean="0"/>
              <a:t>&amp; economies of scale II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X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400" dirty="0" err="1" smtClean="0">
                <a:solidFill>
                  <a:srgbClr val="FF0000"/>
                </a:solidFill>
              </a:rPr>
              <a:t>SaaS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Software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imply software capabilities (programs) have a         service (messaging) interface</a:t>
            </a:r>
          </a:p>
          <a:p>
            <a:pPr lvl="1"/>
            <a:r>
              <a:rPr lang="en-US" sz="2000" dirty="0" smtClean="0"/>
              <a:t>Applying systematically reduces system complexity to being linear in number of components</a:t>
            </a:r>
          </a:p>
          <a:p>
            <a:pPr lvl="1"/>
            <a:r>
              <a:rPr lang="en-US" sz="2000" dirty="0" smtClean="0"/>
              <a:t>Access via messaging rather than by installing in /</a:t>
            </a:r>
            <a:r>
              <a:rPr lang="en-US" sz="2000" dirty="0" err="1" smtClean="0"/>
              <a:t>usr</a:t>
            </a:r>
            <a:r>
              <a:rPr lang="en-US" sz="2000" dirty="0" smtClean="0"/>
              <a:t>/bin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Infrastructure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HaaS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Hardware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– get your computer time with a credit card and with a Web interface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Platform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 plus core software capabilities on which you build  </a:t>
            </a:r>
            <a:r>
              <a:rPr lang="en-US" sz="2400" dirty="0" smtClean="0">
                <a:solidFill>
                  <a:srgbClr val="FF0000"/>
                </a:solidFill>
              </a:rPr>
              <a:t>SaaS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Cyberinfrastructure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“Research as a Service”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SensaaS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Sensors (Instruments)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(cf. </a:t>
            </a: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1228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867400"/>
            <a:ext cx="838200" cy="795552"/>
          </a:xfrm>
          <a:prstGeom prst="rect">
            <a:avLst/>
          </a:prstGeom>
          <a:noFill/>
        </p:spPr>
      </p:pic>
      <p:grpSp>
        <p:nvGrpSpPr>
          <p:cNvPr id="4" name="Group 19"/>
          <p:cNvGrpSpPr/>
          <p:nvPr/>
        </p:nvGrpSpPr>
        <p:grpSpPr>
          <a:xfrm>
            <a:off x="6324600" y="4257675"/>
            <a:ext cx="2524125" cy="2524125"/>
            <a:chOff x="6324600" y="4191000"/>
            <a:chExt cx="2524125" cy="2524125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4191000"/>
              <a:ext cx="252412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2325" y="4352925"/>
              <a:ext cx="457200" cy="33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62017" y="5572125"/>
              <a:ext cx="41030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86725" y="503872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48525" y="5953125"/>
              <a:ext cx="818766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9925" y="5191125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86725" y="5572125"/>
              <a:ext cx="206181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67725" y="5724525"/>
              <a:ext cx="183066" cy="2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0"/>
          <p:cNvGrpSpPr/>
          <p:nvPr/>
        </p:nvGrpSpPr>
        <p:grpSpPr>
          <a:xfrm>
            <a:off x="1676400" y="4267200"/>
            <a:ext cx="1076325" cy="1076325"/>
            <a:chOff x="6324600" y="4191000"/>
            <a:chExt cx="2524125" cy="252412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24600" y="4191000"/>
              <a:ext cx="252412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72325" y="4352925"/>
              <a:ext cx="457200" cy="33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62017" y="5572125"/>
              <a:ext cx="41030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086725" y="503872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248525" y="5953125"/>
              <a:ext cx="818766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19925" y="5191125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86725" y="5572125"/>
              <a:ext cx="206181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467725" y="5724525"/>
              <a:ext cx="183066" cy="2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1" cstate="print"/>
          <a:srcRect l="21192" r="15232"/>
          <a:stretch>
            <a:fillRect/>
          </a:stretch>
        </p:blipFill>
        <p:spPr bwMode="auto">
          <a:xfrm>
            <a:off x="2286000" y="5943600"/>
            <a:ext cx="457200" cy="5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71800" y="5943600"/>
            <a:ext cx="30480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6200" y="4572000"/>
            <a:ext cx="15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Other Services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6019800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Clients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71800" y="4572000"/>
            <a:ext cx="3200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6172200"/>
            <a:ext cx="2819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salsa_ppt_template_black</Template>
  <TotalTime>22416</TotalTime>
  <Words>1908</Words>
  <Application>Microsoft Office PowerPoint</Application>
  <PresentationFormat>On-screen Show (4:3)</PresentationFormat>
  <Paragraphs>241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Office Theme</vt:lpstr>
      <vt:lpstr>2_Office Theme</vt:lpstr>
      <vt:lpstr>Globe</vt:lpstr>
      <vt:lpstr>4_Office Theme</vt:lpstr>
      <vt:lpstr>5_Office Theme</vt:lpstr>
      <vt:lpstr>6_Office Theme</vt:lpstr>
      <vt:lpstr>7_Office Theme</vt:lpstr>
      <vt:lpstr>8_Office Theme</vt:lpstr>
      <vt:lpstr>1_Office Theme</vt:lpstr>
      <vt:lpstr>Overview of Cyberinfrastructure</vt:lpstr>
      <vt:lpstr>What is Cyberinfrastructure</vt:lpstr>
      <vt:lpstr>e-moreorlessanything</vt:lpstr>
      <vt:lpstr>Important Trends</vt:lpstr>
      <vt:lpstr>Slide 5</vt:lpstr>
      <vt:lpstr>Slide 6</vt:lpstr>
      <vt:lpstr>Data Centers Clouds &amp;  economies of scale I</vt:lpstr>
      <vt:lpstr>Data Centers, Clouds  &amp; economies of scale II</vt:lpstr>
      <vt:lpstr>X as a Service</vt:lpstr>
      <vt:lpstr>Slide 10</vt:lpstr>
      <vt:lpstr>Philosophy of  Clouds and Grids</vt:lpstr>
      <vt:lpstr>Grids MPI and Clouds  + and -</vt:lpstr>
      <vt:lpstr>TeraGrid User Areas</vt:lpstr>
      <vt:lpstr>FutureGrid key Concepts I</vt:lpstr>
      <vt:lpstr>FutureGrid key Concepts II</vt:lpstr>
      <vt:lpstr>FutureGrid Partners</vt:lpstr>
      <vt:lpstr>FutureGrid: a Grid/Cloud Testbed</vt:lpstr>
      <vt:lpstr>Some Current FutureGrid early uses</vt:lpstr>
      <vt:lpstr>Education on FutureGrid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Geoffrey Fox</cp:lastModifiedBy>
  <cp:revision>1004</cp:revision>
  <dcterms:created xsi:type="dcterms:W3CDTF">2009-02-17T15:34:47Z</dcterms:created>
  <dcterms:modified xsi:type="dcterms:W3CDTF">2010-09-08T02:30:30Z</dcterms:modified>
</cp:coreProperties>
</file>