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17"/>
  </p:notesMasterIdLst>
  <p:sldIdLst>
    <p:sldId id="265" r:id="rId3"/>
    <p:sldId id="296" r:id="rId4"/>
    <p:sldId id="294" r:id="rId5"/>
    <p:sldId id="298" r:id="rId6"/>
    <p:sldId id="304" r:id="rId7"/>
    <p:sldId id="297" r:id="rId8"/>
    <p:sldId id="299" r:id="rId9"/>
    <p:sldId id="305" r:id="rId10"/>
    <p:sldId id="300" r:id="rId11"/>
    <p:sldId id="301" r:id="rId12"/>
    <p:sldId id="306" r:id="rId13"/>
    <p:sldId id="302" r:id="rId14"/>
    <p:sldId id="295" r:id="rId15"/>
    <p:sldId id="303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7" autoAdjust="0"/>
    <p:restoredTop sz="94674" autoAdjust="0"/>
  </p:normalViewPr>
  <p:slideViewPr>
    <p:cSldViewPr snapToGrid="0" snapToObjects="1">
      <p:cViewPr varScale="1">
        <p:scale>
          <a:sx n="56" d="100"/>
          <a:sy n="56" d="100"/>
        </p:scale>
        <p:origin x="95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19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C38FE-F884-4E17-A83D-543C466F79A5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C080E-B00D-4181-91FC-08D9D4473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348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4677B-C5CE-4183-A13D-EB29CCD2130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112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E24-CD6D-F245-BA50-44436EA38975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436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E24-CD6D-F245-BA50-44436EA38975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60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E24-CD6D-F245-BA50-44436EA38975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51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Franklin Gothic Dem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531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CAE23-AE97-EE4C-8AB2-B9A0E5A22DC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3/20/2014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75D5-AD67-DF40-AFC0-07F0D11DBBD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1923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CAE23-AE97-EE4C-8AB2-B9A0E5A22DC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3/20/2014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75D5-AD67-DF40-AFC0-07F0D11DBBD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323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CAE23-AE97-EE4C-8AB2-B9A0E5A22DC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3/20/2014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75D5-AD67-DF40-AFC0-07F0D11DBBD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2150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CAE23-AE97-EE4C-8AB2-B9A0E5A22DC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3/20/2014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75D5-AD67-DF40-AFC0-07F0D11DBBD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3327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CAE23-AE97-EE4C-8AB2-B9A0E5A22DC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3/20/2014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75D5-AD67-DF40-AFC0-07F0D11DBBD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0965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CAE23-AE97-EE4C-8AB2-B9A0E5A22DC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3/20/2014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75D5-AD67-DF40-AFC0-07F0D11DBBD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5840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CAE23-AE97-EE4C-8AB2-B9A0E5A22DC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3/20/2014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75D5-AD67-DF40-AFC0-07F0D11DBBD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438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E24-CD6D-F245-BA50-44436EA38975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2093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CAE23-AE97-EE4C-8AB2-B9A0E5A22DC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3/20/2014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75D5-AD67-DF40-AFC0-07F0D11DBBD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4255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CAE23-AE97-EE4C-8AB2-B9A0E5A22DC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3/20/2014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75D5-AD67-DF40-AFC0-07F0D11DBBD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4548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CAE23-AE97-EE4C-8AB2-B9A0E5A22DC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3/20/2014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75D5-AD67-DF40-AFC0-07F0D11DBBD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5072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CAE23-AE97-EE4C-8AB2-B9A0E5A22DC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3/20/2014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75D5-AD67-DF40-AFC0-07F0D11DBBD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606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E24-CD6D-F245-BA50-44436EA38975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97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E24-CD6D-F245-BA50-44436EA38975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86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E24-CD6D-F245-BA50-44436EA38975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40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E24-CD6D-F245-BA50-44436EA38975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871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E24-CD6D-F245-BA50-44436EA38975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278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E24-CD6D-F245-BA50-44436EA38975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30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E24-CD6D-F245-BA50-44436EA38975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358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08E24-CD6D-F245-BA50-44436EA38975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935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CAE23-AE97-EE4C-8AB2-B9A0E5A22DC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3/20/2014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875D5-AD67-DF40-AFC0-07F0D11DBBD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9885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cf@indiana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infomall.org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salsahpc.indiana.edu/millionseq/fungi2/fungi2_index.html#cluster_statu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research.microsoft.com/en-us/projects/bio/mbf.aspx" TargetMode="External"/><Relationship Id="rId3" Type="http://schemas.openxmlformats.org/officeDocument/2006/relationships/hyperlink" Target="http://osl.iu.edu/research/mpi.net/" TargetMode="External"/><Relationship Id="rId7" Type="http://schemas.openxmlformats.org/officeDocument/2006/relationships/hyperlink" Target="http://grids.ucs.indiana.edu/ptliupages/publications/ecmls2010_submission_12.pdf" TargetMode="External"/><Relationship Id="rId2" Type="http://schemas.openxmlformats.org/officeDocument/2006/relationships/hyperlink" Target="http://www.iterativemapreduce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ids.ucs.indiana.edu/ptliupages/publications/SALSACloudCompaperOct10-09.pdf" TargetMode="External"/><Relationship Id="rId5" Type="http://schemas.openxmlformats.org/officeDocument/2006/relationships/hyperlink" Target="http://grids.ucs.indiana.edu/ptliupages/publications/GLBIO%202011%20(Final)/Interpolative%20Multidimensional%20Scaling%20Techniques%20for%20the%20Identification%20of%20Clusters%20in%20Very%20Large%20Sequence%20SetsFULL.pdf" TargetMode="External"/><Relationship Id="rId4" Type="http://schemas.openxmlformats.org/officeDocument/2006/relationships/hyperlink" Target="http://grids.ucs.indiana.edu/ptliupages/publications/Cluster11poster_sebae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alsahpc.indiana.edu/millionseq/fungi2/fungi2_index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garsync.com/pf/D6858752_0743775_91908?directDownload=true" TargetMode="External"/><Relationship Id="rId2" Type="http://schemas.openxmlformats.org/officeDocument/2006/relationships/hyperlink" Target="https://www.sugarsync.com/pf/D6858752_0743775_91072?directDownload=tru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alsahpc.indiana.edu/millionseq/fungi2/fungi2_gallery_megaregion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443" y="762000"/>
            <a:ext cx="9144000" cy="1470025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Looking </a:t>
            </a:r>
            <a:r>
              <a:rPr lang="en-US" sz="4800" b="1" dirty="0"/>
              <a:t>at Use Case 19, 20 Genomics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05518"/>
            <a:ext cx="9144000" cy="846573"/>
          </a:xfrm>
        </p:spPr>
        <p:txBody>
          <a:bodyPr>
            <a:noAutofit/>
          </a:bodyPr>
          <a:lstStyle/>
          <a:p>
            <a:r>
              <a:rPr lang="en-US" sz="2400" b="1" dirty="0"/>
              <a:t>1st JTC 1 SGBD Meeting</a:t>
            </a:r>
          </a:p>
          <a:p>
            <a:r>
              <a:rPr lang="en-US" sz="2400" b="1" dirty="0"/>
              <a:t>SDSC San Diego March 19 </a:t>
            </a:r>
            <a:r>
              <a:rPr lang="en-US" sz="2400" b="1" dirty="0" smtClean="0"/>
              <a:t>2014</a:t>
            </a:r>
            <a:endParaRPr lang="it-IT" sz="2400" b="1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3858566"/>
            <a:ext cx="9144000" cy="299943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</a:rPr>
              <a:t>Judy Qiu</a:t>
            </a:r>
          </a:p>
          <a:p>
            <a:pPr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2400" b="1" dirty="0" err="1" smtClean="0">
                <a:solidFill>
                  <a:prstClr val="black"/>
                </a:solidFill>
                <a:cs typeface="Times New Roman" pitchFamily="18" charset="0"/>
              </a:rPr>
              <a:t>Shantenu</a:t>
            </a: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cs typeface="Times New Roman" pitchFamily="18" charset="0"/>
              </a:rPr>
              <a:t>Jha</a:t>
            </a: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</a:rPr>
              <a:t>  (Rutgers)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400" b="1" dirty="0">
                <a:solidFill>
                  <a:prstClr val="black"/>
                </a:solidFill>
                <a:cs typeface="Times New Roman" pitchFamily="18" charset="0"/>
              </a:rPr>
              <a:t>Geoffrey Fox </a:t>
            </a:r>
            <a:endParaRPr lang="en-US" sz="2400" b="1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  <a:hlinkClick r:id="rId3"/>
              </a:rPr>
              <a:t>gcf@indiana.edu</a:t>
            </a:r>
            <a:r>
              <a:rPr lang="en-US" sz="2400" dirty="0" smtClean="0">
                <a:solidFill>
                  <a:prstClr val="black"/>
                </a:solidFill>
              </a:rPr>
              <a:t>            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hlinkClick r:id="rId4"/>
              </a:rPr>
              <a:t>http://www.infomall.org</a:t>
            </a:r>
            <a:endParaRPr lang="en-US" sz="2000" dirty="0">
              <a:solidFill>
                <a:prstClr val="black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2000" dirty="0" smtClean="0">
                <a:solidFill>
                  <a:prstClr val="black"/>
                </a:solidFill>
                <a:cs typeface="Times New Roman" pitchFamily="18" charset="0"/>
              </a:rPr>
              <a:t>School of Informatics and Computing</a:t>
            </a:r>
          </a:p>
          <a:p>
            <a:pPr algn="ctr">
              <a:spcBef>
                <a:spcPct val="20000"/>
              </a:spcBef>
            </a:pPr>
            <a:r>
              <a:rPr lang="en-US" sz="2000" dirty="0" smtClean="0">
                <a:solidFill>
                  <a:prstClr val="black"/>
                </a:solidFill>
                <a:cs typeface="Times New Roman" pitchFamily="18" charset="0"/>
              </a:rPr>
              <a:t>Digital Science Center</a:t>
            </a:r>
          </a:p>
          <a:p>
            <a:pPr algn="ctr">
              <a:spcBef>
                <a:spcPct val="20000"/>
              </a:spcBef>
            </a:pPr>
            <a:r>
              <a:rPr lang="en-US" sz="2000" dirty="0" smtClean="0">
                <a:solidFill>
                  <a:prstClr val="black"/>
                </a:solidFill>
                <a:cs typeface="Times New Roman" pitchFamily="18" charset="0"/>
              </a:rPr>
              <a:t>Indiana University Bloomington</a:t>
            </a:r>
            <a:endParaRPr lang="en-US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90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331"/>
            <a:ext cx="8229600" cy="68070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Process (on web page) Part 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40391"/>
            <a:ext cx="9021170" cy="611760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10) For </a:t>
            </a:r>
            <a:r>
              <a:rPr lang="en-US" dirty="0"/>
              <a:t>each Mega-region sequence </a:t>
            </a:r>
            <a:r>
              <a:rPr lang="en-US" dirty="0" smtClean="0"/>
              <a:t>set (mega regions size is from 10K to 125K)</a:t>
            </a:r>
            <a:endParaRPr lang="en-US" dirty="0"/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Run pairwise local sequence alignment (Smith-Waterman)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Run DA(Deterministic Annealing)-SMACOF on 10.1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Run </a:t>
            </a:r>
            <a:r>
              <a:rPr lang="en-US" dirty="0" err="1"/>
              <a:t>MDSasChisq</a:t>
            </a:r>
            <a:r>
              <a:rPr lang="en-US" dirty="0"/>
              <a:t> in SMACOF mode on 10.1 with sample points of the region fixed to locations from 4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Run Deterministic Annealing pairwise clustering on 10.1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Produce plot from 10.2 and 10.3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While refinements necessary for 10.5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US" dirty="0"/>
              <a:t>Extract distances for necessary sub clusters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US" dirty="0"/>
              <a:t>Run Deterministic Annealing pairwise clustering on 10.5.1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US" dirty="0"/>
              <a:t>Merge results of 10.5.2 with 10.3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US" dirty="0"/>
              <a:t>Produce plot from 10.2 and 10.5.3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US" dirty="0"/>
              <a:t>Go to 10.5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Produce final region specific plot from 10.2 and 10.6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Produce final region specific fixed run plot from 10.3 and 10.6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Classify clusters into three groups (see </a:t>
            </a:r>
            <a:r>
              <a:rPr lang="en-US" dirty="0">
                <a:hlinkClick r:id="rId2"/>
              </a:rPr>
              <a:t>cluster status</a:t>
            </a:r>
            <a:r>
              <a:rPr lang="en-US" dirty="0"/>
              <a:t>) for clusters in 10.7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Find cluster centers for each clean cluster in MDSs of 10.7 and 10.8</a:t>
            </a:r>
          </a:p>
        </p:txBody>
      </p:sp>
    </p:spTree>
    <p:extLst>
      <p:ext uri="{BB962C8B-B14F-4D97-AF65-F5344CB8AC3E}">
        <p14:creationId xmlns:p14="http://schemas.microsoft.com/office/powerpoint/2010/main" val="31847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Last Step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63" y="1600200"/>
            <a:ext cx="8918812" cy="4525963"/>
          </a:xfrm>
        </p:spPr>
        <p:txBody>
          <a:bodyPr/>
          <a:lstStyle/>
          <a:p>
            <a:r>
              <a:rPr lang="en-US" dirty="0" smtClean="0"/>
              <a:t>Take 126 Centers of Clusters.</a:t>
            </a:r>
          </a:p>
          <a:p>
            <a:r>
              <a:rPr lang="en-US" dirty="0" smtClean="0"/>
              <a:t>Combine with existing data and compare using MDS on ~2500 sequences</a:t>
            </a:r>
          </a:p>
          <a:p>
            <a:r>
              <a:rPr lang="en-US" dirty="0" smtClean="0"/>
              <a:t>Biologists choose subset of existing data and refine sequence using Multiple Sequence alignment (which is viable on ~1000 sequences)</a:t>
            </a:r>
          </a:p>
          <a:p>
            <a:r>
              <a:rPr lang="en-US" dirty="0" smtClean="0"/>
              <a:t>Final result is Phylogenetic Tree comparing different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62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331"/>
            <a:ext cx="902117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Technologies used in analysis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75391"/>
            <a:ext cx="9021170" cy="568260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hlinkClick r:id="rId2"/>
              </a:rPr>
              <a:t>Twister</a:t>
            </a:r>
            <a:r>
              <a:rPr lang="en-US" dirty="0" smtClean="0"/>
              <a:t> Iterative MapReduce</a:t>
            </a:r>
            <a:endParaRPr lang="en-US" dirty="0"/>
          </a:p>
          <a:p>
            <a:r>
              <a:rPr lang="en-US" dirty="0">
                <a:hlinkClick r:id="rId3"/>
              </a:rPr>
              <a:t>MPI.NET</a:t>
            </a:r>
            <a:endParaRPr lang="en-US" dirty="0"/>
          </a:p>
          <a:p>
            <a:r>
              <a:rPr lang="en-US" dirty="0">
                <a:hlinkClick r:id="rId4"/>
              </a:rPr>
              <a:t>Dimension Reduction with Deterministic Annealing </a:t>
            </a:r>
            <a:r>
              <a:rPr lang="en-US" dirty="0" smtClean="0">
                <a:hlinkClick r:id="rId4"/>
              </a:rPr>
              <a:t>SMACOF</a:t>
            </a:r>
            <a:endParaRPr lang="en-US" dirty="0" smtClean="0"/>
          </a:p>
          <a:p>
            <a:r>
              <a:rPr lang="en-US" dirty="0" smtClean="0"/>
              <a:t>Dimension Reduction by </a:t>
            </a:r>
            <a:r>
              <a:rPr lang="en-US" dirty="0" smtClean="0">
                <a:sym typeface="Symbol" panose="05050102010706020507" pitchFamily="18" charset="2"/>
              </a:rPr>
              <a:t></a:t>
            </a:r>
            <a:r>
              <a:rPr lang="en-US" baseline="30000" dirty="0" smtClean="0">
                <a:sym typeface="Symbol" panose="05050102010706020507" pitchFamily="18" charset="2"/>
              </a:rPr>
              <a:t>2 </a:t>
            </a:r>
            <a:r>
              <a:rPr lang="en-US" dirty="0" smtClean="0">
                <a:sym typeface="Symbol" panose="05050102010706020507" pitchFamily="18" charset="2"/>
              </a:rPr>
              <a:t>(later replaced by a method below)</a:t>
            </a:r>
          </a:p>
          <a:p>
            <a:r>
              <a:rPr lang="en-US" dirty="0" smtClean="0">
                <a:sym typeface="Symbol" panose="05050102010706020507" pitchFamily="18" charset="2"/>
              </a:rPr>
              <a:t>New WDA-SMACOF outperforming previous methods</a:t>
            </a:r>
            <a:endParaRPr lang="en-US" dirty="0"/>
          </a:p>
          <a:p>
            <a:r>
              <a:rPr lang="en-US" dirty="0">
                <a:hlinkClick r:id="rId5"/>
              </a:rPr>
              <a:t>Dimension Reduction by Interpolation</a:t>
            </a:r>
            <a:endParaRPr lang="en-US" dirty="0"/>
          </a:p>
          <a:p>
            <a:r>
              <a:rPr lang="en-US" dirty="0">
                <a:hlinkClick r:id="rId6"/>
              </a:rPr>
              <a:t>Clustering by Deterministic Annealing Pairwise </a:t>
            </a:r>
            <a:r>
              <a:rPr lang="en-US" dirty="0" smtClean="0">
                <a:hlinkClick r:id="rId6"/>
              </a:rPr>
              <a:t>Techniques</a:t>
            </a:r>
            <a:r>
              <a:rPr lang="en-US" dirty="0" smtClean="0"/>
              <a:t> including center determination</a:t>
            </a:r>
            <a:endParaRPr lang="en-US" dirty="0"/>
          </a:p>
          <a:p>
            <a:r>
              <a:rPr lang="en-US" dirty="0">
                <a:hlinkClick r:id="rId7"/>
              </a:rPr>
              <a:t>Smith Waterman </a:t>
            </a:r>
            <a:r>
              <a:rPr lang="en-US" dirty="0" err="1">
                <a:hlinkClick r:id="rId7"/>
              </a:rPr>
              <a:t>Gotoh</a:t>
            </a:r>
            <a:r>
              <a:rPr lang="en-US" dirty="0">
                <a:hlinkClick r:id="rId7"/>
              </a:rPr>
              <a:t> Distance Computation</a:t>
            </a:r>
            <a:endParaRPr lang="en-US" dirty="0"/>
          </a:p>
          <a:p>
            <a:r>
              <a:rPr lang="en-US" dirty="0">
                <a:hlinkClick r:id="rId8"/>
              </a:rPr>
              <a:t>.NET Bio</a:t>
            </a:r>
            <a:r>
              <a:rPr lang="en-US" dirty="0"/>
              <a:t> (formerly Microsoft Biology Foundation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Phylogram</a:t>
            </a:r>
            <a:r>
              <a:rPr lang="en-US" dirty="0" smtClean="0"/>
              <a:t> determination</a:t>
            </a:r>
          </a:p>
          <a:p>
            <a:r>
              <a:rPr lang="en-US" dirty="0" err="1" smtClean="0"/>
              <a:t>RAxML</a:t>
            </a:r>
            <a:r>
              <a:rPr lang="en-US" dirty="0" smtClean="0"/>
              <a:t> standard package to find phylogenetic trees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34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38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mbria"/>
                <a:cs typeface="Cambria"/>
              </a:rPr>
              <a:t>Summarize a million Fungi Sequences</a:t>
            </a:r>
            <a:br>
              <a:rPr lang="en-US" dirty="0" smtClean="0">
                <a:latin typeface="Cambria"/>
                <a:cs typeface="Cambria"/>
              </a:rPr>
            </a:br>
            <a:r>
              <a:rPr lang="en-US" dirty="0" smtClean="0">
                <a:latin typeface="Cambria"/>
                <a:cs typeface="Cambria"/>
              </a:rPr>
              <a:t>Spherical Phylogram Visualization</a:t>
            </a:r>
            <a:endParaRPr lang="en-US" dirty="0">
              <a:latin typeface="Cambria"/>
              <a:cs typeface="Cambria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52332"/>
            <a:ext cx="2862492" cy="5153342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692" y="1417638"/>
            <a:ext cx="4912968" cy="437356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57200" y="6471359"/>
            <a:ext cx="36059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RAxML</a:t>
            </a:r>
            <a:r>
              <a:rPr lang="en-US" b="1" dirty="0" smtClean="0"/>
              <a:t> result visualized in </a:t>
            </a:r>
            <a:r>
              <a:rPr lang="en-US" b="1" dirty="0" err="1"/>
              <a:t>FigTree</a:t>
            </a:r>
            <a:r>
              <a:rPr lang="en-US" b="1" dirty="0"/>
              <a:t>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707089" y="5935001"/>
            <a:ext cx="42788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Spherical </a:t>
            </a:r>
            <a:r>
              <a:rPr lang="en-US" b="1" dirty="0" err="1" smtClean="0"/>
              <a:t>Phylogram</a:t>
            </a:r>
            <a:r>
              <a:rPr lang="en-US" b="1" dirty="0" smtClean="0"/>
              <a:t> from new MDS method visualized in </a:t>
            </a:r>
            <a:r>
              <a:rPr lang="en-US" b="1" dirty="0" err="1" smtClean="0"/>
              <a:t>PlotViz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29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922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Technology Innovations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Better Clustering</a:t>
            </a:r>
          </a:p>
          <a:p>
            <a:r>
              <a:rPr lang="en-US" dirty="0" smtClean="0"/>
              <a:t>Better Center Determination</a:t>
            </a:r>
          </a:p>
          <a:p>
            <a:r>
              <a:rPr lang="en-US" dirty="0" smtClean="0"/>
              <a:t>New 3D </a:t>
            </a:r>
            <a:r>
              <a:rPr lang="en-US" dirty="0" err="1" smtClean="0"/>
              <a:t>Phylograms</a:t>
            </a:r>
            <a:endParaRPr lang="en-US" dirty="0" smtClean="0"/>
          </a:p>
          <a:p>
            <a:r>
              <a:rPr lang="en-US" dirty="0" smtClean="0"/>
              <a:t>Better MDS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55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7070"/>
            <a:ext cx="9144000" cy="63976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We are sort of working on Use Cases with HPC-ABDS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538"/>
            <a:ext cx="9061938" cy="594946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Use Case 10 Internet of Things: Yarn, Storm, </a:t>
            </a:r>
            <a:r>
              <a:rPr lang="en-US" dirty="0" err="1" smtClean="0"/>
              <a:t>ActiveMQ</a:t>
            </a:r>
            <a:endParaRPr lang="en-US" dirty="0" smtClean="0"/>
          </a:p>
          <a:p>
            <a:r>
              <a:rPr lang="en-US" dirty="0" smtClean="0"/>
              <a:t>Use Case 19, 20 Genomics. Hadoop, Iterative MapReduce, MPI, Much better analytics than Mahout</a:t>
            </a:r>
          </a:p>
          <a:p>
            <a:r>
              <a:rPr lang="en-US" dirty="0" smtClean="0"/>
              <a:t>Use Case 26 Deep Learning. High performance distributed GPU (optimized collectives) with Python front end (planned)</a:t>
            </a:r>
          </a:p>
          <a:p>
            <a:r>
              <a:rPr lang="en-US" dirty="0" smtClean="0"/>
              <a:t>Variant of Use Case 26, 27 Image classification using </a:t>
            </a:r>
            <a:r>
              <a:rPr lang="en-US" dirty="0" err="1" smtClean="0"/>
              <a:t>Kmeans</a:t>
            </a:r>
            <a:r>
              <a:rPr lang="en-US" dirty="0" smtClean="0"/>
              <a:t>: Iterative MapReduce</a:t>
            </a:r>
          </a:p>
          <a:p>
            <a:r>
              <a:rPr lang="en-US" dirty="0" smtClean="0"/>
              <a:t>Use Case 28 Twitter with optimized index for </a:t>
            </a:r>
            <a:r>
              <a:rPr lang="en-US" dirty="0" err="1" smtClean="0"/>
              <a:t>Hbase</a:t>
            </a:r>
            <a:r>
              <a:rPr lang="en-US" dirty="0" smtClean="0"/>
              <a:t>, Hadoop and Iterative MapReduce</a:t>
            </a:r>
          </a:p>
          <a:p>
            <a:r>
              <a:rPr lang="en-US" dirty="0" smtClean="0"/>
              <a:t>Use Case 30 Network Science. MPI and </a:t>
            </a:r>
            <a:r>
              <a:rPr lang="en-US" dirty="0" err="1" smtClean="0"/>
              <a:t>Giraph</a:t>
            </a:r>
            <a:r>
              <a:rPr lang="en-US" dirty="0" smtClean="0"/>
              <a:t> for network structure and dynamics (planned)</a:t>
            </a:r>
          </a:p>
          <a:p>
            <a:r>
              <a:rPr lang="en-US" dirty="0" smtClean="0"/>
              <a:t>Use Case 39 Particle Physics. Iterative MapReduce (wrote proposal)</a:t>
            </a:r>
          </a:p>
          <a:p>
            <a:r>
              <a:rPr lang="en-US" dirty="0" smtClean="0"/>
              <a:t>Use Case 43 Radar Image Analysis. Hadoop for multiple individual images moving to Iterative MapReduce for global integration over “all” images</a:t>
            </a:r>
          </a:p>
          <a:p>
            <a:r>
              <a:rPr lang="en-US" dirty="0" smtClean="0"/>
              <a:t>Use Case 44 Radar Images. Running on Amazon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34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350"/>
            <a:ext cx="9144000" cy="731174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ambria" panose="02040503050406030204" pitchFamily="18" charset="0"/>
              </a:rPr>
              <a:t>DACIDR for Gene Analysis (Use Case 19,20)</a:t>
            </a:r>
            <a:endParaRPr lang="en-US" sz="36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16623"/>
            <a:ext cx="9144000" cy="3116324"/>
          </a:xfrm>
        </p:spPr>
        <p:txBody>
          <a:bodyPr>
            <a:normAutofit lnSpcReduction="10000"/>
          </a:bodyPr>
          <a:lstStyle/>
          <a:p>
            <a:pPr marL="342714" lvl="1" indent="-342714">
              <a:buFont typeface="Arial" pitchFamily="34" charset="0"/>
              <a:buChar char="•"/>
            </a:pPr>
            <a:r>
              <a:rPr lang="en-US" dirty="0">
                <a:latin typeface="Cambria" panose="02040503050406030204" pitchFamily="18" charset="0"/>
              </a:rPr>
              <a:t>Deterministic Annealing Clustering and Interpolative Dimension Reduction </a:t>
            </a:r>
            <a:r>
              <a:rPr lang="en-US" dirty="0" smtClean="0">
                <a:latin typeface="Cambria" panose="02040503050406030204" pitchFamily="18" charset="0"/>
              </a:rPr>
              <a:t>Method (DACIDR)</a:t>
            </a:r>
            <a:endParaRPr lang="en-US" dirty="0">
              <a:latin typeface="Cambria" panose="02040503050406030204" pitchFamily="18" charset="0"/>
            </a:endParaRPr>
          </a:p>
          <a:p>
            <a:pPr marL="342714" lvl="1" indent="-342714">
              <a:buFont typeface="Arial" pitchFamily="34" charset="0"/>
              <a:buChar char="•"/>
            </a:pPr>
            <a:r>
              <a:rPr lang="en-US" dirty="0" smtClean="0">
                <a:latin typeface="Cambria" panose="02040503050406030204" pitchFamily="18" charset="0"/>
              </a:rPr>
              <a:t>Use Hadoop for pleasingly parallel applications, and Twister (replacing by Yarn) for iterative MapReduce applications</a:t>
            </a:r>
          </a:p>
          <a:p>
            <a:pPr marL="342714" lvl="1" indent="-342714">
              <a:buFont typeface="Arial" pitchFamily="34" charset="0"/>
              <a:buChar char="•"/>
            </a:pPr>
            <a:r>
              <a:rPr lang="en-US" dirty="0" smtClean="0">
                <a:latin typeface="Cambria" panose="02040503050406030204" pitchFamily="18" charset="0"/>
              </a:rPr>
              <a:t>Sequences – Cluster </a:t>
            </a:r>
            <a:r>
              <a:rPr lang="en-US" dirty="0" smtClean="0">
                <a:latin typeface="Cambria" panose="02040503050406030204" pitchFamily="18" charset="0"/>
                <a:sym typeface="Wingdings" panose="05000000000000000000" pitchFamily="2" charset="2"/>
              </a:rPr>
              <a:t> Centers</a:t>
            </a:r>
          </a:p>
          <a:p>
            <a:pPr marL="342714" lvl="1" indent="-342714">
              <a:buFont typeface="Arial" pitchFamily="34" charset="0"/>
              <a:buChar char="•"/>
            </a:pPr>
            <a:r>
              <a:rPr lang="en-US" dirty="0" smtClean="0">
                <a:latin typeface="Cambria" panose="02040503050406030204" pitchFamily="18" charset="0"/>
                <a:sym typeface="Wingdings" panose="05000000000000000000" pitchFamily="2" charset="2"/>
              </a:rPr>
              <a:t>Add Existing data and find Phylogenetic Tree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266380" y="4496477"/>
            <a:ext cx="1680115" cy="926455"/>
          </a:xfrm>
          <a:prstGeom prst="flowChartProcess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All-Pair Sequence Alignment</a:t>
            </a:r>
            <a:endParaRPr lang="en-US" dirty="0">
              <a:latin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5391666" y="4617095"/>
            <a:ext cx="1501335" cy="609600"/>
          </a:xfrm>
          <a:prstGeom prst="flowChartProcess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Streaming</a:t>
            </a:r>
            <a:endParaRPr lang="en-US" dirty="0">
              <a:solidFill>
                <a:schemeClr val="tx1"/>
              </a:solidFill>
              <a:latin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2570456" y="3954962"/>
            <a:ext cx="2196546" cy="844917"/>
          </a:xfrm>
          <a:prstGeom prst="flowChartProcess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Pairwise Clustering</a:t>
            </a:r>
            <a:endParaRPr lang="en-US" dirty="0">
              <a:solidFill>
                <a:schemeClr val="tx1"/>
              </a:solidFill>
              <a:latin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2570458" y="5040528"/>
            <a:ext cx="2196544" cy="831098"/>
          </a:xfrm>
          <a:prstGeom prst="flowChartProcess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Multidimensional Scaling</a:t>
            </a:r>
            <a:endParaRPr lang="en-US" dirty="0">
              <a:solidFill>
                <a:schemeClr val="tx1"/>
              </a:solidFill>
              <a:latin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12" name="Flowchart: Process 11"/>
          <p:cNvSpPr/>
          <p:nvPr/>
        </p:nvSpPr>
        <p:spPr>
          <a:xfrm>
            <a:off x="7144740" y="4611099"/>
            <a:ext cx="1501335" cy="609600"/>
          </a:xfrm>
          <a:prstGeom prst="flowChartProcess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itchFamily="18" charset="0"/>
              </a:rPr>
              <a:t>Visualization</a:t>
            </a:r>
            <a:endParaRPr lang="en-US" dirty="0">
              <a:solidFill>
                <a:schemeClr val="tx1"/>
              </a:solidFill>
              <a:latin typeface="Cambria" panose="02040503050406030204" pitchFamily="18" charset="0"/>
              <a:cs typeface="Times New Roman" pitchFamily="18" charset="0"/>
            </a:endParaRPr>
          </a:p>
        </p:txBody>
      </p:sp>
      <p:cxnSp>
        <p:nvCxnSpPr>
          <p:cNvPr id="16" name="Elbow Connector 15"/>
          <p:cNvCxnSpPr>
            <a:stCxn id="5" idx="3"/>
            <a:endCxn id="7" idx="1"/>
          </p:cNvCxnSpPr>
          <p:nvPr/>
        </p:nvCxnSpPr>
        <p:spPr>
          <a:xfrm flipV="1">
            <a:off x="1946495" y="4377421"/>
            <a:ext cx="623961" cy="582284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5" idx="3"/>
            <a:endCxn id="8" idx="1"/>
          </p:cNvCxnSpPr>
          <p:nvPr/>
        </p:nvCxnSpPr>
        <p:spPr>
          <a:xfrm>
            <a:off x="1946495" y="4959705"/>
            <a:ext cx="623963" cy="496372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7" idx="3"/>
            <a:endCxn id="6" idx="1"/>
          </p:cNvCxnSpPr>
          <p:nvPr/>
        </p:nvCxnSpPr>
        <p:spPr>
          <a:xfrm>
            <a:off x="4767002" y="4377421"/>
            <a:ext cx="624664" cy="544474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8" idx="3"/>
            <a:endCxn id="6" idx="1"/>
          </p:cNvCxnSpPr>
          <p:nvPr/>
        </p:nvCxnSpPr>
        <p:spPr>
          <a:xfrm flipV="1">
            <a:off x="4767002" y="4921895"/>
            <a:ext cx="624664" cy="534182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6" idx="3"/>
            <a:endCxn id="12" idx="1"/>
          </p:cNvCxnSpPr>
          <p:nvPr/>
        </p:nvCxnSpPr>
        <p:spPr>
          <a:xfrm flipV="1">
            <a:off x="6893001" y="4915899"/>
            <a:ext cx="251739" cy="599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362954" y="5943720"/>
            <a:ext cx="3301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Cambria" panose="02040503050406030204" pitchFamily="18" charset="0"/>
              </a:rPr>
              <a:t>Simplified Flow Chart of DACIDR</a:t>
            </a:r>
            <a:endParaRPr lang="en-US" i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69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1525"/>
          </a:xfrm>
        </p:spPr>
        <p:txBody>
          <a:bodyPr/>
          <a:lstStyle/>
          <a:p>
            <a:r>
              <a:rPr lang="en-US" dirty="0" smtClean="0"/>
              <a:t>Started Project ~3.5 years ago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71525"/>
            <a:ext cx="9144000" cy="5929526"/>
          </a:xfrm>
        </p:spPr>
        <p:txBody>
          <a:bodyPr>
            <a:normAutofit/>
          </a:bodyPr>
          <a:lstStyle/>
          <a:p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salsahpc.indiana.edu/millionseq/fungi2/fungi2_index.html</a:t>
            </a:r>
            <a:endParaRPr lang="en-US" sz="2400" dirty="0" smtClean="0"/>
          </a:p>
          <a:p>
            <a:r>
              <a:rPr lang="en-US" sz="2800" dirty="0" smtClean="0"/>
              <a:t>Note we found </a:t>
            </a:r>
            <a:r>
              <a:rPr lang="en-US" sz="2800" dirty="0" smtClean="0"/>
              <a:t>two </a:t>
            </a:r>
            <a:r>
              <a:rPr lang="en-US" sz="2800" dirty="0" smtClean="0"/>
              <a:t>subtle </a:t>
            </a:r>
            <a:r>
              <a:rPr lang="en-US" sz="2800" dirty="0" smtClean="0"/>
              <a:t>errors </a:t>
            </a:r>
            <a:r>
              <a:rPr lang="en-US" sz="2800" dirty="0" smtClean="0"/>
              <a:t>(in retrospect incorrect </a:t>
            </a:r>
            <a:r>
              <a:rPr lang="en-US" sz="2800" dirty="0" smtClean="0"/>
              <a:t>parameter/heuristic </a:t>
            </a:r>
            <a:r>
              <a:rPr lang="en-US" sz="2800" dirty="0" smtClean="0"/>
              <a:t>used at </a:t>
            </a:r>
            <a:r>
              <a:rPr lang="en-US" sz="2800" dirty="0" smtClean="0"/>
              <a:t>stage </a:t>
            </a:r>
            <a:r>
              <a:rPr lang="en-US" sz="2800" dirty="0" smtClean="0"/>
              <a:t>of analysis) so computationally intense part of project with many steps ran through </a:t>
            </a:r>
            <a:r>
              <a:rPr lang="en-US" sz="2800" dirty="0" smtClean="0"/>
              <a:t>two or three times.</a:t>
            </a:r>
            <a:endParaRPr lang="en-US" sz="2800" dirty="0" smtClean="0"/>
          </a:p>
          <a:p>
            <a:r>
              <a:rPr lang="en-US" sz="2800" dirty="0" smtClean="0"/>
              <a:t>Our biology collaborators had never done this type of analysis and this required many discussions at various times</a:t>
            </a:r>
          </a:p>
          <a:p>
            <a:r>
              <a:rPr lang="en-US" sz="2800" dirty="0" smtClean="0"/>
              <a:t>We are about to start a new analysis of new data with a factor of 5 more data.</a:t>
            </a:r>
          </a:p>
          <a:p>
            <a:r>
              <a:rPr lang="en-US" sz="2800" dirty="0" smtClean="0"/>
              <a:t>Looking for a large enough computer</a:t>
            </a:r>
            <a:r>
              <a:rPr lang="en-US" sz="2800" dirty="0" smtClean="0"/>
              <a:t>! Note many steps taken as lacked computer resources</a:t>
            </a:r>
            <a:endParaRPr lang="en-US" sz="28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1576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8788"/>
            <a:ext cx="8229600" cy="837654"/>
          </a:xfrm>
        </p:spPr>
        <p:txBody>
          <a:bodyPr/>
          <a:lstStyle/>
          <a:p>
            <a:r>
              <a:rPr lang="en-US" b="1" dirty="0" smtClean="0"/>
              <a:t>Comments on Method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818866"/>
            <a:ext cx="8952931" cy="603913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Use a mix of O(N</a:t>
            </a:r>
            <a:r>
              <a:rPr lang="en-US" baseline="30000" dirty="0" smtClean="0"/>
              <a:t>2</a:t>
            </a:r>
            <a:r>
              <a:rPr lang="en-US" dirty="0" smtClean="0"/>
              <a:t>) and O(N) methods to save initial time</a:t>
            </a:r>
          </a:p>
          <a:p>
            <a:pPr lvl="1"/>
            <a:r>
              <a:rPr lang="en-US" dirty="0" smtClean="0"/>
              <a:t>100K</a:t>
            </a:r>
            <a:r>
              <a:rPr lang="en-US" baseline="30000" dirty="0" smtClean="0"/>
              <a:t>2</a:t>
            </a:r>
            <a:r>
              <a:rPr lang="en-US" dirty="0" smtClean="0"/>
              <a:t> &lt; 446K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Divide full sample into distinct regions for second phase – again to reduce computational intensity</a:t>
            </a:r>
          </a:p>
          <a:p>
            <a:r>
              <a:rPr lang="en-US" dirty="0" smtClean="0"/>
              <a:t>Always visualize results so a lot of “manual workflow”</a:t>
            </a:r>
          </a:p>
          <a:p>
            <a:pPr lvl="1"/>
            <a:r>
              <a:rPr lang="en-US" dirty="0" smtClean="0"/>
              <a:t>Visualization finds errors(!) and improves heuristic steps such as hierarchical clustering and center determination</a:t>
            </a:r>
          </a:p>
          <a:p>
            <a:r>
              <a:rPr lang="en-US" dirty="0"/>
              <a:t>Jobs ran on up to 768 cores with all analytics parallelized</a:t>
            </a:r>
          </a:p>
          <a:p>
            <a:r>
              <a:rPr lang="en-US" dirty="0" smtClean="0"/>
              <a:t>Lots of metadata for intermediate results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12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100K with </a:t>
            </a:r>
            <a:r>
              <a:rPr lang="en-US" dirty="0" err="1" smtClean="0"/>
              <a:t>Megaregions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salsahpc.indiana.edu/millionseq/images/fungi2/refined_446041_mimds_k100k_level0_200-0_g7From85147_0.01to1_0.025to3_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144000" cy="5200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62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446K Clustered</a:t>
            </a:r>
            <a:endParaRPr lang="en-US" dirty="0"/>
          </a:p>
        </p:txBody>
      </p:sp>
      <p:pic>
        <p:nvPicPr>
          <p:cNvPr id="3074" name="Picture 2" descr="http://salsahpc.indiana.edu/millionseq/images/fungi2/446041_sequences_100K_fixed_collage_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7267"/>
            <a:ext cx="9144000" cy="5200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034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Megaregion</a:t>
            </a:r>
            <a:r>
              <a:rPr lang="en-US" dirty="0" smtClean="0"/>
              <a:t> 0 126K Sequences</a:t>
            </a:r>
            <a:endParaRPr lang="en-US" dirty="0"/>
          </a:p>
        </p:txBody>
      </p:sp>
      <p:pic>
        <p:nvPicPr>
          <p:cNvPr id="4098" name="Picture 2" descr="Fungi LSU Mega-region 3 View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7638"/>
            <a:ext cx="9235440" cy="5252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791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331"/>
            <a:ext cx="8229600" cy="68070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Process (on web page) Part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40391"/>
            <a:ext cx="9021170" cy="6117609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Pick </a:t>
            </a:r>
            <a:r>
              <a:rPr lang="en-US" dirty="0"/>
              <a:t>100K random sample from </a:t>
            </a:r>
            <a:r>
              <a:rPr lang="en-US" dirty="0">
                <a:hlinkClick r:id="rId2"/>
              </a:rPr>
              <a:t>unique sequences with lengths greater than 200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-- </a:t>
            </a:r>
            <a:r>
              <a:rPr lang="en-US" dirty="0">
                <a:hlinkClick r:id="rId3"/>
              </a:rPr>
              <a:t>allreads_uniques_gt200_440641_random_100k_0.txt</a:t>
            </a:r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The remaining is called out-sample sequences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Run pairwise local sequence alignment (Smith-Waterman) on 1.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Run DA(Deterministic Annealing)-SMACOF on 3</a:t>
            </a:r>
            <a:r>
              <a:rPr lang="en-US" dirty="0" smtClean="0"/>
              <a:t>. 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Run Deterministic Annealing pairwise clustering on 3.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Produce plot from 4. and 5.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Refine 6. for spatially compact </a:t>
            </a:r>
            <a:r>
              <a:rPr lang="en-US" dirty="0">
                <a:hlinkClick r:id="rId4"/>
              </a:rPr>
              <a:t>Mega-regions</a:t>
            </a:r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Assign out-sample sequences in 2. to Mega-regions of 7. based on a nearest </a:t>
            </a:r>
            <a:r>
              <a:rPr lang="en-US" dirty="0" err="1"/>
              <a:t>neighbour</a:t>
            </a:r>
            <a:r>
              <a:rPr lang="en-US" dirty="0"/>
              <a:t> </a:t>
            </a:r>
            <a:r>
              <a:rPr lang="en-US" dirty="0" smtClean="0"/>
              <a:t>approach O(N)</a:t>
            </a:r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Extract sequences for each such Mega-region from full unique sequence </a:t>
            </a:r>
            <a:r>
              <a:rPr lang="en-US" dirty="0" smtClean="0"/>
              <a:t>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65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45521&quot;&gt;&lt;property id=&quot;20148&quot; value=&quot;5&quot;/&gt;&lt;property id=&quot;20300&quot; value=&quot;Slide 1 - &amp;quot;Looking at Use Case 19, 20 Genomics&amp;quot;&quot;/&gt;&lt;property id=&quot;20307&quot; value=&quot;265&quot;/&gt;&lt;/object&gt;&lt;object type=&quot;3&quot; unique_id=&quot;153304&quot;&gt;&lt;property id=&quot;20148&quot; value=&quot;5&quot;/&gt;&lt;property id=&quot;20300&quot; value=&quot;Slide 3 - &amp;quot;DACIDR for Gene Analysis (Use Case 19,20)&amp;quot;&quot;/&gt;&lt;property id=&quot;20307&quot; value=&quot;294&quot;/&gt;&lt;/object&gt;&lt;object type=&quot;3&quot; unique_id=&quot;153305&quot;&gt;&lt;property id=&quot;20148&quot; value=&quot;5&quot;/&gt;&lt;property id=&quot;20300&quot; value=&quot;Slide 13 - &amp;quot;Summarize a million Fungi Sequences Spherical Phylogram Visualization&amp;quot;&quot;/&gt;&lt;property id=&quot;20307&quot; value=&quot;295&quot;/&gt;&lt;/object&gt;&lt;object type=&quot;3&quot; unique_id=&quot;153375&quot;&gt;&lt;property id=&quot;20148&quot; value=&quot;5&quot;/&gt;&lt;property id=&quot;20300&quot; value=&quot;Slide 2 - &amp;quot;We are sort of working on Use Cases with HPC-ABDS&amp;quot;&quot;/&gt;&lt;property id=&quot;20307&quot; value=&quot;296&quot;/&gt;&lt;/object&gt;&lt;object type=&quot;3&quot; unique_id=&quot;153809&quot;&gt;&lt;property id=&quot;20148&quot; value=&quot;5&quot;/&gt;&lt;property id=&quot;20300&quot; value=&quot;Slide 4 - &amp;quot;Started Project ~3.5 years ago&amp;quot;&quot;/&gt;&lt;property id=&quot;20307&quot; value=&quot;298&quot;/&gt;&lt;/object&gt;&lt;object type=&quot;3&quot; unique_id=&quot;153810&quot;&gt;&lt;property id=&quot;20148&quot; value=&quot;5&quot;/&gt;&lt;property id=&quot;20300&quot; value=&quot;Slide 5 - &amp;quot;Comments on Method&amp;quot;&quot;/&gt;&lt;property id=&quot;20307&quot; value=&quot;304&quot;/&gt;&lt;/object&gt;&lt;object type=&quot;3&quot; unique_id=&quot;153811&quot;&gt;&lt;property id=&quot;20148&quot; value=&quot;5&quot;/&gt;&lt;property id=&quot;20300&quot; value=&quot;Slide 6 - &amp;quot;100K with Megaregions&amp;quot;&quot;/&gt;&lt;property id=&quot;20307&quot; value=&quot;297&quot;/&gt;&lt;/object&gt;&lt;object type=&quot;3&quot; unique_id=&quot;153812&quot;&gt;&lt;property id=&quot;20148&quot; value=&quot;5&quot;/&gt;&lt;property id=&quot;20300&quot; value=&quot;Slide 7 - &amp;quot;Full 446K Clustered&amp;quot;&quot;/&gt;&lt;property id=&quot;20307&quot; value=&quot;299&quot;/&gt;&lt;/object&gt;&lt;object type=&quot;3&quot; unique_id=&quot;153813&quot;&gt;&lt;property id=&quot;20148&quot; value=&quot;5&quot;/&gt;&lt;property id=&quot;20300&quot; value=&quot;Slide 8 - &amp;quot;Megaregion 0 126K Sequences&amp;quot;&quot;/&gt;&lt;property id=&quot;20307&quot; value=&quot;305&quot;/&gt;&lt;/object&gt;&lt;object type=&quot;3&quot; unique_id=&quot;153814&quot;&gt;&lt;property id=&quot;20148&quot; value=&quot;5&quot;/&gt;&lt;property id=&quot;20300&quot; value=&quot;Slide 9 - &amp;quot;Process (on web page) Part 1&amp;quot;&quot;/&gt;&lt;property id=&quot;20307&quot; value=&quot;300&quot;/&gt;&lt;/object&gt;&lt;object type=&quot;3&quot; unique_id=&quot;153815&quot;&gt;&lt;property id=&quot;20148&quot; value=&quot;5&quot;/&gt;&lt;property id=&quot;20300&quot; value=&quot;Slide 10 - &amp;quot;Process (on web page) Part 2&amp;quot;&quot;/&gt;&lt;property id=&quot;20307&quot; value=&quot;301&quot;/&gt;&lt;/object&gt;&lt;object type=&quot;3&quot; unique_id=&quot;153816&quot;&gt;&lt;property id=&quot;20148&quot; value=&quot;5&quot;/&gt;&lt;property id=&quot;20300&quot; value=&quot;Slide 12 - &amp;quot;Technologies used in analysis&amp;quot;&quot;/&gt;&lt;property id=&quot;20307&quot; value=&quot;302&quot;/&gt;&lt;/object&gt;&lt;object type=&quot;3&quot; unique_id=&quot;153817&quot;&gt;&lt;property id=&quot;20148&quot; value=&quot;5&quot;/&gt;&lt;property id=&quot;20300&quot; value=&quot;Slide 14 - &amp;quot;Technology Innovations&amp;quot;&quot;/&gt;&lt;property id=&quot;20307&quot; value=&quot;303&quot;/&gt;&lt;/object&gt;&lt;object type=&quot;3&quot; unique_id=&quot;153881&quot;&gt;&lt;property id=&quot;20148&quot; value=&quot;5&quot;/&gt;&lt;property id=&quot;20300&quot; value=&quot;Slide 11 - &amp;quot;Last Step&amp;quot;&quot;/&gt;&lt;property id=&quot;20307&quot; value=&quot;306&quot;/&gt;&lt;/object&gt;&lt;/object&gt;&lt;object type=&quot;8&quot; unique_id=&quot;1001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1902</TotalTime>
  <Words>722</Words>
  <Application>Microsoft Office PowerPoint</Application>
  <PresentationFormat>On-screen Show (4:3)</PresentationFormat>
  <Paragraphs>102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Calibri</vt:lpstr>
      <vt:lpstr>Cambria</vt:lpstr>
      <vt:lpstr>Franklin Gothic Demi</vt:lpstr>
      <vt:lpstr>Franklin Gothic Medium</vt:lpstr>
      <vt:lpstr>Symbol</vt:lpstr>
      <vt:lpstr>Times New Roman</vt:lpstr>
      <vt:lpstr>Wingdings</vt:lpstr>
      <vt:lpstr>Office Theme</vt:lpstr>
      <vt:lpstr>2_Office Theme</vt:lpstr>
      <vt:lpstr>Looking at Use Case 19, 20 Genomics</vt:lpstr>
      <vt:lpstr>We are sort of working on Use Cases with HPC-ABDS</vt:lpstr>
      <vt:lpstr>DACIDR for Gene Analysis (Use Case 19,20)</vt:lpstr>
      <vt:lpstr>Started Project ~3.5 years ago</vt:lpstr>
      <vt:lpstr>Comments on Method</vt:lpstr>
      <vt:lpstr>100K with Megaregions</vt:lpstr>
      <vt:lpstr>Full 446K Clustered</vt:lpstr>
      <vt:lpstr>Megaregion 0 126K Sequences</vt:lpstr>
      <vt:lpstr>Process (on web page) Part 1</vt:lpstr>
      <vt:lpstr>Process (on web page) Part 2</vt:lpstr>
      <vt:lpstr>Last Step</vt:lpstr>
      <vt:lpstr>Technologies used in analysis</vt:lpstr>
      <vt:lpstr>Summarize a million Fungi Sequences Spherical Phylogram Visualization</vt:lpstr>
      <vt:lpstr>Technology Innovations</vt:lpstr>
    </vt:vector>
  </TitlesOfParts>
  <Company>CCT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Shantenu Jha</dc:creator>
  <cp:lastModifiedBy>Geoffrey Fox</cp:lastModifiedBy>
  <cp:revision>78</cp:revision>
  <dcterms:created xsi:type="dcterms:W3CDTF">2014-02-25T01:32:12Z</dcterms:created>
  <dcterms:modified xsi:type="dcterms:W3CDTF">2014-03-20T14:25:19Z</dcterms:modified>
</cp:coreProperties>
</file>