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4" r:id="rId2"/>
  </p:sldMasterIdLst>
  <p:notesMasterIdLst>
    <p:notesMasterId r:id="rId16"/>
  </p:notesMasterIdLst>
  <p:handoutMasterIdLst>
    <p:handoutMasterId r:id="rId17"/>
  </p:handoutMasterIdLst>
  <p:sldIdLst>
    <p:sldId id="366" r:id="rId3"/>
    <p:sldId id="371" r:id="rId4"/>
    <p:sldId id="367" r:id="rId5"/>
    <p:sldId id="368" r:id="rId6"/>
    <p:sldId id="369" r:id="rId7"/>
    <p:sldId id="370" r:id="rId8"/>
    <p:sldId id="373" r:id="rId9"/>
    <p:sldId id="372" r:id="rId10"/>
    <p:sldId id="379" r:id="rId11"/>
    <p:sldId id="375" r:id="rId12"/>
    <p:sldId id="376" r:id="rId13"/>
    <p:sldId id="377" r:id="rId14"/>
    <p:sldId id="378" r:id="rId15"/>
  </p:sldIdLst>
  <p:sldSz cx="9144000" cy="6858000" type="screen4x3"/>
  <p:notesSz cx="6934200" cy="92202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8">
          <p15:clr>
            <a:srgbClr val="A4A3A4"/>
          </p15:clr>
        </p15:guide>
        <p15:guide id="2" orient="horz" pos="2496">
          <p15:clr>
            <a:srgbClr val="A4A3A4"/>
          </p15:clr>
        </p15:guide>
        <p15:guide id="3" orient="horz" pos="1152">
          <p15:clr>
            <a:srgbClr val="A4A3A4"/>
          </p15:clr>
        </p15:guide>
        <p15:guide id="4" orient="horz" pos="3744">
          <p15:clr>
            <a:srgbClr val="A4A3A4"/>
          </p15:clr>
        </p15:guide>
        <p15:guide id="5" pos="2880">
          <p15:clr>
            <a:srgbClr val="A4A3A4"/>
          </p15:clr>
        </p15:guide>
        <p15:guide id="6" pos="5472">
          <p15:clr>
            <a:srgbClr val="A4A3A4"/>
          </p15:clr>
        </p15:guide>
        <p15:guide id="7" pos="288">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BB5"/>
    <a:srgbClr val="001832"/>
    <a:srgbClr val="00142A"/>
    <a:srgbClr val="782F40"/>
    <a:srgbClr val="004B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02" autoAdjust="0"/>
    <p:restoredTop sz="87808" autoAdjust="0"/>
  </p:normalViewPr>
  <p:slideViewPr>
    <p:cSldViewPr snapToGrid="0">
      <p:cViewPr varScale="1">
        <p:scale>
          <a:sx n="119" d="100"/>
          <a:sy n="119" d="100"/>
        </p:scale>
        <p:origin x="1110" y="84"/>
      </p:cViewPr>
      <p:guideLst>
        <p:guide orient="horz" pos="4128"/>
        <p:guide orient="horz" pos="2496"/>
        <p:guide orient="horz" pos="1152"/>
        <p:guide orient="horz" pos="3744"/>
        <p:guide pos="2880"/>
        <p:guide pos="5472"/>
        <p:guide pos="288"/>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showGuides="1">
      <p:cViewPr varScale="1">
        <p:scale>
          <a:sx n="97" d="100"/>
          <a:sy n="97" d="100"/>
        </p:scale>
        <p:origin x="-3564" y="-102"/>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05138" cy="460375"/>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sz="quarter" idx="1"/>
          </p:nvPr>
        </p:nvSpPr>
        <p:spPr>
          <a:xfrm>
            <a:off x="3927476" y="1"/>
            <a:ext cx="3005138" cy="460375"/>
          </a:xfrm>
          <a:prstGeom prst="rect">
            <a:avLst/>
          </a:prstGeom>
        </p:spPr>
        <p:txBody>
          <a:bodyPr vert="horz" lIns="91429" tIns="45714" rIns="91429" bIns="45714" rtlCol="0"/>
          <a:lstStyle>
            <a:lvl1pPr algn="r">
              <a:defRPr sz="1200"/>
            </a:lvl1pPr>
          </a:lstStyle>
          <a:p>
            <a:fld id="{935FE83B-F99B-4400-8F18-7C5D5D7CCA96}" type="datetimeFigureOut">
              <a:rPr lang="en-US" smtClean="0"/>
              <a:pPr/>
              <a:t>5/30/2017</a:t>
            </a:fld>
            <a:endParaRPr lang="en-US"/>
          </a:p>
        </p:txBody>
      </p:sp>
      <p:sp>
        <p:nvSpPr>
          <p:cNvPr id="4" name="Footer Placeholder 3"/>
          <p:cNvSpPr>
            <a:spLocks noGrp="1"/>
          </p:cNvSpPr>
          <p:nvPr>
            <p:ph type="ftr" sz="quarter" idx="2"/>
          </p:nvPr>
        </p:nvSpPr>
        <p:spPr>
          <a:xfrm>
            <a:off x="0" y="8758239"/>
            <a:ext cx="3005138" cy="460375"/>
          </a:xfrm>
          <a:prstGeom prst="rect">
            <a:avLst/>
          </a:prstGeom>
        </p:spPr>
        <p:txBody>
          <a:bodyPr vert="horz" lIns="91429" tIns="45714" rIns="91429"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927476" y="8758239"/>
            <a:ext cx="3005138" cy="460375"/>
          </a:xfrm>
          <a:prstGeom prst="rect">
            <a:avLst/>
          </a:prstGeom>
        </p:spPr>
        <p:txBody>
          <a:bodyPr vert="horz" lIns="91429" tIns="45714" rIns="91429" bIns="45714" rtlCol="0" anchor="b"/>
          <a:lstStyle>
            <a:lvl1pPr algn="r">
              <a:defRPr sz="1200"/>
            </a:lvl1pPr>
          </a:lstStyle>
          <a:p>
            <a:fld id="{703A55F3-4597-40D4-803A-FEE1E1B423C6}" type="slidenum">
              <a:rPr lang="en-US" smtClean="0"/>
              <a:pPr/>
              <a:t>‹#›</a:t>
            </a:fld>
            <a:endParaRPr lang="en-US"/>
          </a:p>
        </p:txBody>
      </p:sp>
    </p:spTree>
    <p:extLst>
      <p:ext uri="{BB962C8B-B14F-4D97-AF65-F5344CB8AC3E}">
        <p14:creationId xmlns:p14="http://schemas.microsoft.com/office/powerpoint/2010/main" val="1800070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298" tIns="46148" rIns="92298" bIns="46148"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298" tIns="46148" rIns="92298" bIns="46148" rtlCol="0"/>
          <a:lstStyle>
            <a:lvl1pPr algn="r">
              <a:defRPr sz="1200"/>
            </a:lvl1pPr>
          </a:lstStyle>
          <a:p>
            <a:fld id="{732DE9AA-71E3-4CF2-834F-13A1E92E7B69}" type="datetimeFigureOut">
              <a:rPr lang="en-US" smtClean="0"/>
              <a:pPr/>
              <a:t>5/30/2017</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298" tIns="46148" rIns="92298" bIns="46148"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298" tIns="46148" rIns="92298" bIns="4614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04820" cy="461010"/>
          </a:xfrm>
          <a:prstGeom prst="rect">
            <a:avLst/>
          </a:prstGeom>
        </p:spPr>
        <p:txBody>
          <a:bodyPr vert="horz" lIns="92298" tIns="46148" rIns="92298" bIns="46148"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298" tIns="46148" rIns="92298" bIns="46148" rtlCol="0" anchor="b"/>
          <a:lstStyle>
            <a:lvl1pPr algn="r">
              <a:defRPr sz="1200"/>
            </a:lvl1pPr>
          </a:lstStyle>
          <a:p>
            <a:fld id="{039B4EB4-5598-40D3-88E5-16B91A0484D5}" type="slidenum">
              <a:rPr lang="en-US" smtClean="0"/>
              <a:pPr/>
              <a:t>‹#›</a:t>
            </a:fld>
            <a:endParaRPr lang="en-US"/>
          </a:p>
        </p:txBody>
      </p:sp>
    </p:spTree>
    <p:extLst>
      <p:ext uri="{BB962C8B-B14F-4D97-AF65-F5344CB8AC3E}">
        <p14:creationId xmlns:p14="http://schemas.microsoft.com/office/powerpoint/2010/main" val="313284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4</a:t>
            </a:fld>
            <a:endParaRPr lang="en-US"/>
          </a:p>
        </p:txBody>
      </p:sp>
    </p:spTree>
    <p:extLst>
      <p:ext uri="{BB962C8B-B14F-4D97-AF65-F5344CB8AC3E}">
        <p14:creationId xmlns:p14="http://schemas.microsoft.com/office/powerpoint/2010/main" val="2374970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13</a:t>
            </a:fld>
            <a:endParaRPr lang="en-US"/>
          </a:p>
        </p:txBody>
      </p:sp>
    </p:spTree>
    <p:extLst>
      <p:ext uri="{BB962C8B-B14F-4D97-AF65-F5344CB8AC3E}">
        <p14:creationId xmlns:p14="http://schemas.microsoft.com/office/powerpoint/2010/main" val="39899820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31895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a:t>Click to edit Master title style</a:t>
            </a:r>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a:xfrm>
            <a:off x="0" y="6368287"/>
            <a:ext cx="362857" cy="158583"/>
          </a:xfrm>
          <a:prstGeom prst="rect">
            <a:avLst/>
          </a:prstGeom>
        </p:spPr>
        <p:txBody>
          <a:bodyPr/>
          <a:lstStyle>
            <a:lvl1pPr>
              <a:defRPr b="0">
                <a:solidFill>
                  <a:schemeClr val="tx1"/>
                </a:solidFill>
                <a:latin typeface="Franklin Gothic Medium" pitchFamily="34" charset="0"/>
              </a:defRPr>
            </a:lvl1pPr>
          </a:lstStyle>
          <a:p>
            <a:fld id="{F5B7371F-B25E-42BE-91F9-DCD17E1CF49D}" type="slidenum">
              <a:rPr lang="en-US" smtClean="0"/>
              <a:pPr/>
              <a:t>‹#›</a:t>
            </a:fld>
            <a:endParaRPr lang="en-US" dirty="0"/>
          </a:p>
        </p:txBody>
      </p:sp>
    </p:spTree>
    <p:extLst>
      <p:ext uri="{BB962C8B-B14F-4D97-AF65-F5344CB8AC3E}">
        <p14:creationId xmlns:p14="http://schemas.microsoft.com/office/powerpoint/2010/main" val="4206046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199" y="481713"/>
            <a:ext cx="8207829" cy="810846"/>
          </a:xfrm>
        </p:spPr>
        <p:txBody>
          <a:bodyPr/>
          <a:lstStyle>
            <a:lvl1pPr>
              <a:defRPr>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a:xfrm>
            <a:off x="8277225" y="6346371"/>
            <a:ext cx="362857" cy="158583"/>
          </a:xfrm>
          <a:prstGeom prst="rect">
            <a:avLst/>
          </a:prstGeom>
        </p:spPr>
        <p:txBody>
          <a:bodyPr/>
          <a:lstStyle>
            <a:lvl1pPr>
              <a:defRPr>
                <a:solidFill>
                  <a:schemeClr val="accent4">
                    <a:lumMod val="50000"/>
                  </a:schemeClr>
                </a:solidFill>
              </a:defRPr>
            </a:lvl1pPr>
          </a:lstStyle>
          <a:p>
            <a:pPr>
              <a:defRPr/>
            </a:pPr>
            <a:fld id="{2C1A08E3-679B-4F99-8AF0-A2126CF8AD58}" type="slidenum">
              <a:rPr lang="en-US" smtClean="0"/>
              <a:pPr>
                <a:defRPr/>
              </a:pPr>
              <a:t>‹#›</a:t>
            </a:fld>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3134587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3408E24-CD6D-F245-BA50-44436EA38975}" type="datetimeFigureOut">
              <a:rPr lang="en-US" smtClean="0"/>
              <a:t>5/30/2017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542589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a:t>Click to edit Master title style</a:t>
            </a:r>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85" y="476219"/>
            <a:ext cx="8207829" cy="810846"/>
          </a:xfrm>
          <a:prstGeom prst="rect">
            <a:avLst/>
          </a:prstGeom>
        </p:spPr>
        <p:txBody>
          <a:bodyPr vert="horz" lIns="0" tIns="0" rIns="0" bIns="0" rtlCol="0" anchor="ctr">
            <a:normAutofit/>
          </a:bodyPr>
          <a:lstStyle/>
          <a:p>
            <a:r>
              <a:rPr lang="en-US" dirty="0"/>
              <a:t>Help Using This Template</a:t>
            </a:r>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a:p>
        </p:txBody>
      </p:sp>
      <p:sp>
        <p:nvSpPr>
          <p:cNvPr id="5" name="Rounded Rectangle 4"/>
          <p:cNvSpPr/>
          <p:nvPr userDrawn="1"/>
        </p:nvSpPr>
        <p:spPr>
          <a:xfrm>
            <a:off x="1203768" y="6292163"/>
            <a:ext cx="6878972" cy="313390"/>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kern="1200" dirty="0">
                <a:solidFill>
                  <a:schemeClr val="lt1"/>
                </a:solidFill>
                <a:effectLst/>
                <a:latin typeface="+mn-lt"/>
                <a:ea typeface="+mn-ea"/>
                <a:cs typeface="+mn-cs"/>
              </a:rPr>
              <a:t>Geoffrey Fox: The State of Big Data</a:t>
            </a:r>
            <a:endParaRPr lang="en-US" dirty="0"/>
          </a:p>
        </p:txBody>
      </p:sp>
      <p:pic>
        <p:nvPicPr>
          <p:cNvPr id="1028" name="Picture 4" descr="http://bigdatawg.nist.gov/NISTBigDataBanner2.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7"/>
          <p:cNvSpPr/>
          <p:nvPr userDrawn="1"/>
        </p:nvSpPr>
        <p:spPr>
          <a:xfrm>
            <a:off x="0" y="1359017"/>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71019" y="6333575"/>
            <a:ext cx="362857" cy="158583"/>
          </a:xfrm>
          <a:prstGeom prst="rect">
            <a:avLst/>
          </a:prstGeom>
        </p:spPr>
        <p:txBody>
          <a:bodyPr vert="horz" lIns="0" tIns="0" rIns="0" bIns="0" rtlCol="0" anchor="t" anchorCtr="0"/>
          <a:lstStyle>
            <a:lvl1pPr algn="r">
              <a:defRPr sz="1000" b="0">
                <a:solidFill>
                  <a:schemeClr val="tx1"/>
                </a:solidFill>
                <a:latin typeface="Franklin Gothic Medium" pitchFamily="34" charset="0"/>
                <a:cs typeface="Arial" pitchFamily="34" charset="0"/>
              </a:defRPr>
            </a:lvl1pPr>
          </a:lstStyle>
          <a:p>
            <a:fld id="{F5B7371F-B25E-42BE-91F9-DCD17E1CF49D}" type="slidenum">
              <a:rPr lang="en-US" smtClean="0"/>
              <a:pPr/>
              <a:t>‹#›</a:t>
            </a:fld>
            <a:endParaRPr lang="en-US" dirty="0"/>
          </a:p>
        </p:txBody>
      </p:sp>
      <p:sp>
        <p:nvSpPr>
          <p:cNvPr id="4" name="TextBox 3"/>
          <p:cNvSpPr txBox="1"/>
          <p:nvPr userDrawn="1"/>
        </p:nvSpPr>
        <p:spPr>
          <a:xfrm>
            <a:off x="369260" y="6292163"/>
            <a:ext cx="834508" cy="246221"/>
          </a:xfrm>
          <a:prstGeom prst="rect">
            <a:avLst/>
          </a:prstGeom>
          <a:noFill/>
        </p:spPr>
        <p:txBody>
          <a:bodyPr wrap="none" rtlCol="0">
            <a:spAutoFit/>
          </a:bodyPr>
          <a:lstStyle/>
          <a:p>
            <a:r>
              <a:rPr lang="en-US" sz="1000" dirty="0"/>
              <a:t>| 10/27/14</a:t>
            </a:r>
          </a:p>
        </p:txBody>
      </p:sp>
    </p:spTree>
    <p:extLst>
      <p:ext uri="{BB962C8B-B14F-4D97-AF65-F5344CB8AC3E}">
        <p14:creationId xmlns:p14="http://schemas.microsoft.com/office/powerpoint/2010/main" val="263397608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8" r:id="rId4"/>
  </p:sldLayoutIdLst>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Tx/>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70933" y="3128674"/>
            <a:ext cx="6111860" cy="566924"/>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2126609" y="4477860"/>
            <a:ext cx="4283060" cy="533400"/>
          </a:xfrm>
          <a:prstGeom prst="rect">
            <a:avLst/>
          </a:prstGeom>
        </p:spPr>
        <p:txBody>
          <a:bodyPr vert="horz" lIns="0" tIns="0" rIns="0" bIns="0" rtlCol="0">
            <a:noAutofit/>
          </a:bodyPr>
          <a:lstStyle/>
          <a:p>
            <a:pPr lvl="0"/>
            <a:endParaRPr lang="en-US" dirty="0"/>
          </a:p>
        </p:txBody>
      </p:sp>
      <p:pic>
        <p:nvPicPr>
          <p:cNvPr id="307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flipV="1">
            <a:off x="0" y="1283171"/>
            <a:ext cx="9144001" cy="12879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5" r:id="rId1"/>
  </p:sldLayoutIdLst>
  <p:hf hdr="0" ftr="0" dt="0"/>
  <p:txStyles>
    <p:titleStyle>
      <a:lvl1pPr algn="l" defTabSz="914400" rtl="0" eaLnBrk="1" latinLnBrk="0" hangingPunct="1">
        <a:spcBef>
          <a:spcPct val="0"/>
        </a:spcBef>
        <a:buNone/>
        <a:defRPr sz="2800" kern="1200">
          <a:solidFill>
            <a:schemeClr val="bg1"/>
          </a:solidFill>
          <a:latin typeface="Franklin Gothic Demi" pitchFamily="34" charset="0"/>
          <a:ea typeface="+mj-ea"/>
          <a:cs typeface="+mj-cs"/>
        </a:defRPr>
      </a:lvl1pPr>
    </p:titleStyle>
    <p:bodyStyle>
      <a:lvl1pPr marL="0" indent="0" algn="l" defTabSz="914400" rtl="0" eaLnBrk="1" latinLnBrk="0" hangingPunct="1">
        <a:spcBef>
          <a:spcPts val="0"/>
        </a:spcBef>
        <a:buFont typeface="Arial" pitchFamily="34" charset="0"/>
        <a:buNone/>
        <a:defRPr sz="1600" kern="1200">
          <a:solidFill>
            <a:schemeClr val="tx1"/>
          </a:solidFill>
          <a:latin typeface="+mj-lt"/>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j-lt"/>
          <a:ea typeface="+mn-ea"/>
          <a:cs typeface="+mn-cs"/>
        </a:defRPr>
      </a:lvl2pPr>
      <a:lvl3pPr marL="914400" indent="0" algn="l" defTabSz="914400" rtl="0" eaLnBrk="1" latinLnBrk="0" hangingPunct="1">
        <a:spcBef>
          <a:spcPct val="20000"/>
        </a:spcBef>
        <a:buFont typeface="Arial" pitchFamily="34" charset="0"/>
        <a:buNone/>
        <a:defRPr sz="1400" kern="1200">
          <a:solidFill>
            <a:schemeClr val="tx1"/>
          </a:solidFill>
          <a:latin typeface="+mj-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solidFill>
          <a:latin typeface="+mj-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bigdatawg.nist.gov/usecases.ph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2880" y="1617757"/>
            <a:ext cx="8961120" cy="566924"/>
          </a:xfrm>
        </p:spPr>
        <p:txBody>
          <a:bodyPr/>
          <a:lstStyle/>
          <a:p>
            <a:r>
              <a:rPr lang="en-US" dirty="0"/>
              <a:t>The State of Big Data: Use Cases and the Ogre patterns</a:t>
            </a:r>
          </a:p>
        </p:txBody>
      </p:sp>
      <p:sp>
        <p:nvSpPr>
          <p:cNvPr id="7" name="Text Placeholder 6"/>
          <p:cNvSpPr>
            <a:spLocks noGrp="1"/>
          </p:cNvSpPr>
          <p:nvPr>
            <p:ph type="body" sz="quarter" idx="10"/>
          </p:nvPr>
        </p:nvSpPr>
        <p:spPr>
          <a:xfrm>
            <a:off x="1669983" y="3429413"/>
            <a:ext cx="5317958" cy="1006086"/>
          </a:xfrm>
        </p:spPr>
        <p:txBody>
          <a:bodyPr/>
          <a:lstStyle/>
          <a:p>
            <a:r>
              <a:rPr lang="en-US" sz="2000" dirty="0"/>
              <a:t>NIST Big Data Public Working Group</a:t>
            </a:r>
          </a:p>
          <a:p>
            <a:r>
              <a:rPr lang="en-US" sz="2000" dirty="0"/>
              <a:t>IEEE Big Data Workshop</a:t>
            </a:r>
          </a:p>
          <a:p>
            <a:r>
              <a:rPr lang="en-US" sz="2000" dirty="0"/>
              <a:t>October 27, 2014</a:t>
            </a:r>
          </a:p>
          <a:p>
            <a:endParaRPr lang="en-US" sz="2000" dirty="0"/>
          </a:p>
          <a:p>
            <a:r>
              <a:rPr lang="en-US" sz="2000" dirty="0"/>
              <a:t>Geoffrey Fox, Digital Science Center, Indiana University, gcf@Indiana.edu</a:t>
            </a:r>
          </a:p>
        </p:txBody>
      </p:sp>
    </p:spTree>
    <p:extLst>
      <p:ext uri="{BB962C8B-B14F-4D97-AF65-F5344CB8AC3E}">
        <p14:creationId xmlns:p14="http://schemas.microsoft.com/office/powerpoint/2010/main" val="104210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19"/>
            <a:ext cx="9143999" cy="810846"/>
          </a:xfrm>
        </p:spPr>
        <p:txBody>
          <a:bodyPr>
            <a:normAutofit fontScale="90000"/>
          </a:bodyPr>
          <a:lstStyle/>
          <a:p>
            <a:pPr algn="ctr"/>
            <a:r>
              <a:rPr lang="en-US" sz="3200" dirty="0"/>
              <a:t>Data</a:t>
            </a:r>
            <a:r>
              <a:rPr lang="en-US" dirty="0"/>
              <a:t> Processing Facet: Illustrated by Typical Science Case</a:t>
            </a:r>
          </a:p>
        </p:txBody>
      </p:sp>
      <p:sp>
        <p:nvSpPr>
          <p:cNvPr id="4" name="Slide Number Placeholder 3"/>
          <p:cNvSpPr>
            <a:spLocks noGrp="1"/>
          </p:cNvSpPr>
          <p:nvPr>
            <p:ph type="sldNum" sz="quarter" idx="12"/>
          </p:nvPr>
        </p:nvSpPr>
        <p:spPr/>
        <p:txBody>
          <a:bodyPr/>
          <a:lstStyle/>
          <a:p>
            <a:fld id="{F5B7371F-B25E-42BE-91F9-DCD17E1CF49D}" type="slidenum">
              <a:rPr lang="en-US" smtClean="0"/>
              <a:pPr/>
              <a:t>10</a:t>
            </a:fld>
            <a:endParaRPr lang="en-US" dirty="0"/>
          </a:p>
        </p:txBody>
      </p:sp>
      <p:pic>
        <p:nvPicPr>
          <p:cNvPr id="5" name="Picture 4"/>
          <p:cNvPicPr>
            <a:picLocks noChangeAspect="1"/>
          </p:cNvPicPr>
          <p:nvPr/>
        </p:nvPicPr>
        <p:blipFill>
          <a:blip r:embed="rId2"/>
          <a:stretch>
            <a:fillRect/>
          </a:stretch>
        </p:blipFill>
        <p:spPr>
          <a:xfrm>
            <a:off x="-24990" y="1419181"/>
            <a:ext cx="9193977" cy="4842426"/>
          </a:xfrm>
          <a:prstGeom prst="rect">
            <a:avLst/>
          </a:prstGeom>
        </p:spPr>
      </p:pic>
    </p:spTree>
    <p:extLst>
      <p:ext uri="{BB962C8B-B14F-4D97-AF65-F5344CB8AC3E}">
        <p14:creationId xmlns:p14="http://schemas.microsoft.com/office/powerpoint/2010/main" val="689118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Core Analytics Facet I </a:t>
            </a:r>
          </a:p>
        </p:txBody>
      </p:sp>
      <p:sp>
        <p:nvSpPr>
          <p:cNvPr id="3" name="Content Placeholder 2"/>
          <p:cNvSpPr>
            <a:spLocks noGrp="1"/>
          </p:cNvSpPr>
          <p:nvPr>
            <p:ph idx="1"/>
          </p:nvPr>
        </p:nvSpPr>
        <p:spPr>
          <a:xfrm>
            <a:off x="0" y="1447800"/>
            <a:ext cx="9006840" cy="4678680"/>
          </a:xfrm>
        </p:spPr>
        <p:txBody>
          <a:bodyPr/>
          <a:lstStyle/>
          <a:p>
            <a:pPr>
              <a:buFont typeface="Arial" panose="020B0604020202020204" pitchFamily="34" charset="0"/>
              <a:buChar char="•"/>
            </a:pPr>
            <a:r>
              <a:rPr lang="en-US" sz="2100" b="1" dirty="0">
                <a:solidFill>
                  <a:srgbClr val="0070C0"/>
                </a:solidFill>
              </a:rPr>
              <a:t>Map-Only</a:t>
            </a:r>
          </a:p>
          <a:p>
            <a:pPr lvl="1">
              <a:buFont typeface="Arial" panose="020B0604020202020204" pitchFamily="34" charset="0"/>
              <a:buChar char="•"/>
            </a:pPr>
            <a:r>
              <a:rPr lang="en-US" sz="2100" dirty="0"/>
              <a:t>Pleasingly parallel - </a:t>
            </a:r>
            <a:r>
              <a:rPr lang="en-US" sz="2100" b="1" dirty="0"/>
              <a:t>Local Machine Learning </a:t>
            </a:r>
            <a:endParaRPr lang="en-US" sz="2100" dirty="0"/>
          </a:p>
          <a:p>
            <a:pPr>
              <a:buFont typeface="Arial" panose="020B0604020202020204" pitchFamily="34" charset="0"/>
              <a:buChar char="•"/>
            </a:pPr>
            <a:r>
              <a:rPr lang="en-US" sz="2100" b="1" dirty="0" err="1">
                <a:solidFill>
                  <a:srgbClr val="0070C0"/>
                </a:solidFill>
              </a:rPr>
              <a:t>MapReduce</a:t>
            </a:r>
            <a:r>
              <a:rPr lang="en-US" sz="2100" b="1" dirty="0">
                <a:solidFill>
                  <a:srgbClr val="0070C0"/>
                </a:solidFill>
              </a:rPr>
              <a:t>: </a:t>
            </a:r>
            <a:r>
              <a:rPr lang="en-US" sz="2100" b="1" dirty="0"/>
              <a:t>Search/Query/Index</a:t>
            </a:r>
          </a:p>
          <a:p>
            <a:pPr lvl="1">
              <a:buFont typeface="Arial" panose="020B0604020202020204" pitchFamily="34" charset="0"/>
              <a:buChar char="•"/>
            </a:pPr>
            <a:r>
              <a:rPr lang="en-US" sz="2100" dirty="0"/>
              <a:t>Summarizing </a:t>
            </a:r>
            <a:r>
              <a:rPr lang="en-US" sz="2100" b="1" dirty="0"/>
              <a:t>statistics </a:t>
            </a:r>
            <a:r>
              <a:rPr lang="en-US" sz="2100" dirty="0"/>
              <a:t>as in LHC Data analysis (histograms) </a:t>
            </a:r>
            <a:r>
              <a:rPr lang="en-US" sz="2100" b="1" dirty="0">
                <a:solidFill>
                  <a:srgbClr val="0070C0"/>
                </a:solidFill>
              </a:rPr>
              <a:t>(G1)</a:t>
            </a:r>
          </a:p>
          <a:p>
            <a:pPr lvl="1">
              <a:buFont typeface="Arial" panose="020B0604020202020204" pitchFamily="34" charset="0"/>
              <a:buChar char="•"/>
            </a:pPr>
            <a:r>
              <a:rPr lang="en-US" sz="2100" dirty="0"/>
              <a:t>Recommender Systems (</a:t>
            </a:r>
            <a:r>
              <a:rPr lang="en-US" sz="2100" b="1" dirty="0"/>
              <a:t>Collaborative Filtering</a:t>
            </a:r>
            <a:r>
              <a:rPr lang="en-US" sz="2100" dirty="0"/>
              <a:t>) </a:t>
            </a:r>
          </a:p>
          <a:p>
            <a:pPr lvl="1">
              <a:buFont typeface="Arial" panose="020B0604020202020204" pitchFamily="34" charset="0"/>
              <a:buChar char="•"/>
            </a:pPr>
            <a:r>
              <a:rPr lang="en-US" sz="2100" dirty="0"/>
              <a:t>Linear Classifiers (</a:t>
            </a:r>
            <a:r>
              <a:rPr lang="en-US" sz="2100" b="1" dirty="0"/>
              <a:t>Bayes, Random Forests</a:t>
            </a:r>
            <a:r>
              <a:rPr lang="en-US" sz="2100" dirty="0"/>
              <a:t>)</a:t>
            </a:r>
          </a:p>
          <a:p>
            <a:pPr>
              <a:buFont typeface="Arial" panose="020B0604020202020204" pitchFamily="34" charset="0"/>
              <a:buChar char="•"/>
            </a:pPr>
            <a:r>
              <a:rPr lang="en-US" sz="2100" b="1" dirty="0">
                <a:solidFill>
                  <a:srgbClr val="0070C0"/>
                </a:solidFill>
              </a:rPr>
              <a:t>Alignment and Streaming (G7)</a:t>
            </a:r>
          </a:p>
          <a:p>
            <a:pPr lvl="1">
              <a:buFont typeface="Arial" panose="020B0604020202020204" pitchFamily="34" charset="0"/>
              <a:buChar char="•"/>
            </a:pPr>
            <a:r>
              <a:rPr lang="en-US" sz="2100" dirty="0"/>
              <a:t>Genomic Alignment, Incremental Classifiers</a:t>
            </a:r>
          </a:p>
          <a:p>
            <a:pPr>
              <a:buFont typeface="Arial" panose="020B0604020202020204" pitchFamily="34" charset="0"/>
              <a:buChar char="•"/>
            </a:pPr>
            <a:r>
              <a:rPr lang="en-US" sz="2100" b="1" dirty="0">
                <a:solidFill>
                  <a:srgbClr val="0070C0"/>
                </a:solidFill>
              </a:rPr>
              <a:t>Global Analytics: Nonlinear Solvers </a:t>
            </a:r>
            <a:r>
              <a:rPr lang="en-US" sz="2100" dirty="0"/>
              <a:t>(structure depends on objective function)</a:t>
            </a:r>
            <a:r>
              <a:rPr lang="en-US" sz="2100" dirty="0">
                <a:solidFill>
                  <a:srgbClr val="0070C0"/>
                </a:solidFill>
              </a:rPr>
              <a:t> </a:t>
            </a:r>
            <a:r>
              <a:rPr lang="en-US" sz="2100" b="1" dirty="0">
                <a:solidFill>
                  <a:srgbClr val="0070C0"/>
                </a:solidFill>
              </a:rPr>
              <a:t>(G5,G6)</a:t>
            </a:r>
          </a:p>
          <a:p>
            <a:pPr lvl="1"/>
            <a:r>
              <a:rPr lang="en-US" sz="2100" dirty="0"/>
              <a:t>Stochastic Gradient Descent SGD and approximations to Newton’s Method</a:t>
            </a:r>
          </a:p>
          <a:p>
            <a:pPr lvl="1"/>
            <a:r>
              <a:rPr lang="en-US" sz="2100" dirty="0" err="1"/>
              <a:t>Levenberg</a:t>
            </a:r>
            <a:r>
              <a:rPr lang="en-US" sz="2100" dirty="0"/>
              <a:t>-Marquardt solver</a:t>
            </a:r>
          </a:p>
        </p:txBody>
      </p:sp>
      <p:sp>
        <p:nvSpPr>
          <p:cNvPr id="4" name="Slide Number Placeholder 3"/>
          <p:cNvSpPr>
            <a:spLocks noGrp="1"/>
          </p:cNvSpPr>
          <p:nvPr>
            <p:ph type="sldNum" sz="quarter" idx="12"/>
          </p:nvPr>
        </p:nvSpPr>
        <p:spPr/>
        <p:txBody>
          <a:bodyPr/>
          <a:lstStyle/>
          <a:p>
            <a:fld id="{F5B7371F-B25E-42BE-91F9-DCD17E1CF49D}" type="slidenum">
              <a:rPr lang="en-US" smtClean="0"/>
              <a:pPr/>
              <a:t>11</a:t>
            </a:fld>
            <a:endParaRPr lang="en-US" dirty="0"/>
          </a:p>
        </p:txBody>
      </p:sp>
    </p:spTree>
    <p:extLst>
      <p:ext uri="{BB962C8B-B14F-4D97-AF65-F5344CB8AC3E}">
        <p14:creationId xmlns:p14="http://schemas.microsoft.com/office/powerpoint/2010/main" val="3151184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Core Analytics Facet II </a:t>
            </a:r>
          </a:p>
        </p:txBody>
      </p:sp>
      <p:sp>
        <p:nvSpPr>
          <p:cNvPr id="3" name="Content Placeholder 2"/>
          <p:cNvSpPr>
            <a:spLocks noGrp="1"/>
          </p:cNvSpPr>
          <p:nvPr>
            <p:ph idx="1"/>
          </p:nvPr>
        </p:nvSpPr>
        <p:spPr>
          <a:xfrm>
            <a:off x="26125" y="1408984"/>
            <a:ext cx="9117875" cy="4793695"/>
          </a:xfrm>
        </p:spPr>
        <p:txBody>
          <a:bodyPr/>
          <a:lstStyle/>
          <a:p>
            <a:pPr>
              <a:buFont typeface="Arial" panose="020B0604020202020204" pitchFamily="34" charset="0"/>
              <a:buChar char="•"/>
            </a:pPr>
            <a:r>
              <a:rPr lang="en-US" sz="2000" b="1" dirty="0">
                <a:solidFill>
                  <a:srgbClr val="0070C0"/>
                </a:solidFill>
              </a:rPr>
              <a:t>Global Analytics: Map-Collective (See Mahout, </a:t>
            </a:r>
            <a:r>
              <a:rPr lang="en-US" sz="2000" b="1" dirty="0" err="1">
                <a:solidFill>
                  <a:srgbClr val="0070C0"/>
                </a:solidFill>
              </a:rPr>
              <a:t>MLlib</a:t>
            </a:r>
            <a:r>
              <a:rPr lang="en-US" sz="2000" b="1" dirty="0">
                <a:solidFill>
                  <a:srgbClr val="0070C0"/>
                </a:solidFill>
              </a:rPr>
              <a:t>) (G2,G4,G6)</a:t>
            </a:r>
          </a:p>
          <a:p>
            <a:pPr lvl="1">
              <a:buFont typeface="Arial" panose="020B0604020202020204" pitchFamily="34" charset="0"/>
              <a:buChar char="•"/>
            </a:pPr>
            <a:r>
              <a:rPr lang="en-US" sz="1800" b="1" dirty="0">
                <a:solidFill>
                  <a:srgbClr val="0070C0"/>
                </a:solidFill>
              </a:rPr>
              <a:t>Often use matrix-matrix,-vector operations, solvers (conjugate gradient)</a:t>
            </a:r>
          </a:p>
          <a:p>
            <a:pPr lvl="1">
              <a:buFont typeface="Arial" panose="020B0604020202020204" pitchFamily="34" charset="0"/>
              <a:buChar char="•"/>
            </a:pPr>
            <a:r>
              <a:rPr lang="en-US" sz="1800" b="1" dirty="0"/>
              <a:t>Clustering</a:t>
            </a:r>
            <a:r>
              <a:rPr lang="en-US" sz="1800" dirty="0"/>
              <a:t> (many methods), </a:t>
            </a:r>
            <a:r>
              <a:rPr lang="en-US" sz="1800" b="1" dirty="0"/>
              <a:t>Mixture Models, LDA </a:t>
            </a:r>
            <a:r>
              <a:rPr lang="en-US" sz="1800" dirty="0"/>
              <a:t>(Latent </a:t>
            </a:r>
            <a:r>
              <a:rPr lang="en-US" sz="1800" dirty="0" err="1"/>
              <a:t>Dirichlet</a:t>
            </a:r>
            <a:r>
              <a:rPr lang="en-US" sz="1800" dirty="0"/>
              <a:t> Allocation), </a:t>
            </a:r>
            <a:r>
              <a:rPr lang="en-US" sz="1800" b="1" dirty="0"/>
              <a:t>PLSI </a:t>
            </a:r>
            <a:r>
              <a:rPr lang="en-US" sz="1800" dirty="0"/>
              <a:t>(Probabilistic Latent Semantic Indexing)</a:t>
            </a:r>
          </a:p>
          <a:p>
            <a:pPr lvl="1">
              <a:spcBef>
                <a:spcPts val="200"/>
              </a:spcBef>
              <a:buFont typeface="Arial" panose="020B0604020202020204" pitchFamily="34" charset="0"/>
              <a:buChar char="•"/>
            </a:pPr>
            <a:r>
              <a:rPr lang="en-US" sz="1800" b="1" dirty="0"/>
              <a:t>SVM </a:t>
            </a:r>
            <a:r>
              <a:rPr lang="en-US" sz="1800" dirty="0"/>
              <a:t>and </a:t>
            </a:r>
            <a:r>
              <a:rPr lang="en-US" sz="1800" b="1" dirty="0"/>
              <a:t>Logistic Regression</a:t>
            </a:r>
          </a:p>
          <a:p>
            <a:pPr lvl="1">
              <a:spcBef>
                <a:spcPts val="200"/>
              </a:spcBef>
              <a:buFont typeface="Arial" panose="020B0604020202020204" pitchFamily="34" charset="0"/>
              <a:buChar char="•"/>
            </a:pPr>
            <a:r>
              <a:rPr lang="en-US" sz="1800" b="1" dirty="0"/>
              <a:t>Outlier Detection</a:t>
            </a:r>
            <a:r>
              <a:rPr lang="en-US" sz="1800" dirty="0"/>
              <a:t> (several approaches)</a:t>
            </a:r>
          </a:p>
          <a:p>
            <a:pPr lvl="1">
              <a:spcBef>
                <a:spcPts val="200"/>
              </a:spcBef>
              <a:buFont typeface="Arial" panose="020B0604020202020204" pitchFamily="34" charset="0"/>
              <a:buChar char="•"/>
            </a:pPr>
            <a:r>
              <a:rPr lang="en-US" sz="1800" b="1" dirty="0"/>
              <a:t>PageRank</a:t>
            </a:r>
            <a:r>
              <a:rPr lang="en-US" sz="1800" dirty="0"/>
              <a:t>, (find leading eigenvector of sparse matrix)</a:t>
            </a:r>
          </a:p>
          <a:p>
            <a:pPr lvl="1">
              <a:spcBef>
                <a:spcPts val="200"/>
              </a:spcBef>
              <a:buFont typeface="Arial" panose="020B0604020202020204" pitchFamily="34" charset="0"/>
              <a:buChar char="•"/>
            </a:pPr>
            <a:r>
              <a:rPr lang="en-US" sz="1800" b="1" dirty="0"/>
              <a:t>SVD</a:t>
            </a:r>
            <a:r>
              <a:rPr lang="en-US" sz="1800" dirty="0"/>
              <a:t> (Singular Value Decomposition)</a:t>
            </a:r>
          </a:p>
          <a:p>
            <a:pPr lvl="1">
              <a:spcBef>
                <a:spcPts val="200"/>
              </a:spcBef>
              <a:buFont typeface="Arial" panose="020B0604020202020204" pitchFamily="34" charset="0"/>
              <a:buChar char="•"/>
            </a:pPr>
            <a:r>
              <a:rPr lang="en-US" sz="1800" b="1" dirty="0"/>
              <a:t>MDS</a:t>
            </a:r>
            <a:r>
              <a:rPr lang="en-US" sz="1800" dirty="0"/>
              <a:t> (Multidimensional Scaling)</a:t>
            </a:r>
          </a:p>
          <a:p>
            <a:pPr lvl="1">
              <a:spcBef>
                <a:spcPts val="200"/>
              </a:spcBef>
              <a:buFont typeface="Arial" panose="020B0604020202020204" pitchFamily="34" charset="0"/>
              <a:buChar char="•"/>
            </a:pPr>
            <a:r>
              <a:rPr lang="en-US" sz="1800" dirty="0"/>
              <a:t>Learning Neural Networks (</a:t>
            </a:r>
            <a:r>
              <a:rPr lang="en-US" sz="1800" b="1" dirty="0"/>
              <a:t>Deep Learning</a:t>
            </a:r>
            <a:r>
              <a:rPr lang="en-US" sz="1800" dirty="0"/>
              <a:t>)</a:t>
            </a:r>
          </a:p>
          <a:p>
            <a:pPr lvl="1">
              <a:spcBef>
                <a:spcPts val="200"/>
              </a:spcBef>
              <a:buFont typeface="Arial" panose="020B0604020202020204" pitchFamily="34" charset="0"/>
              <a:buChar char="•"/>
            </a:pPr>
            <a:r>
              <a:rPr lang="en-US" sz="1800" b="1" dirty="0"/>
              <a:t>Hidden Markov Models</a:t>
            </a:r>
          </a:p>
          <a:p>
            <a:pPr>
              <a:spcBef>
                <a:spcPts val="200"/>
              </a:spcBef>
              <a:buFont typeface="Arial" panose="020B0604020202020204" pitchFamily="34" charset="0"/>
              <a:buChar char="•"/>
            </a:pPr>
            <a:r>
              <a:rPr lang="en-US" sz="2000" b="1" dirty="0">
                <a:solidFill>
                  <a:srgbClr val="0070C0"/>
                </a:solidFill>
              </a:rPr>
              <a:t>Graph Analytics (G3)</a:t>
            </a:r>
          </a:p>
          <a:p>
            <a:pPr lvl="1">
              <a:spcBef>
                <a:spcPts val="200"/>
              </a:spcBef>
              <a:buFont typeface="Arial" panose="020B0604020202020204" pitchFamily="34" charset="0"/>
              <a:buChar char="•"/>
            </a:pPr>
            <a:r>
              <a:rPr lang="en-US" sz="1800" b="1" dirty="0"/>
              <a:t>Structure and Simulation (Communities, </a:t>
            </a:r>
            <a:r>
              <a:rPr lang="en-US" sz="1800" b="1" dirty="0" err="1"/>
              <a:t>subgraphs</a:t>
            </a:r>
            <a:r>
              <a:rPr lang="en-US" sz="1800" b="1" dirty="0"/>
              <a:t>/motifs, diameter, maximal cliques, connected components, </a:t>
            </a:r>
            <a:r>
              <a:rPr lang="en-US" sz="1800" b="1" dirty="0" err="1"/>
              <a:t>Betweenness</a:t>
            </a:r>
            <a:r>
              <a:rPr lang="en-US" sz="1800" b="1" dirty="0"/>
              <a:t> centrality, shortest path)</a:t>
            </a:r>
          </a:p>
          <a:p>
            <a:pPr>
              <a:spcBef>
                <a:spcPts val="200"/>
              </a:spcBef>
              <a:buFont typeface="Arial" panose="020B0604020202020204" pitchFamily="34" charset="0"/>
              <a:buChar char="•"/>
            </a:pPr>
            <a:r>
              <a:rPr lang="en-US" sz="2000" b="1" dirty="0">
                <a:solidFill>
                  <a:srgbClr val="0070C0"/>
                </a:solidFill>
              </a:rPr>
              <a:t>Linear/Quadratic Programming, </a:t>
            </a:r>
            <a:r>
              <a:rPr lang="en-US" sz="2000" b="1" dirty="0"/>
              <a:t>Combinatorial Optimization, Branch and Bound (G5)</a:t>
            </a:r>
          </a:p>
          <a:p>
            <a:pPr lvl="1">
              <a:spcBef>
                <a:spcPts val="200"/>
              </a:spcBef>
              <a:buFont typeface="Arial" panose="020B0604020202020204" pitchFamily="34" charset="0"/>
              <a:buChar char="•"/>
            </a:pPr>
            <a:endParaRPr lang="en-US" sz="1800" b="1"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12</a:t>
            </a:fld>
            <a:endParaRPr lang="en-US" dirty="0"/>
          </a:p>
        </p:txBody>
      </p:sp>
    </p:spTree>
    <p:extLst>
      <p:ext uri="{BB962C8B-B14F-4D97-AF65-F5344CB8AC3E}">
        <p14:creationId xmlns:p14="http://schemas.microsoft.com/office/powerpoint/2010/main" val="2474331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850" y="268224"/>
            <a:ext cx="6389915" cy="405423"/>
          </a:xfrm>
          <a:solidFill>
            <a:schemeClr val="bg1"/>
          </a:solidFill>
        </p:spPr>
        <p:txBody>
          <a:bodyPr>
            <a:normAutofit fontScale="90000"/>
          </a:bodyPr>
          <a:lstStyle/>
          <a:p>
            <a:r>
              <a:rPr lang="en-US" dirty="0"/>
              <a:t>Map Use cases to HPC-ABDS Software Model</a:t>
            </a:r>
          </a:p>
        </p:txBody>
      </p:sp>
      <p:pic>
        <p:nvPicPr>
          <p:cNvPr id="5" name="Picture 4"/>
          <p:cNvPicPr>
            <a:picLocks noChangeAspect="1"/>
          </p:cNvPicPr>
          <p:nvPr/>
        </p:nvPicPr>
        <p:blipFill rotWithShape="1">
          <a:blip r:embed="rId3"/>
          <a:srcRect l="4775" t="6539" r="10397" b="3211"/>
          <a:stretch/>
        </p:blipFill>
        <p:spPr>
          <a:xfrm>
            <a:off x="0" y="777766"/>
            <a:ext cx="9144000" cy="6080234"/>
          </a:xfrm>
          <a:prstGeom prst="rect">
            <a:avLst/>
          </a:prstGeom>
        </p:spPr>
      </p:pic>
    </p:spTree>
    <p:extLst>
      <p:ext uri="{BB962C8B-B14F-4D97-AF65-F5344CB8AC3E}">
        <p14:creationId xmlns:p14="http://schemas.microsoft.com/office/powerpoint/2010/main" val="2126623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and Use Case Subgroup</a:t>
            </a:r>
          </a:p>
        </p:txBody>
      </p:sp>
      <p:sp>
        <p:nvSpPr>
          <p:cNvPr id="4" name="Slide Number Placeholder 3"/>
          <p:cNvSpPr>
            <a:spLocks noGrp="1"/>
          </p:cNvSpPr>
          <p:nvPr>
            <p:ph type="sldNum" sz="quarter" idx="12"/>
          </p:nvPr>
        </p:nvSpPr>
        <p:spPr/>
        <p:txBody>
          <a:bodyPr/>
          <a:lstStyle/>
          <a:p>
            <a:fld id="{F5B7371F-B25E-42BE-91F9-DCD17E1CF49D}" type="slidenum">
              <a:rPr lang="en-US" smtClean="0"/>
              <a:pPr/>
              <a:t>2</a:t>
            </a:fld>
            <a:endParaRPr lang="en-US" dirty="0"/>
          </a:p>
        </p:txBody>
      </p:sp>
      <p:sp>
        <p:nvSpPr>
          <p:cNvPr id="5" name="Content Placeholder 4"/>
          <p:cNvSpPr>
            <a:spLocks noGrp="1"/>
          </p:cNvSpPr>
          <p:nvPr>
            <p:ph idx="1"/>
          </p:nvPr>
        </p:nvSpPr>
        <p:spPr>
          <a:xfrm>
            <a:off x="152400" y="1463040"/>
            <a:ext cx="8991600" cy="4770120"/>
          </a:xfrm>
        </p:spPr>
        <p:txBody>
          <a:bodyPr/>
          <a:lstStyle/>
          <a:p>
            <a:pPr marL="0" indent="0">
              <a:buNone/>
            </a:pPr>
            <a:r>
              <a:rPr lang="en-US" sz="2000" i="1" dirty="0"/>
              <a:t>The focus  is to form a community of interest from industry, academia, and government, with the goal of developing a consensus list of Big Data requirements across all stakeholders.  This includes gathering and understanding various use cases from diversified application domains.</a:t>
            </a:r>
            <a:endParaRPr lang="en-US" sz="2000" dirty="0"/>
          </a:p>
          <a:p>
            <a:pPr marL="0" lvl="0" indent="0">
              <a:buNone/>
            </a:pPr>
            <a:r>
              <a:rPr lang="en-US" sz="2400" b="1" dirty="0"/>
              <a:t>Tasks</a:t>
            </a:r>
          </a:p>
          <a:p>
            <a:pPr lvl="0"/>
            <a:r>
              <a:rPr lang="en-US" dirty="0"/>
              <a:t>Gather use case input from all stakeholders </a:t>
            </a:r>
            <a:r>
              <a:rPr lang="en-US" dirty="0">
                <a:solidFill>
                  <a:schemeClr val="accent6"/>
                </a:solidFill>
              </a:rPr>
              <a:t>51</a:t>
            </a:r>
          </a:p>
          <a:p>
            <a:pPr lvl="0"/>
            <a:r>
              <a:rPr lang="en-US" dirty="0"/>
              <a:t>Get Big Data requirements </a:t>
            </a:r>
            <a:r>
              <a:rPr lang="en-US"/>
              <a:t>from use cases. </a:t>
            </a:r>
            <a:r>
              <a:rPr lang="en-US" dirty="0"/>
              <a:t>(35 General; 437 Specific) </a:t>
            </a:r>
          </a:p>
          <a:p>
            <a:pPr lvl="0"/>
            <a:r>
              <a:rPr lang="en-US" dirty="0"/>
              <a:t>Analyze/prioritize a list of challenging general requirements that may delay or prevent adoption of Big Data deployment </a:t>
            </a:r>
          </a:p>
          <a:p>
            <a:pPr lvl="0"/>
            <a:r>
              <a:rPr lang="en-US" dirty="0"/>
              <a:t>Work with Reference Architecture to validate requirements and reference architecture</a:t>
            </a:r>
          </a:p>
          <a:p>
            <a:pPr lvl="0"/>
            <a:r>
              <a:rPr lang="en-US" dirty="0"/>
              <a:t>Develop a set of general patterns capturing the “essence” of use cases (Agreed plan at September 30, 2013. Became the </a:t>
            </a:r>
            <a:r>
              <a:rPr lang="en-US" dirty="0">
                <a:solidFill>
                  <a:srgbClr val="FF0000"/>
                </a:solidFill>
              </a:rPr>
              <a:t>Ogres</a:t>
            </a:r>
            <a:r>
              <a:rPr lang="en-US" dirty="0"/>
              <a:t>)</a:t>
            </a:r>
          </a:p>
          <a:p>
            <a:pPr lvl="0"/>
            <a:endParaRPr lang="en-US" sz="2000" dirty="0"/>
          </a:p>
        </p:txBody>
      </p:sp>
    </p:spTree>
    <p:extLst>
      <p:ext uri="{BB962C8B-B14F-4D97-AF65-F5344CB8AC3E}">
        <p14:creationId xmlns:p14="http://schemas.microsoft.com/office/powerpoint/2010/main" val="633180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1639" t="12913" r="11218" b="1787"/>
          <a:stretch/>
        </p:blipFill>
        <p:spPr>
          <a:xfrm>
            <a:off x="0" y="0"/>
            <a:ext cx="5006186" cy="6858000"/>
          </a:xfrm>
          <a:prstGeom prst="rect">
            <a:avLst/>
          </a:prstGeom>
        </p:spPr>
      </p:pic>
      <p:sp>
        <p:nvSpPr>
          <p:cNvPr id="6" name="Title 5"/>
          <p:cNvSpPr>
            <a:spLocks noGrp="1"/>
          </p:cNvSpPr>
          <p:nvPr>
            <p:ph type="title"/>
          </p:nvPr>
        </p:nvSpPr>
        <p:spPr>
          <a:xfrm>
            <a:off x="5006186" y="242659"/>
            <a:ext cx="4137814" cy="847499"/>
          </a:xfrm>
        </p:spPr>
        <p:txBody>
          <a:bodyPr>
            <a:normAutofit/>
          </a:bodyPr>
          <a:lstStyle/>
          <a:p>
            <a:r>
              <a:rPr lang="en-US" sz="4000" b="1" dirty="0">
                <a:latin typeface="+mn-lt"/>
              </a:rPr>
              <a:t>Use Case Template</a:t>
            </a:r>
          </a:p>
        </p:txBody>
      </p:sp>
      <p:sp>
        <p:nvSpPr>
          <p:cNvPr id="7" name="Content Placeholder 6"/>
          <p:cNvSpPr>
            <a:spLocks noGrp="1"/>
          </p:cNvSpPr>
          <p:nvPr>
            <p:ph idx="1"/>
          </p:nvPr>
        </p:nvSpPr>
        <p:spPr>
          <a:xfrm>
            <a:off x="4869026" y="1485219"/>
            <a:ext cx="4274974" cy="4671742"/>
          </a:xfrm>
        </p:spPr>
        <p:txBody>
          <a:bodyPr>
            <a:normAutofit/>
          </a:bodyPr>
          <a:lstStyle/>
          <a:p>
            <a:r>
              <a:rPr lang="en-US" dirty="0"/>
              <a:t>26 fields completed for 51 areas</a:t>
            </a:r>
          </a:p>
          <a:p>
            <a:r>
              <a:rPr lang="en-US" b="1" dirty="0"/>
              <a:t>Government Operation: 4</a:t>
            </a:r>
            <a:endParaRPr lang="en-US" dirty="0"/>
          </a:p>
          <a:p>
            <a:r>
              <a:rPr lang="en-US" b="1" dirty="0"/>
              <a:t>Commercial: 8</a:t>
            </a:r>
          </a:p>
          <a:p>
            <a:r>
              <a:rPr lang="en-US" b="1" dirty="0"/>
              <a:t>Defense: 3</a:t>
            </a:r>
            <a:endParaRPr lang="en-US" dirty="0"/>
          </a:p>
          <a:p>
            <a:r>
              <a:rPr lang="en-US" b="1" dirty="0"/>
              <a:t>Healthcare and Life Sciences: 10</a:t>
            </a:r>
          </a:p>
          <a:p>
            <a:r>
              <a:rPr lang="en-US" b="1" dirty="0"/>
              <a:t>Deep Learning and Social Media: 6</a:t>
            </a:r>
            <a:endParaRPr lang="en-US" dirty="0"/>
          </a:p>
          <a:p>
            <a:r>
              <a:rPr lang="en-US" b="1" dirty="0"/>
              <a:t>The Ecosystem for Research: 4</a:t>
            </a:r>
          </a:p>
          <a:p>
            <a:r>
              <a:rPr lang="en-US" b="1" dirty="0"/>
              <a:t>Astronomy and Physics: 5</a:t>
            </a:r>
          </a:p>
          <a:p>
            <a:r>
              <a:rPr lang="en-US" b="1" dirty="0"/>
              <a:t>Earth, Environmental and Polar Science: 10</a:t>
            </a:r>
          </a:p>
          <a:p>
            <a:r>
              <a:rPr lang="en-US" b="1" dirty="0"/>
              <a:t>Energy: 1</a:t>
            </a:r>
            <a:endParaRPr lang="en-US" dirty="0"/>
          </a:p>
        </p:txBody>
      </p:sp>
      <p:sp>
        <p:nvSpPr>
          <p:cNvPr id="3" name="Slide Number Placeholder 2"/>
          <p:cNvSpPr>
            <a:spLocks noGrp="1"/>
          </p:cNvSpPr>
          <p:nvPr>
            <p:ph type="sldNum" sz="quarter" idx="12"/>
          </p:nvPr>
        </p:nvSpPr>
        <p:spPr/>
        <p:txBody>
          <a:bodyPr/>
          <a:lstStyle/>
          <a:p>
            <a:fld id="{C4B85148-DB98-4269-ACE6-2DF49F9918C9}" type="slidenum">
              <a:rPr lang="en-US" smtClean="0"/>
              <a:pPr/>
              <a:t>3</a:t>
            </a:fld>
            <a:endParaRPr lang="en-US" dirty="0"/>
          </a:p>
        </p:txBody>
      </p:sp>
    </p:spTree>
    <p:extLst>
      <p:ext uri="{BB962C8B-B14F-4D97-AF65-F5344CB8AC3E}">
        <p14:creationId xmlns:p14="http://schemas.microsoft.com/office/powerpoint/2010/main" val="3172658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7462"/>
            <a:ext cx="9144000" cy="424805"/>
          </a:xfrm>
        </p:spPr>
        <p:txBody>
          <a:bodyPr>
            <a:normAutofit fontScale="90000"/>
          </a:bodyPr>
          <a:lstStyle/>
          <a:p>
            <a:pPr algn="ctr"/>
            <a:r>
              <a:rPr lang="en-US" sz="3600" b="1" dirty="0">
                <a:latin typeface="+mn-lt"/>
              </a:rPr>
              <a:t>51 Detailed Use Cases: </a:t>
            </a:r>
            <a:r>
              <a:rPr lang="en-US" sz="3100" b="1" dirty="0">
                <a:latin typeface="+mn-lt"/>
              </a:rPr>
              <a:t>Contributed July-September 2013</a:t>
            </a:r>
            <a:br>
              <a:rPr lang="en-US" sz="3100" b="1" dirty="0">
                <a:latin typeface="+mn-lt"/>
              </a:rPr>
            </a:br>
            <a:endParaRPr lang="en-US" sz="3100" b="1" dirty="0">
              <a:latin typeface="+mn-lt"/>
            </a:endParaRPr>
          </a:p>
        </p:txBody>
      </p:sp>
      <p:sp>
        <p:nvSpPr>
          <p:cNvPr id="3" name="Content Placeholder 2"/>
          <p:cNvSpPr>
            <a:spLocks noGrp="1"/>
          </p:cNvSpPr>
          <p:nvPr>
            <p:ph idx="1"/>
          </p:nvPr>
        </p:nvSpPr>
        <p:spPr>
          <a:xfrm>
            <a:off x="0" y="1473453"/>
            <a:ext cx="9144000" cy="5898036"/>
          </a:xfrm>
        </p:spPr>
        <p:txBody>
          <a:bodyPr>
            <a:noAutofit/>
          </a:bodyPr>
          <a:lstStyle/>
          <a:p>
            <a:r>
              <a:rPr lang="en-US" sz="1800" b="1" dirty="0"/>
              <a:t>Government Operation(4): </a:t>
            </a:r>
            <a:r>
              <a:rPr lang="en-US" sz="1800" dirty="0"/>
              <a:t>National Archives and Records Administration, Census Bureau</a:t>
            </a:r>
          </a:p>
          <a:p>
            <a:r>
              <a:rPr lang="en-US" sz="1800" b="1" dirty="0"/>
              <a:t>Commercial(8): </a:t>
            </a:r>
            <a:r>
              <a:rPr lang="en-US" sz="1800" dirty="0"/>
              <a:t>Finance in Cloud, Cloud Backup, </a:t>
            </a:r>
            <a:r>
              <a:rPr lang="en-US" sz="1800" dirty="0" err="1"/>
              <a:t>Mendeley</a:t>
            </a:r>
            <a:r>
              <a:rPr lang="en-US" sz="1800" dirty="0"/>
              <a:t> (Citations), Netflix, Web Search, Digital Materials, Cargo shipping (as in UPS)</a:t>
            </a:r>
          </a:p>
          <a:p>
            <a:r>
              <a:rPr lang="en-US" sz="1800" b="1" dirty="0"/>
              <a:t>Defense(3): </a:t>
            </a:r>
            <a:r>
              <a:rPr lang="en-US" sz="1800" dirty="0"/>
              <a:t>Sensors, Image surveillance, Situation Assessment</a:t>
            </a:r>
          </a:p>
          <a:p>
            <a:r>
              <a:rPr lang="en-US" sz="1800" b="1" dirty="0"/>
              <a:t>Healthcare and Life Sciences(10): </a:t>
            </a:r>
            <a:r>
              <a:rPr lang="en-US" sz="1800" dirty="0"/>
              <a:t>Medical records, Graph and Probabilistic analysis, Pathology, </a:t>
            </a:r>
            <a:r>
              <a:rPr lang="en-US" sz="1800" dirty="0" err="1"/>
              <a:t>Bioimaging</a:t>
            </a:r>
            <a:r>
              <a:rPr lang="en-US" sz="1800" dirty="0"/>
              <a:t>, Genomics, Epidemiology, People Activity models, Biodiversity</a:t>
            </a:r>
          </a:p>
          <a:p>
            <a:r>
              <a:rPr lang="en-US" sz="1800" b="1" dirty="0"/>
              <a:t>Deep Learning and Social Media(6): </a:t>
            </a:r>
            <a:r>
              <a:rPr lang="en-US" sz="1800" dirty="0"/>
              <a:t>Driving Car, </a:t>
            </a:r>
            <a:r>
              <a:rPr lang="en-US" sz="1800" dirty="0" err="1"/>
              <a:t>Geolocate</a:t>
            </a:r>
            <a:r>
              <a:rPr lang="en-US" sz="1800" dirty="0"/>
              <a:t> images/cameras, Twitter, Crowd Sourcing, Network Science, NIST benchmark datasets</a:t>
            </a:r>
          </a:p>
          <a:p>
            <a:r>
              <a:rPr lang="en-US" sz="1800" b="1" dirty="0"/>
              <a:t>The Ecosystem for Research(4): </a:t>
            </a:r>
            <a:r>
              <a:rPr lang="en-US" sz="1800" dirty="0"/>
              <a:t>Metadata, Collaboration, Translation, Light </a:t>
            </a:r>
            <a:r>
              <a:rPr lang="en-US" sz="1800"/>
              <a:t>source data</a:t>
            </a:r>
          </a:p>
          <a:p>
            <a:r>
              <a:rPr lang="en-US" sz="1800" b="1"/>
              <a:t>Astronomy </a:t>
            </a:r>
            <a:r>
              <a:rPr lang="en-US" sz="1800" b="1" dirty="0"/>
              <a:t>and Physics(5): </a:t>
            </a:r>
            <a:r>
              <a:rPr lang="en-US" sz="1800" dirty="0"/>
              <a:t>Sky Surveys including comparison to simulation, Large Hadron Collider at CERN, Belle II Accelerator in Japan</a:t>
            </a:r>
          </a:p>
          <a:p>
            <a:r>
              <a:rPr lang="en-US" sz="1800" b="1" dirty="0"/>
              <a:t>Earth, Environmental and Polar Science(10): </a:t>
            </a:r>
            <a:r>
              <a:rPr lang="en-US" sz="1800" dirty="0"/>
              <a:t>Radar Scattering in Atmosphere, Earthquake, Ocean, Earth Observation, Ice sheet Radar scattering, Earth radar mapping, Climate simulation datasets, Atmospheric turbulence identification, Subsurface Biogeochemistry (microbes to watersheds), AmeriFlux and FLUXNET gas sensors</a:t>
            </a:r>
          </a:p>
          <a:p>
            <a:r>
              <a:rPr lang="en-US" sz="1800" b="1" dirty="0"/>
              <a:t>Energy(1): </a:t>
            </a:r>
            <a:r>
              <a:rPr lang="en-US" sz="1800" dirty="0"/>
              <a:t>Smart grid</a:t>
            </a:r>
          </a:p>
          <a:p>
            <a:pPr marL="0" indent="0">
              <a:buNone/>
            </a:pPr>
            <a:endParaRPr lang="en-US" sz="1800" dirty="0"/>
          </a:p>
        </p:txBody>
      </p:sp>
      <p:sp>
        <p:nvSpPr>
          <p:cNvPr id="5" name="Slide Number Placeholder 4"/>
          <p:cNvSpPr>
            <a:spLocks noGrp="1"/>
          </p:cNvSpPr>
          <p:nvPr>
            <p:ph type="sldNum" sz="quarter" idx="12"/>
          </p:nvPr>
        </p:nvSpPr>
        <p:spPr/>
        <p:txBody>
          <a:bodyPr/>
          <a:lstStyle/>
          <a:p>
            <a:fld id="{C4B85148-DB98-4269-ACE6-2DF49F9918C9}" type="slidenum">
              <a:rPr lang="en-US" smtClean="0"/>
              <a:pPr/>
              <a:t>4</a:t>
            </a:fld>
            <a:endParaRPr lang="en-US" dirty="0"/>
          </a:p>
        </p:txBody>
      </p:sp>
      <p:sp>
        <p:nvSpPr>
          <p:cNvPr id="4" name="TextBox 3"/>
          <p:cNvSpPr txBox="1"/>
          <p:nvPr/>
        </p:nvSpPr>
        <p:spPr>
          <a:xfrm>
            <a:off x="0" y="829865"/>
            <a:ext cx="8168640" cy="400110"/>
          </a:xfrm>
          <a:prstGeom prst="rect">
            <a:avLst/>
          </a:prstGeom>
          <a:noFill/>
        </p:spPr>
        <p:txBody>
          <a:bodyPr wrap="square" rtlCol="0">
            <a:spAutoFit/>
          </a:bodyPr>
          <a:lstStyle/>
          <a:p>
            <a:pPr lvl="0"/>
            <a:r>
              <a:rPr lang="en-US" sz="2000" u="sng" dirty="0">
                <a:solidFill>
                  <a:srgbClr val="0070C0"/>
                </a:solidFill>
                <a:hlinkClick r:id="rId3"/>
              </a:rPr>
              <a:t>http://bigdatawg.nist.gov/usecases.php</a:t>
            </a:r>
            <a:r>
              <a:rPr lang="en-US" sz="2000" u="sng" dirty="0">
                <a:solidFill>
                  <a:srgbClr val="0070C0"/>
                </a:solidFill>
              </a:rPr>
              <a:t>, </a:t>
            </a:r>
            <a:r>
              <a:rPr lang="en-US" sz="2000" dirty="0">
                <a:solidFill>
                  <a:srgbClr val="0070C0"/>
                </a:solidFill>
                <a:cs typeface="Times New Roman" panose="02020603050405020304" pitchFamily="18" charset="0"/>
              </a:rPr>
              <a:t>26 Features for each use case</a:t>
            </a:r>
          </a:p>
        </p:txBody>
      </p:sp>
    </p:spTree>
    <p:extLst>
      <p:ext uri="{BB962C8B-B14F-4D97-AF65-F5344CB8AC3E}">
        <p14:creationId xmlns:p14="http://schemas.microsoft.com/office/powerpoint/2010/main" val="3019785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Patterns (Ogres) modelled on 13 Berkeley Dwarfs</a:t>
            </a:r>
          </a:p>
        </p:txBody>
      </p:sp>
      <p:sp>
        <p:nvSpPr>
          <p:cNvPr id="4" name="Slide Number Placeholder 3"/>
          <p:cNvSpPr>
            <a:spLocks noGrp="1"/>
          </p:cNvSpPr>
          <p:nvPr>
            <p:ph type="sldNum" sz="quarter" idx="10"/>
          </p:nvPr>
        </p:nvSpPr>
        <p:spPr/>
        <p:txBody>
          <a:bodyPr/>
          <a:lstStyle/>
          <a:p>
            <a:fld id="{F5B7371F-B25E-42BE-91F9-DCD17E1CF49D}" type="slidenum">
              <a:rPr lang="en-US" smtClean="0"/>
              <a:pPr/>
              <a:t>5</a:t>
            </a:fld>
            <a:endParaRPr lang="en-US" dirty="0"/>
          </a:p>
        </p:txBody>
      </p:sp>
      <p:sp>
        <p:nvSpPr>
          <p:cNvPr id="3" name="Content Placeholder 2"/>
          <p:cNvSpPr>
            <a:spLocks noGrp="1"/>
          </p:cNvSpPr>
          <p:nvPr>
            <p:ph sz="quarter" idx="11"/>
          </p:nvPr>
        </p:nvSpPr>
        <p:spPr>
          <a:xfrm>
            <a:off x="182880" y="1493521"/>
            <a:ext cx="3931920" cy="2621280"/>
          </a:xfrm>
        </p:spPr>
        <p:txBody>
          <a:bodyPr/>
          <a:lstStyle/>
          <a:p>
            <a:r>
              <a:rPr lang="en-US" dirty="0"/>
              <a:t>Dense Linear Algebra </a:t>
            </a:r>
          </a:p>
          <a:p>
            <a:r>
              <a:rPr lang="en-US" dirty="0"/>
              <a:t>Sparse Linear Algebra</a:t>
            </a:r>
          </a:p>
          <a:p>
            <a:r>
              <a:rPr lang="en-US" dirty="0"/>
              <a:t>Spectral Methods</a:t>
            </a:r>
          </a:p>
          <a:p>
            <a:r>
              <a:rPr lang="en-US" dirty="0"/>
              <a:t>N-Body Methods</a:t>
            </a:r>
          </a:p>
          <a:p>
            <a:r>
              <a:rPr lang="en-US" dirty="0"/>
              <a:t>Structured Grids</a:t>
            </a:r>
          </a:p>
          <a:p>
            <a:r>
              <a:rPr lang="en-US" dirty="0"/>
              <a:t>Unstructured Grids</a:t>
            </a:r>
          </a:p>
        </p:txBody>
      </p:sp>
      <p:sp>
        <p:nvSpPr>
          <p:cNvPr id="5" name="Content Placeholder 4"/>
          <p:cNvSpPr>
            <a:spLocks noGrp="1"/>
          </p:cNvSpPr>
          <p:nvPr>
            <p:ph sz="quarter" idx="12"/>
          </p:nvPr>
        </p:nvSpPr>
        <p:spPr>
          <a:xfrm>
            <a:off x="4154441" y="1480279"/>
            <a:ext cx="4304212" cy="2878361"/>
          </a:xfrm>
        </p:spPr>
        <p:txBody>
          <a:bodyPr/>
          <a:lstStyle/>
          <a:p>
            <a:r>
              <a:rPr lang="en-US" dirty="0" err="1"/>
              <a:t>MapReduce</a:t>
            </a:r>
            <a:endParaRPr lang="en-US" dirty="0"/>
          </a:p>
          <a:p>
            <a:r>
              <a:rPr lang="en-US" dirty="0"/>
              <a:t>Combinational Logic</a:t>
            </a:r>
          </a:p>
          <a:p>
            <a:r>
              <a:rPr lang="en-US" dirty="0"/>
              <a:t>Graph Traversal</a:t>
            </a:r>
          </a:p>
          <a:p>
            <a:r>
              <a:rPr lang="en-US" dirty="0"/>
              <a:t>Dynamic Programming</a:t>
            </a:r>
          </a:p>
          <a:p>
            <a:r>
              <a:rPr lang="en-US" dirty="0"/>
              <a:t>Backtrack and Branch-and-Bound</a:t>
            </a:r>
          </a:p>
          <a:p>
            <a:r>
              <a:rPr lang="en-US" dirty="0"/>
              <a:t>Graphical Models</a:t>
            </a:r>
          </a:p>
          <a:p>
            <a:r>
              <a:rPr lang="en-US" dirty="0"/>
              <a:t>Finite State Machines</a:t>
            </a:r>
          </a:p>
          <a:p>
            <a:endParaRPr lang="en-US" dirty="0"/>
          </a:p>
          <a:p>
            <a:endParaRPr lang="en-US" dirty="0"/>
          </a:p>
        </p:txBody>
      </p:sp>
      <p:sp>
        <p:nvSpPr>
          <p:cNvPr id="6" name="Content Placeholder 2"/>
          <p:cNvSpPr txBox="1">
            <a:spLocks/>
          </p:cNvSpPr>
          <p:nvPr/>
        </p:nvSpPr>
        <p:spPr>
          <a:xfrm>
            <a:off x="0" y="4358640"/>
            <a:ext cx="9144000" cy="1201117"/>
          </a:xfrm>
          <a:prstGeom prst="rect">
            <a:avLst/>
          </a:prstGeom>
        </p:spPr>
        <p:txBody>
          <a:bodyPr vert="horz" lIns="0" tIns="0" rIns="0" bIns="0" rtlCol="0">
            <a:noAutofit/>
          </a:bodyPr>
          <a:lstStyle>
            <a:lvl1pPr marL="231775" indent="-231775" algn="l" defTabSz="914400" rtl="0" eaLnBrk="1" latinLnBrk="0" hangingPunct="1">
              <a:spcBef>
                <a:spcPct val="20000"/>
              </a:spcBef>
              <a:buClr>
                <a:schemeClr val="tx2"/>
              </a:buClr>
              <a:buFont typeface="Arial"/>
              <a:buChar char="•"/>
              <a:defRPr lang="en-US" sz="2200" kern="120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20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8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The Berkeley dwarfs and NAS Parallel Benchmarks are perhaps two best known approaches to characterizing Parallel Computing Uses Cases / Kernels / Patterns</a:t>
            </a:r>
          </a:p>
          <a:p>
            <a:r>
              <a:rPr lang="en-US" sz="2000" dirty="0"/>
              <a:t>Note dwarfs somewhat </a:t>
            </a:r>
            <a:r>
              <a:rPr lang="en-US" sz="2000"/>
              <a:t>inconsistent as for example MapReduce </a:t>
            </a:r>
            <a:r>
              <a:rPr lang="en-US" sz="2000" dirty="0"/>
              <a:t>is a programming model and spectral method is a numerical method.</a:t>
            </a:r>
          </a:p>
          <a:p>
            <a:r>
              <a:rPr lang="en-US" sz="2000" dirty="0"/>
              <a:t>No single comparison criterion and so need multiple facets!</a:t>
            </a:r>
          </a:p>
          <a:p>
            <a:endParaRPr lang="en-US" dirty="0"/>
          </a:p>
        </p:txBody>
      </p:sp>
    </p:spTree>
    <p:extLst>
      <p:ext uri="{BB962C8B-B14F-4D97-AF65-F5344CB8AC3E}">
        <p14:creationId xmlns:p14="http://schemas.microsoft.com/office/powerpoint/2010/main" val="23739702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 y="476219"/>
            <a:ext cx="9144000" cy="810846"/>
          </a:xfrm>
        </p:spPr>
        <p:txBody>
          <a:bodyPr>
            <a:noAutofit/>
          </a:bodyPr>
          <a:lstStyle/>
          <a:p>
            <a:pPr algn="ctr"/>
            <a:r>
              <a:rPr lang="en-US" sz="3200" b="1"/>
              <a:t>7 Computational Giants of NRC Massive Data Analysis Report </a:t>
            </a:r>
            <a:endParaRPr lang="en-US" sz="3200"/>
          </a:p>
        </p:txBody>
      </p:sp>
      <p:sp>
        <p:nvSpPr>
          <p:cNvPr id="7" name="Content Placeholder 6"/>
          <p:cNvSpPr>
            <a:spLocks noGrp="1"/>
          </p:cNvSpPr>
          <p:nvPr>
            <p:ph idx="1"/>
          </p:nvPr>
        </p:nvSpPr>
        <p:spPr>
          <a:xfrm>
            <a:off x="198121" y="1671216"/>
            <a:ext cx="8747760" cy="4312920"/>
          </a:xfrm>
        </p:spPr>
        <p:txBody>
          <a:bodyPr/>
          <a:lstStyle/>
          <a:p>
            <a:pPr marL="514350" indent="-514350">
              <a:buFont typeface="+mj-lt"/>
              <a:buAutoNum type="arabicParenR"/>
            </a:pPr>
            <a:r>
              <a:rPr lang="en-US" sz="2800" b="1">
                <a:solidFill>
                  <a:srgbClr val="CC00FF"/>
                </a:solidFill>
              </a:rPr>
              <a:t>G1:</a:t>
            </a:r>
            <a:r>
              <a:rPr lang="en-US" sz="2800"/>
              <a:t> Basic Statistics (termed MRStat later as suitable for simple MapReduce implementation)</a:t>
            </a:r>
          </a:p>
          <a:p>
            <a:pPr marL="514350" indent="-514350">
              <a:buFont typeface="+mj-lt"/>
              <a:buAutoNum type="arabicParenR"/>
            </a:pPr>
            <a:r>
              <a:rPr lang="en-US" sz="2800" b="1">
                <a:solidFill>
                  <a:srgbClr val="CC00FF"/>
                </a:solidFill>
              </a:rPr>
              <a:t>G2:</a:t>
            </a:r>
            <a:r>
              <a:rPr lang="en-US" sz="2800"/>
              <a:t> Generalized N-Body Problems</a:t>
            </a:r>
          </a:p>
          <a:p>
            <a:pPr marL="514350" indent="-514350">
              <a:buFont typeface="+mj-lt"/>
              <a:buAutoNum type="arabicParenR"/>
            </a:pPr>
            <a:r>
              <a:rPr lang="en-US" sz="2800" b="1">
                <a:solidFill>
                  <a:srgbClr val="CC00FF"/>
                </a:solidFill>
              </a:rPr>
              <a:t>G3:</a:t>
            </a:r>
            <a:r>
              <a:rPr lang="en-US" sz="2800"/>
              <a:t> Graph-Theoretic Computations</a:t>
            </a:r>
          </a:p>
          <a:p>
            <a:pPr marL="514350" indent="-514350">
              <a:buFont typeface="+mj-lt"/>
              <a:buAutoNum type="arabicParenR"/>
            </a:pPr>
            <a:r>
              <a:rPr lang="en-US" sz="2800" b="1">
                <a:solidFill>
                  <a:srgbClr val="CC00FF"/>
                </a:solidFill>
              </a:rPr>
              <a:t>G4:</a:t>
            </a:r>
            <a:r>
              <a:rPr lang="en-US" sz="2800"/>
              <a:t> Linear Algebraic Computations</a:t>
            </a:r>
          </a:p>
          <a:p>
            <a:pPr marL="514350" indent="-514350">
              <a:buFont typeface="+mj-lt"/>
              <a:buAutoNum type="arabicParenR"/>
            </a:pPr>
            <a:r>
              <a:rPr lang="en-US" sz="2800" b="1">
                <a:solidFill>
                  <a:srgbClr val="CC00FF"/>
                </a:solidFill>
              </a:rPr>
              <a:t>G5:</a:t>
            </a:r>
            <a:r>
              <a:rPr lang="en-US" sz="2800"/>
              <a:t> Optimizations e.g. Linear Programming</a:t>
            </a:r>
          </a:p>
          <a:p>
            <a:pPr marL="514350" indent="-514350">
              <a:buFont typeface="+mj-lt"/>
              <a:buAutoNum type="arabicParenR"/>
            </a:pPr>
            <a:r>
              <a:rPr lang="en-US" sz="2800" b="1">
                <a:solidFill>
                  <a:srgbClr val="CC00FF"/>
                </a:solidFill>
              </a:rPr>
              <a:t>G6:</a:t>
            </a:r>
            <a:r>
              <a:rPr lang="en-US" sz="2800"/>
              <a:t> Integration (Called GML Global Machine Learning Later)</a:t>
            </a:r>
          </a:p>
          <a:p>
            <a:pPr marL="514350" indent="-514350">
              <a:buFont typeface="+mj-lt"/>
              <a:buAutoNum type="arabicParenR"/>
            </a:pPr>
            <a:r>
              <a:rPr lang="en-US" sz="2800" b="1">
                <a:solidFill>
                  <a:srgbClr val="CC00FF"/>
                </a:solidFill>
              </a:rPr>
              <a:t>G7: </a:t>
            </a:r>
            <a:r>
              <a:rPr lang="en-US" sz="2800"/>
              <a:t>Alignment Problems e.g. BLAST</a:t>
            </a:r>
            <a:endParaRPr lang="en-US" sz="2800" dirty="0"/>
          </a:p>
        </p:txBody>
      </p:sp>
      <p:sp>
        <p:nvSpPr>
          <p:cNvPr id="3" name="Slide Number Placeholder 2"/>
          <p:cNvSpPr>
            <a:spLocks noGrp="1"/>
          </p:cNvSpPr>
          <p:nvPr>
            <p:ph type="sldNum" sz="quarter" idx="12"/>
          </p:nvPr>
        </p:nvSpPr>
        <p:spPr/>
        <p:txBody>
          <a:bodyPr/>
          <a:lstStyle/>
          <a:p>
            <a:pPr>
              <a:defRPr/>
            </a:pPr>
            <a:fld id="{2C1A08E3-679B-4F99-8AF0-A2126CF8AD58}" type="slidenum">
              <a:rPr lang="en-US" smtClean="0"/>
              <a:pPr>
                <a:defRPr/>
              </a:pPr>
              <a:t>6</a:t>
            </a:fld>
            <a:endParaRPr lang="en-US" dirty="0"/>
          </a:p>
        </p:txBody>
      </p:sp>
    </p:spTree>
    <p:extLst>
      <p:ext uri="{BB962C8B-B14F-4D97-AF65-F5344CB8AC3E}">
        <p14:creationId xmlns:p14="http://schemas.microsoft.com/office/powerpoint/2010/main" val="4020173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Features of 51 Use Cases I</a:t>
            </a:r>
            <a:endParaRPr lang="en-US" sz="3600" dirty="0"/>
          </a:p>
        </p:txBody>
      </p:sp>
      <p:sp>
        <p:nvSpPr>
          <p:cNvPr id="3" name="Content Placeholder 2"/>
          <p:cNvSpPr>
            <a:spLocks noGrp="1"/>
          </p:cNvSpPr>
          <p:nvPr>
            <p:ph idx="1"/>
          </p:nvPr>
        </p:nvSpPr>
        <p:spPr>
          <a:xfrm>
            <a:off x="83819" y="1493520"/>
            <a:ext cx="8976360" cy="4632960"/>
          </a:xfrm>
        </p:spPr>
        <p:txBody>
          <a:bodyPr/>
          <a:lstStyle/>
          <a:p>
            <a:r>
              <a:rPr lang="en-US" b="1" dirty="0">
                <a:solidFill>
                  <a:srgbClr val="CC00FF"/>
                </a:solidFill>
              </a:rPr>
              <a:t>PP (26)</a:t>
            </a:r>
            <a:r>
              <a:rPr lang="en-US" dirty="0">
                <a:solidFill>
                  <a:srgbClr val="CC00FF"/>
                </a:solidFill>
              </a:rPr>
              <a:t> </a:t>
            </a:r>
            <a:r>
              <a:rPr lang="en-US" b="1" dirty="0"/>
              <a:t>“All” </a:t>
            </a:r>
            <a:r>
              <a:rPr lang="en-US" dirty="0"/>
              <a:t>Pleasingly Parallel or Map Only</a:t>
            </a:r>
          </a:p>
          <a:p>
            <a:r>
              <a:rPr lang="en-US" b="1" dirty="0">
                <a:solidFill>
                  <a:srgbClr val="CC00FF"/>
                </a:solidFill>
              </a:rPr>
              <a:t>MR (18) </a:t>
            </a:r>
            <a:r>
              <a:rPr lang="en-US" dirty="0"/>
              <a:t>Classic </a:t>
            </a:r>
            <a:r>
              <a:rPr lang="en-US" dirty="0" err="1"/>
              <a:t>MapReduce</a:t>
            </a:r>
            <a:r>
              <a:rPr lang="en-US" dirty="0"/>
              <a:t> MR (add </a:t>
            </a:r>
            <a:r>
              <a:rPr lang="en-US" dirty="0" err="1"/>
              <a:t>MRStat</a:t>
            </a:r>
            <a:r>
              <a:rPr lang="en-US" dirty="0"/>
              <a:t> below for full count)</a:t>
            </a:r>
          </a:p>
          <a:p>
            <a:r>
              <a:rPr lang="en-US" b="1" dirty="0" err="1">
                <a:solidFill>
                  <a:srgbClr val="CC00FF"/>
                </a:solidFill>
              </a:rPr>
              <a:t>MRStat</a:t>
            </a:r>
            <a:r>
              <a:rPr lang="en-US" b="1" dirty="0">
                <a:solidFill>
                  <a:srgbClr val="CC00FF"/>
                </a:solidFill>
              </a:rPr>
              <a:t> (7</a:t>
            </a:r>
            <a:r>
              <a:rPr lang="en-US" dirty="0"/>
              <a:t>) Simple version of MR where key computations are simple reduction as found in statistical averages such as histograms and averages</a:t>
            </a:r>
          </a:p>
          <a:p>
            <a:r>
              <a:rPr lang="en-US" b="1" dirty="0" err="1">
                <a:solidFill>
                  <a:srgbClr val="CC00FF"/>
                </a:solidFill>
              </a:rPr>
              <a:t>MRIter</a:t>
            </a:r>
            <a:r>
              <a:rPr lang="en-US" b="1" dirty="0">
                <a:solidFill>
                  <a:srgbClr val="CC00FF"/>
                </a:solidFill>
              </a:rPr>
              <a:t> (23</a:t>
            </a:r>
            <a:r>
              <a:rPr lang="en-US" dirty="0">
                <a:solidFill>
                  <a:srgbClr val="CC00FF"/>
                </a:solidFill>
              </a:rPr>
              <a:t>)</a:t>
            </a:r>
            <a:r>
              <a:rPr lang="en-US" dirty="0"/>
              <a:t> Iterative </a:t>
            </a:r>
            <a:r>
              <a:rPr lang="en-US" dirty="0" err="1"/>
              <a:t>MapReduce</a:t>
            </a:r>
            <a:r>
              <a:rPr lang="en-US" dirty="0"/>
              <a:t> or MPI (Spark, Twister)</a:t>
            </a:r>
          </a:p>
          <a:p>
            <a:r>
              <a:rPr lang="en-US" b="1" dirty="0">
                <a:solidFill>
                  <a:srgbClr val="CC00FF"/>
                </a:solidFill>
              </a:rPr>
              <a:t>Graph (9)</a:t>
            </a:r>
            <a:r>
              <a:rPr lang="en-US" dirty="0"/>
              <a:t> Complex graph data structure needed in analysis </a:t>
            </a:r>
          </a:p>
          <a:p>
            <a:r>
              <a:rPr lang="en-US" b="1" dirty="0">
                <a:solidFill>
                  <a:srgbClr val="CC00FF"/>
                </a:solidFill>
              </a:rPr>
              <a:t>Fusion (11)</a:t>
            </a:r>
            <a:r>
              <a:rPr lang="en-US" dirty="0"/>
              <a:t> Integrate diverse data to aid discovery/decision making; could involve sophisticated algorithms or could just be a portal</a:t>
            </a:r>
          </a:p>
          <a:p>
            <a:r>
              <a:rPr lang="en-US" b="1" dirty="0">
                <a:solidFill>
                  <a:srgbClr val="CC00FF"/>
                </a:solidFill>
              </a:rPr>
              <a:t>Streaming (41) </a:t>
            </a:r>
            <a:r>
              <a:rPr lang="en-US" dirty="0"/>
              <a:t>data comes in incrementally and is processed this way</a:t>
            </a:r>
          </a:p>
          <a:p>
            <a:r>
              <a:rPr lang="en-US" b="1" dirty="0">
                <a:solidFill>
                  <a:srgbClr val="CC00FF"/>
                </a:solidFill>
              </a:rPr>
              <a:t>Classify (30) </a:t>
            </a:r>
            <a:r>
              <a:rPr lang="en-US" dirty="0"/>
              <a:t>Classification: divide data into categories</a:t>
            </a:r>
          </a:p>
          <a:p>
            <a:r>
              <a:rPr lang="en-US" b="1" dirty="0">
                <a:solidFill>
                  <a:srgbClr val="CC00FF"/>
                </a:solidFill>
              </a:rPr>
              <a:t>S/Q (12) </a:t>
            </a:r>
            <a:r>
              <a:rPr lang="en-US" dirty="0"/>
              <a:t>Index, Search and Query</a:t>
            </a:r>
          </a:p>
        </p:txBody>
      </p:sp>
      <p:sp>
        <p:nvSpPr>
          <p:cNvPr id="4" name="Slide Number Placeholder 3"/>
          <p:cNvSpPr>
            <a:spLocks noGrp="1"/>
          </p:cNvSpPr>
          <p:nvPr>
            <p:ph type="sldNum" sz="quarter" idx="12"/>
          </p:nvPr>
        </p:nvSpPr>
        <p:spPr/>
        <p:txBody>
          <a:bodyPr/>
          <a:lstStyle/>
          <a:p>
            <a:fld id="{F5B7371F-B25E-42BE-91F9-DCD17E1CF49D}" type="slidenum">
              <a:rPr lang="en-US" smtClean="0"/>
              <a:pPr/>
              <a:t>7</a:t>
            </a:fld>
            <a:endParaRPr lang="en-US" dirty="0"/>
          </a:p>
        </p:txBody>
      </p:sp>
    </p:spTree>
    <p:extLst>
      <p:ext uri="{BB962C8B-B14F-4D97-AF65-F5344CB8AC3E}">
        <p14:creationId xmlns:p14="http://schemas.microsoft.com/office/powerpoint/2010/main" val="1778101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Features of 51 Use Cases II</a:t>
            </a:r>
            <a:endParaRPr lang="en-US" sz="3600" dirty="0"/>
          </a:p>
        </p:txBody>
      </p:sp>
      <p:sp>
        <p:nvSpPr>
          <p:cNvPr id="3" name="Content Placeholder 2"/>
          <p:cNvSpPr>
            <a:spLocks noGrp="1"/>
          </p:cNvSpPr>
          <p:nvPr>
            <p:ph idx="1"/>
          </p:nvPr>
        </p:nvSpPr>
        <p:spPr>
          <a:xfrm>
            <a:off x="-1" y="1432560"/>
            <a:ext cx="9144000" cy="4114800"/>
          </a:xfrm>
        </p:spPr>
        <p:txBody>
          <a:bodyPr/>
          <a:lstStyle/>
          <a:p>
            <a:r>
              <a:rPr lang="en-US" sz="2000" b="1" dirty="0">
                <a:solidFill>
                  <a:srgbClr val="CC00FF"/>
                </a:solidFill>
              </a:rPr>
              <a:t>CF (4) </a:t>
            </a:r>
            <a:r>
              <a:rPr lang="en-US" sz="2000" dirty="0"/>
              <a:t>Collaborative Filtering for recommender engines</a:t>
            </a:r>
          </a:p>
          <a:p>
            <a:r>
              <a:rPr lang="en-US" sz="2000" b="1" dirty="0">
                <a:solidFill>
                  <a:srgbClr val="CC00FF"/>
                </a:solidFill>
              </a:rPr>
              <a:t>LML (36) Local Machine Learning </a:t>
            </a:r>
            <a:r>
              <a:rPr lang="en-US" sz="2000" b="1" dirty="0"/>
              <a:t>(</a:t>
            </a:r>
            <a:r>
              <a:rPr lang="en-US" sz="2000" dirty="0"/>
              <a:t>Independent for each parallel entity) – application could have GML as well</a:t>
            </a:r>
          </a:p>
          <a:p>
            <a:r>
              <a:rPr lang="en-US" sz="2000" b="1" dirty="0">
                <a:solidFill>
                  <a:srgbClr val="CC00FF"/>
                </a:solidFill>
              </a:rPr>
              <a:t>GML (23) Global Machine Learning: </a:t>
            </a:r>
            <a:r>
              <a:rPr lang="en-US" sz="2000" dirty="0"/>
              <a:t>Deep Learning, Clustering, LDA, PLSI, MDS, </a:t>
            </a:r>
          </a:p>
          <a:p>
            <a:pPr lvl="1"/>
            <a:r>
              <a:rPr lang="en-US" sz="1800" dirty="0"/>
              <a:t>Large Scale Optimizations as in </a:t>
            </a:r>
            <a:r>
              <a:rPr lang="en-US" sz="1800" dirty="0" err="1"/>
              <a:t>Variational</a:t>
            </a:r>
            <a:r>
              <a:rPr lang="en-US" sz="1800" dirty="0"/>
              <a:t> Bayes, MCMC, Lifted Belief Propagation, Stochastic Gradient Descent, L-BFGS, </a:t>
            </a:r>
            <a:r>
              <a:rPr lang="en-US" sz="1800" dirty="0" err="1"/>
              <a:t>Levenberg</a:t>
            </a:r>
            <a:r>
              <a:rPr lang="en-US" sz="1800" dirty="0"/>
              <a:t>-Marquardt . Can call EGO or </a:t>
            </a:r>
            <a:r>
              <a:rPr lang="en-US" sz="1800" dirty="0" err="1"/>
              <a:t>Exascale</a:t>
            </a:r>
            <a:r>
              <a:rPr lang="en-US" sz="1800" dirty="0"/>
              <a:t> Global Optimization with scalable parallel algorithm</a:t>
            </a:r>
          </a:p>
          <a:p>
            <a:r>
              <a:rPr lang="en-US" sz="2000" b="1" dirty="0">
                <a:solidFill>
                  <a:srgbClr val="CC00FF"/>
                </a:solidFill>
              </a:rPr>
              <a:t>Workflow (51) </a:t>
            </a:r>
            <a:r>
              <a:rPr lang="en-US" sz="2000" dirty="0"/>
              <a:t>Universal </a:t>
            </a:r>
          </a:p>
          <a:p>
            <a:r>
              <a:rPr lang="en-US" sz="2000" b="1" dirty="0">
                <a:solidFill>
                  <a:srgbClr val="CC00FF"/>
                </a:solidFill>
              </a:rPr>
              <a:t>GIS (16) </a:t>
            </a:r>
            <a:r>
              <a:rPr lang="en-US" sz="2000" dirty="0"/>
              <a:t>Geotagged data and often displayed in ESRI, Microsoft Virtual Earth, Google Earth, </a:t>
            </a:r>
            <a:r>
              <a:rPr lang="en-US" sz="2000" dirty="0" err="1"/>
              <a:t>GeoServer</a:t>
            </a:r>
            <a:r>
              <a:rPr lang="en-US" sz="2000" dirty="0"/>
              <a:t> etc.</a:t>
            </a:r>
          </a:p>
          <a:p>
            <a:r>
              <a:rPr lang="en-US" sz="2000" b="1" dirty="0">
                <a:solidFill>
                  <a:srgbClr val="CC00FF"/>
                </a:solidFill>
              </a:rPr>
              <a:t>HPC	(5) </a:t>
            </a:r>
            <a:r>
              <a:rPr lang="en-US" sz="2000" dirty="0"/>
              <a:t>Classic large-scale simulation of cosmos, materials, etc. generating (visualization) data</a:t>
            </a:r>
          </a:p>
          <a:p>
            <a:r>
              <a:rPr lang="en-US" sz="2000" b="1" dirty="0">
                <a:solidFill>
                  <a:srgbClr val="CC00FF"/>
                </a:solidFill>
              </a:rPr>
              <a:t>Agent (2) </a:t>
            </a:r>
            <a:r>
              <a:rPr lang="en-US" sz="2000" dirty="0"/>
              <a:t>Simulations of models of data-defined macroscopic entities represented as agents</a:t>
            </a:r>
          </a:p>
          <a:p>
            <a:endParaRPr lang="en-US" sz="2000"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8</a:t>
            </a:fld>
            <a:endParaRPr lang="en-US" dirty="0"/>
          </a:p>
        </p:txBody>
      </p:sp>
    </p:spTree>
    <p:extLst>
      <p:ext uri="{BB962C8B-B14F-4D97-AF65-F5344CB8AC3E}">
        <p14:creationId xmlns:p14="http://schemas.microsoft.com/office/powerpoint/2010/main" val="3002945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set of Ogre Facets</a:t>
            </a:r>
          </a:p>
        </p:txBody>
      </p:sp>
      <p:sp>
        <p:nvSpPr>
          <p:cNvPr id="3" name="Content Placeholder 2"/>
          <p:cNvSpPr>
            <a:spLocks noGrp="1"/>
          </p:cNvSpPr>
          <p:nvPr>
            <p:ph idx="1"/>
          </p:nvPr>
        </p:nvSpPr>
        <p:spPr>
          <a:xfrm>
            <a:off x="181428" y="1508760"/>
            <a:ext cx="8962572" cy="4495800"/>
          </a:xfrm>
        </p:spPr>
        <p:txBody>
          <a:bodyPr/>
          <a:lstStyle/>
          <a:p>
            <a:r>
              <a:rPr lang="en-US" sz="2400" b="1" dirty="0"/>
              <a:t>Facets I: </a:t>
            </a:r>
            <a:r>
              <a:rPr lang="en-US" sz="2400" dirty="0"/>
              <a:t>The features just discussed (</a:t>
            </a:r>
            <a:r>
              <a:rPr lang="en-US" sz="2400" dirty="0">
                <a:solidFill>
                  <a:srgbClr val="CC00FF"/>
                </a:solidFill>
              </a:rPr>
              <a:t>PP, MR, </a:t>
            </a:r>
            <a:r>
              <a:rPr lang="en-US" sz="2400" dirty="0" err="1">
                <a:solidFill>
                  <a:srgbClr val="CC00FF"/>
                </a:solidFill>
              </a:rPr>
              <a:t>MRStat</a:t>
            </a:r>
            <a:r>
              <a:rPr lang="en-US" sz="2400" dirty="0">
                <a:solidFill>
                  <a:srgbClr val="CC00FF"/>
                </a:solidFill>
              </a:rPr>
              <a:t>, </a:t>
            </a:r>
            <a:r>
              <a:rPr lang="en-US" sz="2400" dirty="0" err="1">
                <a:solidFill>
                  <a:srgbClr val="CC00FF"/>
                </a:solidFill>
              </a:rPr>
              <a:t>MRIter</a:t>
            </a:r>
            <a:r>
              <a:rPr lang="en-US" sz="2400" dirty="0">
                <a:solidFill>
                  <a:srgbClr val="CC00FF"/>
                </a:solidFill>
              </a:rPr>
              <a:t>, Graph, Fusion, Streaming (DDDAS), Classify, S/Q, CF, LML, GML, Workflow, GIS, HPC, Agents</a:t>
            </a:r>
            <a:r>
              <a:rPr lang="en-US" sz="2400" dirty="0"/>
              <a:t>) </a:t>
            </a:r>
          </a:p>
          <a:p>
            <a:r>
              <a:rPr lang="en-US" sz="2400" dirty="0"/>
              <a:t>Facets II:  Some broad features familiar from past like </a:t>
            </a:r>
          </a:p>
          <a:p>
            <a:r>
              <a:rPr lang="en-US" sz="2400" dirty="0">
                <a:solidFill>
                  <a:srgbClr val="CC00FF"/>
                </a:solidFill>
              </a:rPr>
              <a:t>BSP</a:t>
            </a:r>
            <a:r>
              <a:rPr lang="en-US" sz="2400" dirty="0"/>
              <a:t> (Bulk Synchronous Processing) or not? </a:t>
            </a:r>
          </a:p>
          <a:p>
            <a:r>
              <a:rPr lang="en-US" sz="2400" dirty="0">
                <a:solidFill>
                  <a:srgbClr val="CC00FF"/>
                </a:solidFill>
              </a:rPr>
              <a:t>SPMD</a:t>
            </a:r>
            <a:r>
              <a:rPr lang="en-US" sz="2400" dirty="0"/>
              <a:t> (Single Program Multiple Data) or not? </a:t>
            </a:r>
          </a:p>
          <a:p>
            <a:r>
              <a:rPr lang="en-US" sz="2400" dirty="0">
                <a:solidFill>
                  <a:srgbClr val="CC00FF"/>
                </a:solidFill>
              </a:rPr>
              <a:t>Iterative </a:t>
            </a:r>
            <a:r>
              <a:rPr lang="en-US" sz="2400" dirty="0"/>
              <a:t>or not?</a:t>
            </a:r>
          </a:p>
          <a:p>
            <a:r>
              <a:rPr lang="en-US" sz="2400" dirty="0">
                <a:solidFill>
                  <a:srgbClr val="CC00FF"/>
                </a:solidFill>
              </a:rPr>
              <a:t>Regular or Irregular</a:t>
            </a:r>
            <a:r>
              <a:rPr lang="en-US" sz="2400" dirty="0"/>
              <a:t>?</a:t>
            </a:r>
          </a:p>
          <a:p>
            <a:r>
              <a:rPr lang="en-US" sz="2400" dirty="0">
                <a:solidFill>
                  <a:srgbClr val="CC00FF"/>
                </a:solidFill>
              </a:rPr>
              <a:t>Static or dynamic</a:t>
            </a:r>
            <a:r>
              <a:rPr lang="en-US" sz="2400" dirty="0"/>
              <a:t>?, </a:t>
            </a:r>
          </a:p>
          <a:p>
            <a:r>
              <a:rPr lang="en-US" sz="2400" dirty="0">
                <a:solidFill>
                  <a:srgbClr val="CC00FF"/>
                </a:solidFill>
              </a:rPr>
              <a:t>communication/compute </a:t>
            </a:r>
            <a:r>
              <a:rPr lang="en-US" sz="2400" dirty="0"/>
              <a:t>and </a:t>
            </a:r>
            <a:r>
              <a:rPr lang="en-US" sz="2400" dirty="0">
                <a:solidFill>
                  <a:srgbClr val="CC00FF"/>
                </a:solidFill>
              </a:rPr>
              <a:t>I-O/compute</a:t>
            </a:r>
            <a:r>
              <a:rPr lang="en-US" sz="2400" dirty="0"/>
              <a:t> ratios </a:t>
            </a:r>
          </a:p>
          <a:p>
            <a:r>
              <a:rPr lang="en-US" sz="2400" dirty="0">
                <a:solidFill>
                  <a:srgbClr val="CC00FF"/>
                </a:solidFill>
              </a:rPr>
              <a:t>Data abstraction </a:t>
            </a:r>
            <a:r>
              <a:rPr lang="en-US" sz="2400" dirty="0"/>
              <a:t>(array, key-value, pixels, graph…)</a:t>
            </a:r>
          </a:p>
          <a:p>
            <a:endParaRPr lang="en-US" sz="2400"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9</a:t>
            </a:fld>
            <a:endParaRPr lang="en-US" dirty="0"/>
          </a:p>
        </p:txBody>
      </p:sp>
    </p:spTree>
    <p:extLst>
      <p:ext uri="{BB962C8B-B14F-4D97-AF65-F5344CB8AC3E}">
        <p14:creationId xmlns:p14="http://schemas.microsoft.com/office/powerpoint/2010/main" val="39401561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42&quot;&gt;&lt;object type=&quot;3&quot; unique_id=&quot;10043&quot;&gt;&lt;property id=&quot;20148&quot; value=&quot;5&quot;/&gt;&lt;property id=&quot;20300&quot; value=&quot;Slide 1 - &amp;quot;The State of Big Data: Use Cases and the Ogre patterns&amp;quot;&quot;/&gt;&lt;property id=&quot;20307&quot; value=&quot;366&quot;/&gt;&lt;/object&gt;&lt;object type=&quot;3&quot; unique_id=&quot;386722&quot;&gt;&lt;property id=&quot;20148&quot; value=&quot;5&quot;/&gt;&lt;property id=&quot;20300&quot; value=&quot;Slide 3 - &amp;quot;Use Case Template&amp;quot;&quot;/&gt;&lt;property id=&quot;20307&quot; value=&quot;367&quot;/&gt;&lt;/object&gt;&lt;object type=&quot;3&quot; unique_id=&quot;386723&quot;&gt;&lt;property id=&quot;20148&quot; value=&quot;5&quot;/&gt;&lt;property id=&quot;20300&quot; value=&quot;Slide 4 - &amp;quot;51 Detailed Use Cases: Contributed July-September 2013 &amp;quot;&quot;/&gt;&lt;property id=&quot;20307&quot; value=&quot;368&quot;/&gt;&lt;/object&gt;&lt;object type=&quot;3&quot; unique_id=&quot;386778&quot;&gt;&lt;property id=&quot;20148&quot; value=&quot;5&quot;/&gt;&lt;property id=&quot;20300&quot; value=&quot;Slide 2 - &amp;quot;Requirements and Use Case Subgroup&amp;quot;&quot;/&gt;&lt;property id=&quot;20307&quot; value=&quot;371&quot;/&gt;&lt;/object&gt;&lt;object type=&quot;3&quot; unique_id=&quot;386779&quot;&gt;&lt;property id=&quot;20148&quot; value=&quot;5&quot;/&gt;&lt;property id=&quot;20300&quot; value=&quot;Slide 5 - &amp;quot;Patterns (Ogres) modelled on 13 Berkeley Dwarfs&amp;quot;&quot;/&gt;&lt;property id=&quot;20307&quot; value=&quot;369&quot;/&gt;&lt;/object&gt;&lt;object type=&quot;3&quot; unique_id=&quot;386780&quot;&gt;&lt;property id=&quot;20148&quot; value=&quot;5&quot;/&gt;&lt;property id=&quot;20300&quot; value=&quot;Slide 6 - &amp;quot;7 Computational Giants of NRC Massive Data Analysis Report &amp;quot;&quot;/&gt;&lt;property id=&quot;20307&quot; value=&quot;370&quot;/&gt;&lt;/object&gt;&lt;object type=&quot;3&quot; unique_id=&quot;387099&quot;&gt;&lt;property id=&quot;20148&quot; value=&quot;5&quot;/&gt;&lt;property id=&quot;20300&quot; value=&quot;Slide 7 - &amp;quot;Features of 51 Use Cases I&amp;quot;&quot;/&gt;&lt;property id=&quot;20307&quot; value=&quot;373&quot;/&gt;&lt;/object&gt;&lt;object type=&quot;3&quot; unique_id=&quot;387100&quot;&gt;&lt;property id=&quot;20148&quot; value=&quot;5&quot;/&gt;&lt;property id=&quot;20300&quot; value=&quot;Slide 8 - &amp;quot;Features of 51 Use Cases II&amp;quot;&quot;/&gt;&lt;property id=&quot;20307&quot; value=&quot;372&quot;/&gt;&lt;/object&gt;&lt;object type=&quot;3&quot; unique_id=&quot;387101&quot;&gt;&lt;property id=&quot;20148&quot; value=&quot;5&quot;/&gt;&lt;property id=&quot;20300&quot; value=&quot;Slide 9 - &amp;quot;First set of Ogre Facets&amp;quot;&quot;/&gt;&lt;property id=&quot;20307&quot; value=&quot;379&quot;/&gt;&lt;/object&gt;&lt;object type=&quot;3&quot; unique_id=&quot;387102&quot;&gt;&lt;property id=&quot;20148&quot; value=&quot;5&quot;/&gt;&lt;property id=&quot;20300&quot; value=&quot;Slide 10 - &amp;quot;Data Processing Facet: Illustrated by Typical Science Case&amp;quot;&quot;/&gt;&lt;property id=&quot;20307&quot; value=&quot;375&quot;/&gt;&lt;/object&gt;&lt;object type=&quot;3&quot; unique_id=&quot;387103&quot;&gt;&lt;property id=&quot;20148&quot; value=&quot;5&quot;/&gt;&lt;property id=&quot;20300&quot; value=&quot;Slide 11 - &amp;quot;Core Analytics Facet I &amp;quot;&quot;/&gt;&lt;property id=&quot;20307&quot; value=&quot;376&quot;/&gt;&lt;/object&gt;&lt;object type=&quot;3&quot; unique_id=&quot;387104&quot;&gt;&lt;property id=&quot;20148&quot; value=&quot;5&quot;/&gt;&lt;property id=&quot;20300&quot; value=&quot;Slide 12 - &amp;quot;Core Analytics Facet II &amp;quot;&quot;/&gt;&lt;property id=&quot;20307&quot; value=&quot;377&quot;/&gt;&lt;/object&gt;&lt;object type=&quot;3&quot; unique_id=&quot;387105&quot;&gt;&lt;property id=&quot;20148&quot; value=&quot;5&quot;/&gt;&lt;property id=&quot;20300&quot; value=&quot;Slide 13 - &amp;quot;Map Use cases to HPC-ABDS Software Model&amp;quot;&quot;/&gt;&lt;property id=&quot;20307&quot; value=&quot;378&quot;/&gt;&lt;/object&gt;&lt;/object&gt;&lt;object type=&quot;8&quot; unique_id=&quot;10048&quot;&gt;&lt;/object&gt;&lt;/object&gt;&lt;/database&gt;"/>
  <p:tag name="SECTOMILLISECCONVERTED" val="1"/>
</p:tagLst>
</file>

<file path=ppt/theme/theme1.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12-0623-Sample-1img-full_V5</Template>
  <TotalTime>33680</TotalTime>
  <Words>1230</Words>
  <Application>Microsoft Office PowerPoint</Application>
  <PresentationFormat>On-screen Show (4:3)</PresentationFormat>
  <Paragraphs>131</Paragraphs>
  <Slides>13</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Franklin Gothic Book</vt:lpstr>
      <vt:lpstr>Franklin Gothic Demi</vt:lpstr>
      <vt:lpstr>Franklin Gothic Medium</vt:lpstr>
      <vt:lpstr>Times New Roman</vt:lpstr>
      <vt:lpstr>12-0623-Sample-1img-full_V5</vt:lpstr>
      <vt:lpstr>3_Custom Design</vt:lpstr>
      <vt:lpstr>The State of Big Data: Use Cases and the Ogre patterns</vt:lpstr>
      <vt:lpstr>Requirements and Use Case Subgroup</vt:lpstr>
      <vt:lpstr>Use Case Template</vt:lpstr>
      <vt:lpstr>51 Detailed Use Cases: Contributed July-September 2013 </vt:lpstr>
      <vt:lpstr>Patterns (Ogres) modelled on 13 Berkeley Dwarfs</vt:lpstr>
      <vt:lpstr>7 Computational Giants of NRC Massive Data Analysis Report </vt:lpstr>
      <vt:lpstr>Features of 51 Use Cases I</vt:lpstr>
      <vt:lpstr>Features of 51 Use Cases II</vt:lpstr>
      <vt:lpstr>First set of Ogre Facets</vt:lpstr>
      <vt:lpstr>Data Processing Facet: Illustrated by Typical Science Case</vt:lpstr>
      <vt:lpstr>Core Analytics Facet I </vt:lpstr>
      <vt:lpstr>Core Analytics Facet II </vt:lpstr>
      <vt:lpstr>Map Use cases to HPC-ABDS Software Model</vt:lpstr>
    </vt:vector>
  </TitlesOfParts>
  <Company>SAIC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NIST Big Data Working Group</dc:title>
  <dc:creator>NANCY.W.GRADY@saic.com</dc:creator>
  <cp:lastModifiedBy>Geoffrey Fox</cp:lastModifiedBy>
  <cp:revision>155</cp:revision>
  <cp:lastPrinted>2013-02-14T20:26:11Z</cp:lastPrinted>
  <dcterms:created xsi:type="dcterms:W3CDTF">2013-06-12T16:38:06Z</dcterms:created>
  <dcterms:modified xsi:type="dcterms:W3CDTF">2017-05-30T22:52:33Z</dcterms:modified>
</cp:coreProperties>
</file>