
<file path=[Content_Types].xml><?xml version="1.0" encoding="utf-8"?>
<Types xmlns="http://schemas.openxmlformats.org/package/2006/content-types">
  <Default Extension="png" ContentType="image/png"/>
  <Default Extension="emf" ContentType="image/x-emf"/>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 id="2147483664" r:id="rId2"/>
  </p:sldMasterIdLst>
  <p:notesMasterIdLst>
    <p:notesMasterId r:id="rId136"/>
  </p:notesMasterIdLst>
  <p:handoutMasterIdLst>
    <p:handoutMasterId r:id="rId137"/>
  </p:handoutMasterIdLst>
  <p:sldIdLst>
    <p:sldId id="380" r:id="rId3"/>
    <p:sldId id="448" r:id="rId4"/>
    <p:sldId id="383" r:id="rId5"/>
    <p:sldId id="392" r:id="rId6"/>
    <p:sldId id="393" r:id="rId7"/>
    <p:sldId id="406" r:id="rId8"/>
    <p:sldId id="454" r:id="rId9"/>
    <p:sldId id="455" r:id="rId10"/>
    <p:sldId id="456" r:id="rId11"/>
    <p:sldId id="457" r:id="rId12"/>
    <p:sldId id="458" r:id="rId13"/>
    <p:sldId id="459" r:id="rId14"/>
    <p:sldId id="460" r:id="rId15"/>
    <p:sldId id="531" r:id="rId16"/>
    <p:sldId id="463" r:id="rId17"/>
    <p:sldId id="465" r:id="rId18"/>
    <p:sldId id="411" r:id="rId19"/>
    <p:sldId id="466" r:id="rId20"/>
    <p:sldId id="532" r:id="rId21"/>
    <p:sldId id="468" r:id="rId22"/>
    <p:sldId id="469" r:id="rId23"/>
    <p:sldId id="470" r:id="rId24"/>
    <p:sldId id="471" r:id="rId25"/>
    <p:sldId id="472" r:id="rId26"/>
    <p:sldId id="510" r:id="rId27"/>
    <p:sldId id="473" r:id="rId28"/>
    <p:sldId id="474" r:id="rId29"/>
    <p:sldId id="475" r:id="rId30"/>
    <p:sldId id="533" r:id="rId31"/>
    <p:sldId id="476" r:id="rId32"/>
    <p:sldId id="477" r:id="rId33"/>
    <p:sldId id="478" r:id="rId34"/>
    <p:sldId id="511" r:id="rId35"/>
    <p:sldId id="534" r:id="rId36"/>
    <p:sldId id="480" r:id="rId37"/>
    <p:sldId id="464" r:id="rId38"/>
    <p:sldId id="512" r:id="rId39"/>
    <p:sldId id="479" r:id="rId40"/>
    <p:sldId id="405" r:id="rId41"/>
    <p:sldId id="481" r:id="rId42"/>
    <p:sldId id="482" r:id="rId43"/>
    <p:sldId id="483" r:id="rId44"/>
    <p:sldId id="484" r:id="rId45"/>
    <p:sldId id="485" r:id="rId46"/>
    <p:sldId id="486" r:id="rId47"/>
    <p:sldId id="535" r:id="rId48"/>
    <p:sldId id="412" r:id="rId49"/>
    <p:sldId id="487" r:id="rId50"/>
    <p:sldId id="518" r:id="rId51"/>
    <p:sldId id="489" r:id="rId52"/>
    <p:sldId id="488" r:id="rId53"/>
    <p:sldId id="490" r:id="rId54"/>
    <p:sldId id="491" r:id="rId55"/>
    <p:sldId id="536" r:id="rId56"/>
    <p:sldId id="492" r:id="rId57"/>
    <p:sldId id="513" r:id="rId58"/>
    <p:sldId id="493" r:id="rId59"/>
    <p:sldId id="494" r:id="rId60"/>
    <p:sldId id="495" r:id="rId61"/>
    <p:sldId id="537" r:id="rId62"/>
    <p:sldId id="496" r:id="rId63"/>
    <p:sldId id="514" r:id="rId64"/>
    <p:sldId id="515" r:id="rId65"/>
    <p:sldId id="497" r:id="rId66"/>
    <p:sldId id="498" r:id="rId67"/>
    <p:sldId id="499" r:id="rId68"/>
    <p:sldId id="516" r:id="rId69"/>
    <p:sldId id="517" r:id="rId70"/>
    <p:sldId id="500" r:id="rId71"/>
    <p:sldId id="538" r:id="rId72"/>
    <p:sldId id="414" r:id="rId73"/>
    <p:sldId id="519" r:id="rId74"/>
    <p:sldId id="501" r:id="rId75"/>
    <p:sldId id="523" r:id="rId76"/>
    <p:sldId id="522" r:id="rId77"/>
    <p:sldId id="520" r:id="rId78"/>
    <p:sldId id="524" r:id="rId79"/>
    <p:sldId id="525" r:id="rId80"/>
    <p:sldId id="521" r:id="rId81"/>
    <p:sldId id="502" r:id="rId82"/>
    <p:sldId id="527" r:id="rId83"/>
    <p:sldId id="528" r:id="rId84"/>
    <p:sldId id="530" r:id="rId85"/>
    <p:sldId id="526" r:id="rId86"/>
    <p:sldId id="503" r:id="rId87"/>
    <p:sldId id="504" r:id="rId88"/>
    <p:sldId id="505" r:id="rId89"/>
    <p:sldId id="506" r:id="rId90"/>
    <p:sldId id="507" r:id="rId91"/>
    <p:sldId id="508" r:id="rId92"/>
    <p:sldId id="509" r:id="rId93"/>
    <p:sldId id="529" r:id="rId94"/>
    <p:sldId id="539" r:id="rId95"/>
    <p:sldId id="415" r:id="rId96"/>
    <p:sldId id="540" r:id="rId97"/>
    <p:sldId id="541" r:id="rId98"/>
    <p:sldId id="542" r:id="rId99"/>
    <p:sldId id="543" r:id="rId100"/>
    <p:sldId id="544" r:id="rId101"/>
    <p:sldId id="545" r:id="rId102"/>
    <p:sldId id="546" r:id="rId103"/>
    <p:sldId id="547" r:id="rId104"/>
    <p:sldId id="548" r:id="rId105"/>
    <p:sldId id="549" r:id="rId106"/>
    <p:sldId id="550" r:id="rId107"/>
    <p:sldId id="551" r:id="rId108"/>
    <p:sldId id="552" r:id="rId109"/>
    <p:sldId id="553" r:id="rId110"/>
    <p:sldId id="554" r:id="rId111"/>
    <p:sldId id="555" r:id="rId112"/>
    <p:sldId id="556" r:id="rId113"/>
    <p:sldId id="557" r:id="rId114"/>
    <p:sldId id="558" r:id="rId115"/>
    <p:sldId id="559" r:id="rId116"/>
    <p:sldId id="560" r:id="rId117"/>
    <p:sldId id="561" r:id="rId118"/>
    <p:sldId id="562" r:id="rId119"/>
    <p:sldId id="563" r:id="rId120"/>
    <p:sldId id="564" r:id="rId121"/>
    <p:sldId id="565" r:id="rId122"/>
    <p:sldId id="566" r:id="rId123"/>
    <p:sldId id="567" r:id="rId124"/>
    <p:sldId id="568" r:id="rId125"/>
    <p:sldId id="569" r:id="rId126"/>
    <p:sldId id="570" r:id="rId127"/>
    <p:sldId id="571" r:id="rId128"/>
    <p:sldId id="572" r:id="rId129"/>
    <p:sldId id="573" r:id="rId130"/>
    <p:sldId id="574" r:id="rId131"/>
    <p:sldId id="575" r:id="rId132"/>
    <p:sldId id="576" r:id="rId133"/>
    <p:sldId id="577" r:id="rId134"/>
    <p:sldId id="578" r:id="rId135"/>
  </p:sldIdLst>
  <p:sldSz cx="9144000" cy="6858000" type="screen4x3"/>
  <p:notesSz cx="6934200" cy="9220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128">
          <p15:clr>
            <a:srgbClr val="A4A3A4"/>
          </p15:clr>
        </p15:guide>
        <p15:guide id="2" orient="horz" pos="2496">
          <p15:clr>
            <a:srgbClr val="A4A3A4"/>
          </p15:clr>
        </p15:guide>
        <p15:guide id="3" orient="horz" pos="1152">
          <p15:clr>
            <a:srgbClr val="A4A3A4"/>
          </p15:clr>
        </p15:guide>
        <p15:guide id="4" orient="horz" pos="3744">
          <p15:clr>
            <a:srgbClr val="A4A3A4"/>
          </p15:clr>
        </p15:guide>
        <p15:guide id="5" pos="2880">
          <p15:clr>
            <a:srgbClr val="A4A3A4"/>
          </p15:clr>
        </p15:guide>
        <p15:guide id="6" pos="5472">
          <p15:clr>
            <a:srgbClr val="A4A3A4"/>
          </p15:clr>
        </p15:guide>
        <p15:guide id="7" pos="288">
          <p15:clr>
            <a:srgbClr val="A4A3A4"/>
          </p15:clr>
        </p15:guide>
      </p15:sldGuideLst>
    </p:ext>
    <p:ext uri="{2D200454-40CA-4A62-9FC3-DE9A4176ACB9}">
      <p15:notesGuideLst xmlns:p15="http://schemas.microsoft.com/office/powerpoint/2012/main">
        <p15:guide id="1" orient="horz" pos="2904">
          <p15:clr>
            <a:srgbClr val="A4A3A4"/>
          </p15:clr>
        </p15:guide>
        <p15:guide id="2" pos="218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BB5"/>
    <a:srgbClr val="782F40"/>
    <a:srgbClr val="000000"/>
    <a:srgbClr val="001832"/>
    <a:srgbClr val="00142A"/>
    <a:srgbClr val="004B8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137" autoAdjust="0"/>
    <p:restoredTop sz="87808" autoAdjust="0"/>
  </p:normalViewPr>
  <p:slideViewPr>
    <p:cSldViewPr snapToGrid="0">
      <p:cViewPr varScale="1">
        <p:scale>
          <a:sx n="111" d="100"/>
          <a:sy n="111" d="100"/>
        </p:scale>
        <p:origin x="288" y="114"/>
      </p:cViewPr>
      <p:guideLst>
        <p:guide orient="horz" pos="4128"/>
        <p:guide orient="horz" pos="2496"/>
        <p:guide orient="horz" pos="1152"/>
        <p:guide orient="horz" pos="3744"/>
        <p:guide pos="2880"/>
        <p:guide pos="5472"/>
        <p:guide pos="288"/>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notesViewPr>
    <p:cSldViewPr snapToGrid="0" showGuides="1">
      <p:cViewPr varScale="1">
        <p:scale>
          <a:sx n="97" d="100"/>
          <a:sy n="97" d="100"/>
        </p:scale>
        <p:origin x="-3564" y="-102"/>
      </p:cViewPr>
      <p:guideLst>
        <p:guide orient="horz" pos="2904"/>
        <p:guide pos="2184"/>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presProps" Target="presProps.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slide" Target="slides/slide126.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slide" Target="slides/slide132.xml"/><Relationship Id="rId139" Type="http://schemas.openxmlformats.org/officeDocument/2006/relationships/viewProps" Target="viewProps.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slide" Target="slides/slide128.xml"/><Relationship Id="rId135" Type="http://schemas.openxmlformats.org/officeDocument/2006/relationships/slide" Target="slides/slide133.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notesMaster" Target="notesMasters/notesMaster1.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handoutMaster" Target="handoutMasters/handoutMaster1.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4" Type="http://schemas.openxmlformats.org/officeDocument/2006/relationships/slide" Target="slides/slide2.xml"/><Relationship Id="rId9" Type="http://schemas.openxmlformats.org/officeDocument/2006/relationships/slide" Target="slides/slide7.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6" Type="http://schemas.openxmlformats.org/officeDocument/2006/relationships/slide" Target="slides/slide1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05138" cy="460375"/>
          </a:xfrm>
          <a:prstGeom prst="rect">
            <a:avLst/>
          </a:prstGeom>
        </p:spPr>
        <p:txBody>
          <a:bodyPr vert="horz" lIns="91429" tIns="45714" rIns="91429" bIns="45714" rtlCol="0"/>
          <a:lstStyle>
            <a:lvl1pPr algn="l">
              <a:defRPr sz="1200"/>
            </a:lvl1pPr>
          </a:lstStyle>
          <a:p>
            <a:endParaRPr lang="en-US"/>
          </a:p>
        </p:txBody>
      </p:sp>
      <p:sp>
        <p:nvSpPr>
          <p:cNvPr id="3" name="Date Placeholder 2"/>
          <p:cNvSpPr>
            <a:spLocks noGrp="1"/>
          </p:cNvSpPr>
          <p:nvPr>
            <p:ph type="dt" sz="quarter" idx="1"/>
          </p:nvPr>
        </p:nvSpPr>
        <p:spPr>
          <a:xfrm>
            <a:off x="3927476" y="1"/>
            <a:ext cx="3005138" cy="460375"/>
          </a:xfrm>
          <a:prstGeom prst="rect">
            <a:avLst/>
          </a:prstGeom>
        </p:spPr>
        <p:txBody>
          <a:bodyPr vert="horz" lIns="91429" tIns="45714" rIns="91429" bIns="45714" rtlCol="0"/>
          <a:lstStyle>
            <a:lvl1pPr algn="r">
              <a:defRPr sz="1200"/>
            </a:lvl1pPr>
          </a:lstStyle>
          <a:p>
            <a:fld id="{935FE83B-F99B-4400-8F18-7C5D5D7CCA96}" type="datetimeFigureOut">
              <a:rPr lang="en-US" smtClean="0"/>
              <a:pPr/>
              <a:t>1/1/2014</a:t>
            </a:fld>
            <a:endParaRPr lang="en-US"/>
          </a:p>
        </p:txBody>
      </p:sp>
      <p:sp>
        <p:nvSpPr>
          <p:cNvPr id="4" name="Footer Placeholder 3"/>
          <p:cNvSpPr>
            <a:spLocks noGrp="1"/>
          </p:cNvSpPr>
          <p:nvPr>
            <p:ph type="ftr" sz="quarter" idx="2"/>
          </p:nvPr>
        </p:nvSpPr>
        <p:spPr>
          <a:xfrm>
            <a:off x="0" y="8758239"/>
            <a:ext cx="3005138" cy="460375"/>
          </a:xfrm>
          <a:prstGeom prst="rect">
            <a:avLst/>
          </a:prstGeom>
        </p:spPr>
        <p:txBody>
          <a:bodyPr vert="horz" lIns="91429" tIns="45714" rIns="91429" bIns="45714" rtlCol="0" anchor="b"/>
          <a:lstStyle>
            <a:lvl1pPr algn="l">
              <a:defRPr sz="1200"/>
            </a:lvl1pPr>
          </a:lstStyle>
          <a:p>
            <a:endParaRPr lang="en-US"/>
          </a:p>
        </p:txBody>
      </p:sp>
      <p:sp>
        <p:nvSpPr>
          <p:cNvPr id="5" name="Slide Number Placeholder 4"/>
          <p:cNvSpPr>
            <a:spLocks noGrp="1"/>
          </p:cNvSpPr>
          <p:nvPr>
            <p:ph type="sldNum" sz="quarter" idx="3"/>
          </p:nvPr>
        </p:nvSpPr>
        <p:spPr>
          <a:xfrm>
            <a:off x="3927476" y="8758239"/>
            <a:ext cx="3005138" cy="460375"/>
          </a:xfrm>
          <a:prstGeom prst="rect">
            <a:avLst/>
          </a:prstGeom>
        </p:spPr>
        <p:txBody>
          <a:bodyPr vert="horz" lIns="91429" tIns="45714" rIns="91429" bIns="45714" rtlCol="0" anchor="b"/>
          <a:lstStyle>
            <a:lvl1pPr algn="r">
              <a:defRPr sz="1200"/>
            </a:lvl1pPr>
          </a:lstStyle>
          <a:p>
            <a:fld id="{703A55F3-4597-40D4-803A-FEE1E1B423C6}" type="slidenum">
              <a:rPr lang="en-US" smtClean="0"/>
              <a:pPr/>
              <a:t>‹#›</a:t>
            </a:fld>
            <a:endParaRPr lang="en-US"/>
          </a:p>
        </p:txBody>
      </p:sp>
    </p:spTree>
    <p:extLst>
      <p:ext uri="{BB962C8B-B14F-4D97-AF65-F5344CB8AC3E}">
        <p14:creationId xmlns:p14="http://schemas.microsoft.com/office/powerpoint/2010/main" val="18000703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04820" cy="461010"/>
          </a:xfrm>
          <a:prstGeom prst="rect">
            <a:avLst/>
          </a:prstGeom>
        </p:spPr>
        <p:txBody>
          <a:bodyPr vert="horz" lIns="92298" tIns="46148" rIns="92298" bIns="46148" rtlCol="0"/>
          <a:lstStyle>
            <a:lvl1pPr algn="l">
              <a:defRPr sz="1200"/>
            </a:lvl1pPr>
          </a:lstStyle>
          <a:p>
            <a:endParaRPr lang="en-US"/>
          </a:p>
        </p:txBody>
      </p:sp>
      <p:sp>
        <p:nvSpPr>
          <p:cNvPr id="3" name="Date Placeholder 2"/>
          <p:cNvSpPr>
            <a:spLocks noGrp="1"/>
          </p:cNvSpPr>
          <p:nvPr>
            <p:ph type="dt" idx="1"/>
          </p:nvPr>
        </p:nvSpPr>
        <p:spPr>
          <a:xfrm>
            <a:off x="3927775" y="0"/>
            <a:ext cx="3004820" cy="461010"/>
          </a:xfrm>
          <a:prstGeom prst="rect">
            <a:avLst/>
          </a:prstGeom>
        </p:spPr>
        <p:txBody>
          <a:bodyPr vert="horz" lIns="92298" tIns="46148" rIns="92298" bIns="46148" rtlCol="0"/>
          <a:lstStyle>
            <a:lvl1pPr algn="r">
              <a:defRPr sz="1200"/>
            </a:lvl1pPr>
          </a:lstStyle>
          <a:p>
            <a:fld id="{732DE9AA-71E3-4CF2-834F-13A1E92E7B69}" type="datetimeFigureOut">
              <a:rPr lang="en-US" smtClean="0"/>
              <a:pPr/>
              <a:t>1/1/2014</a:t>
            </a:fld>
            <a:endParaRPr lang="en-US"/>
          </a:p>
        </p:txBody>
      </p:sp>
      <p:sp>
        <p:nvSpPr>
          <p:cNvPr id="4" name="Slide Image Placeholder 3"/>
          <p:cNvSpPr>
            <a:spLocks noGrp="1" noRot="1" noChangeAspect="1"/>
          </p:cNvSpPr>
          <p:nvPr>
            <p:ph type="sldImg" idx="2"/>
          </p:nvPr>
        </p:nvSpPr>
        <p:spPr>
          <a:xfrm>
            <a:off x="1162050" y="692150"/>
            <a:ext cx="4610100" cy="3457575"/>
          </a:xfrm>
          <a:prstGeom prst="rect">
            <a:avLst/>
          </a:prstGeom>
          <a:noFill/>
          <a:ln w="12700">
            <a:solidFill>
              <a:prstClr val="black"/>
            </a:solidFill>
          </a:ln>
        </p:spPr>
        <p:txBody>
          <a:bodyPr vert="horz" lIns="92298" tIns="46148" rIns="92298" bIns="46148" rtlCol="0" anchor="ctr"/>
          <a:lstStyle/>
          <a:p>
            <a:endParaRPr lang="en-US"/>
          </a:p>
        </p:txBody>
      </p:sp>
      <p:sp>
        <p:nvSpPr>
          <p:cNvPr id="5" name="Notes Placeholder 4"/>
          <p:cNvSpPr>
            <a:spLocks noGrp="1"/>
          </p:cNvSpPr>
          <p:nvPr>
            <p:ph type="body" sz="quarter" idx="3"/>
          </p:nvPr>
        </p:nvSpPr>
        <p:spPr>
          <a:xfrm>
            <a:off x="693420" y="4379595"/>
            <a:ext cx="5547360" cy="4149090"/>
          </a:xfrm>
          <a:prstGeom prst="rect">
            <a:avLst/>
          </a:prstGeom>
        </p:spPr>
        <p:txBody>
          <a:bodyPr vert="horz" lIns="92298" tIns="46148" rIns="92298" bIns="46148"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757590"/>
            <a:ext cx="3004820" cy="461010"/>
          </a:xfrm>
          <a:prstGeom prst="rect">
            <a:avLst/>
          </a:prstGeom>
        </p:spPr>
        <p:txBody>
          <a:bodyPr vert="horz" lIns="92298" tIns="46148" rIns="92298" bIns="46148" rtlCol="0" anchor="b"/>
          <a:lstStyle>
            <a:lvl1pPr algn="l">
              <a:defRPr sz="1200"/>
            </a:lvl1pPr>
          </a:lstStyle>
          <a:p>
            <a:endParaRPr lang="en-US"/>
          </a:p>
        </p:txBody>
      </p:sp>
      <p:sp>
        <p:nvSpPr>
          <p:cNvPr id="7" name="Slide Number Placeholder 6"/>
          <p:cNvSpPr>
            <a:spLocks noGrp="1"/>
          </p:cNvSpPr>
          <p:nvPr>
            <p:ph type="sldNum" sz="quarter" idx="5"/>
          </p:nvPr>
        </p:nvSpPr>
        <p:spPr>
          <a:xfrm>
            <a:off x="3927775" y="8757590"/>
            <a:ext cx="3004820" cy="461010"/>
          </a:xfrm>
          <a:prstGeom prst="rect">
            <a:avLst/>
          </a:prstGeom>
        </p:spPr>
        <p:txBody>
          <a:bodyPr vert="horz" lIns="92298" tIns="46148" rIns="92298" bIns="46148" rtlCol="0" anchor="b"/>
          <a:lstStyle>
            <a:lvl1pPr algn="r">
              <a:defRPr sz="1200"/>
            </a:lvl1pPr>
          </a:lstStyle>
          <a:p>
            <a:fld id="{039B4EB4-5598-40D3-88E5-16B91A0484D5}" type="slidenum">
              <a:rPr lang="en-US" smtClean="0"/>
              <a:pPr/>
              <a:t>‹#›</a:t>
            </a:fld>
            <a:endParaRPr lang="en-US"/>
          </a:p>
        </p:txBody>
      </p:sp>
    </p:spTree>
    <p:extLst>
      <p:ext uri="{BB962C8B-B14F-4D97-AF65-F5344CB8AC3E}">
        <p14:creationId xmlns:p14="http://schemas.microsoft.com/office/powerpoint/2010/main" val="31328431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39B4EB4-5598-40D3-88E5-16B91A0484D5}" type="slidenum">
              <a:rPr lang="en-US" smtClean="0"/>
              <a:pPr/>
              <a:t>1</a:t>
            </a:fld>
            <a:endParaRPr lang="en-US"/>
          </a:p>
        </p:txBody>
      </p:sp>
    </p:spTree>
    <p:extLst>
      <p:ext uri="{BB962C8B-B14F-4D97-AF65-F5344CB8AC3E}">
        <p14:creationId xmlns:p14="http://schemas.microsoft.com/office/powerpoint/2010/main" val="35806794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9B4EB4-5598-40D3-88E5-16B91A0484D5}" type="slidenum">
              <a:rPr lang="en-US" smtClean="0"/>
              <a:pPr/>
              <a:t>88</a:t>
            </a:fld>
            <a:endParaRPr lang="en-US"/>
          </a:p>
        </p:txBody>
      </p:sp>
    </p:spTree>
    <p:extLst>
      <p:ext uri="{BB962C8B-B14F-4D97-AF65-F5344CB8AC3E}">
        <p14:creationId xmlns:p14="http://schemas.microsoft.com/office/powerpoint/2010/main" val="29688213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9B4EB4-5598-40D3-88E5-16B91A0484D5}" type="slidenum">
              <a:rPr lang="en-US" smtClean="0"/>
              <a:pPr/>
              <a:t>98</a:t>
            </a:fld>
            <a:endParaRPr lang="en-US"/>
          </a:p>
        </p:txBody>
      </p:sp>
    </p:spTree>
    <p:extLst>
      <p:ext uri="{BB962C8B-B14F-4D97-AF65-F5344CB8AC3E}">
        <p14:creationId xmlns:p14="http://schemas.microsoft.com/office/powerpoint/2010/main" val="21579350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9B4EB4-5598-40D3-88E5-16B91A0484D5}" type="slidenum">
              <a:rPr lang="en-US" smtClean="0"/>
              <a:pPr/>
              <a:t>117</a:t>
            </a:fld>
            <a:endParaRPr lang="en-US"/>
          </a:p>
        </p:txBody>
      </p:sp>
    </p:spTree>
    <p:extLst>
      <p:ext uri="{BB962C8B-B14F-4D97-AF65-F5344CB8AC3E}">
        <p14:creationId xmlns:p14="http://schemas.microsoft.com/office/powerpoint/2010/main" val="30572369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3218" name="Rectangle 2"/>
          <p:cNvSpPr>
            <a:spLocks noGrp="1" noRot="1" noChangeAspect="1" noChangeArrowheads="1" noTextEdit="1"/>
          </p:cNvSpPr>
          <p:nvPr>
            <p:ph type="sldImg"/>
          </p:nvPr>
        </p:nvSpPr>
        <p:spPr>
          <a:xfrm>
            <a:off x="1147763" y="685800"/>
            <a:ext cx="4570412" cy="3429000"/>
          </a:xfrm>
          <a:ln/>
        </p:spPr>
      </p:sp>
      <p:sp>
        <p:nvSpPr>
          <p:cNvPr id="1033219" name="Rectangle 3"/>
          <p:cNvSpPr>
            <a:spLocks noGrp="1" noChangeArrowheads="1"/>
          </p:cNvSpPr>
          <p:nvPr>
            <p:ph type="body" idx="1"/>
          </p:nvPr>
        </p:nvSpPr>
        <p:spPr>
          <a:noFill/>
          <a:ln/>
        </p:spPr>
        <p:txBody>
          <a:bodyPr/>
          <a:lstStyle/>
          <a:p>
            <a:endParaRPr lang="en-US" dirty="0" smtClean="0"/>
          </a:p>
        </p:txBody>
      </p:sp>
    </p:spTree>
    <p:extLst>
      <p:ext uri="{BB962C8B-B14F-4D97-AF65-F5344CB8AC3E}">
        <p14:creationId xmlns:p14="http://schemas.microsoft.com/office/powerpoint/2010/main" val="5843308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9B4EB4-5598-40D3-88E5-16B91A0484D5}" type="slidenum">
              <a:rPr lang="en-US" smtClean="0"/>
              <a:pPr/>
              <a:t>127</a:t>
            </a:fld>
            <a:endParaRPr lang="en-US"/>
          </a:p>
        </p:txBody>
      </p:sp>
    </p:spTree>
    <p:extLst>
      <p:ext uri="{BB962C8B-B14F-4D97-AF65-F5344CB8AC3E}">
        <p14:creationId xmlns:p14="http://schemas.microsoft.com/office/powerpoint/2010/main" val="35660172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9B4EB4-5598-40D3-88E5-16B91A0484D5}" type="slidenum">
              <a:rPr lang="en-US" smtClean="0"/>
              <a:pPr/>
              <a:t>6</a:t>
            </a:fld>
            <a:endParaRPr lang="en-US"/>
          </a:p>
        </p:txBody>
      </p:sp>
    </p:spTree>
    <p:extLst>
      <p:ext uri="{BB962C8B-B14F-4D97-AF65-F5344CB8AC3E}">
        <p14:creationId xmlns:p14="http://schemas.microsoft.com/office/powerpoint/2010/main" val="16064069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9B4EB4-5598-40D3-88E5-16B91A0484D5}" type="slidenum">
              <a:rPr lang="en-US" smtClean="0"/>
              <a:pPr/>
              <a:t>27</a:t>
            </a:fld>
            <a:endParaRPr lang="en-US"/>
          </a:p>
        </p:txBody>
      </p:sp>
    </p:spTree>
    <p:extLst>
      <p:ext uri="{BB962C8B-B14F-4D97-AF65-F5344CB8AC3E}">
        <p14:creationId xmlns:p14="http://schemas.microsoft.com/office/powerpoint/2010/main" val="22514643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9B4EB4-5598-40D3-88E5-16B91A0484D5}" type="slidenum">
              <a:rPr lang="en-US" smtClean="0"/>
              <a:pPr/>
              <a:t>33</a:t>
            </a:fld>
            <a:endParaRPr lang="en-US"/>
          </a:p>
        </p:txBody>
      </p:sp>
    </p:spTree>
    <p:extLst>
      <p:ext uri="{BB962C8B-B14F-4D97-AF65-F5344CB8AC3E}">
        <p14:creationId xmlns:p14="http://schemas.microsoft.com/office/powerpoint/2010/main" val="1403654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9B4EB4-5598-40D3-88E5-16B91A0484D5}" type="slidenum">
              <a:rPr lang="en-US" smtClean="0"/>
              <a:pPr/>
              <a:t>38</a:t>
            </a:fld>
            <a:endParaRPr lang="en-US"/>
          </a:p>
        </p:txBody>
      </p:sp>
    </p:spTree>
    <p:extLst>
      <p:ext uri="{BB962C8B-B14F-4D97-AF65-F5344CB8AC3E}">
        <p14:creationId xmlns:p14="http://schemas.microsoft.com/office/powerpoint/2010/main" val="40415337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9B4EB4-5598-40D3-88E5-16B91A0484D5}" type="slidenum">
              <a:rPr lang="en-US" smtClean="0"/>
              <a:pPr/>
              <a:t>75</a:t>
            </a:fld>
            <a:endParaRPr lang="en-US"/>
          </a:p>
        </p:txBody>
      </p:sp>
    </p:spTree>
    <p:extLst>
      <p:ext uri="{BB962C8B-B14F-4D97-AF65-F5344CB8AC3E}">
        <p14:creationId xmlns:p14="http://schemas.microsoft.com/office/powerpoint/2010/main" val="27464575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9B4EB4-5598-40D3-88E5-16B91A0484D5}" type="slidenum">
              <a:rPr lang="en-US" smtClean="0"/>
              <a:pPr/>
              <a:t>77</a:t>
            </a:fld>
            <a:endParaRPr lang="en-US"/>
          </a:p>
        </p:txBody>
      </p:sp>
    </p:spTree>
    <p:extLst>
      <p:ext uri="{BB962C8B-B14F-4D97-AF65-F5344CB8AC3E}">
        <p14:creationId xmlns:p14="http://schemas.microsoft.com/office/powerpoint/2010/main" val="30138626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9B4EB4-5598-40D3-88E5-16B91A0484D5}" type="slidenum">
              <a:rPr lang="en-US" smtClean="0"/>
              <a:pPr/>
              <a:t>78</a:t>
            </a:fld>
            <a:endParaRPr lang="en-US"/>
          </a:p>
        </p:txBody>
      </p:sp>
    </p:spTree>
    <p:extLst>
      <p:ext uri="{BB962C8B-B14F-4D97-AF65-F5344CB8AC3E}">
        <p14:creationId xmlns:p14="http://schemas.microsoft.com/office/powerpoint/2010/main" val="40522609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9B4EB4-5598-40D3-88E5-16B91A0484D5}" type="slidenum">
              <a:rPr lang="en-US" smtClean="0"/>
              <a:pPr/>
              <a:t>87</a:t>
            </a:fld>
            <a:endParaRPr lang="en-US"/>
          </a:p>
        </p:txBody>
      </p:sp>
    </p:spTree>
    <p:extLst>
      <p:ext uri="{BB962C8B-B14F-4D97-AF65-F5344CB8AC3E}">
        <p14:creationId xmlns:p14="http://schemas.microsoft.com/office/powerpoint/2010/main" val="259337746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pSp>
        <p:nvGrpSpPr>
          <p:cNvPr id="5" name="Group 4"/>
          <p:cNvGrpSpPr/>
          <p:nvPr/>
        </p:nvGrpSpPr>
        <p:grpSpPr>
          <a:xfrm>
            <a:off x="-7257" y="0"/>
            <a:ext cx="9153144" cy="4284096"/>
            <a:chOff x="-7257" y="0"/>
            <a:chExt cx="9153144" cy="4284096"/>
          </a:xfrm>
          <a:solidFill>
            <a:schemeClr val="accent4">
              <a:lumMod val="50000"/>
            </a:schemeClr>
          </a:solidFill>
        </p:grpSpPr>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b="93462"/>
            <a:stretch/>
          </p:blipFill>
          <p:spPr>
            <a:xfrm>
              <a:off x="377" y="0"/>
              <a:ext cx="9143245" cy="259435"/>
            </a:xfrm>
            <a:prstGeom prst="rect">
              <a:avLst/>
            </a:prstGeom>
            <a:grpFill/>
          </p:spPr>
        </p:pic>
        <p:sp>
          <p:nvSpPr>
            <p:cNvPr id="6" name="Freeform 5"/>
            <p:cNvSpPr/>
            <p:nvPr userDrawn="1"/>
          </p:nvSpPr>
          <p:spPr>
            <a:xfrm>
              <a:off x="-7257" y="3824402"/>
              <a:ext cx="9153144" cy="459694"/>
            </a:xfrm>
            <a:custGeom>
              <a:avLst/>
              <a:gdLst>
                <a:gd name="connsiteX0" fmla="*/ 0 w 9158514"/>
                <a:gd name="connsiteY0" fmla="*/ 246743 h 464457"/>
                <a:gd name="connsiteX1" fmla="*/ 2024743 w 9158514"/>
                <a:gd name="connsiteY1" fmla="*/ 246743 h 464457"/>
                <a:gd name="connsiteX2" fmla="*/ 2256971 w 9158514"/>
                <a:gd name="connsiteY2" fmla="*/ 464457 h 464457"/>
                <a:gd name="connsiteX3" fmla="*/ 9158514 w 9158514"/>
                <a:gd name="connsiteY3" fmla="*/ 464457 h 464457"/>
                <a:gd name="connsiteX4" fmla="*/ 9158514 w 9158514"/>
                <a:gd name="connsiteY4" fmla="*/ 0 h 464457"/>
                <a:gd name="connsiteX5" fmla="*/ 7257 w 9158514"/>
                <a:gd name="connsiteY5" fmla="*/ 0 h 464457"/>
                <a:gd name="connsiteX6" fmla="*/ 0 w 9158514"/>
                <a:gd name="connsiteY6" fmla="*/ 246743 h 464457"/>
                <a:gd name="connsiteX0" fmla="*/ 7043 w 9165557"/>
                <a:gd name="connsiteY0" fmla="*/ 246743 h 464457"/>
                <a:gd name="connsiteX1" fmla="*/ 2031786 w 9165557"/>
                <a:gd name="connsiteY1" fmla="*/ 246743 h 464457"/>
                <a:gd name="connsiteX2" fmla="*/ 2264014 w 9165557"/>
                <a:gd name="connsiteY2" fmla="*/ 464457 h 464457"/>
                <a:gd name="connsiteX3" fmla="*/ 9165557 w 9165557"/>
                <a:gd name="connsiteY3" fmla="*/ 464457 h 464457"/>
                <a:gd name="connsiteX4" fmla="*/ 9165557 w 9165557"/>
                <a:gd name="connsiteY4" fmla="*/ 0 h 464457"/>
                <a:gd name="connsiteX5" fmla="*/ 0 w 9165557"/>
                <a:gd name="connsiteY5" fmla="*/ 4763 h 464457"/>
                <a:gd name="connsiteX6" fmla="*/ 7043 w 9165557"/>
                <a:gd name="connsiteY6" fmla="*/ 246743 h 464457"/>
                <a:gd name="connsiteX0" fmla="*/ 2276 w 9160790"/>
                <a:gd name="connsiteY0" fmla="*/ 246743 h 464457"/>
                <a:gd name="connsiteX1" fmla="*/ 2027019 w 9160790"/>
                <a:gd name="connsiteY1" fmla="*/ 246743 h 464457"/>
                <a:gd name="connsiteX2" fmla="*/ 2259247 w 9160790"/>
                <a:gd name="connsiteY2" fmla="*/ 464457 h 464457"/>
                <a:gd name="connsiteX3" fmla="*/ 9160790 w 9160790"/>
                <a:gd name="connsiteY3" fmla="*/ 464457 h 464457"/>
                <a:gd name="connsiteX4" fmla="*/ 9160790 w 9160790"/>
                <a:gd name="connsiteY4" fmla="*/ 0 h 464457"/>
                <a:gd name="connsiteX5" fmla="*/ 0 w 9160790"/>
                <a:gd name="connsiteY5" fmla="*/ 4763 h 464457"/>
                <a:gd name="connsiteX6" fmla="*/ 2276 w 9160790"/>
                <a:gd name="connsiteY6" fmla="*/ 246743 h 464457"/>
                <a:gd name="connsiteX0" fmla="*/ 2276 w 9160790"/>
                <a:gd name="connsiteY0" fmla="*/ 241980 h 459694"/>
                <a:gd name="connsiteX1" fmla="*/ 2027019 w 9160790"/>
                <a:gd name="connsiteY1" fmla="*/ 241980 h 459694"/>
                <a:gd name="connsiteX2" fmla="*/ 2259247 w 9160790"/>
                <a:gd name="connsiteY2" fmla="*/ 459694 h 459694"/>
                <a:gd name="connsiteX3" fmla="*/ 9160790 w 9160790"/>
                <a:gd name="connsiteY3" fmla="*/ 459694 h 459694"/>
                <a:gd name="connsiteX4" fmla="*/ 9160790 w 9160790"/>
                <a:gd name="connsiteY4" fmla="*/ 2381 h 459694"/>
                <a:gd name="connsiteX5" fmla="*/ 0 w 9160790"/>
                <a:gd name="connsiteY5" fmla="*/ 0 h 459694"/>
                <a:gd name="connsiteX6" fmla="*/ 2276 w 9160790"/>
                <a:gd name="connsiteY6" fmla="*/ 241980 h 459694"/>
                <a:gd name="connsiteX0" fmla="*/ 2276 w 9160790"/>
                <a:gd name="connsiteY0" fmla="*/ 241980 h 459694"/>
                <a:gd name="connsiteX1" fmla="*/ 1886792 w 9160790"/>
                <a:gd name="connsiteY1" fmla="*/ 116619 h 459694"/>
                <a:gd name="connsiteX2" fmla="*/ 2259247 w 9160790"/>
                <a:gd name="connsiteY2" fmla="*/ 459694 h 459694"/>
                <a:gd name="connsiteX3" fmla="*/ 9160790 w 9160790"/>
                <a:gd name="connsiteY3" fmla="*/ 459694 h 459694"/>
                <a:gd name="connsiteX4" fmla="*/ 9160790 w 9160790"/>
                <a:gd name="connsiteY4" fmla="*/ 2381 h 459694"/>
                <a:gd name="connsiteX5" fmla="*/ 0 w 9160790"/>
                <a:gd name="connsiteY5" fmla="*/ 0 h 459694"/>
                <a:gd name="connsiteX6" fmla="*/ 2276 w 9160790"/>
                <a:gd name="connsiteY6" fmla="*/ 241980 h 459694"/>
                <a:gd name="connsiteX0" fmla="*/ 2276 w 9160790"/>
                <a:gd name="connsiteY0" fmla="*/ 241980 h 459694"/>
                <a:gd name="connsiteX1" fmla="*/ 1891558 w 9160790"/>
                <a:gd name="connsiteY1" fmla="*/ 121381 h 459694"/>
                <a:gd name="connsiteX2" fmla="*/ 2259247 w 9160790"/>
                <a:gd name="connsiteY2" fmla="*/ 459694 h 459694"/>
                <a:gd name="connsiteX3" fmla="*/ 9160790 w 9160790"/>
                <a:gd name="connsiteY3" fmla="*/ 459694 h 459694"/>
                <a:gd name="connsiteX4" fmla="*/ 9160790 w 9160790"/>
                <a:gd name="connsiteY4" fmla="*/ 2381 h 459694"/>
                <a:gd name="connsiteX5" fmla="*/ 0 w 9160790"/>
                <a:gd name="connsiteY5" fmla="*/ 0 h 459694"/>
                <a:gd name="connsiteX6" fmla="*/ 2276 w 9160790"/>
                <a:gd name="connsiteY6" fmla="*/ 241980 h 459694"/>
                <a:gd name="connsiteX0" fmla="*/ 2276 w 9160790"/>
                <a:gd name="connsiteY0" fmla="*/ 122918 h 459694"/>
                <a:gd name="connsiteX1" fmla="*/ 1891558 w 9160790"/>
                <a:gd name="connsiteY1" fmla="*/ 121381 h 459694"/>
                <a:gd name="connsiteX2" fmla="*/ 2259247 w 9160790"/>
                <a:gd name="connsiteY2" fmla="*/ 459694 h 459694"/>
                <a:gd name="connsiteX3" fmla="*/ 9160790 w 9160790"/>
                <a:gd name="connsiteY3" fmla="*/ 459694 h 459694"/>
                <a:gd name="connsiteX4" fmla="*/ 9160790 w 9160790"/>
                <a:gd name="connsiteY4" fmla="*/ 2381 h 459694"/>
                <a:gd name="connsiteX5" fmla="*/ 0 w 9160790"/>
                <a:gd name="connsiteY5" fmla="*/ 0 h 459694"/>
                <a:gd name="connsiteX6" fmla="*/ 2276 w 9160790"/>
                <a:gd name="connsiteY6" fmla="*/ 122918 h 459694"/>
                <a:gd name="connsiteX0" fmla="*/ 2276 w 9160790"/>
                <a:gd name="connsiteY0" fmla="*/ 122918 h 459694"/>
                <a:gd name="connsiteX1" fmla="*/ 1917774 w 9160790"/>
                <a:gd name="connsiteY1" fmla="*/ 145194 h 459694"/>
                <a:gd name="connsiteX2" fmla="*/ 2259247 w 9160790"/>
                <a:gd name="connsiteY2" fmla="*/ 459694 h 459694"/>
                <a:gd name="connsiteX3" fmla="*/ 9160790 w 9160790"/>
                <a:gd name="connsiteY3" fmla="*/ 459694 h 459694"/>
                <a:gd name="connsiteX4" fmla="*/ 9160790 w 9160790"/>
                <a:gd name="connsiteY4" fmla="*/ 2381 h 459694"/>
                <a:gd name="connsiteX5" fmla="*/ 0 w 9160790"/>
                <a:gd name="connsiteY5" fmla="*/ 0 h 459694"/>
                <a:gd name="connsiteX6" fmla="*/ 2276 w 9160790"/>
                <a:gd name="connsiteY6" fmla="*/ 122918 h 459694"/>
                <a:gd name="connsiteX0" fmla="*/ 2276 w 9160790"/>
                <a:gd name="connsiteY0" fmla="*/ 144349 h 459694"/>
                <a:gd name="connsiteX1" fmla="*/ 1917774 w 9160790"/>
                <a:gd name="connsiteY1" fmla="*/ 145194 h 459694"/>
                <a:gd name="connsiteX2" fmla="*/ 2259247 w 9160790"/>
                <a:gd name="connsiteY2" fmla="*/ 459694 h 459694"/>
                <a:gd name="connsiteX3" fmla="*/ 9160790 w 9160790"/>
                <a:gd name="connsiteY3" fmla="*/ 459694 h 459694"/>
                <a:gd name="connsiteX4" fmla="*/ 9160790 w 9160790"/>
                <a:gd name="connsiteY4" fmla="*/ 2381 h 459694"/>
                <a:gd name="connsiteX5" fmla="*/ 0 w 9160790"/>
                <a:gd name="connsiteY5" fmla="*/ 0 h 459694"/>
                <a:gd name="connsiteX6" fmla="*/ 2276 w 9160790"/>
                <a:gd name="connsiteY6" fmla="*/ 144349 h 459694"/>
                <a:gd name="connsiteX0" fmla="*/ 2276 w 9160790"/>
                <a:gd name="connsiteY0" fmla="*/ 144349 h 459694"/>
                <a:gd name="connsiteX1" fmla="*/ 1917774 w 9160790"/>
                <a:gd name="connsiteY1" fmla="*/ 145194 h 459694"/>
                <a:gd name="connsiteX2" fmla="*/ 2259247 w 9160790"/>
                <a:gd name="connsiteY2" fmla="*/ 459694 h 459694"/>
                <a:gd name="connsiteX3" fmla="*/ 9160790 w 9160790"/>
                <a:gd name="connsiteY3" fmla="*/ 459694 h 459694"/>
                <a:gd name="connsiteX4" fmla="*/ 9160790 w 9160790"/>
                <a:gd name="connsiteY4" fmla="*/ 2381 h 459694"/>
                <a:gd name="connsiteX5" fmla="*/ 0 w 9160790"/>
                <a:gd name="connsiteY5" fmla="*/ 0 h 459694"/>
                <a:gd name="connsiteX6" fmla="*/ 2276 w 9160790"/>
                <a:gd name="connsiteY6" fmla="*/ 144349 h 459694"/>
                <a:gd name="connsiteX0" fmla="*/ 2276 w 9160790"/>
                <a:gd name="connsiteY0" fmla="*/ 144349 h 459694"/>
                <a:gd name="connsiteX1" fmla="*/ 1917774 w 9160790"/>
                <a:gd name="connsiteY1" fmla="*/ 145194 h 459694"/>
                <a:gd name="connsiteX2" fmla="*/ 2259247 w 9160790"/>
                <a:gd name="connsiteY2" fmla="*/ 459694 h 459694"/>
                <a:gd name="connsiteX3" fmla="*/ 9160790 w 9160790"/>
                <a:gd name="connsiteY3" fmla="*/ 459694 h 459694"/>
                <a:gd name="connsiteX4" fmla="*/ 9160790 w 9160790"/>
                <a:gd name="connsiteY4" fmla="*/ 2381 h 459694"/>
                <a:gd name="connsiteX5" fmla="*/ 0 w 9160790"/>
                <a:gd name="connsiteY5" fmla="*/ 0 h 459694"/>
                <a:gd name="connsiteX6" fmla="*/ 2276 w 9160790"/>
                <a:gd name="connsiteY6" fmla="*/ 144349 h 459694"/>
                <a:gd name="connsiteX0" fmla="*/ 2276 w 9160790"/>
                <a:gd name="connsiteY0" fmla="*/ 144349 h 459694"/>
                <a:gd name="connsiteX1" fmla="*/ 1917774 w 9160790"/>
                <a:gd name="connsiteY1" fmla="*/ 142813 h 459694"/>
                <a:gd name="connsiteX2" fmla="*/ 2259247 w 9160790"/>
                <a:gd name="connsiteY2" fmla="*/ 459694 h 459694"/>
                <a:gd name="connsiteX3" fmla="*/ 9160790 w 9160790"/>
                <a:gd name="connsiteY3" fmla="*/ 459694 h 459694"/>
                <a:gd name="connsiteX4" fmla="*/ 9160790 w 9160790"/>
                <a:gd name="connsiteY4" fmla="*/ 2381 h 459694"/>
                <a:gd name="connsiteX5" fmla="*/ 0 w 9160790"/>
                <a:gd name="connsiteY5" fmla="*/ 0 h 459694"/>
                <a:gd name="connsiteX6" fmla="*/ 2276 w 9160790"/>
                <a:gd name="connsiteY6" fmla="*/ 144349 h 459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60790" h="459694">
                  <a:moveTo>
                    <a:pt x="2276" y="144349"/>
                  </a:moveTo>
                  <a:lnTo>
                    <a:pt x="1917774" y="142813"/>
                  </a:lnTo>
                  <a:lnTo>
                    <a:pt x="2259247" y="459694"/>
                  </a:lnTo>
                  <a:lnTo>
                    <a:pt x="9160790" y="459694"/>
                  </a:lnTo>
                  <a:lnTo>
                    <a:pt x="9160790" y="2381"/>
                  </a:lnTo>
                  <a:lnTo>
                    <a:pt x="0" y="0"/>
                  </a:lnTo>
                  <a:cubicBezTo>
                    <a:pt x="759" y="80660"/>
                    <a:pt x="1517" y="63689"/>
                    <a:pt x="2276" y="144349"/>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endParaRPr>
            </a:p>
          </p:txBody>
        </p:sp>
      </p:grpSp>
      <p:sp>
        <p:nvSpPr>
          <p:cNvPr id="2" name="Title 1"/>
          <p:cNvSpPr>
            <a:spLocks noGrp="1"/>
          </p:cNvSpPr>
          <p:nvPr>
            <p:ph type="ctrTitle"/>
          </p:nvPr>
        </p:nvSpPr>
        <p:spPr>
          <a:xfrm>
            <a:off x="2286000" y="4595647"/>
            <a:ext cx="5810063" cy="512381"/>
          </a:xfrm>
        </p:spPr>
        <p:txBody>
          <a:bodyPr>
            <a:noAutofit/>
          </a:bodyPr>
          <a:lstStyle>
            <a:lvl1pPr>
              <a:lnSpc>
                <a:spcPts val="2600"/>
              </a:lnSpc>
              <a:defRPr sz="2400" b="1" cap="none" baseline="0">
                <a:solidFill>
                  <a:schemeClr val="tx1"/>
                </a:solidFill>
                <a:latin typeface="Franklin Gothic Medium" pitchFamily="34" charset="0"/>
                <a:cs typeface="Arial" pitchFamily="34"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2286000" y="5135460"/>
            <a:ext cx="5804620" cy="401242"/>
          </a:xfrm>
        </p:spPr>
        <p:txBody>
          <a:bodyPr>
            <a:noAutofit/>
          </a:bodyPr>
          <a:lstStyle>
            <a:lvl1pPr marL="0" indent="0" algn="l">
              <a:spcBef>
                <a:spcPts val="0"/>
              </a:spcBef>
              <a:buNone/>
              <a:defRPr sz="1800" b="0" baseline="0">
                <a:solidFill>
                  <a:schemeClr val="accent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8" name="Text Placeholder 7"/>
          <p:cNvSpPr>
            <a:spLocks noGrp="1"/>
          </p:cNvSpPr>
          <p:nvPr>
            <p:ph type="body" sz="quarter" idx="10"/>
          </p:nvPr>
        </p:nvSpPr>
        <p:spPr>
          <a:xfrm>
            <a:off x="2285999" y="5733288"/>
            <a:ext cx="5809593" cy="283464"/>
          </a:xfrm>
        </p:spPr>
        <p:txBody>
          <a:bodyPr anchor="ctr" anchorCtr="0">
            <a:noAutofit/>
          </a:bodyPr>
          <a:lstStyle>
            <a:lvl1pPr marL="0" marR="0" indent="0" algn="l" defTabSz="914400" rtl="0" eaLnBrk="1" fontAlgn="auto" latinLnBrk="0" hangingPunct="1">
              <a:lnSpc>
                <a:spcPct val="100000"/>
              </a:lnSpc>
              <a:spcBef>
                <a:spcPts val="0"/>
              </a:spcBef>
              <a:spcAft>
                <a:spcPts val="0"/>
              </a:spcAft>
              <a:buClr>
                <a:schemeClr val="tx2"/>
              </a:buClr>
              <a:buSzTx/>
              <a:buFont typeface="Arial"/>
              <a:buNone/>
              <a:tabLst/>
              <a:defRPr sz="1200">
                <a:solidFill>
                  <a:schemeClr val="tx1"/>
                </a:solidFill>
                <a:latin typeface="Franklin Gothic Medium" pitchFamily="34" charset="0"/>
              </a:defRPr>
            </a:lvl1pPr>
            <a:lvl2pPr marL="342900" indent="0">
              <a:buNone/>
              <a:defRPr sz="1100"/>
            </a:lvl2pPr>
            <a:lvl3pPr marL="742950" indent="0">
              <a:buNone/>
              <a:defRPr sz="1100"/>
            </a:lvl3pPr>
            <a:lvl4pPr marL="1028700" indent="0">
              <a:buNone/>
              <a:defRPr sz="1100"/>
            </a:lvl4pPr>
            <a:lvl5pPr marL="1828800" indent="0">
              <a:buNone/>
              <a:defRPr sz="1100"/>
            </a:lvl5pPr>
          </a:lstStyle>
          <a:p>
            <a:pPr marL="0" marR="0" lvl="0" indent="0" algn="l" defTabSz="914400" rtl="0" eaLnBrk="1" fontAlgn="auto" latinLnBrk="0" hangingPunct="1">
              <a:lnSpc>
                <a:spcPct val="100000"/>
              </a:lnSpc>
              <a:spcBef>
                <a:spcPts val="0"/>
              </a:spcBef>
              <a:spcAft>
                <a:spcPts val="0"/>
              </a:spcAft>
              <a:buClr>
                <a:schemeClr val="tx2"/>
              </a:buClr>
              <a:buSzTx/>
              <a:buFont typeface="Arial"/>
              <a:buNone/>
              <a:tabLst/>
              <a:defRPr/>
            </a:pPr>
            <a:r>
              <a:rPr lang="en-US" smtClean="0"/>
              <a:t>Click to edit Master text styles</a:t>
            </a:r>
          </a:p>
        </p:txBody>
      </p:sp>
      <p:pic>
        <p:nvPicPr>
          <p:cNvPr id="9" name="Picture 4" descr="http://bigdatawg.nist.gov/NISTBigDataBanner2.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4331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1895897"/>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ctr">
              <a:defRPr sz="2800">
                <a:solidFill>
                  <a:schemeClr val="tx1"/>
                </a:solidFill>
                <a:latin typeface="Franklin Gothic Demi"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828800"/>
            <a:ext cx="8229600" cy="4114800"/>
          </a:xfrm>
        </p:spPr>
        <p:txBody>
          <a:bodyPr>
            <a:noAutofit/>
          </a:bodyPr>
          <a:lstStyle>
            <a:lvl1pPr marL="231775" indent="-231775">
              <a:defRPr sz="2200">
                <a:latin typeface="Franklin Gothic Medium" pitchFamily="34" charset="0"/>
              </a:defRPr>
            </a:lvl1pPr>
            <a:lvl2pPr>
              <a:defRPr sz="2000">
                <a:latin typeface="Franklin Gothic Medium" pitchFamily="34" charset="0"/>
              </a:defRPr>
            </a:lvl2pPr>
            <a:lvl3pPr>
              <a:defRPr sz="1800">
                <a:latin typeface="Franklin Gothic Medium" pitchFamily="34" charset="0"/>
              </a:defRPr>
            </a:lvl3pPr>
            <a:lvl4pPr>
              <a:buClr>
                <a:schemeClr val="bg1">
                  <a:lumMod val="75000"/>
                </a:schemeClr>
              </a:buClr>
              <a:defRPr sz="1600">
                <a:latin typeface="Franklin Gothic Medium" pitchFamily="34" charset="0"/>
              </a:defRPr>
            </a:lvl4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6" name="Slide Number Placeholder 5"/>
          <p:cNvSpPr>
            <a:spLocks noGrp="1"/>
          </p:cNvSpPr>
          <p:nvPr>
            <p:ph type="sldNum" sz="quarter" idx="12"/>
          </p:nvPr>
        </p:nvSpPr>
        <p:spPr>
          <a:xfrm>
            <a:off x="8323942" y="6291943"/>
            <a:ext cx="645887" cy="293913"/>
          </a:xfrm>
          <a:prstGeom prst="rect">
            <a:avLst/>
          </a:prstGeom>
        </p:spPr>
        <p:txBody>
          <a:bodyPr/>
          <a:lstStyle>
            <a:lvl1pPr>
              <a:defRPr sz="2000" b="0">
                <a:solidFill>
                  <a:schemeClr val="tx1"/>
                </a:solidFill>
                <a:latin typeface="Arial" panose="020B0604020202020204" pitchFamily="34" charset="0"/>
                <a:cs typeface="Arial" panose="020B0604020202020204" pitchFamily="34" charset="0"/>
              </a:defRPr>
            </a:lvl1pPr>
          </a:lstStyle>
          <a:p>
            <a:fld id="{C4B85148-DB98-4269-ACE6-2DF49F9918C9}" type="slidenum">
              <a:rPr lang="en-US" smtClean="0"/>
              <a:pPr/>
              <a:t>‹#›</a:t>
            </a:fld>
            <a:endParaRPr lang="en-US" dirty="0"/>
          </a:p>
        </p:txBody>
      </p:sp>
    </p:spTree>
    <p:extLst>
      <p:ext uri="{BB962C8B-B14F-4D97-AF65-F5344CB8AC3E}">
        <p14:creationId xmlns:p14="http://schemas.microsoft.com/office/powerpoint/2010/main" val="42060464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p:cNvSpPr>
            <a:spLocks noGrp="1"/>
          </p:cNvSpPr>
          <p:nvPr>
            <p:ph type="title"/>
          </p:nvPr>
        </p:nvSpPr>
        <p:spPr>
          <a:xfrm>
            <a:off x="457200" y="1744490"/>
            <a:ext cx="6111860" cy="566924"/>
          </a:xfrm>
        </p:spPr>
        <p:txBody>
          <a:bodyPr/>
          <a:lstStyle/>
          <a:p>
            <a:r>
              <a:rPr lang="en-US" dirty="0" smtClean="0"/>
              <a:t>Click to edit Master title style</a:t>
            </a:r>
            <a:endParaRPr lang="en-US" dirty="0"/>
          </a:p>
        </p:txBody>
      </p:sp>
      <p:sp>
        <p:nvSpPr>
          <p:cNvPr id="6" name="Text Placeholder 5"/>
          <p:cNvSpPr>
            <a:spLocks noGrp="1"/>
          </p:cNvSpPr>
          <p:nvPr>
            <p:ph type="body" sz="quarter" idx="10"/>
          </p:nvPr>
        </p:nvSpPr>
        <p:spPr>
          <a:xfrm>
            <a:off x="2286000" y="3689295"/>
            <a:ext cx="4283060" cy="533400"/>
          </a:xfrm>
        </p:spPr>
        <p:txBody>
          <a:bodyPr/>
          <a:lstStyle>
            <a:lvl1pPr>
              <a:defRPr/>
            </a:lvl1pPr>
          </a:lstStyle>
          <a:p>
            <a:pPr lvl="0"/>
            <a:r>
              <a:rPr lang="en-US" dirty="0" smtClean="0"/>
              <a:t>Click to edit Master text styles</a:t>
            </a:r>
          </a:p>
        </p:txBody>
      </p:sp>
      <p:sp>
        <p:nvSpPr>
          <p:cNvPr id="4" name="Slide Number Placeholder 5"/>
          <p:cNvSpPr>
            <a:spLocks noGrp="1"/>
          </p:cNvSpPr>
          <p:nvPr>
            <p:ph type="sldNum" sz="quarter" idx="12"/>
          </p:nvPr>
        </p:nvSpPr>
        <p:spPr>
          <a:xfrm>
            <a:off x="8323943" y="6291943"/>
            <a:ext cx="460828" cy="293913"/>
          </a:xfrm>
          <a:prstGeom prst="rect">
            <a:avLst/>
          </a:prstGeom>
        </p:spPr>
        <p:txBody>
          <a:bodyPr/>
          <a:lstStyle>
            <a:lvl1pPr>
              <a:defRPr sz="2000" b="0">
                <a:solidFill>
                  <a:schemeClr val="tx1"/>
                </a:solidFill>
                <a:latin typeface="Franklin Gothic Medium" pitchFamily="34" charset="0"/>
              </a:defRPr>
            </a:lvl1pPr>
          </a:lstStyle>
          <a:p>
            <a:fld id="{C4B85148-DB98-4269-ACE6-2DF49F9918C9}" type="slidenum">
              <a:rPr lang="en-US" smtClean="0"/>
              <a:pPr/>
              <a:t>‹#›</a:t>
            </a:fld>
            <a:endParaRPr lang="en-US" dirty="0"/>
          </a:p>
        </p:txBody>
      </p:sp>
    </p:spTree>
    <p:extLst>
      <p:ext uri="{BB962C8B-B14F-4D97-AF65-F5344CB8AC3E}">
        <p14:creationId xmlns:p14="http://schemas.microsoft.com/office/powerpoint/2010/main" val="21784027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2" name="Title 1"/>
          <p:cNvSpPr>
            <a:spLocks noGrp="1"/>
          </p:cNvSpPr>
          <p:nvPr>
            <p:ph type="title"/>
          </p:nvPr>
        </p:nvSpPr>
        <p:spPr>
          <a:xfrm>
            <a:off x="1371600" y="1744490"/>
            <a:ext cx="6111860" cy="566924"/>
          </a:xfrm>
        </p:spPr>
        <p:txBody>
          <a:bodyPr/>
          <a:lstStyle>
            <a:lvl1pPr algn="ctr">
              <a:defRPr>
                <a:solidFill>
                  <a:schemeClr val="tx1"/>
                </a:solidFill>
              </a:defRPr>
            </a:lvl1pPr>
          </a:lstStyle>
          <a:p>
            <a:r>
              <a:rPr lang="en-US" dirty="0" smtClean="0"/>
              <a:t>Click to edit Master title style</a:t>
            </a:r>
            <a:endParaRPr lang="en-US" dirty="0"/>
          </a:p>
        </p:txBody>
      </p:sp>
      <p:sp>
        <p:nvSpPr>
          <p:cNvPr id="6" name="Text Placeholder 5"/>
          <p:cNvSpPr>
            <a:spLocks noGrp="1"/>
          </p:cNvSpPr>
          <p:nvPr>
            <p:ph type="body" sz="quarter" idx="10"/>
          </p:nvPr>
        </p:nvSpPr>
        <p:spPr>
          <a:xfrm>
            <a:off x="2286000" y="3689295"/>
            <a:ext cx="4283060" cy="533400"/>
          </a:xfrm>
        </p:spPr>
        <p:txBody>
          <a:bodyPr/>
          <a:lstStyle>
            <a:lvl1pPr>
              <a:defRPr/>
            </a:lvl1pPr>
          </a:lstStyle>
          <a:p>
            <a:pPr lvl="0"/>
            <a:r>
              <a:rPr lang="en-US" dirty="0" smtClean="0"/>
              <a:t>Click to edit Master text styles</a:t>
            </a:r>
          </a:p>
        </p:txBody>
      </p:sp>
      <p:sp>
        <p:nvSpPr>
          <p:cNvPr id="5" name="Slide Number Placeholder 5"/>
          <p:cNvSpPr txBox="1">
            <a:spLocks/>
          </p:cNvSpPr>
          <p:nvPr userDrawn="1"/>
        </p:nvSpPr>
        <p:spPr>
          <a:xfrm>
            <a:off x="8323943" y="6291943"/>
            <a:ext cx="460828" cy="293913"/>
          </a:xfrm>
          <a:prstGeom prst="rect">
            <a:avLst/>
          </a:prstGeom>
        </p:spPr>
        <p:txBody>
          <a:bodyPr/>
          <a:lstStyle>
            <a:defPPr>
              <a:defRPr lang="en-US"/>
            </a:defPPr>
            <a:lvl1pPr marL="0" algn="l" defTabSz="914400" rtl="0" eaLnBrk="1" latinLnBrk="0" hangingPunct="1">
              <a:defRPr sz="2000" b="0" kern="1200">
                <a:solidFill>
                  <a:schemeClr val="tx1"/>
                </a:solidFill>
                <a:latin typeface="Franklin Gothic Medium"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4B85148-DB98-4269-ACE6-2DF49F9918C9}" type="slidenum">
              <a:rPr lang="en-US" smtClean="0"/>
              <a:pPr/>
              <a:t>‹#›</a:t>
            </a:fld>
            <a:endParaRPr lang="en-US" dirty="0"/>
          </a:p>
        </p:txBody>
      </p:sp>
    </p:spTree>
    <p:extLst>
      <p:ext uri="{BB962C8B-B14F-4D97-AF65-F5344CB8AC3E}">
        <p14:creationId xmlns:p14="http://schemas.microsoft.com/office/powerpoint/2010/main" val="32701298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2" name="Title 1"/>
          <p:cNvSpPr>
            <a:spLocks noGrp="1"/>
          </p:cNvSpPr>
          <p:nvPr>
            <p:ph type="title"/>
          </p:nvPr>
        </p:nvSpPr>
        <p:spPr>
          <a:xfrm>
            <a:off x="1371600" y="1744490"/>
            <a:ext cx="6111860" cy="566924"/>
          </a:xfrm>
        </p:spPr>
        <p:txBody>
          <a:bodyPr/>
          <a:lstStyle>
            <a:lvl1pPr algn="ctr">
              <a:defRPr>
                <a:solidFill>
                  <a:schemeClr val="tx1"/>
                </a:solidFill>
              </a:defRPr>
            </a:lvl1pPr>
          </a:lstStyle>
          <a:p>
            <a:r>
              <a:rPr lang="en-US" dirty="0" smtClean="0"/>
              <a:t>Click to edit Master title style</a:t>
            </a:r>
            <a:endParaRPr lang="en-US" dirty="0"/>
          </a:p>
        </p:txBody>
      </p:sp>
      <p:sp>
        <p:nvSpPr>
          <p:cNvPr id="6" name="Text Placeholder 5"/>
          <p:cNvSpPr>
            <a:spLocks noGrp="1"/>
          </p:cNvSpPr>
          <p:nvPr>
            <p:ph type="body" sz="quarter" idx="10"/>
          </p:nvPr>
        </p:nvSpPr>
        <p:spPr>
          <a:xfrm>
            <a:off x="2286000" y="3689295"/>
            <a:ext cx="4283060" cy="533400"/>
          </a:xfrm>
        </p:spPr>
        <p:txBody>
          <a:bodyPr/>
          <a:lstStyle>
            <a:lvl1pPr>
              <a:defRPr/>
            </a:lvl1pPr>
          </a:lstStyle>
          <a:p>
            <a:pPr lvl="0"/>
            <a:r>
              <a:rPr lang="en-US" dirty="0" smtClean="0"/>
              <a:t>Click to edit Master text styles</a:t>
            </a:r>
          </a:p>
        </p:txBody>
      </p:sp>
      <p:sp>
        <p:nvSpPr>
          <p:cNvPr id="5" name="Slide Number Placeholder 5"/>
          <p:cNvSpPr txBox="1">
            <a:spLocks/>
          </p:cNvSpPr>
          <p:nvPr userDrawn="1"/>
        </p:nvSpPr>
        <p:spPr>
          <a:xfrm>
            <a:off x="8323942" y="6291943"/>
            <a:ext cx="602343" cy="293913"/>
          </a:xfrm>
          <a:prstGeom prst="rect">
            <a:avLst/>
          </a:prstGeom>
        </p:spPr>
        <p:txBody>
          <a:bodyPr/>
          <a:lstStyle>
            <a:defPPr>
              <a:defRPr lang="en-US"/>
            </a:defPPr>
            <a:lvl1pPr marL="0" algn="l" defTabSz="914400" rtl="0" eaLnBrk="1" latinLnBrk="0" hangingPunct="1">
              <a:defRPr sz="2000" b="0" kern="1200">
                <a:solidFill>
                  <a:schemeClr val="tx1"/>
                </a:solidFill>
                <a:latin typeface="Franklin Gothic Medium"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4B85148-DB98-4269-ACE6-2DF49F9918C9}" type="slidenum">
              <a:rPr lang="en-US" smtClean="0"/>
              <a:pPr/>
              <a:t>‹#›</a:t>
            </a:fld>
            <a:endParaRPr lang="en-US" dirty="0"/>
          </a:p>
        </p:txBody>
      </p:sp>
    </p:spTree>
    <p:extLst>
      <p:ext uri="{BB962C8B-B14F-4D97-AF65-F5344CB8AC3E}">
        <p14:creationId xmlns:p14="http://schemas.microsoft.com/office/powerpoint/2010/main" val="23848821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E91A8F5D-09CF-4B12-BCB2-FCB998BDD8B8}" type="datetimeFigureOut">
              <a:rPr lang="en-US" smtClean="0">
                <a:solidFill>
                  <a:prstClr val="black">
                    <a:tint val="75000"/>
                  </a:prstClr>
                </a:solidFill>
              </a:rPr>
              <a:pPr/>
              <a:t>1/1/2014</a:t>
            </a:fld>
            <a:endParaRPr lang="en-US">
              <a:solidFill>
                <a:prstClr val="black">
                  <a:tint val="75000"/>
                </a:prstClr>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16339C3C-0F6E-4C9D-9BD6-3361963070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37198966"/>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EF3C2F90-AF55-4721-B57A-3E9E907EFA96}" type="datetimeFigureOut">
              <a:rPr lang="en-US" smtClean="0">
                <a:solidFill>
                  <a:prstClr val="black">
                    <a:tint val="75000"/>
                  </a:prstClr>
                </a:solidFill>
              </a:rPr>
              <a:pPr/>
              <a:t>1/1/2014</a:t>
            </a:fld>
            <a:endParaRPr lang="en-US">
              <a:solidFill>
                <a:prstClr val="black">
                  <a:tint val="75000"/>
                </a:prstClr>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277CC54B-F56B-44F2-8EAB-AB16C6971E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874192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title"/>
          </p:nvPr>
        </p:nvSpPr>
        <p:spPr>
          <a:xfrm>
            <a:off x="1371600" y="1744490"/>
            <a:ext cx="6111860" cy="566924"/>
          </a:xfrm>
        </p:spPr>
        <p:txBody>
          <a:bodyPr/>
          <a:lstStyle>
            <a:lvl1pPr algn="ctr">
              <a:defRPr>
                <a:solidFill>
                  <a:schemeClr val="tx1"/>
                </a:solidFill>
              </a:defRPr>
            </a:lvl1pPr>
          </a:lstStyle>
          <a:p>
            <a:r>
              <a:rPr lang="en-US" dirty="0" smtClean="0"/>
              <a:t>Click to edit Master title style</a:t>
            </a:r>
            <a:endParaRPr lang="en-US" dirty="0"/>
          </a:p>
        </p:txBody>
      </p:sp>
      <p:sp>
        <p:nvSpPr>
          <p:cNvPr id="6" name="Text Placeholder 5"/>
          <p:cNvSpPr>
            <a:spLocks noGrp="1"/>
          </p:cNvSpPr>
          <p:nvPr>
            <p:ph type="body" sz="quarter" idx="10"/>
          </p:nvPr>
        </p:nvSpPr>
        <p:spPr>
          <a:xfrm>
            <a:off x="2286000" y="3689295"/>
            <a:ext cx="4283060" cy="533400"/>
          </a:xfrm>
        </p:spPr>
        <p:txBody>
          <a:bodyPr/>
          <a:lstStyle>
            <a:lvl1pPr>
              <a:defRPr/>
            </a:lvl1pPr>
          </a:lstStyle>
          <a:p>
            <a:pPr lvl="0"/>
            <a:r>
              <a:rPr lang="en-US" dirty="0" smtClean="0"/>
              <a:t>Click to edit Master text styles</a:t>
            </a:r>
          </a:p>
        </p:txBody>
      </p:sp>
      <p:sp>
        <p:nvSpPr>
          <p:cNvPr id="5" name="Slide Number Placeholder 5"/>
          <p:cNvSpPr txBox="1">
            <a:spLocks/>
          </p:cNvSpPr>
          <p:nvPr userDrawn="1"/>
        </p:nvSpPr>
        <p:spPr>
          <a:xfrm>
            <a:off x="8323942" y="6291943"/>
            <a:ext cx="602343" cy="293913"/>
          </a:xfrm>
          <a:prstGeom prst="rect">
            <a:avLst/>
          </a:prstGeom>
        </p:spPr>
        <p:txBody>
          <a:bodyPr/>
          <a:lstStyle>
            <a:defPPr>
              <a:defRPr lang="en-US"/>
            </a:defPPr>
            <a:lvl1pPr marL="0" algn="l" defTabSz="914400" rtl="0" eaLnBrk="1" latinLnBrk="0" hangingPunct="1">
              <a:defRPr sz="2000" b="0" kern="1200">
                <a:solidFill>
                  <a:schemeClr val="tx1"/>
                </a:solidFill>
                <a:latin typeface="Franklin Gothic Medium"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4B85148-DB98-4269-ACE6-2DF49F9918C9}"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2" name="Title 1"/>
          <p:cNvSpPr>
            <a:spLocks noGrp="1"/>
          </p:cNvSpPr>
          <p:nvPr>
            <p:ph type="title"/>
          </p:nvPr>
        </p:nvSpPr>
        <p:spPr>
          <a:xfrm>
            <a:off x="1371600" y="1744490"/>
            <a:ext cx="6111860" cy="566924"/>
          </a:xfrm>
        </p:spPr>
        <p:txBody>
          <a:bodyPr/>
          <a:lstStyle>
            <a:lvl1pPr algn="ctr">
              <a:defRPr>
                <a:solidFill>
                  <a:schemeClr val="tx1"/>
                </a:solidFill>
              </a:defRPr>
            </a:lvl1pPr>
          </a:lstStyle>
          <a:p>
            <a:r>
              <a:rPr lang="en-US" dirty="0" smtClean="0"/>
              <a:t>Click to edit Master title style</a:t>
            </a:r>
            <a:endParaRPr lang="en-US" dirty="0"/>
          </a:p>
        </p:txBody>
      </p:sp>
      <p:sp>
        <p:nvSpPr>
          <p:cNvPr id="6" name="Text Placeholder 5"/>
          <p:cNvSpPr>
            <a:spLocks noGrp="1"/>
          </p:cNvSpPr>
          <p:nvPr>
            <p:ph type="body" sz="quarter" idx="10"/>
          </p:nvPr>
        </p:nvSpPr>
        <p:spPr>
          <a:xfrm>
            <a:off x="2286000" y="3689295"/>
            <a:ext cx="4283060" cy="533400"/>
          </a:xfrm>
        </p:spPr>
        <p:txBody>
          <a:bodyPr/>
          <a:lstStyle>
            <a:lvl1pPr>
              <a:defRPr/>
            </a:lvl1pPr>
          </a:lstStyle>
          <a:p>
            <a:pPr lvl="0"/>
            <a:r>
              <a:rPr lang="en-US" dirty="0" smtClean="0"/>
              <a:t>Click to edit Master text styles</a:t>
            </a:r>
          </a:p>
        </p:txBody>
      </p:sp>
      <p:sp>
        <p:nvSpPr>
          <p:cNvPr id="5" name="Slide Number Placeholder 5"/>
          <p:cNvSpPr txBox="1">
            <a:spLocks/>
          </p:cNvSpPr>
          <p:nvPr userDrawn="1"/>
        </p:nvSpPr>
        <p:spPr>
          <a:xfrm>
            <a:off x="8323942" y="6291943"/>
            <a:ext cx="602343" cy="293913"/>
          </a:xfrm>
          <a:prstGeom prst="rect">
            <a:avLst/>
          </a:prstGeom>
        </p:spPr>
        <p:txBody>
          <a:bodyPr/>
          <a:lstStyle>
            <a:defPPr>
              <a:defRPr lang="en-US"/>
            </a:defPPr>
            <a:lvl1pPr marL="0" algn="l" defTabSz="914400" rtl="0" eaLnBrk="1" latinLnBrk="0" hangingPunct="1">
              <a:defRPr sz="2000" b="0" kern="1200">
                <a:solidFill>
                  <a:schemeClr val="tx1"/>
                </a:solidFill>
                <a:latin typeface="Franklin Gothic Medium"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4B85148-DB98-4269-ACE6-2DF49F9918C9}" type="slidenum">
              <a:rPr lang="en-US" smtClean="0"/>
              <a:pPr/>
              <a:t>‹#›</a:t>
            </a:fld>
            <a:endParaRPr lang="en-US" dirty="0"/>
          </a:p>
        </p:txBody>
      </p:sp>
    </p:spTree>
    <p:extLst>
      <p:ext uri="{BB962C8B-B14F-4D97-AF65-F5344CB8AC3E}">
        <p14:creationId xmlns:p14="http://schemas.microsoft.com/office/powerpoint/2010/main" val="24377144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938181" y="68494"/>
            <a:ext cx="5205819" cy="810846"/>
          </a:xfrm>
          <a:prstGeom prst="rect">
            <a:avLst/>
          </a:prstGeom>
        </p:spPr>
        <p:txBody>
          <a:bodyPr vert="horz" lIns="0" tIns="0" rIns="0" bIns="0" rtlCol="0" anchor="ctr">
            <a:normAutofit/>
          </a:bodyPr>
          <a:lstStyle/>
          <a:p>
            <a:r>
              <a:rPr lang="en-US" dirty="0" smtClean="0"/>
              <a:t>Help Using This Template</a:t>
            </a:r>
            <a:endParaRPr lang="en-US" dirty="0"/>
          </a:p>
        </p:txBody>
      </p:sp>
      <p:sp>
        <p:nvSpPr>
          <p:cNvPr id="3" name="Text Placeholder 2"/>
          <p:cNvSpPr>
            <a:spLocks noGrp="1"/>
          </p:cNvSpPr>
          <p:nvPr>
            <p:ph type="body" idx="1"/>
          </p:nvPr>
        </p:nvSpPr>
        <p:spPr>
          <a:xfrm>
            <a:off x="457200" y="1828800"/>
            <a:ext cx="8229600" cy="4114800"/>
          </a:xfrm>
          <a:prstGeom prst="rect">
            <a:avLst/>
          </a:prstGeom>
        </p:spPr>
        <p:txBody>
          <a:bodyPr vert="horz" lIns="0" tIns="0" rIns="0" bIns="0" rtlCol="0">
            <a:noAutofit/>
          </a:bodyPr>
          <a:lstStyle/>
          <a:p>
            <a:pPr eaLnBrk="1" hangingPunct="1"/>
            <a:endParaRPr lang="en-US" dirty="0" smtClean="0"/>
          </a:p>
        </p:txBody>
      </p:sp>
      <p:sp>
        <p:nvSpPr>
          <p:cNvPr id="5" name="Rounded Rectangle 4"/>
          <p:cNvSpPr/>
          <p:nvPr userDrawn="1"/>
        </p:nvSpPr>
        <p:spPr>
          <a:xfrm>
            <a:off x="1142039" y="6283354"/>
            <a:ext cx="6878972" cy="313390"/>
          </a:xfrm>
          <a:prstGeom prst="round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Big Data Applications &amp; Analytics MOOC Use Case Analysis Fall 2013</a:t>
            </a:r>
            <a:endParaRPr lang="en-US" dirty="0"/>
          </a:p>
        </p:txBody>
      </p:sp>
      <p:sp>
        <p:nvSpPr>
          <p:cNvPr id="8" name="Rectangle 7"/>
          <p:cNvSpPr/>
          <p:nvPr userDrawn="1"/>
        </p:nvSpPr>
        <p:spPr>
          <a:xfrm>
            <a:off x="9525" y="947834"/>
            <a:ext cx="9144000" cy="50333"/>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userDrawn="1"/>
        </p:nvSpPr>
        <p:spPr>
          <a:xfrm>
            <a:off x="287323" y="6302404"/>
            <a:ext cx="752129" cy="246221"/>
          </a:xfrm>
          <a:prstGeom prst="rect">
            <a:avLst/>
          </a:prstGeom>
          <a:noFill/>
        </p:spPr>
        <p:txBody>
          <a:bodyPr wrap="none" rtlCol="0">
            <a:spAutoFit/>
          </a:bodyPr>
          <a:lstStyle/>
          <a:p>
            <a:r>
              <a:rPr lang="en-US" sz="1000" dirty="0" smtClean="0"/>
              <a:t>12/26/13</a:t>
            </a:r>
            <a:endParaRPr lang="en-US" sz="1000" dirty="0"/>
          </a:p>
        </p:txBody>
      </p:sp>
      <p:pic>
        <p:nvPicPr>
          <p:cNvPr id="6" name="Picture 5"/>
          <p:cNvPicPr>
            <a:picLocks noChangeAspect="1"/>
          </p:cNvPicPr>
          <p:nvPr userDrawn="1"/>
        </p:nvPicPr>
        <p:blipFill rotWithShape="1">
          <a:blip r:embed="rId9"/>
          <a:srcRect l="19821" t="14086" r="55960" b="76569"/>
          <a:stretch/>
        </p:blipFill>
        <p:spPr>
          <a:xfrm>
            <a:off x="9525" y="0"/>
            <a:ext cx="3928656" cy="1014761"/>
          </a:xfrm>
          <a:prstGeom prst="rect">
            <a:avLst/>
          </a:prstGeom>
        </p:spPr>
      </p:pic>
    </p:spTree>
    <p:extLst>
      <p:ext uri="{BB962C8B-B14F-4D97-AF65-F5344CB8AC3E}">
        <p14:creationId xmlns:p14="http://schemas.microsoft.com/office/powerpoint/2010/main" val="2633976083"/>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8" r:id="rId3"/>
    <p:sldLayoutId id="2147483677" r:id="rId4"/>
    <p:sldLayoutId id="2147483678" r:id="rId5"/>
    <p:sldLayoutId id="2147483680" r:id="rId6"/>
    <p:sldLayoutId id="2147483681" r:id="rId7"/>
  </p:sldLayoutIdLst>
  <p:hf hdr="0" ftr="0" dt="0"/>
  <p:txStyles>
    <p:titleStyle>
      <a:lvl1pPr algn="l" defTabSz="914400" rtl="0" eaLnBrk="1" latinLnBrk="0" hangingPunct="1">
        <a:spcBef>
          <a:spcPct val="0"/>
        </a:spcBef>
        <a:buNone/>
        <a:defRPr sz="2800" b="0" i="0" kern="1200">
          <a:solidFill>
            <a:schemeClr val="bg1"/>
          </a:solidFill>
          <a:latin typeface="Franklin Gothic Demi" pitchFamily="34" charset="0"/>
          <a:ea typeface="+mj-ea"/>
          <a:cs typeface="Arial"/>
        </a:defRPr>
      </a:lvl1pPr>
    </p:titleStyle>
    <p:bodyStyle>
      <a:lvl1pPr marL="231775" indent="-231775" algn="l" defTabSz="914400" rtl="0" eaLnBrk="1" latinLnBrk="0" hangingPunct="1">
        <a:spcBef>
          <a:spcPct val="20000"/>
        </a:spcBef>
        <a:buClr>
          <a:schemeClr val="tx2"/>
        </a:buClr>
        <a:buFont typeface="Arial"/>
        <a:buChar char="•"/>
        <a:defRPr lang="en-US" sz="2400" kern="1200" dirty="0" smtClean="0">
          <a:solidFill>
            <a:schemeClr val="tx1"/>
          </a:solidFill>
          <a:latin typeface="Franklin Gothic Medium" pitchFamily="34" charset="0"/>
          <a:ea typeface="+mn-ea"/>
          <a:cs typeface="Arial" pitchFamily="34" charset="0"/>
        </a:defRPr>
      </a:lvl1pPr>
      <a:lvl2pPr marL="571500" indent="-228600" algn="l" defTabSz="914400" rtl="0" eaLnBrk="1" latinLnBrk="0" hangingPunct="1">
        <a:spcBef>
          <a:spcPct val="20000"/>
        </a:spcBef>
        <a:buClr>
          <a:schemeClr val="bg1">
            <a:lumMod val="65000"/>
          </a:schemeClr>
        </a:buClr>
        <a:buFont typeface="Arial" pitchFamily="34" charset="0"/>
        <a:buChar char="–"/>
        <a:defRPr sz="1600" kern="1200">
          <a:solidFill>
            <a:schemeClr val="tx1"/>
          </a:solidFill>
          <a:latin typeface="Arial" pitchFamily="34" charset="0"/>
          <a:ea typeface="+mn-ea"/>
          <a:cs typeface="Arial" pitchFamily="34" charset="0"/>
        </a:defRPr>
      </a:lvl2pPr>
      <a:lvl3pPr marL="914400" indent="-171450" algn="l" defTabSz="914400" rtl="0" eaLnBrk="1" latinLnBrk="0" hangingPunct="1">
        <a:spcBef>
          <a:spcPct val="20000"/>
        </a:spcBef>
        <a:buClr>
          <a:schemeClr val="tx2">
            <a:lumMod val="40000"/>
            <a:lumOff val="60000"/>
          </a:schemeClr>
        </a:buClr>
        <a:buSzPct val="80000"/>
        <a:buFont typeface="Arial"/>
        <a:buChar char="•"/>
        <a:tabLst/>
        <a:defRPr sz="1400" kern="1200">
          <a:solidFill>
            <a:schemeClr val="tx1"/>
          </a:solidFill>
          <a:latin typeface="Arial" pitchFamily="34" charset="0"/>
          <a:ea typeface="+mn-ea"/>
          <a:cs typeface="Arial" pitchFamily="34" charset="0"/>
        </a:defRPr>
      </a:lvl3pPr>
      <a:lvl4pPr marL="1200150" indent="-171450" algn="l" defTabSz="914400" rtl="0" eaLnBrk="1" latinLnBrk="0" hangingPunct="1">
        <a:spcBef>
          <a:spcPct val="20000"/>
        </a:spcBef>
        <a:buClr>
          <a:schemeClr val="bg2"/>
        </a:buClr>
        <a:buFont typeface="Arial" pitchFamily="34" charset="0"/>
        <a:buChar char="–"/>
        <a:defRPr sz="12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03590" y="1895924"/>
            <a:ext cx="6111860" cy="566924"/>
          </a:xfrm>
          <a:prstGeom prst="rect">
            <a:avLst/>
          </a:prstGeom>
        </p:spPr>
        <p:txBody>
          <a:bodyPr vert="horz" lIns="0" tIns="0" rIns="0" bIns="0" rtlCol="0" anchor="ctr">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2217990" y="3598604"/>
            <a:ext cx="4283060" cy="533400"/>
          </a:xfrm>
          <a:prstGeom prst="rect">
            <a:avLst/>
          </a:prstGeom>
        </p:spPr>
        <p:txBody>
          <a:bodyPr vert="horz" lIns="0" tIns="0" rIns="0" bIns="0" rtlCol="0">
            <a:noAutofit/>
          </a:bodyPr>
          <a:lstStyle/>
          <a:p>
            <a:pPr lvl="0"/>
            <a:endParaRPr lang="en-US" dirty="0" smtClean="0"/>
          </a:p>
        </p:txBody>
      </p:sp>
      <p:sp>
        <p:nvSpPr>
          <p:cNvPr id="5" name="Rounded Rectangle 4"/>
          <p:cNvSpPr/>
          <p:nvPr userDrawn="1"/>
        </p:nvSpPr>
        <p:spPr>
          <a:xfrm>
            <a:off x="1142039" y="6283354"/>
            <a:ext cx="6878972" cy="313390"/>
          </a:xfrm>
          <a:prstGeom prst="round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Big Data Applications &amp; Analytics MOOC Use Case Analysis Fall 2013</a:t>
            </a:r>
            <a:endParaRPr lang="en-US" dirty="0"/>
          </a:p>
        </p:txBody>
      </p:sp>
      <p:sp>
        <p:nvSpPr>
          <p:cNvPr id="7" name="TextBox 6"/>
          <p:cNvSpPr txBox="1"/>
          <p:nvPr userDrawn="1"/>
        </p:nvSpPr>
        <p:spPr>
          <a:xfrm>
            <a:off x="287323" y="6302404"/>
            <a:ext cx="752129" cy="246221"/>
          </a:xfrm>
          <a:prstGeom prst="rect">
            <a:avLst/>
          </a:prstGeom>
          <a:noFill/>
        </p:spPr>
        <p:txBody>
          <a:bodyPr wrap="none" rtlCol="0">
            <a:spAutoFit/>
          </a:bodyPr>
          <a:lstStyle/>
          <a:p>
            <a:r>
              <a:rPr lang="en-US" sz="1000" dirty="0" smtClean="0"/>
              <a:t>12/26/13</a:t>
            </a:r>
            <a:endParaRPr lang="en-US" sz="1000" dirty="0"/>
          </a:p>
        </p:txBody>
      </p:sp>
      <p:pic>
        <p:nvPicPr>
          <p:cNvPr id="8" name="Picture 7"/>
          <p:cNvPicPr>
            <a:picLocks noChangeAspect="1"/>
          </p:cNvPicPr>
          <p:nvPr userDrawn="1"/>
        </p:nvPicPr>
        <p:blipFill rotWithShape="1">
          <a:blip r:embed="rId4"/>
          <a:srcRect l="19821" t="14086" r="55960" b="76569"/>
          <a:stretch/>
        </p:blipFill>
        <p:spPr>
          <a:xfrm>
            <a:off x="9525" y="-32657"/>
            <a:ext cx="3928656" cy="1014761"/>
          </a:xfrm>
          <a:prstGeom prst="rect">
            <a:avLst/>
          </a:prstGeom>
        </p:spPr>
      </p:pic>
      <p:pic>
        <p:nvPicPr>
          <p:cNvPr id="9" name="Picture 8"/>
          <p:cNvPicPr>
            <a:picLocks noChangeAspect="1"/>
          </p:cNvPicPr>
          <p:nvPr userDrawn="1"/>
        </p:nvPicPr>
        <p:blipFill rotWithShape="1">
          <a:blip r:embed="rId4"/>
          <a:srcRect l="19821" t="14086" r="55960" b="76569"/>
          <a:stretch/>
        </p:blipFill>
        <p:spPr>
          <a:xfrm>
            <a:off x="5215344" y="0"/>
            <a:ext cx="3928656" cy="1014761"/>
          </a:xfrm>
          <a:prstGeom prst="rect">
            <a:avLst/>
          </a:prstGeom>
        </p:spPr>
      </p:pic>
      <p:sp>
        <p:nvSpPr>
          <p:cNvPr id="11" name="Slide Number Placeholder 5"/>
          <p:cNvSpPr>
            <a:spLocks noGrp="1"/>
          </p:cNvSpPr>
          <p:nvPr>
            <p:ph type="sldNum" sz="quarter" idx="4"/>
          </p:nvPr>
        </p:nvSpPr>
        <p:spPr>
          <a:xfrm>
            <a:off x="8323942" y="6291943"/>
            <a:ext cx="591458" cy="293913"/>
          </a:xfrm>
          <a:prstGeom prst="rect">
            <a:avLst/>
          </a:prstGeom>
        </p:spPr>
        <p:txBody>
          <a:bodyPr/>
          <a:lstStyle>
            <a:lvl1pPr>
              <a:defRPr sz="2000" b="0">
                <a:solidFill>
                  <a:schemeClr val="tx1"/>
                </a:solidFill>
                <a:latin typeface="Arial" panose="020B0604020202020204" pitchFamily="34" charset="0"/>
                <a:cs typeface="Arial" panose="020B0604020202020204" pitchFamily="34" charset="0"/>
              </a:defRPr>
            </a:lvl1pPr>
          </a:lstStyle>
          <a:p>
            <a:fld id="{C4B85148-DB98-4269-ACE6-2DF49F9918C9}"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65" r:id="rId1"/>
    <p:sldLayoutId id="2147483679" r:id="rId2"/>
  </p:sldLayoutIdLst>
  <p:hf hdr="0" ftr="0" dt="0"/>
  <p:txStyles>
    <p:titleStyle>
      <a:lvl1pPr algn="ctr" defTabSz="914400" rtl="0" eaLnBrk="1" latinLnBrk="0" hangingPunct="1">
        <a:spcBef>
          <a:spcPct val="0"/>
        </a:spcBef>
        <a:buNone/>
        <a:defRPr sz="2800" kern="1200">
          <a:solidFill>
            <a:schemeClr val="bg1"/>
          </a:solidFill>
          <a:latin typeface="Franklin Gothic Demi" pitchFamily="34" charset="0"/>
          <a:ea typeface="+mj-ea"/>
          <a:cs typeface="+mj-cs"/>
        </a:defRPr>
      </a:lvl1pPr>
    </p:titleStyle>
    <p:bodyStyle>
      <a:lvl1pPr marL="0" indent="0" algn="l" defTabSz="914400" rtl="0" eaLnBrk="1" latinLnBrk="0" hangingPunct="1">
        <a:spcBef>
          <a:spcPts val="0"/>
        </a:spcBef>
        <a:buFont typeface="Arial" pitchFamily="34" charset="0"/>
        <a:buNone/>
        <a:defRPr sz="1600" kern="1200">
          <a:solidFill>
            <a:schemeClr val="tx1"/>
          </a:solidFill>
          <a:latin typeface="+mj-lt"/>
          <a:ea typeface="+mn-ea"/>
          <a:cs typeface="+mn-cs"/>
        </a:defRPr>
      </a:lvl1pPr>
      <a:lvl2pPr marL="457200" indent="0" algn="l" defTabSz="914400" rtl="0" eaLnBrk="1" latinLnBrk="0" hangingPunct="1">
        <a:spcBef>
          <a:spcPct val="20000"/>
        </a:spcBef>
        <a:buFont typeface="Arial" pitchFamily="34" charset="0"/>
        <a:buNone/>
        <a:defRPr sz="1400" kern="1200">
          <a:solidFill>
            <a:schemeClr val="tx1"/>
          </a:solidFill>
          <a:latin typeface="+mj-lt"/>
          <a:ea typeface="+mn-ea"/>
          <a:cs typeface="+mn-cs"/>
        </a:defRPr>
      </a:lvl2pPr>
      <a:lvl3pPr marL="914400" indent="0" algn="l" defTabSz="914400" rtl="0" eaLnBrk="1" latinLnBrk="0" hangingPunct="1">
        <a:spcBef>
          <a:spcPct val="20000"/>
        </a:spcBef>
        <a:buFont typeface="Arial" pitchFamily="34" charset="0"/>
        <a:buNone/>
        <a:defRPr sz="1400" kern="1200">
          <a:solidFill>
            <a:schemeClr val="tx1"/>
          </a:solidFill>
          <a:latin typeface="+mj-lt"/>
          <a:ea typeface="+mn-ea"/>
          <a:cs typeface="+mn-cs"/>
        </a:defRPr>
      </a:lvl3pPr>
      <a:lvl4pPr marL="1371600" indent="0" algn="l" defTabSz="914400" rtl="0" eaLnBrk="1" latinLnBrk="0" hangingPunct="1">
        <a:spcBef>
          <a:spcPct val="20000"/>
        </a:spcBef>
        <a:buFont typeface="Arial" pitchFamily="34" charset="0"/>
        <a:buNone/>
        <a:defRPr sz="1400" kern="1200">
          <a:solidFill>
            <a:schemeClr val="tx1"/>
          </a:solidFill>
          <a:latin typeface="+mj-lt"/>
          <a:ea typeface="+mn-ea"/>
          <a:cs typeface="+mn-cs"/>
        </a:defRPr>
      </a:lvl4pPr>
      <a:lvl5pPr marL="1828800" indent="0" algn="l" defTabSz="914400" rtl="0" eaLnBrk="1" latinLnBrk="0" hangingPunct="1">
        <a:spcBef>
          <a:spcPct val="20000"/>
        </a:spcBef>
        <a:buFont typeface="Arial" pitchFamily="34" charset="0"/>
        <a:buNone/>
        <a:defRPr sz="1400" kern="1200">
          <a:solidFill>
            <a:schemeClr val="tx1"/>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bigdatawg.nist.gov/" TargetMode="External"/><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hyperlink" Target="http://cci.drexel.edu/bigdata/bigdata2013/Apache%20Hadoop%20in%20the%20Enterprise.pdf" TargetMode="External"/><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hyperlink" Target="http://cci.drexel.edu/bigdata/bigdata2013/Apache%20Hadoop%20in%20the%20Enterprise.pdf" TargetMode="External"/><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hyperlink" Target="http://cci.drexel.edu/bigdata/bigdata2013/Apache%20Hadoop%20in%20the%20Enterprise.pdf" TargetMode="External"/><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hyperlink" Target="http://fisheritcenter.haas.berkeley.edu/Big_Data/index.html" TargetMode="External"/><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hyperlink" Target="http://cs.metrostate.edu/~sbd/" TargetMode="External"/><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hyperlink" Target="http://fisheritcenter.haas.berkeley.edu/Big_Data/index.html" TargetMode="External"/><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hyperlink" Target="http://www.icams.de/content/departments/stks/index.html"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hyperlink" Target="http://www.quakesim.org/tools/timeseries" TargetMode="External"/><Relationship Id="rId5" Type="http://schemas.openxmlformats.org/officeDocument/2006/relationships/image" Target="../media/image46.png"/><Relationship Id="rId4" Type="http://schemas.openxmlformats.org/officeDocument/2006/relationships/image" Target="../media/image45.png"/></Relationships>
</file>

<file path=ppt/slides/_rels/slide118.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8.png"/><Relationship Id="rId18" Type="http://schemas.openxmlformats.org/officeDocument/2006/relationships/image" Target="../media/image63.wmf"/><Relationship Id="rId3" Type="http://schemas.openxmlformats.org/officeDocument/2006/relationships/image" Target="../media/image48.wmf"/><Relationship Id="rId21" Type="http://schemas.openxmlformats.org/officeDocument/2006/relationships/image" Target="../media/image66.png"/><Relationship Id="rId7" Type="http://schemas.openxmlformats.org/officeDocument/2006/relationships/image" Target="../media/image52.jpeg"/><Relationship Id="rId12" Type="http://schemas.openxmlformats.org/officeDocument/2006/relationships/image" Target="../media/image57.png"/><Relationship Id="rId17" Type="http://schemas.openxmlformats.org/officeDocument/2006/relationships/image" Target="../media/image62.jpeg"/><Relationship Id="rId2" Type="http://schemas.openxmlformats.org/officeDocument/2006/relationships/notesSlide" Target="../notesSlides/notesSlide13.xml"/><Relationship Id="rId16" Type="http://schemas.openxmlformats.org/officeDocument/2006/relationships/image" Target="../media/image61.png"/><Relationship Id="rId20" Type="http://schemas.openxmlformats.org/officeDocument/2006/relationships/image" Target="../media/image65.png"/><Relationship Id="rId1" Type="http://schemas.openxmlformats.org/officeDocument/2006/relationships/slideLayout" Target="../slideLayouts/slideLayout7.xml"/><Relationship Id="rId6" Type="http://schemas.openxmlformats.org/officeDocument/2006/relationships/image" Target="../media/image51.wmf"/><Relationship Id="rId11" Type="http://schemas.openxmlformats.org/officeDocument/2006/relationships/image" Target="../media/image56.png"/><Relationship Id="rId5" Type="http://schemas.openxmlformats.org/officeDocument/2006/relationships/image" Target="../media/image50.jpeg"/><Relationship Id="rId15" Type="http://schemas.openxmlformats.org/officeDocument/2006/relationships/image" Target="../media/image60.png"/><Relationship Id="rId10" Type="http://schemas.openxmlformats.org/officeDocument/2006/relationships/image" Target="../media/image55.png"/><Relationship Id="rId19" Type="http://schemas.openxmlformats.org/officeDocument/2006/relationships/image" Target="../media/image64.jpeg"/><Relationship Id="rId4" Type="http://schemas.openxmlformats.org/officeDocument/2006/relationships/image" Target="../media/image49.jpeg"/><Relationship Id="rId9" Type="http://schemas.openxmlformats.org/officeDocument/2006/relationships/image" Target="../media/image54.png"/><Relationship Id="rId14" Type="http://schemas.openxmlformats.org/officeDocument/2006/relationships/image" Target="../media/image59.png"/></Relationships>
</file>

<file path=ppt/slides/_rels/slide12.xml.rels><?xml version="1.0" encoding="UTF-8" standalone="yes"?>
<Relationships xmlns="http://schemas.openxmlformats.org/package/2006/relationships"><Relationship Id="rId3" Type="http://schemas.openxmlformats.org/officeDocument/2006/relationships/hyperlink" Target="http://bigdatawg.nist.gov/uc_reqs_summary.php" TargetMode="External"/><Relationship Id="rId2" Type="http://schemas.openxmlformats.org/officeDocument/2006/relationships/hyperlink" Target="http://bigdatawg.nist.gov/usecases.php" TargetMode="External"/><Relationship Id="rId1" Type="http://schemas.openxmlformats.org/officeDocument/2006/relationships/slideLayout" Target="../slideLayouts/slideLayout2.xml"/><Relationship Id="rId6" Type="http://schemas.openxmlformats.org/officeDocument/2006/relationships/hyperlink" Target="http://bigdatawg.nist.gov/uc_reqs_gen_detail.php" TargetMode="External"/><Relationship Id="rId5" Type="http://schemas.openxmlformats.org/officeDocument/2006/relationships/hyperlink" Target="http://bigdatawg.nist.gov/uc_reqs_gen_ref.php" TargetMode="External"/><Relationship Id="rId4" Type="http://schemas.openxmlformats.org/officeDocument/2006/relationships/hyperlink" Target="http://bigdatawg.nist.gov/uc_reqs_gen.php" TargetMode="External"/></Relationships>
</file>

<file path=ppt/slides/_rels/slide120.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hyperlink" Target="http://bigdatawg.nist.gov/usecases.php" TargetMode="Externa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9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258865" y="1531547"/>
            <a:ext cx="6111860" cy="566924"/>
          </a:xfrm>
        </p:spPr>
        <p:txBody>
          <a:bodyPr/>
          <a:lstStyle/>
          <a:p>
            <a:r>
              <a:rPr lang="en-US" sz="4000" dirty="0" smtClean="0"/>
              <a:t>Big </a:t>
            </a:r>
            <a:r>
              <a:rPr lang="en-US" sz="4000" dirty="0"/>
              <a:t>Data Use </a:t>
            </a:r>
            <a:r>
              <a:rPr lang="en-US" sz="4000" dirty="0" smtClean="0"/>
              <a:t>Cases</a:t>
            </a:r>
            <a:endParaRPr lang="en-US" sz="4000" dirty="0"/>
          </a:p>
        </p:txBody>
      </p:sp>
      <p:sp>
        <p:nvSpPr>
          <p:cNvPr id="7" name="Text Placeholder 6"/>
          <p:cNvSpPr>
            <a:spLocks noGrp="1"/>
          </p:cNvSpPr>
          <p:nvPr>
            <p:ph type="body" sz="quarter" idx="10"/>
          </p:nvPr>
        </p:nvSpPr>
        <p:spPr>
          <a:xfrm>
            <a:off x="1543412" y="2323957"/>
            <a:ext cx="5542766" cy="3450541"/>
          </a:xfrm>
        </p:spPr>
        <p:txBody>
          <a:bodyPr/>
          <a:lstStyle/>
          <a:p>
            <a:r>
              <a:rPr lang="en-US" sz="2000" dirty="0" smtClean="0"/>
              <a:t>Geoffrey Fox, </a:t>
            </a:r>
            <a:r>
              <a:rPr lang="en-US" sz="2000" i="1" dirty="0" smtClean="0"/>
              <a:t>Indiana University</a:t>
            </a:r>
          </a:p>
          <a:p>
            <a:endParaRPr lang="en-US" sz="2000" dirty="0" smtClean="0"/>
          </a:p>
          <a:p>
            <a:r>
              <a:rPr lang="en-US" sz="2000" dirty="0" smtClean="0"/>
              <a:t>Based </a:t>
            </a:r>
            <a:r>
              <a:rPr lang="en-US" sz="2000" dirty="0"/>
              <a:t>on work of NIST Big Data Public Working Group (NBD-PWG</a:t>
            </a:r>
            <a:r>
              <a:rPr lang="en-US" sz="2000" dirty="0" smtClean="0"/>
              <a:t>) June-September 2013 </a:t>
            </a:r>
            <a:r>
              <a:rPr lang="en-US" sz="2000" dirty="0">
                <a:hlinkClick r:id="rId3"/>
              </a:rPr>
              <a:t>http://bigdatawg.nist.gov/</a:t>
            </a:r>
            <a:endParaRPr lang="en-US" sz="2000" dirty="0"/>
          </a:p>
          <a:p>
            <a:endParaRPr lang="en-US" sz="2000" dirty="0" smtClean="0"/>
          </a:p>
          <a:p>
            <a:endParaRPr lang="en-US" sz="2000" dirty="0" smtClean="0"/>
          </a:p>
          <a:p>
            <a:r>
              <a:rPr lang="en-US" sz="2000" b="1" dirty="0" smtClean="0"/>
              <a:t>Leaders of activity</a:t>
            </a:r>
            <a:endParaRPr lang="en-US" sz="2000" b="1" dirty="0"/>
          </a:p>
          <a:p>
            <a:r>
              <a:rPr lang="en-US" sz="2000" dirty="0" smtClean="0"/>
              <a:t>Wo Chang, </a:t>
            </a:r>
            <a:r>
              <a:rPr lang="en-US" sz="2000" i="1" dirty="0" smtClean="0"/>
              <a:t>NIST </a:t>
            </a:r>
            <a:r>
              <a:rPr lang="en-US" sz="2000" dirty="0" smtClean="0"/>
              <a:t> </a:t>
            </a:r>
          </a:p>
          <a:p>
            <a:r>
              <a:rPr lang="en-US" sz="2000" dirty="0" smtClean="0"/>
              <a:t>Robert Marcus, </a:t>
            </a:r>
            <a:r>
              <a:rPr lang="en-US" sz="2000" i="1" dirty="0" smtClean="0"/>
              <a:t>ET-Strategies</a:t>
            </a:r>
            <a:endParaRPr lang="en-US" sz="2000" i="1" dirty="0"/>
          </a:p>
          <a:p>
            <a:r>
              <a:rPr lang="en-US" sz="2000" dirty="0" smtClean="0"/>
              <a:t>Chaitanya Baru, </a:t>
            </a:r>
            <a:r>
              <a:rPr lang="en-US" sz="2000" i="1" dirty="0" smtClean="0"/>
              <a:t>UC San Diego</a:t>
            </a:r>
          </a:p>
        </p:txBody>
      </p:sp>
    </p:spTree>
    <p:extLst>
      <p:ext uri="{BB962C8B-B14F-4D97-AF65-F5344CB8AC3E}">
        <p14:creationId xmlns:p14="http://schemas.microsoft.com/office/powerpoint/2010/main" val="40618957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35 General Requirements</a:t>
            </a:r>
            <a:endParaRPr lang="en-US" dirty="0"/>
          </a:p>
        </p:txBody>
      </p:sp>
      <p:sp>
        <p:nvSpPr>
          <p:cNvPr id="3" name="Content Placeholder 2"/>
          <p:cNvSpPr>
            <a:spLocks noGrp="1"/>
          </p:cNvSpPr>
          <p:nvPr>
            <p:ph idx="1"/>
          </p:nvPr>
        </p:nvSpPr>
        <p:spPr>
          <a:xfrm>
            <a:off x="0" y="1173867"/>
            <a:ext cx="9144000" cy="4988937"/>
          </a:xfrm>
        </p:spPr>
        <p:txBody>
          <a:bodyPr/>
          <a:lstStyle/>
          <a:p>
            <a:r>
              <a:rPr lang="en-US" dirty="0" smtClean="0"/>
              <a:t>These were organized in 7 categories suggested by components of reference architecture</a:t>
            </a:r>
          </a:p>
          <a:p>
            <a:r>
              <a:rPr lang="en-US" dirty="0" smtClean="0"/>
              <a:t>As specific requirements and reference architecture only completed in last days, these could change</a:t>
            </a:r>
          </a:p>
          <a:p>
            <a:r>
              <a:rPr lang="en-US" b="1" dirty="0" smtClean="0"/>
              <a:t>Example: Transformation General Requirements </a:t>
            </a:r>
            <a:r>
              <a:rPr lang="en-US" b="1" dirty="0" smtClean="0">
                <a:solidFill>
                  <a:srgbClr val="FF0000"/>
                </a:solidFill>
              </a:rPr>
              <a:t>(# Specific Requirements generalized)</a:t>
            </a:r>
            <a:endParaRPr lang="en-US" dirty="0">
              <a:solidFill>
                <a:srgbClr val="FF0000"/>
              </a:solidFill>
            </a:endParaRPr>
          </a:p>
          <a:p>
            <a:r>
              <a:rPr lang="en-US" dirty="0"/>
              <a:t>TPR-1: Needs to support diversified compute intensive, analytic processing and machine learning techniques </a:t>
            </a:r>
            <a:r>
              <a:rPr lang="en-US" dirty="0" smtClean="0">
                <a:solidFill>
                  <a:srgbClr val="FF0000"/>
                </a:solidFill>
              </a:rPr>
              <a:t>(38)</a:t>
            </a:r>
            <a:endParaRPr lang="en-US" dirty="0">
              <a:solidFill>
                <a:srgbClr val="FF0000"/>
              </a:solidFill>
            </a:endParaRPr>
          </a:p>
          <a:p>
            <a:r>
              <a:rPr lang="en-US" dirty="0"/>
              <a:t>TPR-2: Needs to support batch and real time analytic processing </a:t>
            </a:r>
            <a:r>
              <a:rPr lang="en-US" dirty="0" smtClean="0">
                <a:solidFill>
                  <a:srgbClr val="FF0000"/>
                </a:solidFill>
              </a:rPr>
              <a:t>(7)</a:t>
            </a:r>
            <a:endParaRPr lang="en-US" dirty="0">
              <a:solidFill>
                <a:srgbClr val="FF0000"/>
              </a:solidFill>
            </a:endParaRPr>
          </a:p>
          <a:p>
            <a:r>
              <a:rPr lang="en-US" dirty="0"/>
              <a:t>TPR-3: Needs to support processing large diversified data content and modeling </a:t>
            </a:r>
            <a:r>
              <a:rPr lang="en-US" dirty="0" smtClean="0">
                <a:solidFill>
                  <a:srgbClr val="FF0000"/>
                </a:solidFill>
              </a:rPr>
              <a:t>(15)</a:t>
            </a:r>
            <a:endParaRPr lang="en-US" dirty="0">
              <a:solidFill>
                <a:srgbClr val="FF0000"/>
              </a:solidFill>
            </a:endParaRPr>
          </a:p>
          <a:p>
            <a:r>
              <a:rPr lang="en-US" dirty="0" smtClean="0"/>
              <a:t>TPR-4</a:t>
            </a:r>
            <a:r>
              <a:rPr lang="en-US" dirty="0"/>
              <a:t>: Needs to support processing data in motion (streaming, fetching new content, tracking, etc</a:t>
            </a:r>
            <a:r>
              <a:rPr lang="en-US" dirty="0" smtClean="0"/>
              <a:t>.) </a:t>
            </a:r>
            <a:r>
              <a:rPr lang="en-US" dirty="0" smtClean="0">
                <a:solidFill>
                  <a:srgbClr val="FF0000"/>
                </a:solidFill>
              </a:rPr>
              <a:t>(6)</a:t>
            </a:r>
            <a:endParaRPr lang="en-US" dirty="0">
              <a:solidFill>
                <a:srgbClr val="FF0000"/>
              </a:solidFill>
            </a:endParaRPr>
          </a:p>
          <a:p>
            <a:endParaRPr lang="en-US" dirty="0"/>
          </a:p>
        </p:txBody>
      </p:sp>
      <p:sp>
        <p:nvSpPr>
          <p:cNvPr id="4" name="Slide Number Placeholder 3"/>
          <p:cNvSpPr>
            <a:spLocks noGrp="1"/>
          </p:cNvSpPr>
          <p:nvPr>
            <p:ph type="sldNum" sz="quarter" idx="12"/>
          </p:nvPr>
        </p:nvSpPr>
        <p:spPr/>
        <p:txBody>
          <a:bodyPr/>
          <a:lstStyle/>
          <a:p>
            <a:fld id="{F5B7371F-B25E-42BE-91F9-DCD17E1CF49D}" type="slidenum">
              <a:rPr lang="en-US" smtClean="0"/>
              <a:pPr/>
              <a:t>10</a:t>
            </a:fld>
            <a:endParaRPr lang="en-US" dirty="0"/>
          </a:p>
        </p:txBody>
      </p:sp>
    </p:spTree>
    <p:extLst>
      <p:ext uri="{BB962C8B-B14F-4D97-AF65-F5344CB8AC3E}">
        <p14:creationId xmlns:p14="http://schemas.microsoft.com/office/powerpoint/2010/main" val="645080977"/>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Big Data Kernels/Patterns/Dwarves:</a:t>
            </a:r>
            <a:r>
              <a:rPr lang="en-US" dirty="0" smtClean="0"/>
              <a:t/>
            </a:r>
            <a:br>
              <a:rPr lang="en-US" dirty="0" smtClean="0"/>
            </a:br>
            <a:r>
              <a:rPr lang="en-US" dirty="0" smtClean="0"/>
              <a:t>Global Analytics</a:t>
            </a:r>
            <a:endParaRPr lang="en-US" dirty="0"/>
          </a:p>
        </p:txBody>
      </p:sp>
      <p:sp>
        <p:nvSpPr>
          <p:cNvPr id="3" name="Content Placeholder 2"/>
          <p:cNvSpPr>
            <a:spLocks noGrp="1"/>
          </p:cNvSpPr>
          <p:nvPr>
            <p:ph idx="1"/>
          </p:nvPr>
        </p:nvSpPr>
        <p:spPr>
          <a:xfrm>
            <a:off x="94342" y="1027133"/>
            <a:ext cx="9049658" cy="5135672"/>
          </a:xfrm>
        </p:spPr>
        <p:txBody>
          <a:bodyPr/>
          <a:lstStyle/>
          <a:p>
            <a:r>
              <a:rPr lang="en-US" sz="2400" dirty="0" smtClean="0"/>
              <a:t>Note some of use cases don’t give enough detail to pinpoint analytics</a:t>
            </a:r>
          </a:p>
          <a:p>
            <a:r>
              <a:rPr lang="en-US" sz="2400" dirty="0" smtClean="0"/>
              <a:t>Accumulation </a:t>
            </a:r>
            <a:r>
              <a:rPr lang="en-US" sz="2400" dirty="0"/>
              <a:t>of document style data followed by some sort of classification algorithm </a:t>
            </a:r>
            <a:r>
              <a:rPr lang="en-US" sz="2400" dirty="0" smtClean="0"/>
              <a:t>such </a:t>
            </a:r>
            <a:r>
              <a:rPr lang="en-US" sz="2400" dirty="0"/>
              <a:t>as </a:t>
            </a:r>
            <a:r>
              <a:rPr lang="en-US" sz="2400" dirty="0" smtClean="0"/>
              <a:t>LDA</a:t>
            </a:r>
            <a:r>
              <a:rPr lang="en-US" sz="2400" dirty="0"/>
              <a:t> </a:t>
            </a:r>
            <a:r>
              <a:rPr lang="en-US" sz="2400" dirty="0" smtClean="0"/>
              <a:t>(6</a:t>
            </a:r>
            <a:r>
              <a:rPr lang="en-US" sz="2400" dirty="0"/>
              <a:t>, </a:t>
            </a:r>
            <a:r>
              <a:rPr lang="en-US" sz="2400" dirty="0" smtClean="0"/>
              <a:t>31, 33</a:t>
            </a:r>
            <a:r>
              <a:rPr lang="en-US" sz="2400" dirty="0"/>
              <a:t>, 34) </a:t>
            </a:r>
            <a:endParaRPr lang="en-US" sz="2400" dirty="0" smtClean="0"/>
          </a:p>
          <a:p>
            <a:r>
              <a:rPr lang="en-US" sz="2400" dirty="0" smtClean="0"/>
              <a:t>EGO (26</a:t>
            </a:r>
            <a:r>
              <a:rPr lang="en-US" sz="2400" dirty="0"/>
              <a:t>, 27)</a:t>
            </a:r>
          </a:p>
          <a:p>
            <a:r>
              <a:rPr lang="en-US" sz="2400" dirty="0"/>
              <a:t>R</a:t>
            </a:r>
            <a:r>
              <a:rPr lang="en-US" sz="2400" dirty="0" smtClean="0"/>
              <a:t>ecommender system </a:t>
            </a:r>
            <a:r>
              <a:rPr lang="en-US" sz="2400" dirty="0"/>
              <a:t>such as collaborative filtering </a:t>
            </a:r>
            <a:r>
              <a:rPr lang="en-US" sz="2400" dirty="0" smtClean="0"/>
              <a:t>(3, 4, </a:t>
            </a:r>
            <a:r>
              <a:rPr lang="en-US" sz="2400" dirty="0"/>
              <a:t>7)</a:t>
            </a:r>
          </a:p>
          <a:p>
            <a:r>
              <a:rPr lang="en-US" sz="2400" dirty="0" smtClean="0"/>
              <a:t>Learning </a:t>
            </a:r>
            <a:r>
              <a:rPr lang="en-US" sz="2400" dirty="0"/>
              <a:t>neural networks </a:t>
            </a:r>
            <a:r>
              <a:rPr lang="en-US" sz="2400" dirty="0" smtClean="0"/>
              <a:t>(26, 31)</a:t>
            </a:r>
          </a:p>
          <a:p>
            <a:r>
              <a:rPr lang="en-US" sz="2400" dirty="0" smtClean="0"/>
              <a:t>Graph algorithms (21</a:t>
            </a:r>
            <a:r>
              <a:rPr lang="en-US" sz="2400" dirty="0"/>
              <a:t>, 24, </a:t>
            </a:r>
            <a:r>
              <a:rPr lang="en-US" sz="2400" dirty="0" smtClean="0"/>
              <a:t>28, 30) </a:t>
            </a:r>
          </a:p>
          <a:p>
            <a:r>
              <a:rPr lang="en-US" sz="2400" dirty="0" smtClean="0"/>
              <a:t>Global machine learning such as clustering or SVM O(N) in data size (17, 31, 38)</a:t>
            </a:r>
          </a:p>
          <a:p>
            <a:r>
              <a:rPr lang="en-US" sz="2400" dirty="0" smtClean="0"/>
              <a:t>Global </a:t>
            </a:r>
            <a:r>
              <a:rPr lang="en-US" sz="2400" dirty="0"/>
              <a:t>machine learning such as </a:t>
            </a:r>
            <a:r>
              <a:rPr lang="en-US" sz="2400" dirty="0" smtClean="0"/>
              <a:t>MDS O(N</a:t>
            </a:r>
            <a:r>
              <a:rPr lang="en-US" sz="2400" baseline="30000" dirty="0" smtClean="0"/>
              <a:t>2</a:t>
            </a:r>
            <a:r>
              <a:rPr lang="en-US" sz="2400" dirty="0" smtClean="0"/>
              <a:t>) </a:t>
            </a:r>
            <a:r>
              <a:rPr lang="en-US" sz="2400" dirty="0"/>
              <a:t>in data </a:t>
            </a:r>
            <a:r>
              <a:rPr lang="en-US" sz="2400" dirty="0" smtClean="0"/>
              <a:t>size (28, 31)</a:t>
            </a:r>
            <a:endParaRPr lang="en-US" sz="2400" dirty="0"/>
          </a:p>
          <a:p>
            <a:endParaRPr lang="en-US" sz="2400" dirty="0"/>
          </a:p>
        </p:txBody>
      </p:sp>
      <p:sp>
        <p:nvSpPr>
          <p:cNvPr id="4" name="Slide Number Placeholder 3"/>
          <p:cNvSpPr>
            <a:spLocks noGrp="1"/>
          </p:cNvSpPr>
          <p:nvPr>
            <p:ph type="sldNum" sz="quarter" idx="12"/>
          </p:nvPr>
        </p:nvSpPr>
        <p:spPr/>
        <p:txBody>
          <a:bodyPr/>
          <a:lstStyle/>
          <a:p>
            <a:fld id="{C4B85148-DB98-4269-ACE6-2DF49F9918C9}" type="slidenum">
              <a:rPr lang="en-US" smtClean="0"/>
              <a:pPr/>
              <a:t>100</a:t>
            </a:fld>
            <a:endParaRPr lang="en-US" dirty="0"/>
          </a:p>
        </p:txBody>
      </p:sp>
    </p:spTree>
    <p:extLst>
      <p:ext uri="{BB962C8B-B14F-4D97-AF65-F5344CB8AC3E}">
        <p14:creationId xmlns:p14="http://schemas.microsoft.com/office/powerpoint/2010/main" val="46952484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371600" y="2408369"/>
            <a:ext cx="6111860" cy="566924"/>
          </a:xfrm>
        </p:spPr>
        <p:txBody>
          <a:bodyPr>
            <a:normAutofit fontScale="90000"/>
          </a:bodyPr>
          <a:lstStyle/>
          <a:p>
            <a:r>
              <a:rPr lang="en-US" dirty="0" smtClean="0"/>
              <a:t>Introduction to </a:t>
            </a:r>
            <a:r>
              <a:rPr lang="en-US" dirty="0"/>
              <a:t>NIST Big Data Public Working Group (NBD-PWG</a:t>
            </a:r>
            <a:r>
              <a:rPr lang="en-US" dirty="0" smtClean="0"/>
              <a:t>)</a:t>
            </a:r>
            <a:br>
              <a:rPr lang="en-US" dirty="0" smtClean="0"/>
            </a:br>
            <a:r>
              <a:rPr lang="en-US" dirty="0">
                <a:solidFill>
                  <a:srgbClr val="782F40"/>
                </a:solidFill>
              </a:rPr>
              <a:t>Requirements and Use Case </a:t>
            </a:r>
            <a:r>
              <a:rPr lang="en-US" dirty="0" smtClean="0">
                <a:solidFill>
                  <a:srgbClr val="782F40"/>
                </a:solidFill>
              </a:rPr>
              <a:t>Subgroup</a:t>
            </a:r>
            <a:br>
              <a:rPr lang="en-US" dirty="0" smtClean="0">
                <a:solidFill>
                  <a:srgbClr val="782F40"/>
                </a:solidFill>
              </a:rPr>
            </a:br>
            <a:r>
              <a:rPr lang="en-US" dirty="0" smtClean="0">
                <a:solidFill>
                  <a:schemeClr val="accent3">
                    <a:lumMod val="50000"/>
                  </a:schemeClr>
                </a:solidFill>
              </a:rPr>
              <a:t>Database Use Case Classification</a:t>
            </a:r>
            <a:endParaRPr lang="en-US" dirty="0">
              <a:solidFill>
                <a:schemeClr val="accent3">
                  <a:lumMod val="50000"/>
                </a:schemeClr>
              </a:solidFill>
            </a:endParaRPr>
          </a:p>
        </p:txBody>
      </p:sp>
      <p:sp>
        <p:nvSpPr>
          <p:cNvPr id="4" name="Text Placeholder 3"/>
          <p:cNvSpPr>
            <a:spLocks noGrp="1"/>
          </p:cNvSpPr>
          <p:nvPr>
            <p:ph type="body" sz="quarter" idx="10"/>
          </p:nvPr>
        </p:nvSpPr>
        <p:spPr/>
        <p:txBody>
          <a:bodyPr/>
          <a:lstStyle/>
          <a:p>
            <a:endParaRPr lang="en-US" dirty="0"/>
          </a:p>
        </p:txBody>
      </p:sp>
    </p:spTree>
    <p:extLst>
      <p:ext uri="{BB962C8B-B14F-4D97-AF65-F5344CB8AC3E}">
        <p14:creationId xmlns:p14="http://schemas.microsoft.com/office/powerpoint/2010/main" val="120250191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Classic Database application</a:t>
            </a:r>
          </a:p>
        </p:txBody>
      </p:sp>
      <p:sp>
        <p:nvSpPr>
          <p:cNvPr id="3" name="Content Placeholder 2"/>
          <p:cNvSpPr>
            <a:spLocks noGrp="1"/>
          </p:cNvSpPr>
          <p:nvPr>
            <p:ph idx="1"/>
          </p:nvPr>
        </p:nvSpPr>
        <p:spPr>
          <a:xfrm>
            <a:off x="0" y="1072010"/>
            <a:ext cx="8875487" cy="4722313"/>
          </a:xfrm>
        </p:spPr>
        <p:txBody>
          <a:bodyPr/>
          <a:lstStyle/>
          <a:p>
            <a:r>
              <a:rPr lang="en-US" dirty="0" smtClean="0"/>
              <a:t>Now we discuss approaches to important </a:t>
            </a:r>
            <a:r>
              <a:rPr lang="en-US" b="1" dirty="0" err="1" smtClean="0">
                <a:solidFill>
                  <a:srgbClr val="006BB5"/>
                </a:solidFill>
              </a:rPr>
              <a:t>Search&amp;Query</a:t>
            </a:r>
            <a:r>
              <a:rPr lang="en-US" dirty="0" smtClean="0"/>
              <a:t> and</a:t>
            </a:r>
            <a:r>
              <a:rPr lang="en-US" b="1" dirty="0" smtClean="0">
                <a:solidFill>
                  <a:srgbClr val="006BB5"/>
                </a:solidFill>
              </a:rPr>
              <a:t> Index </a:t>
            </a:r>
            <a:r>
              <a:rPr lang="en-US" dirty="0" smtClean="0"/>
              <a:t>features </a:t>
            </a:r>
          </a:p>
          <a:p>
            <a:r>
              <a:rPr lang="en-US" dirty="0" smtClean="0"/>
              <a:t>Built around predetermined table structures (“Schema-on-write”) with highly optimized queries in SQL language</a:t>
            </a:r>
          </a:p>
          <a:p>
            <a:r>
              <a:rPr lang="en-US" dirty="0" smtClean="0"/>
              <a:t>OLTP Online Transaction Processing as done for bank accounts is a good example where traditional (relational) databases good. </a:t>
            </a:r>
          </a:p>
          <a:p>
            <a:r>
              <a:rPr lang="en-US" dirty="0" smtClean="0"/>
              <a:t>Very good indices for quick query response</a:t>
            </a:r>
          </a:p>
          <a:p>
            <a:r>
              <a:rPr lang="en-US" dirty="0" smtClean="0"/>
              <a:t>Fault tolerance done very well</a:t>
            </a:r>
          </a:p>
          <a:p>
            <a:r>
              <a:rPr lang="en-US" dirty="0" smtClean="0"/>
              <a:t>This can be scaled to large systems but </a:t>
            </a:r>
            <a:br>
              <a:rPr lang="en-US" dirty="0" smtClean="0"/>
            </a:br>
            <a:r>
              <a:rPr lang="en-US" dirty="0" smtClean="0"/>
              <a:t>parallelism is not easy – partly due to </a:t>
            </a:r>
            <a:br>
              <a:rPr lang="en-US" dirty="0" smtClean="0"/>
            </a:br>
            <a:r>
              <a:rPr lang="en-US" dirty="0" smtClean="0"/>
              <a:t>robustness constraints.</a:t>
            </a:r>
          </a:p>
          <a:p>
            <a:r>
              <a:rPr lang="en-US" dirty="0" smtClean="0"/>
              <a:t>Note bank accounts involve little computing and data is “only” large</a:t>
            </a:r>
          </a:p>
          <a:p>
            <a:pPr lvl="1"/>
            <a:r>
              <a:rPr lang="en-US" dirty="0" smtClean="0"/>
              <a:t>100 million people at ten megabytes of data (10</a:t>
            </a:r>
            <a:r>
              <a:rPr lang="en-US" baseline="30000" dirty="0" smtClean="0"/>
              <a:t>5</a:t>
            </a:r>
            <a:r>
              <a:rPr lang="en-US" dirty="0" smtClean="0"/>
              <a:t> transactions of 100 bytes) is a petabyte</a:t>
            </a:r>
          </a:p>
          <a:p>
            <a:endParaRPr lang="en-US" dirty="0"/>
          </a:p>
        </p:txBody>
      </p:sp>
      <p:sp>
        <p:nvSpPr>
          <p:cNvPr id="4" name="Slide Number Placeholder 3"/>
          <p:cNvSpPr>
            <a:spLocks noGrp="1"/>
          </p:cNvSpPr>
          <p:nvPr>
            <p:ph type="sldNum" sz="quarter" idx="12"/>
          </p:nvPr>
        </p:nvSpPr>
        <p:spPr/>
        <p:txBody>
          <a:bodyPr/>
          <a:lstStyle/>
          <a:p>
            <a:fld id="{C4B85148-DB98-4269-ACE6-2DF49F9918C9}" type="slidenum">
              <a:rPr lang="en-US" smtClean="0"/>
              <a:pPr/>
              <a:t>102</a:t>
            </a:fld>
            <a:endParaRPr lang="en-US" dirty="0"/>
          </a:p>
        </p:txBody>
      </p:sp>
      <p:pic>
        <p:nvPicPr>
          <p:cNvPr id="1026" name="Picture 2" descr="File:Relational database terms.sv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21390" y="3323836"/>
            <a:ext cx="3124849" cy="14608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152757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Classic Database application</a:t>
            </a:r>
          </a:p>
        </p:txBody>
      </p:sp>
      <p:sp>
        <p:nvSpPr>
          <p:cNvPr id="3" name="Content Placeholder 2"/>
          <p:cNvSpPr>
            <a:spLocks noGrp="1"/>
          </p:cNvSpPr>
          <p:nvPr>
            <p:ph idx="1"/>
          </p:nvPr>
        </p:nvSpPr>
        <p:spPr>
          <a:xfrm>
            <a:off x="0" y="1027133"/>
            <a:ext cx="9144000" cy="5264810"/>
          </a:xfrm>
        </p:spPr>
        <p:txBody>
          <a:bodyPr/>
          <a:lstStyle/>
          <a:p>
            <a:r>
              <a:rPr lang="en-US" sz="2000" dirty="0" smtClean="0"/>
              <a:t>There is a vigorous debate as to which is better</a:t>
            </a:r>
          </a:p>
          <a:p>
            <a:pPr lvl="1"/>
            <a:r>
              <a:rPr lang="en-US" sz="1800" dirty="0" smtClean="0"/>
              <a:t>Databases or new cloud solutions typified by Hadoop for processing and </a:t>
            </a:r>
            <a:r>
              <a:rPr lang="en-US" sz="1800" dirty="0" err="1" smtClean="0"/>
              <a:t>NoSQL</a:t>
            </a:r>
            <a:r>
              <a:rPr lang="en-US" sz="1800" dirty="0" smtClean="0"/>
              <a:t> for storage?</a:t>
            </a:r>
          </a:p>
          <a:p>
            <a:r>
              <a:rPr lang="en-US" sz="2000" dirty="0" smtClean="0"/>
              <a:t>Modern data analytics are not helped significantly by RDBMS (Relational Database management System) technologies and can run on cheaper hardware that can scale to much larger datasets than RDBMS</a:t>
            </a:r>
          </a:p>
          <a:p>
            <a:pPr lvl="1"/>
            <a:r>
              <a:rPr lang="en-US" sz="1800" dirty="0" smtClean="0"/>
              <a:t>SQL does not have built in clustering or recommender systems!</a:t>
            </a:r>
          </a:p>
          <a:p>
            <a:r>
              <a:rPr lang="en-US" sz="2000" dirty="0" smtClean="0"/>
              <a:t>The RDBMS optimizations (which are great for OLTP) come at a cost so that price per terabyte per year is $1000-$2000 for a Hadoop cluster but 5-10 or more times that for a commercial RDBMS installation</a:t>
            </a:r>
          </a:p>
          <a:p>
            <a:pPr lvl="1"/>
            <a:r>
              <a:rPr lang="en-US" sz="1800" dirty="0" smtClean="0"/>
              <a:t>RDBMS needs more expensive servers whereas Hadoop scales on cheap commodity hardware.</a:t>
            </a:r>
          </a:p>
          <a:p>
            <a:pPr lvl="1"/>
            <a:r>
              <a:rPr lang="en-US" sz="1800" dirty="0" smtClean="0"/>
              <a:t>Commercial RDBMS software very expensive</a:t>
            </a:r>
          </a:p>
          <a:p>
            <a:r>
              <a:rPr lang="en-US" sz="2000" dirty="0" smtClean="0"/>
              <a:t>ETL (Extract, Transform Load) and “Data Warehouse” are important terms in describing RDBMS approach to diverse unstructured data</a:t>
            </a:r>
          </a:p>
          <a:p>
            <a:pPr lvl="1"/>
            <a:r>
              <a:rPr lang="en-US" sz="1800" dirty="0"/>
              <a:t>Also operational data </a:t>
            </a:r>
            <a:r>
              <a:rPr lang="en-US" sz="1800" dirty="0" smtClean="0"/>
              <a:t>store or ODS</a:t>
            </a:r>
            <a:endParaRPr lang="en-US" sz="1800" dirty="0"/>
          </a:p>
        </p:txBody>
      </p:sp>
      <p:sp>
        <p:nvSpPr>
          <p:cNvPr id="4" name="Slide Number Placeholder 3"/>
          <p:cNvSpPr>
            <a:spLocks noGrp="1"/>
          </p:cNvSpPr>
          <p:nvPr>
            <p:ph type="sldNum" sz="quarter" idx="12"/>
          </p:nvPr>
        </p:nvSpPr>
        <p:spPr/>
        <p:txBody>
          <a:bodyPr/>
          <a:lstStyle/>
          <a:p>
            <a:fld id="{C4B85148-DB98-4269-ACE6-2DF49F9918C9}" type="slidenum">
              <a:rPr lang="en-US" smtClean="0"/>
              <a:pPr/>
              <a:t>103</a:t>
            </a:fld>
            <a:endParaRPr lang="en-US" dirty="0"/>
          </a:p>
        </p:txBody>
      </p:sp>
    </p:spTree>
    <p:extLst>
      <p:ext uri="{BB962C8B-B14F-4D97-AF65-F5344CB8AC3E}">
        <p14:creationId xmlns:p14="http://schemas.microsoft.com/office/powerpoint/2010/main" val="149492381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38181" y="0"/>
            <a:ext cx="5205819" cy="810846"/>
          </a:xfrm>
        </p:spPr>
        <p:txBody>
          <a:bodyPr/>
          <a:lstStyle/>
          <a:p>
            <a:r>
              <a:rPr lang="en-US" dirty="0" smtClean="0"/>
              <a:t>RDBMS v. Cloud from </a:t>
            </a:r>
            <a:r>
              <a:rPr lang="en-US" dirty="0" err="1" smtClean="0"/>
              <a:t>Cloudera</a:t>
            </a:r>
            <a:endParaRPr lang="en-US" dirty="0"/>
          </a:p>
        </p:txBody>
      </p:sp>
      <p:sp>
        <p:nvSpPr>
          <p:cNvPr id="4" name="Slide Number Placeholder 3"/>
          <p:cNvSpPr>
            <a:spLocks noGrp="1"/>
          </p:cNvSpPr>
          <p:nvPr>
            <p:ph type="sldNum" sz="quarter" idx="12"/>
          </p:nvPr>
        </p:nvSpPr>
        <p:spPr/>
        <p:txBody>
          <a:bodyPr/>
          <a:lstStyle/>
          <a:p>
            <a:fld id="{C4B85148-DB98-4269-ACE6-2DF49F9918C9}" type="slidenum">
              <a:rPr lang="en-US" smtClean="0"/>
              <a:pPr/>
              <a:t>104</a:t>
            </a:fld>
            <a:endParaRPr lang="en-US" dirty="0"/>
          </a:p>
        </p:txBody>
      </p:sp>
      <p:pic>
        <p:nvPicPr>
          <p:cNvPr id="7" name="Picture 6"/>
          <p:cNvPicPr>
            <a:picLocks noChangeAspect="1"/>
          </p:cNvPicPr>
          <p:nvPr/>
        </p:nvPicPr>
        <p:blipFill>
          <a:blip r:embed="rId2"/>
          <a:stretch>
            <a:fillRect/>
          </a:stretch>
        </p:blipFill>
        <p:spPr>
          <a:xfrm>
            <a:off x="0" y="754380"/>
            <a:ext cx="8138160" cy="6103620"/>
          </a:xfrm>
          <a:prstGeom prst="rect">
            <a:avLst/>
          </a:prstGeom>
        </p:spPr>
      </p:pic>
      <p:sp>
        <p:nvSpPr>
          <p:cNvPr id="6" name="Content Placeholder 2"/>
          <p:cNvSpPr>
            <a:spLocks noGrp="1"/>
          </p:cNvSpPr>
          <p:nvPr>
            <p:ph idx="1"/>
          </p:nvPr>
        </p:nvSpPr>
        <p:spPr>
          <a:xfrm>
            <a:off x="0" y="6529588"/>
            <a:ext cx="7759522" cy="328412"/>
          </a:xfrm>
          <a:solidFill>
            <a:schemeClr val="bg1"/>
          </a:solidFill>
        </p:spPr>
        <p:txBody>
          <a:bodyPr/>
          <a:lstStyle/>
          <a:p>
            <a:r>
              <a:rPr lang="en-US" sz="1400" dirty="0">
                <a:hlinkClick r:id="rId3"/>
              </a:rPr>
              <a:t>http://cci.drexel.edu/bigdata/bigdata2013/Apache%20Hadoop%20in%20the%20Enterprise.pdf</a:t>
            </a:r>
            <a:endParaRPr lang="en-US" sz="1400" dirty="0"/>
          </a:p>
          <a:p>
            <a:endParaRPr lang="en-US" sz="2400" dirty="0"/>
          </a:p>
          <a:p>
            <a:pPr marL="0" indent="0">
              <a:buNone/>
            </a:pPr>
            <a:endParaRPr lang="en-US" dirty="0"/>
          </a:p>
        </p:txBody>
      </p:sp>
    </p:spTree>
    <p:extLst>
      <p:ext uri="{BB962C8B-B14F-4D97-AF65-F5344CB8AC3E}">
        <p14:creationId xmlns:p14="http://schemas.microsoft.com/office/powerpoint/2010/main" val="64105357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38181" y="0"/>
            <a:ext cx="5205819" cy="549692"/>
          </a:xfrm>
        </p:spPr>
        <p:txBody>
          <a:bodyPr/>
          <a:lstStyle/>
          <a:p>
            <a:r>
              <a:rPr lang="en-US" dirty="0" smtClean="0"/>
              <a:t>Problems in RDBMS Approach </a:t>
            </a:r>
            <a:endParaRPr lang="en-US" dirty="0"/>
          </a:p>
        </p:txBody>
      </p:sp>
      <p:sp>
        <p:nvSpPr>
          <p:cNvPr id="4" name="Slide Number Placeholder 3"/>
          <p:cNvSpPr>
            <a:spLocks noGrp="1"/>
          </p:cNvSpPr>
          <p:nvPr>
            <p:ph type="sldNum" sz="quarter" idx="12"/>
          </p:nvPr>
        </p:nvSpPr>
        <p:spPr/>
        <p:txBody>
          <a:bodyPr/>
          <a:lstStyle/>
          <a:p>
            <a:fld id="{C4B85148-DB98-4269-ACE6-2DF49F9918C9}" type="slidenum">
              <a:rPr lang="en-US" smtClean="0"/>
              <a:pPr/>
              <a:t>105</a:t>
            </a:fld>
            <a:endParaRPr lang="en-US" dirty="0"/>
          </a:p>
        </p:txBody>
      </p:sp>
      <p:pic>
        <p:nvPicPr>
          <p:cNvPr id="5" name="Picture 4"/>
          <p:cNvPicPr>
            <a:picLocks noChangeAspect="1"/>
          </p:cNvPicPr>
          <p:nvPr/>
        </p:nvPicPr>
        <p:blipFill>
          <a:blip r:embed="rId2"/>
          <a:stretch>
            <a:fillRect/>
          </a:stretch>
        </p:blipFill>
        <p:spPr>
          <a:xfrm>
            <a:off x="0" y="754380"/>
            <a:ext cx="8138160" cy="6103620"/>
          </a:xfrm>
          <a:prstGeom prst="rect">
            <a:avLst/>
          </a:prstGeom>
        </p:spPr>
      </p:pic>
      <p:sp>
        <p:nvSpPr>
          <p:cNvPr id="3" name="Content Placeholder 2"/>
          <p:cNvSpPr>
            <a:spLocks noGrp="1"/>
          </p:cNvSpPr>
          <p:nvPr>
            <p:ph idx="1"/>
          </p:nvPr>
        </p:nvSpPr>
        <p:spPr>
          <a:xfrm>
            <a:off x="17289" y="6456530"/>
            <a:ext cx="7841783" cy="272144"/>
          </a:xfrm>
          <a:solidFill>
            <a:schemeClr val="bg1"/>
          </a:solidFill>
        </p:spPr>
        <p:txBody>
          <a:bodyPr/>
          <a:lstStyle/>
          <a:p>
            <a:r>
              <a:rPr lang="en-US" sz="1400" dirty="0">
                <a:hlinkClick r:id="rId3"/>
              </a:rPr>
              <a:t>http://cci.drexel.edu/bigdata/bigdata2013/Apache%20Hadoop%20in%20the%20Enterprise.pdf</a:t>
            </a:r>
            <a:endParaRPr lang="en-US" sz="1400" dirty="0"/>
          </a:p>
          <a:p>
            <a:endParaRPr lang="en-US" sz="1400" dirty="0"/>
          </a:p>
        </p:txBody>
      </p:sp>
    </p:spTree>
    <p:extLst>
      <p:ext uri="{BB962C8B-B14F-4D97-AF65-F5344CB8AC3E}">
        <p14:creationId xmlns:p14="http://schemas.microsoft.com/office/powerpoint/2010/main" val="302209006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5413" y="788988"/>
            <a:ext cx="6353175" cy="5286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219861" y="6422334"/>
            <a:ext cx="4176593" cy="369332"/>
          </a:xfrm>
          <a:prstGeom prst="rect">
            <a:avLst/>
          </a:prstGeom>
        </p:spPr>
        <p:txBody>
          <a:bodyPr wrap="none">
            <a:spAutoFit/>
          </a:bodyPr>
          <a:lstStyle/>
          <a:p>
            <a:r>
              <a:rPr lang="en-US" dirty="0">
                <a:solidFill>
                  <a:prstClr val="black"/>
                </a:solidFill>
              </a:rPr>
              <a:t>20120119berkeley.pdf Jeff </a:t>
            </a:r>
            <a:r>
              <a:rPr lang="en-US" dirty="0" err="1">
                <a:solidFill>
                  <a:prstClr val="black"/>
                </a:solidFill>
              </a:rPr>
              <a:t>Hammerbacher</a:t>
            </a:r>
            <a:endParaRPr lang="en-US" dirty="0">
              <a:solidFill>
                <a:prstClr val="black"/>
              </a:solidFill>
            </a:endParaRPr>
          </a:p>
        </p:txBody>
      </p:sp>
      <p:sp>
        <p:nvSpPr>
          <p:cNvPr id="4" name="Title 3"/>
          <p:cNvSpPr>
            <a:spLocks noGrp="1"/>
          </p:cNvSpPr>
          <p:nvPr>
            <p:ph type="title"/>
          </p:nvPr>
        </p:nvSpPr>
        <p:spPr>
          <a:xfrm>
            <a:off x="0" y="69122"/>
            <a:ext cx="9144000" cy="877757"/>
          </a:xfrm>
        </p:spPr>
        <p:txBody>
          <a:bodyPr>
            <a:normAutofit/>
          </a:bodyPr>
          <a:lstStyle/>
          <a:p>
            <a:r>
              <a:rPr lang="en-US" b="1" dirty="0" smtClean="0"/>
              <a:t>Traditional Relational Database Approach</a:t>
            </a:r>
            <a:endParaRPr lang="en-US" b="1" dirty="0"/>
          </a:p>
        </p:txBody>
      </p:sp>
      <p:sp>
        <p:nvSpPr>
          <p:cNvPr id="6" name="Content Placeholder 5"/>
          <p:cNvSpPr>
            <a:spLocks noGrp="1"/>
          </p:cNvSpPr>
          <p:nvPr>
            <p:ph idx="1"/>
          </p:nvPr>
        </p:nvSpPr>
        <p:spPr>
          <a:xfrm>
            <a:off x="219861" y="5739443"/>
            <a:ext cx="5629794" cy="616907"/>
          </a:xfrm>
        </p:spPr>
        <p:txBody>
          <a:bodyPr/>
          <a:lstStyle/>
          <a:p>
            <a:r>
              <a:rPr lang="en-US" dirty="0" smtClean="0"/>
              <a:t>ETL = Extract, Transform, Load</a:t>
            </a:r>
            <a:endParaRPr lang="en-US" dirty="0"/>
          </a:p>
        </p:txBody>
      </p:sp>
      <p:sp>
        <p:nvSpPr>
          <p:cNvPr id="3" name="Slide Number Placeholder 2"/>
          <p:cNvSpPr>
            <a:spLocks noGrp="1"/>
          </p:cNvSpPr>
          <p:nvPr>
            <p:ph type="sldNum" sz="quarter" idx="12"/>
          </p:nvPr>
        </p:nvSpPr>
        <p:spPr/>
        <p:txBody>
          <a:bodyPr/>
          <a:lstStyle/>
          <a:p>
            <a:fld id="{16339C3C-0F6E-4C9D-9BD6-336196307036}" type="slidenum">
              <a:rPr lang="en-US" smtClean="0">
                <a:solidFill>
                  <a:prstClr val="black">
                    <a:tint val="75000"/>
                  </a:prstClr>
                </a:solidFill>
              </a:rPr>
              <a:pPr/>
              <a:t>106</a:t>
            </a:fld>
            <a:endParaRPr lang="en-US">
              <a:solidFill>
                <a:prstClr val="black">
                  <a:tint val="75000"/>
                </a:prstClr>
              </a:solidFill>
            </a:endParaRPr>
          </a:p>
        </p:txBody>
      </p:sp>
    </p:spTree>
    <p:extLst>
      <p:ext uri="{BB962C8B-B14F-4D97-AF65-F5344CB8AC3E}">
        <p14:creationId xmlns:p14="http://schemas.microsoft.com/office/powerpoint/2010/main" val="2351589655"/>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4B85148-DB98-4269-ACE6-2DF49F9918C9}" type="slidenum">
              <a:rPr lang="en-US" smtClean="0"/>
              <a:pPr/>
              <a:t>107</a:t>
            </a:fld>
            <a:endParaRPr lang="en-US" dirty="0"/>
          </a:p>
        </p:txBody>
      </p:sp>
      <p:pic>
        <p:nvPicPr>
          <p:cNvPr id="5" name="Picture 4"/>
          <p:cNvPicPr>
            <a:picLocks noChangeAspect="1"/>
          </p:cNvPicPr>
          <p:nvPr/>
        </p:nvPicPr>
        <p:blipFill>
          <a:blip r:embed="rId2"/>
          <a:stretch>
            <a:fillRect/>
          </a:stretch>
        </p:blipFill>
        <p:spPr>
          <a:xfrm>
            <a:off x="0" y="754380"/>
            <a:ext cx="8138160" cy="6103620"/>
          </a:xfrm>
          <a:prstGeom prst="rect">
            <a:avLst/>
          </a:prstGeom>
        </p:spPr>
      </p:pic>
      <p:sp>
        <p:nvSpPr>
          <p:cNvPr id="3" name="Content Placeholder 2"/>
          <p:cNvSpPr>
            <a:spLocks noGrp="1"/>
          </p:cNvSpPr>
          <p:nvPr>
            <p:ph idx="1"/>
          </p:nvPr>
        </p:nvSpPr>
        <p:spPr>
          <a:xfrm>
            <a:off x="0" y="6529588"/>
            <a:ext cx="7759522" cy="328412"/>
          </a:xfrm>
          <a:solidFill>
            <a:schemeClr val="bg1"/>
          </a:solidFill>
        </p:spPr>
        <p:txBody>
          <a:bodyPr/>
          <a:lstStyle/>
          <a:p>
            <a:r>
              <a:rPr lang="en-US" sz="1400" dirty="0">
                <a:hlinkClick r:id="rId3"/>
              </a:rPr>
              <a:t>http://cci.drexel.edu/bigdata/bigdata2013/Apache%20Hadoop%20in%20the%20Enterprise.pdf</a:t>
            </a:r>
            <a:endParaRPr lang="en-US" sz="1400" dirty="0"/>
          </a:p>
          <a:p>
            <a:endParaRPr lang="en-US" sz="2400" dirty="0"/>
          </a:p>
          <a:p>
            <a:pPr marL="0" indent="0">
              <a:buNone/>
            </a:pPr>
            <a:endParaRPr lang="en-US" dirty="0"/>
          </a:p>
        </p:txBody>
      </p:sp>
      <p:sp>
        <p:nvSpPr>
          <p:cNvPr id="2" name="Title 1"/>
          <p:cNvSpPr>
            <a:spLocks noGrp="1"/>
          </p:cNvSpPr>
          <p:nvPr>
            <p:ph type="title"/>
          </p:nvPr>
        </p:nvSpPr>
        <p:spPr/>
        <p:txBody>
          <a:bodyPr>
            <a:normAutofit fontScale="90000"/>
          </a:bodyPr>
          <a:lstStyle/>
          <a:p>
            <a:r>
              <a:rPr lang="en-US" dirty="0" smtClean="0"/>
              <a:t>Hybrid RDBMS Cloud Solution from </a:t>
            </a:r>
            <a:r>
              <a:rPr lang="en-US" dirty="0" err="1" smtClean="0"/>
              <a:t>Cloudera</a:t>
            </a:r>
            <a:endParaRPr lang="en-US" dirty="0"/>
          </a:p>
        </p:txBody>
      </p:sp>
    </p:spTree>
    <p:extLst>
      <p:ext uri="{BB962C8B-B14F-4D97-AF65-F5344CB8AC3E}">
        <p14:creationId xmlns:p14="http://schemas.microsoft.com/office/powerpoint/2010/main" val="38928268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2"/>
          <p:cNvSpPr>
            <a:spLocks noGrp="1"/>
          </p:cNvSpPr>
          <p:nvPr>
            <p:ph type="title"/>
          </p:nvPr>
        </p:nvSpPr>
        <p:spPr>
          <a:xfrm>
            <a:off x="0" y="-1"/>
            <a:ext cx="8279705" cy="663879"/>
          </a:xfrm>
        </p:spPr>
        <p:txBody>
          <a:bodyPr>
            <a:noAutofit/>
          </a:bodyPr>
          <a:lstStyle/>
          <a:p>
            <a:r>
              <a:rPr lang="en-US" sz="2800" b="1" dirty="0" smtClean="0"/>
              <a:t>Typical Modern Do-everything Solution from IBM</a:t>
            </a:r>
            <a:endParaRPr lang="en-US" sz="2800" b="1" dirty="0"/>
          </a:p>
        </p:txBody>
      </p:sp>
      <p:sp>
        <p:nvSpPr>
          <p:cNvPr id="2" name="Slide Number Placeholder 1"/>
          <p:cNvSpPr>
            <a:spLocks noGrp="1"/>
          </p:cNvSpPr>
          <p:nvPr>
            <p:ph type="sldNum" sz="quarter" idx="12"/>
          </p:nvPr>
        </p:nvSpPr>
        <p:spPr/>
        <p:txBody>
          <a:bodyPr/>
          <a:lstStyle/>
          <a:p>
            <a:fld id="{16339C3C-0F6E-4C9D-9BD6-336196307036}" type="slidenum">
              <a:rPr lang="en-US" smtClean="0">
                <a:solidFill>
                  <a:prstClr val="black">
                    <a:tint val="75000"/>
                  </a:prstClr>
                </a:solidFill>
              </a:rPr>
              <a:pPr/>
              <a:t>108</a:t>
            </a:fld>
            <a:endParaRPr lang="en-US">
              <a:solidFill>
                <a:prstClr val="black">
                  <a:tint val="75000"/>
                </a:prstClr>
              </a:solidFill>
            </a:endParaRPr>
          </a:p>
        </p:txBody>
      </p:sp>
      <p:sp>
        <p:nvSpPr>
          <p:cNvPr id="7" name="Rectangle 6"/>
          <p:cNvSpPr/>
          <p:nvPr/>
        </p:nvSpPr>
        <p:spPr>
          <a:xfrm>
            <a:off x="0" y="1091381"/>
            <a:ext cx="8305800" cy="338554"/>
          </a:xfrm>
          <a:prstGeom prst="rect">
            <a:avLst/>
          </a:prstGeom>
          <a:solidFill>
            <a:schemeClr val="bg1"/>
          </a:solidFill>
        </p:spPr>
        <p:txBody>
          <a:bodyPr wrap="square">
            <a:spAutoFit/>
          </a:bodyPr>
          <a:lstStyle/>
          <a:p>
            <a:r>
              <a:rPr lang="en-US" sz="1600" dirty="0" err="1">
                <a:solidFill>
                  <a:prstClr val="black"/>
                </a:solidFill>
              </a:rPr>
              <a:t>Anjul</a:t>
            </a:r>
            <a:r>
              <a:rPr lang="en-US" sz="1600" dirty="0">
                <a:solidFill>
                  <a:prstClr val="black"/>
                </a:solidFill>
              </a:rPr>
              <a:t> </a:t>
            </a:r>
            <a:r>
              <a:rPr lang="en-US" sz="1600" dirty="0" err="1">
                <a:solidFill>
                  <a:prstClr val="black"/>
                </a:solidFill>
              </a:rPr>
              <a:t>Bhambhri</a:t>
            </a:r>
            <a:r>
              <a:rPr lang="en-US" sz="1600" dirty="0">
                <a:solidFill>
                  <a:prstClr val="black"/>
                </a:solidFill>
              </a:rPr>
              <a:t>, VP of Big Data, </a:t>
            </a:r>
            <a:r>
              <a:rPr lang="en-US" sz="1600" dirty="0" smtClean="0">
                <a:solidFill>
                  <a:prstClr val="black"/>
                </a:solidFill>
              </a:rPr>
              <a:t>IBM    </a:t>
            </a:r>
            <a:r>
              <a:rPr lang="en-US" sz="1600" u="sng" dirty="0" smtClean="0">
                <a:solidFill>
                  <a:prstClr val="black"/>
                </a:solidFill>
                <a:hlinkClick r:id="rId3"/>
              </a:rPr>
              <a:t>http</a:t>
            </a:r>
            <a:r>
              <a:rPr lang="en-US" sz="1600" u="sng" dirty="0">
                <a:solidFill>
                  <a:prstClr val="black"/>
                </a:solidFill>
                <a:hlinkClick r:id="rId3"/>
              </a:rPr>
              <a:t>://fisheritcenter.haas.berkeley.edu/Big_Data/index.html</a:t>
            </a:r>
            <a:r>
              <a:rPr lang="en-US" sz="1600" dirty="0">
                <a:solidFill>
                  <a:prstClr val="black"/>
                </a:solidFill>
              </a:rPr>
              <a:t> </a:t>
            </a:r>
          </a:p>
        </p:txBody>
      </p:sp>
    </p:spTree>
    <p:extLst>
      <p:ext uri="{BB962C8B-B14F-4D97-AF65-F5344CB8AC3E}">
        <p14:creationId xmlns:p14="http://schemas.microsoft.com/office/powerpoint/2010/main" val="1392564542"/>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5216" b="5971"/>
          <a:stretch/>
        </p:blipFill>
        <p:spPr bwMode="auto">
          <a:xfrm>
            <a:off x="0" y="1038311"/>
            <a:ext cx="9144000" cy="5075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76200" y="6351431"/>
            <a:ext cx="3795847" cy="369332"/>
          </a:xfrm>
          <a:prstGeom prst="rect">
            <a:avLst/>
          </a:prstGeom>
        </p:spPr>
        <p:txBody>
          <a:bodyPr wrap="none">
            <a:spAutoFit/>
          </a:bodyPr>
          <a:lstStyle/>
          <a:p>
            <a:r>
              <a:rPr lang="en-US" u="sng" dirty="0" smtClean="0">
                <a:solidFill>
                  <a:prstClr val="black"/>
                </a:solidFill>
                <a:hlinkClick r:id="rId3"/>
              </a:rPr>
              <a:t>http</a:t>
            </a:r>
            <a:r>
              <a:rPr lang="en-US" u="sng" dirty="0">
                <a:solidFill>
                  <a:prstClr val="black"/>
                </a:solidFill>
                <a:hlinkClick r:id="rId3"/>
              </a:rPr>
              <a:t>://cs.metrostate.edu/~sbd</a:t>
            </a:r>
            <a:r>
              <a:rPr lang="en-US" u="sng" dirty="0" smtClean="0">
                <a:solidFill>
                  <a:prstClr val="black"/>
                </a:solidFill>
                <a:hlinkClick r:id="rId3"/>
              </a:rPr>
              <a:t>/</a:t>
            </a:r>
            <a:r>
              <a:rPr lang="en-US" dirty="0" smtClean="0">
                <a:solidFill>
                  <a:prstClr val="black"/>
                </a:solidFill>
              </a:rPr>
              <a:t> Oracle</a:t>
            </a:r>
            <a:endParaRPr lang="en-US" dirty="0">
              <a:solidFill>
                <a:prstClr val="black"/>
              </a:solidFill>
            </a:endParaRPr>
          </a:p>
        </p:txBody>
      </p:sp>
      <p:sp>
        <p:nvSpPr>
          <p:cNvPr id="3" name="Slide Number Placeholder 2"/>
          <p:cNvSpPr>
            <a:spLocks noGrp="1"/>
          </p:cNvSpPr>
          <p:nvPr>
            <p:ph type="sldNum" sz="quarter" idx="12"/>
          </p:nvPr>
        </p:nvSpPr>
        <p:spPr/>
        <p:txBody>
          <a:bodyPr/>
          <a:lstStyle/>
          <a:p>
            <a:fld id="{16339C3C-0F6E-4C9D-9BD6-336196307036}" type="slidenum">
              <a:rPr lang="en-US" smtClean="0">
                <a:solidFill>
                  <a:prstClr val="black">
                    <a:tint val="75000"/>
                  </a:prstClr>
                </a:solidFill>
              </a:rPr>
              <a:pPr/>
              <a:t>109</a:t>
            </a:fld>
            <a:endParaRPr lang="en-US">
              <a:solidFill>
                <a:prstClr val="black">
                  <a:tint val="75000"/>
                </a:prstClr>
              </a:solidFill>
            </a:endParaRPr>
          </a:p>
        </p:txBody>
      </p:sp>
      <p:sp>
        <p:nvSpPr>
          <p:cNvPr id="6" name="Title 2"/>
          <p:cNvSpPr txBox="1">
            <a:spLocks/>
          </p:cNvSpPr>
          <p:nvPr/>
        </p:nvSpPr>
        <p:spPr>
          <a:xfrm>
            <a:off x="0" y="-1"/>
            <a:ext cx="8279705" cy="663879"/>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dirty="0" smtClean="0"/>
              <a:t>Typical Modern Do-everything Solution from Oracle</a:t>
            </a:r>
            <a:endParaRPr lang="en-US" sz="2800" b="1" dirty="0"/>
          </a:p>
        </p:txBody>
      </p:sp>
    </p:spTree>
    <p:extLst>
      <p:ext uri="{BB962C8B-B14F-4D97-AF65-F5344CB8AC3E}">
        <p14:creationId xmlns:p14="http://schemas.microsoft.com/office/powerpoint/2010/main" val="311615038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Size of Process</a:t>
            </a:r>
            <a:endParaRPr lang="en-US" dirty="0"/>
          </a:p>
        </p:txBody>
      </p:sp>
      <p:sp>
        <p:nvSpPr>
          <p:cNvPr id="3" name="Content Placeholder 2"/>
          <p:cNvSpPr>
            <a:spLocks noGrp="1"/>
          </p:cNvSpPr>
          <p:nvPr>
            <p:ph idx="1"/>
          </p:nvPr>
        </p:nvSpPr>
        <p:spPr>
          <a:xfrm>
            <a:off x="94342" y="1168380"/>
            <a:ext cx="8229600" cy="4114800"/>
          </a:xfrm>
        </p:spPr>
        <p:txBody>
          <a:bodyPr/>
          <a:lstStyle/>
          <a:p>
            <a:r>
              <a:rPr lang="en-US" dirty="0" smtClean="0"/>
              <a:t>The draft use case and requirements report is 264 pages</a:t>
            </a:r>
          </a:p>
          <a:p>
            <a:pPr lvl="1"/>
            <a:r>
              <a:rPr lang="en-US" dirty="0" smtClean="0"/>
              <a:t>How much web and how much publication?</a:t>
            </a:r>
          </a:p>
          <a:p>
            <a:r>
              <a:rPr lang="en-US" dirty="0" smtClean="0"/>
              <a:t>35 General Requirements</a:t>
            </a:r>
          </a:p>
          <a:p>
            <a:r>
              <a:rPr lang="en-US" dirty="0" smtClean="0"/>
              <a:t>437 Specific Requirements </a:t>
            </a:r>
          </a:p>
          <a:p>
            <a:pPr lvl="1"/>
            <a:r>
              <a:rPr lang="en-US" dirty="0" smtClean="0"/>
              <a:t>8.6 per use case, 12.5 per general requirement</a:t>
            </a:r>
          </a:p>
          <a:p>
            <a:r>
              <a:rPr lang="en-US" dirty="0" smtClean="0">
                <a:solidFill>
                  <a:srgbClr val="FF0000"/>
                </a:solidFill>
              </a:rPr>
              <a:t>Data Sources: </a:t>
            </a:r>
            <a:r>
              <a:rPr lang="en-US" dirty="0" smtClean="0"/>
              <a:t>3 General 78 Specific</a:t>
            </a:r>
          </a:p>
          <a:p>
            <a:r>
              <a:rPr lang="en-US" dirty="0" smtClean="0">
                <a:solidFill>
                  <a:srgbClr val="FF0000"/>
                </a:solidFill>
              </a:rPr>
              <a:t>Transformation: </a:t>
            </a:r>
            <a:r>
              <a:rPr lang="en-US" dirty="0" smtClean="0"/>
              <a:t>4 General 60 Specific</a:t>
            </a:r>
          </a:p>
          <a:p>
            <a:r>
              <a:rPr lang="en-US" dirty="0" smtClean="0">
                <a:solidFill>
                  <a:srgbClr val="FF0000"/>
                </a:solidFill>
              </a:rPr>
              <a:t>Capability (Infrastructure): </a:t>
            </a:r>
            <a:r>
              <a:rPr lang="en-US" dirty="0" smtClean="0"/>
              <a:t>6 General 133 Specific</a:t>
            </a:r>
          </a:p>
          <a:p>
            <a:r>
              <a:rPr lang="en-US" dirty="0" smtClean="0">
                <a:solidFill>
                  <a:srgbClr val="FF0000"/>
                </a:solidFill>
              </a:rPr>
              <a:t>Data Consumer: </a:t>
            </a:r>
            <a:r>
              <a:rPr lang="en-US" dirty="0" smtClean="0"/>
              <a:t>6 General 55 Specific</a:t>
            </a:r>
          </a:p>
          <a:p>
            <a:r>
              <a:rPr lang="en-US" dirty="0" smtClean="0">
                <a:solidFill>
                  <a:srgbClr val="FF0000"/>
                </a:solidFill>
              </a:rPr>
              <a:t>Security &amp; Privacy: </a:t>
            </a:r>
            <a:r>
              <a:rPr lang="en-US" dirty="0" smtClean="0"/>
              <a:t>2 General 45 Specific</a:t>
            </a:r>
          </a:p>
          <a:p>
            <a:r>
              <a:rPr lang="en-US" dirty="0" smtClean="0">
                <a:solidFill>
                  <a:srgbClr val="FF0000"/>
                </a:solidFill>
              </a:rPr>
              <a:t>Lifecycle</a:t>
            </a:r>
            <a:r>
              <a:rPr lang="en-US" dirty="0" smtClean="0"/>
              <a:t>: 9 General 43 Specific</a:t>
            </a:r>
          </a:p>
          <a:p>
            <a:r>
              <a:rPr lang="en-US" dirty="0" smtClean="0">
                <a:solidFill>
                  <a:srgbClr val="FF0000"/>
                </a:solidFill>
              </a:rPr>
              <a:t>Other: </a:t>
            </a:r>
            <a:r>
              <a:rPr lang="en-US" dirty="0" smtClean="0"/>
              <a:t>5 General 23 Specific</a:t>
            </a:r>
            <a:endParaRPr lang="en-US" dirty="0"/>
          </a:p>
        </p:txBody>
      </p:sp>
      <p:sp>
        <p:nvSpPr>
          <p:cNvPr id="4" name="Slide Number Placeholder 3"/>
          <p:cNvSpPr>
            <a:spLocks noGrp="1"/>
          </p:cNvSpPr>
          <p:nvPr>
            <p:ph type="sldNum" sz="quarter" idx="12"/>
          </p:nvPr>
        </p:nvSpPr>
        <p:spPr/>
        <p:txBody>
          <a:bodyPr/>
          <a:lstStyle/>
          <a:p>
            <a:fld id="{F5B7371F-B25E-42BE-91F9-DCD17E1CF49D}" type="slidenum">
              <a:rPr lang="en-US" smtClean="0"/>
              <a:pPr/>
              <a:t>11</a:t>
            </a:fld>
            <a:endParaRPr lang="en-US" dirty="0"/>
          </a:p>
        </p:txBody>
      </p:sp>
    </p:spTree>
    <p:extLst>
      <p:ext uri="{BB962C8B-B14F-4D97-AF65-F5344CB8AC3E}">
        <p14:creationId xmlns:p14="http://schemas.microsoft.com/office/powerpoint/2010/main" val="1605951584"/>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371600" y="2408369"/>
            <a:ext cx="6111860" cy="566924"/>
          </a:xfrm>
        </p:spPr>
        <p:txBody>
          <a:bodyPr>
            <a:normAutofit fontScale="90000"/>
          </a:bodyPr>
          <a:lstStyle/>
          <a:p>
            <a:r>
              <a:rPr lang="en-US" dirty="0" smtClean="0"/>
              <a:t>Introduction to </a:t>
            </a:r>
            <a:r>
              <a:rPr lang="en-US" dirty="0"/>
              <a:t>NIST Big Data Public Working Group (NBD-PWG</a:t>
            </a:r>
            <a:r>
              <a:rPr lang="en-US" dirty="0" smtClean="0"/>
              <a:t>)</a:t>
            </a:r>
            <a:br>
              <a:rPr lang="en-US" dirty="0" smtClean="0"/>
            </a:br>
            <a:r>
              <a:rPr lang="en-US" dirty="0">
                <a:solidFill>
                  <a:srgbClr val="782F40"/>
                </a:solidFill>
              </a:rPr>
              <a:t>Requirements and Use Case </a:t>
            </a:r>
            <a:r>
              <a:rPr lang="en-US" dirty="0" smtClean="0">
                <a:solidFill>
                  <a:srgbClr val="782F40"/>
                </a:solidFill>
              </a:rPr>
              <a:t>Subgroup</a:t>
            </a:r>
            <a:br>
              <a:rPr lang="en-US" dirty="0" smtClean="0">
                <a:solidFill>
                  <a:srgbClr val="782F40"/>
                </a:solidFill>
              </a:rPr>
            </a:br>
            <a:r>
              <a:rPr lang="en-US" dirty="0" err="1" smtClean="0">
                <a:solidFill>
                  <a:schemeClr val="accent3">
                    <a:lumMod val="50000"/>
                  </a:schemeClr>
                </a:solidFill>
              </a:rPr>
              <a:t>NoSQL</a:t>
            </a:r>
            <a:r>
              <a:rPr lang="en-US" dirty="0" smtClean="0">
                <a:solidFill>
                  <a:schemeClr val="accent3">
                    <a:lumMod val="50000"/>
                  </a:schemeClr>
                </a:solidFill>
              </a:rPr>
              <a:t> Use Case Classification</a:t>
            </a:r>
            <a:endParaRPr lang="en-US" dirty="0">
              <a:solidFill>
                <a:schemeClr val="accent3">
                  <a:lumMod val="50000"/>
                </a:schemeClr>
              </a:solidFill>
            </a:endParaRPr>
          </a:p>
        </p:txBody>
      </p:sp>
      <p:sp>
        <p:nvSpPr>
          <p:cNvPr id="4" name="Text Placeholder 3"/>
          <p:cNvSpPr>
            <a:spLocks noGrp="1"/>
          </p:cNvSpPr>
          <p:nvPr>
            <p:ph type="body" sz="quarter" idx="10"/>
          </p:nvPr>
        </p:nvSpPr>
        <p:spPr/>
        <p:txBody>
          <a:bodyPr/>
          <a:lstStyle/>
          <a:p>
            <a:endParaRPr lang="en-US" dirty="0"/>
          </a:p>
        </p:txBody>
      </p:sp>
    </p:spTree>
    <p:extLst>
      <p:ext uri="{BB962C8B-B14F-4D97-AF65-F5344CB8AC3E}">
        <p14:creationId xmlns:p14="http://schemas.microsoft.com/office/powerpoint/2010/main" val="52966462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Database built </a:t>
            </a:r>
            <a:r>
              <a:rPr lang="en-US" dirty="0" smtClean="0"/>
              <a:t>on </a:t>
            </a:r>
            <a:r>
              <a:rPr lang="en-US" dirty="0"/>
              <a:t>top of </a:t>
            </a:r>
            <a:r>
              <a:rPr lang="en-US" dirty="0" smtClean="0"/>
              <a:t/>
            </a:r>
            <a:br>
              <a:rPr lang="en-US" dirty="0" smtClean="0"/>
            </a:br>
            <a:r>
              <a:rPr lang="en-US" dirty="0" err="1" smtClean="0"/>
              <a:t>NoSQL</a:t>
            </a:r>
            <a:r>
              <a:rPr lang="en-US" dirty="0" smtClean="0"/>
              <a:t> </a:t>
            </a:r>
            <a:r>
              <a:rPr lang="en-US" dirty="0"/>
              <a:t>such as </a:t>
            </a:r>
            <a:r>
              <a:rPr lang="en-US" dirty="0" err="1"/>
              <a:t>Hbase</a:t>
            </a:r>
            <a:r>
              <a:rPr lang="en-US" dirty="0"/>
              <a:t> for </a:t>
            </a:r>
            <a:r>
              <a:rPr lang="en-US" dirty="0" smtClean="0"/>
              <a:t>media I</a:t>
            </a:r>
            <a:endParaRPr lang="en-US" dirty="0"/>
          </a:p>
        </p:txBody>
      </p:sp>
      <p:sp>
        <p:nvSpPr>
          <p:cNvPr id="3" name="Content Placeholder 2"/>
          <p:cNvSpPr>
            <a:spLocks noGrp="1"/>
          </p:cNvSpPr>
          <p:nvPr>
            <p:ph idx="1"/>
          </p:nvPr>
        </p:nvSpPr>
        <p:spPr>
          <a:xfrm>
            <a:off x="0" y="980558"/>
            <a:ext cx="8969829" cy="4114800"/>
          </a:xfrm>
        </p:spPr>
        <p:txBody>
          <a:bodyPr/>
          <a:lstStyle/>
          <a:p>
            <a:r>
              <a:rPr lang="en-US" dirty="0" smtClean="0"/>
              <a:t>The “cloud” solution for databases or data systems was originally developed by the Internet companies – Google and Yahoo for search and Amazon, eBay for commerce, who needed cheaper faster solutions than relational databases.</a:t>
            </a:r>
          </a:p>
          <a:p>
            <a:r>
              <a:rPr lang="en-US" dirty="0" smtClean="0"/>
              <a:t>They were driven by the commercial cloud infrastructure companies pioneered and still dominated by Amazon which made it easy for new startups (as large as Netflix) to outsource their computing flexibly</a:t>
            </a:r>
          </a:p>
          <a:p>
            <a:r>
              <a:rPr lang="en-US" dirty="0" smtClean="0"/>
              <a:t>Hadoop (developed at Yahoo on </a:t>
            </a:r>
            <a:r>
              <a:rPr lang="en-US" dirty="0"/>
              <a:t>MapReduce </a:t>
            </a:r>
            <a:r>
              <a:rPr lang="en-US" dirty="0" smtClean="0"/>
              <a:t>model from Google) was an important driver as MapReduce turned out to be easy to use, powerful and free.</a:t>
            </a:r>
          </a:p>
          <a:p>
            <a:r>
              <a:rPr lang="en-US" dirty="0" smtClean="0"/>
              <a:t>Hadoop was developed by Apache open source process and grew many related projects forming the Apache Big Data Stack – many of them contained in Apache </a:t>
            </a:r>
            <a:r>
              <a:rPr lang="en-US" dirty="0" err="1" smtClean="0"/>
              <a:t>Bigtop</a:t>
            </a:r>
            <a:r>
              <a:rPr lang="en-US" dirty="0" smtClean="0"/>
              <a:t> project.</a:t>
            </a:r>
          </a:p>
          <a:p>
            <a:r>
              <a:rPr lang="en-US" dirty="0" err="1" smtClean="0"/>
              <a:t>Cloudera</a:t>
            </a:r>
            <a:r>
              <a:rPr lang="en-US" dirty="0" smtClean="0"/>
              <a:t> was a company whose business model involves supporting and enhancing Apache big data stack</a:t>
            </a:r>
          </a:p>
          <a:p>
            <a:endParaRPr lang="en-US" dirty="0"/>
          </a:p>
        </p:txBody>
      </p:sp>
      <p:sp>
        <p:nvSpPr>
          <p:cNvPr id="4" name="Slide Number Placeholder 3"/>
          <p:cNvSpPr>
            <a:spLocks noGrp="1"/>
          </p:cNvSpPr>
          <p:nvPr>
            <p:ph type="sldNum" sz="quarter" idx="12"/>
          </p:nvPr>
        </p:nvSpPr>
        <p:spPr/>
        <p:txBody>
          <a:bodyPr/>
          <a:lstStyle/>
          <a:p>
            <a:fld id="{C4B85148-DB98-4269-ACE6-2DF49F9918C9}" type="slidenum">
              <a:rPr lang="en-US" smtClean="0"/>
              <a:pPr/>
              <a:t>111</a:t>
            </a:fld>
            <a:endParaRPr lang="en-US" dirty="0"/>
          </a:p>
        </p:txBody>
      </p:sp>
    </p:spTree>
    <p:extLst>
      <p:ext uri="{BB962C8B-B14F-4D97-AF65-F5344CB8AC3E}">
        <p14:creationId xmlns:p14="http://schemas.microsoft.com/office/powerpoint/2010/main" val="254168721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Database built </a:t>
            </a:r>
            <a:r>
              <a:rPr lang="en-US" dirty="0" smtClean="0"/>
              <a:t>on </a:t>
            </a:r>
            <a:r>
              <a:rPr lang="en-US" dirty="0"/>
              <a:t>top of </a:t>
            </a:r>
            <a:r>
              <a:rPr lang="en-US" dirty="0" smtClean="0"/>
              <a:t/>
            </a:r>
            <a:br>
              <a:rPr lang="en-US" dirty="0" smtClean="0"/>
            </a:br>
            <a:r>
              <a:rPr lang="en-US" dirty="0" err="1" smtClean="0"/>
              <a:t>NoSQL</a:t>
            </a:r>
            <a:r>
              <a:rPr lang="en-US" dirty="0" smtClean="0"/>
              <a:t> </a:t>
            </a:r>
            <a:r>
              <a:rPr lang="en-US" dirty="0"/>
              <a:t>such as </a:t>
            </a:r>
            <a:r>
              <a:rPr lang="en-US" dirty="0" err="1"/>
              <a:t>Hbase</a:t>
            </a:r>
            <a:r>
              <a:rPr lang="en-US" dirty="0"/>
              <a:t> for </a:t>
            </a:r>
            <a:r>
              <a:rPr lang="en-US" dirty="0" smtClean="0"/>
              <a:t>media II</a:t>
            </a:r>
            <a:endParaRPr lang="en-US" dirty="0"/>
          </a:p>
        </p:txBody>
      </p:sp>
      <p:sp>
        <p:nvSpPr>
          <p:cNvPr id="3" name="Content Placeholder 2"/>
          <p:cNvSpPr>
            <a:spLocks noGrp="1"/>
          </p:cNvSpPr>
          <p:nvPr>
            <p:ph idx="1"/>
          </p:nvPr>
        </p:nvSpPr>
        <p:spPr>
          <a:xfrm>
            <a:off x="0" y="1219073"/>
            <a:ext cx="8969829" cy="4856050"/>
          </a:xfrm>
        </p:spPr>
        <p:txBody>
          <a:bodyPr/>
          <a:lstStyle/>
          <a:p>
            <a:r>
              <a:rPr lang="en-US" dirty="0" smtClean="0"/>
              <a:t>One important part of Hadoop ecosystem is </a:t>
            </a:r>
            <a:r>
              <a:rPr lang="en-US" dirty="0" err="1" smtClean="0"/>
              <a:t>Hbase</a:t>
            </a:r>
            <a:r>
              <a:rPr lang="en-US" dirty="0" smtClean="0"/>
              <a:t> which is the open source version of Bigtable which was the original Google data management system built to support distributed tables</a:t>
            </a:r>
          </a:p>
          <a:p>
            <a:r>
              <a:rPr lang="en-US" dirty="0" err="1" smtClean="0"/>
              <a:t>Hbase</a:t>
            </a:r>
            <a:r>
              <a:rPr lang="en-US" dirty="0" smtClean="0"/>
              <a:t> is built on HDFS – the Hadoop File System – which correspondingly is open source version of GFS – the Google File System</a:t>
            </a:r>
          </a:p>
          <a:p>
            <a:pPr lvl="1"/>
            <a:r>
              <a:rPr lang="en-US" dirty="0" smtClean="0"/>
              <a:t>Key feature is data distributed over same nodes that do computing</a:t>
            </a:r>
          </a:p>
          <a:p>
            <a:pPr lvl="1"/>
            <a:r>
              <a:rPr lang="en-US" dirty="0" smtClean="0"/>
              <a:t>Builds in “Bring computing to the Data” Big data principle</a:t>
            </a:r>
          </a:p>
          <a:p>
            <a:r>
              <a:rPr lang="en-US" dirty="0" smtClean="0"/>
              <a:t>HDFS/</a:t>
            </a:r>
            <a:r>
              <a:rPr lang="en-US" dirty="0" err="1" smtClean="0"/>
              <a:t>Hbase</a:t>
            </a:r>
            <a:r>
              <a:rPr lang="en-US" dirty="0" smtClean="0"/>
              <a:t> is equivalent of stored data in relational database</a:t>
            </a:r>
          </a:p>
          <a:p>
            <a:r>
              <a:rPr lang="en-US" dirty="0" smtClean="0"/>
              <a:t>Hadoop MapReduce is equivalent of SQL processing engine although it uses Java not SQL to express processing</a:t>
            </a:r>
          </a:p>
          <a:p>
            <a:r>
              <a:rPr lang="en-US" dirty="0" smtClean="0"/>
              <a:t>Hadoop runs several maps in parallel in so-called SPMD (single program multiple data) mode – each map processes a part of the data</a:t>
            </a:r>
          </a:p>
          <a:p>
            <a:pPr lvl="1"/>
            <a:r>
              <a:rPr lang="en-US" dirty="0" smtClean="0"/>
              <a:t>The Reduce step integrates the results from all maps to get full answer.</a:t>
            </a:r>
            <a:endParaRPr lang="en-US" dirty="0"/>
          </a:p>
        </p:txBody>
      </p:sp>
      <p:sp>
        <p:nvSpPr>
          <p:cNvPr id="4" name="Slide Number Placeholder 3"/>
          <p:cNvSpPr>
            <a:spLocks noGrp="1"/>
          </p:cNvSpPr>
          <p:nvPr>
            <p:ph type="sldNum" sz="quarter" idx="12"/>
          </p:nvPr>
        </p:nvSpPr>
        <p:spPr/>
        <p:txBody>
          <a:bodyPr/>
          <a:lstStyle/>
          <a:p>
            <a:fld id="{C4B85148-DB98-4269-ACE6-2DF49F9918C9}" type="slidenum">
              <a:rPr lang="en-US" smtClean="0"/>
              <a:pPr/>
              <a:t>112</a:t>
            </a:fld>
            <a:endParaRPr lang="en-US" dirty="0"/>
          </a:p>
        </p:txBody>
      </p:sp>
    </p:spTree>
    <p:extLst>
      <p:ext uri="{BB962C8B-B14F-4D97-AF65-F5344CB8AC3E}">
        <p14:creationId xmlns:p14="http://schemas.microsoft.com/office/powerpoint/2010/main" val="286727329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4B85148-DB98-4269-ACE6-2DF49F9918C9}" type="slidenum">
              <a:rPr lang="en-US" smtClean="0"/>
              <a:pPr/>
              <a:t>113</a:t>
            </a:fld>
            <a:endParaRPr lang="en-US" dirty="0"/>
          </a:p>
        </p:txBody>
      </p:sp>
      <p:pic>
        <p:nvPicPr>
          <p:cNvPr id="124" name="Picture 123"/>
          <p:cNvPicPr>
            <a:picLocks noChangeAspect="1"/>
          </p:cNvPicPr>
          <p:nvPr/>
        </p:nvPicPr>
        <p:blipFill>
          <a:blip r:embed="rId2"/>
          <a:stretch>
            <a:fillRect/>
          </a:stretch>
        </p:blipFill>
        <p:spPr>
          <a:xfrm>
            <a:off x="101625" y="927372"/>
            <a:ext cx="7673112" cy="5400208"/>
          </a:xfrm>
          <a:prstGeom prst="rect">
            <a:avLst/>
          </a:prstGeom>
        </p:spPr>
      </p:pic>
      <p:sp>
        <p:nvSpPr>
          <p:cNvPr id="126" name="Title 1"/>
          <p:cNvSpPr>
            <a:spLocks noGrp="1"/>
          </p:cNvSpPr>
          <p:nvPr>
            <p:ph type="title"/>
          </p:nvPr>
        </p:nvSpPr>
        <p:spPr/>
        <p:txBody>
          <a:bodyPr/>
          <a:lstStyle/>
          <a:p>
            <a:r>
              <a:rPr lang="en-US" dirty="0" smtClean="0"/>
              <a:t>Apache Big data Stack</a:t>
            </a:r>
            <a:endParaRPr lang="en-US" dirty="0"/>
          </a:p>
        </p:txBody>
      </p:sp>
    </p:spTree>
    <p:extLst>
      <p:ext uri="{BB962C8B-B14F-4D97-AF65-F5344CB8AC3E}">
        <p14:creationId xmlns:p14="http://schemas.microsoft.com/office/powerpoint/2010/main" val="283629492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66299"/>
            <a:ext cx="9144000" cy="5966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1943100" y="6141433"/>
            <a:ext cx="5257800" cy="523220"/>
          </a:xfrm>
          <a:prstGeom prst="rect">
            <a:avLst/>
          </a:prstGeom>
        </p:spPr>
        <p:txBody>
          <a:bodyPr wrap="square">
            <a:spAutoFit/>
          </a:bodyPr>
          <a:lstStyle/>
          <a:p>
            <a:r>
              <a:rPr lang="en-US" sz="1400" dirty="0" smtClean="0">
                <a:solidFill>
                  <a:srgbClr val="000000"/>
                </a:solidFill>
                <a:latin typeface="Arial" panose="020B0604020202020204" pitchFamily="34" charset="0"/>
              </a:rPr>
              <a:t>Hugh Williams</a:t>
            </a:r>
          </a:p>
          <a:p>
            <a:r>
              <a:rPr lang="en-US" sz="1400" dirty="0" smtClean="0">
                <a:solidFill>
                  <a:prstClr val="black"/>
                </a:solidFill>
                <a:latin typeface="Arial" panose="020B0604020202020204" pitchFamily="34" charset="0"/>
                <a:hlinkClick r:id="rId3"/>
              </a:rPr>
              <a:t>http</a:t>
            </a:r>
            <a:r>
              <a:rPr lang="en-US" sz="1400" dirty="0">
                <a:solidFill>
                  <a:prstClr val="black"/>
                </a:solidFill>
                <a:latin typeface="Arial" panose="020B0604020202020204" pitchFamily="34" charset="0"/>
                <a:hlinkClick r:id="rId3"/>
              </a:rPr>
              <a:t>://fisheritcenter.haas.berkeley.edu/Big_Data/index.html</a:t>
            </a:r>
            <a:endParaRPr lang="en-US" sz="1400" dirty="0">
              <a:solidFill>
                <a:prstClr val="black"/>
              </a:solidFill>
            </a:endParaRPr>
          </a:p>
        </p:txBody>
      </p:sp>
      <p:sp>
        <p:nvSpPr>
          <p:cNvPr id="2" name="Slide Number Placeholder 1"/>
          <p:cNvSpPr>
            <a:spLocks noGrp="1"/>
          </p:cNvSpPr>
          <p:nvPr>
            <p:ph type="sldNum" sz="quarter" idx="12"/>
          </p:nvPr>
        </p:nvSpPr>
        <p:spPr/>
        <p:txBody>
          <a:bodyPr/>
          <a:lstStyle/>
          <a:p>
            <a:fld id="{16339C3C-0F6E-4C9D-9BD6-336196307036}" type="slidenum">
              <a:rPr lang="en-US" smtClean="0">
                <a:solidFill>
                  <a:prstClr val="black">
                    <a:tint val="75000"/>
                  </a:prstClr>
                </a:solidFill>
              </a:rPr>
              <a:pPr/>
              <a:t>114</a:t>
            </a:fld>
            <a:endParaRPr lang="en-US">
              <a:solidFill>
                <a:prstClr val="black">
                  <a:tint val="75000"/>
                </a:prstClr>
              </a:solidFill>
            </a:endParaRPr>
          </a:p>
        </p:txBody>
      </p:sp>
      <p:sp>
        <p:nvSpPr>
          <p:cNvPr id="5" name="Title 2"/>
          <p:cNvSpPr txBox="1">
            <a:spLocks/>
          </p:cNvSpPr>
          <p:nvPr/>
        </p:nvSpPr>
        <p:spPr>
          <a:xfrm>
            <a:off x="0" y="-1"/>
            <a:ext cx="8279705" cy="663879"/>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dirty="0" smtClean="0"/>
              <a:t>View from eBay on Trade-offs</a:t>
            </a:r>
            <a:endParaRPr lang="en-US" sz="2800" b="1" dirty="0"/>
          </a:p>
        </p:txBody>
      </p:sp>
    </p:spTree>
    <p:extLst>
      <p:ext uri="{BB962C8B-B14F-4D97-AF65-F5344CB8AC3E}">
        <p14:creationId xmlns:p14="http://schemas.microsoft.com/office/powerpoint/2010/main" val="296633016"/>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371600" y="2408369"/>
            <a:ext cx="6111860" cy="566924"/>
          </a:xfrm>
        </p:spPr>
        <p:txBody>
          <a:bodyPr>
            <a:normAutofit fontScale="90000"/>
          </a:bodyPr>
          <a:lstStyle/>
          <a:p>
            <a:r>
              <a:rPr lang="en-US" dirty="0" smtClean="0"/>
              <a:t>Introduction to </a:t>
            </a:r>
            <a:r>
              <a:rPr lang="en-US" dirty="0"/>
              <a:t>NIST Big Data Public Working Group (NBD-PWG</a:t>
            </a:r>
            <a:r>
              <a:rPr lang="en-US" dirty="0" smtClean="0"/>
              <a:t>)</a:t>
            </a:r>
            <a:br>
              <a:rPr lang="en-US" dirty="0" smtClean="0"/>
            </a:br>
            <a:r>
              <a:rPr lang="en-US" dirty="0">
                <a:solidFill>
                  <a:srgbClr val="782F40"/>
                </a:solidFill>
              </a:rPr>
              <a:t>Requirements and Use Case </a:t>
            </a:r>
            <a:r>
              <a:rPr lang="en-US" dirty="0" smtClean="0">
                <a:solidFill>
                  <a:srgbClr val="782F40"/>
                </a:solidFill>
              </a:rPr>
              <a:t>Subgroup</a:t>
            </a:r>
            <a:br>
              <a:rPr lang="en-US" dirty="0" smtClean="0">
                <a:solidFill>
                  <a:srgbClr val="782F40"/>
                </a:solidFill>
              </a:rPr>
            </a:br>
            <a:r>
              <a:rPr lang="en-US" dirty="0" smtClean="0">
                <a:solidFill>
                  <a:schemeClr val="accent3">
                    <a:lumMod val="50000"/>
                  </a:schemeClr>
                </a:solidFill>
              </a:rPr>
              <a:t>Use Case Classifications I</a:t>
            </a:r>
            <a:endParaRPr lang="en-US" dirty="0">
              <a:solidFill>
                <a:schemeClr val="accent3">
                  <a:lumMod val="50000"/>
                </a:schemeClr>
              </a:solidFill>
            </a:endParaRPr>
          </a:p>
        </p:txBody>
      </p:sp>
      <p:sp>
        <p:nvSpPr>
          <p:cNvPr id="4" name="Text Placeholder 3"/>
          <p:cNvSpPr>
            <a:spLocks noGrp="1"/>
          </p:cNvSpPr>
          <p:nvPr>
            <p:ph type="body" sz="quarter" idx="10"/>
          </p:nvPr>
        </p:nvSpPr>
        <p:spPr/>
        <p:txBody>
          <a:bodyPr/>
          <a:lstStyle/>
          <a:p>
            <a:endParaRPr lang="en-US" dirty="0"/>
          </a:p>
        </p:txBody>
      </p:sp>
    </p:spTree>
    <p:extLst>
      <p:ext uri="{BB962C8B-B14F-4D97-AF65-F5344CB8AC3E}">
        <p14:creationId xmlns:p14="http://schemas.microsoft.com/office/powerpoint/2010/main" val="253375720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GIS support of spatial big data</a:t>
            </a:r>
          </a:p>
        </p:txBody>
      </p:sp>
      <p:sp>
        <p:nvSpPr>
          <p:cNvPr id="3" name="Content Placeholder 2"/>
          <p:cNvSpPr>
            <a:spLocks noGrp="1"/>
          </p:cNvSpPr>
          <p:nvPr>
            <p:ph idx="1"/>
          </p:nvPr>
        </p:nvSpPr>
        <p:spPr>
          <a:xfrm>
            <a:off x="0" y="977030"/>
            <a:ext cx="9144000" cy="5022937"/>
          </a:xfrm>
        </p:spPr>
        <p:txBody>
          <a:bodyPr/>
          <a:lstStyle/>
          <a:p>
            <a:r>
              <a:rPr lang="en-US" dirty="0" smtClean="0"/>
              <a:t>Many use cases are involved with entities that are functions of space and time; in particular use cases from defense, earth, environmental, polar science are strongly correlated to position </a:t>
            </a:r>
          </a:p>
          <a:p>
            <a:pPr lvl="1"/>
            <a:r>
              <a:rPr lang="en-US" dirty="0" smtClean="0"/>
              <a:t>Some Physics and most Astronomy use cases can also have this feature</a:t>
            </a:r>
          </a:p>
          <a:p>
            <a:r>
              <a:rPr lang="en-US" dirty="0" smtClean="0"/>
              <a:t>Note use cases 43 and 44 have map-based illustrations.</a:t>
            </a:r>
          </a:p>
          <a:p>
            <a:r>
              <a:rPr lang="en-US" dirty="0" smtClean="0"/>
              <a:t>Fundamental physics use case 39 is not like this – partly as quantum mechanics makes traditional pictures misleading but physics often uses non map based 3D simulations.</a:t>
            </a:r>
          </a:p>
          <a:p>
            <a:r>
              <a:rPr lang="en-US" dirty="0" smtClean="0"/>
              <a:t>A GIS – Geographical Information System – is designed to display spatial (“geo-located) data with information added or available as you browse via clicking; Google Earth and maps are familiar GIS and ESRI </a:t>
            </a:r>
          </a:p>
          <a:p>
            <a:r>
              <a:rPr lang="en-US" dirty="0" smtClean="0"/>
              <a:t>The Open Geospatial Consortium has set standards and methodology to allow different owners of geolocated material present their wares so can be placed on same GIS display</a:t>
            </a:r>
          </a:p>
          <a:p>
            <a:endParaRPr lang="en-US" dirty="0" smtClean="0"/>
          </a:p>
          <a:p>
            <a:endParaRPr lang="en-US" dirty="0"/>
          </a:p>
        </p:txBody>
      </p:sp>
      <p:sp>
        <p:nvSpPr>
          <p:cNvPr id="4" name="Slide Number Placeholder 3"/>
          <p:cNvSpPr>
            <a:spLocks noGrp="1"/>
          </p:cNvSpPr>
          <p:nvPr>
            <p:ph type="sldNum" sz="quarter" idx="12"/>
          </p:nvPr>
        </p:nvSpPr>
        <p:spPr/>
        <p:txBody>
          <a:bodyPr/>
          <a:lstStyle/>
          <a:p>
            <a:fld id="{C4B85148-DB98-4269-ACE6-2DF49F9918C9}" type="slidenum">
              <a:rPr lang="en-US" smtClean="0"/>
              <a:pPr/>
              <a:t>116</a:t>
            </a:fld>
            <a:endParaRPr lang="en-US" dirty="0"/>
          </a:p>
        </p:txBody>
      </p:sp>
    </p:spTree>
    <p:extLst>
      <p:ext uri="{BB962C8B-B14F-4D97-AF65-F5344CB8AC3E}">
        <p14:creationId xmlns:p14="http://schemas.microsoft.com/office/powerpoint/2010/main" val="79605832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3D (4D with time) science has special displays or visualizations</a:t>
            </a:r>
            <a:endParaRPr lang="en-US" dirty="0"/>
          </a:p>
        </p:txBody>
      </p:sp>
      <p:sp>
        <p:nvSpPr>
          <p:cNvPr id="3" name="Content Placeholder 2"/>
          <p:cNvSpPr>
            <a:spLocks noGrp="1"/>
          </p:cNvSpPr>
          <p:nvPr>
            <p:ph idx="1"/>
          </p:nvPr>
        </p:nvSpPr>
        <p:spPr>
          <a:xfrm>
            <a:off x="94342" y="1014608"/>
            <a:ext cx="8229600" cy="720378"/>
          </a:xfrm>
        </p:spPr>
        <p:txBody>
          <a:bodyPr/>
          <a:lstStyle/>
          <a:p>
            <a:r>
              <a:rPr lang="en-US" dirty="0" smtClean="0"/>
              <a:t>3D view of a grain structure in a nanomaterial (use cases 11,12) </a:t>
            </a:r>
            <a:r>
              <a:rPr lang="en-US" dirty="0" smtClean="0">
                <a:hlinkClick r:id="rId3"/>
              </a:rPr>
              <a:t>http</a:t>
            </a:r>
            <a:r>
              <a:rPr lang="en-US" dirty="0">
                <a:hlinkClick r:id="rId3"/>
              </a:rPr>
              <a:t>://www.icams.de/content/departments/stks/index.html</a:t>
            </a:r>
            <a:endParaRPr lang="en-US" dirty="0"/>
          </a:p>
        </p:txBody>
      </p:sp>
      <p:sp>
        <p:nvSpPr>
          <p:cNvPr id="4" name="Slide Number Placeholder 3"/>
          <p:cNvSpPr>
            <a:spLocks noGrp="1"/>
          </p:cNvSpPr>
          <p:nvPr>
            <p:ph type="sldNum" sz="quarter" idx="12"/>
          </p:nvPr>
        </p:nvSpPr>
        <p:spPr/>
        <p:txBody>
          <a:bodyPr/>
          <a:lstStyle/>
          <a:p>
            <a:fld id="{C4B85148-DB98-4269-ACE6-2DF49F9918C9}" type="slidenum">
              <a:rPr lang="en-US" smtClean="0"/>
              <a:pPr/>
              <a:t>117</a:t>
            </a:fld>
            <a:endParaRPr lang="en-US" dirty="0"/>
          </a:p>
        </p:txBody>
      </p:sp>
      <p:sp>
        <p:nvSpPr>
          <p:cNvPr id="5" name="AutoShape 2" descr="http://www.icams.de/cms/upload/01_home/02_department/02_stks/bac_movie.gif"/>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p:cNvPicPr>
            <a:picLocks noChangeAspect="1"/>
          </p:cNvPicPr>
          <p:nvPr/>
        </p:nvPicPr>
        <p:blipFill rotWithShape="1">
          <a:blip r:embed="rId4"/>
          <a:srcRect l="8239" t="24840" r="9042" b="15068"/>
          <a:stretch/>
        </p:blipFill>
        <p:spPr>
          <a:xfrm>
            <a:off x="215900" y="1734986"/>
            <a:ext cx="3066468" cy="2448708"/>
          </a:xfrm>
          <a:prstGeom prst="rect">
            <a:avLst/>
          </a:prstGeom>
        </p:spPr>
      </p:pic>
      <p:pic>
        <p:nvPicPr>
          <p:cNvPr id="8" name="Picture 7"/>
          <p:cNvPicPr>
            <a:picLocks noChangeAspect="1"/>
          </p:cNvPicPr>
          <p:nvPr/>
        </p:nvPicPr>
        <p:blipFill rotWithShape="1">
          <a:blip r:embed="rId5"/>
          <a:srcRect l="18073" t="13285" r="27171" b="17669"/>
          <a:stretch/>
        </p:blipFill>
        <p:spPr>
          <a:xfrm>
            <a:off x="3558680" y="1734986"/>
            <a:ext cx="5088205" cy="3880151"/>
          </a:xfrm>
          <a:prstGeom prst="rect">
            <a:avLst/>
          </a:prstGeom>
        </p:spPr>
      </p:pic>
      <p:sp>
        <p:nvSpPr>
          <p:cNvPr id="9" name="Content Placeholder 2"/>
          <p:cNvSpPr txBox="1">
            <a:spLocks/>
          </p:cNvSpPr>
          <p:nvPr/>
        </p:nvSpPr>
        <p:spPr>
          <a:xfrm>
            <a:off x="94342" y="4318962"/>
            <a:ext cx="3464338" cy="720378"/>
          </a:xfrm>
          <a:prstGeom prst="rect">
            <a:avLst/>
          </a:prstGeom>
        </p:spPr>
        <p:txBody>
          <a:bodyPr vert="horz" lIns="0" tIns="0" rIns="0" bIns="0" rtlCol="0">
            <a:noAutofit/>
          </a:bodyPr>
          <a:lstStyle>
            <a:lvl1pPr marL="231775" indent="-231775" algn="l" defTabSz="914400" rtl="0" eaLnBrk="1" latinLnBrk="0" hangingPunct="1">
              <a:spcBef>
                <a:spcPct val="20000"/>
              </a:spcBef>
              <a:buClr>
                <a:schemeClr val="tx2"/>
              </a:buClr>
              <a:buFont typeface="Arial"/>
              <a:buChar char="•"/>
              <a:defRPr lang="en-US" sz="2200" kern="1200">
                <a:solidFill>
                  <a:schemeClr val="tx1"/>
                </a:solidFill>
                <a:latin typeface="Franklin Gothic Medium" pitchFamily="34" charset="0"/>
                <a:ea typeface="+mn-ea"/>
                <a:cs typeface="Arial" pitchFamily="34" charset="0"/>
              </a:defRPr>
            </a:lvl1pPr>
            <a:lvl2pPr marL="571500" indent="-228600" algn="l" defTabSz="914400" rtl="0" eaLnBrk="1" latinLnBrk="0" hangingPunct="1">
              <a:spcBef>
                <a:spcPct val="20000"/>
              </a:spcBef>
              <a:buClr>
                <a:schemeClr val="bg1">
                  <a:lumMod val="65000"/>
                </a:schemeClr>
              </a:buClr>
              <a:buFont typeface="Arial" pitchFamily="34" charset="0"/>
              <a:buChar char="–"/>
              <a:defRPr sz="2000" kern="1200">
                <a:solidFill>
                  <a:schemeClr val="tx1"/>
                </a:solidFill>
                <a:latin typeface="Franklin Gothic Medium" pitchFamily="34" charset="0"/>
                <a:ea typeface="+mn-ea"/>
                <a:cs typeface="Arial" pitchFamily="34" charset="0"/>
              </a:defRPr>
            </a:lvl2pPr>
            <a:lvl3pPr marL="914400" indent="-171450" algn="l" defTabSz="914400" rtl="0" eaLnBrk="1" latinLnBrk="0" hangingPunct="1">
              <a:spcBef>
                <a:spcPct val="20000"/>
              </a:spcBef>
              <a:buClr>
                <a:schemeClr val="tx2">
                  <a:lumMod val="40000"/>
                  <a:lumOff val="60000"/>
                </a:schemeClr>
              </a:buClr>
              <a:buSzPct val="80000"/>
              <a:buFont typeface="Arial"/>
              <a:buChar char="•"/>
              <a:tabLst/>
              <a:defRPr sz="1800" kern="1200">
                <a:solidFill>
                  <a:schemeClr val="tx1"/>
                </a:solidFill>
                <a:latin typeface="Franklin Gothic Medium" pitchFamily="34" charset="0"/>
                <a:ea typeface="+mn-ea"/>
                <a:cs typeface="Arial" pitchFamily="34" charset="0"/>
              </a:defRPr>
            </a:lvl3pPr>
            <a:lvl4pPr marL="1200150" indent="-171450" algn="l" defTabSz="914400" rtl="0" eaLnBrk="1" latinLnBrk="0" hangingPunct="1">
              <a:spcBef>
                <a:spcPct val="20000"/>
              </a:spcBef>
              <a:buClr>
                <a:schemeClr val="bg1">
                  <a:lumMod val="75000"/>
                </a:schemeClr>
              </a:buClr>
              <a:buFont typeface="Arial" pitchFamily="34" charset="0"/>
              <a:buChar char="–"/>
              <a:defRPr sz="1600" kern="1200">
                <a:solidFill>
                  <a:schemeClr val="tx1"/>
                </a:solidFill>
                <a:latin typeface="Franklin Gothic Medium"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t>GIS of GPS sensors monitored at JPL </a:t>
            </a:r>
            <a:r>
              <a:rPr lang="en-US" dirty="0">
                <a:hlinkClick r:id="rId6"/>
              </a:rPr>
              <a:t>http://</a:t>
            </a:r>
            <a:r>
              <a:rPr lang="en-US" dirty="0" smtClean="0">
                <a:hlinkClick r:id="rId6"/>
              </a:rPr>
              <a:t>www.quakesim.org/tools/timeseries</a:t>
            </a:r>
            <a:r>
              <a:rPr lang="en-US" dirty="0" smtClean="0"/>
              <a:t> for earthquake signatures</a:t>
            </a:r>
            <a:endParaRPr lang="en-US" dirty="0"/>
          </a:p>
        </p:txBody>
      </p:sp>
      <p:sp>
        <p:nvSpPr>
          <p:cNvPr id="10" name="Content Placeholder 2"/>
          <p:cNvSpPr txBox="1">
            <a:spLocks/>
          </p:cNvSpPr>
          <p:nvPr/>
        </p:nvSpPr>
        <p:spPr>
          <a:xfrm>
            <a:off x="3282368" y="5571565"/>
            <a:ext cx="4583977" cy="720378"/>
          </a:xfrm>
          <a:prstGeom prst="rect">
            <a:avLst/>
          </a:prstGeom>
        </p:spPr>
        <p:txBody>
          <a:bodyPr vert="horz" lIns="0" tIns="0" rIns="0" bIns="0" rtlCol="0">
            <a:noAutofit/>
          </a:bodyPr>
          <a:lstStyle>
            <a:lvl1pPr marL="231775" indent="-231775" algn="l" defTabSz="914400" rtl="0" eaLnBrk="1" latinLnBrk="0" hangingPunct="1">
              <a:spcBef>
                <a:spcPct val="20000"/>
              </a:spcBef>
              <a:buClr>
                <a:schemeClr val="tx2"/>
              </a:buClr>
              <a:buFont typeface="Arial"/>
              <a:buChar char="•"/>
              <a:defRPr lang="en-US" sz="2200" kern="1200">
                <a:solidFill>
                  <a:schemeClr val="tx1"/>
                </a:solidFill>
                <a:latin typeface="Franklin Gothic Medium" pitchFamily="34" charset="0"/>
                <a:ea typeface="+mn-ea"/>
                <a:cs typeface="Arial" pitchFamily="34" charset="0"/>
              </a:defRPr>
            </a:lvl1pPr>
            <a:lvl2pPr marL="571500" indent="-228600" algn="l" defTabSz="914400" rtl="0" eaLnBrk="1" latinLnBrk="0" hangingPunct="1">
              <a:spcBef>
                <a:spcPct val="20000"/>
              </a:spcBef>
              <a:buClr>
                <a:schemeClr val="bg1">
                  <a:lumMod val="65000"/>
                </a:schemeClr>
              </a:buClr>
              <a:buFont typeface="Arial" pitchFamily="34" charset="0"/>
              <a:buChar char="–"/>
              <a:defRPr sz="2000" kern="1200">
                <a:solidFill>
                  <a:schemeClr val="tx1"/>
                </a:solidFill>
                <a:latin typeface="Franklin Gothic Medium" pitchFamily="34" charset="0"/>
                <a:ea typeface="+mn-ea"/>
                <a:cs typeface="Arial" pitchFamily="34" charset="0"/>
              </a:defRPr>
            </a:lvl2pPr>
            <a:lvl3pPr marL="914400" indent="-171450" algn="l" defTabSz="914400" rtl="0" eaLnBrk="1" latinLnBrk="0" hangingPunct="1">
              <a:spcBef>
                <a:spcPct val="20000"/>
              </a:spcBef>
              <a:buClr>
                <a:schemeClr val="tx2">
                  <a:lumMod val="40000"/>
                  <a:lumOff val="60000"/>
                </a:schemeClr>
              </a:buClr>
              <a:buSzPct val="80000"/>
              <a:buFont typeface="Arial"/>
              <a:buChar char="•"/>
              <a:tabLst/>
              <a:defRPr sz="1800" kern="1200">
                <a:solidFill>
                  <a:schemeClr val="tx1"/>
                </a:solidFill>
                <a:latin typeface="Franklin Gothic Medium" pitchFamily="34" charset="0"/>
                <a:ea typeface="+mn-ea"/>
                <a:cs typeface="Arial" pitchFamily="34" charset="0"/>
              </a:defRPr>
            </a:lvl3pPr>
            <a:lvl4pPr marL="1200150" indent="-171450" algn="l" defTabSz="914400" rtl="0" eaLnBrk="1" latinLnBrk="0" hangingPunct="1">
              <a:spcBef>
                <a:spcPct val="20000"/>
              </a:spcBef>
              <a:buClr>
                <a:schemeClr val="bg1">
                  <a:lumMod val="75000"/>
                </a:schemeClr>
              </a:buClr>
              <a:buFont typeface="Arial" pitchFamily="34" charset="0"/>
              <a:buChar char="–"/>
              <a:defRPr sz="1600" kern="1200">
                <a:solidFill>
                  <a:schemeClr val="tx1"/>
                </a:solidFill>
                <a:latin typeface="Franklin Gothic Medium"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dirty="0"/>
              <a:t>with </a:t>
            </a:r>
            <a:r>
              <a:rPr lang="en-US" dirty="0" smtClean="0"/>
              <a:t>one GPS </a:t>
            </a:r>
            <a:r>
              <a:rPr lang="en-US" dirty="0"/>
              <a:t>clicked near top right to get more information</a:t>
            </a:r>
          </a:p>
        </p:txBody>
      </p:sp>
    </p:spTree>
    <p:extLst>
      <p:ext uri="{BB962C8B-B14F-4D97-AF65-F5344CB8AC3E}">
        <p14:creationId xmlns:p14="http://schemas.microsoft.com/office/powerpoint/2010/main" val="76015962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Host of Sensors processed on demand</a:t>
            </a:r>
          </a:p>
        </p:txBody>
      </p:sp>
      <p:sp>
        <p:nvSpPr>
          <p:cNvPr id="3" name="Content Placeholder 2"/>
          <p:cNvSpPr>
            <a:spLocks noGrp="1"/>
          </p:cNvSpPr>
          <p:nvPr>
            <p:ph idx="1"/>
          </p:nvPr>
        </p:nvSpPr>
        <p:spPr>
          <a:xfrm>
            <a:off x="0" y="1039660"/>
            <a:ext cx="9144000" cy="1478072"/>
          </a:xfrm>
        </p:spPr>
        <p:txBody>
          <a:bodyPr/>
          <a:lstStyle/>
          <a:p>
            <a:r>
              <a:rPr lang="en-US" dirty="0" smtClean="0"/>
              <a:t>Sensors are typically small and well served by a single virtual machine in the cloud (in fact share with many other sensors)</a:t>
            </a:r>
          </a:p>
        </p:txBody>
      </p:sp>
      <p:sp>
        <p:nvSpPr>
          <p:cNvPr id="4" name="Slide Number Placeholder 3"/>
          <p:cNvSpPr>
            <a:spLocks noGrp="1"/>
          </p:cNvSpPr>
          <p:nvPr>
            <p:ph type="sldNum" sz="quarter" idx="12"/>
          </p:nvPr>
        </p:nvSpPr>
        <p:spPr/>
        <p:txBody>
          <a:bodyPr/>
          <a:lstStyle/>
          <a:p>
            <a:fld id="{C4B85148-DB98-4269-ACE6-2DF49F9918C9}" type="slidenum">
              <a:rPr lang="en-US" smtClean="0"/>
              <a:pPr/>
              <a:t>118</a:t>
            </a:fld>
            <a:endParaRPr lang="en-US" dirty="0"/>
          </a:p>
        </p:txBody>
      </p:sp>
      <p:pic>
        <p:nvPicPr>
          <p:cNvPr id="5" name="Picture 4"/>
          <p:cNvPicPr>
            <a:picLocks noChangeAspect="1"/>
          </p:cNvPicPr>
          <p:nvPr/>
        </p:nvPicPr>
        <p:blipFill>
          <a:blip r:embed="rId2"/>
          <a:stretch>
            <a:fillRect/>
          </a:stretch>
        </p:blipFill>
        <p:spPr>
          <a:xfrm>
            <a:off x="2041742" y="1787060"/>
            <a:ext cx="7102258" cy="4091525"/>
          </a:xfrm>
          <a:prstGeom prst="rect">
            <a:avLst/>
          </a:prstGeom>
        </p:spPr>
      </p:pic>
      <p:sp>
        <p:nvSpPr>
          <p:cNvPr id="6" name="Content Placeholder 2"/>
          <p:cNvSpPr txBox="1">
            <a:spLocks/>
          </p:cNvSpPr>
          <p:nvPr/>
        </p:nvSpPr>
        <p:spPr>
          <a:xfrm>
            <a:off x="0" y="1653436"/>
            <a:ext cx="2192055" cy="1478072"/>
          </a:xfrm>
          <a:prstGeom prst="rect">
            <a:avLst/>
          </a:prstGeom>
        </p:spPr>
        <p:txBody>
          <a:bodyPr vert="horz" lIns="0" tIns="0" rIns="0" bIns="0" rtlCol="0">
            <a:noAutofit/>
          </a:bodyPr>
          <a:lstStyle>
            <a:lvl1pPr marL="231775" indent="-231775" algn="l" defTabSz="914400" rtl="0" eaLnBrk="1" latinLnBrk="0" hangingPunct="1">
              <a:spcBef>
                <a:spcPct val="20000"/>
              </a:spcBef>
              <a:buClr>
                <a:schemeClr val="tx2"/>
              </a:buClr>
              <a:buFont typeface="Arial"/>
              <a:buChar char="•"/>
              <a:defRPr lang="en-US" sz="2200" kern="1200">
                <a:solidFill>
                  <a:schemeClr val="tx1"/>
                </a:solidFill>
                <a:latin typeface="Franklin Gothic Medium" pitchFamily="34" charset="0"/>
                <a:ea typeface="+mn-ea"/>
                <a:cs typeface="Arial" pitchFamily="34" charset="0"/>
              </a:defRPr>
            </a:lvl1pPr>
            <a:lvl2pPr marL="571500" indent="-228600" algn="l" defTabSz="914400" rtl="0" eaLnBrk="1" latinLnBrk="0" hangingPunct="1">
              <a:spcBef>
                <a:spcPct val="20000"/>
              </a:spcBef>
              <a:buClr>
                <a:schemeClr val="bg1">
                  <a:lumMod val="65000"/>
                </a:schemeClr>
              </a:buClr>
              <a:buFont typeface="Arial" pitchFamily="34" charset="0"/>
              <a:buChar char="–"/>
              <a:defRPr sz="2000" kern="1200">
                <a:solidFill>
                  <a:schemeClr val="tx1"/>
                </a:solidFill>
                <a:latin typeface="Franklin Gothic Medium" pitchFamily="34" charset="0"/>
                <a:ea typeface="+mn-ea"/>
                <a:cs typeface="Arial" pitchFamily="34" charset="0"/>
              </a:defRPr>
            </a:lvl2pPr>
            <a:lvl3pPr marL="914400" indent="-171450" algn="l" defTabSz="914400" rtl="0" eaLnBrk="1" latinLnBrk="0" hangingPunct="1">
              <a:spcBef>
                <a:spcPct val="20000"/>
              </a:spcBef>
              <a:buClr>
                <a:schemeClr val="tx2">
                  <a:lumMod val="40000"/>
                  <a:lumOff val="60000"/>
                </a:schemeClr>
              </a:buClr>
              <a:buSzPct val="80000"/>
              <a:buFont typeface="Arial"/>
              <a:buChar char="•"/>
              <a:tabLst/>
              <a:defRPr sz="1800" kern="1200">
                <a:solidFill>
                  <a:schemeClr val="tx1"/>
                </a:solidFill>
                <a:latin typeface="Franklin Gothic Medium" pitchFamily="34" charset="0"/>
                <a:ea typeface="+mn-ea"/>
                <a:cs typeface="Arial" pitchFamily="34" charset="0"/>
              </a:defRPr>
            </a:lvl3pPr>
            <a:lvl4pPr marL="1200150" indent="-171450" algn="l" defTabSz="914400" rtl="0" eaLnBrk="1" latinLnBrk="0" hangingPunct="1">
              <a:spcBef>
                <a:spcPct val="20000"/>
              </a:spcBef>
              <a:buClr>
                <a:schemeClr val="bg1">
                  <a:lumMod val="75000"/>
                </a:schemeClr>
              </a:buClr>
              <a:buFont typeface="Arial" pitchFamily="34" charset="0"/>
              <a:buChar char="–"/>
              <a:defRPr sz="1600" kern="1200">
                <a:solidFill>
                  <a:schemeClr val="tx1"/>
                </a:solidFill>
                <a:latin typeface="Franklin Gothic Medium"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t>Cloud records data, controls and acts as a source of intelligence for sensors (perform hard calculation, access web)</a:t>
            </a:r>
          </a:p>
          <a:p>
            <a:r>
              <a:rPr lang="en-US" sz="2000" dirty="0" smtClean="0"/>
              <a:t>It is projected that there will be </a:t>
            </a:r>
            <a:r>
              <a:rPr lang="en-US" sz="2000" b="1" dirty="0" smtClean="0">
                <a:solidFill>
                  <a:srgbClr val="FF0000"/>
                </a:solidFill>
              </a:rPr>
              <a:t>24-75 billion devices </a:t>
            </a:r>
            <a:r>
              <a:rPr lang="en-US" sz="2000" dirty="0" smtClean="0"/>
              <a:t>on the Internet by 2020</a:t>
            </a:r>
            <a:endParaRPr lang="en-US" dirty="0"/>
          </a:p>
        </p:txBody>
      </p:sp>
    </p:spTree>
    <p:extLst>
      <p:ext uri="{BB962C8B-B14F-4D97-AF65-F5344CB8AC3E}">
        <p14:creationId xmlns:p14="http://schemas.microsoft.com/office/powerpoint/2010/main" val="372258205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 name="Line 4"/>
          <p:cNvSpPr>
            <a:spLocks noChangeShapeType="1"/>
          </p:cNvSpPr>
          <p:nvPr/>
        </p:nvSpPr>
        <p:spPr bwMode="auto">
          <a:xfrm flipV="1">
            <a:off x="1639041" y="2032341"/>
            <a:ext cx="5192365" cy="1620730"/>
          </a:xfrm>
          <a:prstGeom prst="line">
            <a:avLst/>
          </a:prstGeom>
          <a:noFill/>
          <a:ln w="76200">
            <a:solidFill>
              <a:schemeClr val="tx1"/>
            </a:solidFill>
            <a:round/>
            <a:headEnd/>
            <a:tailEnd type="triangle" w="med" len="med"/>
          </a:ln>
          <a:effectLst/>
        </p:spPr>
        <p:txBody>
          <a:bodyPr/>
          <a:lstStyle/>
          <a:p>
            <a:endParaRPr lang="en-US">
              <a:solidFill>
                <a:prstClr val="black"/>
              </a:solidFill>
            </a:endParaRPr>
          </a:p>
        </p:txBody>
      </p:sp>
      <p:sp>
        <p:nvSpPr>
          <p:cNvPr id="208" name="Line 2"/>
          <p:cNvSpPr>
            <a:spLocks noChangeShapeType="1"/>
          </p:cNvSpPr>
          <p:nvPr/>
        </p:nvSpPr>
        <p:spPr bwMode="auto">
          <a:xfrm flipV="1">
            <a:off x="3574922" y="2353468"/>
            <a:ext cx="3401520" cy="2701925"/>
          </a:xfrm>
          <a:prstGeom prst="line">
            <a:avLst/>
          </a:prstGeom>
          <a:noFill/>
          <a:ln w="76200">
            <a:solidFill>
              <a:schemeClr val="tx1"/>
            </a:solidFill>
            <a:round/>
            <a:headEnd/>
            <a:tailEnd type="triangle" w="med" len="med"/>
          </a:ln>
          <a:effectLst/>
        </p:spPr>
        <p:txBody>
          <a:bodyPr/>
          <a:lstStyle/>
          <a:p>
            <a:endParaRPr lang="en-US">
              <a:solidFill>
                <a:prstClr val="black"/>
              </a:solidFill>
            </a:endParaRPr>
          </a:p>
        </p:txBody>
      </p:sp>
      <p:sp>
        <p:nvSpPr>
          <p:cNvPr id="1032194" name="Line 2"/>
          <p:cNvSpPr>
            <a:spLocks noChangeShapeType="1"/>
          </p:cNvSpPr>
          <p:nvPr/>
        </p:nvSpPr>
        <p:spPr bwMode="auto">
          <a:xfrm flipV="1">
            <a:off x="6711927" y="2667000"/>
            <a:ext cx="603273" cy="2582503"/>
          </a:xfrm>
          <a:prstGeom prst="line">
            <a:avLst/>
          </a:prstGeom>
          <a:noFill/>
          <a:ln w="76200">
            <a:solidFill>
              <a:schemeClr val="tx1"/>
            </a:solidFill>
            <a:round/>
            <a:headEnd/>
            <a:tailEnd type="triangle" w="med" len="med"/>
          </a:ln>
          <a:effectLst/>
        </p:spPr>
        <p:txBody>
          <a:bodyPr/>
          <a:lstStyle/>
          <a:p>
            <a:endParaRPr lang="en-US">
              <a:solidFill>
                <a:prstClr val="black"/>
              </a:solidFill>
            </a:endParaRPr>
          </a:p>
        </p:txBody>
      </p:sp>
      <p:sp>
        <p:nvSpPr>
          <p:cNvPr id="1032195" name="Line 3"/>
          <p:cNvSpPr>
            <a:spLocks noChangeShapeType="1"/>
          </p:cNvSpPr>
          <p:nvPr/>
        </p:nvSpPr>
        <p:spPr bwMode="auto">
          <a:xfrm flipV="1">
            <a:off x="1584325" y="1904998"/>
            <a:ext cx="5197475" cy="14678"/>
          </a:xfrm>
          <a:prstGeom prst="line">
            <a:avLst/>
          </a:prstGeom>
          <a:noFill/>
          <a:ln w="76200">
            <a:solidFill>
              <a:schemeClr val="tx1"/>
            </a:solidFill>
            <a:round/>
            <a:headEnd/>
            <a:tailEnd type="triangle" w="med" len="med"/>
          </a:ln>
          <a:effectLst/>
        </p:spPr>
        <p:txBody>
          <a:bodyPr/>
          <a:lstStyle/>
          <a:p>
            <a:endParaRPr lang="en-US">
              <a:solidFill>
                <a:prstClr val="black"/>
              </a:solidFill>
            </a:endParaRPr>
          </a:p>
        </p:txBody>
      </p:sp>
      <p:sp>
        <p:nvSpPr>
          <p:cNvPr id="1032196" name="Line 4"/>
          <p:cNvSpPr>
            <a:spLocks noChangeShapeType="1"/>
          </p:cNvSpPr>
          <p:nvPr/>
        </p:nvSpPr>
        <p:spPr bwMode="auto">
          <a:xfrm flipV="1">
            <a:off x="1280650" y="2133600"/>
            <a:ext cx="5638800" cy="3124200"/>
          </a:xfrm>
          <a:prstGeom prst="line">
            <a:avLst/>
          </a:prstGeom>
          <a:noFill/>
          <a:ln w="76200">
            <a:solidFill>
              <a:schemeClr val="tx1"/>
            </a:solidFill>
            <a:round/>
            <a:headEnd/>
            <a:tailEnd type="triangle" w="med" len="med"/>
          </a:ln>
          <a:effectLst/>
        </p:spPr>
        <p:txBody>
          <a:bodyPr/>
          <a:lstStyle/>
          <a:p>
            <a:endParaRPr lang="en-US">
              <a:solidFill>
                <a:prstClr val="black"/>
              </a:solidFill>
            </a:endParaRPr>
          </a:p>
        </p:txBody>
      </p:sp>
      <p:pic>
        <p:nvPicPr>
          <p:cNvPr id="1032197" name="Picture 5"/>
          <p:cNvPicPr>
            <a:picLocks noChangeArrowheads="1"/>
          </p:cNvPicPr>
          <p:nvPr/>
        </p:nvPicPr>
        <p:blipFill>
          <a:blip r:embed="rId3"/>
          <a:srcRect/>
          <a:stretch>
            <a:fillRect/>
          </a:stretch>
        </p:blipFill>
        <p:spPr bwMode="auto">
          <a:xfrm flipH="1">
            <a:off x="1371600" y="533400"/>
            <a:ext cx="838200" cy="361950"/>
          </a:xfrm>
          <a:prstGeom prst="rect">
            <a:avLst/>
          </a:prstGeom>
          <a:noFill/>
          <a:ln w="12700">
            <a:noFill/>
            <a:miter lim="800000"/>
            <a:headEnd/>
            <a:tailEnd/>
          </a:ln>
          <a:effectLst/>
        </p:spPr>
      </p:pic>
      <p:pic>
        <p:nvPicPr>
          <p:cNvPr id="1032198" name="Picture 6"/>
          <p:cNvPicPr>
            <a:picLocks noChangeAspect="1" noChangeArrowheads="1"/>
          </p:cNvPicPr>
          <p:nvPr/>
        </p:nvPicPr>
        <p:blipFill>
          <a:blip r:embed="rId4" cstate="print"/>
          <a:srcRect/>
          <a:stretch>
            <a:fillRect/>
          </a:stretch>
        </p:blipFill>
        <p:spPr bwMode="auto">
          <a:xfrm>
            <a:off x="0" y="5551140"/>
            <a:ext cx="914400" cy="646112"/>
          </a:xfrm>
          <a:prstGeom prst="rect">
            <a:avLst/>
          </a:prstGeom>
          <a:noFill/>
        </p:spPr>
      </p:pic>
      <p:pic>
        <p:nvPicPr>
          <p:cNvPr id="1032199" name="Picture 7" descr="chapte13ii"/>
          <p:cNvPicPr>
            <a:picLocks noChangeAspect="1" noChangeArrowheads="1"/>
          </p:cNvPicPr>
          <p:nvPr/>
        </p:nvPicPr>
        <p:blipFill>
          <a:blip r:embed="rId5" cstate="print">
            <a:lum bright="12000" contrast="6000"/>
          </a:blip>
          <a:srcRect/>
          <a:stretch>
            <a:fillRect/>
          </a:stretch>
        </p:blipFill>
        <p:spPr bwMode="auto">
          <a:xfrm>
            <a:off x="1371600" y="6127750"/>
            <a:ext cx="476250" cy="730250"/>
          </a:xfrm>
          <a:prstGeom prst="rect">
            <a:avLst/>
          </a:prstGeom>
          <a:noFill/>
        </p:spPr>
      </p:pic>
      <p:pic>
        <p:nvPicPr>
          <p:cNvPr id="1032200" name="Picture 8"/>
          <p:cNvPicPr>
            <a:picLocks noChangeAspect="1" noChangeArrowheads="1"/>
          </p:cNvPicPr>
          <p:nvPr/>
        </p:nvPicPr>
        <p:blipFill>
          <a:blip r:embed="rId6"/>
          <a:srcRect/>
          <a:stretch>
            <a:fillRect/>
          </a:stretch>
        </p:blipFill>
        <p:spPr bwMode="auto">
          <a:xfrm>
            <a:off x="4876800" y="6170613"/>
            <a:ext cx="838200" cy="687387"/>
          </a:xfrm>
          <a:prstGeom prst="rect">
            <a:avLst/>
          </a:prstGeom>
          <a:noFill/>
        </p:spPr>
      </p:pic>
      <p:pic>
        <p:nvPicPr>
          <p:cNvPr id="1032201" name="Picture 9"/>
          <p:cNvPicPr>
            <a:picLocks noChangeAspect="1" noChangeArrowheads="1"/>
          </p:cNvPicPr>
          <p:nvPr/>
        </p:nvPicPr>
        <p:blipFill>
          <a:blip r:embed="rId7" cstate="print"/>
          <a:srcRect l="29417" t="-19330" r="28354" b="-2440"/>
          <a:stretch>
            <a:fillRect/>
          </a:stretch>
        </p:blipFill>
        <p:spPr bwMode="auto">
          <a:xfrm>
            <a:off x="0" y="4495800"/>
            <a:ext cx="838200" cy="533400"/>
          </a:xfrm>
          <a:prstGeom prst="rect">
            <a:avLst/>
          </a:prstGeom>
          <a:noFill/>
        </p:spPr>
      </p:pic>
      <p:pic>
        <p:nvPicPr>
          <p:cNvPr id="1032202" name="Picture 10"/>
          <p:cNvPicPr>
            <a:picLocks noChangeAspect="1" noChangeArrowheads="1"/>
          </p:cNvPicPr>
          <p:nvPr/>
        </p:nvPicPr>
        <p:blipFill>
          <a:blip r:embed="rId8"/>
          <a:srcRect/>
          <a:stretch>
            <a:fillRect/>
          </a:stretch>
        </p:blipFill>
        <p:spPr bwMode="auto">
          <a:xfrm>
            <a:off x="2438400" y="457200"/>
            <a:ext cx="609600" cy="555625"/>
          </a:xfrm>
          <a:prstGeom prst="rect">
            <a:avLst/>
          </a:prstGeom>
          <a:noFill/>
          <a:ln w="9525">
            <a:noFill/>
            <a:miter lim="800000"/>
            <a:headEnd/>
            <a:tailEnd/>
          </a:ln>
        </p:spPr>
      </p:pic>
      <p:grpSp>
        <p:nvGrpSpPr>
          <p:cNvPr id="2" name="Group 11"/>
          <p:cNvGrpSpPr>
            <a:grpSpLocks/>
          </p:cNvGrpSpPr>
          <p:nvPr/>
        </p:nvGrpSpPr>
        <p:grpSpPr bwMode="auto">
          <a:xfrm>
            <a:off x="0" y="6248400"/>
            <a:ext cx="1143000" cy="609600"/>
            <a:chOff x="506" y="717"/>
            <a:chExt cx="790" cy="445"/>
          </a:xfrm>
        </p:grpSpPr>
        <p:sp>
          <p:nvSpPr>
            <p:cNvPr id="1032204" name="Oval 12"/>
            <p:cNvSpPr>
              <a:spLocks noChangeArrowheads="1"/>
            </p:cNvSpPr>
            <p:nvPr/>
          </p:nvSpPr>
          <p:spPr bwMode="auto">
            <a:xfrm>
              <a:off x="547" y="980"/>
              <a:ext cx="694" cy="182"/>
            </a:xfrm>
            <a:prstGeom prst="ellipse">
              <a:avLst/>
            </a:prstGeom>
            <a:solidFill>
              <a:srgbClr val="FF0000"/>
            </a:solidFill>
            <a:ln w="9525">
              <a:solidFill>
                <a:schemeClr val="tx1"/>
              </a:solidFill>
              <a:round/>
              <a:headEnd/>
              <a:tailEnd/>
            </a:ln>
            <a:effectLst/>
          </p:spPr>
          <p:txBody>
            <a:bodyPr wrap="none" anchor="ctr"/>
            <a:lstStyle/>
            <a:p>
              <a:endParaRPr lang="en-US">
                <a:solidFill>
                  <a:prstClr val="black"/>
                </a:solidFill>
              </a:endParaRPr>
            </a:p>
          </p:txBody>
        </p:sp>
        <p:sp>
          <p:nvSpPr>
            <p:cNvPr id="1032205" name="Line 13"/>
            <p:cNvSpPr>
              <a:spLocks noChangeShapeType="1"/>
            </p:cNvSpPr>
            <p:nvPr/>
          </p:nvSpPr>
          <p:spPr bwMode="auto">
            <a:xfrm>
              <a:off x="1241" y="798"/>
              <a:ext cx="0" cy="283"/>
            </a:xfrm>
            <a:prstGeom prst="line">
              <a:avLst/>
            </a:prstGeom>
            <a:noFill/>
            <a:ln w="19050">
              <a:solidFill>
                <a:schemeClr val="folHlink"/>
              </a:solidFill>
              <a:round/>
              <a:headEnd/>
              <a:tailEnd/>
            </a:ln>
            <a:effectLst/>
          </p:spPr>
          <p:txBody>
            <a:bodyPr wrap="none" anchor="ctr"/>
            <a:lstStyle/>
            <a:p>
              <a:endParaRPr lang="en-US">
                <a:solidFill>
                  <a:prstClr val="black"/>
                </a:solidFill>
              </a:endParaRPr>
            </a:p>
          </p:txBody>
        </p:sp>
        <p:sp>
          <p:nvSpPr>
            <p:cNvPr id="1032206" name="Line 14"/>
            <p:cNvSpPr>
              <a:spLocks noChangeShapeType="1"/>
            </p:cNvSpPr>
            <p:nvPr/>
          </p:nvSpPr>
          <p:spPr bwMode="auto">
            <a:xfrm>
              <a:off x="728" y="899"/>
              <a:ext cx="0" cy="81"/>
            </a:xfrm>
            <a:prstGeom prst="line">
              <a:avLst/>
            </a:prstGeom>
            <a:noFill/>
            <a:ln w="19050">
              <a:solidFill>
                <a:schemeClr val="folHlink"/>
              </a:solidFill>
              <a:round/>
              <a:headEnd/>
              <a:tailEnd/>
            </a:ln>
            <a:effectLst/>
          </p:spPr>
          <p:txBody>
            <a:bodyPr wrap="none" anchor="ctr"/>
            <a:lstStyle/>
            <a:p>
              <a:endParaRPr lang="en-US">
                <a:solidFill>
                  <a:prstClr val="black"/>
                </a:solidFill>
              </a:endParaRPr>
            </a:p>
          </p:txBody>
        </p:sp>
        <p:sp>
          <p:nvSpPr>
            <p:cNvPr id="1032207" name="Line 15"/>
            <p:cNvSpPr>
              <a:spLocks noChangeShapeType="1"/>
            </p:cNvSpPr>
            <p:nvPr/>
          </p:nvSpPr>
          <p:spPr bwMode="auto">
            <a:xfrm>
              <a:off x="939" y="899"/>
              <a:ext cx="0" cy="81"/>
            </a:xfrm>
            <a:prstGeom prst="line">
              <a:avLst/>
            </a:prstGeom>
            <a:noFill/>
            <a:ln w="19050">
              <a:solidFill>
                <a:schemeClr val="folHlink"/>
              </a:solidFill>
              <a:round/>
              <a:headEnd/>
              <a:tailEnd/>
            </a:ln>
            <a:effectLst/>
          </p:spPr>
          <p:txBody>
            <a:bodyPr wrap="none" anchor="ctr"/>
            <a:lstStyle/>
            <a:p>
              <a:endParaRPr lang="en-US">
                <a:solidFill>
                  <a:prstClr val="black"/>
                </a:solidFill>
              </a:endParaRPr>
            </a:p>
          </p:txBody>
        </p:sp>
        <p:sp>
          <p:nvSpPr>
            <p:cNvPr id="1032208" name="Rectangle 16"/>
            <p:cNvSpPr>
              <a:spLocks noChangeArrowheads="1"/>
            </p:cNvSpPr>
            <p:nvPr/>
          </p:nvSpPr>
          <p:spPr bwMode="auto">
            <a:xfrm>
              <a:off x="849" y="899"/>
              <a:ext cx="90" cy="243"/>
            </a:xfrm>
            <a:prstGeom prst="rect">
              <a:avLst/>
            </a:prstGeom>
            <a:solidFill>
              <a:srgbClr val="FF0000"/>
            </a:solidFill>
            <a:ln w="9525">
              <a:noFill/>
              <a:miter lim="800000"/>
              <a:headEnd/>
              <a:tailEnd/>
            </a:ln>
            <a:effectLst/>
          </p:spPr>
          <p:txBody>
            <a:bodyPr wrap="none" anchor="ctr"/>
            <a:lstStyle/>
            <a:p>
              <a:endParaRPr lang="en-US">
                <a:solidFill>
                  <a:prstClr val="black"/>
                </a:solidFill>
              </a:endParaRPr>
            </a:p>
          </p:txBody>
        </p:sp>
        <p:sp>
          <p:nvSpPr>
            <p:cNvPr id="1032209" name="Rectangle 17"/>
            <p:cNvSpPr>
              <a:spLocks noChangeArrowheads="1"/>
            </p:cNvSpPr>
            <p:nvPr/>
          </p:nvSpPr>
          <p:spPr bwMode="auto">
            <a:xfrm>
              <a:off x="939" y="879"/>
              <a:ext cx="91" cy="263"/>
            </a:xfrm>
            <a:prstGeom prst="rect">
              <a:avLst/>
            </a:prstGeom>
            <a:solidFill>
              <a:srgbClr val="FF0000"/>
            </a:solidFill>
            <a:ln w="9525">
              <a:noFill/>
              <a:miter lim="800000"/>
              <a:headEnd/>
              <a:tailEnd/>
            </a:ln>
            <a:effectLst/>
          </p:spPr>
          <p:txBody>
            <a:bodyPr wrap="none" anchor="ctr"/>
            <a:lstStyle/>
            <a:p>
              <a:endParaRPr lang="en-US">
                <a:solidFill>
                  <a:prstClr val="black"/>
                </a:solidFill>
              </a:endParaRPr>
            </a:p>
          </p:txBody>
        </p:sp>
        <p:sp>
          <p:nvSpPr>
            <p:cNvPr id="1032210" name="Rectangle 18"/>
            <p:cNvSpPr>
              <a:spLocks noChangeArrowheads="1"/>
            </p:cNvSpPr>
            <p:nvPr/>
          </p:nvSpPr>
          <p:spPr bwMode="auto">
            <a:xfrm>
              <a:off x="728" y="899"/>
              <a:ext cx="121" cy="223"/>
            </a:xfrm>
            <a:prstGeom prst="rect">
              <a:avLst/>
            </a:prstGeom>
            <a:solidFill>
              <a:srgbClr val="FF0000"/>
            </a:solidFill>
            <a:ln w="9525">
              <a:noFill/>
              <a:miter lim="800000"/>
              <a:headEnd/>
              <a:tailEnd/>
            </a:ln>
            <a:effectLst/>
          </p:spPr>
          <p:txBody>
            <a:bodyPr wrap="none" anchor="ctr"/>
            <a:lstStyle/>
            <a:p>
              <a:endParaRPr lang="en-US">
                <a:solidFill>
                  <a:prstClr val="black"/>
                </a:solidFill>
              </a:endParaRPr>
            </a:p>
          </p:txBody>
        </p:sp>
        <p:sp>
          <p:nvSpPr>
            <p:cNvPr id="1032211" name="Rectangle 19"/>
            <p:cNvSpPr>
              <a:spLocks noChangeArrowheads="1"/>
            </p:cNvSpPr>
            <p:nvPr/>
          </p:nvSpPr>
          <p:spPr bwMode="auto">
            <a:xfrm>
              <a:off x="547" y="818"/>
              <a:ext cx="121" cy="263"/>
            </a:xfrm>
            <a:prstGeom prst="rect">
              <a:avLst/>
            </a:prstGeom>
            <a:solidFill>
              <a:srgbClr val="FF0000"/>
            </a:solidFill>
            <a:ln w="9525">
              <a:noFill/>
              <a:miter lim="800000"/>
              <a:headEnd/>
              <a:tailEnd/>
            </a:ln>
            <a:effectLst/>
          </p:spPr>
          <p:txBody>
            <a:bodyPr wrap="none" anchor="ctr"/>
            <a:lstStyle/>
            <a:p>
              <a:endParaRPr lang="en-US">
                <a:solidFill>
                  <a:prstClr val="black"/>
                </a:solidFill>
              </a:endParaRPr>
            </a:p>
          </p:txBody>
        </p:sp>
        <p:sp>
          <p:nvSpPr>
            <p:cNvPr id="1032212" name="Rectangle 20"/>
            <p:cNvSpPr>
              <a:spLocks noChangeArrowheads="1"/>
            </p:cNvSpPr>
            <p:nvPr/>
          </p:nvSpPr>
          <p:spPr bwMode="auto">
            <a:xfrm>
              <a:off x="668" y="859"/>
              <a:ext cx="120" cy="263"/>
            </a:xfrm>
            <a:prstGeom prst="rect">
              <a:avLst/>
            </a:prstGeom>
            <a:solidFill>
              <a:srgbClr val="FF0000"/>
            </a:solidFill>
            <a:ln w="9525">
              <a:noFill/>
              <a:miter lim="800000"/>
              <a:headEnd/>
              <a:tailEnd/>
            </a:ln>
            <a:effectLst/>
          </p:spPr>
          <p:txBody>
            <a:bodyPr wrap="none" anchor="ctr"/>
            <a:lstStyle/>
            <a:p>
              <a:endParaRPr lang="en-US">
                <a:solidFill>
                  <a:prstClr val="black"/>
                </a:solidFill>
              </a:endParaRPr>
            </a:p>
          </p:txBody>
        </p:sp>
        <p:sp>
          <p:nvSpPr>
            <p:cNvPr id="1032213" name="Rectangle 21"/>
            <p:cNvSpPr>
              <a:spLocks noChangeArrowheads="1"/>
            </p:cNvSpPr>
            <p:nvPr/>
          </p:nvSpPr>
          <p:spPr bwMode="auto">
            <a:xfrm>
              <a:off x="1030" y="859"/>
              <a:ext cx="90" cy="263"/>
            </a:xfrm>
            <a:prstGeom prst="rect">
              <a:avLst/>
            </a:prstGeom>
            <a:solidFill>
              <a:srgbClr val="FF0000"/>
            </a:solidFill>
            <a:ln w="9525">
              <a:noFill/>
              <a:miter lim="800000"/>
              <a:headEnd/>
              <a:tailEnd/>
            </a:ln>
            <a:effectLst/>
          </p:spPr>
          <p:txBody>
            <a:bodyPr wrap="none" anchor="ctr"/>
            <a:lstStyle/>
            <a:p>
              <a:endParaRPr lang="en-US">
                <a:solidFill>
                  <a:prstClr val="black"/>
                </a:solidFill>
              </a:endParaRPr>
            </a:p>
          </p:txBody>
        </p:sp>
        <p:sp>
          <p:nvSpPr>
            <p:cNvPr id="1032214" name="Rectangle 22"/>
            <p:cNvSpPr>
              <a:spLocks noChangeArrowheads="1"/>
            </p:cNvSpPr>
            <p:nvPr/>
          </p:nvSpPr>
          <p:spPr bwMode="auto">
            <a:xfrm>
              <a:off x="1120" y="838"/>
              <a:ext cx="91" cy="263"/>
            </a:xfrm>
            <a:prstGeom prst="rect">
              <a:avLst/>
            </a:prstGeom>
            <a:solidFill>
              <a:srgbClr val="FF0000"/>
            </a:solidFill>
            <a:ln w="9525">
              <a:noFill/>
              <a:miter lim="800000"/>
              <a:headEnd/>
              <a:tailEnd/>
            </a:ln>
            <a:effectLst/>
          </p:spPr>
          <p:txBody>
            <a:bodyPr wrap="none" anchor="ctr"/>
            <a:lstStyle/>
            <a:p>
              <a:endParaRPr lang="en-US">
                <a:solidFill>
                  <a:prstClr val="black"/>
                </a:solidFill>
              </a:endParaRPr>
            </a:p>
          </p:txBody>
        </p:sp>
        <p:sp>
          <p:nvSpPr>
            <p:cNvPr id="1032215" name="Rectangle 23"/>
            <p:cNvSpPr>
              <a:spLocks noChangeArrowheads="1"/>
            </p:cNvSpPr>
            <p:nvPr/>
          </p:nvSpPr>
          <p:spPr bwMode="auto">
            <a:xfrm>
              <a:off x="1150" y="818"/>
              <a:ext cx="91" cy="263"/>
            </a:xfrm>
            <a:prstGeom prst="rect">
              <a:avLst/>
            </a:prstGeom>
            <a:solidFill>
              <a:srgbClr val="FF0000"/>
            </a:solidFill>
            <a:ln w="9525">
              <a:noFill/>
              <a:miter lim="800000"/>
              <a:headEnd/>
              <a:tailEnd/>
            </a:ln>
            <a:effectLst/>
          </p:spPr>
          <p:txBody>
            <a:bodyPr wrap="none" anchor="ctr"/>
            <a:lstStyle/>
            <a:p>
              <a:endParaRPr lang="en-US">
                <a:solidFill>
                  <a:prstClr val="black"/>
                </a:solidFill>
              </a:endParaRPr>
            </a:p>
          </p:txBody>
        </p:sp>
        <p:sp>
          <p:nvSpPr>
            <p:cNvPr id="1032216" name="Oval 24"/>
            <p:cNvSpPr>
              <a:spLocks noChangeArrowheads="1"/>
            </p:cNvSpPr>
            <p:nvPr/>
          </p:nvSpPr>
          <p:spPr bwMode="auto">
            <a:xfrm>
              <a:off x="547" y="717"/>
              <a:ext cx="694" cy="182"/>
            </a:xfrm>
            <a:prstGeom prst="ellipse">
              <a:avLst/>
            </a:prstGeom>
            <a:solidFill>
              <a:srgbClr val="FF0000"/>
            </a:solidFill>
            <a:ln w="9525">
              <a:solidFill>
                <a:schemeClr val="tx1"/>
              </a:solidFill>
              <a:round/>
              <a:headEnd/>
              <a:tailEnd/>
            </a:ln>
            <a:effectLst/>
          </p:spPr>
          <p:txBody>
            <a:bodyPr wrap="none" anchor="ctr"/>
            <a:lstStyle/>
            <a:p>
              <a:endParaRPr lang="en-US">
                <a:solidFill>
                  <a:prstClr val="black"/>
                </a:solidFill>
              </a:endParaRPr>
            </a:p>
          </p:txBody>
        </p:sp>
        <p:sp>
          <p:nvSpPr>
            <p:cNvPr id="1032217" name="Line 25"/>
            <p:cNvSpPr>
              <a:spLocks noChangeShapeType="1"/>
            </p:cNvSpPr>
            <p:nvPr/>
          </p:nvSpPr>
          <p:spPr bwMode="auto">
            <a:xfrm>
              <a:off x="547" y="798"/>
              <a:ext cx="0" cy="283"/>
            </a:xfrm>
            <a:prstGeom prst="line">
              <a:avLst/>
            </a:prstGeom>
            <a:noFill/>
            <a:ln w="19050">
              <a:solidFill>
                <a:schemeClr val="folHlink"/>
              </a:solidFill>
              <a:round/>
              <a:headEnd/>
              <a:tailEnd/>
            </a:ln>
            <a:effectLst/>
          </p:spPr>
          <p:txBody>
            <a:bodyPr wrap="none" anchor="ctr"/>
            <a:lstStyle/>
            <a:p>
              <a:endParaRPr lang="en-US">
                <a:solidFill>
                  <a:prstClr val="black"/>
                </a:solidFill>
              </a:endParaRPr>
            </a:p>
          </p:txBody>
        </p:sp>
        <p:sp>
          <p:nvSpPr>
            <p:cNvPr id="1032218" name="Text Box 26"/>
            <p:cNvSpPr txBox="1">
              <a:spLocks noChangeArrowheads="1"/>
            </p:cNvSpPr>
            <p:nvPr/>
          </p:nvSpPr>
          <p:spPr bwMode="auto">
            <a:xfrm>
              <a:off x="506" y="873"/>
              <a:ext cx="790" cy="268"/>
            </a:xfrm>
            <a:prstGeom prst="rect">
              <a:avLst/>
            </a:prstGeom>
            <a:noFill/>
            <a:ln w="9525">
              <a:noFill/>
              <a:miter lim="800000"/>
              <a:headEnd/>
              <a:tailEnd/>
            </a:ln>
            <a:effectLst/>
          </p:spPr>
          <p:txBody>
            <a:bodyPr anchor="ctr">
              <a:spAutoFit/>
            </a:bodyPr>
            <a:lstStyle/>
            <a:p>
              <a:pPr eaLnBrk="0" hangingPunct="0"/>
              <a:r>
                <a:rPr kumimoji="1" lang="en-US">
                  <a:solidFill>
                    <a:prstClr val="black"/>
                  </a:solidFill>
                </a:rPr>
                <a:t>Database</a:t>
              </a:r>
              <a:endParaRPr kumimoji="1" lang="en-US">
                <a:solidFill>
                  <a:prstClr val="white"/>
                </a:solidFill>
              </a:endParaRPr>
            </a:p>
          </p:txBody>
        </p:sp>
      </p:grpSp>
      <p:grpSp>
        <p:nvGrpSpPr>
          <p:cNvPr id="3" name="Group 27"/>
          <p:cNvGrpSpPr>
            <a:grpSpLocks/>
          </p:cNvGrpSpPr>
          <p:nvPr/>
        </p:nvGrpSpPr>
        <p:grpSpPr bwMode="auto">
          <a:xfrm>
            <a:off x="6946900" y="6096000"/>
            <a:ext cx="685800" cy="762000"/>
            <a:chOff x="1968" y="576"/>
            <a:chExt cx="475" cy="528"/>
          </a:xfrm>
        </p:grpSpPr>
        <p:sp>
          <p:nvSpPr>
            <p:cNvPr id="1032220" name="Oval 28"/>
            <p:cNvSpPr>
              <a:spLocks noChangeArrowheads="1"/>
            </p:cNvSpPr>
            <p:nvPr/>
          </p:nvSpPr>
          <p:spPr bwMode="auto">
            <a:xfrm>
              <a:off x="1968" y="1005"/>
              <a:ext cx="99" cy="99"/>
            </a:xfrm>
            <a:prstGeom prst="ellipse">
              <a:avLst/>
            </a:prstGeom>
            <a:solidFill>
              <a:srgbClr val="FF0000"/>
            </a:solidFill>
            <a:ln w="28575">
              <a:noFill/>
              <a:round/>
              <a:headEnd/>
              <a:tailEnd/>
            </a:ln>
            <a:effectLst/>
          </p:spPr>
          <p:txBody>
            <a:bodyPr wrap="none" anchor="ctr"/>
            <a:lstStyle/>
            <a:p>
              <a:pPr eaLnBrk="0" hangingPunct="0"/>
              <a:endParaRPr lang="en-US" sz="2000">
                <a:solidFill>
                  <a:srgbClr val="FF0000"/>
                </a:solidFill>
              </a:endParaRPr>
            </a:p>
          </p:txBody>
        </p:sp>
        <p:sp>
          <p:nvSpPr>
            <p:cNvPr id="1032221" name="Oval 29"/>
            <p:cNvSpPr>
              <a:spLocks noChangeArrowheads="1"/>
            </p:cNvSpPr>
            <p:nvPr/>
          </p:nvSpPr>
          <p:spPr bwMode="auto">
            <a:xfrm>
              <a:off x="2093" y="1005"/>
              <a:ext cx="99" cy="99"/>
            </a:xfrm>
            <a:prstGeom prst="ellipse">
              <a:avLst/>
            </a:prstGeom>
            <a:solidFill>
              <a:srgbClr val="FF0000"/>
            </a:solidFill>
            <a:ln w="28575">
              <a:noFill/>
              <a:round/>
              <a:headEnd/>
              <a:tailEnd/>
            </a:ln>
            <a:effectLst/>
          </p:spPr>
          <p:txBody>
            <a:bodyPr wrap="none" anchor="ctr"/>
            <a:lstStyle/>
            <a:p>
              <a:pPr eaLnBrk="0" hangingPunct="0"/>
              <a:endParaRPr lang="en-US" sz="2000">
                <a:solidFill>
                  <a:srgbClr val="FF0000"/>
                </a:solidFill>
              </a:endParaRPr>
            </a:p>
          </p:txBody>
        </p:sp>
        <p:sp>
          <p:nvSpPr>
            <p:cNvPr id="1032222" name="Oval 30"/>
            <p:cNvSpPr>
              <a:spLocks noChangeArrowheads="1"/>
            </p:cNvSpPr>
            <p:nvPr/>
          </p:nvSpPr>
          <p:spPr bwMode="auto">
            <a:xfrm>
              <a:off x="2219" y="1005"/>
              <a:ext cx="99" cy="99"/>
            </a:xfrm>
            <a:prstGeom prst="ellipse">
              <a:avLst/>
            </a:prstGeom>
            <a:solidFill>
              <a:srgbClr val="FF0000"/>
            </a:solidFill>
            <a:ln w="28575">
              <a:noFill/>
              <a:round/>
              <a:headEnd/>
              <a:tailEnd/>
            </a:ln>
            <a:effectLst/>
          </p:spPr>
          <p:txBody>
            <a:bodyPr wrap="none" anchor="ctr"/>
            <a:lstStyle/>
            <a:p>
              <a:pPr eaLnBrk="0" hangingPunct="0"/>
              <a:endParaRPr lang="en-US" sz="2000">
                <a:solidFill>
                  <a:srgbClr val="FF0000"/>
                </a:solidFill>
              </a:endParaRPr>
            </a:p>
          </p:txBody>
        </p:sp>
        <p:sp>
          <p:nvSpPr>
            <p:cNvPr id="1032223" name="Oval 31"/>
            <p:cNvSpPr>
              <a:spLocks noChangeArrowheads="1"/>
            </p:cNvSpPr>
            <p:nvPr/>
          </p:nvSpPr>
          <p:spPr bwMode="auto">
            <a:xfrm>
              <a:off x="2344" y="1005"/>
              <a:ext cx="99" cy="99"/>
            </a:xfrm>
            <a:prstGeom prst="ellipse">
              <a:avLst/>
            </a:prstGeom>
            <a:solidFill>
              <a:srgbClr val="FF0000"/>
            </a:solidFill>
            <a:ln w="28575">
              <a:noFill/>
              <a:round/>
              <a:headEnd/>
              <a:tailEnd/>
            </a:ln>
            <a:effectLst/>
          </p:spPr>
          <p:txBody>
            <a:bodyPr wrap="none" anchor="ctr"/>
            <a:lstStyle/>
            <a:p>
              <a:pPr eaLnBrk="0" hangingPunct="0"/>
              <a:endParaRPr lang="en-US" sz="2000">
                <a:solidFill>
                  <a:srgbClr val="FF0000"/>
                </a:solidFill>
              </a:endParaRPr>
            </a:p>
          </p:txBody>
        </p:sp>
        <p:sp>
          <p:nvSpPr>
            <p:cNvPr id="1032224" name="Oval 32"/>
            <p:cNvSpPr>
              <a:spLocks noChangeArrowheads="1"/>
            </p:cNvSpPr>
            <p:nvPr/>
          </p:nvSpPr>
          <p:spPr bwMode="auto">
            <a:xfrm>
              <a:off x="1968" y="862"/>
              <a:ext cx="99" cy="99"/>
            </a:xfrm>
            <a:prstGeom prst="ellipse">
              <a:avLst/>
            </a:prstGeom>
            <a:solidFill>
              <a:srgbClr val="FF0000"/>
            </a:solidFill>
            <a:ln w="28575">
              <a:noFill/>
              <a:round/>
              <a:headEnd/>
              <a:tailEnd/>
            </a:ln>
            <a:effectLst/>
          </p:spPr>
          <p:txBody>
            <a:bodyPr wrap="none" anchor="ctr"/>
            <a:lstStyle/>
            <a:p>
              <a:pPr eaLnBrk="0" hangingPunct="0"/>
              <a:endParaRPr lang="en-US" sz="2000">
                <a:solidFill>
                  <a:srgbClr val="FF0000"/>
                </a:solidFill>
              </a:endParaRPr>
            </a:p>
          </p:txBody>
        </p:sp>
        <p:sp>
          <p:nvSpPr>
            <p:cNvPr id="1032225" name="Oval 33"/>
            <p:cNvSpPr>
              <a:spLocks noChangeArrowheads="1"/>
            </p:cNvSpPr>
            <p:nvPr/>
          </p:nvSpPr>
          <p:spPr bwMode="auto">
            <a:xfrm>
              <a:off x="2093" y="862"/>
              <a:ext cx="99" cy="99"/>
            </a:xfrm>
            <a:prstGeom prst="ellipse">
              <a:avLst/>
            </a:prstGeom>
            <a:solidFill>
              <a:srgbClr val="FF0000"/>
            </a:solidFill>
            <a:ln w="28575">
              <a:noFill/>
              <a:round/>
              <a:headEnd/>
              <a:tailEnd/>
            </a:ln>
            <a:effectLst/>
          </p:spPr>
          <p:txBody>
            <a:bodyPr wrap="none" anchor="ctr"/>
            <a:lstStyle/>
            <a:p>
              <a:pPr eaLnBrk="0" hangingPunct="0"/>
              <a:endParaRPr lang="en-US" sz="2000">
                <a:solidFill>
                  <a:srgbClr val="FF0000"/>
                </a:solidFill>
              </a:endParaRPr>
            </a:p>
          </p:txBody>
        </p:sp>
        <p:sp>
          <p:nvSpPr>
            <p:cNvPr id="1032226" name="Oval 34"/>
            <p:cNvSpPr>
              <a:spLocks noChangeArrowheads="1"/>
            </p:cNvSpPr>
            <p:nvPr/>
          </p:nvSpPr>
          <p:spPr bwMode="auto">
            <a:xfrm>
              <a:off x="2219" y="862"/>
              <a:ext cx="99" cy="99"/>
            </a:xfrm>
            <a:prstGeom prst="ellipse">
              <a:avLst/>
            </a:prstGeom>
            <a:solidFill>
              <a:srgbClr val="FF0000"/>
            </a:solidFill>
            <a:ln w="28575">
              <a:noFill/>
              <a:round/>
              <a:headEnd/>
              <a:tailEnd/>
            </a:ln>
            <a:effectLst/>
          </p:spPr>
          <p:txBody>
            <a:bodyPr wrap="none" anchor="ctr"/>
            <a:lstStyle/>
            <a:p>
              <a:pPr eaLnBrk="0" hangingPunct="0"/>
              <a:endParaRPr lang="en-US" sz="2000">
                <a:solidFill>
                  <a:srgbClr val="FF0000"/>
                </a:solidFill>
              </a:endParaRPr>
            </a:p>
          </p:txBody>
        </p:sp>
        <p:sp>
          <p:nvSpPr>
            <p:cNvPr id="1032227" name="Oval 35"/>
            <p:cNvSpPr>
              <a:spLocks noChangeArrowheads="1"/>
            </p:cNvSpPr>
            <p:nvPr/>
          </p:nvSpPr>
          <p:spPr bwMode="auto">
            <a:xfrm>
              <a:off x="2344" y="862"/>
              <a:ext cx="99" cy="99"/>
            </a:xfrm>
            <a:prstGeom prst="ellipse">
              <a:avLst/>
            </a:prstGeom>
            <a:solidFill>
              <a:srgbClr val="FF0000"/>
            </a:solidFill>
            <a:ln w="28575">
              <a:noFill/>
              <a:round/>
              <a:headEnd/>
              <a:tailEnd/>
            </a:ln>
            <a:effectLst/>
          </p:spPr>
          <p:txBody>
            <a:bodyPr wrap="none" anchor="ctr"/>
            <a:lstStyle/>
            <a:p>
              <a:pPr eaLnBrk="0" hangingPunct="0"/>
              <a:endParaRPr lang="en-US" sz="2000">
                <a:solidFill>
                  <a:srgbClr val="FF0000"/>
                </a:solidFill>
              </a:endParaRPr>
            </a:p>
          </p:txBody>
        </p:sp>
        <p:sp>
          <p:nvSpPr>
            <p:cNvPr id="1032228" name="Oval 36"/>
            <p:cNvSpPr>
              <a:spLocks noChangeArrowheads="1"/>
            </p:cNvSpPr>
            <p:nvPr/>
          </p:nvSpPr>
          <p:spPr bwMode="auto">
            <a:xfrm>
              <a:off x="1968" y="719"/>
              <a:ext cx="99" cy="99"/>
            </a:xfrm>
            <a:prstGeom prst="ellipse">
              <a:avLst/>
            </a:prstGeom>
            <a:solidFill>
              <a:srgbClr val="FF0000"/>
            </a:solidFill>
            <a:ln w="28575">
              <a:noFill/>
              <a:round/>
              <a:headEnd/>
              <a:tailEnd/>
            </a:ln>
            <a:effectLst/>
          </p:spPr>
          <p:txBody>
            <a:bodyPr wrap="none" anchor="ctr"/>
            <a:lstStyle/>
            <a:p>
              <a:pPr eaLnBrk="0" hangingPunct="0"/>
              <a:endParaRPr lang="en-US" sz="2000">
                <a:solidFill>
                  <a:srgbClr val="FF0000"/>
                </a:solidFill>
              </a:endParaRPr>
            </a:p>
          </p:txBody>
        </p:sp>
        <p:sp>
          <p:nvSpPr>
            <p:cNvPr id="1032229" name="Oval 37"/>
            <p:cNvSpPr>
              <a:spLocks noChangeArrowheads="1"/>
            </p:cNvSpPr>
            <p:nvPr/>
          </p:nvSpPr>
          <p:spPr bwMode="auto">
            <a:xfrm>
              <a:off x="2093" y="719"/>
              <a:ext cx="99" cy="99"/>
            </a:xfrm>
            <a:prstGeom prst="ellipse">
              <a:avLst/>
            </a:prstGeom>
            <a:solidFill>
              <a:srgbClr val="FF0000"/>
            </a:solidFill>
            <a:ln w="28575">
              <a:noFill/>
              <a:round/>
              <a:headEnd/>
              <a:tailEnd/>
            </a:ln>
            <a:effectLst/>
          </p:spPr>
          <p:txBody>
            <a:bodyPr wrap="none" anchor="ctr"/>
            <a:lstStyle/>
            <a:p>
              <a:pPr eaLnBrk="0" hangingPunct="0"/>
              <a:endParaRPr lang="en-US" sz="2000">
                <a:solidFill>
                  <a:srgbClr val="FF0000"/>
                </a:solidFill>
              </a:endParaRPr>
            </a:p>
          </p:txBody>
        </p:sp>
        <p:sp>
          <p:nvSpPr>
            <p:cNvPr id="1032230" name="Oval 38"/>
            <p:cNvSpPr>
              <a:spLocks noChangeArrowheads="1"/>
            </p:cNvSpPr>
            <p:nvPr/>
          </p:nvSpPr>
          <p:spPr bwMode="auto">
            <a:xfrm>
              <a:off x="2219" y="719"/>
              <a:ext cx="99" cy="99"/>
            </a:xfrm>
            <a:prstGeom prst="ellipse">
              <a:avLst/>
            </a:prstGeom>
            <a:solidFill>
              <a:srgbClr val="FF0000"/>
            </a:solidFill>
            <a:ln w="28575">
              <a:noFill/>
              <a:round/>
              <a:headEnd/>
              <a:tailEnd/>
            </a:ln>
            <a:effectLst/>
          </p:spPr>
          <p:txBody>
            <a:bodyPr wrap="none" anchor="ctr"/>
            <a:lstStyle/>
            <a:p>
              <a:pPr eaLnBrk="0" hangingPunct="0"/>
              <a:endParaRPr lang="en-US" sz="2000">
                <a:solidFill>
                  <a:srgbClr val="FF0000"/>
                </a:solidFill>
              </a:endParaRPr>
            </a:p>
          </p:txBody>
        </p:sp>
        <p:sp>
          <p:nvSpPr>
            <p:cNvPr id="1032231" name="Oval 39"/>
            <p:cNvSpPr>
              <a:spLocks noChangeArrowheads="1"/>
            </p:cNvSpPr>
            <p:nvPr/>
          </p:nvSpPr>
          <p:spPr bwMode="auto">
            <a:xfrm>
              <a:off x="2344" y="719"/>
              <a:ext cx="99" cy="99"/>
            </a:xfrm>
            <a:prstGeom prst="ellipse">
              <a:avLst/>
            </a:prstGeom>
            <a:solidFill>
              <a:srgbClr val="FF0000"/>
            </a:solidFill>
            <a:ln w="28575">
              <a:noFill/>
              <a:round/>
              <a:headEnd/>
              <a:tailEnd/>
            </a:ln>
            <a:effectLst/>
          </p:spPr>
          <p:txBody>
            <a:bodyPr wrap="none" anchor="ctr"/>
            <a:lstStyle/>
            <a:p>
              <a:pPr eaLnBrk="0" hangingPunct="0"/>
              <a:endParaRPr lang="en-US" sz="2000">
                <a:solidFill>
                  <a:srgbClr val="FF0000"/>
                </a:solidFill>
              </a:endParaRPr>
            </a:p>
          </p:txBody>
        </p:sp>
        <p:sp>
          <p:nvSpPr>
            <p:cNvPr id="1032232" name="Oval 40"/>
            <p:cNvSpPr>
              <a:spLocks noChangeArrowheads="1"/>
            </p:cNvSpPr>
            <p:nvPr/>
          </p:nvSpPr>
          <p:spPr bwMode="auto">
            <a:xfrm>
              <a:off x="1968" y="576"/>
              <a:ext cx="99" cy="99"/>
            </a:xfrm>
            <a:prstGeom prst="ellipse">
              <a:avLst/>
            </a:prstGeom>
            <a:solidFill>
              <a:srgbClr val="FF0000"/>
            </a:solidFill>
            <a:ln w="28575">
              <a:noFill/>
              <a:round/>
              <a:headEnd/>
              <a:tailEnd/>
            </a:ln>
            <a:effectLst/>
          </p:spPr>
          <p:txBody>
            <a:bodyPr wrap="none" anchor="ctr"/>
            <a:lstStyle/>
            <a:p>
              <a:pPr eaLnBrk="0" hangingPunct="0"/>
              <a:endParaRPr lang="en-US" sz="2000">
                <a:solidFill>
                  <a:srgbClr val="FF0000"/>
                </a:solidFill>
              </a:endParaRPr>
            </a:p>
          </p:txBody>
        </p:sp>
        <p:sp>
          <p:nvSpPr>
            <p:cNvPr id="1032233" name="Oval 41"/>
            <p:cNvSpPr>
              <a:spLocks noChangeArrowheads="1"/>
            </p:cNvSpPr>
            <p:nvPr/>
          </p:nvSpPr>
          <p:spPr bwMode="auto">
            <a:xfrm>
              <a:off x="2093" y="576"/>
              <a:ext cx="99" cy="99"/>
            </a:xfrm>
            <a:prstGeom prst="ellipse">
              <a:avLst/>
            </a:prstGeom>
            <a:solidFill>
              <a:srgbClr val="FF0000"/>
            </a:solidFill>
            <a:ln w="28575">
              <a:noFill/>
              <a:round/>
              <a:headEnd/>
              <a:tailEnd/>
            </a:ln>
            <a:effectLst/>
          </p:spPr>
          <p:txBody>
            <a:bodyPr wrap="none" anchor="ctr"/>
            <a:lstStyle/>
            <a:p>
              <a:pPr eaLnBrk="0" hangingPunct="0"/>
              <a:endParaRPr lang="en-US" sz="2000">
                <a:solidFill>
                  <a:srgbClr val="FF0000"/>
                </a:solidFill>
              </a:endParaRPr>
            </a:p>
          </p:txBody>
        </p:sp>
        <p:sp>
          <p:nvSpPr>
            <p:cNvPr id="1032234" name="Oval 42"/>
            <p:cNvSpPr>
              <a:spLocks noChangeArrowheads="1"/>
            </p:cNvSpPr>
            <p:nvPr/>
          </p:nvSpPr>
          <p:spPr bwMode="auto">
            <a:xfrm>
              <a:off x="2219" y="576"/>
              <a:ext cx="99" cy="99"/>
            </a:xfrm>
            <a:prstGeom prst="ellipse">
              <a:avLst/>
            </a:prstGeom>
            <a:solidFill>
              <a:srgbClr val="FF0000"/>
            </a:solidFill>
            <a:ln w="28575">
              <a:noFill/>
              <a:round/>
              <a:headEnd/>
              <a:tailEnd/>
            </a:ln>
            <a:effectLst/>
          </p:spPr>
          <p:txBody>
            <a:bodyPr wrap="none" anchor="ctr"/>
            <a:lstStyle/>
            <a:p>
              <a:pPr eaLnBrk="0" hangingPunct="0"/>
              <a:endParaRPr lang="en-US" sz="2000">
                <a:solidFill>
                  <a:srgbClr val="FF0000"/>
                </a:solidFill>
              </a:endParaRPr>
            </a:p>
          </p:txBody>
        </p:sp>
        <p:sp>
          <p:nvSpPr>
            <p:cNvPr id="1032235" name="Oval 43"/>
            <p:cNvSpPr>
              <a:spLocks noChangeArrowheads="1"/>
            </p:cNvSpPr>
            <p:nvPr/>
          </p:nvSpPr>
          <p:spPr bwMode="auto">
            <a:xfrm>
              <a:off x="2344" y="576"/>
              <a:ext cx="99" cy="99"/>
            </a:xfrm>
            <a:prstGeom prst="ellipse">
              <a:avLst/>
            </a:prstGeom>
            <a:solidFill>
              <a:srgbClr val="FF0000"/>
            </a:solidFill>
            <a:ln w="28575">
              <a:noFill/>
              <a:round/>
              <a:headEnd/>
              <a:tailEnd/>
            </a:ln>
            <a:effectLst/>
          </p:spPr>
          <p:txBody>
            <a:bodyPr wrap="none" anchor="ctr"/>
            <a:lstStyle/>
            <a:p>
              <a:pPr eaLnBrk="0" hangingPunct="0"/>
              <a:endParaRPr lang="en-US" sz="2000">
                <a:solidFill>
                  <a:srgbClr val="FF0000"/>
                </a:solidFill>
              </a:endParaRPr>
            </a:p>
          </p:txBody>
        </p:sp>
        <p:sp>
          <p:nvSpPr>
            <p:cNvPr id="1032236" name="Line 44"/>
            <p:cNvSpPr>
              <a:spLocks noChangeShapeType="1"/>
            </p:cNvSpPr>
            <p:nvPr/>
          </p:nvSpPr>
          <p:spPr bwMode="auto">
            <a:xfrm>
              <a:off x="2021" y="1055"/>
              <a:ext cx="369" cy="0"/>
            </a:xfrm>
            <a:prstGeom prst="line">
              <a:avLst/>
            </a:prstGeom>
            <a:noFill/>
            <a:ln w="28575">
              <a:solidFill>
                <a:srgbClr val="FF9999"/>
              </a:solidFill>
              <a:round/>
              <a:headEnd/>
              <a:tailEnd/>
            </a:ln>
            <a:effectLst/>
          </p:spPr>
          <p:txBody>
            <a:bodyPr wrap="none" anchor="ctr"/>
            <a:lstStyle/>
            <a:p>
              <a:endParaRPr lang="en-US">
                <a:solidFill>
                  <a:prstClr val="black"/>
                </a:solidFill>
              </a:endParaRPr>
            </a:p>
          </p:txBody>
        </p:sp>
        <p:sp>
          <p:nvSpPr>
            <p:cNvPr id="1032237" name="Line 45"/>
            <p:cNvSpPr>
              <a:spLocks noChangeShapeType="1"/>
            </p:cNvSpPr>
            <p:nvPr/>
          </p:nvSpPr>
          <p:spPr bwMode="auto">
            <a:xfrm>
              <a:off x="2021" y="909"/>
              <a:ext cx="369" cy="0"/>
            </a:xfrm>
            <a:prstGeom prst="line">
              <a:avLst/>
            </a:prstGeom>
            <a:noFill/>
            <a:ln w="28575">
              <a:solidFill>
                <a:srgbClr val="FF9999"/>
              </a:solidFill>
              <a:round/>
              <a:headEnd/>
              <a:tailEnd/>
            </a:ln>
            <a:effectLst/>
          </p:spPr>
          <p:txBody>
            <a:bodyPr wrap="none" anchor="ctr"/>
            <a:lstStyle/>
            <a:p>
              <a:endParaRPr lang="en-US">
                <a:solidFill>
                  <a:prstClr val="black"/>
                </a:solidFill>
              </a:endParaRPr>
            </a:p>
          </p:txBody>
        </p:sp>
        <p:sp>
          <p:nvSpPr>
            <p:cNvPr id="1032238" name="Line 46"/>
            <p:cNvSpPr>
              <a:spLocks noChangeShapeType="1"/>
            </p:cNvSpPr>
            <p:nvPr/>
          </p:nvSpPr>
          <p:spPr bwMode="auto">
            <a:xfrm>
              <a:off x="2021" y="764"/>
              <a:ext cx="369" cy="0"/>
            </a:xfrm>
            <a:prstGeom prst="line">
              <a:avLst/>
            </a:prstGeom>
            <a:noFill/>
            <a:ln w="28575">
              <a:solidFill>
                <a:srgbClr val="FF9999"/>
              </a:solidFill>
              <a:round/>
              <a:headEnd/>
              <a:tailEnd/>
            </a:ln>
            <a:effectLst/>
          </p:spPr>
          <p:txBody>
            <a:bodyPr wrap="none" anchor="ctr"/>
            <a:lstStyle/>
            <a:p>
              <a:endParaRPr lang="en-US">
                <a:solidFill>
                  <a:prstClr val="black"/>
                </a:solidFill>
              </a:endParaRPr>
            </a:p>
          </p:txBody>
        </p:sp>
        <p:sp>
          <p:nvSpPr>
            <p:cNvPr id="1032239" name="Line 47"/>
            <p:cNvSpPr>
              <a:spLocks noChangeShapeType="1"/>
            </p:cNvSpPr>
            <p:nvPr/>
          </p:nvSpPr>
          <p:spPr bwMode="auto">
            <a:xfrm>
              <a:off x="2021" y="619"/>
              <a:ext cx="369" cy="0"/>
            </a:xfrm>
            <a:prstGeom prst="line">
              <a:avLst/>
            </a:prstGeom>
            <a:noFill/>
            <a:ln w="28575">
              <a:solidFill>
                <a:srgbClr val="FF9999"/>
              </a:solidFill>
              <a:round/>
              <a:headEnd/>
              <a:tailEnd/>
            </a:ln>
            <a:effectLst/>
          </p:spPr>
          <p:txBody>
            <a:bodyPr wrap="none" anchor="ctr"/>
            <a:lstStyle/>
            <a:p>
              <a:endParaRPr lang="en-US">
                <a:solidFill>
                  <a:prstClr val="black"/>
                </a:solidFill>
              </a:endParaRPr>
            </a:p>
          </p:txBody>
        </p:sp>
        <p:sp>
          <p:nvSpPr>
            <p:cNvPr id="1032240" name="Line 48"/>
            <p:cNvSpPr>
              <a:spLocks noChangeShapeType="1"/>
            </p:cNvSpPr>
            <p:nvPr/>
          </p:nvSpPr>
          <p:spPr bwMode="auto">
            <a:xfrm flipV="1">
              <a:off x="2390" y="619"/>
              <a:ext cx="0" cy="449"/>
            </a:xfrm>
            <a:prstGeom prst="line">
              <a:avLst/>
            </a:prstGeom>
            <a:noFill/>
            <a:ln w="28575">
              <a:solidFill>
                <a:srgbClr val="FF9999"/>
              </a:solidFill>
              <a:round/>
              <a:headEnd/>
              <a:tailEnd/>
            </a:ln>
            <a:effectLst/>
          </p:spPr>
          <p:txBody>
            <a:bodyPr wrap="none" anchor="ctr"/>
            <a:lstStyle/>
            <a:p>
              <a:endParaRPr lang="en-US">
                <a:solidFill>
                  <a:prstClr val="black"/>
                </a:solidFill>
              </a:endParaRPr>
            </a:p>
          </p:txBody>
        </p:sp>
        <p:sp>
          <p:nvSpPr>
            <p:cNvPr id="1032241" name="Line 49"/>
            <p:cNvSpPr>
              <a:spLocks noChangeShapeType="1"/>
            </p:cNvSpPr>
            <p:nvPr/>
          </p:nvSpPr>
          <p:spPr bwMode="auto">
            <a:xfrm flipV="1">
              <a:off x="2267" y="624"/>
              <a:ext cx="0" cy="444"/>
            </a:xfrm>
            <a:prstGeom prst="line">
              <a:avLst/>
            </a:prstGeom>
            <a:noFill/>
            <a:ln w="28575">
              <a:solidFill>
                <a:srgbClr val="FF9999"/>
              </a:solidFill>
              <a:round/>
              <a:headEnd/>
              <a:tailEnd/>
            </a:ln>
            <a:effectLst/>
          </p:spPr>
          <p:txBody>
            <a:bodyPr wrap="none" anchor="ctr"/>
            <a:lstStyle/>
            <a:p>
              <a:endParaRPr lang="en-US">
                <a:solidFill>
                  <a:prstClr val="black"/>
                </a:solidFill>
              </a:endParaRPr>
            </a:p>
          </p:txBody>
        </p:sp>
        <p:sp>
          <p:nvSpPr>
            <p:cNvPr id="1032242" name="Line 50"/>
            <p:cNvSpPr>
              <a:spLocks noChangeShapeType="1"/>
            </p:cNvSpPr>
            <p:nvPr/>
          </p:nvSpPr>
          <p:spPr bwMode="auto">
            <a:xfrm flipV="1">
              <a:off x="2144" y="624"/>
              <a:ext cx="0" cy="432"/>
            </a:xfrm>
            <a:prstGeom prst="line">
              <a:avLst/>
            </a:prstGeom>
            <a:noFill/>
            <a:ln w="28575">
              <a:solidFill>
                <a:srgbClr val="FF9999"/>
              </a:solidFill>
              <a:round/>
              <a:headEnd/>
              <a:tailEnd/>
            </a:ln>
            <a:effectLst/>
          </p:spPr>
          <p:txBody>
            <a:bodyPr wrap="none" anchor="ctr"/>
            <a:lstStyle/>
            <a:p>
              <a:endParaRPr lang="en-US">
                <a:solidFill>
                  <a:prstClr val="black"/>
                </a:solidFill>
              </a:endParaRPr>
            </a:p>
          </p:txBody>
        </p:sp>
        <p:sp>
          <p:nvSpPr>
            <p:cNvPr id="1032243" name="Line 51"/>
            <p:cNvSpPr>
              <a:spLocks noChangeShapeType="1"/>
            </p:cNvSpPr>
            <p:nvPr/>
          </p:nvSpPr>
          <p:spPr bwMode="auto">
            <a:xfrm flipV="1">
              <a:off x="2021" y="619"/>
              <a:ext cx="0" cy="437"/>
            </a:xfrm>
            <a:prstGeom prst="line">
              <a:avLst/>
            </a:prstGeom>
            <a:noFill/>
            <a:ln w="28575">
              <a:solidFill>
                <a:srgbClr val="FF9999"/>
              </a:solidFill>
              <a:round/>
              <a:headEnd/>
              <a:tailEnd/>
            </a:ln>
            <a:effectLst/>
          </p:spPr>
          <p:txBody>
            <a:bodyPr wrap="none" anchor="ctr"/>
            <a:lstStyle/>
            <a:p>
              <a:endParaRPr lang="en-US">
                <a:solidFill>
                  <a:prstClr val="black"/>
                </a:solidFill>
              </a:endParaRPr>
            </a:p>
          </p:txBody>
        </p:sp>
      </p:grpSp>
      <p:pic>
        <p:nvPicPr>
          <p:cNvPr id="1032244" name="Picture 52"/>
          <p:cNvPicPr>
            <a:picLocks noChangeAspect="1" noChangeArrowheads="1"/>
          </p:cNvPicPr>
          <p:nvPr/>
        </p:nvPicPr>
        <p:blipFill>
          <a:blip r:embed="rId9" cstate="print"/>
          <a:srcRect/>
          <a:stretch>
            <a:fillRect/>
          </a:stretch>
        </p:blipFill>
        <p:spPr bwMode="auto">
          <a:xfrm>
            <a:off x="3429000" y="457200"/>
            <a:ext cx="685800" cy="557213"/>
          </a:xfrm>
          <a:prstGeom prst="rect">
            <a:avLst/>
          </a:prstGeom>
          <a:noFill/>
          <a:ln w="9525">
            <a:noFill/>
            <a:miter lim="800000"/>
            <a:headEnd/>
            <a:tailEnd/>
          </a:ln>
        </p:spPr>
      </p:pic>
      <p:pic>
        <p:nvPicPr>
          <p:cNvPr id="1032245" name="Picture 53"/>
          <p:cNvPicPr>
            <a:picLocks noChangeAspect="1" noChangeArrowheads="1"/>
          </p:cNvPicPr>
          <p:nvPr/>
        </p:nvPicPr>
        <p:blipFill>
          <a:blip r:embed="rId10"/>
          <a:srcRect/>
          <a:stretch>
            <a:fillRect/>
          </a:stretch>
        </p:blipFill>
        <p:spPr bwMode="auto">
          <a:xfrm>
            <a:off x="0" y="3962400"/>
            <a:ext cx="590550" cy="609600"/>
          </a:xfrm>
          <a:prstGeom prst="rect">
            <a:avLst/>
          </a:prstGeom>
          <a:noFill/>
        </p:spPr>
      </p:pic>
      <p:pic>
        <p:nvPicPr>
          <p:cNvPr id="1032246" name="Picture 54"/>
          <p:cNvPicPr>
            <a:picLocks noChangeAspect="1" noChangeArrowheads="1"/>
          </p:cNvPicPr>
          <p:nvPr/>
        </p:nvPicPr>
        <p:blipFill>
          <a:blip r:embed="rId11"/>
          <a:srcRect/>
          <a:stretch>
            <a:fillRect/>
          </a:stretch>
        </p:blipFill>
        <p:spPr bwMode="auto">
          <a:xfrm>
            <a:off x="3733800" y="6172200"/>
            <a:ext cx="609600" cy="547688"/>
          </a:xfrm>
          <a:prstGeom prst="rect">
            <a:avLst/>
          </a:prstGeom>
          <a:noFill/>
          <a:ln w="9525">
            <a:noFill/>
            <a:miter lim="800000"/>
            <a:headEnd/>
            <a:tailEnd/>
          </a:ln>
          <a:effectLst/>
        </p:spPr>
      </p:pic>
      <p:pic>
        <p:nvPicPr>
          <p:cNvPr id="1032247" name="Picture 55"/>
          <p:cNvPicPr>
            <a:picLocks noChangeAspect="1" noChangeArrowheads="1"/>
          </p:cNvPicPr>
          <p:nvPr/>
        </p:nvPicPr>
        <p:blipFill>
          <a:blip r:embed="rId12"/>
          <a:srcRect/>
          <a:stretch>
            <a:fillRect/>
          </a:stretch>
        </p:blipFill>
        <p:spPr bwMode="auto">
          <a:xfrm>
            <a:off x="0" y="1447800"/>
            <a:ext cx="762000" cy="531813"/>
          </a:xfrm>
          <a:prstGeom prst="rect">
            <a:avLst/>
          </a:prstGeom>
          <a:noFill/>
          <a:ln w="9525">
            <a:noFill/>
            <a:miter lim="800000"/>
            <a:headEnd/>
            <a:tailEnd/>
          </a:ln>
          <a:effectLst/>
        </p:spPr>
      </p:pic>
      <p:pic>
        <p:nvPicPr>
          <p:cNvPr id="1032248" name="Picture 56"/>
          <p:cNvPicPr>
            <a:picLocks noChangeAspect="1" noChangeArrowheads="1"/>
          </p:cNvPicPr>
          <p:nvPr/>
        </p:nvPicPr>
        <p:blipFill>
          <a:blip r:embed="rId13"/>
          <a:srcRect/>
          <a:stretch>
            <a:fillRect/>
          </a:stretch>
        </p:blipFill>
        <p:spPr bwMode="auto">
          <a:xfrm>
            <a:off x="4343400" y="6172200"/>
            <a:ext cx="441325" cy="685800"/>
          </a:xfrm>
          <a:prstGeom prst="rect">
            <a:avLst/>
          </a:prstGeom>
          <a:noFill/>
          <a:ln w="9525" algn="ctr">
            <a:noFill/>
            <a:miter lim="800000"/>
            <a:headEnd/>
            <a:tailEnd/>
          </a:ln>
          <a:effectLst/>
        </p:spPr>
      </p:pic>
      <p:pic>
        <p:nvPicPr>
          <p:cNvPr id="1032249" name="Picture 57"/>
          <p:cNvPicPr>
            <a:picLocks noChangeAspect="1" noChangeArrowheads="1"/>
          </p:cNvPicPr>
          <p:nvPr/>
        </p:nvPicPr>
        <p:blipFill>
          <a:blip r:embed="rId14"/>
          <a:srcRect/>
          <a:stretch>
            <a:fillRect/>
          </a:stretch>
        </p:blipFill>
        <p:spPr bwMode="auto">
          <a:xfrm>
            <a:off x="1905000" y="6172200"/>
            <a:ext cx="530225" cy="685800"/>
          </a:xfrm>
          <a:prstGeom prst="rect">
            <a:avLst/>
          </a:prstGeom>
          <a:noFill/>
          <a:ln w="9525" algn="ctr">
            <a:noFill/>
            <a:miter lim="800000"/>
            <a:headEnd/>
            <a:tailEnd/>
          </a:ln>
          <a:effectLst/>
        </p:spPr>
      </p:pic>
      <p:pic>
        <p:nvPicPr>
          <p:cNvPr id="1032250" name="Picture 58"/>
          <p:cNvPicPr>
            <a:picLocks noChangeAspect="1" noChangeArrowheads="1"/>
          </p:cNvPicPr>
          <p:nvPr/>
        </p:nvPicPr>
        <p:blipFill>
          <a:blip r:embed="rId15"/>
          <a:srcRect/>
          <a:stretch>
            <a:fillRect/>
          </a:stretch>
        </p:blipFill>
        <p:spPr bwMode="auto">
          <a:xfrm>
            <a:off x="0" y="2133600"/>
            <a:ext cx="766763" cy="501650"/>
          </a:xfrm>
          <a:prstGeom prst="rect">
            <a:avLst/>
          </a:prstGeom>
          <a:noFill/>
          <a:ln w="9525" algn="ctr">
            <a:noFill/>
            <a:miter lim="800000"/>
            <a:headEnd/>
            <a:tailEnd/>
          </a:ln>
          <a:effectLst/>
        </p:spPr>
      </p:pic>
      <p:sp>
        <p:nvSpPr>
          <p:cNvPr id="1032251" name="AutoShape 59"/>
          <p:cNvSpPr>
            <a:spLocks noChangeArrowheads="1"/>
          </p:cNvSpPr>
          <p:nvPr/>
        </p:nvSpPr>
        <p:spPr bwMode="auto">
          <a:xfrm rot="-2866024">
            <a:off x="975519" y="5796756"/>
            <a:ext cx="390525" cy="360363"/>
          </a:xfrm>
          <a:prstGeom prst="flowChartDelay">
            <a:avLst/>
          </a:prstGeom>
          <a:noFill/>
          <a:ln w="9525" algn="ctr">
            <a:solidFill>
              <a:schemeClr val="tx1"/>
            </a:solidFill>
            <a:miter lim="800000"/>
            <a:headEnd/>
            <a:tailEnd/>
          </a:ln>
          <a:effectLst/>
        </p:spPr>
        <p:txBody>
          <a:bodyPr wrap="none" anchor="ctr">
            <a:spAutoFit/>
          </a:bodyPr>
          <a:lstStyle/>
          <a:p>
            <a:r>
              <a:rPr lang="en-US" sz="1200">
                <a:solidFill>
                  <a:prstClr val="black"/>
                </a:solidFill>
              </a:rPr>
              <a:t>SS</a:t>
            </a:r>
          </a:p>
        </p:txBody>
      </p:sp>
      <p:sp>
        <p:nvSpPr>
          <p:cNvPr id="1032252" name="AutoShape 60"/>
          <p:cNvSpPr>
            <a:spLocks noChangeArrowheads="1"/>
          </p:cNvSpPr>
          <p:nvPr/>
        </p:nvSpPr>
        <p:spPr bwMode="auto">
          <a:xfrm rot="16200000">
            <a:off x="1450182" y="5645944"/>
            <a:ext cx="407987" cy="339725"/>
          </a:xfrm>
          <a:prstGeom prst="flowChartDelay">
            <a:avLst/>
          </a:prstGeom>
          <a:noFill/>
          <a:ln w="9525" algn="ctr">
            <a:solidFill>
              <a:schemeClr val="tx1"/>
            </a:solidFill>
            <a:miter lim="800000"/>
            <a:headEnd/>
            <a:tailEnd/>
          </a:ln>
          <a:effectLst/>
        </p:spPr>
        <p:txBody>
          <a:bodyPr vert="eaVert" anchor="ctr">
            <a:spAutoFit/>
          </a:bodyPr>
          <a:lstStyle/>
          <a:p>
            <a:r>
              <a:rPr lang="en-US" sz="1200">
                <a:solidFill>
                  <a:prstClr val="black"/>
                </a:solidFill>
              </a:rPr>
              <a:t>SS</a:t>
            </a:r>
          </a:p>
        </p:txBody>
      </p:sp>
      <p:sp>
        <p:nvSpPr>
          <p:cNvPr id="1032253" name="AutoShape 61"/>
          <p:cNvSpPr>
            <a:spLocks noChangeArrowheads="1"/>
          </p:cNvSpPr>
          <p:nvPr/>
        </p:nvSpPr>
        <p:spPr bwMode="auto">
          <a:xfrm rot="16200000">
            <a:off x="2023269" y="5645944"/>
            <a:ext cx="407987" cy="339725"/>
          </a:xfrm>
          <a:prstGeom prst="flowChartDelay">
            <a:avLst/>
          </a:prstGeom>
          <a:noFill/>
          <a:ln w="9525" algn="ctr">
            <a:solidFill>
              <a:schemeClr val="tx1"/>
            </a:solidFill>
            <a:miter lim="800000"/>
            <a:headEnd/>
            <a:tailEnd/>
          </a:ln>
          <a:effectLst/>
        </p:spPr>
        <p:txBody>
          <a:bodyPr vert="eaVert" anchor="ctr">
            <a:spAutoFit/>
          </a:bodyPr>
          <a:lstStyle/>
          <a:p>
            <a:r>
              <a:rPr lang="en-US" sz="1200">
                <a:solidFill>
                  <a:prstClr val="black"/>
                </a:solidFill>
              </a:rPr>
              <a:t>SS</a:t>
            </a:r>
          </a:p>
        </p:txBody>
      </p:sp>
      <p:sp>
        <p:nvSpPr>
          <p:cNvPr id="1032254" name="AutoShape 62"/>
          <p:cNvSpPr>
            <a:spLocks noChangeArrowheads="1"/>
          </p:cNvSpPr>
          <p:nvPr/>
        </p:nvSpPr>
        <p:spPr bwMode="auto">
          <a:xfrm rot="16200000">
            <a:off x="3852069" y="5596731"/>
            <a:ext cx="407988" cy="339725"/>
          </a:xfrm>
          <a:prstGeom prst="flowChartDelay">
            <a:avLst/>
          </a:prstGeom>
          <a:noFill/>
          <a:ln w="9525" algn="ctr">
            <a:solidFill>
              <a:schemeClr val="tx1"/>
            </a:solidFill>
            <a:miter lim="800000"/>
            <a:headEnd/>
            <a:tailEnd/>
          </a:ln>
          <a:effectLst/>
        </p:spPr>
        <p:txBody>
          <a:bodyPr vert="eaVert" anchor="ctr">
            <a:spAutoFit/>
          </a:bodyPr>
          <a:lstStyle/>
          <a:p>
            <a:r>
              <a:rPr lang="en-US" sz="1200">
                <a:solidFill>
                  <a:prstClr val="black"/>
                </a:solidFill>
              </a:rPr>
              <a:t>SS</a:t>
            </a:r>
          </a:p>
        </p:txBody>
      </p:sp>
      <p:sp>
        <p:nvSpPr>
          <p:cNvPr id="1032255" name="AutoShape 63"/>
          <p:cNvSpPr>
            <a:spLocks noChangeArrowheads="1"/>
          </p:cNvSpPr>
          <p:nvPr/>
        </p:nvSpPr>
        <p:spPr bwMode="auto">
          <a:xfrm rot="16200000">
            <a:off x="4309269" y="5645944"/>
            <a:ext cx="407987" cy="339725"/>
          </a:xfrm>
          <a:prstGeom prst="flowChartDelay">
            <a:avLst/>
          </a:prstGeom>
          <a:noFill/>
          <a:ln w="9525" algn="ctr">
            <a:solidFill>
              <a:schemeClr val="tx1"/>
            </a:solidFill>
            <a:miter lim="800000"/>
            <a:headEnd/>
            <a:tailEnd/>
          </a:ln>
          <a:effectLst/>
        </p:spPr>
        <p:txBody>
          <a:bodyPr vert="eaVert" anchor="ctr">
            <a:spAutoFit/>
          </a:bodyPr>
          <a:lstStyle/>
          <a:p>
            <a:r>
              <a:rPr lang="en-US" sz="1200">
                <a:solidFill>
                  <a:prstClr val="black"/>
                </a:solidFill>
              </a:rPr>
              <a:t>SS</a:t>
            </a:r>
          </a:p>
        </p:txBody>
      </p:sp>
      <p:sp>
        <p:nvSpPr>
          <p:cNvPr id="1032256" name="AutoShape 64"/>
          <p:cNvSpPr>
            <a:spLocks noChangeArrowheads="1"/>
          </p:cNvSpPr>
          <p:nvPr/>
        </p:nvSpPr>
        <p:spPr bwMode="auto">
          <a:xfrm rot="16200000">
            <a:off x="5071269" y="5645944"/>
            <a:ext cx="407987" cy="339725"/>
          </a:xfrm>
          <a:prstGeom prst="flowChartDelay">
            <a:avLst/>
          </a:prstGeom>
          <a:noFill/>
          <a:ln w="9525" algn="ctr">
            <a:solidFill>
              <a:schemeClr val="tx1"/>
            </a:solidFill>
            <a:miter lim="800000"/>
            <a:headEnd/>
            <a:tailEnd/>
          </a:ln>
          <a:effectLst/>
        </p:spPr>
        <p:txBody>
          <a:bodyPr vert="eaVert" anchor="ctr">
            <a:spAutoFit/>
          </a:bodyPr>
          <a:lstStyle/>
          <a:p>
            <a:r>
              <a:rPr lang="en-US" sz="1200">
                <a:solidFill>
                  <a:prstClr val="black"/>
                </a:solidFill>
              </a:rPr>
              <a:t>SS</a:t>
            </a:r>
          </a:p>
        </p:txBody>
      </p:sp>
      <p:sp>
        <p:nvSpPr>
          <p:cNvPr id="1032257" name="AutoShape 65"/>
          <p:cNvSpPr>
            <a:spLocks noChangeArrowheads="1"/>
          </p:cNvSpPr>
          <p:nvPr/>
        </p:nvSpPr>
        <p:spPr bwMode="auto">
          <a:xfrm rot="16200000">
            <a:off x="7094934" y="5622295"/>
            <a:ext cx="407987" cy="339725"/>
          </a:xfrm>
          <a:prstGeom prst="flowChartDelay">
            <a:avLst/>
          </a:prstGeom>
          <a:noFill/>
          <a:ln w="9525" algn="ctr">
            <a:solidFill>
              <a:schemeClr val="tx1"/>
            </a:solidFill>
            <a:miter lim="800000"/>
            <a:headEnd/>
            <a:tailEnd/>
          </a:ln>
          <a:effectLst/>
        </p:spPr>
        <p:txBody>
          <a:bodyPr vert="eaVert" anchor="ctr">
            <a:spAutoFit/>
          </a:bodyPr>
          <a:lstStyle/>
          <a:p>
            <a:r>
              <a:rPr lang="en-US" sz="1200">
                <a:solidFill>
                  <a:prstClr val="black"/>
                </a:solidFill>
              </a:rPr>
              <a:t>SS</a:t>
            </a:r>
          </a:p>
        </p:txBody>
      </p:sp>
      <p:pic>
        <p:nvPicPr>
          <p:cNvPr id="1032258" name="Picture 66"/>
          <p:cNvPicPr>
            <a:picLocks noChangeAspect="1" noChangeArrowheads="1"/>
          </p:cNvPicPr>
          <p:nvPr/>
        </p:nvPicPr>
        <p:blipFill>
          <a:blip r:embed="rId16"/>
          <a:srcRect/>
          <a:stretch>
            <a:fillRect/>
          </a:stretch>
        </p:blipFill>
        <p:spPr bwMode="auto">
          <a:xfrm>
            <a:off x="0" y="3352800"/>
            <a:ext cx="838200" cy="566738"/>
          </a:xfrm>
          <a:prstGeom prst="rect">
            <a:avLst/>
          </a:prstGeom>
          <a:noFill/>
          <a:ln w="9525" algn="ctr">
            <a:noFill/>
            <a:miter lim="800000"/>
            <a:headEnd/>
            <a:tailEnd/>
          </a:ln>
          <a:effectLst/>
        </p:spPr>
      </p:pic>
      <p:pic>
        <p:nvPicPr>
          <p:cNvPr id="1032259" name="Picture 67" descr="via2"/>
          <p:cNvPicPr>
            <a:picLocks noChangeAspect="1" noChangeArrowheads="1"/>
          </p:cNvPicPr>
          <p:nvPr/>
        </p:nvPicPr>
        <p:blipFill>
          <a:blip r:embed="rId17"/>
          <a:srcRect/>
          <a:stretch>
            <a:fillRect/>
          </a:stretch>
        </p:blipFill>
        <p:spPr bwMode="auto">
          <a:xfrm rot="2924733">
            <a:off x="7835106" y="1080294"/>
            <a:ext cx="484188" cy="609600"/>
          </a:xfrm>
          <a:prstGeom prst="rect">
            <a:avLst/>
          </a:prstGeom>
          <a:noFill/>
        </p:spPr>
      </p:pic>
      <p:pic>
        <p:nvPicPr>
          <p:cNvPr id="1032260" name="Picture 68" descr="B_OEQ127"/>
          <p:cNvPicPr>
            <a:picLocks noChangeAspect="1" noChangeArrowheads="1"/>
          </p:cNvPicPr>
          <p:nvPr/>
        </p:nvPicPr>
        <p:blipFill>
          <a:blip r:embed="rId18"/>
          <a:srcRect/>
          <a:stretch>
            <a:fillRect/>
          </a:stretch>
        </p:blipFill>
        <p:spPr bwMode="auto">
          <a:xfrm rot="2730464">
            <a:off x="8396288" y="1738312"/>
            <a:ext cx="528638" cy="557213"/>
          </a:xfrm>
          <a:prstGeom prst="rect">
            <a:avLst/>
          </a:prstGeom>
          <a:noFill/>
        </p:spPr>
      </p:pic>
      <p:pic>
        <p:nvPicPr>
          <p:cNvPr id="1032261" name="Picture 69" descr="rocketebook"/>
          <p:cNvPicPr>
            <a:picLocks noChangeAspect="1" noChangeArrowheads="1"/>
          </p:cNvPicPr>
          <p:nvPr/>
        </p:nvPicPr>
        <p:blipFill>
          <a:blip r:embed="rId19"/>
          <a:srcRect/>
          <a:stretch>
            <a:fillRect/>
          </a:stretch>
        </p:blipFill>
        <p:spPr bwMode="auto">
          <a:xfrm>
            <a:off x="8612188" y="914400"/>
            <a:ext cx="531812" cy="712788"/>
          </a:xfrm>
          <a:prstGeom prst="rect">
            <a:avLst/>
          </a:prstGeom>
          <a:noFill/>
          <a:ln w="9525">
            <a:noFill/>
            <a:miter lim="800000"/>
            <a:headEnd/>
            <a:tailEnd/>
          </a:ln>
          <a:effectLst/>
        </p:spPr>
      </p:pic>
      <p:sp>
        <p:nvSpPr>
          <p:cNvPr id="1032262" name="Oval 70"/>
          <p:cNvSpPr>
            <a:spLocks noChangeArrowheads="1"/>
          </p:cNvSpPr>
          <p:nvPr/>
        </p:nvSpPr>
        <p:spPr bwMode="auto">
          <a:xfrm rot="2650181">
            <a:off x="6629400" y="1828800"/>
            <a:ext cx="2514600" cy="617538"/>
          </a:xfrm>
          <a:prstGeom prst="ellipse">
            <a:avLst/>
          </a:prstGeom>
          <a:solidFill>
            <a:schemeClr val="bg1">
              <a:lumMod val="85000"/>
            </a:schemeClr>
          </a:solidFill>
          <a:ln w="9525" algn="ctr">
            <a:solidFill>
              <a:schemeClr val="tx1"/>
            </a:solidFill>
            <a:round/>
            <a:headEnd/>
            <a:tailEnd/>
          </a:ln>
          <a:effectLst/>
        </p:spPr>
        <p:txBody>
          <a:bodyPr wrap="none" anchor="ctr"/>
          <a:lstStyle/>
          <a:p>
            <a:pPr algn="ctr"/>
            <a:r>
              <a:rPr lang="en-US" sz="2400">
                <a:solidFill>
                  <a:prstClr val="black"/>
                </a:solidFill>
              </a:rPr>
              <a:t>Portal</a:t>
            </a:r>
          </a:p>
        </p:txBody>
      </p:sp>
      <p:sp>
        <p:nvSpPr>
          <p:cNvPr id="1032263" name="Text Box 71"/>
          <p:cNvSpPr txBox="1">
            <a:spLocks noChangeArrowheads="1"/>
          </p:cNvSpPr>
          <p:nvPr/>
        </p:nvSpPr>
        <p:spPr bwMode="auto">
          <a:xfrm>
            <a:off x="7452056" y="3975645"/>
            <a:ext cx="1713707" cy="1815882"/>
          </a:xfrm>
          <a:prstGeom prst="rect">
            <a:avLst/>
          </a:prstGeom>
          <a:noFill/>
          <a:ln w="9525" algn="ctr">
            <a:noFill/>
            <a:miter lim="800000"/>
            <a:headEnd/>
            <a:tailEnd/>
          </a:ln>
          <a:effectLst/>
        </p:spPr>
        <p:txBody>
          <a:bodyPr wrap="square">
            <a:spAutoFit/>
          </a:bodyPr>
          <a:lstStyle/>
          <a:p>
            <a:r>
              <a:rPr lang="en-US" sz="1600" b="1" dirty="0" smtClean="0">
                <a:solidFill>
                  <a:prstClr val="black"/>
                </a:solidFill>
              </a:rPr>
              <a:t>SS: </a:t>
            </a:r>
            <a:r>
              <a:rPr lang="en-US" sz="1600" dirty="0" smtClean="0">
                <a:solidFill>
                  <a:prstClr val="black"/>
                </a:solidFill>
              </a:rPr>
              <a:t>Sensor </a:t>
            </a:r>
            <a:r>
              <a:rPr lang="en-US" sz="1600" dirty="0">
                <a:solidFill>
                  <a:prstClr val="black"/>
                </a:solidFill>
              </a:rPr>
              <a:t>or Data</a:t>
            </a:r>
          </a:p>
          <a:p>
            <a:r>
              <a:rPr lang="en-US" sz="1600" dirty="0">
                <a:solidFill>
                  <a:prstClr val="black"/>
                </a:solidFill>
              </a:rPr>
              <a:t>Interchange</a:t>
            </a:r>
          </a:p>
          <a:p>
            <a:r>
              <a:rPr lang="en-US" sz="1600" dirty="0" smtClean="0">
                <a:solidFill>
                  <a:prstClr val="black"/>
                </a:solidFill>
              </a:rPr>
              <a:t>Service</a:t>
            </a:r>
          </a:p>
          <a:p>
            <a:r>
              <a:rPr lang="en-US" sz="1600" b="1" dirty="0" smtClean="0">
                <a:solidFill>
                  <a:prstClr val="black"/>
                </a:solidFill>
              </a:rPr>
              <a:t>Workflow </a:t>
            </a:r>
            <a:r>
              <a:rPr lang="en-US" sz="1600" dirty="0" smtClean="0">
                <a:solidFill>
                  <a:prstClr val="black"/>
                </a:solidFill>
              </a:rPr>
              <a:t>through multiple filter/discovery clouds or Services</a:t>
            </a:r>
          </a:p>
        </p:txBody>
      </p:sp>
      <p:sp>
        <p:nvSpPr>
          <p:cNvPr id="1032264" name="Rectangle 72"/>
          <p:cNvSpPr>
            <a:spLocks noChangeArrowheads="1"/>
          </p:cNvSpPr>
          <p:nvPr/>
        </p:nvSpPr>
        <p:spPr bwMode="auto">
          <a:xfrm>
            <a:off x="0" y="5001310"/>
            <a:ext cx="955711" cy="646331"/>
          </a:xfrm>
          <a:prstGeom prst="rect">
            <a:avLst/>
          </a:prstGeom>
          <a:solidFill>
            <a:schemeClr val="bg1"/>
          </a:solidFill>
          <a:ln w="9525" algn="ctr">
            <a:solidFill>
              <a:schemeClr val="tx1"/>
            </a:solidFill>
            <a:miter lim="800000"/>
            <a:headEnd/>
            <a:tailEnd/>
          </a:ln>
          <a:effectLst/>
        </p:spPr>
        <p:txBody>
          <a:bodyPr wrap="none" anchor="ctr">
            <a:spAutoFit/>
          </a:bodyPr>
          <a:lstStyle/>
          <a:p>
            <a:r>
              <a:rPr lang="en-US" dirty="0">
                <a:solidFill>
                  <a:prstClr val="black"/>
                </a:solidFill>
              </a:rPr>
              <a:t>Another</a:t>
            </a:r>
            <a:br>
              <a:rPr lang="en-US" dirty="0">
                <a:solidFill>
                  <a:prstClr val="black"/>
                </a:solidFill>
              </a:rPr>
            </a:br>
            <a:r>
              <a:rPr lang="en-US" dirty="0" smtClean="0">
                <a:solidFill>
                  <a:prstClr val="black"/>
                </a:solidFill>
              </a:rPr>
              <a:t>Cloud</a:t>
            </a:r>
            <a:endParaRPr lang="en-US" dirty="0">
              <a:solidFill>
                <a:prstClr val="black"/>
              </a:solidFill>
            </a:endParaRPr>
          </a:p>
        </p:txBody>
      </p:sp>
      <p:sp>
        <p:nvSpPr>
          <p:cNvPr id="1032265" name="Text Box 73"/>
          <p:cNvSpPr txBox="1">
            <a:spLocks noChangeArrowheads="1"/>
          </p:cNvSpPr>
          <p:nvPr/>
        </p:nvSpPr>
        <p:spPr bwMode="auto">
          <a:xfrm>
            <a:off x="179388" y="115888"/>
            <a:ext cx="8859837" cy="366712"/>
          </a:xfrm>
          <a:prstGeom prst="rect">
            <a:avLst/>
          </a:prstGeom>
          <a:noFill/>
          <a:ln w="9525">
            <a:noFill/>
            <a:miter lim="800000"/>
            <a:headEnd/>
            <a:tailEnd/>
          </a:ln>
          <a:effectLst/>
        </p:spPr>
        <p:txBody>
          <a:bodyPr wrap="none">
            <a:spAutoFit/>
          </a:bodyPr>
          <a:lstStyle/>
          <a:p>
            <a:r>
              <a:rPr lang="en-US" b="1" dirty="0">
                <a:solidFill>
                  <a:prstClr val="black"/>
                </a:solidFill>
                <a:latin typeface="Arial" pitchFamily="34" charset="0"/>
              </a:rPr>
              <a:t>Raw Data </a:t>
            </a:r>
            <a:r>
              <a:rPr lang="en-US" b="1" dirty="0">
                <a:solidFill>
                  <a:prstClr val="black"/>
                </a:solidFill>
                <a:latin typeface="Arial" pitchFamily="34" charset="0"/>
                <a:sym typeface="Wingdings" pitchFamily="2" charset="2"/>
              </a:rPr>
              <a:t>     Data    Information     Knowledge      Wisdom    </a:t>
            </a:r>
            <a:r>
              <a:rPr lang="en-US" b="1" dirty="0">
                <a:solidFill>
                  <a:prstClr val="black"/>
                </a:solidFill>
                <a:latin typeface="Arial" pitchFamily="34" charset="0"/>
              </a:rPr>
              <a:t>Decisions</a:t>
            </a:r>
          </a:p>
        </p:txBody>
      </p:sp>
      <p:sp>
        <p:nvSpPr>
          <p:cNvPr id="1032266" name="AutoShape 74"/>
          <p:cNvSpPr>
            <a:spLocks noChangeArrowheads="1"/>
          </p:cNvSpPr>
          <p:nvPr/>
        </p:nvSpPr>
        <p:spPr bwMode="auto">
          <a:xfrm rot="5400000">
            <a:off x="2556669" y="1100931"/>
            <a:ext cx="407988" cy="339725"/>
          </a:xfrm>
          <a:prstGeom prst="flowChartDelay">
            <a:avLst/>
          </a:prstGeom>
          <a:noFill/>
          <a:ln w="9525" algn="ctr">
            <a:solidFill>
              <a:schemeClr val="tx1"/>
            </a:solidFill>
            <a:miter lim="800000"/>
            <a:headEnd/>
            <a:tailEnd/>
          </a:ln>
          <a:effectLst/>
        </p:spPr>
        <p:txBody>
          <a:bodyPr vert="eaVert" anchor="ctr">
            <a:spAutoFit/>
          </a:bodyPr>
          <a:lstStyle/>
          <a:p>
            <a:r>
              <a:rPr lang="en-US" sz="1200">
                <a:solidFill>
                  <a:prstClr val="black"/>
                </a:solidFill>
              </a:rPr>
              <a:t>SS</a:t>
            </a:r>
          </a:p>
        </p:txBody>
      </p:sp>
      <p:sp>
        <p:nvSpPr>
          <p:cNvPr id="1032267" name="AutoShape 75"/>
          <p:cNvSpPr>
            <a:spLocks noChangeArrowheads="1"/>
          </p:cNvSpPr>
          <p:nvPr/>
        </p:nvSpPr>
        <p:spPr bwMode="auto">
          <a:xfrm rot="5400000">
            <a:off x="1566069" y="1024731"/>
            <a:ext cx="407988" cy="339725"/>
          </a:xfrm>
          <a:prstGeom prst="flowChartDelay">
            <a:avLst/>
          </a:prstGeom>
          <a:noFill/>
          <a:ln w="9525" algn="ctr">
            <a:solidFill>
              <a:schemeClr val="tx1"/>
            </a:solidFill>
            <a:miter lim="800000"/>
            <a:headEnd/>
            <a:tailEnd/>
          </a:ln>
          <a:effectLst/>
        </p:spPr>
        <p:txBody>
          <a:bodyPr vert="eaVert" anchor="ctr">
            <a:spAutoFit/>
          </a:bodyPr>
          <a:lstStyle/>
          <a:p>
            <a:r>
              <a:rPr lang="en-US" sz="1200">
                <a:solidFill>
                  <a:prstClr val="black"/>
                </a:solidFill>
              </a:rPr>
              <a:t>SS</a:t>
            </a:r>
          </a:p>
        </p:txBody>
      </p:sp>
      <p:sp>
        <p:nvSpPr>
          <p:cNvPr id="1032268" name="Rectangle 76"/>
          <p:cNvSpPr>
            <a:spLocks noChangeArrowheads="1"/>
          </p:cNvSpPr>
          <p:nvPr/>
        </p:nvSpPr>
        <p:spPr bwMode="auto">
          <a:xfrm>
            <a:off x="0" y="2743200"/>
            <a:ext cx="915988" cy="590550"/>
          </a:xfrm>
          <a:prstGeom prst="rect">
            <a:avLst/>
          </a:prstGeom>
          <a:solidFill>
            <a:schemeClr val="bg1"/>
          </a:solidFill>
          <a:ln w="9525" algn="ctr">
            <a:solidFill>
              <a:schemeClr val="tx1"/>
            </a:solidFill>
            <a:miter lim="800000"/>
            <a:headEnd/>
            <a:tailEnd/>
          </a:ln>
          <a:effectLst/>
        </p:spPr>
        <p:txBody>
          <a:bodyPr wrap="none" anchor="ctr">
            <a:spAutoFit/>
          </a:bodyPr>
          <a:lstStyle/>
          <a:p>
            <a:r>
              <a:rPr lang="en-US">
                <a:solidFill>
                  <a:prstClr val="black"/>
                </a:solidFill>
              </a:rPr>
              <a:t>Another</a:t>
            </a:r>
            <a:br>
              <a:rPr lang="en-US">
                <a:solidFill>
                  <a:prstClr val="black"/>
                </a:solidFill>
              </a:rPr>
            </a:br>
            <a:r>
              <a:rPr lang="en-US">
                <a:solidFill>
                  <a:prstClr val="black"/>
                </a:solidFill>
              </a:rPr>
              <a:t>Service</a:t>
            </a:r>
          </a:p>
        </p:txBody>
      </p:sp>
      <p:sp>
        <p:nvSpPr>
          <p:cNvPr id="1032269" name="AutoShape 77"/>
          <p:cNvSpPr>
            <a:spLocks noChangeArrowheads="1"/>
          </p:cNvSpPr>
          <p:nvPr/>
        </p:nvSpPr>
        <p:spPr bwMode="auto">
          <a:xfrm rot="5400000">
            <a:off x="3547269" y="1100931"/>
            <a:ext cx="407988" cy="339725"/>
          </a:xfrm>
          <a:prstGeom prst="flowChartDelay">
            <a:avLst/>
          </a:prstGeom>
          <a:noFill/>
          <a:ln w="9525" algn="ctr">
            <a:solidFill>
              <a:schemeClr val="tx1"/>
            </a:solidFill>
            <a:miter lim="800000"/>
            <a:headEnd/>
            <a:tailEnd/>
          </a:ln>
          <a:effectLst/>
        </p:spPr>
        <p:txBody>
          <a:bodyPr vert="eaVert" anchor="ctr">
            <a:spAutoFit/>
          </a:bodyPr>
          <a:lstStyle/>
          <a:p>
            <a:r>
              <a:rPr lang="en-US" sz="1200">
                <a:solidFill>
                  <a:prstClr val="black"/>
                </a:solidFill>
              </a:rPr>
              <a:t>SS</a:t>
            </a:r>
          </a:p>
        </p:txBody>
      </p:sp>
      <p:sp>
        <p:nvSpPr>
          <p:cNvPr id="1032270" name="Rectangle 78"/>
          <p:cNvSpPr>
            <a:spLocks noChangeArrowheads="1"/>
          </p:cNvSpPr>
          <p:nvPr/>
        </p:nvSpPr>
        <p:spPr bwMode="auto">
          <a:xfrm>
            <a:off x="0" y="838200"/>
            <a:ext cx="915988" cy="590550"/>
          </a:xfrm>
          <a:prstGeom prst="rect">
            <a:avLst/>
          </a:prstGeom>
          <a:solidFill>
            <a:schemeClr val="bg1"/>
          </a:solidFill>
          <a:ln w="9525" algn="ctr">
            <a:solidFill>
              <a:schemeClr val="tx1"/>
            </a:solidFill>
            <a:miter lim="800000"/>
            <a:headEnd/>
            <a:tailEnd/>
          </a:ln>
          <a:effectLst/>
        </p:spPr>
        <p:txBody>
          <a:bodyPr wrap="none" anchor="ctr">
            <a:spAutoFit/>
          </a:bodyPr>
          <a:lstStyle/>
          <a:p>
            <a:r>
              <a:rPr lang="en-US" dirty="0">
                <a:solidFill>
                  <a:prstClr val="black"/>
                </a:solidFill>
              </a:rPr>
              <a:t>Another</a:t>
            </a:r>
            <a:br>
              <a:rPr lang="en-US" dirty="0">
                <a:solidFill>
                  <a:prstClr val="black"/>
                </a:solidFill>
              </a:rPr>
            </a:br>
            <a:r>
              <a:rPr lang="en-US" dirty="0">
                <a:solidFill>
                  <a:prstClr val="black"/>
                </a:solidFill>
              </a:rPr>
              <a:t>Grid</a:t>
            </a:r>
          </a:p>
        </p:txBody>
      </p:sp>
      <p:sp>
        <p:nvSpPr>
          <p:cNvPr id="1032271" name="AutoShape 79"/>
          <p:cNvSpPr>
            <a:spLocks noChangeArrowheads="1"/>
          </p:cNvSpPr>
          <p:nvPr/>
        </p:nvSpPr>
        <p:spPr bwMode="auto">
          <a:xfrm rot="5400000">
            <a:off x="4842669" y="1150144"/>
            <a:ext cx="407987" cy="339725"/>
          </a:xfrm>
          <a:prstGeom prst="flowChartDelay">
            <a:avLst/>
          </a:prstGeom>
          <a:noFill/>
          <a:ln w="9525" algn="ctr">
            <a:solidFill>
              <a:schemeClr val="tx1"/>
            </a:solidFill>
            <a:miter lim="800000"/>
            <a:headEnd/>
            <a:tailEnd/>
          </a:ln>
          <a:effectLst/>
        </p:spPr>
        <p:txBody>
          <a:bodyPr vert="eaVert" anchor="ctr">
            <a:spAutoFit/>
          </a:bodyPr>
          <a:lstStyle/>
          <a:p>
            <a:r>
              <a:rPr lang="en-US" sz="1200" dirty="0">
                <a:solidFill>
                  <a:prstClr val="black"/>
                </a:solidFill>
              </a:rPr>
              <a:t>SS</a:t>
            </a:r>
          </a:p>
        </p:txBody>
      </p:sp>
      <p:grpSp>
        <p:nvGrpSpPr>
          <p:cNvPr id="4" name="Group 81"/>
          <p:cNvGrpSpPr>
            <a:grpSpLocks/>
          </p:cNvGrpSpPr>
          <p:nvPr/>
        </p:nvGrpSpPr>
        <p:grpSpPr bwMode="auto">
          <a:xfrm>
            <a:off x="990600" y="1198563"/>
            <a:ext cx="533400" cy="4537075"/>
            <a:chOff x="624" y="755"/>
            <a:chExt cx="336" cy="2858"/>
          </a:xfrm>
        </p:grpSpPr>
        <p:sp>
          <p:nvSpPr>
            <p:cNvPr id="1032274" name="AutoShape 82"/>
            <p:cNvSpPr>
              <a:spLocks noChangeArrowheads="1"/>
            </p:cNvSpPr>
            <p:nvPr/>
          </p:nvSpPr>
          <p:spPr bwMode="auto">
            <a:xfrm rot="2360223">
              <a:off x="693" y="755"/>
              <a:ext cx="267" cy="253"/>
            </a:xfrm>
            <a:prstGeom prst="flowChartDelay">
              <a:avLst/>
            </a:prstGeom>
            <a:noFill/>
            <a:ln w="9525" algn="ctr">
              <a:solidFill>
                <a:schemeClr val="tx1"/>
              </a:solidFill>
              <a:miter lim="800000"/>
              <a:headEnd/>
              <a:tailEnd/>
            </a:ln>
            <a:effectLst/>
          </p:spPr>
          <p:txBody>
            <a:bodyPr wrap="none" anchor="ctr">
              <a:spAutoFit/>
            </a:bodyPr>
            <a:lstStyle/>
            <a:p>
              <a:r>
                <a:rPr lang="en-US" sz="1400">
                  <a:solidFill>
                    <a:prstClr val="black"/>
                  </a:solidFill>
                </a:rPr>
                <a:t>SS</a:t>
              </a:r>
            </a:p>
          </p:txBody>
        </p:sp>
        <p:sp>
          <p:nvSpPr>
            <p:cNvPr id="1032275" name="AutoShape 83"/>
            <p:cNvSpPr>
              <a:spLocks noChangeArrowheads="1"/>
            </p:cNvSpPr>
            <p:nvPr/>
          </p:nvSpPr>
          <p:spPr bwMode="auto">
            <a:xfrm>
              <a:off x="624" y="1109"/>
              <a:ext cx="267" cy="253"/>
            </a:xfrm>
            <a:prstGeom prst="flowChartDelay">
              <a:avLst/>
            </a:prstGeom>
            <a:solidFill>
              <a:schemeClr val="bg1"/>
            </a:solidFill>
            <a:ln w="9525" algn="ctr">
              <a:solidFill>
                <a:schemeClr val="tx1"/>
              </a:solidFill>
              <a:miter lim="800000"/>
              <a:headEnd/>
              <a:tailEnd/>
            </a:ln>
            <a:effectLst/>
          </p:spPr>
          <p:txBody>
            <a:bodyPr wrap="none" anchor="ctr">
              <a:spAutoFit/>
            </a:bodyPr>
            <a:lstStyle/>
            <a:p>
              <a:r>
                <a:rPr lang="en-US" sz="1400">
                  <a:solidFill>
                    <a:prstClr val="black"/>
                  </a:solidFill>
                </a:rPr>
                <a:t>SS</a:t>
              </a:r>
            </a:p>
          </p:txBody>
        </p:sp>
        <p:sp>
          <p:nvSpPr>
            <p:cNvPr id="1032276" name="AutoShape 84"/>
            <p:cNvSpPr>
              <a:spLocks noChangeArrowheads="1"/>
            </p:cNvSpPr>
            <p:nvPr/>
          </p:nvSpPr>
          <p:spPr bwMode="auto">
            <a:xfrm>
              <a:off x="624" y="1484"/>
              <a:ext cx="267" cy="253"/>
            </a:xfrm>
            <a:prstGeom prst="flowChartDelay">
              <a:avLst/>
            </a:prstGeom>
            <a:noFill/>
            <a:ln w="9525" algn="ctr">
              <a:solidFill>
                <a:schemeClr val="tx1"/>
              </a:solidFill>
              <a:miter lim="800000"/>
              <a:headEnd/>
              <a:tailEnd/>
            </a:ln>
            <a:effectLst/>
          </p:spPr>
          <p:txBody>
            <a:bodyPr wrap="none" anchor="ctr">
              <a:spAutoFit/>
            </a:bodyPr>
            <a:lstStyle/>
            <a:p>
              <a:r>
                <a:rPr lang="en-US" sz="1400">
                  <a:solidFill>
                    <a:prstClr val="black"/>
                  </a:solidFill>
                </a:rPr>
                <a:t>SS</a:t>
              </a:r>
            </a:p>
          </p:txBody>
        </p:sp>
        <p:sp>
          <p:nvSpPr>
            <p:cNvPr id="1032277" name="AutoShape 85"/>
            <p:cNvSpPr>
              <a:spLocks noChangeArrowheads="1"/>
            </p:cNvSpPr>
            <p:nvPr/>
          </p:nvSpPr>
          <p:spPr bwMode="auto">
            <a:xfrm>
              <a:off x="624" y="1859"/>
              <a:ext cx="267" cy="253"/>
            </a:xfrm>
            <a:prstGeom prst="flowChartDelay">
              <a:avLst/>
            </a:prstGeom>
            <a:noFill/>
            <a:ln w="9525" algn="ctr">
              <a:solidFill>
                <a:schemeClr val="tx1"/>
              </a:solidFill>
              <a:miter lim="800000"/>
              <a:headEnd/>
              <a:tailEnd/>
            </a:ln>
            <a:effectLst/>
          </p:spPr>
          <p:txBody>
            <a:bodyPr wrap="none" anchor="ctr">
              <a:spAutoFit/>
            </a:bodyPr>
            <a:lstStyle/>
            <a:p>
              <a:r>
                <a:rPr lang="en-US" sz="1400">
                  <a:solidFill>
                    <a:prstClr val="black"/>
                  </a:solidFill>
                </a:rPr>
                <a:t>SS</a:t>
              </a:r>
            </a:p>
          </p:txBody>
        </p:sp>
        <p:sp>
          <p:nvSpPr>
            <p:cNvPr id="1032278" name="AutoShape 86"/>
            <p:cNvSpPr>
              <a:spLocks noChangeArrowheads="1"/>
            </p:cNvSpPr>
            <p:nvPr/>
          </p:nvSpPr>
          <p:spPr bwMode="auto">
            <a:xfrm>
              <a:off x="624" y="2234"/>
              <a:ext cx="267" cy="253"/>
            </a:xfrm>
            <a:prstGeom prst="flowChartDelay">
              <a:avLst/>
            </a:prstGeom>
            <a:noFill/>
            <a:ln w="9525" algn="ctr">
              <a:solidFill>
                <a:schemeClr val="tx1"/>
              </a:solidFill>
              <a:miter lim="800000"/>
              <a:headEnd/>
              <a:tailEnd/>
            </a:ln>
            <a:effectLst/>
          </p:spPr>
          <p:txBody>
            <a:bodyPr wrap="none" anchor="ctr">
              <a:spAutoFit/>
            </a:bodyPr>
            <a:lstStyle/>
            <a:p>
              <a:r>
                <a:rPr lang="en-US" sz="1400">
                  <a:solidFill>
                    <a:prstClr val="black"/>
                  </a:solidFill>
                </a:rPr>
                <a:t>SS</a:t>
              </a:r>
            </a:p>
          </p:txBody>
        </p:sp>
        <p:sp>
          <p:nvSpPr>
            <p:cNvPr id="1032279" name="AutoShape 87"/>
            <p:cNvSpPr>
              <a:spLocks noChangeArrowheads="1"/>
            </p:cNvSpPr>
            <p:nvPr/>
          </p:nvSpPr>
          <p:spPr bwMode="auto">
            <a:xfrm>
              <a:off x="624" y="2609"/>
              <a:ext cx="267" cy="253"/>
            </a:xfrm>
            <a:prstGeom prst="flowChartDelay">
              <a:avLst/>
            </a:prstGeom>
            <a:noFill/>
            <a:ln w="9525" algn="ctr">
              <a:solidFill>
                <a:schemeClr val="tx1"/>
              </a:solidFill>
              <a:miter lim="800000"/>
              <a:headEnd/>
              <a:tailEnd/>
            </a:ln>
            <a:effectLst/>
          </p:spPr>
          <p:txBody>
            <a:bodyPr wrap="none" anchor="ctr">
              <a:spAutoFit/>
            </a:bodyPr>
            <a:lstStyle/>
            <a:p>
              <a:r>
                <a:rPr lang="en-US" sz="1400">
                  <a:solidFill>
                    <a:prstClr val="black"/>
                  </a:solidFill>
                </a:rPr>
                <a:t>SS</a:t>
              </a:r>
            </a:p>
          </p:txBody>
        </p:sp>
        <p:sp>
          <p:nvSpPr>
            <p:cNvPr id="1032280" name="AutoShape 88"/>
            <p:cNvSpPr>
              <a:spLocks noChangeArrowheads="1"/>
            </p:cNvSpPr>
            <p:nvPr/>
          </p:nvSpPr>
          <p:spPr bwMode="auto">
            <a:xfrm>
              <a:off x="624" y="2984"/>
              <a:ext cx="267" cy="253"/>
            </a:xfrm>
            <a:prstGeom prst="flowChartDelay">
              <a:avLst/>
            </a:prstGeom>
            <a:solidFill>
              <a:schemeClr val="bg1"/>
            </a:solidFill>
            <a:ln w="9525" algn="ctr">
              <a:solidFill>
                <a:schemeClr val="tx1"/>
              </a:solidFill>
              <a:miter lim="800000"/>
              <a:headEnd/>
              <a:tailEnd/>
            </a:ln>
            <a:effectLst/>
          </p:spPr>
          <p:txBody>
            <a:bodyPr wrap="none" anchor="ctr">
              <a:spAutoFit/>
            </a:bodyPr>
            <a:lstStyle/>
            <a:p>
              <a:r>
                <a:rPr lang="en-US" sz="1400">
                  <a:solidFill>
                    <a:prstClr val="black"/>
                  </a:solidFill>
                </a:rPr>
                <a:t>SS</a:t>
              </a:r>
            </a:p>
          </p:txBody>
        </p:sp>
        <p:sp>
          <p:nvSpPr>
            <p:cNvPr id="1032281" name="AutoShape 89"/>
            <p:cNvSpPr>
              <a:spLocks noChangeArrowheads="1"/>
            </p:cNvSpPr>
            <p:nvPr/>
          </p:nvSpPr>
          <p:spPr bwMode="auto">
            <a:xfrm>
              <a:off x="624" y="3360"/>
              <a:ext cx="267" cy="253"/>
            </a:xfrm>
            <a:prstGeom prst="flowChartDelay">
              <a:avLst/>
            </a:prstGeom>
            <a:noFill/>
            <a:ln w="9525" algn="ctr">
              <a:solidFill>
                <a:schemeClr val="tx1"/>
              </a:solidFill>
              <a:miter lim="800000"/>
              <a:headEnd/>
              <a:tailEnd/>
            </a:ln>
            <a:effectLst/>
          </p:spPr>
          <p:txBody>
            <a:bodyPr wrap="none" anchor="ctr">
              <a:spAutoFit/>
            </a:bodyPr>
            <a:lstStyle/>
            <a:p>
              <a:r>
                <a:rPr lang="en-US" sz="1400">
                  <a:solidFill>
                    <a:prstClr val="black"/>
                  </a:solidFill>
                </a:rPr>
                <a:t>SS</a:t>
              </a:r>
            </a:p>
          </p:txBody>
        </p:sp>
      </p:grpSp>
      <p:sp>
        <p:nvSpPr>
          <p:cNvPr id="1032282" name="Text Box 90"/>
          <p:cNvSpPr txBox="1">
            <a:spLocks noChangeArrowheads="1"/>
          </p:cNvSpPr>
          <p:nvPr/>
        </p:nvSpPr>
        <p:spPr bwMode="auto">
          <a:xfrm rot="2671048">
            <a:off x="5902318" y="2284690"/>
            <a:ext cx="3416320" cy="369332"/>
          </a:xfrm>
          <a:prstGeom prst="rect">
            <a:avLst/>
          </a:prstGeom>
          <a:noFill/>
          <a:ln w="9525">
            <a:noFill/>
            <a:miter lim="800000"/>
            <a:headEnd/>
            <a:tailEnd/>
          </a:ln>
          <a:effectLst/>
        </p:spPr>
        <p:txBody>
          <a:bodyPr wrap="none">
            <a:spAutoFit/>
          </a:bodyPr>
          <a:lstStyle/>
          <a:p>
            <a:r>
              <a:rPr lang="en-US" b="1" dirty="0" smtClean="0">
                <a:solidFill>
                  <a:prstClr val="black"/>
                </a:solidFill>
                <a:latin typeface="Arial" pitchFamily="34" charset="0"/>
              </a:rPr>
              <a:t>Fusion</a:t>
            </a:r>
            <a:r>
              <a:rPr lang="en-US" dirty="0" smtClean="0">
                <a:solidFill>
                  <a:prstClr val="black"/>
                </a:solidFill>
                <a:latin typeface="Arial" pitchFamily="34" charset="0"/>
              </a:rPr>
              <a:t> for Discovery/Decisions</a:t>
            </a:r>
            <a:endParaRPr lang="en-US" dirty="0">
              <a:solidFill>
                <a:prstClr val="black"/>
              </a:solidFill>
              <a:latin typeface="Arial" pitchFamily="34" charset="0"/>
            </a:endParaRPr>
          </a:p>
        </p:txBody>
      </p:sp>
      <p:grpSp>
        <p:nvGrpSpPr>
          <p:cNvPr id="5" name="Group 91"/>
          <p:cNvGrpSpPr>
            <a:grpSpLocks/>
          </p:cNvGrpSpPr>
          <p:nvPr/>
        </p:nvGrpSpPr>
        <p:grpSpPr bwMode="auto">
          <a:xfrm>
            <a:off x="5715000" y="6091238"/>
            <a:ext cx="1143000" cy="766762"/>
            <a:chOff x="2256" y="2641"/>
            <a:chExt cx="720" cy="483"/>
          </a:xfrm>
        </p:grpSpPr>
        <p:sp>
          <p:nvSpPr>
            <p:cNvPr id="1032284" name="Cloud"/>
            <p:cNvSpPr>
              <a:spLocks noChangeAspect="1" noEditPoints="1" noChangeArrowheads="1"/>
            </p:cNvSpPr>
            <p:nvPr/>
          </p:nvSpPr>
          <p:spPr bwMode="auto">
            <a:xfrm>
              <a:off x="2256" y="2641"/>
              <a:ext cx="720" cy="483"/>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FFBE7D"/>
            </a:solidFill>
            <a:ln w="9525">
              <a:solidFill>
                <a:srgbClr val="000000"/>
              </a:solidFill>
              <a:miter lim="800000"/>
              <a:headEnd/>
              <a:tailEnd/>
            </a:ln>
            <a:effectLst>
              <a:outerShdw dist="107763" dir="2700000" algn="ctr" rotWithShape="0">
                <a:srgbClr val="808080"/>
              </a:outerShdw>
            </a:effectLst>
          </p:spPr>
          <p:txBody>
            <a:bodyPr/>
            <a:lstStyle/>
            <a:p>
              <a:endParaRPr lang="en-US">
                <a:solidFill>
                  <a:prstClr val="black"/>
                </a:solidFill>
              </a:endParaRPr>
            </a:p>
          </p:txBody>
        </p:sp>
        <p:sp>
          <p:nvSpPr>
            <p:cNvPr id="1032285" name="Text Box 93"/>
            <p:cNvSpPr txBox="1">
              <a:spLocks noChangeArrowheads="1"/>
            </p:cNvSpPr>
            <p:nvPr/>
          </p:nvSpPr>
          <p:spPr bwMode="auto">
            <a:xfrm>
              <a:off x="2389" y="2688"/>
              <a:ext cx="483" cy="326"/>
            </a:xfrm>
            <a:prstGeom prst="rect">
              <a:avLst/>
            </a:prstGeom>
            <a:noFill/>
            <a:ln w="9525" algn="ctr">
              <a:noFill/>
              <a:miter lim="800000"/>
              <a:headEnd/>
              <a:tailEnd/>
            </a:ln>
            <a:effectLst/>
          </p:spPr>
          <p:txBody>
            <a:bodyPr wrap="none">
              <a:spAutoFit/>
            </a:bodyPr>
            <a:lstStyle/>
            <a:p>
              <a:r>
                <a:rPr lang="en-US" sz="1400">
                  <a:solidFill>
                    <a:prstClr val="black"/>
                  </a:solidFill>
                </a:rPr>
                <a:t>Storage</a:t>
              </a:r>
              <a:br>
                <a:rPr lang="en-US" sz="1400">
                  <a:solidFill>
                    <a:prstClr val="black"/>
                  </a:solidFill>
                </a:rPr>
              </a:br>
              <a:r>
                <a:rPr lang="en-US" sz="1400">
                  <a:solidFill>
                    <a:prstClr val="black"/>
                  </a:solidFill>
                </a:rPr>
                <a:t>Cloud</a:t>
              </a:r>
            </a:p>
          </p:txBody>
        </p:sp>
      </p:grpSp>
      <p:grpSp>
        <p:nvGrpSpPr>
          <p:cNvPr id="6" name="Group 94"/>
          <p:cNvGrpSpPr>
            <a:grpSpLocks/>
          </p:cNvGrpSpPr>
          <p:nvPr/>
        </p:nvGrpSpPr>
        <p:grpSpPr bwMode="auto">
          <a:xfrm>
            <a:off x="2514600" y="6019800"/>
            <a:ext cx="1143000" cy="766763"/>
            <a:chOff x="2256" y="2641"/>
            <a:chExt cx="720" cy="483"/>
          </a:xfrm>
        </p:grpSpPr>
        <p:sp>
          <p:nvSpPr>
            <p:cNvPr id="1032287" name="Cloud"/>
            <p:cNvSpPr>
              <a:spLocks noChangeAspect="1" noEditPoints="1" noChangeArrowheads="1"/>
            </p:cNvSpPr>
            <p:nvPr/>
          </p:nvSpPr>
          <p:spPr bwMode="auto">
            <a:xfrm>
              <a:off x="2256" y="2641"/>
              <a:ext cx="720" cy="483"/>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FFBE7D"/>
            </a:solidFill>
            <a:ln w="9525">
              <a:solidFill>
                <a:srgbClr val="000000"/>
              </a:solidFill>
              <a:miter lim="800000"/>
              <a:headEnd/>
              <a:tailEnd/>
            </a:ln>
            <a:effectLst>
              <a:outerShdw dist="107763" dir="2700000" algn="ctr" rotWithShape="0">
                <a:srgbClr val="808080"/>
              </a:outerShdw>
            </a:effectLst>
          </p:spPr>
          <p:txBody>
            <a:bodyPr/>
            <a:lstStyle/>
            <a:p>
              <a:endParaRPr lang="en-US">
                <a:solidFill>
                  <a:prstClr val="black"/>
                </a:solidFill>
              </a:endParaRPr>
            </a:p>
          </p:txBody>
        </p:sp>
        <p:sp>
          <p:nvSpPr>
            <p:cNvPr id="1032288" name="Text Box 96"/>
            <p:cNvSpPr txBox="1">
              <a:spLocks noChangeArrowheads="1"/>
            </p:cNvSpPr>
            <p:nvPr/>
          </p:nvSpPr>
          <p:spPr bwMode="auto">
            <a:xfrm>
              <a:off x="2352" y="2688"/>
              <a:ext cx="557" cy="326"/>
            </a:xfrm>
            <a:prstGeom prst="rect">
              <a:avLst/>
            </a:prstGeom>
            <a:noFill/>
            <a:ln w="9525" algn="ctr">
              <a:noFill/>
              <a:miter lim="800000"/>
              <a:headEnd/>
              <a:tailEnd/>
            </a:ln>
            <a:effectLst/>
          </p:spPr>
          <p:txBody>
            <a:bodyPr wrap="none">
              <a:spAutoFit/>
            </a:bodyPr>
            <a:lstStyle/>
            <a:p>
              <a:r>
                <a:rPr lang="en-US" sz="1400">
                  <a:solidFill>
                    <a:prstClr val="black"/>
                  </a:solidFill>
                </a:rPr>
                <a:t>Compute</a:t>
              </a:r>
              <a:br>
                <a:rPr lang="en-US" sz="1400">
                  <a:solidFill>
                    <a:prstClr val="black"/>
                  </a:solidFill>
                </a:rPr>
              </a:br>
              <a:r>
                <a:rPr lang="en-US" sz="1400">
                  <a:solidFill>
                    <a:prstClr val="black"/>
                  </a:solidFill>
                </a:rPr>
                <a:t>Cloud</a:t>
              </a:r>
            </a:p>
          </p:txBody>
        </p:sp>
      </p:grpSp>
      <p:grpSp>
        <p:nvGrpSpPr>
          <p:cNvPr id="7" name="Group 97"/>
          <p:cNvGrpSpPr>
            <a:grpSpLocks/>
          </p:cNvGrpSpPr>
          <p:nvPr/>
        </p:nvGrpSpPr>
        <p:grpSpPr bwMode="auto">
          <a:xfrm>
            <a:off x="2590800" y="5257800"/>
            <a:ext cx="339725" cy="762000"/>
            <a:chOff x="1632" y="3312"/>
            <a:chExt cx="214" cy="480"/>
          </a:xfrm>
        </p:grpSpPr>
        <p:sp>
          <p:nvSpPr>
            <p:cNvPr id="1032290" name="Line 98"/>
            <p:cNvSpPr>
              <a:spLocks noChangeShapeType="1"/>
            </p:cNvSpPr>
            <p:nvPr/>
          </p:nvSpPr>
          <p:spPr bwMode="auto">
            <a:xfrm>
              <a:off x="1632" y="3312"/>
              <a:ext cx="192" cy="480"/>
            </a:xfrm>
            <a:prstGeom prst="line">
              <a:avLst/>
            </a:prstGeom>
            <a:noFill/>
            <a:ln w="28575">
              <a:solidFill>
                <a:schemeClr val="tx1"/>
              </a:solidFill>
              <a:round/>
              <a:headEnd/>
              <a:tailEnd type="triangle" w="med" len="med"/>
            </a:ln>
            <a:effectLst/>
          </p:spPr>
          <p:txBody>
            <a:bodyPr anchor="ctr">
              <a:spAutoFit/>
            </a:bodyPr>
            <a:lstStyle/>
            <a:p>
              <a:endParaRPr lang="en-US">
                <a:solidFill>
                  <a:prstClr val="black"/>
                </a:solidFill>
              </a:endParaRPr>
            </a:p>
          </p:txBody>
        </p:sp>
        <p:sp>
          <p:nvSpPr>
            <p:cNvPr id="1032291" name="AutoShape 99"/>
            <p:cNvSpPr>
              <a:spLocks noChangeArrowheads="1"/>
            </p:cNvSpPr>
            <p:nvPr/>
          </p:nvSpPr>
          <p:spPr bwMode="auto">
            <a:xfrm rot="16200000">
              <a:off x="1610" y="3382"/>
              <a:ext cx="257" cy="214"/>
            </a:xfrm>
            <a:prstGeom prst="flowChartDelay">
              <a:avLst/>
            </a:prstGeom>
            <a:solidFill>
              <a:schemeClr val="bg1"/>
            </a:solidFill>
            <a:ln w="9525" algn="ctr">
              <a:solidFill>
                <a:schemeClr val="tx1"/>
              </a:solidFill>
              <a:miter lim="800000"/>
              <a:headEnd/>
              <a:tailEnd/>
            </a:ln>
            <a:effectLst/>
          </p:spPr>
          <p:txBody>
            <a:bodyPr vert="eaVert" anchor="ctr">
              <a:spAutoFit/>
            </a:bodyPr>
            <a:lstStyle/>
            <a:p>
              <a:r>
                <a:rPr lang="en-US" sz="1200">
                  <a:solidFill>
                    <a:prstClr val="black"/>
                  </a:solidFill>
                </a:rPr>
                <a:t>SS</a:t>
              </a:r>
            </a:p>
          </p:txBody>
        </p:sp>
      </p:grpSp>
      <p:grpSp>
        <p:nvGrpSpPr>
          <p:cNvPr id="8" name="Group 100"/>
          <p:cNvGrpSpPr>
            <a:grpSpLocks/>
          </p:cNvGrpSpPr>
          <p:nvPr/>
        </p:nvGrpSpPr>
        <p:grpSpPr bwMode="auto">
          <a:xfrm>
            <a:off x="5638800" y="5334000"/>
            <a:ext cx="339725" cy="762000"/>
            <a:chOff x="1632" y="3312"/>
            <a:chExt cx="214" cy="480"/>
          </a:xfrm>
        </p:grpSpPr>
        <p:sp>
          <p:nvSpPr>
            <p:cNvPr id="1032293" name="Line 101"/>
            <p:cNvSpPr>
              <a:spLocks noChangeShapeType="1"/>
            </p:cNvSpPr>
            <p:nvPr/>
          </p:nvSpPr>
          <p:spPr bwMode="auto">
            <a:xfrm>
              <a:off x="1632" y="3312"/>
              <a:ext cx="192" cy="480"/>
            </a:xfrm>
            <a:prstGeom prst="line">
              <a:avLst/>
            </a:prstGeom>
            <a:noFill/>
            <a:ln w="28575">
              <a:solidFill>
                <a:schemeClr val="tx1"/>
              </a:solidFill>
              <a:round/>
              <a:headEnd/>
              <a:tailEnd type="triangle" w="med" len="med"/>
            </a:ln>
            <a:effectLst/>
          </p:spPr>
          <p:txBody>
            <a:bodyPr anchor="ctr">
              <a:spAutoFit/>
            </a:bodyPr>
            <a:lstStyle/>
            <a:p>
              <a:endParaRPr lang="en-US">
                <a:solidFill>
                  <a:prstClr val="black"/>
                </a:solidFill>
              </a:endParaRPr>
            </a:p>
          </p:txBody>
        </p:sp>
        <p:sp>
          <p:nvSpPr>
            <p:cNvPr id="1032294" name="AutoShape 102"/>
            <p:cNvSpPr>
              <a:spLocks noChangeArrowheads="1"/>
            </p:cNvSpPr>
            <p:nvPr/>
          </p:nvSpPr>
          <p:spPr bwMode="auto">
            <a:xfrm rot="16200000">
              <a:off x="1610" y="3382"/>
              <a:ext cx="257" cy="214"/>
            </a:xfrm>
            <a:prstGeom prst="flowChartDelay">
              <a:avLst/>
            </a:prstGeom>
            <a:solidFill>
              <a:schemeClr val="bg1"/>
            </a:solidFill>
            <a:ln w="9525" algn="ctr">
              <a:solidFill>
                <a:schemeClr val="tx1"/>
              </a:solidFill>
              <a:miter lim="800000"/>
              <a:headEnd/>
              <a:tailEnd/>
            </a:ln>
            <a:effectLst/>
          </p:spPr>
          <p:txBody>
            <a:bodyPr vert="eaVert" anchor="ctr">
              <a:spAutoFit/>
            </a:bodyPr>
            <a:lstStyle/>
            <a:p>
              <a:r>
                <a:rPr lang="en-US" sz="1200">
                  <a:solidFill>
                    <a:prstClr val="black"/>
                  </a:solidFill>
                </a:rPr>
                <a:t>SS</a:t>
              </a:r>
            </a:p>
          </p:txBody>
        </p:sp>
      </p:grpSp>
      <p:grpSp>
        <p:nvGrpSpPr>
          <p:cNvPr id="9" name="Group 103"/>
          <p:cNvGrpSpPr>
            <a:grpSpLocks/>
          </p:cNvGrpSpPr>
          <p:nvPr/>
        </p:nvGrpSpPr>
        <p:grpSpPr bwMode="auto">
          <a:xfrm>
            <a:off x="3352800" y="5181600"/>
            <a:ext cx="339725" cy="762000"/>
            <a:chOff x="2208" y="3312"/>
            <a:chExt cx="214" cy="480"/>
          </a:xfrm>
        </p:grpSpPr>
        <p:sp>
          <p:nvSpPr>
            <p:cNvPr id="1032296" name="Line 104"/>
            <p:cNvSpPr>
              <a:spLocks noChangeShapeType="1"/>
            </p:cNvSpPr>
            <p:nvPr/>
          </p:nvSpPr>
          <p:spPr bwMode="auto">
            <a:xfrm flipH="1">
              <a:off x="2208" y="3312"/>
              <a:ext cx="192" cy="480"/>
            </a:xfrm>
            <a:prstGeom prst="line">
              <a:avLst/>
            </a:prstGeom>
            <a:noFill/>
            <a:ln w="28575">
              <a:solidFill>
                <a:schemeClr val="tx1"/>
              </a:solidFill>
              <a:round/>
              <a:headEnd type="triangle" w="med" len="med"/>
              <a:tailEnd/>
            </a:ln>
            <a:effectLst/>
          </p:spPr>
          <p:txBody>
            <a:bodyPr anchor="ctr">
              <a:spAutoFit/>
            </a:bodyPr>
            <a:lstStyle/>
            <a:p>
              <a:endParaRPr lang="en-US">
                <a:solidFill>
                  <a:prstClr val="black"/>
                </a:solidFill>
              </a:endParaRPr>
            </a:p>
          </p:txBody>
        </p:sp>
        <p:sp>
          <p:nvSpPr>
            <p:cNvPr id="1032297" name="AutoShape 105"/>
            <p:cNvSpPr>
              <a:spLocks noChangeArrowheads="1"/>
            </p:cNvSpPr>
            <p:nvPr/>
          </p:nvSpPr>
          <p:spPr bwMode="auto">
            <a:xfrm rot="16200000">
              <a:off x="2186" y="3461"/>
              <a:ext cx="257" cy="214"/>
            </a:xfrm>
            <a:prstGeom prst="flowChartDelay">
              <a:avLst/>
            </a:prstGeom>
            <a:solidFill>
              <a:schemeClr val="bg1"/>
            </a:solidFill>
            <a:ln w="9525" algn="ctr">
              <a:solidFill>
                <a:schemeClr val="tx1"/>
              </a:solidFill>
              <a:miter lim="800000"/>
              <a:headEnd/>
              <a:tailEnd/>
            </a:ln>
            <a:effectLst/>
          </p:spPr>
          <p:txBody>
            <a:bodyPr vert="eaVert" anchor="ctr">
              <a:spAutoFit/>
            </a:bodyPr>
            <a:lstStyle/>
            <a:p>
              <a:r>
                <a:rPr lang="en-US" sz="1200">
                  <a:solidFill>
                    <a:prstClr val="black"/>
                  </a:solidFill>
                </a:rPr>
                <a:t>SS</a:t>
              </a:r>
            </a:p>
          </p:txBody>
        </p:sp>
      </p:grpSp>
      <p:grpSp>
        <p:nvGrpSpPr>
          <p:cNvPr id="10" name="Group 106"/>
          <p:cNvGrpSpPr>
            <a:grpSpLocks/>
          </p:cNvGrpSpPr>
          <p:nvPr/>
        </p:nvGrpSpPr>
        <p:grpSpPr bwMode="auto">
          <a:xfrm>
            <a:off x="6477000" y="5257800"/>
            <a:ext cx="339725" cy="762000"/>
            <a:chOff x="2208" y="3312"/>
            <a:chExt cx="214" cy="480"/>
          </a:xfrm>
        </p:grpSpPr>
        <p:sp>
          <p:nvSpPr>
            <p:cNvPr id="1032299" name="Line 107"/>
            <p:cNvSpPr>
              <a:spLocks noChangeShapeType="1"/>
            </p:cNvSpPr>
            <p:nvPr/>
          </p:nvSpPr>
          <p:spPr bwMode="auto">
            <a:xfrm flipH="1">
              <a:off x="2208" y="3312"/>
              <a:ext cx="192" cy="480"/>
            </a:xfrm>
            <a:prstGeom prst="line">
              <a:avLst/>
            </a:prstGeom>
            <a:noFill/>
            <a:ln w="28575">
              <a:solidFill>
                <a:schemeClr val="tx1"/>
              </a:solidFill>
              <a:round/>
              <a:headEnd type="triangle" w="med" len="med"/>
              <a:tailEnd/>
            </a:ln>
            <a:effectLst/>
          </p:spPr>
          <p:txBody>
            <a:bodyPr anchor="ctr">
              <a:spAutoFit/>
            </a:bodyPr>
            <a:lstStyle/>
            <a:p>
              <a:endParaRPr lang="en-US">
                <a:solidFill>
                  <a:prstClr val="black"/>
                </a:solidFill>
              </a:endParaRPr>
            </a:p>
          </p:txBody>
        </p:sp>
        <p:sp>
          <p:nvSpPr>
            <p:cNvPr id="1032300" name="AutoShape 108"/>
            <p:cNvSpPr>
              <a:spLocks noChangeArrowheads="1"/>
            </p:cNvSpPr>
            <p:nvPr/>
          </p:nvSpPr>
          <p:spPr bwMode="auto">
            <a:xfrm rot="16200000">
              <a:off x="2186" y="3461"/>
              <a:ext cx="257" cy="214"/>
            </a:xfrm>
            <a:prstGeom prst="flowChartDelay">
              <a:avLst/>
            </a:prstGeom>
            <a:solidFill>
              <a:schemeClr val="bg1"/>
            </a:solidFill>
            <a:ln w="9525" algn="ctr">
              <a:solidFill>
                <a:schemeClr val="tx1"/>
              </a:solidFill>
              <a:miter lim="800000"/>
              <a:headEnd/>
              <a:tailEnd/>
            </a:ln>
            <a:effectLst/>
          </p:spPr>
          <p:txBody>
            <a:bodyPr vert="eaVert" anchor="ctr">
              <a:spAutoFit/>
            </a:bodyPr>
            <a:lstStyle/>
            <a:p>
              <a:r>
                <a:rPr lang="en-US" sz="1200">
                  <a:solidFill>
                    <a:prstClr val="black"/>
                  </a:solidFill>
                </a:rPr>
                <a:t>SS</a:t>
              </a:r>
            </a:p>
          </p:txBody>
        </p:sp>
      </p:grpSp>
      <p:grpSp>
        <p:nvGrpSpPr>
          <p:cNvPr id="11" name="Group 109"/>
          <p:cNvGrpSpPr>
            <a:grpSpLocks/>
          </p:cNvGrpSpPr>
          <p:nvPr/>
        </p:nvGrpSpPr>
        <p:grpSpPr bwMode="auto">
          <a:xfrm>
            <a:off x="5795963" y="2241550"/>
            <a:ext cx="827087" cy="766763"/>
            <a:chOff x="2256" y="2641"/>
            <a:chExt cx="720" cy="483"/>
          </a:xfrm>
        </p:grpSpPr>
        <p:sp>
          <p:nvSpPr>
            <p:cNvPr id="1032302" name="Cloud"/>
            <p:cNvSpPr>
              <a:spLocks noChangeAspect="1" noEditPoints="1" noChangeArrowheads="1"/>
            </p:cNvSpPr>
            <p:nvPr/>
          </p:nvSpPr>
          <p:spPr bwMode="auto">
            <a:xfrm>
              <a:off x="2256" y="2641"/>
              <a:ext cx="720" cy="483"/>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FFBE7D"/>
            </a:solidFill>
            <a:ln w="9525">
              <a:solidFill>
                <a:srgbClr val="000000"/>
              </a:solidFill>
              <a:miter lim="800000"/>
              <a:headEnd/>
              <a:tailEnd/>
            </a:ln>
            <a:effectLst>
              <a:outerShdw dist="107763" dir="2700000" algn="ctr" rotWithShape="0">
                <a:srgbClr val="808080"/>
              </a:outerShdw>
            </a:effectLst>
          </p:spPr>
          <p:txBody>
            <a:bodyPr/>
            <a:lstStyle/>
            <a:p>
              <a:endParaRPr lang="en-US">
                <a:solidFill>
                  <a:prstClr val="black"/>
                </a:solidFill>
              </a:endParaRPr>
            </a:p>
          </p:txBody>
        </p:sp>
        <p:sp>
          <p:nvSpPr>
            <p:cNvPr id="1032303" name="Text Box 111"/>
            <p:cNvSpPr txBox="1">
              <a:spLocks noChangeArrowheads="1"/>
            </p:cNvSpPr>
            <p:nvPr/>
          </p:nvSpPr>
          <p:spPr bwMode="auto">
            <a:xfrm>
              <a:off x="2349" y="2688"/>
              <a:ext cx="563" cy="326"/>
            </a:xfrm>
            <a:prstGeom prst="rect">
              <a:avLst/>
            </a:prstGeom>
            <a:noFill/>
            <a:ln w="9525" algn="ctr">
              <a:noFill/>
              <a:miter lim="800000"/>
              <a:headEnd/>
              <a:tailEnd/>
            </a:ln>
            <a:effectLst/>
          </p:spPr>
          <p:txBody>
            <a:bodyPr wrap="none">
              <a:spAutoFit/>
            </a:bodyPr>
            <a:lstStyle/>
            <a:p>
              <a:r>
                <a:rPr lang="en-US" sz="1400" dirty="0">
                  <a:solidFill>
                    <a:prstClr val="black"/>
                  </a:solidFill>
                </a:rPr>
                <a:t>Filter</a:t>
              </a:r>
              <a:br>
                <a:rPr lang="en-US" sz="1400" dirty="0">
                  <a:solidFill>
                    <a:prstClr val="black"/>
                  </a:solidFill>
                </a:rPr>
              </a:br>
              <a:r>
                <a:rPr lang="en-US" sz="1400" dirty="0">
                  <a:solidFill>
                    <a:prstClr val="black"/>
                  </a:solidFill>
                </a:rPr>
                <a:t>Cloud</a:t>
              </a:r>
            </a:p>
          </p:txBody>
        </p:sp>
      </p:grpSp>
      <p:grpSp>
        <p:nvGrpSpPr>
          <p:cNvPr id="12" name="Group 112"/>
          <p:cNvGrpSpPr>
            <a:grpSpLocks/>
          </p:cNvGrpSpPr>
          <p:nvPr/>
        </p:nvGrpSpPr>
        <p:grpSpPr bwMode="auto">
          <a:xfrm>
            <a:off x="4810919" y="4429919"/>
            <a:ext cx="827087" cy="766762"/>
            <a:chOff x="2256" y="2641"/>
            <a:chExt cx="720" cy="483"/>
          </a:xfrm>
        </p:grpSpPr>
        <p:sp>
          <p:nvSpPr>
            <p:cNvPr id="1032305" name="Cloud"/>
            <p:cNvSpPr>
              <a:spLocks noChangeAspect="1" noEditPoints="1" noChangeArrowheads="1"/>
            </p:cNvSpPr>
            <p:nvPr/>
          </p:nvSpPr>
          <p:spPr bwMode="auto">
            <a:xfrm>
              <a:off x="2256" y="2641"/>
              <a:ext cx="720" cy="483"/>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FFBE7D"/>
            </a:solidFill>
            <a:ln w="9525">
              <a:solidFill>
                <a:srgbClr val="000000"/>
              </a:solidFill>
              <a:miter lim="800000"/>
              <a:headEnd/>
              <a:tailEnd/>
            </a:ln>
            <a:effectLst>
              <a:outerShdw dist="107763" dir="2700000" algn="ctr" rotWithShape="0">
                <a:srgbClr val="808080"/>
              </a:outerShdw>
            </a:effectLst>
          </p:spPr>
          <p:txBody>
            <a:bodyPr/>
            <a:lstStyle/>
            <a:p>
              <a:endParaRPr lang="en-US">
                <a:solidFill>
                  <a:prstClr val="black"/>
                </a:solidFill>
              </a:endParaRPr>
            </a:p>
          </p:txBody>
        </p:sp>
        <p:sp>
          <p:nvSpPr>
            <p:cNvPr id="1032306" name="Text Box 114"/>
            <p:cNvSpPr txBox="1">
              <a:spLocks noChangeArrowheads="1"/>
            </p:cNvSpPr>
            <p:nvPr/>
          </p:nvSpPr>
          <p:spPr bwMode="auto">
            <a:xfrm>
              <a:off x="2349" y="2688"/>
              <a:ext cx="563" cy="326"/>
            </a:xfrm>
            <a:prstGeom prst="rect">
              <a:avLst/>
            </a:prstGeom>
            <a:noFill/>
            <a:ln w="9525" algn="ctr">
              <a:noFill/>
              <a:miter lim="800000"/>
              <a:headEnd/>
              <a:tailEnd/>
            </a:ln>
            <a:effectLst/>
          </p:spPr>
          <p:txBody>
            <a:bodyPr wrap="none">
              <a:spAutoFit/>
            </a:bodyPr>
            <a:lstStyle/>
            <a:p>
              <a:r>
                <a:rPr lang="en-US" sz="1400">
                  <a:solidFill>
                    <a:prstClr val="black"/>
                  </a:solidFill>
                </a:rPr>
                <a:t>Filter</a:t>
              </a:r>
              <a:br>
                <a:rPr lang="en-US" sz="1400">
                  <a:solidFill>
                    <a:prstClr val="black"/>
                  </a:solidFill>
                </a:rPr>
              </a:br>
              <a:r>
                <a:rPr lang="en-US" sz="1400">
                  <a:solidFill>
                    <a:prstClr val="black"/>
                  </a:solidFill>
                </a:rPr>
                <a:t>Cloud</a:t>
              </a:r>
            </a:p>
          </p:txBody>
        </p:sp>
      </p:grpSp>
      <p:grpSp>
        <p:nvGrpSpPr>
          <p:cNvPr id="13" name="Group 115"/>
          <p:cNvGrpSpPr>
            <a:grpSpLocks/>
          </p:cNvGrpSpPr>
          <p:nvPr/>
        </p:nvGrpSpPr>
        <p:grpSpPr bwMode="auto">
          <a:xfrm>
            <a:off x="1636226" y="1713254"/>
            <a:ext cx="827088" cy="766763"/>
            <a:chOff x="2256" y="2641"/>
            <a:chExt cx="720" cy="483"/>
          </a:xfrm>
        </p:grpSpPr>
        <p:sp>
          <p:nvSpPr>
            <p:cNvPr id="1032308" name="Cloud"/>
            <p:cNvSpPr>
              <a:spLocks noChangeAspect="1" noEditPoints="1" noChangeArrowheads="1"/>
            </p:cNvSpPr>
            <p:nvPr/>
          </p:nvSpPr>
          <p:spPr bwMode="auto">
            <a:xfrm>
              <a:off x="2256" y="2641"/>
              <a:ext cx="720" cy="483"/>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FFBE7D"/>
            </a:solidFill>
            <a:ln w="9525">
              <a:solidFill>
                <a:srgbClr val="000000"/>
              </a:solidFill>
              <a:miter lim="800000"/>
              <a:headEnd/>
              <a:tailEnd/>
            </a:ln>
            <a:effectLst>
              <a:outerShdw dist="107763" dir="2700000" algn="ctr" rotWithShape="0">
                <a:srgbClr val="808080"/>
              </a:outerShdw>
            </a:effectLst>
          </p:spPr>
          <p:txBody>
            <a:bodyPr/>
            <a:lstStyle/>
            <a:p>
              <a:endParaRPr lang="en-US">
                <a:solidFill>
                  <a:prstClr val="black"/>
                </a:solidFill>
              </a:endParaRPr>
            </a:p>
          </p:txBody>
        </p:sp>
        <p:sp>
          <p:nvSpPr>
            <p:cNvPr id="1032309" name="Text Box 117"/>
            <p:cNvSpPr txBox="1">
              <a:spLocks noChangeArrowheads="1"/>
            </p:cNvSpPr>
            <p:nvPr/>
          </p:nvSpPr>
          <p:spPr bwMode="auto">
            <a:xfrm>
              <a:off x="2349" y="2688"/>
              <a:ext cx="563" cy="326"/>
            </a:xfrm>
            <a:prstGeom prst="rect">
              <a:avLst/>
            </a:prstGeom>
            <a:noFill/>
            <a:ln w="9525" algn="ctr">
              <a:noFill/>
              <a:miter lim="800000"/>
              <a:headEnd/>
              <a:tailEnd/>
            </a:ln>
            <a:effectLst/>
          </p:spPr>
          <p:txBody>
            <a:bodyPr wrap="none">
              <a:spAutoFit/>
            </a:bodyPr>
            <a:lstStyle/>
            <a:p>
              <a:r>
                <a:rPr lang="en-US" sz="1400">
                  <a:solidFill>
                    <a:prstClr val="black"/>
                  </a:solidFill>
                </a:rPr>
                <a:t>Filter</a:t>
              </a:r>
              <a:br>
                <a:rPr lang="en-US" sz="1400">
                  <a:solidFill>
                    <a:prstClr val="black"/>
                  </a:solidFill>
                </a:rPr>
              </a:br>
              <a:r>
                <a:rPr lang="en-US" sz="1400">
                  <a:solidFill>
                    <a:prstClr val="black"/>
                  </a:solidFill>
                </a:rPr>
                <a:t>Cloud</a:t>
              </a:r>
            </a:p>
          </p:txBody>
        </p:sp>
      </p:grpSp>
      <p:grpSp>
        <p:nvGrpSpPr>
          <p:cNvPr id="14" name="Group 118"/>
          <p:cNvGrpSpPr>
            <a:grpSpLocks/>
          </p:cNvGrpSpPr>
          <p:nvPr/>
        </p:nvGrpSpPr>
        <p:grpSpPr bwMode="auto">
          <a:xfrm>
            <a:off x="4859338" y="1592263"/>
            <a:ext cx="981075" cy="647700"/>
            <a:chOff x="2256" y="2641"/>
            <a:chExt cx="720" cy="483"/>
          </a:xfrm>
          <a:solidFill>
            <a:schemeClr val="bg1">
              <a:lumMod val="85000"/>
            </a:schemeClr>
          </a:solidFill>
        </p:grpSpPr>
        <p:sp>
          <p:nvSpPr>
            <p:cNvPr id="1032311" name="Cloud"/>
            <p:cNvSpPr>
              <a:spLocks noChangeAspect="1" noEditPoints="1" noChangeArrowheads="1"/>
            </p:cNvSpPr>
            <p:nvPr/>
          </p:nvSpPr>
          <p:spPr bwMode="auto">
            <a:xfrm>
              <a:off x="2256" y="2641"/>
              <a:ext cx="720" cy="483"/>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grpFill/>
            <a:ln w="9525">
              <a:solidFill>
                <a:srgbClr val="000000"/>
              </a:solidFill>
              <a:miter lim="800000"/>
              <a:headEnd/>
              <a:tailEnd/>
            </a:ln>
            <a:effectLst>
              <a:outerShdw dist="107763" dir="2700000" algn="ctr" rotWithShape="0">
                <a:srgbClr val="808080"/>
              </a:outerShdw>
            </a:effectLst>
          </p:spPr>
          <p:txBody>
            <a:bodyPr/>
            <a:lstStyle/>
            <a:p>
              <a:endParaRPr lang="en-US">
                <a:solidFill>
                  <a:prstClr val="black"/>
                </a:solidFill>
              </a:endParaRPr>
            </a:p>
          </p:txBody>
        </p:sp>
        <p:sp>
          <p:nvSpPr>
            <p:cNvPr id="1032312" name="Text Box 120"/>
            <p:cNvSpPr txBox="1">
              <a:spLocks noChangeArrowheads="1"/>
            </p:cNvSpPr>
            <p:nvPr/>
          </p:nvSpPr>
          <p:spPr bwMode="auto">
            <a:xfrm>
              <a:off x="2287" y="2688"/>
              <a:ext cx="688" cy="386"/>
            </a:xfrm>
            <a:prstGeom prst="rect">
              <a:avLst/>
            </a:prstGeom>
            <a:noFill/>
            <a:ln w="9525" algn="ctr">
              <a:noFill/>
              <a:miter lim="800000"/>
              <a:headEnd/>
              <a:tailEnd/>
            </a:ln>
            <a:effectLst/>
          </p:spPr>
          <p:txBody>
            <a:bodyPr wrap="none">
              <a:spAutoFit/>
            </a:bodyPr>
            <a:lstStyle/>
            <a:p>
              <a:r>
                <a:rPr lang="en-US" sz="1400" dirty="0">
                  <a:solidFill>
                    <a:prstClr val="black"/>
                  </a:solidFill>
                </a:rPr>
                <a:t>Discovery</a:t>
              </a:r>
              <a:br>
                <a:rPr lang="en-US" sz="1400" dirty="0">
                  <a:solidFill>
                    <a:prstClr val="black"/>
                  </a:solidFill>
                </a:rPr>
              </a:br>
              <a:r>
                <a:rPr lang="en-US" sz="1400" dirty="0">
                  <a:solidFill>
                    <a:prstClr val="black"/>
                  </a:solidFill>
                </a:rPr>
                <a:t>Cloud</a:t>
              </a:r>
            </a:p>
          </p:txBody>
        </p:sp>
      </p:grpSp>
      <p:grpSp>
        <p:nvGrpSpPr>
          <p:cNvPr id="15" name="Group 121"/>
          <p:cNvGrpSpPr>
            <a:grpSpLocks/>
          </p:cNvGrpSpPr>
          <p:nvPr/>
        </p:nvGrpSpPr>
        <p:grpSpPr bwMode="auto">
          <a:xfrm>
            <a:off x="6858000" y="3365539"/>
            <a:ext cx="981075" cy="647700"/>
            <a:chOff x="2256" y="2641"/>
            <a:chExt cx="720" cy="483"/>
          </a:xfrm>
          <a:solidFill>
            <a:schemeClr val="bg1">
              <a:lumMod val="85000"/>
            </a:schemeClr>
          </a:solidFill>
        </p:grpSpPr>
        <p:sp>
          <p:nvSpPr>
            <p:cNvPr id="1032314" name="Cloud"/>
            <p:cNvSpPr>
              <a:spLocks noChangeAspect="1" noEditPoints="1" noChangeArrowheads="1"/>
            </p:cNvSpPr>
            <p:nvPr/>
          </p:nvSpPr>
          <p:spPr bwMode="auto">
            <a:xfrm>
              <a:off x="2256" y="2641"/>
              <a:ext cx="720" cy="483"/>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grpFill/>
            <a:ln w="9525">
              <a:solidFill>
                <a:srgbClr val="000000"/>
              </a:solidFill>
              <a:miter lim="800000"/>
              <a:headEnd/>
              <a:tailEnd/>
            </a:ln>
            <a:effectLst>
              <a:outerShdw dist="107763" dir="2700000" algn="ctr" rotWithShape="0">
                <a:srgbClr val="808080"/>
              </a:outerShdw>
            </a:effectLst>
          </p:spPr>
          <p:txBody>
            <a:bodyPr/>
            <a:lstStyle/>
            <a:p>
              <a:endParaRPr lang="en-US">
                <a:solidFill>
                  <a:prstClr val="black"/>
                </a:solidFill>
              </a:endParaRPr>
            </a:p>
          </p:txBody>
        </p:sp>
        <p:sp>
          <p:nvSpPr>
            <p:cNvPr id="1032315" name="Text Box 123"/>
            <p:cNvSpPr txBox="1">
              <a:spLocks noChangeArrowheads="1"/>
            </p:cNvSpPr>
            <p:nvPr/>
          </p:nvSpPr>
          <p:spPr bwMode="auto">
            <a:xfrm>
              <a:off x="2287" y="2688"/>
              <a:ext cx="688" cy="386"/>
            </a:xfrm>
            <a:prstGeom prst="rect">
              <a:avLst/>
            </a:prstGeom>
            <a:noFill/>
            <a:ln w="9525" algn="ctr">
              <a:noFill/>
              <a:miter lim="800000"/>
              <a:headEnd/>
              <a:tailEnd/>
            </a:ln>
            <a:effectLst/>
          </p:spPr>
          <p:txBody>
            <a:bodyPr wrap="none">
              <a:spAutoFit/>
            </a:bodyPr>
            <a:lstStyle/>
            <a:p>
              <a:r>
                <a:rPr lang="en-US" sz="1400" dirty="0">
                  <a:solidFill>
                    <a:prstClr val="black"/>
                  </a:solidFill>
                </a:rPr>
                <a:t>Discovery</a:t>
              </a:r>
              <a:br>
                <a:rPr lang="en-US" sz="1400" dirty="0">
                  <a:solidFill>
                    <a:prstClr val="black"/>
                  </a:solidFill>
                </a:rPr>
              </a:br>
              <a:r>
                <a:rPr lang="en-US" sz="1400" dirty="0">
                  <a:solidFill>
                    <a:prstClr val="black"/>
                  </a:solidFill>
                </a:rPr>
                <a:t>Cloud</a:t>
              </a:r>
            </a:p>
          </p:txBody>
        </p:sp>
      </p:grpSp>
      <p:grpSp>
        <p:nvGrpSpPr>
          <p:cNvPr id="1032203" name="Group 166"/>
          <p:cNvGrpSpPr>
            <a:grpSpLocks/>
          </p:cNvGrpSpPr>
          <p:nvPr/>
        </p:nvGrpSpPr>
        <p:grpSpPr bwMode="auto">
          <a:xfrm>
            <a:off x="6335826" y="4246563"/>
            <a:ext cx="827087" cy="766763"/>
            <a:chOff x="2256" y="2641"/>
            <a:chExt cx="720" cy="483"/>
          </a:xfrm>
        </p:grpSpPr>
        <p:sp>
          <p:nvSpPr>
            <p:cNvPr id="1032359" name="Cloud"/>
            <p:cNvSpPr>
              <a:spLocks noChangeAspect="1" noEditPoints="1" noChangeArrowheads="1"/>
            </p:cNvSpPr>
            <p:nvPr/>
          </p:nvSpPr>
          <p:spPr bwMode="auto">
            <a:xfrm>
              <a:off x="2256" y="2641"/>
              <a:ext cx="720" cy="483"/>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FFBE7D"/>
            </a:solidFill>
            <a:ln w="9525">
              <a:solidFill>
                <a:srgbClr val="000000"/>
              </a:solidFill>
              <a:miter lim="800000"/>
              <a:headEnd/>
              <a:tailEnd/>
            </a:ln>
            <a:effectLst>
              <a:outerShdw dist="107763" dir="2700000" algn="ctr" rotWithShape="0">
                <a:srgbClr val="808080"/>
              </a:outerShdw>
            </a:effectLst>
          </p:spPr>
          <p:txBody>
            <a:bodyPr/>
            <a:lstStyle/>
            <a:p>
              <a:endParaRPr lang="en-US">
                <a:solidFill>
                  <a:prstClr val="black"/>
                </a:solidFill>
              </a:endParaRPr>
            </a:p>
          </p:txBody>
        </p:sp>
        <p:sp>
          <p:nvSpPr>
            <p:cNvPr id="1032360" name="Text Box 168"/>
            <p:cNvSpPr txBox="1">
              <a:spLocks noChangeArrowheads="1"/>
            </p:cNvSpPr>
            <p:nvPr/>
          </p:nvSpPr>
          <p:spPr bwMode="auto">
            <a:xfrm>
              <a:off x="2349" y="2688"/>
              <a:ext cx="563" cy="326"/>
            </a:xfrm>
            <a:prstGeom prst="rect">
              <a:avLst/>
            </a:prstGeom>
            <a:noFill/>
            <a:ln w="9525" algn="ctr">
              <a:noFill/>
              <a:miter lim="800000"/>
              <a:headEnd/>
              <a:tailEnd/>
            </a:ln>
            <a:effectLst/>
          </p:spPr>
          <p:txBody>
            <a:bodyPr wrap="none">
              <a:spAutoFit/>
            </a:bodyPr>
            <a:lstStyle/>
            <a:p>
              <a:r>
                <a:rPr lang="en-US" sz="1400" dirty="0">
                  <a:solidFill>
                    <a:prstClr val="black"/>
                  </a:solidFill>
                </a:rPr>
                <a:t>Filter</a:t>
              </a:r>
              <a:br>
                <a:rPr lang="en-US" sz="1400" dirty="0">
                  <a:solidFill>
                    <a:prstClr val="black"/>
                  </a:solidFill>
                </a:rPr>
              </a:br>
              <a:r>
                <a:rPr lang="en-US" sz="1400" dirty="0">
                  <a:solidFill>
                    <a:prstClr val="black"/>
                  </a:solidFill>
                </a:rPr>
                <a:t>Cloud</a:t>
              </a:r>
            </a:p>
          </p:txBody>
        </p:sp>
      </p:grpSp>
      <p:grpSp>
        <p:nvGrpSpPr>
          <p:cNvPr id="1032219" name="Group 169"/>
          <p:cNvGrpSpPr>
            <a:grpSpLocks/>
          </p:cNvGrpSpPr>
          <p:nvPr/>
        </p:nvGrpSpPr>
        <p:grpSpPr bwMode="auto">
          <a:xfrm>
            <a:off x="3816350" y="2889250"/>
            <a:ext cx="827088" cy="766763"/>
            <a:chOff x="2256" y="2641"/>
            <a:chExt cx="720" cy="483"/>
          </a:xfrm>
        </p:grpSpPr>
        <p:sp>
          <p:nvSpPr>
            <p:cNvPr id="1032362" name="Cloud"/>
            <p:cNvSpPr>
              <a:spLocks noChangeAspect="1" noEditPoints="1" noChangeArrowheads="1"/>
            </p:cNvSpPr>
            <p:nvPr/>
          </p:nvSpPr>
          <p:spPr bwMode="auto">
            <a:xfrm>
              <a:off x="2256" y="2641"/>
              <a:ext cx="720" cy="483"/>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FFBE7D"/>
            </a:solidFill>
            <a:ln w="9525">
              <a:solidFill>
                <a:srgbClr val="000000"/>
              </a:solidFill>
              <a:miter lim="800000"/>
              <a:headEnd/>
              <a:tailEnd/>
            </a:ln>
            <a:effectLst>
              <a:outerShdw dist="107763" dir="2700000" algn="ctr" rotWithShape="0">
                <a:srgbClr val="808080"/>
              </a:outerShdw>
            </a:effectLst>
          </p:spPr>
          <p:txBody>
            <a:bodyPr/>
            <a:lstStyle/>
            <a:p>
              <a:endParaRPr lang="en-US">
                <a:solidFill>
                  <a:prstClr val="black"/>
                </a:solidFill>
              </a:endParaRPr>
            </a:p>
          </p:txBody>
        </p:sp>
        <p:sp>
          <p:nvSpPr>
            <p:cNvPr id="1032363" name="Text Box 171"/>
            <p:cNvSpPr txBox="1">
              <a:spLocks noChangeArrowheads="1"/>
            </p:cNvSpPr>
            <p:nvPr/>
          </p:nvSpPr>
          <p:spPr bwMode="auto">
            <a:xfrm>
              <a:off x="2349" y="2688"/>
              <a:ext cx="563" cy="326"/>
            </a:xfrm>
            <a:prstGeom prst="rect">
              <a:avLst/>
            </a:prstGeom>
            <a:noFill/>
            <a:ln w="9525" algn="ctr">
              <a:noFill/>
              <a:miter lim="800000"/>
              <a:headEnd/>
              <a:tailEnd/>
            </a:ln>
            <a:effectLst/>
          </p:spPr>
          <p:txBody>
            <a:bodyPr wrap="none">
              <a:spAutoFit/>
            </a:bodyPr>
            <a:lstStyle/>
            <a:p>
              <a:r>
                <a:rPr lang="en-US" sz="1400">
                  <a:solidFill>
                    <a:prstClr val="black"/>
                  </a:solidFill>
                </a:rPr>
                <a:t>Filter</a:t>
              </a:r>
              <a:br>
                <a:rPr lang="en-US" sz="1400">
                  <a:solidFill>
                    <a:prstClr val="black"/>
                  </a:solidFill>
                </a:rPr>
              </a:br>
              <a:r>
                <a:rPr lang="en-US" sz="1400">
                  <a:solidFill>
                    <a:prstClr val="black"/>
                  </a:solidFill>
                </a:rPr>
                <a:t>Cloud</a:t>
              </a:r>
            </a:p>
          </p:txBody>
        </p:sp>
      </p:grpSp>
      <p:grpSp>
        <p:nvGrpSpPr>
          <p:cNvPr id="1032273" name="Group 172"/>
          <p:cNvGrpSpPr>
            <a:grpSpLocks/>
          </p:cNvGrpSpPr>
          <p:nvPr/>
        </p:nvGrpSpPr>
        <p:grpSpPr bwMode="auto">
          <a:xfrm>
            <a:off x="1584325" y="4292600"/>
            <a:ext cx="827088" cy="766763"/>
            <a:chOff x="2256" y="2641"/>
            <a:chExt cx="720" cy="483"/>
          </a:xfrm>
        </p:grpSpPr>
        <p:sp>
          <p:nvSpPr>
            <p:cNvPr id="1032365" name="Cloud"/>
            <p:cNvSpPr>
              <a:spLocks noChangeAspect="1" noEditPoints="1" noChangeArrowheads="1"/>
            </p:cNvSpPr>
            <p:nvPr/>
          </p:nvSpPr>
          <p:spPr bwMode="auto">
            <a:xfrm>
              <a:off x="2256" y="2641"/>
              <a:ext cx="720" cy="483"/>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FFBE7D"/>
            </a:solidFill>
            <a:ln w="9525">
              <a:solidFill>
                <a:srgbClr val="000000"/>
              </a:solidFill>
              <a:miter lim="800000"/>
              <a:headEnd/>
              <a:tailEnd/>
            </a:ln>
            <a:effectLst>
              <a:outerShdw dist="107763" dir="2700000" algn="ctr" rotWithShape="0">
                <a:srgbClr val="808080"/>
              </a:outerShdw>
            </a:effectLst>
          </p:spPr>
          <p:txBody>
            <a:bodyPr/>
            <a:lstStyle/>
            <a:p>
              <a:endParaRPr lang="en-US">
                <a:solidFill>
                  <a:prstClr val="black"/>
                </a:solidFill>
              </a:endParaRPr>
            </a:p>
          </p:txBody>
        </p:sp>
        <p:sp>
          <p:nvSpPr>
            <p:cNvPr id="1032366" name="Text Box 174"/>
            <p:cNvSpPr txBox="1">
              <a:spLocks noChangeArrowheads="1"/>
            </p:cNvSpPr>
            <p:nvPr/>
          </p:nvSpPr>
          <p:spPr bwMode="auto">
            <a:xfrm>
              <a:off x="2349" y="2688"/>
              <a:ext cx="563" cy="326"/>
            </a:xfrm>
            <a:prstGeom prst="rect">
              <a:avLst/>
            </a:prstGeom>
            <a:noFill/>
            <a:ln w="9525" algn="ctr">
              <a:noFill/>
              <a:miter lim="800000"/>
              <a:headEnd/>
              <a:tailEnd/>
            </a:ln>
            <a:effectLst/>
          </p:spPr>
          <p:txBody>
            <a:bodyPr wrap="none">
              <a:spAutoFit/>
            </a:bodyPr>
            <a:lstStyle/>
            <a:p>
              <a:r>
                <a:rPr lang="en-US" sz="1400">
                  <a:solidFill>
                    <a:prstClr val="black"/>
                  </a:solidFill>
                </a:rPr>
                <a:t>Filter</a:t>
              </a:r>
              <a:br>
                <a:rPr lang="en-US" sz="1400">
                  <a:solidFill>
                    <a:prstClr val="black"/>
                  </a:solidFill>
                </a:rPr>
              </a:br>
              <a:r>
                <a:rPr lang="en-US" sz="1400">
                  <a:solidFill>
                    <a:prstClr val="black"/>
                  </a:solidFill>
                </a:rPr>
                <a:t>Cloud</a:t>
              </a:r>
            </a:p>
          </p:txBody>
        </p:sp>
      </p:grpSp>
      <p:pic>
        <p:nvPicPr>
          <p:cNvPr id="193" name="Picture 192"/>
          <p:cNvPicPr/>
          <p:nvPr/>
        </p:nvPicPr>
        <p:blipFill>
          <a:blip r:embed="rId20" cstate="print"/>
          <a:srcRect/>
          <a:stretch>
            <a:fillRect/>
          </a:stretch>
        </p:blipFill>
        <p:spPr bwMode="auto">
          <a:xfrm>
            <a:off x="4571949" y="542290"/>
            <a:ext cx="798697" cy="459813"/>
          </a:xfrm>
          <a:prstGeom prst="rect">
            <a:avLst/>
          </a:prstGeom>
          <a:noFill/>
          <a:ln w="9525">
            <a:noFill/>
            <a:miter lim="800000"/>
            <a:headEnd/>
            <a:tailEnd/>
          </a:ln>
        </p:spPr>
      </p:pic>
      <p:pic>
        <p:nvPicPr>
          <p:cNvPr id="1026" name="Picture 2"/>
          <p:cNvPicPr>
            <a:picLocks noChangeAspect="1" noChangeArrowheads="1"/>
          </p:cNvPicPr>
          <p:nvPr/>
        </p:nvPicPr>
        <p:blipFill rotWithShape="1">
          <a:blip r:embed="rId21" cstate="print">
            <a:extLst>
              <a:ext uri="{28A0092B-C50C-407E-A947-70E740481C1C}">
                <a14:useLocalDpi xmlns:a14="http://schemas.microsoft.com/office/drawing/2010/main" val="0"/>
              </a:ext>
            </a:extLst>
          </a:blip>
          <a:srcRect l="23333" r="20416" b="22016"/>
          <a:stretch/>
        </p:blipFill>
        <p:spPr bwMode="auto">
          <a:xfrm>
            <a:off x="5649334" y="454072"/>
            <a:ext cx="793211" cy="6362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5" name="AutoShape 79"/>
          <p:cNvSpPr>
            <a:spLocks noChangeArrowheads="1"/>
          </p:cNvSpPr>
          <p:nvPr/>
        </p:nvSpPr>
        <p:spPr bwMode="auto">
          <a:xfrm rot="5400000">
            <a:off x="5859234" y="1199501"/>
            <a:ext cx="407987" cy="339725"/>
          </a:xfrm>
          <a:prstGeom prst="flowChartDelay">
            <a:avLst/>
          </a:prstGeom>
          <a:noFill/>
          <a:ln w="9525" algn="ctr">
            <a:solidFill>
              <a:schemeClr val="tx1"/>
            </a:solidFill>
            <a:miter lim="800000"/>
            <a:headEnd/>
            <a:tailEnd/>
          </a:ln>
          <a:effectLst/>
        </p:spPr>
        <p:txBody>
          <a:bodyPr vert="eaVert" anchor="ctr">
            <a:spAutoFit/>
          </a:bodyPr>
          <a:lstStyle/>
          <a:p>
            <a:r>
              <a:rPr lang="en-US" sz="1200" dirty="0">
                <a:solidFill>
                  <a:prstClr val="black"/>
                </a:solidFill>
              </a:rPr>
              <a:t>SS</a:t>
            </a:r>
          </a:p>
        </p:txBody>
      </p:sp>
      <p:grpSp>
        <p:nvGrpSpPr>
          <p:cNvPr id="194" name="Group 169"/>
          <p:cNvGrpSpPr>
            <a:grpSpLocks/>
          </p:cNvGrpSpPr>
          <p:nvPr/>
        </p:nvGrpSpPr>
        <p:grpSpPr bwMode="auto">
          <a:xfrm>
            <a:off x="3726888" y="4208462"/>
            <a:ext cx="827088" cy="766763"/>
            <a:chOff x="2256" y="2641"/>
            <a:chExt cx="720" cy="483"/>
          </a:xfrm>
        </p:grpSpPr>
        <p:sp>
          <p:nvSpPr>
            <p:cNvPr id="196" name="Cloud"/>
            <p:cNvSpPr>
              <a:spLocks noChangeAspect="1" noEditPoints="1" noChangeArrowheads="1"/>
            </p:cNvSpPr>
            <p:nvPr/>
          </p:nvSpPr>
          <p:spPr bwMode="auto">
            <a:xfrm>
              <a:off x="2256" y="2641"/>
              <a:ext cx="720" cy="483"/>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FFBE7D"/>
            </a:solidFill>
            <a:ln w="9525">
              <a:solidFill>
                <a:srgbClr val="000000"/>
              </a:solidFill>
              <a:miter lim="800000"/>
              <a:headEnd/>
              <a:tailEnd/>
            </a:ln>
            <a:effectLst>
              <a:outerShdw dist="107763" dir="2700000" algn="ctr" rotWithShape="0">
                <a:srgbClr val="808080"/>
              </a:outerShdw>
            </a:effectLst>
          </p:spPr>
          <p:txBody>
            <a:bodyPr/>
            <a:lstStyle/>
            <a:p>
              <a:endParaRPr lang="en-US">
                <a:solidFill>
                  <a:prstClr val="black"/>
                </a:solidFill>
              </a:endParaRPr>
            </a:p>
          </p:txBody>
        </p:sp>
        <p:sp>
          <p:nvSpPr>
            <p:cNvPr id="197" name="Text Box 171"/>
            <p:cNvSpPr txBox="1">
              <a:spLocks noChangeArrowheads="1"/>
            </p:cNvSpPr>
            <p:nvPr/>
          </p:nvSpPr>
          <p:spPr bwMode="auto">
            <a:xfrm>
              <a:off x="2349" y="2688"/>
              <a:ext cx="563" cy="326"/>
            </a:xfrm>
            <a:prstGeom prst="rect">
              <a:avLst/>
            </a:prstGeom>
            <a:noFill/>
            <a:ln w="9525" algn="ctr">
              <a:noFill/>
              <a:miter lim="800000"/>
              <a:headEnd/>
              <a:tailEnd/>
            </a:ln>
            <a:effectLst/>
          </p:spPr>
          <p:txBody>
            <a:bodyPr wrap="none">
              <a:spAutoFit/>
            </a:bodyPr>
            <a:lstStyle/>
            <a:p>
              <a:r>
                <a:rPr lang="en-US" sz="1400" dirty="0">
                  <a:solidFill>
                    <a:prstClr val="black"/>
                  </a:solidFill>
                </a:rPr>
                <a:t>Filter</a:t>
              </a:r>
              <a:br>
                <a:rPr lang="en-US" sz="1400" dirty="0">
                  <a:solidFill>
                    <a:prstClr val="black"/>
                  </a:solidFill>
                </a:rPr>
              </a:br>
              <a:r>
                <a:rPr lang="en-US" sz="1400" dirty="0">
                  <a:solidFill>
                    <a:prstClr val="black"/>
                  </a:solidFill>
                </a:rPr>
                <a:t>Cloud</a:t>
              </a:r>
            </a:p>
          </p:txBody>
        </p:sp>
      </p:grpSp>
      <p:grpSp>
        <p:nvGrpSpPr>
          <p:cNvPr id="198" name="Group 169"/>
          <p:cNvGrpSpPr>
            <a:grpSpLocks/>
          </p:cNvGrpSpPr>
          <p:nvPr/>
        </p:nvGrpSpPr>
        <p:grpSpPr bwMode="auto">
          <a:xfrm>
            <a:off x="2114597" y="2980532"/>
            <a:ext cx="827088" cy="766763"/>
            <a:chOff x="2256" y="2641"/>
            <a:chExt cx="720" cy="483"/>
          </a:xfrm>
        </p:grpSpPr>
        <p:sp>
          <p:nvSpPr>
            <p:cNvPr id="199" name="Cloud"/>
            <p:cNvSpPr>
              <a:spLocks noChangeAspect="1" noEditPoints="1" noChangeArrowheads="1"/>
            </p:cNvSpPr>
            <p:nvPr/>
          </p:nvSpPr>
          <p:spPr bwMode="auto">
            <a:xfrm>
              <a:off x="2256" y="2641"/>
              <a:ext cx="720" cy="483"/>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FFBE7D"/>
            </a:solidFill>
            <a:ln w="9525">
              <a:solidFill>
                <a:srgbClr val="000000"/>
              </a:solidFill>
              <a:miter lim="800000"/>
              <a:headEnd/>
              <a:tailEnd/>
            </a:ln>
            <a:effectLst>
              <a:outerShdw dist="107763" dir="2700000" algn="ctr" rotWithShape="0">
                <a:srgbClr val="808080"/>
              </a:outerShdw>
            </a:effectLst>
          </p:spPr>
          <p:txBody>
            <a:bodyPr/>
            <a:lstStyle/>
            <a:p>
              <a:endParaRPr lang="en-US">
                <a:solidFill>
                  <a:prstClr val="black"/>
                </a:solidFill>
              </a:endParaRPr>
            </a:p>
          </p:txBody>
        </p:sp>
        <p:sp>
          <p:nvSpPr>
            <p:cNvPr id="200" name="Text Box 171"/>
            <p:cNvSpPr txBox="1">
              <a:spLocks noChangeArrowheads="1"/>
            </p:cNvSpPr>
            <p:nvPr/>
          </p:nvSpPr>
          <p:spPr bwMode="auto">
            <a:xfrm>
              <a:off x="2349" y="2688"/>
              <a:ext cx="563" cy="326"/>
            </a:xfrm>
            <a:prstGeom prst="rect">
              <a:avLst/>
            </a:prstGeom>
            <a:noFill/>
            <a:ln w="9525" algn="ctr">
              <a:noFill/>
              <a:miter lim="800000"/>
              <a:headEnd/>
              <a:tailEnd/>
            </a:ln>
            <a:effectLst/>
          </p:spPr>
          <p:txBody>
            <a:bodyPr wrap="none">
              <a:spAutoFit/>
            </a:bodyPr>
            <a:lstStyle/>
            <a:p>
              <a:r>
                <a:rPr lang="en-US" sz="1400">
                  <a:solidFill>
                    <a:prstClr val="black"/>
                  </a:solidFill>
                </a:rPr>
                <a:t>Filter</a:t>
              </a:r>
              <a:br>
                <a:rPr lang="en-US" sz="1400">
                  <a:solidFill>
                    <a:prstClr val="black"/>
                  </a:solidFill>
                </a:rPr>
              </a:br>
              <a:r>
                <a:rPr lang="en-US" sz="1400">
                  <a:solidFill>
                    <a:prstClr val="black"/>
                  </a:solidFill>
                </a:rPr>
                <a:t>Cloud</a:t>
              </a:r>
            </a:p>
          </p:txBody>
        </p:sp>
      </p:grpSp>
      <p:grpSp>
        <p:nvGrpSpPr>
          <p:cNvPr id="201" name="Group 169"/>
          <p:cNvGrpSpPr>
            <a:grpSpLocks/>
          </p:cNvGrpSpPr>
          <p:nvPr/>
        </p:nvGrpSpPr>
        <p:grpSpPr bwMode="auto">
          <a:xfrm>
            <a:off x="5010174" y="3271043"/>
            <a:ext cx="827088" cy="766763"/>
            <a:chOff x="2256" y="2641"/>
            <a:chExt cx="720" cy="483"/>
          </a:xfrm>
        </p:grpSpPr>
        <p:sp>
          <p:nvSpPr>
            <p:cNvPr id="202" name="Cloud"/>
            <p:cNvSpPr>
              <a:spLocks noChangeAspect="1" noEditPoints="1" noChangeArrowheads="1"/>
            </p:cNvSpPr>
            <p:nvPr/>
          </p:nvSpPr>
          <p:spPr bwMode="auto">
            <a:xfrm>
              <a:off x="2256" y="2641"/>
              <a:ext cx="720" cy="483"/>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FFBE7D"/>
            </a:solidFill>
            <a:ln w="9525">
              <a:solidFill>
                <a:srgbClr val="000000"/>
              </a:solidFill>
              <a:miter lim="800000"/>
              <a:headEnd/>
              <a:tailEnd/>
            </a:ln>
            <a:effectLst>
              <a:outerShdw dist="107763" dir="2700000" algn="ctr" rotWithShape="0">
                <a:srgbClr val="808080"/>
              </a:outerShdw>
            </a:effectLst>
          </p:spPr>
          <p:txBody>
            <a:bodyPr/>
            <a:lstStyle/>
            <a:p>
              <a:endParaRPr lang="en-US">
                <a:solidFill>
                  <a:prstClr val="black"/>
                </a:solidFill>
              </a:endParaRPr>
            </a:p>
          </p:txBody>
        </p:sp>
        <p:sp>
          <p:nvSpPr>
            <p:cNvPr id="203" name="Text Box 171"/>
            <p:cNvSpPr txBox="1">
              <a:spLocks noChangeArrowheads="1"/>
            </p:cNvSpPr>
            <p:nvPr/>
          </p:nvSpPr>
          <p:spPr bwMode="auto">
            <a:xfrm>
              <a:off x="2349" y="2688"/>
              <a:ext cx="563" cy="326"/>
            </a:xfrm>
            <a:prstGeom prst="rect">
              <a:avLst/>
            </a:prstGeom>
            <a:noFill/>
            <a:ln w="9525" algn="ctr">
              <a:noFill/>
              <a:miter lim="800000"/>
              <a:headEnd/>
              <a:tailEnd/>
            </a:ln>
            <a:effectLst/>
          </p:spPr>
          <p:txBody>
            <a:bodyPr wrap="none">
              <a:spAutoFit/>
            </a:bodyPr>
            <a:lstStyle/>
            <a:p>
              <a:r>
                <a:rPr lang="en-US" sz="1400">
                  <a:solidFill>
                    <a:prstClr val="black"/>
                  </a:solidFill>
                </a:rPr>
                <a:t>Filter</a:t>
              </a:r>
              <a:br>
                <a:rPr lang="en-US" sz="1400">
                  <a:solidFill>
                    <a:prstClr val="black"/>
                  </a:solidFill>
                </a:rPr>
              </a:br>
              <a:r>
                <a:rPr lang="en-US" sz="1400">
                  <a:solidFill>
                    <a:prstClr val="black"/>
                  </a:solidFill>
                </a:rPr>
                <a:t>Cloud</a:t>
              </a:r>
            </a:p>
          </p:txBody>
        </p:sp>
      </p:grpSp>
      <p:grpSp>
        <p:nvGrpSpPr>
          <p:cNvPr id="204" name="Group 169"/>
          <p:cNvGrpSpPr>
            <a:grpSpLocks/>
          </p:cNvGrpSpPr>
          <p:nvPr/>
        </p:nvGrpSpPr>
        <p:grpSpPr bwMode="auto">
          <a:xfrm>
            <a:off x="3145172" y="2130425"/>
            <a:ext cx="827088" cy="766763"/>
            <a:chOff x="2256" y="2641"/>
            <a:chExt cx="720" cy="483"/>
          </a:xfrm>
        </p:grpSpPr>
        <p:sp>
          <p:nvSpPr>
            <p:cNvPr id="205" name="Cloud"/>
            <p:cNvSpPr>
              <a:spLocks noChangeAspect="1" noEditPoints="1" noChangeArrowheads="1"/>
            </p:cNvSpPr>
            <p:nvPr/>
          </p:nvSpPr>
          <p:spPr bwMode="auto">
            <a:xfrm>
              <a:off x="2256" y="2641"/>
              <a:ext cx="720" cy="483"/>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FFBE7D"/>
            </a:solidFill>
            <a:ln w="9525">
              <a:solidFill>
                <a:srgbClr val="000000"/>
              </a:solidFill>
              <a:miter lim="800000"/>
              <a:headEnd/>
              <a:tailEnd/>
            </a:ln>
            <a:effectLst>
              <a:outerShdw dist="107763" dir="2700000" algn="ctr" rotWithShape="0">
                <a:srgbClr val="808080"/>
              </a:outerShdw>
            </a:effectLst>
          </p:spPr>
          <p:txBody>
            <a:bodyPr/>
            <a:lstStyle/>
            <a:p>
              <a:endParaRPr lang="en-US">
                <a:solidFill>
                  <a:prstClr val="black"/>
                </a:solidFill>
              </a:endParaRPr>
            </a:p>
          </p:txBody>
        </p:sp>
        <p:sp>
          <p:nvSpPr>
            <p:cNvPr id="206" name="Text Box 171"/>
            <p:cNvSpPr txBox="1">
              <a:spLocks noChangeArrowheads="1"/>
            </p:cNvSpPr>
            <p:nvPr/>
          </p:nvSpPr>
          <p:spPr bwMode="auto">
            <a:xfrm>
              <a:off x="2349" y="2688"/>
              <a:ext cx="563" cy="326"/>
            </a:xfrm>
            <a:prstGeom prst="rect">
              <a:avLst/>
            </a:prstGeom>
            <a:noFill/>
            <a:ln w="9525" algn="ctr">
              <a:noFill/>
              <a:miter lim="800000"/>
              <a:headEnd/>
              <a:tailEnd/>
            </a:ln>
            <a:effectLst/>
          </p:spPr>
          <p:txBody>
            <a:bodyPr wrap="none">
              <a:spAutoFit/>
            </a:bodyPr>
            <a:lstStyle/>
            <a:p>
              <a:r>
                <a:rPr lang="en-US" sz="1400">
                  <a:solidFill>
                    <a:prstClr val="black"/>
                  </a:solidFill>
                </a:rPr>
                <a:t>Filter</a:t>
              </a:r>
              <a:br>
                <a:rPr lang="en-US" sz="1400">
                  <a:solidFill>
                    <a:prstClr val="black"/>
                  </a:solidFill>
                </a:rPr>
              </a:br>
              <a:r>
                <a:rPr lang="en-US" sz="1400">
                  <a:solidFill>
                    <a:prstClr val="black"/>
                  </a:solidFill>
                </a:rPr>
                <a:t>Cloud</a:t>
              </a:r>
            </a:p>
          </p:txBody>
        </p:sp>
      </p:grpSp>
      <p:sp>
        <p:nvSpPr>
          <p:cNvPr id="207" name="Line 2"/>
          <p:cNvSpPr>
            <a:spLocks noChangeShapeType="1"/>
          </p:cNvSpPr>
          <p:nvPr/>
        </p:nvSpPr>
        <p:spPr bwMode="auto">
          <a:xfrm flipV="1">
            <a:off x="5702477" y="2600181"/>
            <a:ext cx="1375043" cy="1873251"/>
          </a:xfrm>
          <a:prstGeom prst="line">
            <a:avLst/>
          </a:prstGeom>
          <a:noFill/>
          <a:ln w="76200">
            <a:solidFill>
              <a:schemeClr val="tx1"/>
            </a:solidFill>
            <a:round/>
            <a:headEnd/>
            <a:tailEnd type="triangle" w="med" len="med"/>
          </a:ln>
          <a:effectLst/>
        </p:spPr>
        <p:txBody>
          <a:bodyPr/>
          <a:lstStyle/>
          <a:p>
            <a:endParaRPr lang="en-US">
              <a:solidFill>
                <a:prstClr val="black"/>
              </a:solidFill>
            </a:endParaRPr>
          </a:p>
        </p:txBody>
      </p:sp>
      <p:sp>
        <p:nvSpPr>
          <p:cNvPr id="210" name="Rectangle 78"/>
          <p:cNvSpPr>
            <a:spLocks noChangeArrowheads="1"/>
          </p:cNvSpPr>
          <p:nvPr/>
        </p:nvSpPr>
        <p:spPr bwMode="auto">
          <a:xfrm>
            <a:off x="7810285" y="6169709"/>
            <a:ext cx="1232773" cy="646331"/>
          </a:xfrm>
          <a:prstGeom prst="rect">
            <a:avLst/>
          </a:prstGeom>
          <a:solidFill>
            <a:schemeClr val="bg1"/>
          </a:solidFill>
          <a:ln w="9525" algn="ctr">
            <a:solidFill>
              <a:schemeClr val="tx1"/>
            </a:solidFill>
            <a:miter lim="800000"/>
            <a:headEnd/>
            <a:tailEnd/>
          </a:ln>
          <a:effectLst/>
        </p:spPr>
        <p:txBody>
          <a:bodyPr wrap="none" anchor="ctr">
            <a:spAutoFit/>
          </a:bodyPr>
          <a:lstStyle/>
          <a:p>
            <a:r>
              <a:rPr lang="en-US" dirty="0" smtClean="0">
                <a:solidFill>
                  <a:prstClr val="black"/>
                </a:solidFill>
              </a:rPr>
              <a:t>Distributed</a:t>
            </a:r>
            <a:r>
              <a:rPr lang="en-US" dirty="0">
                <a:solidFill>
                  <a:prstClr val="black"/>
                </a:solidFill>
              </a:rPr>
              <a:t/>
            </a:r>
            <a:br>
              <a:rPr lang="en-US" dirty="0">
                <a:solidFill>
                  <a:prstClr val="black"/>
                </a:solidFill>
              </a:rPr>
            </a:br>
            <a:r>
              <a:rPr lang="en-US" dirty="0">
                <a:solidFill>
                  <a:prstClr val="black"/>
                </a:solidFill>
              </a:rPr>
              <a:t>Grid</a:t>
            </a:r>
          </a:p>
        </p:txBody>
      </p:sp>
      <p:sp>
        <p:nvSpPr>
          <p:cNvPr id="211" name="Rectangle 78"/>
          <p:cNvSpPr>
            <a:spLocks noChangeArrowheads="1"/>
          </p:cNvSpPr>
          <p:nvPr/>
        </p:nvSpPr>
        <p:spPr bwMode="auto">
          <a:xfrm>
            <a:off x="6969014" y="6246306"/>
            <a:ext cx="649503" cy="430887"/>
          </a:xfrm>
          <a:prstGeom prst="rect">
            <a:avLst/>
          </a:prstGeom>
          <a:solidFill>
            <a:schemeClr val="bg1"/>
          </a:solidFill>
          <a:ln w="9525" algn="ctr">
            <a:solidFill>
              <a:schemeClr val="tx1"/>
            </a:solidFill>
            <a:miter lim="800000"/>
            <a:headEnd/>
            <a:tailEnd/>
          </a:ln>
          <a:effectLst/>
        </p:spPr>
        <p:txBody>
          <a:bodyPr wrap="square" lIns="18288" tIns="0" rIns="18288" bIns="0" anchor="ctr">
            <a:spAutoFit/>
          </a:bodyPr>
          <a:lstStyle/>
          <a:p>
            <a:r>
              <a:rPr lang="en-US" sz="1400" dirty="0" smtClean="0">
                <a:solidFill>
                  <a:prstClr val="black"/>
                </a:solidFill>
              </a:rPr>
              <a:t>Hadoop Cluster</a:t>
            </a:r>
            <a:endParaRPr lang="en-US" sz="1400" dirty="0">
              <a:solidFill>
                <a:prstClr val="black"/>
              </a:solidFill>
            </a:endParaRPr>
          </a:p>
        </p:txBody>
      </p:sp>
      <p:sp>
        <p:nvSpPr>
          <p:cNvPr id="212" name="AutoShape 65"/>
          <p:cNvSpPr>
            <a:spLocks noChangeArrowheads="1"/>
          </p:cNvSpPr>
          <p:nvPr/>
        </p:nvSpPr>
        <p:spPr bwMode="auto">
          <a:xfrm rot="16200000">
            <a:off x="8131175" y="5742405"/>
            <a:ext cx="407987" cy="339725"/>
          </a:xfrm>
          <a:prstGeom prst="flowChartDelay">
            <a:avLst/>
          </a:prstGeom>
          <a:noFill/>
          <a:ln w="9525" algn="ctr">
            <a:solidFill>
              <a:schemeClr val="tx1"/>
            </a:solidFill>
            <a:miter lim="800000"/>
            <a:headEnd/>
            <a:tailEnd/>
          </a:ln>
          <a:effectLst/>
        </p:spPr>
        <p:txBody>
          <a:bodyPr vert="eaVert" anchor="ctr">
            <a:spAutoFit/>
          </a:bodyPr>
          <a:lstStyle/>
          <a:p>
            <a:r>
              <a:rPr lang="en-US" sz="1200">
                <a:solidFill>
                  <a:prstClr val="black"/>
                </a:solidFill>
              </a:rPr>
              <a:t>SS</a:t>
            </a:r>
          </a:p>
        </p:txBody>
      </p:sp>
    </p:spTree>
    <p:extLst>
      <p:ext uri="{BB962C8B-B14F-4D97-AF65-F5344CB8AC3E}">
        <p14:creationId xmlns:p14="http://schemas.microsoft.com/office/powerpoint/2010/main" val="402729240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Significant Web Resources</a:t>
            </a:r>
            <a:endParaRPr lang="en-US" dirty="0"/>
          </a:p>
        </p:txBody>
      </p:sp>
      <p:sp>
        <p:nvSpPr>
          <p:cNvPr id="3" name="Content Placeholder 2"/>
          <p:cNvSpPr>
            <a:spLocks noGrp="1"/>
          </p:cNvSpPr>
          <p:nvPr>
            <p:ph idx="1"/>
          </p:nvPr>
        </p:nvSpPr>
        <p:spPr>
          <a:xfrm>
            <a:off x="0" y="1068841"/>
            <a:ext cx="9144000" cy="5031333"/>
          </a:xfrm>
        </p:spPr>
        <p:txBody>
          <a:bodyPr/>
          <a:lstStyle/>
          <a:p>
            <a:pPr lvl="0"/>
            <a:r>
              <a:rPr lang="en-US" sz="2400" dirty="0"/>
              <a:t>Index to all use cases </a:t>
            </a:r>
            <a:r>
              <a:rPr lang="en-US" sz="2400" u="sng" dirty="0">
                <a:hlinkClick r:id="rId2"/>
              </a:rPr>
              <a:t>http://</a:t>
            </a:r>
            <a:r>
              <a:rPr lang="en-US" sz="2400" u="sng" dirty="0" smtClean="0">
                <a:hlinkClick r:id="rId2"/>
              </a:rPr>
              <a:t>bigdatawg.nist.gov/usecases.php</a:t>
            </a:r>
            <a:endParaRPr lang="en-US" sz="2400" u="sng" dirty="0" smtClean="0"/>
          </a:p>
          <a:p>
            <a:pPr lvl="1"/>
            <a:r>
              <a:rPr lang="en-US" sz="2400" dirty="0" smtClean="0"/>
              <a:t>This links to individual submissions and other processed/collected information </a:t>
            </a:r>
            <a:endParaRPr lang="en-US" sz="2400" dirty="0"/>
          </a:p>
          <a:p>
            <a:pPr lvl="0"/>
            <a:r>
              <a:rPr lang="en-US" sz="2400" dirty="0"/>
              <a:t>List of specific requirements versus use case </a:t>
            </a:r>
            <a:r>
              <a:rPr lang="en-US" sz="2400" u="sng" dirty="0">
                <a:hlinkClick r:id="rId3"/>
              </a:rPr>
              <a:t>http://bigdatawg.nist.gov/uc_reqs_summary.php</a:t>
            </a:r>
            <a:r>
              <a:rPr lang="en-US" sz="2400" dirty="0"/>
              <a:t> </a:t>
            </a:r>
          </a:p>
          <a:p>
            <a:pPr lvl="0"/>
            <a:r>
              <a:rPr lang="en-US" sz="2400" dirty="0"/>
              <a:t>List of general requirements versus architecture component </a:t>
            </a:r>
            <a:r>
              <a:rPr lang="en-US" sz="2400" u="sng" dirty="0">
                <a:hlinkClick r:id="rId4"/>
              </a:rPr>
              <a:t>http://bigdatawg.nist.gov/uc_reqs_gen.php</a:t>
            </a:r>
            <a:r>
              <a:rPr lang="en-US" sz="2400" dirty="0"/>
              <a:t> </a:t>
            </a:r>
          </a:p>
          <a:p>
            <a:pPr lvl="0"/>
            <a:r>
              <a:rPr lang="en-US" sz="2400" dirty="0"/>
              <a:t>List of general requirements versus architecture component with record of use cases giving requirement </a:t>
            </a:r>
            <a:r>
              <a:rPr lang="en-US" sz="2400" u="sng" dirty="0">
                <a:hlinkClick r:id="rId5"/>
              </a:rPr>
              <a:t>http://bigdatawg.nist.gov/uc_reqs_gen_ref.php</a:t>
            </a:r>
            <a:r>
              <a:rPr lang="en-US" sz="2400" dirty="0"/>
              <a:t> </a:t>
            </a:r>
          </a:p>
          <a:p>
            <a:pPr lvl="0"/>
            <a:r>
              <a:rPr lang="en-US" sz="2400" dirty="0"/>
              <a:t>List of architecture component and specific requirements plus use case constraining this component </a:t>
            </a:r>
            <a:r>
              <a:rPr lang="en-US" sz="2400" u="sng" dirty="0">
                <a:hlinkClick r:id="rId6"/>
              </a:rPr>
              <a:t>http://bigdatawg.nist.gov/uc_reqs_gen_detail.php</a:t>
            </a:r>
            <a:r>
              <a:rPr lang="en-US" sz="2400" dirty="0"/>
              <a:t> </a:t>
            </a:r>
          </a:p>
          <a:p>
            <a:endParaRPr lang="en-US" sz="2400" dirty="0"/>
          </a:p>
        </p:txBody>
      </p:sp>
      <p:sp>
        <p:nvSpPr>
          <p:cNvPr id="4" name="Slide Number Placeholder 3"/>
          <p:cNvSpPr>
            <a:spLocks noGrp="1"/>
          </p:cNvSpPr>
          <p:nvPr>
            <p:ph type="sldNum" sz="quarter" idx="12"/>
          </p:nvPr>
        </p:nvSpPr>
        <p:spPr/>
        <p:txBody>
          <a:bodyPr/>
          <a:lstStyle/>
          <a:p>
            <a:fld id="{F5B7371F-B25E-42BE-91F9-DCD17E1CF49D}" type="slidenum">
              <a:rPr lang="en-US" smtClean="0"/>
              <a:pPr/>
              <a:t>12</a:t>
            </a:fld>
            <a:endParaRPr lang="en-US" dirty="0"/>
          </a:p>
        </p:txBody>
      </p:sp>
    </p:spTree>
    <p:extLst>
      <p:ext uri="{BB962C8B-B14F-4D97-AF65-F5344CB8AC3E}">
        <p14:creationId xmlns:p14="http://schemas.microsoft.com/office/powerpoint/2010/main" val="622489804"/>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38181" y="0"/>
            <a:ext cx="5205819" cy="695194"/>
          </a:xfrm>
        </p:spPr>
        <p:txBody>
          <a:bodyPr>
            <a:normAutofit/>
          </a:bodyPr>
          <a:lstStyle/>
          <a:p>
            <a:r>
              <a:rPr lang="en-US" sz="2000" dirty="0" smtClean="0"/>
              <a:t>Sensor Control Interface with GIS and Information Fusion</a:t>
            </a:r>
            <a:endParaRPr lang="en-US" sz="2000" dirty="0"/>
          </a:p>
        </p:txBody>
      </p:sp>
      <p:sp>
        <p:nvSpPr>
          <p:cNvPr id="4" name="Slide Number Placeholder 3"/>
          <p:cNvSpPr>
            <a:spLocks noGrp="1"/>
          </p:cNvSpPr>
          <p:nvPr>
            <p:ph type="sldNum" sz="quarter" idx="12"/>
          </p:nvPr>
        </p:nvSpPr>
        <p:spPr/>
        <p:txBody>
          <a:bodyPr/>
          <a:lstStyle/>
          <a:p>
            <a:fld id="{C4B85148-DB98-4269-ACE6-2DF49F9918C9}" type="slidenum">
              <a:rPr lang="en-US" smtClean="0"/>
              <a:pPr/>
              <a:t>120</a:t>
            </a:fld>
            <a:endParaRPr lang="en-US" dirty="0"/>
          </a:p>
        </p:txBody>
      </p:sp>
      <p:pic>
        <p:nvPicPr>
          <p:cNvPr id="5" name="Picture 4" descr="G:\CTS08 Demo Screenshots\CTS-Irvine-HK-1.JPG"/>
          <p:cNvPicPr>
            <a:picLocks noChangeAspect="1" noChangeArrowheads="1"/>
          </p:cNvPicPr>
          <p:nvPr/>
        </p:nvPicPr>
        <p:blipFill rotWithShape="1">
          <a:blip r:embed="rId2">
            <a:extLst>
              <a:ext uri="{28A0092B-C50C-407E-A947-70E740481C1C}">
                <a14:useLocalDpi xmlns:a14="http://schemas.microsoft.com/office/drawing/2010/main" val="0"/>
              </a:ext>
            </a:extLst>
          </a:blip>
          <a:srcRect t="6575" b="3561"/>
          <a:stretch/>
        </p:blipFill>
        <p:spPr bwMode="auto">
          <a:xfrm>
            <a:off x="0" y="695194"/>
            <a:ext cx="9144000" cy="6162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85742070"/>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371600" y="2408369"/>
            <a:ext cx="6111860" cy="566924"/>
          </a:xfrm>
        </p:spPr>
        <p:txBody>
          <a:bodyPr>
            <a:normAutofit fontScale="90000"/>
          </a:bodyPr>
          <a:lstStyle/>
          <a:p>
            <a:r>
              <a:rPr lang="en-US" dirty="0" smtClean="0"/>
              <a:t>Introduction to </a:t>
            </a:r>
            <a:r>
              <a:rPr lang="en-US" dirty="0"/>
              <a:t>NIST Big Data Public Working Group (NBD-PWG</a:t>
            </a:r>
            <a:r>
              <a:rPr lang="en-US" dirty="0" smtClean="0"/>
              <a:t>)</a:t>
            </a:r>
            <a:br>
              <a:rPr lang="en-US" dirty="0" smtClean="0"/>
            </a:br>
            <a:r>
              <a:rPr lang="en-US" dirty="0">
                <a:solidFill>
                  <a:srgbClr val="782F40"/>
                </a:solidFill>
              </a:rPr>
              <a:t>Requirements and Use Case </a:t>
            </a:r>
            <a:r>
              <a:rPr lang="en-US" dirty="0" smtClean="0">
                <a:solidFill>
                  <a:srgbClr val="782F40"/>
                </a:solidFill>
              </a:rPr>
              <a:t>Subgroup</a:t>
            </a:r>
            <a:br>
              <a:rPr lang="en-US" dirty="0" smtClean="0">
                <a:solidFill>
                  <a:srgbClr val="782F40"/>
                </a:solidFill>
              </a:rPr>
            </a:br>
            <a:r>
              <a:rPr lang="en-US" dirty="0" smtClean="0">
                <a:solidFill>
                  <a:schemeClr val="accent3">
                    <a:lumMod val="50000"/>
                  </a:schemeClr>
                </a:solidFill>
              </a:rPr>
              <a:t>Use Case Classifications II</a:t>
            </a:r>
            <a:endParaRPr lang="en-US" dirty="0">
              <a:solidFill>
                <a:schemeClr val="accent3">
                  <a:lumMod val="50000"/>
                </a:schemeClr>
              </a:solidFill>
            </a:endParaRPr>
          </a:p>
        </p:txBody>
      </p:sp>
      <p:sp>
        <p:nvSpPr>
          <p:cNvPr id="4" name="Text Placeholder 3"/>
          <p:cNvSpPr>
            <a:spLocks noGrp="1"/>
          </p:cNvSpPr>
          <p:nvPr>
            <p:ph type="body" sz="quarter" idx="10"/>
          </p:nvPr>
        </p:nvSpPr>
        <p:spPr/>
        <p:txBody>
          <a:bodyPr/>
          <a:lstStyle/>
          <a:p>
            <a:endParaRPr lang="en-US" dirty="0"/>
          </a:p>
        </p:txBody>
      </p:sp>
    </p:spTree>
    <p:extLst>
      <p:ext uri="{BB962C8B-B14F-4D97-AF65-F5344CB8AC3E}">
        <p14:creationId xmlns:p14="http://schemas.microsoft.com/office/powerpoint/2010/main" val="2761057248"/>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Pleasingly </a:t>
            </a:r>
            <a:r>
              <a:rPr lang="en-US" dirty="0" smtClean="0"/>
              <a:t>Parallel Processing</a:t>
            </a:r>
            <a:endParaRPr lang="en-US" dirty="0"/>
          </a:p>
        </p:txBody>
      </p:sp>
      <p:sp>
        <p:nvSpPr>
          <p:cNvPr id="3" name="Content Placeholder 2"/>
          <p:cNvSpPr>
            <a:spLocks noGrp="1"/>
          </p:cNvSpPr>
          <p:nvPr>
            <p:ph idx="1"/>
          </p:nvPr>
        </p:nvSpPr>
        <p:spPr>
          <a:xfrm>
            <a:off x="0" y="1039659"/>
            <a:ext cx="9144000" cy="5252283"/>
          </a:xfrm>
        </p:spPr>
        <p:txBody>
          <a:bodyPr/>
          <a:lstStyle/>
          <a:p>
            <a:r>
              <a:rPr lang="en-US" sz="2000" dirty="0" smtClean="0"/>
              <a:t>This is a simple but incredibly important class of parallel computing problem.</a:t>
            </a:r>
          </a:p>
          <a:p>
            <a:r>
              <a:rPr lang="en-US" sz="2000" dirty="0" smtClean="0"/>
              <a:t>Parallel computing involves organizing a set of computers to solve a given problem and one major task is organizing the separate computers so they are working together. In pleasingly parallel mode this task is at its simplest as different computers can work independently</a:t>
            </a:r>
          </a:p>
          <a:p>
            <a:r>
              <a:rPr lang="en-US" sz="2000" dirty="0" smtClean="0"/>
              <a:t>One example is the LHC particle physics analysis where several billion collision events (each of about 1.5 megabytes size for 2 largest experiments) are recorded each year. A major step in analysis is converting the raw data for each event into lists of produced particles and this takes about 10 seconds per core.</a:t>
            </a:r>
          </a:p>
          <a:p>
            <a:r>
              <a:rPr lang="en-US" sz="2000" dirty="0" smtClean="0"/>
              <a:t>Each of the many billion computations are independent and so this problem is </a:t>
            </a:r>
            <a:r>
              <a:rPr lang="en-US" sz="2000" dirty="0" smtClean="0">
                <a:solidFill>
                  <a:srgbClr val="006BB5"/>
                </a:solidFill>
              </a:rPr>
              <a:t>pleasingly parallel</a:t>
            </a:r>
            <a:r>
              <a:rPr lang="en-US" sz="2000" dirty="0" smtClean="0"/>
              <a:t>.</a:t>
            </a:r>
          </a:p>
          <a:p>
            <a:r>
              <a:rPr lang="en-US" sz="2000" dirty="0" smtClean="0"/>
              <a:t>Actually there are several other correlated activities which in this case involve various global reductions such as forming averages for calibration and histograms for physics (see this section of class). We capture this as </a:t>
            </a:r>
            <a:r>
              <a:rPr lang="en-US" sz="2000" b="1" dirty="0" err="1" smtClean="0">
                <a:solidFill>
                  <a:srgbClr val="006BB5"/>
                </a:solidFill>
              </a:rPr>
              <a:t>MRStat</a:t>
            </a:r>
            <a:r>
              <a:rPr lang="en-US" sz="2000" dirty="0" smtClean="0"/>
              <a:t> category.</a:t>
            </a:r>
          </a:p>
          <a:p>
            <a:r>
              <a:rPr lang="en-US" sz="2000" dirty="0" smtClean="0"/>
              <a:t>Different users accessing a database or different sensors accessing cloud are other pleasing parallel use cases.</a:t>
            </a:r>
          </a:p>
          <a:p>
            <a:endParaRPr lang="en-US" sz="2000" dirty="0"/>
          </a:p>
        </p:txBody>
      </p:sp>
      <p:sp>
        <p:nvSpPr>
          <p:cNvPr id="4" name="Slide Number Placeholder 3"/>
          <p:cNvSpPr>
            <a:spLocks noGrp="1"/>
          </p:cNvSpPr>
          <p:nvPr>
            <p:ph type="sldNum" sz="quarter" idx="12"/>
          </p:nvPr>
        </p:nvSpPr>
        <p:spPr/>
        <p:txBody>
          <a:bodyPr/>
          <a:lstStyle/>
          <a:p>
            <a:fld id="{C4B85148-DB98-4269-ACE6-2DF49F9918C9}" type="slidenum">
              <a:rPr lang="en-US" smtClean="0"/>
              <a:pPr/>
              <a:t>122</a:t>
            </a:fld>
            <a:endParaRPr lang="en-US" dirty="0"/>
          </a:p>
        </p:txBody>
      </p:sp>
    </p:spTree>
    <p:extLst>
      <p:ext uri="{BB962C8B-B14F-4D97-AF65-F5344CB8AC3E}">
        <p14:creationId xmlns:p14="http://schemas.microsoft.com/office/powerpoint/2010/main" val="501478667"/>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More on Overall Structure</a:t>
            </a:r>
            <a:endParaRPr lang="en-US" dirty="0"/>
          </a:p>
        </p:txBody>
      </p:sp>
      <p:sp>
        <p:nvSpPr>
          <p:cNvPr id="3" name="Content Placeholder 2"/>
          <p:cNvSpPr>
            <a:spLocks noGrp="1"/>
          </p:cNvSpPr>
          <p:nvPr>
            <p:ph idx="1"/>
          </p:nvPr>
        </p:nvSpPr>
        <p:spPr>
          <a:xfrm>
            <a:off x="0" y="1064712"/>
            <a:ext cx="9144000" cy="5110620"/>
          </a:xfrm>
        </p:spPr>
        <p:txBody>
          <a:bodyPr/>
          <a:lstStyle/>
          <a:p>
            <a:r>
              <a:rPr lang="en-US" sz="2000" b="1" dirty="0" smtClean="0">
                <a:solidFill>
                  <a:srgbClr val="006BB5"/>
                </a:solidFill>
              </a:rPr>
              <a:t>Data Assimilation: </a:t>
            </a:r>
            <a:r>
              <a:rPr lang="en-US" sz="2000" dirty="0" smtClean="0"/>
              <a:t>Several of use cases involve the combination of observational data and HPC (High Performance Computing) simulations</a:t>
            </a:r>
          </a:p>
          <a:p>
            <a:pPr lvl="1"/>
            <a:r>
              <a:rPr lang="en-US" dirty="0" smtClean="0"/>
              <a:t>This enables comparison of observation with a theoretical simulation</a:t>
            </a:r>
          </a:p>
          <a:p>
            <a:pPr lvl="1"/>
            <a:r>
              <a:rPr lang="en-US" dirty="0" smtClean="0"/>
              <a:t>In some fields such as weather/climate, simulations are inevitably uncertain (as the atmosphere is not precisely understood for say chemical composition) and assimilation combines data and simulation to produce more reliable forecasts</a:t>
            </a:r>
            <a:endParaRPr lang="en-US" dirty="0"/>
          </a:p>
          <a:p>
            <a:r>
              <a:rPr lang="en-US" sz="2000" b="1" dirty="0" smtClean="0">
                <a:solidFill>
                  <a:srgbClr val="006BB5"/>
                </a:solidFill>
              </a:rPr>
              <a:t>Crowd Sourcing: </a:t>
            </a:r>
            <a:r>
              <a:rPr lang="en-US" sz="2000" dirty="0" smtClean="0"/>
              <a:t>this </a:t>
            </a:r>
            <a:r>
              <a:rPr lang="en-US" sz="2000" dirty="0"/>
              <a:t>is typified by Amazon Mechanical </a:t>
            </a:r>
            <a:r>
              <a:rPr lang="en-US" sz="2000" dirty="0" smtClean="0"/>
              <a:t>Turk and corresponds to aggregation of work of many people to solve big data issues. </a:t>
            </a:r>
          </a:p>
          <a:p>
            <a:pPr lvl="1"/>
            <a:r>
              <a:rPr lang="en-US" dirty="0" smtClean="0"/>
              <a:t>People can do some image processing problems better than computers</a:t>
            </a:r>
          </a:p>
          <a:p>
            <a:pPr lvl="1"/>
            <a:r>
              <a:rPr lang="en-US" dirty="0" smtClean="0"/>
              <a:t>They can supply missing or correct existing data to add to knowledge as in Wikipedia</a:t>
            </a:r>
          </a:p>
          <a:p>
            <a:pPr lvl="1"/>
            <a:r>
              <a:rPr lang="en-US" dirty="0" smtClean="0"/>
              <a:t>There are a lot of people so crowd sourcing is a big data strategy</a:t>
            </a:r>
          </a:p>
          <a:p>
            <a:pPr lvl="1"/>
            <a:r>
              <a:rPr lang="en-US" dirty="0" smtClean="0"/>
              <a:t>Crowd sourcing is particularly relevant in use cases like 29 that study people</a:t>
            </a:r>
          </a:p>
        </p:txBody>
      </p:sp>
      <p:sp>
        <p:nvSpPr>
          <p:cNvPr id="4" name="Slide Number Placeholder 3"/>
          <p:cNvSpPr>
            <a:spLocks noGrp="1"/>
          </p:cNvSpPr>
          <p:nvPr>
            <p:ph type="sldNum" sz="quarter" idx="12"/>
          </p:nvPr>
        </p:nvSpPr>
        <p:spPr/>
        <p:txBody>
          <a:bodyPr/>
          <a:lstStyle/>
          <a:p>
            <a:fld id="{C4B85148-DB98-4269-ACE6-2DF49F9918C9}" type="slidenum">
              <a:rPr lang="en-US" smtClean="0"/>
              <a:pPr/>
              <a:t>123</a:t>
            </a:fld>
            <a:endParaRPr lang="en-US" dirty="0"/>
          </a:p>
        </p:txBody>
      </p:sp>
    </p:spTree>
    <p:extLst>
      <p:ext uri="{BB962C8B-B14F-4D97-AF65-F5344CB8AC3E}">
        <p14:creationId xmlns:p14="http://schemas.microsoft.com/office/powerpoint/2010/main" val="2185105268"/>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6BB5"/>
                </a:solidFill>
              </a:rPr>
              <a:t>Agent-based modelling:</a:t>
            </a:r>
            <a:endParaRPr lang="en-US" dirty="0"/>
          </a:p>
        </p:txBody>
      </p:sp>
      <p:sp>
        <p:nvSpPr>
          <p:cNvPr id="3" name="Content Placeholder 2"/>
          <p:cNvSpPr>
            <a:spLocks noGrp="1"/>
          </p:cNvSpPr>
          <p:nvPr>
            <p:ph idx="1"/>
          </p:nvPr>
        </p:nvSpPr>
        <p:spPr>
          <a:xfrm>
            <a:off x="0" y="1052185"/>
            <a:ext cx="9144000" cy="5239757"/>
          </a:xfrm>
        </p:spPr>
        <p:txBody>
          <a:bodyPr/>
          <a:lstStyle/>
          <a:p>
            <a:r>
              <a:rPr lang="en-US" sz="2400" dirty="0" smtClean="0"/>
              <a:t>When </a:t>
            </a:r>
            <a:r>
              <a:rPr lang="en-US" sz="2400" dirty="0"/>
              <a:t>one simulates a new material one typically uses fundamental equations of matter describing atoms, electrons, molecules. However if we want to simulate the stock market, transportation systems or reaction of population to disease or shock, then the basic entities are not fundamental quantities</a:t>
            </a:r>
          </a:p>
          <a:p>
            <a:r>
              <a:rPr lang="en-US" sz="2400" dirty="0"/>
              <a:t>Rather people, cars, stocks are “macroscopic quantities” defined not by Newton’s laws but by some set of interaction or time evolution “empirical” rules</a:t>
            </a:r>
            <a:r>
              <a:rPr lang="en-US" sz="2400" dirty="0" smtClean="0"/>
              <a:t>. They form complex systems</a:t>
            </a:r>
            <a:endParaRPr lang="en-US" sz="2400" dirty="0"/>
          </a:p>
          <a:p>
            <a:r>
              <a:rPr lang="en-US" sz="2400" dirty="0"/>
              <a:t>One uses </a:t>
            </a:r>
            <a:r>
              <a:rPr lang="en-US" sz="2400" b="1" dirty="0">
                <a:solidFill>
                  <a:srgbClr val="006BB5"/>
                </a:solidFill>
              </a:rPr>
              <a:t>Agents</a:t>
            </a:r>
            <a:r>
              <a:rPr lang="en-US" sz="2400" dirty="0"/>
              <a:t> which are black boxes with defined responses to other agents and rest of context for this type of simulation</a:t>
            </a:r>
          </a:p>
          <a:p>
            <a:pPr lvl="1"/>
            <a:r>
              <a:rPr lang="en-US" dirty="0"/>
              <a:t>Agents are sometimes evolved with slow </a:t>
            </a:r>
            <a:r>
              <a:rPr lang="en-US" dirty="0" smtClean="0"/>
              <a:t>event driven simulations but the methods used in use cases 23 and 24 are much faster although agent simulations are always slower (per entity) than simple fundamental particle simulations</a:t>
            </a:r>
            <a:endParaRPr lang="en-US" dirty="0"/>
          </a:p>
          <a:p>
            <a:endParaRPr lang="en-US" sz="2400" dirty="0"/>
          </a:p>
        </p:txBody>
      </p:sp>
      <p:sp>
        <p:nvSpPr>
          <p:cNvPr id="4" name="Slide Number Placeholder 3"/>
          <p:cNvSpPr>
            <a:spLocks noGrp="1"/>
          </p:cNvSpPr>
          <p:nvPr>
            <p:ph type="sldNum" sz="quarter" idx="12"/>
          </p:nvPr>
        </p:nvSpPr>
        <p:spPr/>
        <p:txBody>
          <a:bodyPr/>
          <a:lstStyle/>
          <a:p>
            <a:fld id="{C4B85148-DB98-4269-ACE6-2DF49F9918C9}" type="slidenum">
              <a:rPr lang="en-US" smtClean="0"/>
              <a:pPr/>
              <a:t>124</a:t>
            </a:fld>
            <a:endParaRPr lang="en-US" dirty="0"/>
          </a:p>
        </p:txBody>
      </p:sp>
    </p:spTree>
    <p:extLst>
      <p:ext uri="{BB962C8B-B14F-4D97-AF65-F5344CB8AC3E}">
        <p14:creationId xmlns:p14="http://schemas.microsoft.com/office/powerpoint/2010/main" val="3616974152"/>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6BB5"/>
                </a:solidFill>
              </a:rPr>
              <a:t>Data Fusion and Workflow</a:t>
            </a:r>
            <a:endParaRPr lang="en-US" dirty="0">
              <a:solidFill>
                <a:srgbClr val="006BB5"/>
              </a:solidFill>
            </a:endParaRPr>
          </a:p>
        </p:txBody>
      </p:sp>
      <p:sp>
        <p:nvSpPr>
          <p:cNvPr id="3" name="Content Placeholder 2"/>
          <p:cNvSpPr>
            <a:spLocks noGrp="1"/>
          </p:cNvSpPr>
          <p:nvPr>
            <p:ph idx="1"/>
          </p:nvPr>
        </p:nvSpPr>
        <p:spPr>
          <a:xfrm>
            <a:off x="0" y="1002082"/>
            <a:ext cx="9144000" cy="4114800"/>
          </a:xfrm>
        </p:spPr>
        <p:txBody>
          <a:bodyPr/>
          <a:lstStyle/>
          <a:p>
            <a:r>
              <a:rPr lang="en-US" b="1" dirty="0" smtClean="0">
                <a:solidFill>
                  <a:srgbClr val="006BB5"/>
                </a:solidFill>
              </a:rPr>
              <a:t>Data fusion </a:t>
            </a:r>
            <a:r>
              <a:rPr lang="en-US" dirty="0" smtClean="0"/>
              <a:t>and related areas like “knowledge management” are well used phrases with an intuitively clear meaning but with no clear technical definition.</a:t>
            </a:r>
          </a:p>
          <a:p>
            <a:r>
              <a:rPr lang="en-US" dirty="0" smtClean="0"/>
              <a:t>Almost all areas have multiple types and sources of data and integrating these together is important</a:t>
            </a:r>
          </a:p>
          <a:p>
            <a:r>
              <a:rPr lang="en-US" dirty="0" smtClean="0"/>
              <a:t>Raw </a:t>
            </a:r>
            <a:r>
              <a:rPr lang="en-US" dirty="0"/>
              <a:t>Data </a:t>
            </a:r>
            <a:r>
              <a:rPr lang="en-US" dirty="0">
                <a:sym typeface="Wingdings" pitchFamily="2" charset="2"/>
              </a:rPr>
              <a:t> Data  Information  Knowledge  Wisdom    </a:t>
            </a:r>
            <a:r>
              <a:rPr lang="en-US" dirty="0" smtClean="0"/>
              <a:t>Decisions slide show a </a:t>
            </a:r>
            <a:r>
              <a:rPr lang="en-US" b="1" dirty="0" smtClean="0">
                <a:solidFill>
                  <a:srgbClr val="006BB5"/>
                </a:solidFill>
              </a:rPr>
              <a:t>workflow</a:t>
            </a:r>
            <a:r>
              <a:rPr lang="en-US" dirty="0" smtClean="0"/>
              <a:t> with multiple services/clouds linked together in  a data flow fashion to finally present results fused together in portal</a:t>
            </a:r>
          </a:p>
          <a:p>
            <a:r>
              <a:rPr lang="en-US" dirty="0" smtClean="0"/>
              <a:t>The fusion can be as simple as placing results of analysis of different types of data in different parts of the portal so a decision maker can weigh the different results</a:t>
            </a:r>
          </a:p>
          <a:p>
            <a:r>
              <a:rPr lang="en-US" dirty="0" smtClean="0"/>
              <a:t>Alternatively a clever machine learning algorithm can integrate the different pieces of information and reach a conclusion</a:t>
            </a:r>
          </a:p>
          <a:p>
            <a:pPr lvl="1"/>
            <a:r>
              <a:rPr lang="en-US" dirty="0" smtClean="0"/>
              <a:t>This is like </a:t>
            </a:r>
            <a:r>
              <a:rPr lang="en-US" dirty="0" smtClean="0">
                <a:sym typeface="Symbol" panose="05050102010706020507" pitchFamily="18" charset="2"/>
              </a:rPr>
              <a:t></a:t>
            </a:r>
            <a:r>
              <a:rPr lang="en-US" baseline="30000" dirty="0" smtClean="0">
                <a:sym typeface="Symbol" panose="05050102010706020507" pitchFamily="18" charset="2"/>
              </a:rPr>
              <a:t>2</a:t>
            </a:r>
            <a:r>
              <a:rPr lang="en-US" dirty="0" smtClean="0">
                <a:sym typeface="Symbol" panose="05050102010706020507" pitchFamily="18" charset="2"/>
              </a:rPr>
              <a:t> </a:t>
            </a:r>
            <a:r>
              <a:rPr lang="en-US" dirty="0" smtClean="0"/>
              <a:t>discussion in EGO</a:t>
            </a:r>
            <a:endParaRPr lang="en-US" dirty="0"/>
          </a:p>
          <a:p>
            <a:endParaRPr lang="en-US" dirty="0"/>
          </a:p>
        </p:txBody>
      </p:sp>
      <p:sp>
        <p:nvSpPr>
          <p:cNvPr id="4" name="Slide Number Placeholder 3"/>
          <p:cNvSpPr>
            <a:spLocks noGrp="1"/>
          </p:cNvSpPr>
          <p:nvPr>
            <p:ph type="sldNum" sz="quarter" idx="12"/>
          </p:nvPr>
        </p:nvSpPr>
        <p:spPr/>
        <p:txBody>
          <a:bodyPr/>
          <a:lstStyle/>
          <a:p>
            <a:fld id="{C4B85148-DB98-4269-ACE6-2DF49F9918C9}" type="slidenum">
              <a:rPr lang="en-US" smtClean="0"/>
              <a:pPr/>
              <a:t>125</a:t>
            </a:fld>
            <a:endParaRPr lang="en-US" dirty="0"/>
          </a:p>
        </p:txBody>
      </p:sp>
    </p:spTree>
    <p:extLst>
      <p:ext uri="{BB962C8B-B14F-4D97-AF65-F5344CB8AC3E}">
        <p14:creationId xmlns:p14="http://schemas.microsoft.com/office/powerpoint/2010/main" val="1646584165"/>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solidFill>
                  <a:srgbClr val="006BB5"/>
                </a:solidFill>
              </a:rPr>
              <a:t>Exascale Global Optimization EGO</a:t>
            </a:r>
            <a:endParaRPr lang="en-US" b="1" dirty="0">
              <a:solidFill>
                <a:srgbClr val="006BB5"/>
              </a:solidFill>
            </a:endParaRPr>
          </a:p>
        </p:txBody>
      </p:sp>
      <p:sp>
        <p:nvSpPr>
          <p:cNvPr id="3" name="Content Placeholder 2"/>
          <p:cNvSpPr>
            <a:spLocks noGrp="1"/>
          </p:cNvSpPr>
          <p:nvPr>
            <p:ph idx="1"/>
          </p:nvPr>
        </p:nvSpPr>
        <p:spPr>
          <a:xfrm>
            <a:off x="0" y="1089763"/>
            <a:ext cx="8229600" cy="5202179"/>
          </a:xfrm>
        </p:spPr>
        <p:txBody>
          <a:bodyPr/>
          <a:lstStyle/>
          <a:p>
            <a:pPr marL="231775" lvl="1" indent="-231775">
              <a:buClr>
                <a:schemeClr val="tx2"/>
              </a:buClr>
              <a:buFont typeface="Arial"/>
              <a:buChar char="•"/>
            </a:pPr>
            <a:r>
              <a:rPr lang="en-US" b="1" dirty="0" smtClean="0">
                <a:solidFill>
                  <a:srgbClr val="006BB5"/>
                </a:solidFill>
              </a:rPr>
              <a:t>EGO</a:t>
            </a:r>
            <a:r>
              <a:rPr lang="en-US" dirty="0" smtClean="0"/>
              <a:t> is used to represent an artificial intelligence (AI) problem phrased as a giant optimization over many variables</a:t>
            </a:r>
          </a:p>
          <a:p>
            <a:pPr marL="231775" lvl="1" indent="-231775">
              <a:buClr>
                <a:schemeClr val="tx2"/>
              </a:buClr>
              <a:buFont typeface="Arial"/>
              <a:buChar char="•"/>
            </a:pPr>
            <a:r>
              <a:rPr lang="en-US" dirty="0" smtClean="0"/>
              <a:t>The simplest case is </a:t>
            </a:r>
            <a:r>
              <a:rPr lang="en-US" dirty="0">
                <a:sym typeface="Symbol" panose="05050102010706020507" pitchFamily="18" charset="2"/>
              </a:rPr>
              <a:t></a:t>
            </a:r>
            <a:r>
              <a:rPr lang="en-US" baseline="30000" dirty="0" smtClean="0">
                <a:sym typeface="Symbol" panose="05050102010706020507" pitchFamily="18" charset="2"/>
              </a:rPr>
              <a:t>2</a:t>
            </a:r>
            <a:r>
              <a:rPr lang="en-US" dirty="0" smtClean="0">
                <a:sym typeface="Symbol" panose="05050102010706020507" pitchFamily="18" charset="2"/>
              </a:rPr>
              <a:t> or similar Maximum likelihood formulations which end as minimization of a sum of terms which involve observational data and parameters to be determined</a:t>
            </a:r>
          </a:p>
          <a:p>
            <a:pPr marL="231775" lvl="1" indent="-231775">
              <a:buClr>
                <a:schemeClr val="tx2"/>
              </a:buClr>
              <a:buFont typeface="Arial"/>
              <a:buChar char="•"/>
            </a:pPr>
            <a:r>
              <a:rPr lang="en-US" dirty="0" smtClean="0">
                <a:sym typeface="Symbol" panose="05050102010706020507" pitchFamily="18" charset="2"/>
              </a:rPr>
              <a:t>This analytic formulation of AI is rather different from traditional rule based or expert system AI</a:t>
            </a:r>
          </a:p>
          <a:p>
            <a:pPr marL="574675" lvl="2" indent="-231775">
              <a:buClr>
                <a:schemeClr val="tx2"/>
              </a:buClr>
            </a:pPr>
            <a:r>
              <a:rPr lang="en-US" dirty="0" smtClean="0">
                <a:sym typeface="Symbol" panose="05050102010706020507" pitchFamily="18" charset="2"/>
              </a:rPr>
              <a:t>Its easy enough to minimize the sum of a billion terms but not so easy to reliably apply a billion rules</a:t>
            </a:r>
          </a:p>
          <a:p>
            <a:pPr marL="231775" lvl="1" indent="-231775">
              <a:buClr>
                <a:schemeClr val="tx2"/>
              </a:buClr>
            </a:pPr>
            <a:r>
              <a:rPr lang="en-US" dirty="0" smtClean="0">
                <a:sym typeface="Symbol" panose="05050102010706020507" pitchFamily="18" charset="2"/>
              </a:rPr>
              <a:t>One example we will discuss later in course is Multi-dimensional scaling where for N entities (say sequences) one has N(N-1)/2 measures of similarities between pairs and one minimizes weighted sum of square of similarities minus predicted similarities from an assignment of entity to a position in some vector space. </a:t>
            </a:r>
          </a:p>
          <a:p>
            <a:pPr marL="231775" lvl="1" indent="-231775">
              <a:buClr>
                <a:schemeClr val="tx2"/>
              </a:buClr>
            </a:pPr>
            <a:r>
              <a:rPr lang="en-US" dirty="0" smtClean="0">
                <a:sym typeface="Symbol" panose="05050102010706020507" pitchFamily="18" charset="2"/>
              </a:rPr>
              <a:t>Information retrieval takes the world’s documents and finds best possible set of topics implied by them</a:t>
            </a:r>
            <a:endParaRPr lang="en-US" dirty="0"/>
          </a:p>
        </p:txBody>
      </p:sp>
      <p:sp>
        <p:nvSpPr>
          <p:cNvPr id="4" name="Slide Number Placeholder 3"/>
          <p:cNvSpPr>
            <a:spLocks noGrp="1"/>
          </p:cNvSpPr>
          <p:nvPr>
            <p:ph type="sldNum" sz="quarter" idx="12"/>
          </p:nvPr>
        </p:nvSpPr>
        <p:spPr/>
        <p:txBody>
          <a:bodyPr/>
          <a:lstStyle/>
          <a:p>
            <a:fld id="{C4B85148-DB98-4269-ACE6-2DF49F9918C9}" type="slidenum">
              <a:rPr lang="en-US" smtClean="0"/>
              <a:pPr/>
              <a:t>126</a:t>
            </a:fld>
            <a:endParaRPr lang="en-US" dirty="0"/>
          </a:p>
        </p:txBody>
      </p:sp>
    </p:spTree>
    <p:extLst>
      <p:ext uri="{BB962C8B-B14F-4D97-AF65-F5344CB8AC3E}">
        <p14:creationId xmlns:p14="http://schemas.microsoft.com/office/powerpoint/2010/main" val="1883826305"/>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solidFill>
                  <a:srgbClr val="006BB5"/>
                </a:solidFill>
              </a:rPr>
              <a:t>Security</a:t>
            </a:r>
            <a:endParaRPr lang="en-US" sz="3200" dirty="0">
              <a:solidFill>
                <a:srgbClr val="006BB5"/>
              </a:solidFill>
            </a:endParaRPr>
          </a:p>
        </p:txBody>
      </p:sp>
      <p:sp>
        <p:nvSpPr>
          <p:cNvPr id="3" name="Content Placeholder 2"/>
          <p:cNvSpPr>
            <a:spLocks noGrp="1"/>
          </p:cNvSpPr>
          <p:nvPr>
            <p:ph idx="1"/>
          </p:nvPr>
        </p:nvSpPr>
        <p:spPr>
          <a:xfrm>
            <a:off x="94342" y="1039660"/>
            <a:ext cx="8229600" cy="4114800"/>
          </a:xfrm>
        </p:spPr>
        <p:txBody>
          <a:bodyPr/>
          <a:lstStyle/>
          <a:p>
            <a:r>
              <a:rPr lang="en-US" dirty="0" smtClean="0"/>
              <a:t>Security is a critical feature that applies to essentially all datasets and use cases and was discussed earlier as it was a NIST WG</a:t>
            </a:r>
          </a:p>
          <a:p>
            <a:r>
              <a:rPr lang="en-US" dirty="0" smtClean="0"/>
              <a:t>It covers</a:t>
            </a:r>
          </a:p>
          <a:p>
            <a:pPr lvl="1"/>
            <a:r>
              <a:rPr lang="en-US" dirty="0" smtClean="0"/>
              <a:t>Authentication &amp; Authorization</a:t>
            </a:r>
          </a:p>
          <a:p>
            <a:pPr lvl="1"/>
            <a:r>
              <a:rPr lang="en-US" dirty="0" smtClean="0"/>
              <a:t>Privacy issues in use of confidential data either because its proprietary or because its personal</a:t>
            </a:r>
          </a:p>
          <a:p>
            <a:pPr lvl="1"/>
            <a:r>
              <a:rPr lang="en-US" dirty="0" smtClean="0"/>
              <a:t>Problems with tampering with any component of </a:t>
            </a:r>
            <a:r>
              <a:rPr lang="en-US" dirty="0" err="1" smtClean="0"/>
              <a:t>dta</a:t>
            </a:r>
            <a:r>
              <a:rPr lang="en-US" dirty="0" smtClean="0"/>
              <a:t> system from sensors recording data to computers doing calculations</a:t>
            </a:r>
          </a:p>
          <a:p>
            <a:pPr lvl="1"/>
            <a:r>
              <a:rPr lang="en-US" dirty="0" smtClean="0"/>
              <a:t>Special issues with clouds which as a shared resource enhance most security problems – for example one can spy on one program or dataset from another cloud program that seems legitimate</a:t>
            </a:r>
          </a:p>
          <a:p>
            <a:r>
              <a:rPr lang="en-US" dirty="0" smtClean="0"/>
              <a:t>Security is seen directly in use cases especially in</a:t>
            </a:r>
          </a:p>
          <a:p>
            <a:pPr lvl="1"/>
            <a:r>
              <a:rPr lang="en-US" dirty="0" smtClean="0"/>
              <a:t>Commercial applications as proprietary issues</a:t>
            </a:r>
          </a:p>
          <a:p>
            <a:pPr lvl="1"/>
            <a:r>
              <a:rPr lang="en-US" dirty="0" smtClean="0"/>
              <a:t>Defense due to National security</a:t>
            </a:r>
          </a:p>
          <a:p>
            <a:pPr lvl="1"/>
            <a:r>
              <a:rPr lang="en-US" dirty="0" smtClean="0"/>
              <a:t>Health and social studies as personal information</a:t>
            </a:r>
            <a:endParaRPr lang="en-US" dirty="0"/>
          </a:p>
        </p:txBody>
      </p:sp>
      <p:sp>
        <p:nvSpPr>
          <p:cNvPr id="4" name="Slide Number Placeholder 3"/>
          <p:cNvSpPr>
            <a:spLocks noGrp="1"/>
          </p:cNvSpPr>
          <p:nvPr>
            <p:ph type="sldNum" sz="quarter" idx="12"/>
          </p:nvPr>
        </p:nvSpPr>
        <p:spPr/>
        <p:txBody>
          <a:bodyPr/>
          <a:lstStyle/>
          <a:p>
            <a:fld id="{C4B85148-DB98-4269-ACE6-2DF49F9918C9}" type="slidenum">
              <a:rPr lang="en-US" smtClean="0"/>
              <a:pPr/>
              <a:t>127</a:t>
            </a:fld>
            <a:endParaRPr lang="en-US" dirty="0"/>
          </a:p>
        </p:txBody>
      </p:sp>
    </p:spTree>
    <p:extLst>
      <p:ext uri="{BB962C8B-B14F-4D97-AF65-F5344CB8AC3E}">
        <p14:creationId xmlns:p14="http://schemas.microsoft.com/office/powerpoint/2010/main" val="3426958426"/>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smtClean="0">
                <a:solidFill>
                  <a:srgbClr val="006BB5"/>
                </a:solidFill>
              </a:rPr>
              <a:t>Classification</a:t>
            </a:r>
            <a:endParaRPr lang="en-US" sz="3200" b="1" dirty="0">
              <a:solidFill>
                <a:srgbClr val="006BB5"/>
              </a:solidFill>
            </a:endParaRPr>
          </a:p>
        </p:txBody>
      </p:sp>
      <p:sp>
        <p:nvSpPr>
          <p:cNvPr id="3" name="Content Placeholder 2"/>
          <p:cNvSpPr>
            <a:spLocks noGrp="1"/>
          </p:cNvSpPr>
          <p:nvPr>
            <p:ph idx="1"/>
          </p:nvPr>
        </p:nvSpPr>
        <p:spPr>
          <a:xfrm>
            <a:off x="0" y="1039660"/>
            <a:ext cx="9144000" cy="4114800"/>
          </a:xfrm>
        </p:spPr>
        <p:txBody>
          <a:bodyPr/>
          <a:lstStyle/>
          <a:p>
            <a:r>
              <a:rPr lang="en-US" sz="2000" dirty="0" smtClean="0"/>
              <a:t>Many big data use cases involve classifying data in some fashion</a:t>
            </a:r>
          </a:p>
          <a:p>
            <a:r>
              <a:rPr lang="en-US" sz="2000" dirty="0" smtClean="0"/>
              <a:t>Search classifies documents by their nearness to your search</a:t>
            </a:r>
          </a:p>
          <a:p>
            <a:r>
              <a:rPr lang="en-US" sz="2000" dirty="0" smtClean="0"/>
              <a:t>Recommender systems classify items by their relevance to your interests</a:t>
            </a:r>
          </a:p>
          <a:p>
            <a:r>
              <a:rPr lang="en-US" sz="2000" dirty="0" smtClean="0"/>
              <a:t>Network science divide people and the Internet into communities of like-minded folks</a:t>
            </a:r>
          </a:p>
          <a:p>
            <a:r>
              <a:rPr lang="en-US" sz="2000" dirty="0" smtClean="0"/>
              <a:t>Biologists classify sequences by their role and the family to which they belong</a:t>
            </a:r>
          </a:p>
          <a:p>
            <a:r>
              <a:rPr lang="en-US" sz="2000" dirty="0" smtClean="0"/>
              <a:t>Classification is implemented by Machine Learning ML in several ways</a:t>
            </a:r>
          </a:p>
          <a:p>
            <a:r>
              <a:rPr lang="en-US" sz="2000" dirty="0" smtClean="0"/>
              <a:t>SVM divides data into regions by planes</a:t>
            </a:r>
          </a:p>
          <a:p>
            <a:r>
              <a:rPr lang="en-US" sz="2000" dirty="0" smtClean="0"/>
              <a:t>Clustering divides data into groups where members of each group are near each other</a:t>
            </a:r>
          </a:p>
          <a:p>
            <a:r>
              <a:rPr lang="en-US" sz="2000" dirty="0" smtClean="0"/>
              <a:t>Clustering is “unsupervised” learning as no input as to categories</a:t>
            </a:r>
          </a:p>
          <a:p>
            <a:r>
              <a:rPr lang="en-US" sz="2000" b="1" dirty="0" smtClean="0">
                <a:solidFill>
                  <a:srgbClr val="006BB5"/>
                </a:solidFill>
              </a:rPr>
              <a:t>Collaborative Filtering CF </a:t>
            </a:r>
            <a:r>
              <a:rPr lang="en-US" sz="2000" dirty="0" smtClean="0"/>
              <a:t>is supervised as use existing rankings to predict new rankings</a:t>
            </a:r>
          </a:p>
          <a:p>
            <a:r>
              <a:rPr lang="en-US" sz="2000" dirty="0" smtClean="0"/>
              <a:t>Learning networks train with existing classifications to be able to predict new ones and so are typically supervised (although use case 26 has both)</a:t>
            </a:r>
          </a:p>
          <a:p>
            <a:endParaRPr lang="en-US" sz="1800" dirty="0" smtClean="0"/>
          </a:p>
          <a:p>
            <a:endParaRPr lang="en-US" sz="2000" dirty="0"/>
          </a:p>
        </p:txBody>
      </p:sp>
      <p:sp>
        <p:nvSpPr>
          <p:cNvPr id="4" name="Slide Number Placeholder 3"/>
          <p:cNvSpPr>
            <a:spLocks noGrp="1"/>
          </p:cNvSpPr>
          <p:nvPr>
            <p:ph type="sldNum" sz="quarter" idx="12"/>
          </p:nvPr>
        </p:nvSpPr>
        <p:spPr/>
        <p:txBody>
          <a:bodyPr/>
          <a:lstStyle/>
          <a:p>
            <a:fld id="{C4B85148-DB98-4269-ACE6-2DF49F9918C9}" type="slidenum">
              <a:rPr lang="en-US" smtClean="0"/>
              <a:pPr/>
              <a:t>128</a:t>
            </a:fld>
            <a:endParaRPr lang="en-US" dirty="0"/>
          </a:p>
        </p:txBody>
      </p:sp>
    </p:spTree>
    <p:extLst>
      <p:ext uri="{BB962C8B-B14F-4D97-AF65-F5344CB8AC3E}">
        <p14:creationId xmlns:p14="http://schemas.microsoft.com/office/powerpoint/2010/main" val="315647278"/>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Other Features identified in Use Case analysis</a:t>
            </a:r>
            <a:endParaRPr lang="en-US" dirty="0"/>
          </a:p>
        </p:txBody>
      </p:sp>
      <p:sp>
        <p:nvSpPr>
          <p:cNvPr id="3" name="Content Placeholder 2"/>
          <p:cNvSpPr>
            <a:spLocks noGrp="1"/>
          </p:cNvSpPr>
          <p:nvPr>
            <p:ph idx="1"/>
          </p:nvPr>
        </p:nvSpPr>
        <p:spPr>
          <a:xfrm>
            <a:off x="94342" y="1077238"/>
            <a:ext cx="9049658" cy="4114800"/>
          </a:xfrm>
        </p:spPr>
        <p:txBody>
          <a:bodyPr/>
          <a:lstStyle/>
          <a:p>
            <a:r>
              <a:rPr lang="en-US" dirty="0" smtClean="0"/>
              <a:t>We have discussed </a:t>
            </a:r>
            <a:r>
              <a:rPr lang="en-US" b="1" dirty="0" smtClean="0">
                <a:solidFill>
                  <a:srgbClr val="006BB5"/>
                </a:solidFill>
              </a:rPr>
              <a:t>PP</a:t>
            </a:r>
            <a:r>
              <a:rPr lang="en-US" b="1" dirty="0" smtClean="0"/>
              <a:t>,</a:t>
            </a:r>
            <a:r>
              <a:rPr lang="en-US" b="1" dirty="0" smtClean="0">
                <a:solidFill>
                  <a:srgbClr val="006BB5"/>
                </a:solidFill>
              </a:rPr>
              <a:t> Fusion</a:t>
            </a:r>
            <a:r>
              <a:rPr lang="en-US" b="1" dirty="0" smtClean="0"/>
              <a:t>,</a:t>
            </a:r>
            <a:r>
              <a:rPr lang="en-US" b="1" dirty="0" smtClean="0">
                <a:solidFill>
                  <a:srgbClr val="006BB5"/>
                </a:solidFill>
              </a:rPr>
              <a:t> EGO</a:t>
            </a:r>
            <a:r>
              <a:rPr lang="en-US" b="1" dirty="0" smtClean="0"/>
              <a:t>,</a:t>
            </a:r>
            <a:r>
              <a:rPr lang="en-US" b="1" dirty="0" smtClean="0">
                <a:solidFill>
                  <a:srgbClr val="006BB5"/>
                </a:solidFill>
              </a:rPr>
              <a:t> HPC</a:t>
            </a:r>
            <a:r>
              <a:rPr lang="en-US" b="1" dirty="0" smtClean="0"/>
              <a:t>,</a:t>
            </a:r>
            <a:r>
              <a:rPr lang="en-US" b="1" dirty="0" smtClean="0">
                <a:solidFill>
                  <a:srgbClr val="006BB5"/>
                </a:solidFill>
              </a:rPr>
              <a:t> GIS</a:t>
            </a:r>
            <a:r>
              <a:rPr lang="en-US" b="1" dirty="0" smtClean="0"/>
              <a:t>,</a:t>
            </a:r>
            <a:r>
              <a:rPr lang="en-US" b="1" dirty="0" smtClean="0">
                <a:solidFill>
                  <a:srgbClr val="006BB5"/>
                </a:solidFill>
              </a:rPr>
              <a:t> Agent</a:t>
            </a:r>
            <a:r>
              <a:rPr lang="en-US" b="1" dirty="0" smtClean="0"/>
              <a:t>, </a:t>
            </a:r>
            <a:r>
              <a:rPr lang="en-US" b="1" dirty="0" smtClean="0">
                <a:solidFill>
                  <a:srgbClr val="006BB5"/>
                </a:solidFill>
              </a:rPr>
              <a:t>S/Q</a:t>
            </a:r>
            <a:r>
              <a:rPr lang="en-US" b="1" dirty="0" smtClean="0"/>
              <a:t>,</a:t>
            </a:r>
            <a:r>
              <a:rPr lang="en-US" b="1" dirty="0" smtClean="0">
                <a:solidFill>
                  <a:srgbClr val="006BB5"/>
                </a:solidFill>
              </a:rPr>
              <a:t> Index</a:t>
            </a:r>
            <a:r>
              <a:rPr lang="en-US" b="1" dirty="0" smtClean="0"/>
              <a:t>, </a:t>
            </a:r>
            <a:r>
              <a:rPr lang="en-US" b="1" dirty="0" smtClean="0">
                <a:solidFill>
                  <a:schemeClr val="tx2"/>
                </a:solidFill>
              </a:rPr>
              <a:t>Classification</a:t>
            </a:r>
          </a:p>
          <a:p>
            <a:r>
              <a:rPr lang="en-US" b="1" dirty="0" smtClean="0">
                <a:solidFill>
                  <a:schemeClr val="tx2"/>
                </a:solidFill>
              </a:rPr>
              <a:t>MC </a:t>
            </a:r>
            <a:r>
              <a:rPr lang="en-US" dirty="0" smtClean="0"/>
              <a:t>stands for Monte Carlo and corresponds to generation of random data that mimics observed data. It is used to quantify analysis by testing methods and determining their efficiency</a:t>
            </a:r>
          </a:p>
          <a:p>
            <a:pPr lvl="1"/>
            <a:r>
              <a:rPr lang="en-US" dirty="0" smtClean="0"/>
              <a:t>In particle physics use cases 39, 40 the volume of data and compute needs associated with Monte Carlo events is comparable to data for observed events</a:t>
            </a:r>
            <a:endParaRPr lang="en-US" dirty="0"/>
          </a:p>
          <a:p>
            <a:r>
              <a:rPr lang="en-US" dirty="0" smtClean="0"/>
              <a:t>Many applications have data added incrementally and processing such streaming data involves different algorithms from batch approach to a large existing dataset. This is </a:t>
            </a:r>
            <a:r>
              <a:rPr lang="en-US" b="1" dirty="0" smtClean="0">
                <a:solidFill>
                  <a:schemeClr val="tx2"/>
                </a:solidFill>
              </a:rPr>
              <a:t>Streaming</a:t>
            </a:r>
            <a:r>
              <a:rPr lang="en-US" dirty="0" smtClean="0"/>
              <a:t> and supported by new Apache projects Storm, S4 and </a:t>
            </a:r>
            <a:r>
              <a:rPr lang="en-US" dirty="0" err="1" smtClean="0"/>
              <a:t>Samza</a:t>
            </a:r>
            <a:endParaRPr lang="en-US" dirty="0" smtClean="0"/>
          </a:p>
          <a:p>
            <a:pPr lvl="1"/>
            <a:r>
              <a:rPr lang="en-US" dirty="0" smtClean="0"/>
              <a:t>Note in use cases like 39 data is not added one event at a time but rather in “runs” as issues of calibration imply that data taken under certain conditions should be analyzed at same time as other data from same run. This is NOT Streaming</a:t>
            </a:r>
          </a:p>
        </p:txBody>
      </p:sp>
      <p:sp>
        <p:nvSpPr>
          <p:cNvPr id="4" name="Slide Number Placeholder 3"/>
          <p:cNvSpPr>
            <a:spLocks noGrp="1"/>
          </p:cNvSpPr>
          <p:nvPr>
            <p:ph type="sldNum" sz="quarter" idx="12"/>
          </p:nvPr>
        </p:nvSpPr>
        <p:spPr/>
        <p:txBody>
          <a:bodyPr/>
          <a:lstStyle/>
          <a:p>
            <a:fld id="{C4B85148-DB98-4269-ACE6-2DF49F9918C9}" type="slidenum">
              <a:rPr lang="en-US" smtClean="0"/>
              <a:pPr/>
              <a:t>129</a:t>
            </a:fld>
            <a:endParaRPr lang="en-US" dirty="0"/>
          </a:p>
        </p:txBody>
      </p:sp>
    </p:spTree>
    <p:extLst>
      <p:ext uri="{BB962C8B-B14F-4D97-AF65-F5344CB8AC3E}">
        <p14:creationId xmlns:p14="http://schemas.microsoft.com/office/powerpoint/2010/main" val="20606362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Next   Steps for Requirements &amp; Use-case Process</a:t>
            </a:r>
            <a:endParaRPr lang="en-US" dirty="0"/>
          </a:p>
        </p:txBody>
      </p:sp>
      <p:sp>
        <p:nvSpPr>
          <p:cNvPr id="3" name="Content Placeholder 2"/>
          <p:cNvSpPr>
            <a:spLocks noGrp="1"/>
          </p:cNvSpPr>
          <p:nvPr>
            <p:ph idx="1"/>
          </p:nvPr>
        </p:nvSpPr>
        <p:spPr>
          <a:xfrm>
            <a:off x="417285" y="1528241"/>
            <a:ext cx="8229600" cy="4114800"/>
          </a:xfrm>
        </p:spPr>
        <p:txBody>
          <a:bodyPr/>
          <a:lstStyle/>
          <a:p>
            <a:r>
              <a:rPr lang="en-US" sz="2400" dirty="0" smtClean="0"/>
              <a:t>Review and clean up current draft material</a:t>
            </a:r>
          </a:p>
          <a:p>
            <a:pPr lvl="1"/>
            <a:r>
              <a:rPr lang="en-US" sz="2400" dirty="0" smtClean="0"/>
              <a:t>Request clarifications from some submitters</a:t>
            </a:r>
          </a:p>
          <a:p>
            <a:r>
              <a:rPr lang="en-US" sz="2400" dirty="0" smtClean="0"/>
              <a:t>Evaluate – especially with architecture group – requirements</a:t>
            </a:r>
          </a:p>
          <a:p>
            <a:pPr lvl="1"/>
            <a:r>
              <a:rPr lang="en-US" sz="2400" dirty="0" smtClean="0"/>
              <a:t>Specific and General</a:t>
            </a:r>
          </a:p>
          <a:p>
            <a:pPr lvl="1"/>
            <a:r>
              <a:rPr lang="en-US" sz="2400" dirty="0" smtClean="0"/>
              <a:t>See how particular use cases map into reference architecture</a:t>
            </a:r>
          </a:p>
          <a:p>
            <a:r>
              <a:rPr lang="en-US" sz="2400" dirty="0" smtClean="0"/>
              <a:t>If expect to collect more use cases, decide on more automated (less work by requirements group) process</a:t>
            </a:r>
          </a:p>
          <a:p>
            <a:pPr lvl="1"/>
            <a:r>
              <a:rPr lang="en-US" sz="2400" dirty="0" smtClean="0"/>
              <a:t>Set up web  use case upload resource</a:t>
            </a:r>
            <a:endParaRPr lang="en-US" sz="2400" dirty="0"/>
          </a:p>
        </p:txBody>
      </p:sp>
      <p:sp>
        <p:nvSpPr>
          <p:cNvPr id="4" name="Slide Number Placeholder 3"/>
          <p:cNvSpPr>
            <a:spLocks noGrp="1"/>
          </p:cNvSpPr>
          <p:nvPr>
            <p:ph type="sldNum" sz="quarter" idx="12"/>
          </p:nvPr>
        </p:nvSpPr>
        <p:spPr/>
        <p:txBody>
          <a:bodyPr/>
          <a:lstStyle/>
          <a:p>
            <a:fld id="{F5B7371F-B25E-42BE-91F9-DCD17E1CF49D}" type="slidenum">
              <a:rPr lang="en-US" smtClean="0"/>
              <a:pPr/>
              <a:t>13</a:t>
            </a:fld>
            <a:endParaRPr lang="en-US" dirty="0"/>
          </a:p>
        </p:txBody>
      </p:sp>
    </p:spTree>
    <p:extLst>
      <p:ext uri="{BB962C8B-B14F-4D97-AF65-F5344CB8AC3E}">
        <p14:creationId xmlns:p14="http://schemas.microsoft.com/office/powerpoint/2010/main" val="2537764355"/>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Classifying Use Case Programming Model </a:t>
            </a:r>
            <a:r>
              <a:rPr lang="en-US" dirty="0" smtClean="0"/>
              <a:t>I</a:t>
            </a:r>
            <a:endParaRPr lang="en-US" dirty="0"/>
          </a:p>
        </p:txBody>
      </p:sp>
      <p:sp>
        <p:nvSpPr>
          <p:cNvPr id="3" name="Content Placeholder 2"/>
          <p:cNvSpPr>
            <a:spLocks noGrp="1"/>
          </p:cNvSpPr>
          <p:nvPr>
            <p:ph idx="1"/>
          </p:nvPr>
        </p:nvSpPr>
        <p:spPr>
          <a:xfrm>
            <a:off x="0" y="1042261"/>
            <a:ext cx="9144000" cy="4590789"/>
          </a:xfrm>
        </p:spPr>
        <p:txBody>
          <a:bodyPr/>
          <a:lstStyle/>
          <a:p>
            <a:r>
              <a:rPr lang="en-US" sz="1800" b="1" dirty="0" smtClean="0">
                <a:solidFill>
                  <a:srgbClr val="006BB5"/>
                </a:solidFill>
              </a:rPr>
              <a:t>PP</a:t>
            </a:r>
            <a:r>
              <a:rPr lang="en-US" sz="1800" dirty="0" smtClean="0"/>
              <a:t>, </a:t>
            </a:r>
            <a:r>
              <a:rPr lang="en-US" sz="1800" b="1" dirty="0" smtClean="0">
                <a:solidFill>
                  <a:srgbClr val="006BB5"/>
                </a:solidFill>
              </a:rPr>
              <a:t>MR</a:t>
            </a:r>
            <a:r>
              <a:rPr lang="en-US" sz="1800" dirty="0" smtClean="0"/>
              <a:t>, </a:t>
            </a:r>
            <a:r>
              <a:rPr lang="en-US" sz="1800" b="1" dirty="0" err="1" smtClean="0">
                <a:solidFill>
                  <a:srgbClr val="006BB5"/>
                </a:solidFill>
              </a:rPr>
              <a:t>MRStat</a:t>
            </a:r>
            <a:r>
              <a:rPr lang="en-US" sz="1800" dirty="0" smtClean="0"/>
              <a:t>, </a:t>
            </a:r>
            <a:r>
              <a:rPr lang="en-US" sz="1800" b="1" dirty="0" err="1" smtClean="0">
                <a:solidFill>
                  <a:srgbClr val="006BB5"/>
                </a:solidFill>
              </a:rPr>
              <a:t>MRIter</a:t>
            </a:r>
            <a:r>
              <a:rPr lang="en-US" sz="1800" dirty="0" smtClean="0"/>
              <a:t> and </a:t>
            </a:r>
            <a:r>
              <a:rPr lang="en-US" sz="1800" b="1" dirty="0" smtClean="0">
                <a:solidFill>
                  <a:srgbClr val="006BB5"/>
                </a:solidFill>
              </a:rPr>
              <a:t>HPC(MPI)</a:t>
            </a:r>
          </a:p>
          <a:p>
            <a:r>
              <a:rPr lang="en-US" sz="1800" dirty="0" smtClean="0"/>
              <a:t>These categories are illustrated as runtime structure on following slide using SPMD Single Program Multiple Data structure</a:t>
            </a:r>
          </a:p>
          <a:p>
            <a:r>
              <a:rPr lang="en-US" sz="1800" dirty="0" smtClean="0"/>
              <a:t>Always parallelism comes from dividing up something that’s big (typically main dataset) and using lots of processes (cores) each process tackling part of problem.</a:t>
            </a:r>
          </a:p>
          <a:p>
            <a:r>
              <a:rPr lang="en-US" sz="1800" dirty="0" smtClean="0"/>
              <a:t>We listed sources of parallelism for each use case earlier</a:t>
            </a:r>
          </a:p>
          <a:p>
            <a:r>
              <a:rPr lang="en-US" sz="1800" dirty="0" smtClean="0"/>
              <a:t>The calculation done by each process is called a </a:t>
            </a:r>
            <a:r>
              <a:rPr lang="en-US" sz="1800" b="1" dirty="0" smtClean="0">
                <a:solidFill>
                  <a:srgbClr val="006BB5"/>
                </a:solidFill>
              </a:rPr>
              <a:t>Map</a:t>
            </a:r>
            <a:r>
              <a:rPr lang="en-US" sz="1800" dirty="0" smtClean="0"/>
              <a:t> and the communication between processes required for total answer is called </a:t>
            </a:r>
            <a:r>
              <a:rPr lang="en-US" sz="1800" b="1" dirty="0" smtClean="0">
                <a:solidFill>
                  <a:srgbClr val="006BB5"/>
                </a:solidFill>
              </a:rPr>
              <a:t>Reduce</a:t>
            </a:r>
            <a:r>
              <a:rPr lang="en-US" sz="1800" dirty="0" smtClean="0"/>
              <a:t>.</a:t>
            </a:r>
          </a:p>
          <a:p>
            <a:r>
              <a:rPr lang="en-US" sz="1800" dirty="0" smtClean="0"/>
              <a:t>No reductions or </a:t>
            </a:r>
            <a:r>
              <a:rPr lang="en-US" sz="1800" b="1" dirty="0" smtClean="0">
                <a:solidFill>
                  <a:srgbClr val="006BB5"/>
                </a:solidFill>
              </a:rPr>
              <a:t>Map Only </a:t>
            </a:r>
            <a:r>
              <a:rPr lang="en-US" sz="1800" dirty="0" smtClean="0"/>
              <a:t>is Pleasingly Parallel </a:t>
            </a:r>
            <a:r>
              <a:rPr lang="en-US" sz="1800" b="1" dirty="0" smtClean="0">
                <a:solidFill>
                  <a:srgbClr val="006BB5"/>
                </a:solidFill>
              </a:rPr>
              <a:t>PP</a:t>
            </a:r>
          </a:p>
          <a:p>
            <a:r>
              <a:rPr lang="en-US" sz="1800" dirty="0" smtClean="0"/>
              <a:t>Classic MapReduce </a:t>
            </a:r>
            <a:r>
              <a:rPr lang="en-US" sz="1800" b="1" dirty="0" smtClean="0">
                <a:solidFill>
                  <a:srgbClr val="006BB5"/>
                </a:solidFill>
              </a:rPr>
              <a:t>MR</a:t>
            </a:r>
            <a:r>
              <a:rPr lang="en-US" sz="1800" dirty="0" smtClean="0"/>
              <a:t> has one set of Maps followed by one Reduction</a:t>
            </a:r>
          </a:p>
          <a:p>
            <a:r>
              <a:rPr lang="en-US" sz="1800" b="1" dirty="0" err="1" smtClean="0">
                <a:solidFill>
                  <a:srgbClr val="006BB5"/>
                </a:solidFill>
              </a:rPr>
              <a:t>MRStat</a:t>
            </a:r>
            <a:r>
              <a:rPr lang="en-US" sz="1800" dirty="0" smtClean="0"/>
              <a:t> is a special case of MR with simple reductions corresponding to global sums/averages needed in statistics and histograms</a:t>
            </a:r>
          </a:p>
          <a:p>
            <a:r>
              <a:rPr lang="en-US" sz="1800" b="1" dirty="0" err="1" smtClean="0">
                <a:solidFill>
                  <a:srgbClr val="006BB5"/>
                </a:solidFill>
              </a:rPr>
              <a:t>MRIter</a:t>
            </a:r>
            <a:r>
              <a:rPr lang="en-US" sz="1800" dirty="0" smtClean="0"/>
              <a:t> is seen when you use iterative algorithm as in Expectation maximization and parallel linear algebra. It has multiple waves of maps followed by reductions; efficiency of execution requires information to be stored in memory between iteration</a:t>
            </a:r>
          </a:p>
          <a:p>
            <a:r>
              <a:rPr lang="en-US" sz="1800" b="1" dirty="0" smtClean="0">
                <a:solidFill>
                  <a:srgbClr val="006BB5"/>
                </a:solidFill>
              </a:rPr>
              <a:t>HPC</a:t>
            </a:r>
            <a:r>
              <a:rPr lang="en-US" sz="1800" dirty="0" smtClean="0"/>
              <a:t> also uses SPMD but the communication is not mainly reductions but rather point-to-point messages; these are harder to make efficient as messages often small.</a:t>
            </a:r>
          </a:p>
          <a:p>
            <a:endParaRPr lang="en-US" sz="1800" dirty="0"/>
          </a:p>
          <a:p>
            <a:endParaRPr lang="en-US" sz="1800" dirty="0" smtClean="0"/>
          </a:p>
          <a:p>
            <a:endParaRPr lang="en-US" sz="1800" dirty="0"/>
          </a:p>
        </p:txBody>
      </p:sp>
      <p:sp>
        <p:nvSpPr>
          <p:cNvPr id="4" name="Slide Number Placeholder 3"/>
          <p:cNvSpPr>
            <a:spLocks noGrp="1"/>
          </p:cNvSpPr>
          <p:nvPr>
            <p:ph type="sldNum" sz="quarter" idx="12"/>
          </p:nvPr>
        </p:nvSpPr>
        <p:spPr/>
        <p:txBody>
          <a:bodyPr/>
          <a:lstStyle/>
          <a:p>
            <a:fld id="{C4B85148-DB98-4269-ACE6-2DF49F9918C9}" type="slidenum">
              <a:rPr lang="en-US" smtClean="0"/>
              <a:pPr/>
              <a:t>130</a:t>
            </a:fld>
            <a:endParaRPr lang="en-US" dirty="0"/>
          </a:p>
        </p:txBody>
      </p:sp>
    </p:spTree>
    <p:extLst>
      <p:ext uri="{BB962C8B-B14F-4D97-AF65-F5344CB8AC3E}">
        <p14:creationId xmlns:p14="http://schemas.microsoft.com/office/powerpoint/2010/main" val="3419304520"/>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Classifying Use Case Programming Model II</a:t>
            </a:r>
            <a:endParaRPr lang="en-US" dirty="0"/>
          </a:p>
        </p:txBody>
      </p:sp>
      <p:sp>
        <p:nvSpPr>
          <p:cNvPr id="4" name="Slide Number Placeholder 3"/>
          <p:cNvSpPr>
            <a:spLocks noGrp="1"/>
          </p:cNvSpPr>
          <p:nvPr>
            <p:ph type="sldNum" sz="quarter" idx="12"/>
          </p:nvPr>
        </p:nvSpPr>
        <p:spPr/>
        <p:txBody>
          <a:bodyPr/>
          <a:lstStyle/>
          <a:p>
            <a:fld id="{C4B85148-DB98-4269-ACE6-2DF49F9918C9}" type="slidenum">
              <a:rPr lang="en-US" smtClean="0"/>
              <a:pPr/>
              <a:t>131</a:t>
            </a:fld>
            <a:endParaRPr lang="en-US" dirty="0"/>
          </a:p>
        </p:txBody>
      </p:sp>
      <p:grpSp>
        <p:nvGrpSpPr>
          <p:cNvPr id="5" name="Canvas 17"/>
          <p:cNvGrpSpPr/>
          <p:nvPr/>
        </p:nvGrpSpPr>
        <p:grpSpPr>
          <a:xfrm>
            <a:off x="5726" y="1077590"/>
            <a:ext cx="9159814" cy="5105867"/>
            <a:chOff x="0" y="0"/>
            <a:chExt cx="6191250" cy="2872050"/>
          </a:xfrm>
          <a:effectLst>
            <a:outerShdw blurRad="50800" dist="38100" dir="2700000" algn="tl" rotWithShape="0">
              <a:prstClr val="black">
                <a:alpha val="40000"/>
              </a:prstClr>
            </a:outerShdw>
          </a:effectLst>
        </p:grpSpPr>
        <p:sp>
          <p:nvSpPr>
            <p:cNvPr id="6" name="Rectangle 5"/>
            <p:cNvSpPr/>
            <p:nvPr/>
          </p:nvSpPr>
          <p:spPr>
            <a:xfrm>
              <a:off x="4607862" y="543201"/>
              <a:ext cx="1383363" cy="1359904"/>
            </a:xfrm>
            <a:prstGeom prst="rect">
              <a:avLst/>
            </a:prstGeom>
            <a:ln/>
          </p:spPr>
          <p:style>
            <a:lnRef idx="1">
              <a:schemeClr val="dk1"/>
            </a:lnRef>
            <a:fillRef idx="2">
              <a:schemeClr val="dk1"/>
            </a:fillRef>
            <a:effectRef idx="1">
              <a:schemeClr val="dk1"/>
            </a:effectRef>
            <a:fontRef idx="minor">
              <a:schemeClr val="dk1"/>
            </a:fontRef>
          </p:style>
          <p:txBody>
            <a:bodyPr rot="0" spcFirstLastPara="0" vert="horz" wrap="square" lIns="91440" tIns="182880" rIns="91440" bIns="45720" numCol="1" spcCol="0" rtlCol="0" fromWordArt="0" anchor="ctr" anchorCtr="0" forceAA="0" compatLnSpc="1">
              <a:noAutofit/>
            </a:bodyPr>
            <a:lstStyle/>
            <a:p>
              <a:pPr marL="228600" marR="0">
                <a:lnSpc>
                  <a:spcPct val="115000"/>
                </a:lnSpc>
                <a:spcBef>
                  <a:spcPts val="0"/>
                </a:spcBef>
                <a:spcAft>
                  <a:spcPts val="1000"/>
                </a:spcAft>
              </a:pPr>
              <a:r>
                <a:rPr lang="en-US" sz="1200">
                  <a:effectLst/>
                  <a:latin typeface="Times New Roman"/>
                  <a:ea typeface="Times New Roman"/>
                </a:rPr>
                <a:t> </a:t>
              </a:r>
            </a:p>
          </p:txBody>
        </p:sp>
        <p:sp>
          <p:nvSpPr>
            <p:cNvPr id="7" name="Rectangle 6"/>
            <p:cNvSpPr/>
            <p:nvPr/>
          </p:nvSpPr>
          <p:spPr>
            <a:xfrm>
              <a:off x="0" y="0"/>
              <a:ext cx="6191250" cy="2872050"/>
            </a:xfrm>
            <a:prstGeom prst="rect">
              <a:avLst/>
            </a:prstGeom>
          </p:spPr>
          <p:style>
            <a:lnRef idx="1">
              <a:schemeClr val="dk1"/>
            </a:lnRef>
            <a:fillRef idx="2">
              <a:schemeClr val="dk1"/>
            </a:fillRef>
            <a:effectRef idx="1">
              <a:schemeClr val="dk1"/>
            </a:effectRef>
            <a:fontRef idx="minor">
              <a:schemeClr val="dk1"/>
            </a:fontRef>
          </p:style>
        </p:sp>
        <p:sp>
          <p:nvSpPr>
            <p:cNvPr id="8" name="Rectangle 7"/>
            <p:cNvSpPr/>
            <p:nvPr/>
          </p:nvSpPr>
          <p:spPr>
            <a:xfrm>
              <a:off x="90090" y="57151"/>
              <a:ext cx="1356156" cy="487751"/>
            </a:xfrm>
            <a:prstGeom prst="rect">
              <a:avLst/>
            </a:prstGeom>
            <a:ln/>
          </p:spPr>
          <p:style>
            <a:lnRef idx="1">
              <a:schemeClr val="dk1"/>
            </a:lnRef>
            <a:fillRef idx="2">
              <a:schemeClr val="dk1"/>
            </a:fillRef>
            <a:effectRef idx="1">
              <a:schemeClr val="dk1"/>
            </a:effectRef>
            <a:fontRef idx="minor">
              <a:schemeClr val="dk1"/>
            </a:fontRef>
          </p:style>
          <p:txBody>
            <a:bodyPr rot="0" spcFirstLastPara="0" vert="horz" wrap="square" lIns="91440" tIns="137160" rIns="91440" bIns="45720" numCol="1" spcCol="0" rtlCol="0" fromWordArt="0" anchor="ctr" anchorCtr="0" forceAA="0" compatLnSpc="1">
              <a:noAutofit/>
            </a:bodyPr>
            <a:lstStyle/>
            <a:p>
              <a:pPr marL="0" marR="0" algn="ctr">
                <a:lnSpc>
                  <a:spcPct val="115000"/>
                </a:lnSpc>
                <a:spcBef>
                  <a:spcPts val="0"/>
                </a:spcBef>
                <a:spcAft>
                  <a:spcPts val="1000"/>
                </a:spcAft>
              </a:pPr>
              <a:r>
                <a:rPr lang="en-US" b="1" dirty="0">
                  <a:solidFill>
                    <a:srgbClr val="000000"/>
                  </a:solidFill>
                  <a:effectLst/>
                  <a:latin typeface="Arial"/>
                  <a:ea typeface="Times New Roman"/>
                  <a:cs typeface="Times New Roman"/>
                </a:rPr>
                <a:t>(a) Map Only</a:t>
              </a:r>
              <a:endParaRPr lang="en-US" sz="2400" b="1" dirty="0">
                <a:effectLst/>
                <a:ea typeface="Times New Roman"/>
                <a:cs typeface="Times New Roman"/>
              </a:endParaRPr>
            </a:p>
          </p:txBody>
        </p:sp>
        <p:sp>
          <p:nvSpPr>
            <p:cNvPr id="9" name="Rectangle 8"/>
            <p:cNvSpPr/>
            <p:nvPr/>
          </p:nvSpPr>
          <p:spPr>
            <a:xfrm>
              <a:off x="4607862" y="57151"/>
              <a:ext cx="1383363" cy="487751"/>
            </a:xfrm>
            <a:prstGeom prst="rect">
              <a:avLst/>
            </a:prstGeom>
            <a:ln/>
          </p:spPr>
          <p:style>
            <a:lnRef idx="1">
              <a:schemeClr val="dk1"/>
            </a:lnRef>
            <a:fillRef idx="2">
              <a:schemeClr val="dk1"/>
            </a:fillRef>
            <a:effectRef idx="1">
              <a:schemeClr val="dk1"/>
            </a:effectRef>
            <a:fontRef idx="minor">
              <a:schemeClr val="dk1"/>
            </a:fontRef>
          </p:style>
          <p:txBody>
            <a:bodyPr rot="0" spcFirstLastPara="0" vert="horz" wrap="square" lIns="91440" tIns="27432" rIns="91440" bIns="45720" numCol="1" spcCol="0" rtlCol="0" fromWordArt="0" anchor="ctr" anchorCtr="0" forceAA="0" compatLnSpc="1">
              <a:noAutofit/>
            </a:bodyPr>
            <a:lstStyle/>
            <a:p>
              <a:pPr marL="0" marR="0" algn="ctr">
                <a:lnSpc>
                  <a:spcPct val="115000"/>
                </a:lnSpc>
                <a:spcBef>
                  <a:spcPts val="0"/>
                </a:spcBef>
                <a:spcAft>
                  <a:spcPts val="1000"/>
                </a:spcAft>
              </a:pPr>
              <a:r>
                <a:rPr lang="en-US" b="1" dirty="0">
                  <a:solidFill>
                    <a:srgbClr val="000000"/>
                  </a:solidFill>
                  <a:effectLst/>
                  <a:latin typeface="Arial"/>
                  <a:ea typeface="Times New Roman"/>
                  <a:cs typeface="Times New Roman"/>
                </a:rPr>
                <a:t>(d) Loosely Synchronous</a:t>
              </a:r>
              <a:endParaRPr lang="en-US" sz="2800" b="1" dirty="0">
                <a:effectLst/>
                <a:latin typeface="Times New Roman"/>
                <a:ea typeface="Times New Roman"/>
              </a:endParaRPr>
            </a:p>
          </p:txBody>
        </p:sp>
        <p:sp>
          <p:nvSpPr>
            <p:cNvPr id="10" name="Rectangle 9"/>
            <p:cNvSpPr/>
            <p:nvPr/>
          </p:nvSpPr>
          <p:spPr>
            <a:xfrm>
              <a:off x="2979435" y="57151"/>
              <a:ext cx="1628427" cy="487751"/>
            </a:xfrm>
            <a:prstGeom prst="rect">
              <a:avLst/>
            </a:prstGeom>
            <a:ln/>
          </p:spPr>
          <p:style>
            <a:lnRef idx="1">
              <a:schemeClr val="dk1"/>
            </a:lnRef>
            <a:fillRef idx="2">
              <a:schemeClr val="dk1"/>
            </a:fillRef>
            <a:effectRef idx="1">
              <a:schemeClr val="dk1"/>
            </a:effectRef>
            <a:fontRef idx="minor">
              <a:schemeClr val="dk1"/>
            </a:fontRef>
          </p:style>
          <p:txBody>
            <a:bodyPr rot="0" spcFirstLastPara="0" vert="horz" wrap="square" lIns="91440" tIns="137160" rIns="91440" bIns="45720" numCol="1" spcCol="0" rtlCol="0" fromWordArt="0" anchor="ctr" anchorCtr="0" forceAA="0" compatLnSpc="1">
              <a:noAutofit/>
            </a:bodyPr>
            <a:lstStyle/>
            <a:p>
              <a:pPr marL="0" marR="0" algn="ctr">
                <a:lnSpc>
                  <a:spcPct val="115000"/>
                </a:lnSpc>
                <a:spcBef>
                  <a:spcPts val="0"/>
                </a:spcBef>
                <a:spcAft>
                  <a:spcPts val="1000"/>
                </a:spcAft>
              </a:pPr>
              <a:r>
                <a:rPr lang="en-US" b="1" dirty="0">
                  <a:solidFill>
                    <a:srgbClr val="000000"/>
                  </a:solidFill>
                  <a:effectLst/>
                  <a:latin typeface="Arial"/>
                  <a:ea typeface="Times New Roman"/>
                  <a:cs typeface="Times New Roman"/>
                </a:rPr>
                <a:t>(c) Iterative MapReduce</a:t>
              </a:r>
              <a:endParaRPr lang="en-US" sz="2800" b="1" dirty="0">
                <a:effectLst/>
                <a:latin typeface="Times New Roman"/>
                <a:ea typeface="Times New Roman"/>
              </a:endParaRPr>
            </a:p>
          </p:txBody>
        </p:sp>
        <p:sp>
          <p:nvSpPr>
            <p:cNvPr id="11" name="Rectangle 10"/>
            <p:cNvSpPr/>
            <p:nvPr/>
          </p:nvSpPr>
          <p:spPr>
            <a:xfrm>
              <a:off x="1446245" y="57150"/>
              <a:ext cx="1533193" cy="487752"/>
            </a:xfrm>
            <a:prstGeom prst="rect">
              <a:avLst/>
            </a:prstGeom>
            <a:ln/>
          </p:spPr>
          <p:style>
            <a:lnRef idx="1">
              <a:schemeClr val="dk1"/>
            </a:lnRef>
            <a:fillRef idx="2">
              <a:schemeClr val="dk1"/>
            </a:fillRef>
            <a:effectRef idx="1">
              <a:schemeClr val="dk1"/>
            </a:effectRef>
            <a:fontRef idx="minor">
              <a:schemeClr val="dk1"/>
            </a:fontRef>
          </p:style>
          <p:txBody>
            <a:bodyPr rot="0" spcFirstLastPara="0" vert="horz" wrap="square" lIns="91440" tIns="137160" rIns="91440" bIns="45720" numCol="1" spcCol="0" rtlCol="0" fromWordArt="0" anchor="ctr" anchorCtr="0" forceAA="0" compatLnSpc="1">
              <a:noAutofit/>
            </a:bodyPr>
            <a:lstStyle/>
            <a:p>
              <a:pPr marL="0" marR="0" algn="ctr">
                <a:lnSpc>
                  <a:spcPct val="115000"/>
                </a:lnSpc>
                <a:spcBef>
                  <a:spcPts val="0"/>
                </a:spcBef>
                <a:spcAft>
                  <a:spcPts val="1000"/>
                </a:spcAft>
              </a:pPr>
              <a:r>
                <a:rPr lang="en-US" b="1">
                  <a:solidFill>
                    <a:srgbClr val="000000"/>
                  </a:solidFill>
                  <a:effectLst/>
                  <a:latin typeface="Arial"/>
                  <a:ea typeface="Times New Roman"/>
                  <a:cs typeface="Times New Roman"/>
                </a:rPr>
                <a:t>(b) Classic MapReduce</a:t>
              </a:r>
              <a:endParaRPr lang="en-US" sz="2800" b="1">
                <a:effectLst/>
                <a:latin typeface="Times New Roman"/>
                <a:ea typeface="Times New Roman"/>
              </a:endParaRPr>
            </a:p>
          </p:txBody>
        </p:sp>
        <p:sp>
          <p:nvSpPr>
            <p:cNvPr id="12" name="Rectangle 11"/>
            <p:cNvSpPr/>
            <p:nvPr/>
          </p:nvSpPr>
          <p:spPr>
            <a:xfrm>
              <a:off x="90090" y="544901"/>
              <a:ext cx="1356155" cy="1359905"/>
            </a:xfrm>
            <a:prstGeom prst="rect">
              <a:avLst/>
            </a:prstGeom>
            <a:ln/>
          </p:spPr>
          <p:style>
            <a:lnRef idx="1">
              <a:schemeClr val="dk1"/>
            </a:lnRef>
            <a:fillRef idx="2">
              <a:schemeClr val="dk1"/>
            </a:fillRef>
            <a:effectRef idx="1">
              <a:schemeClr val="dk1"/>
            </a:effectRef>
            <a:fontRef idx="minor">
              <a:schemeClr val="dk1"/>
            </a:fontRef>
          </p:style>
          <p:txBody>
            <a:bodyPr rot="0" spcFirstLastPara="0" vert="horz" wrap="square" lIns="91440" tIns="182880" rIns="91440" bIns="45720" numCol="1" spcCol="0" rtlCol="0" fromWordArt="0" anchor="ctr" anchorCtr="0" forceAA="0" compatLnSpc="1">
              <a:noAutofit/>
            </a:bodyPr>
            <a:lstStyle/>
            <a:p>
              <a:pPr marL="228600" marR="0">
                <a:lnSpc>
                  <a:spcPct val="115000"/>
                </a:lnSpc>
                <a:spcBef>
                  <a:spcPts val="0"/>
                </a:spcBef>
                <a:spcAft>
                  <a:spcPts val="1000"/>
                </a:spcAft>
              </a:pPr>
              <a:r>
                <a:rPr lang="en-US" sz="1200">
                  <a:effectLst/>
                  <a:latin typeface="Times New Roman"/>
                  <a:ea typeface="Times New Roman"/>
                </a:rPr>
                <a:t> </a:t>
              </a:r>
            </a:p>
          </p:txBody>
        </p:sp>
        <p:sp>
          <p:nvSpPr>
            <p:cNvPr id="13" name="Rectangle 12"/>
            <p:cNvSpPr/>
            <p:nvPr/>
          </p:nvSpPr>
          <p:spPr>
            <a:xfrm>
              <a:off x="1452542" y="546757"/>
              <a:ext cx="1533192" cy="1359904"/>
            </a:xfrm>
            <a:prstGeom prst="rect">
              <a:avLst/>
            </a:prstGeom>
            <a:ln/>
          </p:spPr>
          <p:style>
            <a:lnRef idx="1">
              <a:schemeClr val="dk1"/>
            </a:lnRef>
            <a:fillRef idx="2">
              <a:schemeClr val="dk1"/>
            </a:fillRef>
            <a:effectRef idx="1">
              <a:schemeClr val="dk1"/>
            </a:effectRef>
            <a:fontRef idx="minor">
              <a:schemeClr val="dk1"/>
            </a:fontRef>
          </p:style>
          <p:txBody>
            <a:bodyPr rot="0" spcFirstLastPara="0" vert="horz" wrap="square" lIns="91440" tIns="182880" rIns="91440" bIns="45720" numCol="1" spcCol="0" rtlCol="0" fromWordArt="0" anchor="ctr" anchorCtr="0" forceAA="0" compatLnSpc="1">
              <a:noAutofit/>
            </a:bodyPr>
            <a:lstStyle/>
            <a:p>
              <a:pPr marL="228600" marR="0">
                <a:lnSpc>
                  <a:spcPct val="115000"/>
                </a:lnSpc>
                <a:spcBef>
                  <a:spcPts val="0"/>
                </a:spcBef>
                <a:spcAft>
                  <a:spcPts val="1000"/>
                </a:spcAft>
              </a:pPr>
              <a:r>
                <a:rPr lang="en-US" sz="1200">
                  <a:effectLst/>
                  <a:latin typeface="Times New Roman"/>
                  <a:ea typeface="Times New Roman"/>
                </a:rPr>
                <a:t> </a:t>
              </a:r>
            </a:p>
          </p:txBody>
        </p:sp>
        <p:grpSp>
          <p:nvGrpSpPr>
            <p:cNvPr id="14" name="Group 13"/>
            <p:cNvGrpSpPr/>
            <p:nvPr/>
          </p:nvGrpSpPr>
          <p:grpSpPr>
            <a:xfrm>
              <a:off x="1488648" y="592084"/>
              <a:ext cx="1621694" cy="1252943"/>
              <a:chOff x="4697170" y="1719596"/>
              <a:chExt cx="1622044" cy="1316378"/>
            </a:xfrm>
          </p:grpSpPr>
          <p:sp>
            <p:nvSpPr>
              <p:cNvPr id="78" name="TextBox 36"/>
              <p:cNvSpPr txBox="1"/>
              <p:nvPr/>
            </p:nvSpPr>
            <p:spPr>
              <a:xfrm>
                <a:off x="5197273" y="1719596"/>
                <a:ext cx="526359" cy="237490"/>
              </a:xfrm>
              <a:prstGeom prst="rect">
                <a:avLst/>
              </a:prstGeom>
              <a:noFill/>
              <a:ln>
                <a:noFill/>
              </a:ln>
            </p:spPr>
            <p:style>
              <a:lnRef idx="1">
                <a:schemeClr val="dk1"/>
              </a:lnRef>
              <a:fillRef idx="2">
                <a:schemeClr val="dk1"/>
              </a:fillRef>
              <a:effectRef idx="1">
                <a:schemeClr val="dk1"/>
              </a:effectRef>
              <a:fontRef idx="minor">
                <a:schemeClr val="dk1"/>
              </a:fontRef>
            </p:style>
            <p:txBody>
              <a:bodyPr wrap="square" rtlCol="0">
                <a:noAutofit/>
              </a:bodyPr>
              <a:lstStyle/>
              <a:p>
                <a:pPr marL="0" marR="0">
                  <a:spcBef>
                    <a:spcPts val="0"/>
                  </a:spcBef>
                  <a:spcAft>
                    <a:spcPts val="0"/>
                  </a:spcAft>
                </a:pPr>
                <a:r>
                  <a:rPr lang="en-US" sz="1400" kern="1200">
                    <a:solidFill>
                      <a:srgbClr val="000000"/>
                    </a:solidFill>
                    <a:effectLst/>
                    <a:latin typeface="Arial"/>
                    <a:ea typeface="Times New Roman"/>
                  </a:rPr>
                  <a:t>Input</a:t>
                </a:r>
                <a:endParaRPr lang="en-US" sz="2000">
                  <a:effectLst/>
                  <a:latin typeface="Times New Roman"/>
                  <a:ea typeface="Times New Roman"/>
                </a:endParaRPr>
              </a:p>
            </p:txBody>
          </p:sp>
          <p:sp>
            <p:nvSpPr>
              <p:cNvPr id="79" name="Oval 78"/>
              <p:cNvSpPr/>
              <p:nvPr/>
            </p:nvSpPr>
            <p:spPr>
              <a:xfrm>
                <a:off x="5672629" y="2120780"/>
                <a:ext cx="228501" cy="228600"/>
              </a:xfrm>
              <a:prstGeom prst="ellipse">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a:lnSpc>
                    <a:spcPct val="115000"/>
                  </a:lnSpc>
                  <a:spcBef>
                    <a:spcPts val="0"/>
                  </a:spcBef>
                  <a:spcAft>
                    <a:spcPts val="1000"/>
                  </a:spcAft>
                </a:pPr>
                <a:r>
                  <a:rPr lang="en-US" sz="1100">
                    <a:effectLst/>
                    <a:latin typeface="Times New Roman"/>
                    <a:ea typeface="Times New Roman"/>
                  </a:rPr>
                  <a:t> </a:t>
                </a:r>
                <a:endParaRPr lang="en-US" sz="1200">
                  <a:effectLst/>
                  <a:latin typeface="Times New Roman"/>
                  <a:ea typeface="Times New Roman"/>
                </a:endParaRPr>
              </a:p>
            </p:txBody>
          </p:sp>
          <p:cxnSp>
            <p:nvCxnSpPr>
              <p:cNvPr id="80" name="Straight Arrow Connector 79"/>
              <p:cNvCxnSpPr/>
              <p:nvPr/>
            </p:nvCxnSpPr>
            <p:spPr>
              <a:xfrm>
                <a:off x="5786879" y="1893768"/>
                <a:ext cx="0" cy="227012"/>
              </a:xfrm>
              <a:prstGeom prst="straightConnector1">
                <a:avLst/>
              </a:prstGeom>
              <a:ln>
                <a:headEnd type="none" w="med" len="med"/>
                <a:tailEnd type="triangle" w="med" len="med"/>
              </a:ln>
            </p:spPr>
            <p:style>
              <a:lnRef idx="1">
                <a:schemeClr val="dk1"/>
              </a:lnRef>
              <a:fillRef idx="2">
                <a:schemeClr val="dk1"/>
              </a:fillRef>
              <a:effectRef idx="1">
                <a:schemeClr val="dk1"/>
              </a:effectRef>
              <a:fontRef idx="minor">
                <a:schemeClr val="dk1"/>
              </a:fontRef>
            </p:style>
          </p:cxnSp>
          <p:grpSp>
            <p:nvGrpSpPr>
              <p:cNvPr id="81" name="Group 80"/>
              <p:cNvGrpSpPr/>
              <p:nvPr/>
            </p:nvGrpSpPr>
            <p:grpSpPr>
              <a:xfrm>
                <a:off x="5358435" y="2227111"/>
                <a:ext cx="170613" cy="18288"/>
                <a:chOff x="661555" y="648462"/>
                <a:chExt cx="170688" cy="18288"/>
              </a:xfrm>
            </p:grpSpPr>
            <p:sp>
              <p:nvSpPr>
                <p:cNvPr id="101" name="Oval 100"/>
                <p:cNvSpPr/>
                <p:nvPr/>
              </p:nvSpPr>
              <p:spPr>
                <a:xfrm>
                  <a:off x="661555" y="648462"/>
                  <a:ext cx="18288" cy="18288"/>
                </a:xfrm>
                <a:prstGeom prst="ellipse">
                  <a:avLst/>
                </a:prstGeom>
                <a:ln/>
              </p:spPr>
              <p:style>
                <a:lnRef idx="1">
                  <a:schemeClr val="dk1"/>
                </a:lnRef>
                <a:fillRef idx="2">
                  <a:schemeClr val="dk1"/>
                </a:fillRef>
                <a:effectRef idx="1">
                  <a:schemeClr val="dk1"/>
                </a:effectRef>
                <a:fontRef idx="minor">
                  <a:schemeClr val="dk1"/>
                </a:fontRef>
              </p:style>
              <p:txBody>
                <a:bodyPr rtlCol="0" anchor="ctr"/>
                <a:lstStyle/>
                <a:p>
                  <a:pPr marL="0" marR="0">
                    <a:lnSpc>
                      <a:spcPct val="115000"/>
                    </a:lnSpc>
                    <a:spcBef>
                      <a:spcPts val="0"/>
                    </a:spcBef>
                    <a:spcAft>
                      <a:spcPts val="1000"/>
                    </a:spcAft>
                  </a:pPr>
                  <a:r>
                    <a:rPr lang="en-US" sz="1100">
                      <a:effectLst/>
                      <a:latin typeface="Times New Roman"/>
                      <a:ea typeface="Times New Roman"/>
                    </a:rPr>
                    <a:t> </a:t>
                  </a:r>
                  <a:endParaRPr lang="en-US" sz="1200">
                    <a:effectLst/>
                    <a:latin typeface="Times New Roman"/>
                    <a:ea typeface="Times New Roman"/>
                  </a:endParaRPr>
                </a:p>
              </p:txBody>
            </p:sp>
            <p:sp>
              <p:nvSpPr>
                <p:cNvPr id="102" name="Oval 101"/>
                <p:cNvSpPr/>
                <p:nvPr/>
              </p:nvSpPr>
              <p:spPr>
                <a:xfrm>
                  <a:off x="813955" y="648462"/>
                  <a:ext cx="18288" cy="18288"/>
                </a:xfrm>
                <a:prstGeom prst="ellipse">
                  <a:avLst/>
                </a:prstGeom>
                <a:ln/>
              </p:spPr>
              <p:style>
                <a:lnRef idx="1">
                  <a:schemeClr val="dk1"/>
                </a:lnRef>
                <a:fillRef idx="2">
                  <a:schemeClr val="dk1"/>
                </a:fillRef>
                <a:effectRef idx="1">
                  <a:schemeClr val="dk1"/>
                </a:effectRef>
                <a:fontRef idx="minor">
                  <a:schemeClr val="dk1"/>
                </a:fontRef>
              </p:style>
              <p:txBody>
                <a:bodyPr rtlCol="0" anchor="ctr"/>
                <a:lstStyle/>
                <a:p>
                  <a:pPr marL="0" marR="0">
                    <a:lnSpc>
                      <a:spcPct val="115000"/>
                    </a:lnSpc>
                    <a:spcBef>
                      <a:spcPts val="0"/>
                    </a:spcBef>
                    <a:spcAft>
                      <a:spcPts val="1000"/>
                    </a:spcAft>
                  </a:pPr>
                  <a:r>
                    <a:rPr lang="en-US" sz="1100">
                      <a:effectLst/>
                      <a:latin typeface="Times New Roman"/>
                      <a:ea typeface="Times New Roman"/>
                    </a:rPr>
                    <a:t> </a:t>
                  </a:r>
                  <a:endParaRPr lang="en-US" sz="1200">
                    <a:effectLst/>
                    <a:latin typeface="Times New Roman"/>
                    <a:ea typeface="Times New Roman"/>
                  </a:endParaRPr>
                </a:p>
              </p:txBody>
            </p:sp>
          </p:grpSp>
          <p:sp>
            <p:nvSpPr>
              <p:cNvPr id="82" name="TextBox 48"/>
              <p:cNvSpPr txBox="1"/>
              <p:nvPr/>
            </p:nvSpPr>
            <p:spPr>
              <a:xfrm>
                <a:off x="5834738" y="2005819"/>
                <a:ext cx="453839" cy="237490"/>
              </a:xfrm>
              <a:prstGeom prst="rect">
                <a:avLst/>
              </a:prstGeom>
              <a:noFill/>
              <a:ln>
                <a:noFill/>
              </a:ln>
            </p:spPr>
            <p:style>
              <a:lnRef idx="1">
                <a:schemeClr val="dk1"/>
              </a:lnRef>
              <a:fillRef idx="2">
                <a:schemeClr val="dk1"/>
              </a:fillRef>
              <a:effectRef idx="1">
                <a:schemeClr val="dk1"/>
              </a:effectRef>
              <a:fontRef idx="minor">
                <a:schemeClr val="dk1"/>
              </a:fontRef>
            </p:style>
            <p:txBody>
              <a:bodyPr wrap="square" rtlCol="0">
                <a:noAutofit/>
              </a:bodyPr>
              <a:lstStyle/>
              <a:p>
                <a:pPr marL="0" marR="0">
                  <a:spcBef>
                    <a:spcPts val="0"/>
                  </a:spcBef>
                  <a:spcAft>
                    <a:spcPts val="0"/>
                  </a:spcAft>
                </a:pPr>
                <a:r>
                  <a:rPr lang="en-US" sz="1400" kern="1200" dirty="0">
                    <a:solidFill>
                      <a:srgbClr val="000000"/>
                    </a:solidFill>
                    <a:effectLst/>
                    <a:latin typeface="Arial"/>
                    <a:ea typeface="Times New Roman"/>
                  </a:rPr>
                  <a:t>map</a:t>
                </a:r>
                <a:endParaRPr lang="en-US" sz="2000" dirty="0">
                  <a:effectLst/>
                  <a:latin typeface="Times New Roman"/>
                  <a:ea typeface="Times New Roman"/>
                </a:endParaRPr>
              </a:p>
            </p:txBody>
          </p:sp>
          <p:cxnSp>
            <p:nvCxnSpPr>
              <p:cNvPr id="83" name="Straight Arrow Connector 82"/>
              <p:cNvCxnSpPr>
                <a:stCxn id="79" idx="4"/>
                <a:endCxn id="91" idx="7"/>
              </p:cNvCxnSpPr>
              <p:nvPr/>
            </p:nvCxnSpPr>
            <p:spPr>
              <a:xfrm flipH="1">
                <a:off x="5723633" y="2349380"/>
                <a:ext cx="63247" cy="262712"/>
              </a:xfrm>
              <a:prstGeom prst="straightConnector1">
                <a:avLst/>
              </a:prstGeom>
              <a:ln>
                <a:headEnd type="none" w="med" len="med"/>
                <a:tailEnd type="triangle" w="med" len="med"/>
              </a:ln>
            </p:spPr>
            <p:style>
              <a:lnRef idx="1">
                <a:schemeClr val="dk1"/>
              </a:lnRef>
              <a:fillRef idx="2">
                <a:schemeClr val="dk1"/>
              </a:fillRef>
              <a:effectRef idx="1">
                <a:schemeClr val="dk1"/>
              </a:effectRef>
              <a:fontRef idx="minor">
                <a:schemeClr val="dk1"/>
              </a:fontRef>
            </p:style>
          </p:cxnSp>
          <p:sp>
            <p:nvSpPr>
              <p:cNvPr id="84" name="Oval 83"/>
              <p:cNvSpPr/>
              <p:nvPr/>
            </p:nvSpPr>
            <p:spPr>
              <a:xfrm>
                <a:off x="4697170" y="2120780"/>
                <a:ext cx="228501" cy="228600"/>
              </a:xfrm>
              <a:prstGeom prst="ellipse">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a:lnSpc>
                    <a:spcPct val="115000"/>
                  </a:lnSpc>
                  <a:spcBef>
                    <a:spcPts val="0"/>
                  </a:spcBef>
                  <a:spcAft>
                    <a:spcPts val="1000"/>
                  </a:spcAft>
                </a:pPr>
                <a:r>
                  <a:rPr lang="en-US" sz="1100">
                    <a:effectLst/>
                    <a:latin typeface="Times New Roman"/>
                    <a:ea typeface="Times New Roman"/>
                  </a:rPr>
                  <a:t> </a:t>
                </a:r>
                <a:endParaRPr lang="en-US" sz="1200">
                  <a:effectLst/>
                  <a:latin typeface="Times New Roman"/>
                  <a:ea typeface="Times New Roman"/>
                </a:endParaRPr>
              </a:p>
            </p:txBody>
          </p:sp>
          <p:cxnSp>
            <p:nvCxnSpPr>
              <p:cNvPr id="85" name="Straight Arrow Connector 84"/>
              <p:cNvCxnSpPr/>
              <p:nvPr/>
            </p:nvCxnSpPr>
            <p:spPr>
              <a:xfrm>
                <a:off x="4811421" y="1894085"/>
                <a:ext cx="0" cy="226695"/>
              </a:xfrm>
              <a:prstGeom prst="straightConnector1">
                <a:avLst/>
              </a:prstGeom>
              <a:ln>
                <a:headEnd type="none" w="med" len="med"/>
                <a:tailEnd type="triangle" w="med" len="med"/>
              </a:ln>
            </p:spPr>
            <p:style>
              <a:lnRef idx="1">
                <a:schemeClr val="dk1"/>
              </a:lnRef>
              <a:fillRef idx="2">
                <a:schemeClr val="dk1"/>
              </a:fillRef>
              <a:effectRef idx="1">
                <a:schemeClr val="dk1"/>
              </a:effectRef>
              <a:fontRef idx="minor">
                <a:schemeClr val="dk1"/>
              </a:fontRef>
            </p:style>
          </p:cxnSp>
          <p:cxnSp>
            <p:nvCxnSpPr>
              <p:cNvPr id="86" name="Straight Arrow Connector 85"/>
              <p:cNvCxnSpPr>
                <a:stCxn id="84" idx="4"/>
                <a:endCxn id="90" idx="1"/>
              </p:cNvCxnSpPr>
              <p:nvPr/>
            </p:nvCxnSpPr>
            <p:spPr>
              <a:xfrm>
                <a:off x="4811421" y="2349380"/>
                <a:ext cx="186638" cy="271262"/>
              </a:xfrm>
              <a:prstGeom prst="straightConnector1">
                <a:avLst/>
              </a:prstGeom>
              <a:ln>
                <a:headEnd type="none" w="med" len="med"/>
                <a:tailEnd type="triangle" w="med" len="med"/>
              </a:ln>
            </p:spPr>
            <p:style>
              <a:lnRef idx="1">
                <a:schemeClr val="dk1"/>
              </a:lnRef>
              <a:fillRef idx="2">
                <a:schemeClr val="dk1"/>
              </a:fillRef>
              <a:effectRef idx="1">
                <a:schemeClr val="dk1"/>
              </a:effectRef>
              <a:fontRef idx="minor">
                <a:schemeClr val="dk1"/>
              </a:fontRef>
            </p:style>
          </p:cxnSp>
          <p:sp>
            <p:nvSpPr>
              <p:cNvPr id="87" name="Oval 86"/>
              <p:cNvSpPr/>
              <p:nvPr/>
            </p:nvSpPr>
            <p:spPr>
              <a:xfrm>
                <a:off x="4966474" y="2120780"/>
                <a:ext cx="228501" cy="228600"/>
              </a:xfrm>
              <a:prstGeom prst="ellipse">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a:lnSpc>
                    <a:spcPct val="115000"/>
                  </a:lnSpc>
                  <a:spcBef>
                    <a:spcPts val="0"/>
                  </a:spcBef>
                  <a:spcAft>
                    <a:spcPts val="1000"/>
                  </a:spcAft>
                </a:pPr>
                <a:r>
                  <a:rPr lang="en-US" sz="1100">
                    <a:effectLst/>
                    <a:latin typeface="Times New Roman"/>
                    <a:ea typeface="Times New Roman"/>
                  </a:rPr>
                  <a:t> </a:t>
                </a:r>
                <a:endParaRPr lang="en-US" sz="1200">
                  <a:effectLst/>
                  <a:latin typeface="Times New Roman"/>
                  <a:ea typeface="Times New Roman"/>
                </a:endParaRPr>
              </a:p>
            </p:txBody>
          </p:sp>
          <p:cxnSp>
            <p:nvCxnSpPr>
              <p:cNvPr id="88" name="Straight Arrow Connector 87"/>
              <p:cNvCxnSpPr/>
              <p:nvPr/>
            </p:nvCxnSpPr>
            <p:spPr>
              <a:xfrm>
                <a:off x="5080724" y="1894085"/>
                <a:ext cx="0" cy="226695"/>
              </a:xfrm>
              <a:prstGeom prst="straightConnector1">
                <a:avLst/>
              </a:prstGeom>
              <a:ln>
                <a:headEnd type="none" w="med" len="med"/>
                <a:tailEnd type="triangle" w="med" len="med"/>
              </a:ln>
            </p:spPr>
            <p:style>
              <a:lnRef idx="1">
                <a:schemeClr val="dk1"/>
              </a:lnRef>
              <a:fillRef idx="2">
                <a:schemeClr val="dk1"/>
              </a:fillRef>
              <a:effectRef idx="1">
                <a:schemeClr val="dk1"/>
              </a:effectRef>
              <a:fontRef idx="minor">
                <a:schemeClr val="dk1"/>
              </a:fontRef>
            </p:style>
          </p:cxnSp>
          <p:cxnSp>
            <p:nvCxnSpPr>
              <p:cNvPr id="89" name="Straight Arrow Connector 88"/>
              <p:cNvCxnSpPr>
                <a:stCxn id="87" idx="4"/>
                <a:endCxn id="90" idx="0"/>
              </p:cNvCxnSpPr>
              <p:nvPr/>
            </p:nvCxnSpPr>
            <p:spPr>
              <a:xfrm flipH="1">
                <a:off x="5078657" y="2349380"/>
                <a:ext cx="2068" cy="237784"/>
              </a:xfrm>
              <a:prstGeom prst="straightConnector1">
                <a:avLst/>
              </a:prstGeom>
              <a:ln>
                <a:headEnd type="none" w="med" len="med"/>
                <a:tailEnd type="triangle" w="med" len="med"/>
              </a:ln>
            </p:spPr>
            <p:style>
              <a:lnRef idx="1">
                <a:schemeClr val="dk1"/>
              </a:lnRef>
              <a:fillRef idx="2">
                <a:schemeClr val="dk1"/>
              </a:fillRef>
              <a:effectRef idx="1">
                <a:schemeClr val="dk1"/>
              </a:effectRef>
              <a:fontRef idx="minor">
                <a:schemeClr val="dk1"/>
              </a:fontRef>
            </p:style>
          </p:cxnSp>
          <p:sp>
            <p:nvSpPr>
              <p:cNvPr id="90" name="Oval 89"/>
              <p:cNvSpPr/>
              <p:nvPr/>
            </p:nvSpPr>
            <p:spPr>
              <a:xfrm>
                <a:off x="4964674" y="2587164"/>
                <a:ext cx="227965" cy="228600"/>
              </a:xfrm>
              <a:prstGeom prst="ellipse">
                <a:avLst/>
              </a:prstGeom>
              <a:ln/>
            </p:spPr>
            <p:style>
              <a:lnRef idx="1">
                <a:schemeClr val="accent2"/>
              </a:lnRef>
              <a:fillRef idx="2">
                <a:schemeClr val="accent2"/>
              </a:fillRef>
              <a:effectRef idx="1">
                <a:schemeClr val="accent2"/>
              </a:effectRef>
              <a:fontRef idx="minor">
                <a:schemeClr val="dk1"/>
              </a:fontRef>
            </p:style>
            <p:txBody>
              <a:bodyPr rtlCol="0" anchor="ctr"/>
              <a:lstStyle/>
              <a:p>
                <a:pPr marL="0" marR="0">
                  <a:lnSpc>
                    <a:spcPct val="115000"/>
                  </a:lnSpc>
                  <a:spcBef>
                    <a:spcPts val="0"/>
                  </a:spcBef>
                  <a:spcAft>
                    <a:spcPts val="1000"/>
                  </a:spcAft>
                </a:pPr>
                <a:r>
                  <a:rPr lang="en-US" sz="1100">
                    <a:effectLst/>
                    <a:latin typeface="Times New Roman"/>
                    <a:ea typeface="Times New Roman"/>
                  </a:rPr>
                  <a:t> </a:t>
                </a:r>
                <a:endParaRPr lang="en-US" sz="1200">
                  <a:effectLst/>
                  <a:latin typeface="Times New Roman"/>
                  <a:ea typeface="Times New Roman"/>
                </a:endParaRPr>
              </a:p>
            </p:txBody>
          </p:sp>
          <p:sp>
            <p:nvSpPr>
              <p:cNvPr id="91" name="Oval 90"/>
              <p:cNvSpPr/>
              <p:nvPr/>
            </p:nvSpPr>
            <p:spPr>
              <a:xfrm>
                <a:off x="5529053" y="2578614"/>
                <a:ext cx="227965" cy="228600"/>
              </a:xfrm>
              <a:prstGeom prst="ellipse">
                <a:avLst/>
              </a:prstGeom>
              <a:ln/>
            </p:spPr>
            <p:style>
              <a:lnRef idx="1">
                <a:schemeClr val="accent2"/>
              </a:lnRef>
              <a:fillRef idx="2">
                <a:schemeClr val="accent2"/>
              </a:fillRef>
              <a:effectRef idx="1">
                <a:schemeClr val="accent2"/>
              </a:effectRef>
              <a:fontRef idx="minor">
                <a:schemeClr val="dk1"/>
              </a:fontRef>
            </p:style>
            <p:txBody>
              <a:bodyPr rtlCol="0" anchor="ctr"/>
              <a:lstStyle/>
              <a:p>
                <a:pPr marL="0" marR="0">
                  <a:lnSpc>
                    <a:spcPct val="115000"/>
                  </a:lnSpc>
                  <a:spcBef>
                    <a:spcPts val="0"/>
                  </a:spcBef>
                  <a:spcAft>
                    <a:spcPts val="1000"/>
                  </a:spcAft>
                </a:pPr>
                <a:r>
                  <a:rPr lang="en-US" sz="1100">
                    <a:effectLst/>
                    <a:latin typeface="Times New Roman"/>
                    <a:ea typeface="Times New Roman"/>
                  </a:rPr>
                  <a:t> </a:t>
                </a:r>
                <a:endParaRPr lang="en-US" sz="1200">
                  <a:effectLst/>
                  <a:latin typeface="Times New Roman"/>
                  <a:ea typeface="Times New Roman"/>
                </a:endParaRPr>
              </a:p>
            </p:txBody>
          </p:sp>
          <p:grpSp>
            <p:nvGrpSpPr>
              <p:cNvPr id="92" name="Group 91"/>
              <p:cNvGrpSpPr/>
              <p:nvPr/>
            </p:nvGrpSpPr>
            <p:grpSpPr>
              <a:xfrm>
                <a:off x="5291814" y="2739565"/>
                <a:ext cx="170184" cy="17780"/>
                <a:chOff x="0" y="0"/>
                <a:chExt cx="170688" cy="18288"/>
              </a:xfrm>
            </p:grpSpPr>
            <p:sp>
              <p:nvSpPr>
                <p:cNvPr id="99" name="Oval 98"/>
                <p:cNvSpPr/>
                <p:nvPr/>
              </p:nvSpPr>
              <p:spPr>
                <a:xfrm>
                  <a:off x="0" y="0"/>
                  <a:ext cx="18288" cy="18288"/>
                </a:xfrm>
                <a:prstGeom prst="ellipse">
                  <a:avLst/>
                </a:prstGeom>
                <a:ln/>
              </p:spPr>
              <p:style>
                <a:lnRef idx="1">
                  <a:schemeClr val="dk1"/>
                </a:lnRef>
                <a:fillRef idx="2">
                  <a:schemeClr val="dk1"/>
                </a:fillRef>
                <a:effectRef idx="1">
                  <a:schemeClr val="dk1"/>
                </a:effectRef>
                <a:fontRef idx="minor">
                  <a:schemeClr val="dk1"/>
                </a:fontRef>
              </p:style>
              <p:txBody>
                <a:bodyPr rtlCol="0" anchor="ctr"/>
                <a:lstStyle/>
                <a:p>
                  <a:pPr marL="0" marR="0">
                    <a:lnSpc>
                      <a:spcPct val="115000"/>
                    </a:lnSpc>
                    <a:spcBef>
                      <a:spcPts val="0"/>
                    </a:spcBef>
                    <a:spcAft>
                      <a:spcPts val="1000"/>
                    </a:spcAft>
                  </a:pPr>
                  <a:r>
                    <a:rPr lang="en-US" sz="1100">
                      <a:effectLst/>
                      <a:latin typeface="Times New Roman"/>
                      <a:ea typeface="Times New Roman"/>
                    </a:rPr>
                    <a:t> </a:t>
                  </a:r>
                  <a:endParaRPr lang="en-US" sz="1200">
                    <a:effectLst/>
                    <a:latin typeface="Times New Roman"/>
                    <a:ea typeface="Times New Roman"/>
                  </a:endParaRPr>
                </a:p>
              </p:txBody>
            </p:sp>
            <p:sp>
              <p:nvSpPr>
                <p:cNvPr id="100" name="Oval 99"/>
                <p:cNvSpPr/>
                <p:nvPr/>
              </p:nvSpPr>
              <p:spPr>
                <a:xfrm>
                  <a:off x="152400" y="0"/>
                  <a:ext cx="18288" cy="18288"/>
                </a:xfrm>
                <a:prstGeom prst="ellipse">
                  <a:avLst/>
                </a:prstGeom>
                <a:ln/>
              </p:spPr>
              <p:style>
                <a:lnRef idx="1">
                  <a:schemeClr val="dk1"/>
                </a:lnRef>
                <a:fillRef idx="2">
                  <a:schemeClr val="dk1"/>
                </a:fillRef>
                <a:effectRef idx="1">
                  <a:schemeClr val="dk1"/>
                </a:effectRef>
                <a:fontRef idx="minor">
                  <a:schemeClr val="dk1"/>
                </a:fontRef>
              </p:style>
              <p:txBody>
                <a:bodyPr rtlCol="0" anchor="ctr"/>
                <a:lstStyle/>
                <a:p>
                  <a:pPr marL="0" marR="0">
                    <a:lnSpc>
                      <a:spcPct val="115000"/>
                    </a:lnSpc>
                    <a:spcBef>
                      <a:spcPts val="0"/>
                    </a:spcBef>
                    <a:spcAft>
                      <a:spcPts val="1000"/>
                    </a:spcAft>
                  </a:pPr>
                  <a:r>
                    <a:rPr lang="en-US" sz="1100">
                      <a:effectLst/>
                      <a:latin typeface="Times New Roman"/>
                      <a:ea typeface="Times New Roman"/>
                    </a:rPr>
                    <a:t> </a:t>
                  </a:r>
                  <a:endParaRPr lang="en-US" sz="1200">
                    <a:effectLst/>
                    <a:latin typeface="Times New Roman"/>
                    <a:ea typeface="Times New Roman"/>
                  </a:endParaRPr>
                </a:p>
              </p:txBody>
            </p:sp>
          </p:grpSp>
          <p:cxnSp>
            <p:nvCxnSpPr>
              <p:cNvPr id="93" name="Straight Arrow Connector 92"/>
              <p:cNvCxnSpPr>
                <a:stCxn id="84" idx="4"/>
                <a:endCxn id="91" idx="1"/>
              </p:cNvCxnSpPr>
              <p:nvPr/>
            </p:nvCxnSpPr>
            <p:spPr>
              <a:xfrm>
                <a:off x="4811421" y="2349380"/>
                <a:ext cx="751017" cy="262712"/>
              </a:xfrm>
              <a:prstGeom prst="straightConnector1">
                <a:avLst/>
              </a:prstGeom>
              <a:ln>
                <a:headEnd type="none" w="med" len="med"/>
                <a:tailEnd type="triangle" w="med" len="med"/>
              </a:ln>
            </p:spPr>
            <p:style>
              <a:lnRef idx="1">
                <a:schemeClr val="dk1"/>
              </a:lnRef>
              <a:fillRef idx="2">
                <a:schemeClr val="dk1"/>
              </a:fillRef>
              <a:effectRef idx="1">
                <a:schemeClr val="dk1"/>
              </a:effectRef>
              <a:fontRef idx="minor">
                <a:schemeClr val="dk1"/>
              </a:fontRef>
            </p:style>
          </p:cxnSp>
          <p:cxnSp>
            <p:nvCxnSpPr>
              <p:cNvPr id="94" name="Straight Arrow Connector 93"/>
              <p:cNvCxnSpPr>
                <a:stCxn id="87" idx="4"/>
                <a:endCxn id="91" idx="0"/>
              </p:cNvCxnSpPr>
              <p:nvPr/>
            </p:nvCxnSpPr>
            <p:spPr>
              <a:xfrm>
                <a:off x="5080725" y="2349380"/>
                <a:ext cx="562311" cy="229234"/>
              </a:xfrm>
              <a:prstGeom prst="straightConnector1">
                <a:avLst/>
              </a:prstGeom>
              <a:ln>
                <a:headEnd type="none" w="med" len="med"/>
                <a:tailEnd type="triangle" w="med" len="med"/>
              </a:ln>
            </p:spPr>
            <p:style>
              <a:lnRef idx="1">
                <a:schemeClr val="dk1"/>
              </a:lnRef>
              <a:fillRef idx="2">
                <a:schemeClr val="dk1"/>
              </a:fillRef>
              <a:effectRef idx="1">
                <a:schemeClr val="dk1"/>
              </a:effectRef>
              <a:fontRef idx="minor">
                <a:schemeClr val="dk1"/>
              </a:fontRef>
            </p:style>
          </p:cxnSp>
          <p:cxnSp>
            <p:nvCxnSpPr>
              <p:cNvPr id="95" name="Straight Arrow Connector 94"/>
              <p:cNvCxnSpPr>
                <a:stCxn id="79" idx="4"/>
                <a:endCxn id="90" idx="7"/>
              </p:cNvCxnSpPr>
              <p:nvPr/>
            </p:nvCxnSpPr>
            <p:spPr>
              <a:xfrm flipH="1">
                <a:off x="5159254" y="2349380"/>
                <a:ext cx="627626" cy="271262"/>
              </a:xfrm>
              <a:prstGeom prst="straightConnector1">
                <a:avLst/>
              </a:prstGeom>
              <a:ln>
                <a:headEnd type="none" w="med" len="med"/>
                <a:tailEnd type="triangle" w="med" len="med"/>
              </a:ln>
            </p:spPr>
            <p:style>
              <a:lnRef idx="1">
                <a:schemeClr val="dk1"/>
              </a:lnRef>
              <a:fillRef idx="2">
                <a:schemeClr val="dk1"/>
              </a:fillRef>
              <a:effectRef idx="1">
                <a:schemeClr val="dk1"/>
              </a:effectRef>
              <a:fontRef idx="minor">
                <a:schemeClr val="dk1"/>
              </a:fontRef>
            </p:style>
          </p:cxnSp>
          <p:sp>
            <p:nvSpPr>
              <p:cNvPr id="96" name="TextBox 48"/>
              <p:cNvSpPr txBox="1"/>
              <p:nvPr/>
            </p:nvSpPr>
            <p:spPr>
              <a:xfrm>
                <a:off x="5732474" y="2578274"/>
                <a:ext cx="586740" cy="237490"/>
              </a:xfrm>
              <a:prstGeom prst="rect">
                <a:avLst/>
              </a:prstGeom>
              <a:noFill/>
              <a:ln>
                <a:noFill/>
              </a:ln>
            </p:spPr>
            <p:style>
              <a:lnRef idx="1">
                <a:schemeClr val="dk1"/>
              </a:lnRef>
              <a:fillRef idx="2">
                <a:schemeClr val="dk1"/>
              </a:fillRef>
              <a:effectRef idx="1">
                <a:schemeClr val="dk1"/>
              </a:effectRef>
              <a:fontRef idx="minor">
                <a:schemeClr val="dk1"/>
              </a:fontRef>
            </p:style>
            <p:txBody>
              <a:bodyPr wrap="square" rtlCol="0">
                <a:noAutofit/>
              </a:bodyPr>
              <a:lstStyle/>
              <a:p>
                <a:pPr marL="0" marR="0">
                  <a:spcBef>
                    <a:spcPts val="0"/>
                  </a:spcBef>
                  <a:spcAft>
                    <a:spcPts val="0"/>
                  </a:spcAft>
                </a:pPr>
                <a:r>
                  <a:rPr lang="en-US" sz="1400" kern="1200" dirty="0">
                    <a:solidFill>
                      <a:srgbClr val="000000"/>
                    </a:solidFill>
                    <a:effectLst/>
                    <a:latin typeface="Arial"/>
                    <a:ea typeface="Times New Roman"/>
                  </a:rPr>
                  <a:t>reduce</a:t>
                </a:r>
                <a:endParaRPr lang="en-US" sz="2000" dirty="0">
                  <a:effectLst/>
                  <a:latin typeface="Times New Roman"/>
                  <a:ea typeface="Times New Roman"/>
                </a:endParaRPr>
              </a:p>
            </p:txBody>
          </p:sp>
          <p:cxnSp>
            <p:nvCxnSpPr>
              <p:cNvPr id="97" name="Straight Arrow Connector 96"/>
              <p:cNvCxnSpPr>
                <a:stCxn id="90" idx="4"/>
              </p:cNvCxnSpPr>
              <p:nvPr/>
            </p:nvCxnSpPr>
            <p:spPr>
              <a:xfrm>
                <a:off x="5078657" y="2815764"/>
                <a:ext cx="2068" cy="220210"/>
              </a:xfrm>
              <a:prstGeom prst="straightConnector1">
                <a:avLst/>
              </a:prstGeom>
              <a:ln>
                <a:headEnd type="none" w="med" len="med"/>
                <a:tailEnd type="triangle" w="med" len="med"/>
              </a:ln>
            </p:spPr>
            <p:style>
              <a:lnRef idx="1">
                <a:schemeClr val="dk1"/>
              </a:lnRef>
              <a:fillRef idx="2">
                <a:schemeClr val="dk1"/>
              </a:fillRef>
              <a:effectRef idx="1">
                <a:schemeClr val="dk1"/>
              </a:effectRef>
              <a:fontRef idx="minor">
                <a:schemeClr val="dk1"/>
              </a:fontRef>
            </p:style>
          </p:cxnSp>
          <p:cxnSp>
            <p:nvCxnSpPr>
              <p:cNvPr id="98" name="Straight Arrow Connector 97"/>
              <p:cNvCxnSpPr>
                <a:stCxn id="91" idx="4"/>
              </p:cNvCxnSpPr>
              <p:nvPr/>
            </p:nvCxnSpPr>
            <p:spPr>
              <a:xfrm flipH="1">
                <a:off x="5641120" y="2807214"/>
                <a:ext cx="1916" cy="228760"/>
              </a:xfrm>
              <a:prstGeom prst="straightConnector1">
                <a:avLst/>
              </a:prstGeom>
              <a:ln>
                <a:headEnd type="none" w="med" len="med"/>
                <a:tailEnd type="triangle" w="med" len="med"/>
              </a:ln>
            </p:spPr>
            <p:style>
              <a:lnRef idx="1">
                <a:schemeClr val="dk1"/>
              </a:lnRef>
              <a:fillRef idx="2">
                <a:schemeClr val="dk1"/>
              </a:fillRef>
              <a:effectRef idx="1">
                <a:schemeClr val="dk1"/>
              </a:effectRef>
              <a:fontRef idx="minor">
                <a:schemeClr val="dk1"/>
              </a:fontRef>
            </p:style>
          </p:cxnSp>
        </p:grpSp>
        <p:sp>
          <p:nvSpPr>
            <p:cNvPr id="15" name="Rectangle 14"/>
            <p:cNvSpPr/>
            <p:nvPr/>
          </p:nvSpPr>
          <p:spPr>
            <a:xfrm>
              <a:off x="2979316" y="543201"/>
              <a:ext cx="1628546" cy="1359904"/>
            </a:xfrm>
            <a:prstGeom prst="rect">
              <a:avLst/>
            </a:prstGeom>
            <a:ln/>
          </p:spPr>
          <p:style>
            <a:lnRef idx="1">
              <a:schemeClr val="dk1"/>
            </a:lnRef>
            <a:fillRef idx="2">
              <a:schemeClr val="dk1"/>
            </a:fillRef>
            <a:effectRef idx="1">
              <a:schemeClr val="dk1"/>
            </a:effectRef>
            <a:fontRef idx="minor">
              <a:schemeClr val="dk1"/>
            </a:fontRef>
          </p:style>
          <p:txBody>
            <a:bodyPr rot="0" spcFirstLastPara="0" vert="horz" wrap="square" lIns="91440" tIns="182880" rIns="91440" bIns="45720" numCol="1" spcCol="0" rtlCol="0" fromWordArt="0" anchor="ctr" anchorCtr="0" forceAA="0" compatLnSpc="1">
              <a:noAutofit/>
            </a:bodyPr>
            <a:lstStyle/>
            <a:p>
              <a:pPr marL="228600" marR="0">
                <a:lnSpc>
                  <a:spcPct val="115000"/>
                </a:lnSpc>
                <a:spcBef>
                  <a:spcPts val="0"/>
                </a:spcBef>
                <a:spcAft>
                  <a:spcPts val="1000"/>
                </a:spcAft>
              </a:pPr>
              <a:r>
                <a:rPr lang="en-US" sz="1200">
                  <a:effectLst/>
                  <a:latin typeface="Times New Roman"/>
                  <a:ea typeface="Times New Roman"/>
                </a:rPr>
                <a:t> </a:t>
              </a:r>
            </a:p>
          </p:txBody>
        </p:sp>
        <p:grpSp>
          <p:nvGrpSpPr>
            <p:cNvPr id="16" name="Group 15"/>
            <p:cNvGrpSpPr/>
            <p:nvPr/>
          </p:nvGrpSpPr>
          <p:grpSpPr>
            <a:xfrm>
              <a:off x="2967247" y="539684"/>
              <a:ext cx="1564537" cy="1366075"/>
              <a:chOff x="4658943" y="1765169"/>
              <a:chExt cx="1564875" cy="1435231"/>
            </a:xfrm>
          </p:grpSpPr>
          <p:sp>
            <p:nvSpPr>
              <p:cNvPr id="51" name="Arc 50"/>
              <p:cNvSpPr/>
              <p:nvPr/>
            </p:nvSpPr>
            <p:spPr>
              <a:xfrm rot="1016732">
                <a:off x="5498175" y="1860873"/>
                <a:ext cx="725643" cy="1339527"/>
              </a:xfrm>
              <a:prstGeom prst="arc">
                <a:avLst>
                  <a:gd name="adj1" fmla="val 13599321"/>
                  <a:gd name="adj2" fmla="val 6208161"/>
                </a:avLst>
              </a:prstGeom>
              <a:noFill/>
              <a:ln>
                <a:headEnd type="triangle" w="med" len="med"/>
                <a:tailEnd type="none" w="med" len="med"/>
              </a:ln>
            </p:spPr>
            <p:style>
              <a:lnRef idx="1">
                <a:schemeClr val="dk1"/>
              </a:lnRef>
              <a:fillRef idx="2">
                <a:schemeClr val="dk1"/>
              </a:fillRef>
              <a:effectRef idx="1">
                <a:schemeClr val="dk1"/>
              </a:effectRef>
              <a:fontRef idx="minor">
                <a:schemeClr val="dk1"/>
              </a:fontRef>
            </p:style>
            <p:txBody>
              <a:bodyPr rot="0" spcFirstLastPara="0" vert="horz" wrap="square" lIns="91440" tIns="45720" rIns="91440" bIns="45720" numCol="1" spcCol="0" rtlCol="0" fromWordArt="0" anchor="ctr" anchorCtr="0" forceAA="0" compatLnSpc="1">
                <a:noAutofit/>
              </a:bodyPr>
              <a:lstStyle/>
              <a:p>
                <a:endParaRPr lang="en-US"/>
              </a:p>
            </p:txBody>
          </p:sp>
          <p:sp>
            <p:nvSpPr>
              <p:cNvPr id="52" name="TextBox 36"/>
              <p:cNvSpPr txBox="1"/>
              <p:nvPr/>
            </p:nvSpPr>
            <p:spPr>
              <a:xfrm>
                <a:off x="4843706" y="1765169"/>
                <a:ext cx="526326" cy="237461"/>
              </a:xfrm>
              <a:prstGeom prst="rect">
                <a:avLst/>
              </a:prstGeom>
              <a:noFill/>
              <a:ln>
                <a:noFill/>
              </a:ln>
            </p:spPr>
            <p:style>
              <a:lnRef idx="1">
                <a:schemeClr val="dk1"/>
              </a:lnRef>
              <a:fillRef idx="2">
                <a:schemeClr val="dk1"/>
              </a:fillRef>
              <a:effectRef idx="1">
                <a:schemeClr val="dk1"/>
              </a:effectRef>
              <a:fontRef idx="minor">
                <a:schemeClr val="dk1"/>
              </a:fontRef>
            </p:style>
            <p:txBody>
              <a:bodyPr wrap="square" rtlCol="0">
                <a:noAutofit/>
              </a:bodyPr>
              <a:lstStyle/>
              <a:p>
                <a:pPr marL="0" marR="0">
                  <a:spcBef>
                    <a:spcPts val="0"/>
                  </a:spcBef>
                  <a:spcAft>
                    <a:spcPts val="0"/>
                  </a:spcAft>
                </a:pPr>
                <a:r>
                  <a:rPr lang="en-US" sz="1400" kern="1200">
                    <a:solidFill>
                      <a:srgbClr val="000000"/>
                    </a:solidFill>
                    <a:effectLst/>
                    <a:latin typeface="Arial"/>
                    <a:ea typeface="Times New Roman"/>
                  </a:rPr>
                  <a:t>Input</a:t>
                </a:r>
                <a:endParaRPr lang="en-US" sz="2000">
                  <a:effectLst/>
                  <a:latin typeface="Times New Roman"/>
                  <a:ea typeface="Times New Roman"/>
                </a:endParaRPr>
              </a:p>
            </p:txBody>
          </p:sp>
          <p:sp>
            <p:nvSpPr>
              <p:cNvPr id="53" name="Oval 52"/>
              <p:cNvSpPr/>
              <p:nvPr/>
            </p:nvSpPr>
            <p:spPr>
              <a:xfrm>
                <a:off x="5785757" y="2213929"/>
                <a:ext cx="228487" cy="228572"/>
              </a:xfrm>
              <a:prstGeom prst="ellipse">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a:lnSpc>
                    <a:spcPct val="115000"/>
                  </a:lnSpc>
                  <a:spcBef>
                    <a:spcPts val="0"/>
                  </a:spcBef>
                  <a:spcAft>
                    <a:spcPts val="1000"/>
                  </a:spcAft>
                </a:pPr>
                <a:r>
                  <a:rPr lang="en-US" sz="1100">
                    <a:effectLst/>
                    <a:latin typeface="Times New Roman"/>
                    <a:ea typeface="Times New Roman"/>
                  </a:rPr>
                  <a:t> </a:t>
                </a:r>
                <a:endParaRPr lang="en-US" sz="1200">
                  <a:effectLst/>
                  <a:latin typeface="Times New Roman"/>
                  <a:ea typeface="Times New Roman"/>
                </a:endParaRPr>
              </a:p>
            </p:txBody>
          </p:sp>
          <p:cxnSp>
            <p:nvCxnSpPr>
              <p:cNvPr id="54" name="Straight Arrow Connector 53"/>
              <p:cNvCxnSpPr/>
              <p:nvPr/>
            </p:nvCxnSpPr>
            <p:spPr>
              <a:xfrm>
                <a:off x="5900000" y="1986945"/>
                <a:ext cx="0" cy="226984"/>
              </a:xfrm>
              <a:prstGeom prst="straightConnector1">
                <a:avLst/>
              </a:prstGeom>
              <a:ln>
                <a:tailEnd type="triangle" w="lg" len="med"/>
              </a:ln>
            </p:spPr>
            <p:style>
              <a:lnRef idx="1">
                <a:schemeClr val="dk1"/>
              </a:lnRef>
              <a:fillRef idx="2">
                <a:schemeClr val="dk1"/>
              </a:fillRef>
              <a:effectRef idx="1">
                <a:schemeClr val="dk1"/>
              </a:effectRef>
              <a:fontRef idx="minor">
                <a:schemeClr val="dk1"/>
              </a:fontRef>
            </p:style>
          </p:cxnSp>
          <p:grpSp>
            <p:nvGrpSpPr>
              <p:cNvPr id="55" name="Group 54"/>
              <p:cNvGrpSpPr/>
              <p:nvPr/>
            </p:nvGrpSpPr>
            <p:grpSpPr>
              <a:xfrm>
                <a:off x="5471591" y="2320247"/>
                <a:ext cx="170604" cy="18286"/>
                <a:chOff x="661269" y="507515"/>
                <a:chExt cx="170688" cy="18288"/>
              </a:xfrm>
            </p:grpSpPr>
            <p:sp>
              <p:nvSpPr>
                <p:cNvPr id="76" name="Oval 75"/>
                <p:cNvSpPr/>
                <p:nvPr/>
              </p:nvSpPr>
              <p:spPr>
                <a:xfrm>
                  <a:off x="661269" y="507515"/>
                  <a:ext cx="18288" cy="18288"/>
                </a:xfrm>
                <a:prstGeom prst="ellipse">
                  <a:avLst/>
                </a:prstGeom>
                <a:ln/>
              </p:spPr>
              <p:style>
                <a:lnRef idx="1">
                  <a:schemeClr val="dk1"/>
                </a:lnRef>
                <a:fillRef idx="2">
                  <a:schemeClr val="dk1"/>
                </a:fillRef>
                <a:effectRef idx="1">
                  <a:schemeClr val="dk1"/>
                </a:effectRef>
                <a:fontRef idx="minor">
                  <a:schemeClr val="dk1"/>
                </a:fontRef>
              </p:style>
              <p:txBody>
                <a:bodyPr rtlCol="0" anchor="ctr"/>
                <a:lstStyle/>
                <a:p>
                  <a:pPr marL="0" marR="0">
                    <a:lnSpc>
                      <a:spcPct val="115000"/>
                    </a:lnSpc>
                    <a:spcBef>
                      <a:spcPts val="0"/>
                    </a:spcBef>
                    <a:spcAft>
                      <a:spcPts val="1000"/>
                    </a:spcAft>
                  </a:pPr>
                  <a:r>
                    <a:rPr lang="en-US" sz="1100">
                      <a:effectLst/>
                      <a:latin typeface="Times New Roman"/>
                      <a:ea typeface="Times New Roman"/>
                    </a:rPr>
                    <a:t> </a:t>
                  </a:r>
                  <a:endParaRPr lang="en-US" sz="1200">
                    <a:effectLst/>
                    <a:latin typeface="Times New Roman"/>
                    <a:ea typeface="Times New Roman"/>
                  </a:endParaRPr>
                </a:p>
              </p:txBody>
            </p:sp>
            <p:sp>
              <p:nvSpPr>
                <p:cNvPr id="77" name="Oval 76"/>
                <p:cNvSpPr/>
                <p:nvPr/>
              </p:nvSpPr>
              <p:spPr>
                <a:xfrm>
                  <a:off x="813669" y="507515"/>
                  <a:ext cx="18288" cy="18288"/>
                </a:xfrm>
                <a:prstGeom prst="ellipse">
                  <a:avLst/>
                </a:prstGeom>
                <a:ln/>
              </p:spPr>
              <p:style>
                <a:lnRef idx="1">
                  <a:schemeClr val="dk1"/>
                </a:lnRef>
                <a:fillRef idx="2">
                  <a:schemeClr val="dk1"/>
                </a:fillRef>
                <a:effectRef idx="1">
                  <a:schemeClr val="dk1"/>
                </a:effectRef>
                <a:fontRef idx="minor">
                  <a:schemeClr val="dk1"/>
                </a:fontRef>
              </p:style>
              <p:txBody>
                <a:bodyPr rtlCol="0" anchor="ctr"/>
                <a:lstStyle/>
                <a:p>
                  <a:pPr marL="0" marR="0">
                    <a:lnSpc>
                      <a:spcPct val="115000"/>
                    </a:lnSpc>
                    <a:spcBef>
                      <a:spcPts val="0"/>
                    </a:spcBef>
                    <a:spcAft>
                      <a:spcPts val="1000"/>
                    </a:spcAft>
                  </a:pPr>
                  <a:r>
                    <a:rPr lang="en-US" sz="1100">
                      <a:effectLst/>
                      <a:latin typeface="Times New Roman"/>
                      <a:ea typeface="Times New Roman"/>
                    </a:rPr>
                    <a:t> </a:t>
                  </a:r>
                  <a:endParaRPr lang="en-US" sz="1200">
                    <a:effectLst/>
                    <a:latin typeface="Times New Roman"/>
                    <a:ea typeface="Times New Roman"/>
                  </a:endParaRPr>
                </a:p>
              </p:txBody>
            </p:sp>
          </p:grpSp>
          <p:sp>
            <p:nvSpPr>
              <p:cNvPr id="56" name="TextBox 48"/>
              <p:cNvSpPr txBox="1"/>
              <p:nvPr/>
            </p:nvSpPr>
            <p:spPr>
              <a:xfrm>
                <a:off x="5202023" y="2002630"/>
                <a:ext cx="473549" cy="303986"/>
              </a:xfrm>
              <a:prstGeom prst="rect">
                <a:avLst/>
              </a:prstGeom>
              <a:noFill/>
              <a:ln>
                <a:noFill/>
              </a:ln>
            </p:spPr>
            <p:style>
              <a:lnRef idx="1">
                <a:schemeClr val="dk1"/>
              </a:lnRef>
              <a:fillRef idx="2">
                <a:schemeClr val="dk1"/>
              </a:fillRef>
              <a:effectRef idx="1">
                <a:schemeClr val="dk1"/>
              </a:effectRef>
              <a:fontRef idx="minor">
                <a:schemeClr val="dk1"/>
              </a:fontRef>
            </p:style>
            <p:txBody>
              <a:bodyPr wrap="square" rtlCol="0">
                <a:noAutofit/>
              </a:bodyPr>
              <a:lstStyle/>
              <a:p>
                <a:pPr marL="0" marR="0">
                  <a:spcBef>
                    <a:spcPts val="0"/>
                  </a:spcBef>
                  <a:spcAft>
                    <a:spcPts val="0"/>
                  </a:spcAft>
                </a:pPr>
                <a:r>
                  <a:rPr lang="en-US" sz="1400" kern="1200">
                    <a:solidFill>
                      <a:srgbClr val="000000"/>
                    </a:solidFill>
                    <a:effectLst/>
                    <a:latin typeface="Arial"/>
                    <a:ea typeface="Times New Roman"/>
                  </a:rPr>
                  <a:t>map</a:t>
                </a:r>
                <a:endParaRPr lang="en-US" sz="2000">
                  <a:effectLst/>
                  <a:latin typeface="Times New Roman"/>
                  <a:ea typeface="Times New Roman"/>
                </a:endParaRPr>
              </a:p>
            </p:txBody>
          </p:sp>
          <p:cxnSp>
            <p:nvCxnSpPr>
              <p:cNvPr id="57" name="Straight Arrow Connector 56"/>
              <p:cNvCxnSpPr/>
              <p:nvPr/>
            </p:nvCxnSpPr>
            <p:spPr>
              <a:xfrm flipH="1">
                <a:off x="5836758" y="2442501"/>
                <a:ext cx="63243" cy="262680"/>
              </a:xfrm>
              <a:prstGeom prst="straightConnector1">
                <a:avLst/>
              </a:prstGeom>
              <a:ln>
                <a:headEnd type="none" w="med" len="med"/>
                <a:tailEnd type="triangle" w="med" len="med"/>
              </a:ln>
            </p:spPr>
            <p:style>
              <a:lnRef idx="1">
                <a:schemeClr val="dk1"/>
              </a:lnRef>
              <a:fillRef idx="2">
                <a:schemeClr val="dk1"/>
              </a:fillRef>
              <a:effectRef idx="1">
                <a:schemeClr val="dk1"/>
              </a:effectRef>
              <a:fontRef idx="minor">
                <a:schemeClr val="dk1"/>
              </a:fontRef>
            </p:style>
          </p:cxnSp>
          <p:sp>
            <p:nvSpPr>
              <p:cNvPr id="58" name="Oval 57"/>
              <p:cNvSpPr/>
              <p:nvPr/>
            </p:nvSpPr>
            <p:spPr>
              <a:xfrm>
                <a:off x="4810359" y="2213929"/>
                <a:ext cx="228487" cy="228572"/>
              </a:xfrm>
              <a:prstGeom prst="ellipse">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a:lnSpc>
                    <a:spcPct val="115000"/>
                  </a:lnSpc>
                  <a:spcBef>
                    <a:spcPts val="0"/>
                  </a:spcBef>
                  <a:spcAft>
                    <a:spcPts val="1000"/>
                  </a:spcAft>
                </a:pPr>
                <a:r>
                  <a:rPr lang="en-US" sz="1100">
                    <a:effectLst/>
                    <a:latin typeface="Times New Roman"/>
                    <a:ea typeface="Times New Roman"/>
                  </a:rPr>
                  <a:t> </a:t>
                </a:r>
                <a:endParaRPr lang="en-US" sz="1200">
                  <a:effectLst/>
                  <a:latin typeface="Times New Roman"/>
                  <a:ea typeface="Times New Roman"/>
                </a:endParaRPr>
              </a:p>
            </p:txBody>
          </p:sp>
          <p:cxnSp>
            <p:nvCxnSpPr>
              <p:cNvPr id="59" name="Straight Arrow Connector 58"/>
              <p:cNvCxnSpPr/>
              <p:nvPr/>
            </p:nvCxnSpPr>
            <p:spPr>
              <a:xfrm>
                <a:off x="4924603" y="1987262"/>
                <a:ext cx="0" cy="226667"/>
              </a:xfrm>
              <a:prstGeom prst="straightConnector1">
                <a:avLst/>
              </a:prstGeom>
              <a:ln>
                <a:headEnd type="none" w="med" len="med"/>
                <a:tailEnd type="triangle" w="med" len="med"/>
              </a:ln>
            </p:spPr>
            <p:style>
              <a:lnRef idx="1">
                <a:schemeClr val="dk1"/>
              </a:lnRef>
              <a:fillRef idx="2">
                <a:schemeClr val="dk1"/>
              </a:fillRef>
              <a:effectRef idx="1">
                <a:schemeClr val="dk1"/>
              </a:effectRef>
              <a:fontRef idx="minor">
                <a:schemeClr val="dk1"/>
              </a:fontRef>
            </p:style>
          </p:cxnSp>
          <p:cxnSp>
            <p:nvCxnSpPr>
              <p:cNvPr id="60" name="Straight Arrow Connector 59"/>
              <p:cNvCxnSpPr/>
              <p:nvPr/>
            </p:nvCxnSpPr>
            <p:spPr>
              <a:xfrm>
                <a:off x="4924603" y="2442501"/>
                <a:ext cx="186626" cy="271229"/>
              </a:xfrm>
              <a:prstGeom prst="straightConnector1">
                <a:avLst/>
              </a:prstGeom>
              <a:ln>
                <a:headEnd type="none" w="med" len="med"/>
                <a:tailEnd type="triangle" w="med" len="med"/>
              </a:ln>
            </p:spPr>
            <p:style>
              <a:lnRef idx="1">
                <a:schemeClr val="dk1"/>
              </a:lnRef>
              <a:fillRef idx="2">
                <a:schemeClr val="dk1"/>
              </a:fillRef>
              <a:effectRef idx="1">
                <a:schemeClr val="dk1"/>
              </a:effectRef>
              <a:fontRef idx="minor">
                <a:schemeClr val="dk1"/>
              </a:fontRef>
            </p:style>
          </p:cxnSp>
          <p:sp>
            <p:nvSpPr>
              <p:cNvPr id="61" name="Oval 60"/>
              <p:cNvSpPr/>
              <p:nvPr/>
            </p:nvSpPr>
            <p:spPr>
              <a:xfrm>
                <a:off x="5079646" y="2213929"/>
                <a:ext cx="228487" cy="228572"/>
              </a:xfrm>
              <a:prstGeom prst="ellipse">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a:lnSpc>
                    <a:spcPct val="115000"/>
                  </a:lnSpc>
                  <a:spcBef>
                    <a:spcPts val="0"/>
                  </a:spcBef>
                  <a:spcAft>
                    <a:spcPts val="1000"/>
                  </a:spcAft>
                </a:pPr>
                <a:r>
                  <a:rPr lang="en-US" sz="1100">
                    <a:effectLst/>
                    <a:latin typeface="Times New Roman"/>
                    <a:ea typeface="Times New Roman"/>
                  </a:rPr>
                  <a:t> </a:t>
                </a:r>
                <a:endParaRPr lang="en-US" sz="1200">
                  <a:effectLst/>
                  <a:latin typeface="Times New Roman"/>
                  <a:ea typeface="Times New Roman"/>
                </a:endParaRPr>
              </a:p>
            </p:txBody>
          </p:sp>
          <p:cxnSp>
            <p:nvCxnSpPr>
              <p:cNvPr id="62" name="Straight Arrow Connector 61"/>
              <p:cNvCxnSpPr/>
              <p:nvPr/>
            </p:nvCxnSpPr>
            <p:spPr>
              <a:xfrm>
                <a:off x="5193889" y="1987262"/>
                <a:ext cx="0" cy="226667"/>
              </a:xfrm>
              <a:prstGeom prst="straightConnector1">
                <a:avLst/>
              </a:prstGeom>
              <a:ln>
                <a:headEnd type="none" w="med" len="med"/>
                <a:tailEnd type="triangle" w="med" len="med"/>
              </a:ln>
            </p:spPr>
            <p:style>
              <a:lnRef idx="1">
                <a:schemeClr val="dk1"/>
              </a:lnRef>
              <a:fillRef idx="2">
                <a:schemeClr val="dk1"/>
              </a:fillRef>
              <a:effectRef idx="1">
                <a:schemeClr val="dk1"/>
              </a:effectRef>
              <a:fontRef idx="minor">
                <a:schemeClr val="dk1"/>
              </a:fontRef>
            </p:style>
          </p:cxnSp>
          <p:cxnSp>
            <p:nvCxnSpPr>
              <p:cNvPr id="63" name="Straight Arrow Connector 62"/>
              <p:cNvCxnSpPr/>
              <p:nvPr/>
            </p:nvCxnSpPr>
            <p:spPr>
              <a:xfrm flipH="1">
                <a:off x="5191822" y="2442501"/>
                <a:ext cx="2068" cy="237755"/>
              </a:xfrm>
              <a:prstGeom prst="straightConnector1">
                <a:avLst/>
              </a:prstGeom>
              <a:ln>
                <a:headEnd type="none" w="med" len="med"/>
                <a:tailEnd type="triangle" w="med" len="med"/>
              </a:ln>
            </p:spPr>
            <p:style>
              <a:lnRef idx="1">
                <a:schemeClr val="dk1"/>
              </a:lnRef>
              <a:fillRef idx="2">
                <a:schemeClr val="dk1"/>
              </a:fillRef>
              <a:effectRef idx="1">
                <a:schemeClr val="dk1"/>
              </a:effectRef>
              <a:fontRef idx="minor">
                <a:schemeClr val="dk1"/>
              </a:fontRef>
            </p:style>
          </p:cxnSp>
          <p:sp>
            <p:nvSpPr>
              <p:cNvPr id="64" name="Oval 63"/>
              <p:cNvSpPr/>
              <p:nvPr/>
            </p:nvSpPr>
            <p:spPr>
              <a:xfrm>
                <a:off x="5077846" y="2680256"/>
                <a:ext cx="227951" cy="228572"/>
              </a:xfrm>
              <a:prstGeom prst="ellipse">
                <a:avLst/>
              </a:prstGeom>
              <a:ln/>
            </p:spPr>
            <p:style>
              <a:lnRef idx="1">
                <a:schemeClr val="accent2"/>
              </a:lnRef>
              <a:fillRef idx="2">
                <a:schemeClr val="accent2"/>
              </a:fillRef>
              <a:effectRef idx="1">
                <a:schemeClr val="accent2"/>
              </a:effectRef>
              <a:fontRef idx="minor">
                <a:schemeClr val="dk1"/>
              </a:fontRef>
            </p:style>
            <p:txBody>
              <a:bodyPr rtlCol="0" anchor="ctr"/>
              <a:lstStyle/>
              <a:p>
                <a:pPr marL="0" marR="0">
                  <a:lnSpc>
                    <a:spcPct val="115000"/>
                  </a:lnSpc>
                  <a:spcBef>
                    <a:spcPts val="0"/>
                  </a:spcBef>
                  <a:spcAft>
                    <a:spcPts val="1000"/>
                  </a:spcAft>
                </a:pPr>
                <a:r>
                  <a:rPr lang="en-US" sz="1100">
                    <a:effectLst/>
                    <a:latin typeface="Times New Roman"/>
                    <a:ea typeface="Times New Roman"/>
                  </a:rPr>
                  <a:t> </a:t>
                </a:r>
                <a:endParaRPr lang="en-US" sz="1200">
                  <a:effectLst/>
                  <a:latin typeface="Times New Roman"/>
                  <a:ea typeface="Times New Roman"/>
                </a:endParaRPr>
              </a:p>
            </p:txBody>
          </p:sp>
          <p:sp>
            <p:nvSpPr>
              <p:cNvPr id="65" name="Oval 64"/>
              <p:cNvSpPr/>
              <p:nvPr/>
            </p:nvSpPr>
            <p:spPr>
              <a:xfrm>
                <a:off x="5642190" y="2671707"/>
                <a:ext cx="227951" cy="228572"/>
              </a:xfrm>
              <a:prstGeom prst="ellipse">
                <a:avLst/>
              </a:prstGeom>
              <a:ln/>
            </p:spPr>
            <p:style>
              <a:lnRef idx="1">
                <a:schemeClr val="accent2"/>
              </a:lnRef>
              <a:fillRef idx="2">
                <a:schemeClr val="accent2"/>
              </a:fillRef>
              <a:effectRef idx="1">
                <a:schemeClr val="accent2"/>
              </a:effectRef>
              <a:fontRef idx="minor">
                <a:schemeClr val="dk1"/>
              </a:fontRef>
            </p:style>
            <p:txBody>
              <a:bodyPr rtlCol="0" anchor="ctr"/>
              <a:lstStyle/>
              <a:p>
                <a:pPr marL="0" marR="0">
                  <a:lnSpc>
                    <a:spcPct val="115000"/>
                  </a:lnSpc>
                  <a:spcBef>
                    <a:spcPts val="0"/>
                  </a:spcBef>
                  <a:spcAft>
                    <a:spcPts val="1000"/>
                  </a:spcAft>
                </a:pPr>
                <a:r>
                  <a:rPr lang="en-US" sz="1100">
                    <a:effectLst/>
                    <a:latin typeface="Times New Roman"/>
                    <a:ea typeface="Times New Roman"/>
                  </a:rPr>
                  <a:t> </a:t>
                </a:r>
                <a:endParaRPr lang="en-US" sz="1200">
                  <a:effectLst/>
                  <a:latin typeface="Times New Roman"/>
                  <a:ea typeface="Times New Roman"/>
                </a:endParaRPr>
              </a:p>
            </p:txBody>
          </p:sp>
          <p:grpSp>
            <p:nvGrpSpPr>
              <p:cNvPr id="66" name="Group 65"/>
              <p:cNvGrpSpPr/>
              <p:nvPr/>
            </p:nvGrpSpPr>
            <p:grpSpPr>
              <a:xfrm>
                <a:off x="5404973" y="2832638"/>
                <a:ext cx="170175" cy="17778"/>
                <a:chOff x="594644" y="1019969"/>
                <a:chExt cx="170688" cy="18288"/>
              </a:xfrm>
            </p:grpSpPr>
            <p:sp>
              <p:nvSpPr>
                <p:cNvPr id="74" name="Oval 73"/>
                <p:cNvSpPr/>
                <p:nvPr/>
              </p:nvSpPr>
              <p:spPr>
                <a:xfrm>
                  <a:off x="594644" y="1019969"/>
                  <a:ext cx="18288" cy="18288"/>
                </a:xfrm>
                <a:prstGeom prst="ellipse">
                  <a:avLst/>
                </a:prstGeom>
                <a:ln/>
              </p:spPr>
              <p:style>
                <a:lnRef idx="1">
                  <a:schemeClr val="dk1"/>
                </a:lnRef>
                <a:fillRef idx="2">
                  <a:schemeClr val="dk1"/>
                </a:fillRef>
                <a:effectRef idx="1">
                  <a:schemeClr val="dk1"/>
                </a:effectRef>
                <a:fontRef idx="minor">
                  <a:schemeClr val="dk1"/>
                </a:fontRef>
              </p:style>
              <p:txBody>
                <a:bodyPr rtlCol="0" anchor="ctr"/>
                <a:lstStyle/>
                <a:p>
                  <a:pPr marL="0" marR="0">
                    <a:lnSpc>
                      <a:spcPct val="115000"/>
                    </a:lnSpc>
                    <a:spcBef>
                      <a:spcPts val="0"/>
                    </a:spcBef>
                    <a:spcAft>
                      <a:spcPts val="1000"/>
                    </a:spcAft>
                  </a:pPr>
                  <a:r>
                    <a:rPr lang="en-US" sz="1100">
                      <a:effectLst/>
                      <a:latin typeface="Times New Roman"/>
                      <a:ea typeface="Times New Roman"/>
                    </a:rPr>
                    <a:t> </a:t>
                  </a:r>
                  <a:endParaRPr lang="en-US" sz="1200">
                    <a:effectLst/>
                    <a:latin typeface="Times New Roman"/>
                    <a:ea typeface="Times New Roman"/>
                  </a:endParaRPr>
                </a:p>
              </p:txBody>
            </p:sp>
            <p:sp>
              <p:nvSpPr>
                <p:cNvPr id="75" name="Oval 74"/>
                <p:cNvSpPr/>
                <p:nvPr/>
              </p:nvSpPr>
              <p:spPr>
                <a:xfrm>
                  <a:off x="747044" y="1019969"/>
                  <a:ext cx="18288" cy="18288"/>
                </a:xfrm>
                <a:prstGeom prst="ellipse">
                  <a:avLst/>
                </a:prstGeom>
                <a:ln/>
              </p:spPr>
              <p:style>
                <a:lnRef idx="1">
                  <a:schemeClr val="dk1"/>
                </a:lnRef>
                <a:fillRef idx="2">
                  <a:schemeClr val="dk1"/>
                </a:fillRef>
                <a:effectRef idx="1">
                  <a:schemeClr val="dk1"/>
                </a:effectRef>
                <a:fontRef idx="minor">
                  <a:schemeClr val="dk1"/>
                </a:fontRef>
              </p:style>
              <p:txBody>
                <a:bodyPr rtlCol="0" anchor="ctr"/>
                <a:lstStyle/>
                <a:p>
                  <a:pPr marL="0" marR="0">
                    <a:lnSpc>
                      <a:spcPct val="115000"/>
                    </a:lnSpc>
                    <a:spcBef>
                      <a:spcPts val="0"/>
                    </a:spcBef>
                    <a:spcAft>
                      <a:spcPts val="1000"/>
                    </a:spcAft>
                  </a:pPr>
                  <a:r>
                    <a:rPr lang="en-US" sz="1100">
                      <a:effectLst/>
                      <a:latin typeface="Times New Roman"/>
                      <a:ea typeface="Times New Roman"/>
                    </a:rPr>
                    <a:t> </a:t>
                  </a:r>
                  <a:endParaRPr lang="en-US" sz="1200">
                    <a:effectLst/>
                    <a:latin typeface="Times New Roman"/>
                    <a:ea typeface="Times New Roman"/>
                  </a:endParaRPr>
                </a:p>
              </p:txBody>
            </p:sp>
          </p:grpSp>
          <p:cxnSp>
            <p:nvCxnSpPr>
              <p:cNvPr id="67" name="Straight Arrow Connector 66"/>
              <p:cNvCxnSpPr/>
              <p:nvPr/>
            </p:nvCxnSpPr>
            <p:spPr>
              <a:xfrm>
                <a:off x="4924603" y="2442501"/>
                <a:ext cx="750970" cy="262680"/>
              </a:xfrm>
              <a:prstGeom prst="straightConnector1">
                <a:avLst/>
              </a:prstGeom>
              <a:ln>
                <a:headEnd type="none" w="med" len="med"/>
                <a:tailEnd type="triangle" w="med" len="med"/>
              </a:ln>
            </p:spPr>
            <p:style>
              <a:lnRef idx="1">
                <a:schemeClr val="dk1"/>
              </a:lnRef>
              <a:fillRef idx="2">
                <a:schemeClr val="dk1"/>
              </a:fillRef>
              <a:effectRef idx="1">
                <a:schemeClr val="dk1"/>
              </a:effectRef>
              <a:fontRef idx="minor">
                <a:schemeClr val="dk1"/>
              </a:fontRef>
            </p:style>
          </p:cxnSp>
          <p:cxnSp>
            <p:nvCxnSpPr>
              <p:cNvPr id="68" name="Straight Arrow Connector 67"/>
              <p:cNvCxnSpPr/>
              <p:nvPr/>
            </p:nvCxnSpPr>
            <p:spPr>
              <a:xfrm>
                <a:off x="5193890" y="2442501"/>
                <a:ext cx="562276" cy="229206"/>
              </a:xfrm>
              <a:prstGeom prst="straightConnector1">
                <a:avLst/>
              </a:prstGeom>
              <a:ln>
                <a:headEnd type="none" w="med" len="med"/>
                <a:tailEnd type="triangle" w="med" len="med"/>
              </a:ln>
            </p:spPr>
            <p:style>
              <a:lnRef idx="1">
                <a:schemeClr val="dk1"/>
              </a:lnRef>
              <a:fillRef idx="2">
                <a:schemeClr val="dk1"/>
              </a:fillRef>
              <a:effectRef idx="1">
                <a:schemeClr val="dk1"/>
              </a:effectRef>
              <a:fontRef idx="minor">
                <a:schemeClr val="dk1"/>
              </a:fontRef>
            </p:style>
          </p:cxnSp>
          <p:cxnSp>
            <p:nvCxnSpPr>
              <p:cNvPr id="69" name="Straight Arrow Connector 68"/>
              <p:cNvCxnSpPr/>
              <p:nvPr/>
            </p:nvCxnSpPr>
            <p:spPr>
              <a:xfrm flipH="1">
                <a:off x="5272414" y="2442501"/>
                <a:ext cx="627587" cy="271229"/>
              </a:xfrm>
              <a:prstGeom prst="straightConnector1">
                <a:avLst/>
              </a:prstGeom>
              <a:ln>
                <a:headEnd type="none" w="med" len="med"/>
                <a:tailEnd type="triangle" w="med" len="med"/>
              </a:ln>
            </p:spPr>
            <p:style>
              <a:lnRef idx="1">
                <a:schemeClr val="dk1"/>
              </a:lnRef>
              <a:fillRef idx="2">
                <a:schemeClr val="dk1"/>
              </a:fillRef>
              <a:effectRef idx="1">
                <a:schemeClr val="dk1"/>
              </a:effectRef>
              <a:fontRef idx="minor">
                <a:schemeClr val="dk1"/>
              </a:fontRef>
            </p:style>
          </p:cxnSp>
          <p:sp>
            <p:nvSpPr>
              <p:cNvPr id="70" name="TextBox 48"/>
              <p:cNvSpPr txBox="1"/>
              <p:nvPr/>
            </p:nvSpPr>
            <p:spPr>
              <a:xfrm>
                <a:off x="4658943" y="2789025"/>
                <a:ext cx="586704" cy="237461"/>
              </a:xfrm>
              <a:prstGeom prst="rect">
                <a:avLst/>
              </a:prstGeom>
              <a:noFill/>
              <a:ln>
                <a:noFill/>
              </a:ln>
            </p:spPr>
            <p:style>
              <a:lnRef idx="1">
                <a:schemeClr val="dk1"/>
              </a:lnRef>
              <a:fillRef idx="2">
                <a:schemeClr val="dk1"/>
              </a:fillRef>
              <a:effectRef idx="1">
                <a:schemeClr val="dk1"/>
              </a:effectRef>
              <a:fontRef idx="minor">
                <a:schemeClr val="dk1"/>
              </a:fontRef>
            </p:style>
            <p:txBody>
              <a:bodyPr wrap="square" rtlCol="0">
                <a:noAutofit/>
              </a:bodyPr>
              <a:lstStyle/>
              <a:p>
                <a:pPr marL="0" marR="0">
                  <a:spcBef>
                    <a:spcPts val="0"/>
                  </a:spcBef>
                  <a:spcAft>
                    <a:spcPts val="0"/>
                  </a:spcAft>
                </a:pPr>
                <a:r>
                  <a:rPr lang="en-US" sz="1400" kern="1200" dirty="0">
                    <a:solidFill>
                      <a:srgbClr val="000000"/>
                    </a:solidFill>
                    <a:effectLst/>
                    <a:latin typeface="Arial"/>
                    <a:ea typeface="Times New Roman"/>
                  </a:rPr>
                  <a:t>reduce</a:t>
                </a:r>
                <a:endParaRPr lang="en-US" sz="2000" dirty="0">
                  <a:effectLst/>
                  <a:latin typeface="Times New Roman"/>
                  <a:ea typeface="Times New Roman"/>
                </a:endParaRPr>
              </a:p>
            </p:txBody>
          </p:sp>
          <p:cxnSp>
            <p:nvCxnSpPr>
              <p:cNvPr id="71" name="Straight Arrow Connector 70"/>
              <p:cNvCxnSpPr/>
              <p:nvPr/>
            </p:nvCxnSpPr>
            <p:spPr>
              <a:xfrm>
                <a:off x="5191822" y="2908828"/>
                <a:ext cx="2068" cy="220183"/>
              </a:xfrm>
              <a:prstGeom prst="straightConnector1">
                <a:avLst/>
              </a:prstGeom>
              <a:ln>
                <a:headEnd type="none" w="med" len="med"/>
                <a:tailEnd type="triangle" w="med" len="med"/>
              </a:ln>
            </p:spPr>
            <p:style>
              <a:lnRef idx="1">
                <a:schemeClr val="dk1"/>
              </a:lnRef>
              <a:fillRef idx="2">
                <a:schemeClr val="dk1"/>
              </a:fillRef>
              <a:effectRef idx="1">
                <a:schemeClr val="dk1"/>
              </a:effectRef>
              <a:fontRef idx="minor">
                <a:schemeClr val="dk1"/>
              </a:fontRef>
            </p:style>
          </p:cxnSp>
          <p:cxnSp>
            <p:nvCxnSpPr>
              <p:cNvPr id="72" name="Straight Arrow Connector 71"/>
              <p:cNvCxnSpPr/>
              <p:nvPr/>
            </p:nvCxnSpPr>
            <p:spPr>
              <a:xfrm flipH="1">
                <a:off x="5754250" y="2900279"/>
                <a:ext cx="1916" cy="228732"/>
              </a:xfrm>
              <a:prstGeom prst="straightConnector1">
                <a:avLst/>
              </a:prstGeom>
              <a:ln>
                <a:headEnd type="none" w="med" len="med"/>
                <a:tailEnd type="triangle" w="med" len="med"/>
              </a:ln>
            </p:spPr>
            <p:style>
              <a:lnRef idx="1">
                <a:schemeClr val="dk1"/>
              </a:lnRef>
              <a:fillRef idx="2">
                <a:schemeClr val="dk1"/>
              </a:fillRef>
              <a:effectRef idx="1">
                <a:schemeClr val="dk1"/>
              </a:effectRef>
              <a:fontRef idx="minor">
                <a:schemeClr val="dk1"/>
              </a:fontRef>
            </p:style>
          </p:cxnSp>
          <p:sp>
            <p:nvSpPr>
              <p:cNvPr id="73" name="TextBox 36"/>
              <p:cNvSpPr txBox="1"/>
              <p:nvPr/>
            </p:nvSpPr>
            <p:spPr>
              <a:xfrm>
                <a:off x="5318971" y="1778126"/>
                <a:ext cx="714375" cy="237490"/>
              </a:xfrm>
              <a:prstGeom prst="rect">
                <a:avLst/>
              </a:prstGeom>
              <a:noFill/>
              <a:ln>
                <a:noFill/>
              </a:ln>
            </p:spPr>
            <p:style>
              <a:lnRef idx="1">
                <a:schemeClr val="dk1"/>
              </a:lnRef>
              <a:fillRef idx="2">
                <a:schemeClr val="dk1"/>
              </a:fillRef>
              <a:effectRef idx="1">
                <a:schemeClr val="dk1"/>
              </a:effectRef>
              <a:fontRef idx="minor">
                <a:schemeClr val="dk1"/>
              </a:fontRef>
            </p:style>
            <p:txBody>
              <a:bodyPr wrap="square" rtlCol="0">
                <a:noAutofit/>
              </a:bodyPr>
              <a:lstStyle/>
              <a:p>
                <a:pPr marL="0" marR="0">
                  <a:spcBef>
                    <a:spcPts val="0"/>
                  </a:spcBef>
                  <a:spcAft>
                    <a:spcPts val="0"/>
                  </a:spcAft>
                </a:pPr>
                <a:r>
                  <a:rPr lang="en-US" sz="1400" kern="1200" dirty="0">
                    <a:solidFill>
                      <a:srgbClr val="000000"/>
                    </a:solidFill>
                    <a:effectLst/>
                    <a:latin typeface="Arial"/>
                    <a:ea typeface="Times New Roman"/>
                  </a:rPr>
                  <a:t>Iterations</a:t>
                </a:r>
                <a:endParaRPr lang="en-US" sz="2000" dirty="0">
                  <a:effectLst/>
                  <a:latin typeface="Times New Roman"/>
                  <a:ea typeface="Times New Roman"/>
                </a:endParaRPr>
              </a:p>
            </p:txBody>
          </p:sp>
        </p:grpSp>
        <p:grpSp>
          <p:nvGrpSpPr>
            <p:cNvPr id="17" name="Group 16"/>
            <p:cNvGrpSpPr/>
            <p:nvPr/>
          </p:nvGrpSpPr>
          <p:grpSpPr>
            <a:xfrm>
              <a:off x="187860" y="632890"/>
              <a:ext cx="1204219" cy="1250507"/>
              <a:chOff x="5025142" y="1886585"/>
              <a:chExt cx="1204480" cy="1313815"/>
            </a:xfrm>
          </p:grpSpPr>
          <p:sp>
            <p:nvSpPr>
              <p:cNvPr id="36" name="TextBox 36"/>
              <p:cNvSpPr txBox="1"/>
              <p:nvPr/>
            </p:nvSpPr>
            <p:spPr>
              <a:xfrm>
                <a:off x="5372372" y="1886585"/>
                <a:ext cx="485013" cy="237490"/>
              </a:xfrm>
              <a:prstGeom prst="rect">
                <a:avLst/>
              </a:prstGeom>
              <a:noFill/>
              <a:ln>
                <a:noFill/>
              </a:ln>
            </p:spPr>
            <p:style>
              <a:lnRef idx="1">
                <a:schemeClr val="dk1"/>
              </a:lnRef>
              <a:fillRef idx="2">
                <a:schemeClr val="dk1"/>
              </a:fillRef>
              <a:effectRef idx="1">
                <a:schemeClr val="dk1"/>
              </a:effectRef>
              <a:fontRef idx="minor">
                <a:schemeClr val="dk1"/>
              </a:fontRef>
            </p:style>
            <p:txBody>
              <a:bodyPr wrap="square" rtlCol="0">
                <a:noAutofit/>
              </a:bodyPr>
              <a:lstStyle/>
              <a:p>
                <a:pPr marL="0" marR="0">
                  <a:spcBef>
                    <a:spcPts val="0"/>
                  </a:spcBef>
                  <a:spcAft>
                    <a:spcPts val="0"/>
                  </a:spcAft>
                </a:pPr>
                <a:r>
                  <a:rPr lang="en-US" sz="1400" kern="1200" dirty="0">
                    <a:solidFill>
                      <a:srgbClr val="000000"/>
                    </a:solidFill>
                    <a:effectLst/>
                    <a:latin typeface="Arial"/>
                    <a:ea typeface="Times New Roman"/>
                  </a:rPr>
                  <a:t>Input</a:t>
                </a:r>
                <a:endParaRPr lang="en-US" sz="2000" dirty="0">
                  <a:effectLst/>
                  <a:latin typeface="Times New Roman"/>
                  <a:ea typeface="Times New Roman"/>
                </a:endParaRPr>
              </a:p>
            </p:txBody>
          </p:sp>
          <p:sp>
            <p:nvSpPr>
              <p:cNvPr id="37" name="Oval 36"/>
              <p:cNvSpPr/>
              <p:nvPr/>
            </p:nvSpPr>
            <p:spPr>
              <a:xfrm>
                <a:off x="6001022" y="2428716"/>
                <a:ext cx="228600" cy="228600"/>
              </a:xfrm>
              <a:prstGeom prst="ellipse">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a:lnSpc>
                    <a:spcPct val="115000"/>
                  </a:lnSpc>
                  <a:spcBef>
                    <a:spcPts val="0"/>
                  </a:spcBef>
                  <a:spcAft>
                    <a:spcPts val="1000"/>
                  </a:spcAft>
                </a:pPr>
                <a:r>
                  <a:rPr lang="en-US" sz="1100">
                    <a:effectLst/>
                    <a:ea typeface="Times New Roman"/>
                    <a:cs typeface="Times New Roman"/>
                  </a:rPr>
                  <a:t> </a:t>
                </a:r>
              </a:p>
            </p:txBody>
          </p:sp>
          <p:cxnSp>
            <p:nvCxnSpPr>
              <p:cNvPr id="38" name="Straight Arrow Connector 37"/>
              <p:cNvCxnSpPr>
                <a:endCxn id="37" idx="0"/>
              </p:cNvCxnSpPr>
              <p:nvPr/>
            </p:nvCxnSpPr>
            <p:spPr>
              <a:xfrm>
                <a:off x="6115322" y="2201704"/>
                <a:ext cx="0" cy="227012"/>
              </a:xfrm>
              <a:prstGeom prst="straightConnector1">
                <a:avLst/>
              </a:prstGeom>
              <a:ln>
                <a:headEnd type="none" w="med" len="med"/>
                <a:tailEnd type="triangle" w="med" len="med"/>
              </a:ln>
            </p:spPr>
            <p:style>
              <a:lnRef idx="1">
                <a:schemeClr val="dk1"/>
              </a:lnRef>
              <a:fillRef idx="2">
                <a:schemeClr val="dk1"/>
              </a:fillRef>
              <a:effectRef idx="1">
                <a:schemeClr val="dk1"/>
              </a:effectRef>
              <a:fontRef idx="minor">
                <a:schemeClr val="dk1"/>
              </a:fontRef>
            </p:style>
          </p:cxnSp>
          <p:sp>
            <p:nvSpPr>
              <p:cNvPr id="39" name="TextBox 45"/>
              <p:cNvSpPr txBox="1"/>
              <p:nvPr/>
            </p:nvSpPr>
            <p:spPr>
              <a:xfrm>
                <a:off x="5368042" y="2962910"/>
                <a:ext cx="564515" cy="237490"/>
              </a:xfrm>
              <a:prstGeom prst="rect">
                <a:avLst/>
              </a:prstGeom>
              <a:noFill/>
              <a:ln>
                <a:noFill/>
              </a:ln>
            </p:spPr>
            <p:style>
              <a:lnRef idx="1">
                <a:schemeClr val="dk1"/>
              </a:lnRef>
              <a:fillRef idx="2">
                <a:schemeClr val="dk1"/>
              </a:fillRef>
              <a:effectRef idx="1">
                <a:schemeClr val="dk1"/>
              </a:effectRef>
              <a:fontRef idx="minor">
                <a:schemeClr val="dk1"/>
              </a:fontRef>
            </p:style>
            <p:txBody>
              <a:bodyPr wrap="square" rtlCol="0">
                <a:noAutofit/>
              </a:bodyPr>
              <a:lstStyle/>
              <a:p>
                <a:pPr marL="0" marR="0">
                  <a:spcBef>
                    <a:spcPts val="0"/>
                  </a:spcBef>
                  <a:spcAft>
                    <a:spcPts val="0"/>
                  </a:spcAft>
                </a:pPr>
                <a:r>
                  <a:rPr lang="en-US" sz="1400" kern="1200">
                    <a:solidFill>
                      <a:srgbClr val="000000"/>
                    </a:solidFill>
                    <a:effectLst/>
                    <a:latin typeface="Arial"/>
                    <a:ea typeface="Times New Roman"/>
                  </a:rPr>
                  <a:t>Output</a:t>
                </a:r>
                <a:endParaRPr lang="en-US" sz="2000">
                  <a:effectLst/>
                  <a:latin typeface="Times New Roman"/>
                  <a:ea typeface="Times New Roman"/>
                </a:endParaRPr>
              </a:p>
            </p:txBody>
          </p:sp>
          <p:grpSp>
            <p:nvGrpSpPr>
              <p:cNvPr id="40" name="Group 39"/>
              <p:cNvGrpSpPr/>
              <p:nvPr/>
            </p:nvGrpSpPr>
            <p:grpSpPr>
              <a:xfrm>
                <a:off x="5686697" y="2535047"/>
                <a:ext cx="170688" cy="18288"/>
                <a:chOff x="2753360" y="2094366"/>
                <a:chExt cx="170688" cy="18288"/>
              </a:xfrm>
            </p:grpSpPr>
            <p:sp>
              <p:nvSpPr>
                <p:cNvPr id="49" name="Oval 48"/>
                <p:cNvSpPr/>
                <p:nvPr/>
              </p:nvSpPr>
              <p:spPr>
                <a:xfrm>
                  <a:off x="2753360" y="2094366"/>
                  <a:ext cx="18288" cy="18288"/>
                </a:xfrm>
                <a:prstGeom prst="ellipse">
                  <a:avLst/>
                </a:prstGeom>
                <a:ln/>
              </p:spPr>
              <p:style>
                <a:lnRef idx="1">
                  <a:schemeClr val="dk1"/>
                </a:lnRef>
                <a:fillRef idx="2">
                  <a:schemeClr val="dk1"/>
                </a:fillRef>
                <a:effectRef idx="1">
                  <a:schemeClr val="dk1"/>
                </a:effectRef>
                <a:fontRef idx="minor">
                  <a:schemeClr val="dk1"/>
                </a:fontRef>
              </p:style>
              <p:txBody>
                <a:bodyPr rtlCol="0" anchor="ctr"/>
                <a:lstStyle/>
                <a:p>
                  <a:pPr marL="0" marR="0">
                    <a:lnSpc>
                      <a:spcPct val="115000"/>
                    </a:lnSpc>
                    <a:spcBef>
                      <a:spcPts val="0"/>
                    </a:spcBef>
                    <a:spcAft>
                      <a:spcPts val="1000"/>
                    </a:spcAft>
                  </a:pPr>
                  <a:r>
                    <a:rPr lang="en-US" sz="1100">
                      <a:effectLst/>
                      <a:ea typeface="Times New Roman"/>
                      <a:cs typeface="Times New Roman"/>
                    </a:rPr>
                    <a:t> </a:t>
                  </a:r>
                </a:p>
              </p:txBody>
            </p:sp>
            <p:sp>
              <p:nvSpPr>
                <p:cNvPr id="50" name="Oval 49"/>
                <p:cNvSpPr/>
                <p:nvPr/>
              </p:nvSpPr>
              <p:spPr>
                <a:xfrm>
                  <a:off x="2905760" y="2094366"/>
                  <a:ext cx="18288" cy="18288"/>
                </a:xfrm>
                <a:prstGeom prst="ellipse">
                  <a:avLst/>
                </a:prstGeom>
                <a:ln/>
              </p:spPr>
              <p:style>
                <a:lnRef idx="1">
                  <a:schemeClr val="dk1"/>
                </a:lnRef>
                <a:fillRef idx="2">
                  <a:schemeClr val="dk1"/>
                </a:fillRef>
                <a:effectRef idx="1">
                  <a:schemeClr val="dk1"/>
                </a:effectRef>
                <a:fontRef idx="minor">
                  <a:schemeClr val="dk1"/>
                </a:fontRef>
              </p:style>
              <p:txBody>
                <a:bodyPr rtlCol="0" anchor="ctr"/>
                <a:lstStyle/>
                <a:p>
                  <a:pPr marL="0" marR="0">
                    <a:lnSpc>
                      <a:spcPct val="115000"/>
                    </a:lnSpc>
                    <a:spcBef>
                      <a:spcPts val="0"/>
                    </a:spcBef>
                    <a:spcAft>
                      <a:spcPts val="1000"/>
                    </a:spcAft>
                  </a:pPr>
                  <a:r>
                    <a:rPr lang="en-US" sz="1100">
                      <a:effectLst/>
                      <a:ea typeface="Times New Roman"/>
                      <a:cs typeface="Times New Roman"/>
                    </a:rPr>
                    <a:t> </a:t>
                  </a:r>
                </a:p>
              </p:txBody>
            </p:sp>
          </p:grpSp>
          <p:sp>
            <p:nvSpPr>
              <p:cNvPr id="41" name="TextBox 48"/>
              <p:cNvSpPr txBox="1"/>
              <p:nvPr/>
            </p:nvSpPr>
            <p:spPr>
              <a:xfrm>
                <a:off x="5572397" y="2200910"/>
                <a:ext cx="430530" cy="237490"/>
              </a:xfrm>
              <a:prstGeom prst="rect">
                <a:avLst/>
              </a:prstGeom>
              <a:noFill/>
              <a:ln>
                <a:noFill/>
              </a:ln>
            </p:spPr>
            <p:style>
              <a:lnRef idx="1">
                <a:schemeClr val="dk1"/>
              </a:lnRef>
              <a:fillRef idx="2">
                <a:schemeClr val="dk1"/>
              </a:fillRef>
              <a:effectRef idx="1">
                <a:schemeClr val="dk1"/>
              </a:effectRef>
              <a:fontRef idx="minor">
                <a:schemeClr val="dk1"/>
              </a:fontRef>
            </p:style>
            <p:txBody>
              <a:bodyPr wrap="square" rtlCol="0">
                <a:noAutofit/>
              </a:bodyPr>
              <a:lstStyle/>
              <a:p>
                <a:pPr marL="0" marR="0">
                  <a:spcBef>
                    <a:spcPts val="0"/>
                  </a:spcBef>
                  <a:spcAft>
                    <a:spcPts val="0"/>
                  </a:spcAft>
                </a:pPr>
                <a:r>
                  <a:rPr lang="en-US" sz="1400" kern="1200" dirty="0">
                    <a:solidFill>
                      <a:srgbClr val="000000"/>
                    </a:solidFill>
                    <a:effectLst/>
                    <a:latin typeface="Arial"/>
                    <a:ea typeface="Times New Roman"/>
                  </a:rPr>
                  <a:t>map</a:t>
                </a:r>
                <a:endParaRPr lang="en-US" sz="2000" dirty="0">
                  <a:effectLst/>
                  <a:latin typeface="Times New Roman"/>
                  <a:ea typeface="Times New Roman"/>
                </a:endParaRPr>
              </a:p>
            </p:txBody>
          </p:sp>
          <p:cxnSp>
            <p:nvCxnSpPr>
              <p:cNvPr id="42" name="Straight Arrow Connector 41"/>
              <p:cNvCxnSpPr>
                <a:stCxn id="37" idx="4"/>
              </p:cNvCxnSpPr>
              <p:nvPr/>
            </p:nvCxnSpPr>
            <p:spPr>
              <a:xfrm>
                <a:off x="6115322" y="2657316"/>
                <a:ext cx="0" cy="240053"/>
              </a:xfrm>
              <a:prstGeom prst="straightConnector1">
                <a:avLst/>
              </a:prstGeom>
              <a:ln>
                <a:headEnd type="none" w="med" len="med"/>
                <a:tailEnd type="triangle" w="med" len="med"/>
              </a:ln>
            </p:spPr>
            <p:style>
              <a:lnRef idx="1">
                <a:schemeClr val="dk1"/>
              </a:lnRef>
              <a:fillRef idx="2">
                <a:schemeClr val="dk1"/>
              </a:fillRef>
              <a:effectRef idx="1">
                <a:schemeClr val="dk1"/>
              </a:effectRef>
              <a:fontRef idx="minor">
                <a:schemeClr val="dk1"/>
              </a:fontRef>
            </p:style>
          </p:cxnSp>
          <p:sp>
            <p:nvSpPr>
              <p:cNvPr id="43" name="Oval 42"/>
              <p:cNvSpPr/>
              <p:nvPr/>
            </p:nvSpPr>
            <p:spPr>
              <a:xfrm>
                <a:off x="5025142" y="2428716"/>
                <a:ext cx="228600" cy="228600"/>
              </a:xfrm>
              <a:prstGeom prst="ellipse">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a:lnSpc>
                    <a:spcPct val="115000"/>
                  </a:lnSpc>
                  <a:spcBef>
                    <a:spcPts val="0"/>
                  </a:spcBef>
                  <a:spcAft>
                    <a:spcPts val="1000"/>
                  </a:spcAft>
                </a:pPr>
                <a:r>
                  <a:rPr lang="en-US" sz="1100">
                    <a:effectLst/>
                    <a:latin typeface="Times New Roman"/>
                    <a:ea typeface="Times New Roman"/>
                  </a:rPr>
                  <a:t> </a:t>
                </a:r>
                <a:endParaRPr lang="en-US" sz="1200">
                  <a:effectLst/>
                  <a:latin typeface="Times New Roman"/>
                  <a:ea typeface="Times New Roman"/>
                </a:endParaRPr>
              </a:p>
            </p:txBody>
          </p:sp>
          <p:cxnSp>
            <p:nvCxnSpPr>
              <p:cNvPr id="44" name="Straight Arrow Connector 43"/>
              <p:cNvCxnSpPr/>
              <p:nvPr/>
            </p:nvCxnSpPr>
            <p:spPr>
              <a:xfrm>
                <a:off x="5139442" y="2202021"/>
                <a:ext cx="0" cy="226695"/>
              </a:xfrm>
              <a:prstGeom prst="straightConnector1">
                <a:avLst/>
              </a:prstGeom>
              <a:ln>
                <a:headEnd type="none" w="med" len="med"/>
                <a:tailEnd type="triangle" w="med" len="med"/>
              </a:ln>
            </p:spPr>
            <p:style>
              <a:lnRef idx="1">
                <a:schemeClr val="dk1"/>
              </a:lnRef>
              <a:fillRef idx="2">
                <a:schemeClr val="dk1"/>
              </a:fillRef>
              <a:effectRef idx="1">
                <a:schemeClr val="dk1"/>
              </a:effectRef>
              <a:fontRef idx="minor">
                <a:schemeClr val="dk1"/>
              </a:fontRef>
            </p:style>
          </p:cxnSp>
          <p:cxnSp>
            <p:nvCxnSpPr>
              <p:cNvPr id="45" name="Straight Arrow Connector 44"/>
              <p:cNvCxnSpPr/>
              <p:nvPr/>
            </p:nvCxnSpPr>
            <p:spPr>
              <a:xfrm>
                <a:off x="5139442" y="2657316"/>
                <a:ext cx="0" cy="240030"/>
              </a:xfrm>
              <a:prstGeom prst="straightConnector1">
                <a:avLst/>
              </a:prstGeom>
              <a:ln>
                <a:headEnd type="none" w="med" len="med"/>
                <a:tailEnd type="triangle" w="med" len="med"/>
              </a:ln>
            </p:spPr>
            <p:style>
              <a:lnRef idx="1">
                <a:schemeClr val="dk1"/>
              </a:lnRef>
              <a:fillRef idx="2">
                <a:schemeClr val="dk1"/>
              </a:fillRef>
              <a:effectRef idx="1">
                <a:schemeClr val="dk1"/>
              </a:effectRef>
              <a:fontRef idx="minor">
                <a:schemeClr val="dk1"/>
              </a:fontRef>
            </p:style>
          </p:cxnSp>
          <p:sp>
            <p:nvSpPr>
              <p:cNvPr id="46" name="Oval 45"/>
              <p:cNvSpPr/>
              <p:nvPr/>
            </p:nvSpPr>
            <p:spPr>
              <a:xfrm>
                <a:off x="5294562" y="2428716"/>
                <a:ext cx="228600" cy="228600"/>
              </a:xfrm>
              <a:prstGeom prst="ellipse">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a:lnSpc>
                    <a:spcPct val="115000"/>
                  </a:lnSpc>
                  <a:spcBef>
                    <a:spcPts val="0"/>
                  </a:spcBef>
                  <a:spcAft>
                    <a:spcPts val="1000"/>
                  </a:spcAft>
                </a:pPr>
                <a:r>
                  <a:rPr lang="en-US" sz="1100" dirty="0">
                    <a:effectLst/>
                    <a:latin typeface="Times New Roman"/>
                    <a:ea typeface="Times New Roman"/>
                  </a:rPr>
                  <a:t> </a:t>
                </a:r>
                <a:endParaRPr lang="en-US" sz="1200" dirty="0">
                  <a:effectLst/>
                  <a:latin typeface="Times New Roman"/>
                  <a:ea typeface="Times New Roman"/>
                </a:endParaRPr>
              </a:p>
            </p:txBody>
          </p:sp>
          <p:cxnSp>
            <p:nvCxnSpPr>
              <p:cNvPr id="47" name="Straight Arrow Connector 46"/>
              <p:cNvCxnSpPr/>
              <p:nvPr/>
            </p:nvCxnSpPr>
            <p:spPr>
              <a:xfrm>
                <a:off x="5408862" y="2202021"/>
                <a:ext cx="0" cy="226695"/>
              </a:xfrm>
              <a:prstGeom prst="straightConnector1">
                <a:avLst/>
              </a:prstGeom>
              <a:ln>
                <a:headEnd type="none" w="med" len="med"/>
                <a:tailEnd type="triangle" w="med" len="med"/>
              </a:ln>
            </p:spPr>
            <p:style>
              <a:lnRef idx="1">
                <a:schemeClr val="dk1"/>
              </a:lnRef>
              <a:fillRef idx="2">
                <a:schemeClr val="dk1"/>
              </a:fillRef>
              <a:effectRef idx="1">
                <a:schemeClr val="dk1"/>
              </a:effectRef>
              <a:fontRef idx="minor">
                <a:schemeClr val="dk1"/>
              </a:fontRef>
            </p:style>
          </p:cxnSp>
          <p:cxnSp>
            <p:nvCxnSpPr>
              <p:cNvPr id="48" name="Straight Arrow Connector 47"/>
              <p:cNvCxnSpPr/>
              <p:nvPr/>
            </p:nvCxnSpPr>
            <p:spPr>
              <a:xfrm>
                <a:off x="5408862" y="2657316"/>
                <a:ext cx="0" cy="240030"/>
              </a:xfrm>
              <a:prstGeom prst="straightConnector1">
                <a:avLst/>
              </a:prstGeom>
              <a:ln>
                <a:headEnd type="none" w="med" len="med"/>
                <a:tailEnd type="triangle" w="med" len="med"/>
              </a:ln>
            </p:spPr>
            <p:style>
              <a:lnRef idx="1">
                <a:schemeClr val="dk1"/>
              </a:lnRef>
              <a:fillRef idx="2">
                <a:schemeClr val="dk1"/>
              </a:fillRef>
              <a:effectRef idx="1">
                <a:schemeClr val="dk1"/>
              </a:effectRef>
              <a:fontRef idx="minor">
                <a:schemeClr val="dk1"/>
              </a:fontRef>
            </p:style>
          </p:cxnSp>
        </p:grpSp>
        <p:sp>
          <p:nvSpPr>
            <p:cNvPr id="18" name="Rectangle 17"/>
            <p:cNvSpPr/>
            <p:nvPr/>
          </p:nvSpPr>
          <p:spPr>
            <a:xfrm>
              <a:off x="4820094" y="696000"/>
              <a:ext cx="989087" cy="975762"/>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pPr marL="0" marR="0">
                <a:lnSpc>
                  <a:spcPct val="115000"/>
                </a:lnSpc>
                <a:spcBef>
                  <a:spcPts val="0"/>
                </a:spcBef>
                <a:spcAft>
                  <a:spcPts val="1000"/>
                </a:spcAft>
              </a:pPr>
              <a:r>
                <a:rPr lang="en-US" sz="1100">
                  <a:effectLst/>
                  <a:ea typeface="Times New Roman"/>
                  <a:cs typeface="Times New Roman"/>
                </a:rPr>
                <a:t> </a:t>
              </a:r>
            </a:p>
          </p:txBody>
        </p:sp>
        <p:sp>
          <p:nvSpPr>
            <p:cNvPr id="19" name="Arc 18"/>
            <p:cNvSpPr/>
            <p:nvPr/>
          </p:nvSpPr>
          <p:spPr>
            <a:xfrm flipV="1">
              <a:off x="4772025" y="1094688"/>
              <a:ext cx="1123950" cy="435169"/>
            </a:xfrm>
            <a:prstGeom prst="arc">
              <a:avLst>
                <a:gd name="adj1" fmla="val 10327336"/>
                <a:gd name="adj2" fmla="val 598130"/>
              </a:avLst>
            </a:prstGeom>
            <a:noFill/>
            <a:ln>
              <a:headEnd type="none" w="med" len="med"/>
              <a:tailEnd type="triangle" w="med" len="med"/>
            </a:ln>
          </p:spPr>
          <p:style>
            <a:lnRef idx="1">
              <a:schemeClr val="dk1"/>
            </a:lnRef>
            <a:fillRef idx="2">
              <a:schemeClr val="dk1"/>
            </a:fillRef>
            <a:effectRef idx="1">
              <a:schemeClr val="dk1"/>
            </a:effectRef>
            <a:fontRef idx="minor">
              <a:schemeClr val="dk1"/>
            </a:fontRef>
          </p:style>
          <p:txBody>
            <a:bodyPr rtlCol="0" anchor="ctr"/>
            <a:lstStyle/>
            <a:p>
              <a:pPr marL="0" marR="0">
                <a:lnSpc>
                  <a:spcPct val="115000"/>
                </a:lnSpc>
                <a:spcBef>
                  <a:spcPts val="0"/>
                </a:spcBef>
                <a:spcAft>
                  <a:spcPts val="1000"/>
                </a:spcAft>
              </a:pPr>
              <a:r>
                <a:rPr lang="en-US" sz="1100">
                  <a:effectLst/>
                  <a:ea typeface="Times New Roman"/>
                  <a:cs typeface="Times New Roman"/>
                </a:rPr>
                <a:t> </a:t>
              </a:r>
            </a:p>
          </p:txBody>
        </p:sp>
        <p:sp>
          <p:nvSpPr>
            <p:cNvPr id="20" name="Arc 19"/>
            <p:cNvSpPr/>
            <p:nvPr/>
          </p:nvSpPr>
          <p:spPr>
            <a:xfrm rot="16200000" flipV="1">
              <a:off x="4893613" y="958004"/>
              <a:ext cx="1107331" cy="457101"/>
            </a:xfrm>
            <a:prstGeom prst="arc">
              <a:avLst>
                <a:gd name="adj1" fmla="val 10327336"/>
                <a:gd name="adj2" fmla="val 598130"/>
              </a:avLst>
            </a:prstGeom>
            <a:noFill/>
            <a:ln>
              <a:headEnd type="triangle" w="med" len="med"/>
              <a:tailEnd type="none" w="med" len="med"/>
            </a:ln>
          </p:spPr>
          <p:style>
            <a:lnRef idx="1">
              <a:schemeClr val="dk1"/>
            </a:lnRef>
            <a:fillRef idx="2">
              <a:schemeClr val="dk1"/>
            </a:fillRef>
            <a:effectRef idx="1">
              <a:schemeClr val="dk1"/>
            </a:effectRef>
            <a:fontRef idx="minor">
              <a:schemeClr val="dk1"/>
            </a:fontRef>
          </p:style>
          <p:txBody>
            <a:bodyPr rtlCol="0" anchor="ctr"/>
            <a:lstStyle/>
            <a:p>
              <a:pPr marL="0" marR="0">
                <a:lnSpc>
                  <a:spcPct val="115000"/>
                </a:lnSpc>
                <a:spcBef>
                  <a:spcPts val="0"/>
                </a:spcBef>
                <a:spcAft>
                  <a:spcPts val="1000"/>
                </a:spcAft>
              </a:pPr>
              <a:r>
                <a:rPr lang="en-US" sz="1100">
                  <a:effectLst/>
                  <a:ea typeface="Times New Roman"/>
                  <a:cs typeface="Times New Roman"/>
                </a:rPr>
                <a:t> </a:t>
              </a:r>
            </a:p>
          </p:txBody>
        </p:sp>
        <p:cxnSp>
          <p:nvCxnSpPr>
            <p:cNvPr id="21" name="Straight Connector 20"/>
            <p:cNvCxnSpPr/>
            <p:nvPr/>
          </p:nvCxnSpPr>
          <p:spPr>
            <a:xfrm>
              <a:off x="5199713" y="709945"/>
              <a:ext cx="0" cy="969137"/>
            </a:xfrm>
            <a:prstGeom prst="line">
              <a:avLst/>
            </a:prstGeom>
            <a:ln/>
          </p:spPr>
          <p:style>
            <a:lnRef idx="1">
              <a:schemeClr val="dk1"/>
            </a:lnRef>
            <a:fillRef idx="2">
              <a:schemeClr val="dk1"/>
            </a:fillRef>
            <a:effectRef idx="1">
              <a:schemeClr val="dk1"/>
            </a:effectRef>
            <a:fontRef idx="minor">
              <a:schemeClr val="dk1"/>
            </a:fontRef>
          </p:style>
        </p:cxnSp>
        <p:cxnSp>
          <p:nvCxnSpPr>
            <p:cNvPr id="22" name="Straight Connector 21"/>
            <p:cNvCxnSpPr/>
            <p:nvPr/>
          </p:nvCxnSpPr>
          <p:spPr>
            <a:xfrm>
              <a:off x="4820094" y="1055038"/>
              <a:ext cx="989087" cy="0"/>
            </a:xfrm>
            <a:prstGeom prst="line">
              <a:avLst/>
            </a:prstGeom>
            <a:ln/>
          </p:spPr>
          <p:style>
            <a:lnRef idx="1">
              <a:schemeClr val="dk1"/>
            </a:lnRef>
            <a:fillRef idx="2">
              <a:schemeClr val="dk1"/>
            </a:fillRef>
            <a:effectRef idx="1">
              <a:schemeClr val="dk1"/>
            </a:effectRef>
            <a:fontRef idx="minor">
              <a:schemeClr val="dk1"/>
            </a:fontRef>
          </p:style>
        </p:cxnSp>
        <p:cxnSp>
          <p:nvCxnSpPr>
            <p:cNvPr id="23" name="Straight Connector 22"/>
            <p:cNvCxnSpPr/>
            <p:nvPr/>
          </p:nvCxnSpPr>
          <p:spPr>
            <a:xfrm>
              <a:off x="4820094" y="1343640"/>
              <a:ext cx="989087" cy="0"/>
            </a:xfrm>
            <a:prstGeom prst="line">
              <a:avLst/>
            </a:prstGeom>
            <a:ln/>
          </p:spPr>
          <p:style>
            <a:lnRef idx="1">
              <a:schemeClr val="dk1"/>
            </a:lnRef>
            <a:fillRef idx="2">
              <a:schemeClr val="dk1"/>
            </a:fillRef>
            <a:effectRef idx="1">
              <a:schemeClr val="dk1"/>
            </a:effectRef>
            <a:fontRef idx="minor">
              <a:schemeClr val="dk1"/>
            </a:fontRef>
          </p:style>
        </p:cxnSp>
        <p:sp>
          <p:nvSpPr>
            <p:cNvPr id="24" name="TextBox 144"/>
            <p:cNvSpPr txBox="1"/>
            <p:nvPr/>
          </p:nvSpPr>
          <p:spPr>
            <a:xfrm>
              <a:off x="5170030" y="980998"/>
              <a:ext cx="369490" cy="406763"/>
            </a:xfrm>
            <a:prstGeom prst="rect">
              <a:avLst/>
            </a:prstGeom>
          </p:spPr>
          <p:style>
            <a:lnRef idx="1">
              <a:schemeClr val="dk1"/>
            </a:lnRef>
            <a:fillRef idx="2">
              <a:schemeClr val="dk1"/>
            </a:fillRef>
            <a:effectRef idx="1">
              <a:schemeClr val="dk1"/>
            </a:effectRef>
            <a:fontRef idx="minor">
              <a:schemeClr val="dk1"/>
            </a:fontRef>
          </p:style>
          <p:txBody>
            <a:bodyPr wrap="square" rtlCol="0">
              <a:noAutofit/>
            </a:bodyPr>
            <a:lstStyle/>
            <a:p>
              <a:pPr marL="0" marR="0">
                <a:spcBef>
                  <a:spcPts val="0"/>
                </a:spcBef>
                <a:spcAft>
                  <a:spcPts val="0"/>
                </a:spcAft>
              </a:pPr>
              <a:r>
                <a:rPr lang="en-US" sz="1800" kern="1200">
                  <a:solidFill>
                    <a:srgbClr val="000000"/>
                  </a:solidFill>
                  <a:effectLst/>
                  <a:latin typeface="Calibri"/>
                  <a:ea typeface="Times New Roman"/>
                  <a:cs typeface="Times New Roman"/>
                </a:rPr>
                <a:t>P</a:t>
              </a:r>
              <a:r>
                <a:rPr lang="en-US" sz="1800" kern="1200" baseline="-25000">
                  <a:solidFill>
                    <a:srgbClr val="000000"/>
                  </a:solidFill>
                  <a:effectLst/>
                  <a:latin typeface="Calibri"/>
                  <a:ea typeface="Times New Roman"/>
                  <a:cs typeface="Times New Roman"/>
                </a:rPr>
                <a:t>ij</a:t>
              </a:r>
              <a:endParaRPr lang="en-US" sz="1200">
                <a:effectLst/>
                <a:latin typeface="Times New Roman"/>
                <a:ea typeface="Times New Roman"/>
              </a:endParaRPr>
            </a:p>
          </p:txBody>
        </p:sp>
        <p:cxnSp>
          <p:nvCxnSpPr>
            <p:cNvPr id="25" name="Straight Arrow Connector 24"/>
            <p:cNvCxnSpPr/>
            <p:nvPr/>
          </p:nvCxnSpPr>
          <p:spPr>
            <a:xfrm rot="5400000" flipH="1" flipV="1">
              <a:off x="5273170" y="862346"/>
              <a:ext cx="217585" cy="1588"/>
            </a:xfrm>
            <a:prstGeom prst="straightConnector1">
              <a:avLst/>
            </a:prstGeom>
            <a:ln>
              <a:tailEnd type="arrow"/>
            </a:ln>
          </p:spPr>
          <p:style>
            <a:lnRef idx="1">
              <a:schemeClr val="dk1"/>
            </a:lnRef>
            <a:fillRef idx="2">
              <a:schemeClr val="dk1"/>
            </a:fillRef>
            <a:effectRef idx="1">
              <a:schemeClr val="dk1"/>
            </a:effectRef>
            <a:fontRef idx="minor">
              <a:schemeClr val="dk1"/>
            </a:fontRef>
          </p:style>
        </p:cxnSp>
        <p:cxnSp>
          <p:nvCxnSpPr>
            <p:cNvPr id="26" name="Straight Arrow Connector 25"/>
            <p:cNvCxnSpPr/>
            <p:nvPr/>
          </p:nvCxnSpPr>
          <p:spPr>
            <a:xfrm rot="10800000">
              <a:off x="4918111" y="1198583"/>
              <a:ext cx="228551" cy="1511"/>
            </a:xfrm>
            <a:prstGeom prst="straightConnector1">
              <a:avLst/>
            </a:prstGeom>
            <a:ln>
              <a:tailEnd type="arrow"/>
            </a:ln>
          </p:spPr>
          <p:style>
            <a:lnRef idx="1">
              <a:schemeClr val="dk1"/>
            </a:lnRef>
            <a:fillRef idx="2">
              <a:schemeClr val="dk1"/>
            </a:fillRef>
            <a:effectRef idx="1">
              <a:schemeClr val="dk1"/>
            </a:effectRef>
            <a:fontRef idx="minor">
              <a:schemeClr val="dk1"/>
            </a:fontRef>
          </p:style>
        </p:cxnSp>
        <p:cxnSp>
          <p:nvCxnSpPr>
            <p:cNvPr id="27" name="Straight Connector 26"/>
            <p:cNvCxnSpPr/>
            <p:nvPr/>
          </p:nvCxnSpPr>
          <p:spPr>
            <a:xfrm>
              <a:off x="5503294" y="709017"/>
              <a:ext cx="0" cy="968856"/>
            </a:xfrm>
            <a:prstGeom prst="line">
              <a:avLst/>
            </a:prstGeom>
            <a:ln/>
          </p:spPr>
          <p:style>
            <a:lnRef idx="1">
              <a:schemeClr val="dk1"/>
            </a:lnRef>
            <a:fillRef idx="2">
              <a:schemeClr val="dk1"/>
            </a:fillRef>
            <a:effectRef idx="1">
              <a:schemeClr val="dk1"/>
            </a:effectRef>
            <a:fontRef idx="minor">
              <a:schemeClr val="dk1"/>
            </a:fontRef>
          </p:style>
        </p:cxnSp>
        <p:sp>
          <p:nvSpPr>
            <p:cNvPr id="28" name="Rectangle 27"/>
            <p:cNvSpPr/>
            <p:nvPr/>
          </p:nvSpPr>
          <p:spPr>
            <a:xfrm>
              <a:off x="90090" y="1904806"/>
              <a:ext cx="1360465" cy="586966"/>
            </a:xfrm>
            <a:prstGeom prst="rect">
              <a:avLst/>
            </a:prstGeom>
            <a:ln/>
          </p:spPr>
          <p:style>
            <a:lnRef idx="1">
              <a:schemeClr val="dk1"/>
            </a:lnRef>
            <a:fillRef idx="2">
              <a:schemeClr val="dk1"/>
            </a:fillRef>
            <a:effectRef idx="1">
              <a:schemeClr val="dk1"/>
            </a:effectRef>
            <a:fontRef idx="minor">
              <a:schemeClr val="dk1"/>
            </a:fontRef>
          </p:style>
          <p:txBody>
            <a:bodyPr rot="0" spcFirstLastPara="0" vert="horz" wrap="square" lIns="91440" tIns="45720" rIns="91440" bIns="45720" numCol="1" spcCol="0" rtlCol="0" fromWordArt="0" anchor="t" anchorCtr="0" forceAA="0" compatLnSpc="1">
              <a:noAutofit/>
            </a:bodyPr>
            <a:lstStyle/>
            <a:p>
              <a:pPr marL="0" marR="0">
                <a:lnSpc>
                  <a:spcPct val="150000"/>
                </a:lnSpc>
                <a:spcBef>
                  <a:spcPts val="0"/>
                </a:spcBef>
                <a:spcAft>
                  <a:spcPts val="0"/>
                </a:spcAft>
              </a:pPr>
              <a:r>
                <a:rPr lang="en-US" sz="1400" dirty="0" smtClean="0">
                  <a:solidFill>
                    <a:srgbClr val="000000"/>
                  </a:solidFill>
                  <a:effectLst/>
                  <a:latin typeface="Arial" pitchFamily="34" charset="0"/>
                  <a:ea typeface="Times New Roman"/>
                  <a:cs typeface="Arial" pitchFamily="34" charset="0"/>
                </a:rPr>
                <a:t>BLAST Analysis</a:t>
              </a:r>
              <a:endParaRPr lang="en-US" sz="1400" dirty="0">
                <a:effectLst/>
                <a:latin typeface="Arial" pitchFamily="34" charset="0"/>
                <a:ea typeface="Times New Roman"/>
                <a:cs typeface="Arial" pitchFamily="34" charset="0"/>
              </a:endParaRPr>
            </a:p>
            <a:p>
              <a:pPr marL="0" marR="0">
                <a:lnSpc>
                  <a:spcPct val="150000"/>
                </a:lnSpc>
                <a:spcBef>
                  <a:spcPts val="0"/>
                </a:spcBef>
                <a:spcAft>
                  <a:spcPts val="0"/>
                </a:spcAft>
              </a:pPr>
              <a:r>
                <a:rPr lang="en-US" sz="1400" dirty="0" smtClean="0">
                  <a:solidFill>
                    <a:srgbClr val="000000"/>
                  </a:solidFill>
                  <a:effectLst/>
                  <a:latin typeface="Arial" pitchFamily="34" charset="0"/>
                  <a:ea typeface="Times New Roman"/>
                  <a:cs typeface="Arial" pitchFamily="34" charset="0"/>
                </a:rPr>
                <a:t>Parametric sweep</a:t>
              </a:r>
            </a:p>
            <a:p>
              <a:pPr marL="0" marR="0">
                <a:lnSpc>
                  <a:spcPct val="150000"/>
                </a:lnSpc>
                <a:spcBef>
                  <a:spcPts val="0"/>
                </a:spcBef>
                <a:spcAft>
                  <a:spcPts val="0"/>
                </a:spcAft>
              </a:pPr>
              <a:r>
                <a:rPr lang="en-US" sz="1400" dirty="0" smtClean="0">
                  <a:solidFill>
                    <a:srgbClr val="000000"/>
                  </a:solidFill>
                  <a:latin typeface="Arial" pitchFamily="34" charset="0"/>
                  <a:ea typeface="Times New Roman"/>
                  <a:cs typeface="Arial" pitchFamily="34" charset="0"/>
                </a:rPr>
                <a:t>Pleasingly Parallel</a:t>
              </a:r>
              <a:endParaRPr lang="en-US" sz="1400" dirty="0">
                <a:effectLst/>
                <a:latin typeface="Arial" pitchFamily="34" charset="0"/>
                <a:ea typeface="Times New Roman"/>
                <a:cs typeface="Arial" pitchFamily="34" charset="0"/>
              </a:endParaRPr>
            </a:p>
          </p:txBody>
        </p:sp>
        <p:sp>
          <p:nvSpPr>
            <p:cNvPr id="29" name="Rectangle 28"/>
            <p:cNvSpPr/>
            <p:nvPr/>
          </p:nvSpPr>
          <p:spPr>
            <a:xfrm>
              <a:off x="1446245" y="1906661"/>
              <a:ext cx="1533071" cy="585111"/>
            </a:xfrm>
            <a:prstGeom prst="rect">
              <a:avLst/>
            </a:prstGeom>
            <a:ln/>
          </p:spPr>
          <p:style>
            <a:lnRef idx="1">
              <a:schemeClr val="dk1"/>
            </a:lnRef>
            <a:fillRef idx="2">
              <a:schemeClr val="dk1"/>
            </a:fillRef>
            <a:effectRef idx="1">
              <a:schemeClr val="dk1"/>
            </a:effectRef>
            <a:fontRef idx="minor">
              <a:schemeClr val="dk1"/>
            </a:fontRef>
          </p:style>
          <p:txBody>
            <a:bodyPr rot="0" spcFirstLastPara="0" vert="horz" wrap="square" lIns="91440" tIns="45720" rIns="91440" bIns="45720" numCol="1" spcCol="0" rtlCol="0" fromWordArt="0" anchor="t" anchorCtr="0" forceAA="0" compatLnSpc="1">
              <a:noAutofit/>
            </a:bodyPr>
            <a:lstStyle/>
            <a:p>
              <a:pPr marL="0" marR="0">
                <a:lnSpc>
                  <a:spcPct val="150000"/>
                </a:lnSpc>
                <a:spcBef>
                  <a:spcPts val="0"/>
                </a:spcBef>
                <a:spcAft>
                  <a:spcPts val="0"/>
                </a:spcAft>
              </a:pPr>
              <a:r>
                <a:rPr lang="en-US" sz="1400" dirty="0">
                  <a:solidFill>
                    <a:srgbClr val="000000"/>
                  </a:solidFill>
                  <a:effectLst/>
                  <a:latin typeface="Arial" pitchFamily="34" charset="0"/>
                  <a:ea typeface="Times New Roman"/>
                  <a:cs typeface="Arial" pitchFamily="34" charset="0"/>
                </a:rPr>
                <a:t>High Energy Physics (HEP) Histograms</a:t>
              </a:r>
              <a:endParaRPr lang="en-US" sz="1400" dirty="0">
                <a:effectLst/>
                <a:latin typeface="Arial" pitchFamily="34" charset="0"/>
                <a:ea typeface="Times New Roman"/>
                <a:cs typeface="Arial" pitchFamily="34" charset="0"/>
              </a:endParaRPr>
            </a:p>
            <a:p>
              <a:pPr marL="0" marR="0">
                <a:lnSpc>
                  <a:spcPct val="150000"/>
                </a:lnSpc>
                <a:spcBef>
                  <a:spcPts val="0"/>
                </a:spcBef>
                <a:spcAft>
                  <a:spcPts val="0"/>
                </a:spcAft>
              </a:pPr>
              <a:r>
                <a:rPr lang="en-US" sz="1400" dirty="0">
                  <a:solidFill>
                    <a:srgbClr val="000000"/>
                  </a:solidFill>
                  <a:effectLst/>
                  <a:latin typeface="Arial" pitchFamily="34" charset="0"/>
                  <a:ea typeface="Times New Roman"/>
                  <a:cs typeface="Arial" pitchFamily="34" charset="0"/>
                </a:rPr>
                <a:t>Distributed search</a:t>
              </a:r>
              <a:endParaRPr lang="en-US" sz="1400" dirty="0">
                <a:effectLst/>
                <a:latin typeface="Arial" pitchFamily="34" charset="0"/>
                <a:ea typeface="Times New Roman"/>
                <a:cs typeface="Arial" pitchFamily="34" charset="0"/>
              </a:endParaRPr>
            </a:p>
            <a:p>
              <a:pPr marL="0" marR="0">
                <a:lnSpc>
                  <a:spcPct val="150000"/>
                </a:lnSpc>
                <a:spcBef>
                  <a:spcPts val="0"/>
                </a:spcBef>
                <a:spcAft>
                  <a:spcPts val="0"/>
                </a:spcAft>
              </a:pPr>
              <a:r>
                <a:rPr lang="en-US" sz="1400" dirty="0">
                  <a:effectLst/>
                  <a:latin typeface="Arial" pitchFamily="34" charset="0"/>
                  <a:ea typeface="Times New Roman"/>
                  <a:cs typeface="Arial" pitchFamily="34" charset="0"/>
                </a:rPr>
                <a:t> </a:t>
              </a:r>
            </a:p>
          </p:txBody>
        </p:sp>
        <p:sp>
          <p:nvSpPr>
            <p:cNvPr id="30" name="Rectangle 29"/>
            <p:cNvSpPr/>
            <p:nvPr/>
          </p:nvSpPr>
          <p:spPr>
            <a:xfrm>
              <a:off x="4607862" y="1900603"/>
              <a:ext cx="1383363" cy="594199"/>
            </a:xfrm>
            <a:prstGeom prst="rect">
              <a:avLst/>
            </a:prstGeom>
            <a:ln/>
          </p:spPr>
          <p:style>
            <a:lnRef idx="1">
              <a:schemeClr val="dk1"/>
            </a:lnRef>
            <a:fillRef idx="2">
              <a:schemeClr val="dk1"/>
            </a:fillRef>
            <a:effectRef idx="1">
              <a:schemeClr val="dk1"/>
            </a:effectRef>
            <a:fontRef idx="minor">
              <a:schemeClr val="dk1"/>
            </a:fontRef>
          </p:style>
          <p:txBody>
            <a:bodyPr rot="0" spcFirstLastPara="0" vert="horz" wrap="square" lIns="91440" tIns="91440" rIns="91440" bIns="45720" numCol="1" spcCol="0" rtlCol="0" fromWordArt="0" anchor="t" anchorCtr="0" forceAA="0" compatLnSpc="1">
              <a:noAutofit/>
            </a:bodyPr>
            <a:lstStyle/>
            <a:p>
              <a:pPr marL="0" marR="0">
                <a:lnSpc>
                  <a:spcPct val="150000"/>
                </a:lnSpc>
                <a:spcBef>
                  <a:spcPts val="0"/>
                </a:spcBef>
                <a:spcAft>
                  <a:spcPts val="0"/>
                </a:spcAft>
              </a:pPr>
              <a:r>
                <a:rPr lang="en-US" sz="1400" dirty="0" smtClean="0">
                  <a:solidFill>
                    <a:srgbClr val="000000"/>
                  </a:solidFill>
                  <a:effectLst/>
                  <a:latin typeface="Arial" pitchFamily="34" charset="0"/>
                  <a:ea typeface="Times New Roman"/>
                  <a:cs typeface="Arial" pitchFamily="34" charset="0"/>
                </a:rPr>
                <a:t>Classic MPI</a:t>
              </a:r>
            </a:p>
            <a:p>
              <a:pPr marL="0" marR="0">
                <a:lnSpc>
                  <a:spcPct val="150000"/>
                </a:lnSpc>
                <a:spcBef>
                  <a:spcPts val="0"/>
                </a:spcBef>
                <a:spcAft>
                  <a:spcPts val="0"/>
                </a:spcAft>
              </a:pPr>
              <a:r>
                <a:rPr lang="en-US" sz="1400" dirty="0" smtClean="0">
                  <a:solidFill>
                    <a:srgbClr val="000000"/>
                  </a:solidFill>
                  <a:effectLst/>
                  <a:latin typeface="Arial" pitchFamily="34" charset="0"/>
                  <a:ea typeface="Times New Roman"/>
                  <a:cs typeface="Arial" pitchFamily="34" charset="0"/>
                </a:rPr>
                <a:t>PDE Solvers and </a:t>
              </a:r>
              <a:r>
                <a:rPr lang="en-US" sz="1400" dirty="0">
                  <a:solidFill>
                    <a:srgbClr val="000000"/>
                  </a:solidFill>
                  <a:effectLst/>
                  <a:latin typeface="Arial" pitchFamily="34" charset="0"/>
                  <a:ea typeface="Times New Roman"/>
                  <a:cs typeface="Arial" pitchFamily="34" charset="0"/>
                </a:rPr>
                <a:t>particle dynamics</a:t>
              </a:r>
              <a:endParaRPr lang="en-US" sz="1400" dirty="0">
                <a:effectLst/>
                <a:latin typeface="Arial" pitchFamily="34" charset="0"/>
                <a:ea typeface="Times New Roman"/>
                <a:cs typeface="Arial" pitchFamily="34" charset="0"/>
              </a:endParaRPr>
            </a:p>
            <a:p>
              <a:pPr marL="0" marR="0">
                <a:lnSpc>
                  <a:spcPct val="150000"/>
                </a:lnSpc>
                <a:spcBef>
                  <a:spcPts val="0"/>
                </a:spcBef>
                <a:spcAft>
                  <a:spcPts val="0"/>
                </a:spcAft>
              </a:pPr>
              <a:r>
                <a:rPr lang="en-US" sz="1400" dirty="0">
                  <a:effectLst/>
                  <a:latin typeface="Arial" pitchFamily="34" charset="0"/>
                  <a:ea typeface="Times New Roman"/>
                  <a:cs typeface="Arial" pitchFamily="34" charset="0"/>
                </a:rPr>
                <a:t> </a:t>
              </a:r>
            </a:p>
          </p:txBody>
        </p:sp>
        <p:sp>
          <p:nvSpPr>
            <p:cNvPr id="31" name="Rectangle 30"/>
            <p:cNvSpPr/>
            <p:nvPr/>
          </p:nvSpPr>
          <p:spPr>
            <a:xfrm>
              <a:off x="90090" y="2508846"/>
              <a:ext cx="4517773" cy="363204"/>
            </a:xfrm>
            <a:prstGeom prst="rect">
              <a:avLst/>
            </a:prstGeom>
            <a:ln/>
          </p:spPr>
          <p:style>
            <a:lnRef idx="1">
              <a:schemeClr val="dk1"/>
            </a:lnRef>
            <a:fillRef idx="2">
              <a:schemeClr val="dk1"/>
            </a:fillRef>
            <a:effectRef idx="1">
              <a:schemeClr val="dk1"/>
            </a:effectRef>
            <a:fontRef idx="minor">
              <a:schemeClr val="dk1"/>
            </a:fontRef>
          </p:style>
          <p:txBody>
            <a:bodyPr rot="0" spcFirstLastPara="0" vert="horz" wrap="square" lIns="91440" tIns="91440" rIns="91440" bIns="45720" numCol="1" spcCol="0" rtlCol="0" fromWordArt="0" anchor="ctr" anchorCtr="0" forceAA="0" compatLnSpc="1">
              <a:noAutofit/>
            </a:bodyPr>
            <a:lstStyle/>
            <a:p>
              <a:pPr marL="0" marR="0" algn="ctr">
                <a:lnSpc>
                  <a:spcPct val="150000"/>
                </a:lnSpc>
                <a:spcBef>
                  <a:spcPts val="0"/>
                </a:spcBef>
                <a:spcAft>
                  <a:spcPts val="0"/>
                </a:spcAft>
              </a:pPr>
              <a:r>
                <a:rPr lang="en-US" sz="1600" b="1" dirty="0">
                  <a:solidFill>
                    <a:srgbClr val="000000"/>
                  </a:solidFill>
                  <a:effectLst/>
                  <a:latin typeface="Arial"/>
                  <a:ea typeface="Times New Roman"/>
                </a:rPr>
                <a:t>Domain of MapReduce and Iterative </a:t>
              </a:r>
              <a:r>
                <a:rPr lang="en-US" sz="1600" b="1" dirty="0" smtClean="0">
                  <a:solidFill>
                    <a:srgbClr val="000000"/>
                  </a:solidFill>
                  <a:effectLst/>
                  <a:latin typeface="Arial"/>
                  <a:ea typeface="Times New Roman"/>
                </a:rPr>
                <a:t>Extensions</a:t>
              </a:r>
            </a:p>
            <a:p>
              <a:pPr marL="0" marR="0" algn="ctr">
                <a:lnSpc>
                  <a:spcPct val="150000"/>
                </a:lnSpc>
                <a:spcBef>
                  <a:spcPts val="0"/>
                </a:spcBef>
                <a:spcAft>
                  <a:spcPts val="0"/>
                </a:spcAft>
              </a:pPr>
              <a:r>
                <a:rPr lang="en-US" sz="1600" b="1" dirty="0" smtClean="0">
                  <a:solidFill>
                    <a:srgbClr val="000000"/>
                  </a:solidFill>
                  <a:latin typeface="Arial"/>
                  <a:ea typeface="Times New Roman"/>
                </a:rPr>
                <a:t>Science Clouds</a:t>
              </a:r>
              <a:endParaRPr lang="en-US" b="1" dirty="0">
                <a:effectLst/>
                <a:latin typeface="Times New Roman"/>
                <a:ea typeface="Times New Roman"/>
              </a:endParaRPr>
            </a:p>
          </p:txBody>
        </p:sp>
        <p:sp>
          <p:nvSpPr>
            <p:cNvPr id="32" name="Rectangle 31"/>
            <p:cNvSpPr/>
            <p:nvPr/>
          </p:nvSpPr>
          <p:spPr>
            <a:xfrm>
              <a:off x="4607862" y="2507092"/>
              <a:ext cx="1383363" cy="364957"/>
            </a:xfrm>
            <a:prstGeom prst="rect">
              <a:avLst/>
            </a:prstGeom>
            <a:ln/>
          </p:spPr>
          <p:style>
            <a:lnRef idx="1">
              <a:schemeClr val="dk1"/>
            </a:lnRef>
            <a:fillRef idx="2">
              <a:schemeClr val="dk1"/>
            </a:fillRef>
            <a:effectRef idx="1">
              <a:schemeClr val="dk1"/>
            </a:effectRef>
            <a:fontRef idx="minor">
              <a:schemeClr val="dk1"/>
            </a:fontRef>
          </p:style>
          <p:txBody>
            <a:bodyPr rot="0" spcFirstLastPara="0" vert="horz" wrap="square" lIns="91440" tIns="91440" rIns="91440" bIns="45720" numCol="1" spcCol="0" rtlCol="0" fromWordArt="0" anchor="ctr" anchorCtr="0" forceAA="0" compatLnSpc="1">
              <a:noAutofit/>
            </a:bodyPr>
            <a:lstStyle/>
            <a:p>
              <a:pPr marL="0" marR="0" algn="ctr">
                <a:lnSpc>
                  <a:spcPct val="150000"/>
                </a:lnSpc>
                <a:spcBef>
                  <a:spcPts val="0"/>
                </a:spcBef>
                <a:spcAft>
                  <a:spcPts val="0"/>
                </a:spcAft>
              </a:pPr>
              <a:r>
                <a:rPr lang="en-US" sz="1400" b="1" smtClean="0">
                  <a:solidFill>
                    <a:srgbClr val="000000"/>
                  </a:solidFill>
                  <a:effectLst/>
                  <a:latin typeface="Arial"/>
                  <a:ea typeface="Times New Roman"/>
                </a:rPr>
                <a:t>MPI</a:t>
              </a:r>
              <a:endParaRPr lang="en-US" sz="1400" b="1" dirty="0" smtClean="0">
                <a:solidFill>
                  <a:srgbClr val="000000"/>
                </a:solidFill>
                <a:effectLst/>
                <a:latin typeface="Arial"/>
                <a:ea typeface="Times New Roman"/>
              </a:endParaRPr>
            </a:p>
            <a:p>
              <a:pPr marL="0" marR="0" algn="ctr">
                <a:lnSpc>
                  <a:spcPct val="150000"/>
                </a:lnSpc>
                <a:spcBef>
                  <a:spcPts val="0"/>
                </a:spcBef>
                <a:spcAft>
                  <a:spcPts val="0"/>
                </a:spcAft>
              </a:pPr>
              <a:r>
                <a:rPr lang="en-US" sz="1400" b="1" dirty="0">
                  <a:solidFill>
                    <a:srgbClr val="000000"/>
                  </a:solidFill>
                  <a:latin typeface="Arial"/>
                  <a:ea typeface="Times New Roman"/>
                </a:rPr>
                <a:t>E</a:t>
              </a:r>
              <a:r>
                <a:rPr lang="en-US" sz="1400" b="1" dirty="0" smtClean="0">
                  <a:solidFill>
                    <a:srgbClr val="000000"/>
                  </a:solidFill>
                  <a:latin typeface="Arial"/>
                  <a:ea typeface="Times New Roman"/>
                </a:rPr>
                <a:t>xascale</a:t>
              </a:r>
              <a:endParaRPr lang="en-US" sz="1400" b="1" dirty="0" smtClean="0">
                <a:solidFill>
                  <a:srgbClr val="000000"/>
                </a:solidFill>
                <a:effectLst/>
                <a:latin typeface="Arial"/>
                <a:ea typeface="Times New Roman"/>
              </a:endParaRPr>
            </a:p>
          </p:txBody>
        </p:sp>
        <p:cxnSp>
          <p:nvCxnSpPr>
            <p:cNvPr id="33" name="Straight Arrow Connector 32"/>
            <p:cNvCxnSpPr/>
            <p:nvPr/>
          </p:nvCxnSpPr>
          <p:spPr>
            <a:xfrm>
              <a:off x="4208035" y="2692336"/>
              <a:ext cx="295075" cy="0"/>
            </a:xfrm>
            <a:prstGeom prst="straightConnector1">
              <a:avLst/>
            </a:prstGeom>
            <a:ln>
              <a:headEnd type="none" w="med" len="med"/>
              <a:tailEnd type="triangle" w="med" len="med"/>
            </a:ln>
          </p:spPr>
          <p:style>
            <a:lnRef idx="1">
              <a:schemeClr val="dk1"/>
            </a:lnRef>
            <a:fillRef idx="2">
              <a:schemeClr val="dk1"/>
            </a:fillRef>
            <a:effectRef idx="1">
              <a:schemeClr val="dk1"/>
            </a:effectRef>
            <a:fontRef idx="minor">
              <a:schemeClr val="dk1"/>
            </a:fontRef>
          </p:style>
        </p:cxnSp>
        <p:cxnSp>
          <p:nvCxnSpPr>
            <p:cNvPr id="34" name="Straight Arrow Connector 33"/>
            <p:cNvCxnSpPr/>
            <p:nvPr/>
          </p:nvCxnSpPr>
          <p:spPr>
            <a:xfrm flipH="1">
              <a:off x="175816" y="2683268"/>
              <a:ext cx="281405" cy="0"/>
            </a:xfrm>
            <a:prstGeom prst="straightConnector1">
              <a:avLst/>
            </a:prstGeom>
            <a:ln>
              <a:headEnd type="none" w="med" len="med"/>
              <a:tailEnd type="triangle" w="med" len="med"/>
            </a:ln>
          </p:spPr>
          <p:style>
            <a:lnRef idx="1">
              <a:schemeClr val="dk1"/>
            </a:lnRef>
            <a:fillRef idx="2">
              <a:schemeClr val="dk1"/>
            </a:fillRef>
            <a:effectRef idx="1">
              <a:schemeClr val="dk1"/>
            </a:effectRef>
            <a:fontRef idx="minor">
              <a:schemeClr val="dk1"/>
            </a:fontRef>
          </p:style>
        </p:cxnSp>
        <p:sp>
          <p:nvSpPr>
            <p:cNvPr id="35" name="Rectangle 34"/>
            <p:cNvSpPr/>
            <p:nvPr/>
          </p:nvSpPr>
          <p:spPr>
            <a:xfrm>
              <a:off x="2979437" y="1906662"/>
              <a:ext cx="1628425" cy="588140"/>
            </a:xfrm>
            <a:prstGeom prst="rect">
              <a:avLst/>
            </a:prstGeom>
            <a:ln/>
          </p:spPr>
          <p:style>
            <a:lnRef idx="1">
              <a:schemeClr val="dk1"/>
            </a:lnRef>
            <a:fillRef idx="2">
              <a:schemeClr val="dk1"/>
            </a:fillRef>
            <a:effectRef idx="1">
              <a:schemeClr val="dk1"/>
            </a:effectRef>
            <a:fontRef idx="minor">
              <a:schemeClr val="dk1"/>
            </a:fontRef>
          </p:style>
          <p:txBody>
            <a:bodyPr rot="0" spcFirstLastPara="0" vert="horz" wrap="square" lIns="91440" tIns="91440" rIns="91440" bIns="45720" numCol="1" spcCol="0" rtlCol="0" fromWordArt="0" anchor="t" anchorCtr="0" forceAA="0" compatLnSpc="1">
              <a:noAutofit/>
            </a:bodyPr>
            <a:lstStyle/>
            <a:p>
              <a:pPr marL="0" marR="0">
                <a:lnSpc>
                  <a:spcPct val="150000"/>
                </a:lnSpc>
                <a:spcBef>
                  <a:spcPts val="0"/>
                </a:spcBef>
                <a:spcAft>
                  <a:spcPts val="0"/>
                </a:spcAft>
              </a:pPr>
              <a:r>
                <a:rPr lang="en-US" sz="1400" dirty="0">
                  <a:solidFill>
                    <a:srgbClr val="000000"/>
                  </a:solidFill>
                  <a:effectLst/>
                  <a:latin typeface="Arial" pitchFamily="34" charset="0"/>
                  <a:ea typeface="Times New Roman"/>
                  <a:cs typeface="Arial" pitchFamily="34" charset="0"/>
                </a:rPr>
                <a:t>Expectation maximization </a:t>
              </a:r>
              <a:r>
                <a:rPr lang="en-US" sz="1400" dirty="0" smtClean="0">
                  <a:solidFill>
                    <a:srgbClr val="000000"/>
                  </a:solidFill>
                  <a:effectLst/>
                  <a:latin typeface="Arial" pitchFamily="34" charset="0"/>
                  <a:ea typeface="Times New Roman"/>
                  <a:cs typeface="Arial" pitchFamily="34" charset="0"/>
                </a:rPr>
                <a:t>Clustering </a:t>
              </a:r>
              <a:r>
                <a:rPr lang="en-US" sz="1400" dirty="0">
                  <a:solidFill>
                    <a:srgbClr val="000000"/>
                  </a:solidFill>
                  <a:effectLst/>
                  <a:latin typeface="Arial" pitchFamily="34" charset="0"/>
                  <a:ea typeface="Times New Roman"/>
                  <a:cs typeface="Arial" pitchFamily="34" charset="0"/>
                </a:rPr>
                <a:t>e.g. </a:t>
              </a:r>
              <a:r>
                <a:rPr lang="en-US" sz="1400" dirty="0" err="1">
                  <a:solidFill>
                    <a:srgbClr val="000000"/>
                  </a:solidFill>
                  <a:effectLst/>
                  <a:latin typeface="Arial" pitchFamily="34" charset="0"/>
                  <a:ea typeface="Times New Roman"/>
                  <a:cs typeface="Arial" pitchFamily="34" charset="0"/>
                </a:rPr>
                <a:t>Kmeans</a:t>
              </a:r>
              <a:endParaRPr lang="en-US" sz="1400" dirty="0">
                <a:effectLst/>
                <a:latin typeface="Arial" pitchFamily="34" charset="0"/>
                <a:ea typeface="Times New Roman"/>
                <a:cs typeface="Arial" pitchFamily="34" charset="0"/>
              </a:endParaRPr>
            </a:p>
            <a:p>
              <a:pPr marL="0" marR="0">
                <a:lnSpc>
                  <a:spcPct val="150000"/>
                </a:lnSpc>
                <a:spcBef>
                  <a:spcPts val="0"/>
                </a:spcBef>
                <a:spcAft>
                  <a:spcPts val="0"/>
                </a:spcAft>
              </a:pPr>
              <a:r>
                <a:rPr lang="en-US" sz="1400" dirty="0">
                  <a:solidFill>
                    <a:srgbClr val="000000"/>
                  </a:solidFill>
                  <a:effectLst/>
                  <a:latin typeface="Arial" pitchFamily="34" charset="0"/>
                  <a:ea typeface="Times New Roman"/>
                  <a:cs typeface="Arial" pitchFamily="34" charset="0"/>
                </a:rPr>
                <a:t>Linear </a:t>
              </a:r>
              <a:r>
                <a:rPr lang="en-US" sz="1400" dirty="0" smtClean="0">
                  <a:solidFill>
                    <a:srgbClr val="000000"/>
                  </a:solidFill>
                  <a:effectLst/>
                  <a:latin typeface="Arial" pitchFamily="34" charset="0"/>
                  <a:ea typeface="Times New Roman"/>
                  <a:cs typeface="Arial" pitchFamily="34" charset="0"/>
                </a:rPr>
                <a:t>Algebra</a:t>
              </a:r>
              <a:r>
                <a:rPr lang="en-US" sz="1400" dirty="0" smtClean="0">
                  <a:latin typeface="Arial" pitchFamily="34" charset="0"/>
                  <a:ea typeface="Times New Roman"/>
                  <a:cs typeface="Arial" pitchFamily="34" charset="0"/>
                </a:rPr>
                <a:t>, </a:t>
              </a:r>
              <a:r>
                <a:rPr lang="en-US" sz="1400" dirty="0" smtClean="0">
                  <a:solidFill>
                    <a:srgbClr val="000000"/>
                  </a:solidFill>
                  <a:effectLst/>
                  <a:latin typeface="Arial" pitchFamily="34" charset="0"/>
                  <a:ea typeface="Times New Roman"/>
                  <a:cs typeface="Arial" pitchFamily="34" charset="0"/>
                </a:rPr>
                <a:t>Page </a:t>
              </a:r>
              <a:r>
                <a:rPr lang="en-US" sz="1400" dirty="0">
                  <a:solidFill>
                    <a:srgbClr val="000000"/>
                  </a:solidFill>
                  <a:effectLst/>
                  <a:latin typeface="Arial" pitchFamily="34" charset="0"/>
                  <a:ea typeface="Times New Roman"/>
                  <a:cs typeface="Arial" pitchFamily="34" charset="0"/>
                </a:rPr>
                <a:t>Rank</a:t>
              </a:r>
              <a:endParaRPr lang="en-US" sz="1400" dirty="0">
                <a:effectLst/>
                <a:latin typeface="Arial" pitchFamily="34" charset="0"/>
                <a:ea typeface="Times New Roman"/>
                <a:cs typeface="Arial" pitchFamily="34" charset="0"/>
              </a:endParaRPr>
            </a:p>
            <a:p>
              <a:pPr marL="0" marR="0">
                <a:lnSpc>
                  <a:spcPct val="115000"/>
                </a:lnSpc>
                <a:spcBef>
                  <a:spcPts val="0"/>
                </a:spcBef>
                <a:spcAft>
                  <a:spcPts val="0"/>
                </a:spcAft>
              </a:pPr>
              <a:r>
                <a:rPr lang="en-US" sz="1400" dirty="0">
                  <a:solidFill>
                    <a:srgbClr val="000000"/>
                  </a:solidFill>
                  <a:effectLst/>
                  <a:latin typeface="Arial" pitchFamily="34" charset="0"/>
                  <a:ea typeface="Times New Roman"/>
                  <a:cs typeface="Arial" pitchFamily="34" charset="0"/>
                </a:rPr>
                <a:t> </a:t>
              </a:r>
              <a:endParaRPr lang="en-US" sz="1400" dirty="0">
                <a:effectLst/>
                <a:latin typeface="Arial" pitchFamily="34" charset="0"/>
                <a:ea typeface="Times New Roman"/>
                <a:cs typeface="Arial" pitchFamily="34" charset="0"/>
              </a:endParaRPr>
            </a:p>
          </p:txBody>
        </p:sp>
      </p:grpSp>
      <p:sp>
        <p:nvSpPr>
          <p:cNvPr id="104" name="TextBox 103"/>
          <p:cNvSpPr txBox="1"/>
          <p:nvPr/>
        </p:nvSpPr>
        <p:spPr>
          <a:xfrm>
            <a:off x="171950" y="1197912"/>
            <a:ext cx="444352" cy="369332"/>
          </a:xfrm>
          <a:prstGeom prst="rect">
            <a:avLst/>
          </a:prstGeom>
          <a:noFill/>
        </p:spPr>
        <p:txBody>
          <a:bodyPr wrap="none" rtlCol="0">
            <a:spAutoFit/>
          </a:bodyPr>
          <a:lstStyle/>
          <a:p>
            <a:r>
              <a:rPr lang="en-US" b="1" dirty="0" smtClean="0">
                <a:solidFill>
                  <a:srgbClr val="006BB5"/>
                </a:solidFill>
              </a:rPr>
              <a:t>PP</a:t>
            </a:r>
            <a:endParaRPr lang="en-US" b="1" dirty="0">
              <a:solidFill>
                <a:srgbClr val="006BB5"/>
              </a:solidFill>
            </a:endParaRPr>
          </a:p>
        </p:txBody>
      </p:sp>
      <p:sp>
        <p:nvSpPr>
          <p:cNvPr id="105" name="TextBox 104"/>
          <p:cNvSpPr txBox="1"/>
          <p:nvPr/>
        </p:nvSpPr>
        <p:spPr>
          <a:xfrm>
            <a:off x="2157129" y="1122542"/>
            <a:ext cx="1723549" cy="369332"/>
          </a:xfrm>
          <a:prstGeom prst="rect">
            <a:avLst/>
          </a:prstGeom>
          <a:noFill/>
        </p:spPr>
        <p:txBody>
          <a:bodyPr wrap="none" rtlCol="0">
            <a:spAutoFit/>
          </a:bodyPr>
          <a:lstStyle/>
          <a:p>
            <a:r>
              <a:rPr lang="en-US" b="1" dirty="0" smtClean="0">
                <a:solidFill>
                  <a:srgbClr val="006BB5"/>
                </a:solidFill>
              </a:rPr>
              <a:t>MR and </a:t>
            </a:r>
            <a:r>
              <a:rPr lang="en-US" b="1" dirty="0" err="1" smtClean="0">
                <a:solidFill>
                  <a:srgbClr val="006BB5"/>
                </a:solidFill>
              </a:rPr>
              <a:t>MRStat</a:t>
            </a:r>
            <a:endParaRPr lang="en-US" b="1" dirty="0">
              <a:solidFill>
                <a:srgbClr val="006BB5"/>
              </a:solidFill>
            </a:endParaRPr>
          </a:p>
        </p:txBody>
      </p:sp>
      <p:sp>
        <p:nvSpPr>
          <p:cNvPr id="106" name="TextBox 105"/>
          <p:cNvSpPr txBox="1"/>
          <p:nvPr/>
        </p:nvSpPr>
        <p:spPr>
          <a:xfrm>
            <a:off x="4369604" y="1133741"/>
            <a:ext cx="834716" cy="369332"/>
          </a:xfrm>
          <a:prstGeom prst="rect">
            <a:avLst/>
          </a:prstGeom>
          <a:noFill/>
        </p:spPr>
        <p:txBody>
          <a:bodyPr wrap="none" rtlCol="0">
            <a:spAutoFit/>
          </a:bodyPr>
          <a:lstStyle/>
          <a:p>
            <a:r>
              <a:rPr lang="en-US" b="1" dirty="0" err="1" smtClean="0">
                <a:solidFill>
                  <a:srgbClr val="006BB5"/>
                </a:solidFill>
              </a:rPr>
              <a:t>MRIter</a:t>
            </a:r>
            <a:endParaRPr lang="en-US" b="1" dirty="0">
              <a:solidFill>
                <a:srgbClr val="006BB5"/>
              </a:solidFill>
            </a:endParaRPr>
          </a:p>
        </p:txBody>
      </p:sp>
      <p:sp>
        <p:nvSpPr>
          <p:cNvPr id="107" name="TextBox 106"/>
          <p:cNvSpPr txBox="1"/>
          <p:nvPr/>
        </p:nvSpPr>
        <p:spPr>
          <a:xfrm>
            <a:off x="6767510" y="1131995"/>
            <a:ext cx="596638" cy="369332"/>
          </a:xfrm>
          <a:prstGeom prst="rect">
            <a:avLst/>
          </a:prstGeom>
          <a:noFill/>
        </p:spPr>
        <p:txBody>
          <a:bodyPr wrap="none" rtlCol="0">
            <a:spAutoFit/>
          </a:bodyPr>
          <a:lstStyle/>
          <a:p>
            <a:r>
              <a:rPr lang="en-US" b="1" dirty="0" smtClean="0">
                <a:solidFill>
                  <a:srgbClr val="006BB5"/>
                </a:solidFill>
              </a:rPr>
              <a:t>HPC</a:t>
            </a:r>
            <a:endParaRPr lang="en-US" b="1" dirty="0">
              <a:solidFill>
                <a:srgbClr val="006BB5"/>
              </a:solidFill>
            </a:endParaRPr>
          </a:p>
        </p:txBody>
      </p:sp>
    </p:spTree>
    <p:extLst>
      <p:ext uri="{BB962C8B-B14F-4D97-AF65-F5344CB8AC3E}">
        <p14:creationId xmlns:p14="http://schemas.microsoft.com/office/powerpoint/2010/main" val="520712571"/>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Classifying Use Case Analytics I</a:t>
            </a:r>
            <a:endParaRPr lang="en-US" dirty="0"/>
          </a:p>
        </p:txBody>
      </p:sp>
      <p:sp>
        <p:nvSpPr>
          <p:cNvPr id="3" name="Content Placeholder 2"/>
          <p:cNvSpPr>
            <a:spLocks noGrp="1"/>
          </p:cNvSpPr>
          <p:nvPr>
            <p:ph idx="1"/>
          </p:nvPr>
        </p:nvSpPr>
        <p:spPr>
          <a:xfrm>
            <a:off x="0" y="1050886"/>
            <a:ext cx="9144000" cy="5117001"/>
          </a:xfrm>
        </p:spPr>
        <p:txBody>
          <a:bodyPr/>
          <a:lstStyle/>
          <a:p>
            <a:r>
              <a:rPr lang="en-US" sz="2000" dirty="0" smtClean="0"/>
              <a:t>So far we have classified overall features of computing and application.</a:t>
            </a:r>
          </a:p>
          <a:p>
            <a:r>
              <a:rPr lang="en-US" sz="2000" dirty="0" smtClean="0"/>
              <a:t>Now we look at particular analysis applied to each data item i.e. to data analytics</a:t>
            </a:r>
          </a:p>
          <a:p>
            <a:r>
              <a:rPr lang="en-US" sz="2000" dirty="0" smtClean="0"/>
              <a:t>There are two important styles – </a:t>
            </a:r>
            <a:r>
              <a:rPr lang="en-US" sz="2000" b="1" dirty="0" smtClean="0">
                <a:solidFill>
                  <a:srgbClr val="006BB5"/>
                </a:solidFill>
              </a:rPr>
              <a:t>global </a:t>
            </a:r>
            <a:r>
              <a:rPr lang="en-US" sz="2000" dirty="0"/>
              <a:t>and</a:t>
            </a:r>
            <a:r>
              <a:rPr lang="en-US" sz="2000" dirty="0" smtClean="0"/>
              <a:t> </a:t>
            </a:r>
            <a:r>
              <a:rPr lang="en-US" sz="2000" b="1" dirty="0" smtClean="0">
                <a:solidFill>
                  <a:srgbClr val="006BB5"/>
                </a:solidFill>
              </a:rPr>
              <a:t>local</a:t>
            </a:r>
            <a:r>
              <a:rPr lang="en-US" sz="2000" dirty="0" smtClean="0"/>
              <a:t> – describing if analytics is applicable to whole dataset or is applied separately to each data point.</a:t>
            </a:r>
          </a:p>
          <a:p>
            <a:pPr lvl="1"/>
            <a:r>
              <a:rPr lang="en-US" sz="1800" dirty="0" smtClean="0"/>
              <a:t>Pleasing Parallel applications are defined by local analytics</a:t>
            </a:r>
          </a:p>
          <a:p>
            <a:pPr lvl="1"/>
            <a:r>
              <a:rPr lang="en-US" sz="1800" dirty="0" err="1" smtClean="0"/>
              <a:t>MRIter</a:t>
            </a:r>
            <a:r>
              <a:rPr lang="en-US" sz="1800" dirty="0" smtClean="0"/>
              <a:t>, EGO and EM applications are global</a:t>
            </a:r>
            <a:endParaRPr lang="en-US" sz="1800" dirty="0"/>
          </a:p>
          <a:p>
            <a:r>
              <a:rPr lang="en-US" sz="2000" dirty="0" smtClean="0"/>
              <a:t>Global analytics require non trivial </a:t>
            </a:r>
            <a:r>
              <a:rPr lang="en-US" sz="2000" dirty="0" smtClean="0">
                <a:solidFill>
                  <a:srgbClr val="006BB5"/>
                </a:solidFill>
              </a:rPr>
              <a:t>parallel</a:t>
            </a:r>
            <a:r>
              <a:rPr lang="en-US" sz="2000" dirty="0" smtClean="0"/>
              <a:t> algorithms which are often challenging either at algorithm or implementation level.</a:t>
            </a:r>
            <a:endParaRPr lang="en-US" sz="2000" dirty="0"/>
          </a:p>
          <a:p>
            <a:r>
              <a:rPr lang="en-US" sz="2000" dirty="0" smtClean="0"/>
              <a:t>Machine learning </a:t>
            </a:r>
            <a:r>
              <a:rPr lang="en-US" sz="2000" b="1" dirty="0" smtClean="0">
                <a:solidFill>
                  <a:srgbClr val="006BB5"/>
                </a:solidFill>
              </a:rPr>
              <a:t>ML</a:t>
            </a:r>
            <a:r>
              <a:rPr lang="en-US" sz="2000" dirty="0" smtClean="0"/>
              <a:t> can be applied locally or globally and can be used for most analysis algorithms tackling generic issues like classification and pattern recognition</a:t>
            </a:r>
          </a:p>
          <a:p>
            <a:pPr lvl="1"/>
            <a:r>
              <a:rPr lang="en-US" sz="1800" dirty="0" smtClean="0"/>
              <a:t>Note use cases like 39,40,43,44 have domain specific analysis (called signal processing for radar data in 43,44) that takes raw data and converts into meaningful information – this not machine learning although it could use  local machine learning components</a:t>
            </a:r>
          </a:p>
          <a:p>
            <a:pPr marL="342900" lvl="1" indent="0">
              <a:buNone/>
            </a:pPr>
            <a:endParaRPr lang="en-US" sz="1800" dirty="0"/>
          </a:p>
          <a:p>
            <a:endParaRPr lang="en-US" sz="2000" dirty="0" smtClean="0"/>
          </a:p>
          <a:p>
            <a:endParaRPr lang="en-US" sz="2000" dirty="0"/>
          </a:p>
        </p:txBody>
      </p:sp>
      <p:sp>
        <p:nvSpPr>
          <p:cNvPr id="4" name="Slide Number Placeholder 3"/>
          <p:cNvSpPr>
            <a:spLocks noGrp="1"/>
          </p:cNvSpPr>
          <p:nvPr>
            <p:ph type="sldNum" sz="quarter" idx="12"/>
          </p:nvPr>
        </p:nvSpPr>
        <p:spPr/>
        <p:txBody>
          <a:bodyPr/>
          <a:lstStyle/>
          <a:p>
            <a:fld id="{C4B85148-DB98-4269-ACE6-2DF49F9918C9}" type="slidenum">
              <a:rPr lang="en-US" smtClean="0"/>
              <a:pPr/>
              <a:t>132</a:t>
            </a:fld>
            <a:endParaRPr lang="en-US" dirty="0"/>
          </a:p>
        </p:txBody>
      </p:sp>
    </p:spTree>
    <p:extLst>
      <p:ext uri="{BB962C8B-B14F-4D97-AF65-F5344CB8AC3E}">
        <p14:creationId xmlns:p14="http://schemas.microsoft.com/office/powerpoint/2010/main" val="1522006923"/>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Classifying Use Case Analytics II</a:t>
            </a:r>
            <a:endParaRPr lang="en-US" dirty="0"/>
          </a:p>
        </p:txBody>
      </p:sp>
      <p:sp>
        <p:nvSpPr>
          <p:cNvPr id="3" name="Content Placeholder 2"/>
          <p:cNvSpPr>
            <a:spLocks noGrp="1"/>
          </p:cNvSpPr>
          <p:nvPr>
            <p:ph idx="1"/>
          </p:nvPr>
        </p:nvSpPr>
        <p:spPr>
          <a:xfrm>
            <a:off x="0" y="1050886"/>
            <a:ext cx="9144000" cy="4590789"/>
          </a:xfrm>
        </p:spPr>
        <p:txBody>
          <a:bodyPr/>
          <a:lstStyle/>
          <a:p>
            <a:r>
              <a:rPr lang="en-US" sz="2000" dirty="0" smtClean="0"/>
              <a:t>So Expectation Maximization </a:t>
            </a:r>
            <a:r>
              <a:rPr lang="en-US" sz="2000" b="1" dirty="0" smtClean="0">
                <a:solidFill>
                  <a:srgbClr val="006BB5"/>
                </a:solidFill>
              </a:rPr>
              <a:t>EM</a:t>
            </a:r>
            <a:r>
              <a:rPr lang="en-US" sz="2000" dirty="0" smtClean="0"/>
              <a:t> is an important class of Iterative optimization where approximate optimizations are calculated iteratively. Each iteration has two steps – E and M – each of which calculates new values for a subset of variables fixing the other subset</a:t>
            </a:r>
          </a:p>
          <a:p>
            <a:pPr lvl="1"/>
            <a:r>
              <a:rPr lang="en-US" sz="1800" dirty="0" smtClean="0"/>
              <a:t>This avoids difficult nonlinear optimization but it is often an active research area to find the choice of EM heuristic that gives “best answer” measured by execution time or quality </a:t>
            </a:r>
            <a:r>
              <a:rPr lang="en-US" sz="1800" smtClean="0"/>
              <a:t>of result</a:t>
            </a:r>
            <a:endParaRPr lang="en-US" sz="1800" dirty="0" smtClean="0"/>
          </a:p>
          <a:p>
            <a:r>
              <a:rPr lang="en-US" sz="2000" dirty="0" smtClean="0"/>
              <a:t>A particularly difficult class of optimization comes from datasets where </a:t>
            </a:r>
            <a:r>
              <a:rPr lang="en-US" sz="2000" b="1" dirty="0" smtClean="0">
                <a:solidFill>
                  <a:srgbClr val="006BB5"/>
                </a:solidFill>
              </a:rPr>
              <a:t>graph</a:t>
            </a:r>
            <a:r>
              <a:rPr lang="en-US" sz="2000" dirty="0" smtClean="0"/>
              <a:t>s are an important data structure or more precisely complicated graphs that complicate the task of querying data to find members satisfying a particular graph structure</a:t>
            </a:r>
          </a:p>
          <a:p>
            <a:r>
              <a:rPr lang="en-US" sz="2000" dirty="0" smtClean="0"/>
              <a:t>Collaborative Filtering </a:t>
            </a:r>
            <a:r>
              <a:rPr lang="en-US" sz="2000" dirty="0" smtClean="0">
                <a:solidFill>
                  <a:srgbClr val="006BB5"/>
                </a:solidFill>
              </a:rPr>
              <a:t>CF</a:t>
            </a:r>
            <a:r>
              <a:rPr lang="en-US" sz="2000" dirty="0" smtClean="0"/>
              <a:t> is a well known approach for recommender systems that match current user interests with those of others to predict interesting </a:t>
            </a:r>
            <a:r>
              <a:rPr lang="en-US" sz="2000" dirty="0" err="1" smtClean="0"/>
              <a:t>dat</a:t>
            </a:r>
            <a:r>
              <a:rPr lang="en-US" sz="2000" dirty="0" smtClean="0"/>
              <a:t> to investigate</a:t>
            </a:r>
          </a:p>
          <a:p>
            <a:pPr lvl="1"/>
            <a:r>
              <a:rPr lang="en-US" sz="1800" dirty="0" smtClean="0"/>
              <a:t>It has three distinct subclasses user-based, item-based and content-based which can be combined in hybrid fashion</a:t>
            </a:r>
          </a:p>
          <a:p>
            <a:endParaRPr lang="en-US" sz="2000" dirty="0" smtClean="0"/>
          </a:p>
          <a:p>
            <a:endParaRPr lang="en-US" sz="2000" dirty="0"/>
          </a:p>
        </p:txBody>
      </p:sp>
      <p:sp>
        <p:nvSpPr>
          <p:cNvPr id="4" name="Slide Number Placeholder 3"/>
          <p:cNvSpPr>
            <a:spLocks noGrp="1"/>
          </p:cNvSpPr>
          <p:nvPr>
            <p:ph type="sldNum" sz="quarter" idx="12"/>
          </p:nvPr>
        </p:nvSpPr>
        <p:spPr/>
        <p:txBody>
          <a:bodyPr/>
          <a:lstStyle/>
          <a:p>
            <a:fld id="{C4B85148-DB98-4269-ACE6-2DF49F9918C9}" type="slidenum">
              <a:rPr lang="en-US" smtClean="0"/>
              <a:pPr/>
              <a:t>133</a:t>
            </a:fld>
            <a:endParaRPr lang="en-US" dirty="0"/>
          </a:p>
        </p:txBody>
      </p:sp>
    </p:spTree>
    <p:extLst>
      <p:ext uri="{BB962C8B-B14F-4D97-AF65-F5344CB8AC3E}">
        <p14:creationId xmlns:p14="http://schemas.microsoft.com/office/powerpoint/2010/main" val="30143104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371600" y="2408369"/>
            <a:ext cx="6111860" cy="566924"/>
          </a:xfrm>
        </p:spPr>
        <p:txBody>
          <a:bodyPr>
            <a:normAutofit fontScale="90000"/>
          </a:bodyPr>
          <a:lstStyle/>
          <a:p>
            <a:r>
              <a:rPr lang="en-US" dirty="0" smtClean="0"/>
              <a:t>Introduction to </a:t>
            </a:r>
            <a:r>
              <a:rPr lang="en-US" dirty="0"/>
              <a:t>NIST Big Data Public Working Group (NBD-PWG</a:t>
            </a:r>
            <a:r>
              <a:rPr lang="en-US" dirty="0" smtClean="0"/>
              <a:t>)</a:t>
            </a:r>
            <a:br>
              <a:rPr lang="en-US" dirty="0" smtClean="0"/>
            </a:br>
            <a:r>
              <a:rPr lang="en-US" dirty="0">
                <a:solidFill>
                  <a:srgbClr val="782F40"/>
                </a:solidFill>
              </a:rPr>
              <a:t>Requirements and Use Case </a:t>
            </a:r>
            <a:r>
              <a:rPr lang="en-US" dirty="0" smtClean="0">
                <a:solidFill>
                  <a:srgbClr val="782F40"/>
                </a:solidFill>
              </a:rPr>
              <a:t>Subgroup</a:t>
            </a:r>
            <a:br>
              <a:rPr lang="en-US" dirty="0" smtClean="0">
                <a:solidFill>
                  <a:srgbClr val="782F40"/>
                </a:solidFill>
              </a:rPr>
            </a:br>
            <a:r>
              <a:rPr lang="en-US" dirty="0" smtClean="0">
                <a:solidFill>
                  <a:schemeClr val="accent3">
                    <a:lumMod val="50000"/>
                  </a:schemeClr>
                </a:solidFill>
              </a:rPr>
              <a:t>Government Use Cases</a:t>
            </a:r>
            <a:endParaRPr lang="en-US" dirty="0">
              <a:solidFill>
                <a:schemeClr val="accent3">
                  <a:lumMod val="50000"/>
                </a:schemeClr>
              </a:solidFill>
            </a:endParaRPr>
          </a:p>
        </p:txBody>
      </p:sp>
      <p:sp>
        <p:nvSpPr>
          <p:cNvPr id="4" name="Text Placeholder 3"/>
          <p:cNvSpPr>
            <a:spLocks noGrp="1"/>
          </p:cNvSpPr>
          <p:nvPr>
            <p:ph type="body" sz="quarter" idx="10"/>
          </p:nvPr>
        </p:nvSpPr>
        <p:spPr/>
        <p:txBody>
          <a:bodyPr/>
          <a:lstStyle/>
          <a:p>
            <a:endParaRPr lang="en-US" dirty="0"/>
          </a:p>
        </p:txBody>
      </p:sp>
    </p:spTree>
    <p:extLst>
      <p:ext uri="{BB962C8B-B14F-4D97-AF65-F5344CB8AC3E}">
        <p14:creationId xmlns:p14="http://schemas.microsoft.com/office/powerpoint/2010/main" val="1152296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t>1: </a:t>
            </a:r>
            <a:r>
              <a:rPr lang="en-US" dirty="0"/>
              <a:t>Census 2010 and 2000 – </a:t>
            </a:r>
            <a:r>
              <a:rPr lang="en-US" dirty="0" smtClean="0"/>
              <a:t/>
            </a:r>
            <a:br>
              <a:rPr lang="en-US" dirty="0" smtClean="0"/>
            </a:br>
            <a:r>
              <a:rPr lang="en-US" dirty="0" smtClean="0"/>
              <a:t>Title </a:t>
            </a:r>
            <a:r>
              <a:rPr lang="en-US" dirty="0"/>
              <a:t>13 Big Data</a:t>
            </a:r>
          </a:p>
        </p:txBody>
      </p:sp>
      <p:sp>
        <p:nvSpPr>
          <p:cNvPr id="3" name="Content Placeholder 2"/>
          <p:cNvSpPr>
            <a:spLocks noGrp="1"/>
          </p:cNvSpPr>
          <p:nvPr>
            <p:ph idx="1"/>
          </p:nvPr>
        </p:nvSpPr>
        <p:spPr>
          <a:xfrm>
            <a:off x="95250" y="1036081"/>
            <a:ext cx="9048750" cy="4114800"/>
          </a:xfrm>
        </p:spPr>
        <p:txBody>
          <a:bodyPr/>
          <a:lstStyle/>
          <a:p>
            <a:r>
              <a:rPr lang="en-US" sz="2800" b="1" dirty="0">
                <a:solidFill>
                  <a:srgbClr val="FF0000"/>
                </a:solidFill>
              </a:rPr>
              <a:t>Application: </a:t>
            </a:r>
            <a:r>
              <a:rPr lang="en-US" sz="2800" dirty="0"/>
              <a:t>Preserve Census 2010 and 2000 – Title 13 data for a long term in order to provide access and perform analytics after 75 years. One must maintain data “as-is” with no access and no data analytics for 75 years; one must preserve the data at the bit-level; one must perform curation, which includes format transformation if necessary; one must provide access and analytics after nearly 75 years. Title 13 of U.S. code authorizes the Census Bureau and guarantees that individual and industry specific data is protected.</a:t>
            </a:r>
          </a:p>
          <a:p>
            <a:r>
              <a:rPr lang="en-US" sz="2800" b="1" dirty="0">
                <a:solidFill>
                  <a:srgbClr val="FF0000"/>
                </a:solidFill>
              </a:rPr>
              <a:t>Current Approach:  </a:t>
            </a:r>
            <a:r>
              <a:rPr lang="en-US" sz="2800" dirty="0"/>
              <a:t>380 terabytes of scanned documents</a:t>
            </a:r>
          </a:p>
        </p:txBody>
      </p:sp>
      <p:sp>
        <p:nvSpPr>
          <p:cNvPr id="5" name="Slide Number Placeholder 4"/>
          <p:cNvSpPr>
            <a:spLocks noGrp="1"/>
          </p:cNvSpPr>
          <p:nvPr>
            <p:ph type="sldNum" sz="quarter" idx="12"/>
          </p:nvPr>
        </p:nvSpPr>
        <p:spPr/>
        <p:txBody>
          <a:bodyPr/>
          <a:lstStyle/>
          <a:p>
            <a:fld id="{C4B85148-DB98-4269-ACE6-2DF49F9918C9}" type="slidenum">
              <a:rPr lang="en-US" smtClean="0"/>
              <a:pPr/>
              <a:t>15</a:t>
            </a:fld>
            <a:endParaRPr lang="en-US" dirty="0"/>
          </a:p>
        </p:txBody>
      </p:sp>
      <p:sp>
        <p:nvSpPr>
          <p:cNvPr id="6" name="Rounded Rectangle 5"/>
          <p:cNvSpPr/>
          <p:nvPr/>
        </p:nvSpPr>
        <p:spPr>
          <a:xfrm>
            <a:off x="2187127" y="68494"/>
            <a:ext cx="1455483" cy="40862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b="1" dirty="0" smtClean="0">
                <a:solidFill>
                  <a:schemeClr val="tx1"/>
                </a:solidFill>
              </a:rPr>
              <a:t>Government</a:t>
            </a:r>
            <a:endParaRPr lang="en-US" b="1" dirty="0">
              <a:solidFill>
                <a:schemeClr val="tx1"/>
              </a:solidFill>
            </a:endParaRPr>
          </a:p>
        </p:txBody>
      </p:sp>
      <p:sp>
        <p:nvSpPr>
          <p:cNvPr id="4" name="Rectangle 3"/>
          <p:cNvSpPr/>
          <p:nvPr/>
        </p:nvSpPr>
        <p:spPr>
          <a:xfrm>
            <a:off x="145350" y="5824696"/>
            <a:ext cx="2041777" cy="369332"/>
          </a:xfrm>
          <a:prstGeom prst="rect">
            <a:avLst/>
          </a:prstGeom>
          <a:solidFill>
            <a:schemeClr val="bg2">
              <a:lumMod val="60000"/>
              <a:lumOff val="40000"/>
            </a:schemeClr>
          </a:solidFill>
        </p:spPr>
        <p:txBody>
          <a:bodyPr wrap="none">
            <a:spAutoFit/>
          </a:bodyPr>
          <a:lstStyle/>
          <a:p>
            <a:r>
              <a:rPr lang="en-US" dirty="0" err="1">
                <a:solidFill>
                  <a:srgbClr val="006BB5"/>
                </a:solidFill>
              </a:rPr>
              <a:t>MRStat</a:t>
            </a:r>
            <a:r>
              <a:rPr lang="en-US" dirty="0">
                <a:solidFill>
                  <a:srgbClr val="006BB5"/>
                </a:solidFill>
              </a:rPr>
              <a:t>, S/Q, Index</a:t>
            </a:r>
          </a:p>
        </p:txBody>
      </p:sp>
      <p:sp>
        <p:nvSpPr>
          <p:cNvPr id="7" name="Rectangle 6"/>
          <p:cNvSpPr/>
          <p:nvPr/>
        </p:nvSpPr>
        <p:spPr>
          <a:xfrm>
            <a:off x="2414649" y="5834091"/>
            <a:ext cx="3372590" cy="369332"/>
          </a:xfrm>
          <a:prstGeom prst="rect">
            <a:avLst/>
          </a:prstGeom>
          <a:solidFill>
            <a:schemeClr val="bg2">
              <a:lumMod val="60000"/>
              <a:lumOff val="40000"/>
            </a:schemeClr>
          </a:solidFill>
        </p:spPr>
        <p:txBody>
          <a:bodyPr wrap="none">
            <a:spAutoFit/>
          </a:bodyPr>
          <a:lstStyle/>
          <a:p>
            <a:r>
              <a:rPr lang="en-US" dirty="0" smtClean="0">
                <a:solidFill>
                  <a:srgbClr val="7030A0"/>
                </a:solidFill>
              </a:rPr>
              <a:t>Parallelism over info from people</a:t>
            </a:r>
            <a:endParaRPr lang="en-US" dirty="0">
              <a:solidFill>
                <a:srgbClr val="7030A0"/>
              </a:solidFill>
            </a:endParaRPr>
          </a:p>
        </p:txBody>
      </p:sp>
    </p:spTree>
    <p:extLst>
      <p:ext uri="{BB962C8B-B14F-4D97-AF65-F5344CB8AC3E}">
        <p14:creationId xmlns:p14="http://schemas.microsoft.com/office/powerpoint/2010/main" val="283388659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1800" dirty="0" smtClean="0"/>
              <a:t>2: </a:t>
            </a:r>
            <a:r>
              <a:rPr lang="en-US" sz="1800" dirty="0"/>
              <a:t>National Archives and Records Administration Accession NARA, Search, Retrieve, Preservation</a:t>
            </a:r>
          </a:p>
        </p:txBody>
      </p:sp>
      <p:sp>
        <p:nvSpPr>
          <p:cNvPr id="3" name="Content Placeholder 2"/>
          <p:cNvSpPr>
            <a:spLocks noGrp="1"/>
          </p:cNvSpPr>
          <p:nvPr>
            <p:ph idx="1"/>
          </p:nvPr>
        </p:nvSpPr>
        <p:spPr>
          <a:xfrm>
            <a:off x="95250" y="1036081"/>
            <a:ext cx="9048750" cy="5124876"/>
          </a:xfrm>
        </p:spPr>
        <p:txBody>
          <a:bodyPr/>
          <a:lstStyle/>
          <a:p>
            <a:r>
              <a:rPr lang="en-US" sz="2000" b="1" dirty="0">
                <a:solidFill>
                  <a:srgbClr val="FF0000"/>
                </a:solidFill>
              </a:rPr>
              <a:t>Application:</a:t>
            </a:r>
            <a:r>
              <a:rPr lang="en-US" sz="2000" dirty="0"/>
              <a:t> Accession, Search, Retrieval, and Long term Preservation of Government Data.</a:t>
            </a:r>
            <a:endParaRPr lang="en-US" sz="2000" dirty="0" smtClean="0"/>
          </a:p>
          <a:p>
            <a:r>
              <a:rPr lang="en-US" sz="2000" b="1" dirty="0" smtClean="0">
                <a:solidFill>
                  <a:srgbClr val="FF0000"/>
                </a:solidFill>
              </a:rPr>
              <a:t>Current </a:t>
            </a:r>
            <a:r>
              <a:rPr lang="en-US" sz="2000" b="1" dirty="0">
                <a:solidFill>
                  <a:srgbClr val="FF0000"/>
                </a:solidFill>
              </a:rPr>
              <a:t>Approach:</a:t>
            </a:r>
            <a:r>
              <a:rPr lang="en-US" sz="2000" dirty="0"/>
              <a:t>  1)  Get physical and legal custody of the data; 2) Pre-process data for virus scan, identifying file format identification, removing empty files; 3) Index; 4) Categorize records (sensitive, </a:t>
            </a:r>
            <a:r>
              <a:rPr lang="en-US" sz="2000" dirty="0" err="1"/>
              <a:t>unsensitive</a:t>
            </a:r>
            <a:r>
              <a:rPr lang="en-US" sz="2000" dirty="0"/>
              <a:t>, privacy data, etc.); 5) Transform old file formats to modern formats (e.g. WordPerfect to PDF); 6) E-discovery; 7) Search and retrieve to respond to special request; 8) Search and retrieve of public records by public users. Currently 100’s of terabytes stored centrally in commercial databases supported by custom software and commercial search products.</a:t>
            </a:r>
            <a:endParaRPr lang="en-US" sz="2000" dirty="0" smtClean="0"/>
          </a:p>
          <a:p>
            <a:r>
              <a:rPr lang="en-US" sz="2000" b="1" dirty="0" smtClean="0">
                <a:solidFill>
                  <a:srgbClr val="FF0000"/>
                </a:solidFill>
              </a:rPr>
              <a:t>Futures:</a:t>
            </a:r>
            <a:r>
              <a:rPr lang="en-US" sz="2000" dirty="0" smtClean="0"/>
              <a:t> </a:t>
            </a:r>
            <a:r>
              <a:rPr lang="en-US" sz="2000" dirty="0"/>
              <a:t>There are distributed data sources from federal agencies where current solution requires transfer of those data to a centralized storage. In the future, those data sources may reside in multiple Cloud environments. In this case, physical custody should avoid transferring big data from Cloud to Cloud or from Cloud to Data Center.</a:t>
            </a:r>
          </a:p>
        </p:txBody>
      </p:sp>
      <p:sp>
        <p:nvSpPr>
          <p:cNvPr id="5" name="Slide Number Placeholder 4"/>
          <p:cNvSpPr>
            <a:spLocks noGrp="1"/>
          </p:cNvSpPr>
          <p:nvPr>
            <p:ph type="sldNum" sz="quarter" idx="12"/>
          </p:nvPr>
        </p:nvSpPr>
        <p:spPr/>
        <p:txBody>
          <a:bodyPr/>
          <a:lstStyle/>
          <a:p>
            <a:fld id="{C4B85148-DB98-4269-ACE6-2DF49F9918C9}" type="slidenum">
              <a:rPr lang="en-US" smtClean="0"/>
              <a:pPr/>
              <a:t>16</a:t>
            </a:fld>
            <a:endParaRPr lang="en-US" dirty="0"/>
          </a:p>
        </p:txBody>
      </p:sp>
      <p:sp>
        <p:nvSpPr>
          <p:cNvPr id="6" name="Rounded Rectangle 5"/>
          <p:cNvSpPr/>
          <p:nvPr/>
        </p:nvSpPr>
        <p:spPr>
          <a:xfrm>
            <a:off x="2187127" y="68494"/>
            <a:ext cx="1455483" cy="40862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b="1" dirty="0" smtClean="0">
                <a:solidFill>
                  <a:schemeClr val="tx1"/>
                </a:solidFill>
              </a:rPr>
              <a:t>Government</a:t>
            </a:r>
            <a:endParaRPr lang="en-US" b="1" dirty="0">
              <a:solidFill>
                <a:schemeClr val="tx1"/>
              </a:solidFill>
            </a:endParaRPr>
          </a:p>
        </p:txBody>
      </p:sp>
      <p:sp>
        <p:nvSpPr>
          <p:cNvPr id="7" name="Rectangle 6"/>
          <p:cNvSpPr/>
          <p:nvPr/>
        </p:nvSpPr>
        <p:spPr>
          <a:xfrm>
            <a:off x="145350" y="5824696"/>
            <a:ext cx="2394438" cy="369332"/>
          </a:xfrm>
          <a:prstGeom prst="rect">
            <a:avLst/>
          </a:prstGeom>
          <a:solidFill>
            <a:schemeClr val="bg2">
              <a:lumMod val="60000"/>
              <a:lumOff val="40000"/>
            </a:schemeClr>
          </a:solidFill>
        </p:spPr>
        <p:txBody>
          <a:bodyPr wrap="none">
            <a:spAutoFit/>
          </a:bodyPr>
          <a:lstStyle/>
          <a:p>
            <a:r>
              <a:rPr lang="en-US" dirty="0">
                <a:solidFill>
                  <a:srgbClr val="006BB5"/>
                </a:solidFill>
              </a:rPr>
              <a:t>PP, </a:t>
            </a:r>
            <a:r>
              <a:rPr lang="en-US" dirty="0" err="1">
                <a:solidFill>
                  <a:srgbClr val="006BB5"/>
                </a:solidFill>
              </a:rPr>
              <a:t>MRStat</a:t>
            </a:r>
            <a:r>
              <a:rPr lang="en-US" dirty="0">
                <a:solidFill>
                  <a:srgbClr val="006BB5"/>
                </a:solidFill>
              </a:rPr>
              <a:t>, S/Q, Index</a:t>
            </a:r>
          </a:p>
        </p:txBody>
      </p:sp>
      <p:sp>
        <p:nvSpPr>
          <p:cNvPr id="8" name="Rectangle 7"/>
          <p:cNvSpPr/>
          <p:nvPr/>
        </p:nvSpPr>
        <p:spPr>
          <a:xfrm>
            <a:off x="1081413" y="6241932"/>
            <a:ext cx="7076424" cy="369332"/>
          </a:xfrm>
          <a:prstGeom prst="rect">
            <a:avLst/>
          </a:prstGeom>
          <a:solidFill>
            <a:schemeClr val="bg2">
              <a:lumMod val="60000"/>
              <a:lumOff val="40000"/>
            </a:schemeClr>
          </a:solidFill>
        </p:spPr>
        <p:txBody>
          <a:bodyPr wrap="none">
            <a:spAutoFit/>
          </a:bodyPr>
          <a:lstStyle/>
          <a:p>
            <a:r>
              <a:rPr lang="en-US" dirty="0" smtClean="0">
                <a:solidFill>
                  <a:srgbClr val="7030A0"/>
                </a:solidFill>
              </a:rPr>
              <a:t>Parallelism </a:t>
            </a:r>
            <a:r>
              <a:rPr lang="en-US" dirty="0">
                <a:solidFill>
                  <a:srgbClr val="7030A0"/>
                </a:solidFill>
              </a:rPr>
              <a:t>over Government items (some from people), People viewing</a:t>
            </a:r>
          </a:p>
        </p:txBody>
      </p:sp>
    </p:spTree>
    <p:extLst>
      <p:ext uri="{BB962C8B-B14F-4D97-AF65-F5344CB8AC3E}">
        <p14:creationId xmlns:p14="http://schemas.microsoft.com/office/powerpoint/2010/main" val="134402709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200" dirty="0" smtClean="0"/>
              <a:t>3: Census Bureau Statistical </a:t>
            </a:r>
            <a:r>
              <a:rPr lang="en-US" sz="2200" dirty="0"/>
              <a:t>Survey Response Improvement (Adaptive Design)</a:t>
            </a:r>
          </a:p>
        </p:txBody>
      </p:sp>
      <p:sp>
        <p:nvSpPr>
          <p:cNvPr id="3" name="Content Placeholder 2"/>
          <p:cNvSpPr>
            <a:spLocks noGrp="1"/>
          </p:cNvSpPr>
          <p:nvPr>
            <p:ph idx="1"/>
          </p:nvPr>
        </p:nvSpPr>
        <p:spPr>
          <a:xfrm>
            <a:off x="0" y="1073658"/>
            <a:ext cx="9048750" cy="5218285"/>
          </a:xfrm>
        </p:spPr>
        <p:txBody>
          <a:bodyPr/>
          <a:lstStyle/>
          <a:p>
            <a:r>
              <a:rPr lang="en-US" sz="1900" b="1" dirty="0">
                <a:solidFill>
                  <a:srgbClr val="FF0000"/>
                </a:solidFill>
              </a:rPr>
              <a:t>Application: </a:t>
            </a:r>
            <a:r>
              <a:rPr lang="en-US" sz="1900" dirty="0"/>
              <a:t>Survey costs are increasing as survey response declines. The goal of this work is to use advanced “recommendation system techniques” that are open and scientifically objective, using data mashed up from several sources and historical survey para-data (administrative data about the survey) to drive operational processes in an effort to increase quality and reduce the cost of field surveys</a:t>
            </a:r>
            <a:r>
              <a:rPr lang="en-US" sz="1900" dirty="0" smtClean="0"/>
              <a:t>.</a:t>
            </a:r>
            <a:endParaRPr lang="en-US" sz="1900" b="1" dirty="0" smtClean="0">
              <a:solidFill>
                <a:srgbClr val="FF0000"/>
              </a:solidFill>
            </a:endParaRPr>
          </a:p>
          <a:p>
            <a:r>
              <a:rPr lang="en-US" sz="1900" b="1" dirty="0" smtClean="0">
                <a:solidFill>
                  <a:srgbClr val="FF0000"/>
                </a:solidFill>
              </a:rPr>
              <a:t>Current </a:t>
            </a:r>
            <a:r>
              <a:rPr lang="en-US" sz="1900" b="1" dirty="0">
                <a:solidFill>
                  <a:srgbClr val="FF0000"/>
                </a:solidFill>
              </a:rPr>
              <a:t>Approach: </a:t>
            </a:r>
            <a:r>
              <a:rPr lang="en-US" sz="1900" dirty="0"/>
              <a:t>About a petabyte of data coming from surveys and other government administrative sources. Data can be streamed with approximately 150 million records transmitted as field data streamed continuously, during the decennial census. All data must be both confidential and secure. All processes must be auditable for security and confidentiality as required by various legal statutes. Data quality should be high and statistically checked for accuracy and reliability throughout the collection process. Use Hadoop, Spark, Hive, R, SAS, Mahout, </a:t>
            </a:r>
            <a:r>
              <a:rPr lang="en-US" sz="1900" dirty="0" err="1"/>
              <a:t>Allegrograph</a:t>
            </a:r>
            <a:r>
              <a:rPr lang="en-US" sz="1900" dirty="0"/>
              <a:t>, MySQL, Oracle, Storm, </a:t>
            </a:r>
            <a:r>
              <a:rPr lang="en-US" sz="1900" dirty="0" err="1"/>
              <a:t>BigMemory</a:t>
            </a:r>
            <a:r>
              <a:rPr lang="en-US" sz="1900" dirty="0"/>
              <a:t>, Cassandra, Pig software.</a:t>
            </a:r>
            <a:endParaRPr lang="en-US" sz="1900" b="1" dirty="0" smtClean="0">
              <a:solidFill>
                <a:srgbClr val="FF0000"/>
              </a:solidFill>
            </a:endParaRPr>
          </a:p>
          <a:p>
            <a:r>
              <a:rPr lang="en-US" sz="1900" b="1" dirty="0" smtClean="0">
                <a:solidFill>
                  <a:srgbClr val="FF0000"/>
                </a:solidFill>
              </a:rPr>
              <a:t>Futures: </a:t>
            </a:r>
            <a:r>
              <a:rPr lang="en-US" sz="1900" dirty="0"/>
              <a:t>Analytics needs to be developed which give statistical estimations that provide more detail, on a more near real time basis for less cost. The reliability of estimated statistics from such “mashed up” sources still must be evaluated.</a:t>
            </a:r>
          </a:p>
        </p:txBody>
      </p:sp>
      <p:sp>
        <p:nvSpPr>
          <p:cNvPr id="5" name="Slide Number Placeholder 4"/>
          <p:cNvSpPr>
            <a:spLocks noGrp="1"/>
          </p:cNvSpPr>
          <p:nvPr>
            <p:ph type="sldNum" sz="quarter" idx="12"/>
          </p:nvPr>
        </p:nvSpPr>
        <p:spPr/>
        <p:txBody>
          <a:bodyPr/>
          <a:lstStyle/>
          <a:p>
            <a:fld id="{C4B85148-DB98-4269-ACE6-2DF49F9918C9}" type="slidenum">
              <a:rPr lang="en-US" smtClean="0"/>
              <a:pPr/>
              <a:t>17</a:t>
            </a:fld>
            <a:endParaRPr lang="en-US" dirty="0"/>
          </a:p>
        </p:txBody>
      </p:sp>
      <p:sp>
        <p:nvSpPr>
          <p:cNvPr id="6" name="Rounded Rectangle 5"/>
          <p:cNvSpPr/>
          <p:nvPr/>
        </p:nvSpPr>
        <p:spPr>
          <a:xfrm>
            <a:off x="2187127" y="68494"/>
            <a:ext cx="1455483" cy="40862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b="1" dirty="0" smtClean="0">
                <a:solidFill>
                  <a:schemeClr val="tx1"/>
                </a:solidFill>
              </a:rPr>
              <a:t>Government</a:t>
            </a:r>
            <a:endParaRPr lang="en-US" b="1" dirty="0">
              <a:solidFill>
                <a:schemeClr val="tx1"/>
              </a:solidFill>
            </a:endParaRPr>
          </a:p>
        </p:txBody>
      </p:sp>
      <p:sp>
        <p:nvSpPr>
          <p:cNvPr id="7" name="Rectangle 6"/>
          <p:cNvSpPr/>
          <p:nvPr/>
        </p:nvSpPr>
        <p:spPr>
          <a:xfrm>
            <a:off x="145350" y="5824696"/>
            <a:ext cx="2759923" cy="369332"/>
          </a:xfrm>
          <a:prstGeom prst="rect">
            <a:avLst/>
          </a:prstGeom>
          <a:solidFill>
            <a:schemeClr val="bg2">
              <a:lumMod val="60000"/>
              <a:lumOff val="40000"/>
            </a:schemeClr>
          </a:solidFill>
        </p:spPr>
        <p:txBody>
          <a:bodyPr wrap="none">
            <a:spAutoFit/>
          </a:bodyPr>
          <a:lstStyle/>
          <a:p>
            <a:r>
              <a:rPr lang="en-US" dirty="0">
                <a:solidFill>
                  <a:srgbClr val="006BB5"/>
                </a:solidFill>
              </a:rPr>
              <a:t>PP, </a:t>
            </a:r>
            <a:r>
              <a:rPr lang="en-US" dirty="0" err="1">
                <a:solidFill>
                  <a:srgbClr val="006BB5"/>
                </a:solidFill>
              </a:rPr>
              <a:t>MRStat</a:t>
            </a:r>
            <a:r>
              <a:rPr lang="en-US" dirty="0">
                <a:solidFill>
                  <a:srgbClr val="006BB5"/>
                </a:solidFill>
              </a:rPr>
              <a:t>, S/Q, </a:t>
            </a:r>
            <a:r>
              <a:rPr lang="en-US" dirty="0" smtClean="0">
                <a:solidFill>
                  <a:srgbClr val="006BB5"/>
                </a:solidFill>
              </a:rPr>
              <a:t>Index, CF</a:t>
            </a:r>
            <a:endParaRPr lang="en-US" dirty="0">
              <a:solidFill>
                <a:srgbClr val="006BB5"/>
              </a:solidFill>
            </a:endParaRPr>
          </a:p>
        </p:txBody>
      </p:sp>
      <p:sp>
        <p:nvSpPr>
          <p:cNvPr id="8" name="Rectangle 7"/>
          <p:cNvSpPr/>
          <p:nvPr/>
        </p:nvSpPr>
        <p:spPr>
          <a:xfrm>
            <a:off x="1081413" y="6241932"/>
            <a:ext cx="6483313" cy="369332"/>
          </a:xfrm>
          <a:prstGeom prst="rect">
            <a:avLst/>
          </a:prstGeom>
          <a:solidFill>
            <a:schemeClr val="bg2">
              <a:lumMod val="60000"/>
              <a:lumOff val="40000"/>
            </a:schemeClr>
          </a:solidFill>
        </p:spPr>
        <p:txBody>
          <a:bodyPr wrap="none">
            <a:spAutoFit/>
          </a:bodyPr>
          <a:lstStyle/>
          <a:p>
            <a:r>
              <a:rPr lang="en-US" dirty="0" smtClean="0">
                <a:solidFill>
                  <a:srgbClr val="7030A0"/>
                </a:solidFill>
              </a:rPr>
              <a:t>Parallelism </a:t>
            </a:r>
            <a:r>
              <a:rPr lang="en-US" dirty="0">
                <a:solidFill>
                  <a:srgbClr val="7030A0"/>
                </a:solidFill>
              </a:rPr>
              <a:t>over Government items </a:t>
            </a:r>
            <a:r>
              <a:rPr lang="en-US" dirty="0" smtClean="0">
                <a:solidFill>
                  <a:srgbClr val="7030A0"/>
                </a:solidFill>
              </a:rPr>
              <a:t>(from </a:t>
            </a:r>
            <a:r>
              <a:rPr lang="en-US" dirty="0">
                <a:solidFill>
                  <a:srgbClr val="7030A0"/>
                </a:solidFill>
              </a:rPr>
              <a:t>people), People viewing</a:t>
            </a:r>
          </a:p>
        </p:txBody>
      </p:sp>
    </p:spTree>
    <p:extLst>
      <p:ext uri="{BB962C8B-B14F-4D97-AF65-F5344CB8AC3E}">
        <p14:creationId xmlns:p14="http://schemas.microsoft.com/office/powerpoint/2010/main" val="241350561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000" dirty="0" smtClean="0"/>
              <a:t>4</a:t>
            </a:r>
            <a:r>
              <a:rPr lang="en-US" sz="2000" dirty="0"/>
              <a:t>: Non-Traditional Data in Statistical Survey Response Improvement (Adaptive Design)</a:t>
            </a:r>
          </a:p>
        </p:txBody>
      </p:sp>
      <p:sp>
        <p:nvSpPr>
          <p:cNvPr id="3" name="Content Placeholder 2"/>
          <p:cNvSpPr>
            <a:spLocks noGrp="1"/>
          </p:cNvSpPr>
          <p:nvPr>
            <p:ph idx="1"/>
          </p:nvPr>
        </p:nvSpPr>
        <p:spPr>
          <a:xfrm>
            <a:off x="95250" y="989874"/>
            <a:ext cx="9048750" cy="4114800"/>
          </a:xfrm>
        </p:spPr>
        <p:txBody>
          <a:bodyPr/>
          <a:lstStyle/>
          <a:p>
            <a:r>
              <a:rPr lang="en-US" b="1" dirty="0">
                <a:solidFill>
                  <a:srgbClr val="FF0000"/>
                </a:solidFill>
              </a:rPr>
              <a:t>Application:</a:t>
            </a:r>
            <a:r>
              <a:rPr lang="en-US" dirty="0"/>
              <a:t> Survey costs are increasing as survey response declines. This use case has similar goals to that above but involves non-traditional commercial and public data sources from the web, wireless communication, electronic transactions mashed up analytically with traditional surveys to improve statistics for small area geographies, new measures and to improve the timeliness of released statistics</a:t>
            </a:r>
            <a:r>
              <a:rPr lang="en-US" dirty="0" smtClean="0"/>
              <a:t>.</a:t>
            </a:r>
          </a:p>
          <a:p>
            <a:r>
              <a:rPr lang="en-US" b="1" dirty="0" smtClean="0">
                <a:solidFill>
                  <a:srgbClr val="FF0000"/>
                </a:solidFill>
              </a:rPr>
              <a:t>Current </a:t>
            </a:r>
            <a:r>
              <a:rPr lang="en-US" b="1" dirty="0">
                <a:solidFill>
                  <a:srgbClr val="FF0000"/>
                </a:solidFill>
              </a:rPr>
              <a:t>Approach:</a:t>
            </a:r>
            <a:r>
              <a:rPr lang="en-US" dirty="0"/>
              <a:t>  Integrate survey data, other government administrative data, web scrapped data, wireless data, e-transaction data, potentially social media data and positioning data from various sources. Software, Visualization and data characteristics similar to previous use case.</a:t>
            </a:r>
            <a:endParaRPr lang="en-US" dirty="0" smtClean="0"/>
          </a:p>
          <a:p>
            <a:r>
              <a:rPr lang="en-US" b="1" dirty="0" smtClean="0">
                <a:solidFill>
                  <a:srgbClr val="FF0000"/>
                </a:solidFill>
              </a:rPr>
              <a:t>Futures:</a:t>
            </a:r>
            <a:r>
              <a:rPr lang="en-US" dirty="0"/>
              <a:t> Analytics needs to be developed which give statistical estimations that provide more detail, on a more near real time basis for less cost. The reliability of estimated statistics from such “mashed up” sources still must be evaluated.</a:t>
            </a:r>
          </a:p>
        </p:txBody>
      </p:sp>
      <p:sp>
        <p:nvSpPr>
          <p:cNvPr id="5" name="Slide Number Placeholder 4"/>
          <p:cNvSpPr>
            <a:spLocks noGrp="1"/>
          </p:cNvSpPr>
          <p:nvPr>
            <p:ph type="sldNum" sz="quarter" idx="12"/>
          </p:nvPr>
        </p:nvSpPr>
        <p:spPr/>
        <p:txBody>
          <a:bodyPr/>
          <a:lstStyle/>
          <a:p>
            <a:fld id="{C4B85148-DB98-4269-ACE6-2DF49F9918C9}" type="slidenum">
              <a:rPr lang="en-US" smtClean="0"/>
              <a:pPr/>
              <a:t>18</a:t>
            </a:fld>
            <a:endParaRPr lang="en-US" dirty="0"/>
          </a:p>
        </p:txBody>
      </p:sp>
      <p:sp>
        <p:nvSpPr>
          <p:cNvPr id="6" name="Rounded Rectangle 5"/>
          <p:cNvSpPr/>
          <p:nvPr/>
        </p:nvSpPr>
        <p:spPr>
          <a:xfrm>
            <a:off x="2187127" y="68494"/>
            <a:ext cx="1455483" cy="40862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b="1" dirty="0" smtClean="0">
                <a:solidFill>
                  <a:schemeClr val="tx1"/>
                </a:solidFill>
              </a:rPr>
              <a:t>Government</a:t>
            </a:r>
            <a:endParaRPr lang="en-US" b="1" dirty="0">
              <a:solidFill>
                <a:schemeClr val="tx1"/>
              </a:solidFill>
            </a:endParaRPr>
          </a:p>
        </p:txBody>
      </p:sp>
      <p:sp>
        <p:nvSpPr>
          <p:cNvPr id="7" name="Rectangle 6"/>
          <p:cNvSpPr/>
          <p:nvPr/>
        </p:nvSpPr>
        <p:spPr>
          <a:xfrm>
            <a:off x="6022015" y="5831705"/>
            <a:ext cx="2759923" cy="369332"/>
          </a:xfrm>
          <a:prstGeom prst="rect">
            <a:avLst/>
          </a:prstGeom>
          <a:solidFill>
            <a:schemeClr val="bg2">
              <a:lumMod val="60000"/>
              <a:lumOff val="40000"/>
            </a:schemeClr>
          </a:solidFill>
        </p:spPr>
        <p:txBody>
          <a:bodyPr wrap="none">
            <a:spAutoFit/>
          </a:bodyPr>
          <a:lstStyle/>
          <a:p>
            <a:r>
              <a:rPr lang="en-US" dirty="0">
                <a:solidFill>
                  <a:srgbClr val="006BB5"/>
                </a:solidFill>
              </a:rPr>
              <a:t>PP, </a:t>
            </a:r>
            <a:r>
              <a:rPr lang="en-US" dirty="0" err="1">
                <a:solidFill>
                  <a:srgbClr val="006BB5"/>
                </a:solidFill>
              </a:rPr>
              <a:t>MRStat</a:t>
            </a:r>
            <a:r>
              <a:rPr lang="en-US" dirty="0">
                <a:solidFill>
                  <a:srgbClr val="006BB5"/>
                </a:solidFill>
              </a:rPr>
              <a:t>, S/Q, </a:t>
            </a:r>
            <a:r>
              <a:rPr lang="en-US" dirty="0" smtClean="0">
                <a:solidFill>
                  <a:srgbClr val="006BB5"/>
                </a:solidFill>
              </a:rPr>
              <a:t>Index, CF</a:t>
            </a:r>
            <a:endParaRPr lang="en-US" dirty="0">
              <a:solidFill>
                <a:srgbClr val="006BB5"/>
              </a:solidFill>
            </a:endParaRPr>
          </a:p>
        </p:txBody>
      </p:sp>
      <p:sp>
        <p:nvSpPr>
          <p:cNvPr id="8" name="Rectangle 7"/>
          <p:cNvSpPr/>
          <p:nvPr/>
        </p:nvSpPr>
        <p:spPr>
          <a:xfrm>
            <a:off x="1144044" y="6291943"/>
            <a:ext cx="6483313" cy="369332"/>
          </a:xfrm>
          <a:prstGeom prst="rect">
            <a:avLst/>
          </a:prstGeom>
          <a:solidFill>
            <a:schemeClr val="bg2">
              <a:lumMod val="60000"/>
              <a:lumOff val="40000"/>
            </a:schemeClr>
          </a:solidFill>
        </p:spPr>
        <p:txBody>
          <a:bodyPr wrap="none">
            <a:spAutoFit/>
          </a:bodyPr>
          <a:lstStyle/>
          <a:p>
            <a:r>
              <a:rPr lang="en-US" dirty="0" smtClean="0">
                <a:solidFill>
                  <a:srgbClr val="7030A0"/>
                </a:solidFill>
              </a:rPr>
              <a:t>Parallelism </a:t>
            </a:r>
            <a:r>
              <a:rPr lang="en-US" dirty="0">
                <a:solidFill>
                  <a:srgbClr val="7030A0"/>
                </a:solidFill>
              </a:rPr>
              <a:t>over Government items </a:t>
            </a:r>
            <a:r>
              <a:rPr lang="en-US" dirty="0" smtClean="0">
                <a:solidFill>
                  <a:srgbClr val="7030A0"/>
                </a:solidFill>
              </a:rPr>
              <a:t>(from </a:t>
            </a:r>
            <a:r>
              <a:rPr lang="en-US" dirty="0">
                <a:solidFill>
                  <a:srgbClr val="7030A0"/>
                </a:solidFill>
              </a:rPr>
              <a:t>people), People viewing</a:t>
            </a:r>
          </a:p>
        </p:txBody>
      </p:sp>
    </p:spTree>
    <p:extLst>
      <p:ext uri="{BB962C8B-B14F-4D97-AF65-F5344CB8AC3E}">
        <p14:creationId xmlns:p14="http://schemas.microsoft.com/office/powerpoint/2010/main" val="98081814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371600" y="2408369"/>
            <a:ext cx="6111860" cy="566924"/>
          </a:xfrm>
        </p:spPr>
        <p:txBody>
          <a:bodyPr>
            <a:normAutofit fontScale="90000"/>
          </a:bodyPr>
          <a:lstStyle/>
          <a:p>
            <a:r>
              <a:rPr lang="en-US" dirty="0" smtClean="0"/>
              <a:t>Introduction to </a:t>
            </a:r>
            <a:r>
              <a:rPr lang="en-US" dirty="0"/>
              <a:t>NIST Big Data Public Working Group (NBD-PWG</a:t>
            </a:r>
            <a:r>
              <a:rPr lang="en-US" dirty="0" smtClean="0"/>
              <a:t>)</a:t>
            </a:r>
            <a:br>
              <a:rPr lang="en-US" dirty="0" smtClean="0"/>
            </a:br>
            <a:r>
              <a:rPr lang="en-US" dirty="0">
                <a:solidFill>
                  <a:srgbClr val="782F40"/>
                </a:solidFill>
              </a:rPr>
              <a:t>Requirements and Use Case </a:t>
            </a:r>
            <a:r>
              <a:rPr lang="en-US" dirty="0" smtClean="0">
                <a:solidFill>
                  <a:srgbClr val="782F40"/>
                </a:solidFill>
              </a:rPr>
              <a:t>Subgroup</a:t>
            </a:r>
            <a:br>
              <a:rPr lang="en-US" dirty="0" smtClean="0">
                <a:solidFill>
                  <a:srgbClr val="782F40"/>
                </a:solidFill>
              </a:rPr>
            </a:br>
            <a:r>
              <a:rPr lang="en-US" dirty="0" smtClean="0">
                <a:solidFill>
                  <a:schemeClr val="accent3">
                    <a:lumMod val="50000"/>
                  </a:schemeClr>
                </a:solidFill>
              </a:rPr>
              <a:t>Commercial Use Cases</a:t>
            </a:r>
            <a:endParaRPr lang="en-US" dirty="0">
              <a:solidFill>
                <a:schemeClr val="accent3">
                  <a:lumMod val="50000"/>
                </a:schemeClr>
              </a:solidFill>
            </a:endParaRPr>
          </a:p>
        </p:txBody>
      </p:sp>
      <p:sp>
        <p:nvSpPr>
          <p:cNvPr id="4" name="Text Placeholder 3"/>
          <p:cNvSpPr>
            <a:spLocks noGrp="1"/>
          </p:cNvSpPr>
          <p:nvPr>
            <p:ph type="body" sz="quarter" idx="10"/>
          </p:nvPr>
        </p:nvSpPr>
        <p:spPr/>
        <p:txBody>
          <a:bodyPr/>
          <a:lstStyle/>
          <a:p>
            <a:endParaRPr lang="en-US" dirty="0"/>
          </a:p>
        </p:txBody>
      </p:sp>
    </p:spTree>
    <p:extLst>
      <p:ext uri="{BB962C8B-B14F-4D97-AF65-F5344CB8AC3E}">
        <p14:creationId xmlns:p14="http://schemas.microsoft.com/office/powerpoint/2010/main" val="22077165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371600" y="2408369"/>
            <a:ext cx="6111860" cy="566924"/>
          </a:xfrm>
        </p:spPr>
        <p:txBody>
          <a:bodyPr>
            <a:normAutofit fontScale="90000"/>
          </a:bodyPr>
          <a:lstStyle/>
          <a:p>
            <a:r>
              <a:rPr lang="en-US" dirty="0" smtClean="0"/>
              <a:t>Introduction to </a:t>
            </a:r>
            <a:r>
              <a:rPr lang="en-US" dirty="0"/>
              <a:t>NIST Big Data Public Working Group (NBD-PWG</a:t>
            </a:r>
            <a:r>
              <a:rPr lang="en-US" dirty="0" smtClean="0"/>
              <a:t>)</a:t>
            </a:r>
            <a:br>
              <a:rPr lang="en-US" dirty="0" smtClean="0"/>
            </a:br>
            <a:r>
              <a:rPr lang="en-US" dirty="0">
                <a:solidFill>
                  <a:srgbClr val="782F40"/>
                </a:solidFill>
              </a:rPr>
              <a:t>Requirements and Use Case </a:t>
            </a:r>
            <a:r>
              <a:rPr lang="en-US" dirty="0" smtClean="0">
                <a:solidFill>
                  <a:srgbClr val="782F40"/>
                </a:solidFill>
              </a:rPr>
              <a:t>Subgroup</a:t>
            </a:r>
            <a:br>
              <a:rPr lang="en-US" dirty="0" smtClean="0">
                <a:solidFill>
                  <a:srgbClr val="782F40"/>
                </a:solidFill>
              </a:rPr>
            </a:br>
            <a:r>
              <a:rPr lang="en-US" dirty="0" smtClean="0">
                <a:solidFill>
                  <a:schemeClr val="accent3">
                    <a:lumMod val="50000"/>
                  </a:schemeClr>
                </a:solidFill>
              </a:rPr>
              <a:t>Introduction</a:t>
            </a:r>
            <a:endParaRPr lang="en-US" dirty="0">
              <a:solidFill>
                <a:schemeClr val="accent3">
                  <a:lumMod val="50000"/>
                </a:schemeClr>
              </a:solidFill>
            </a:endParaRPr>
          </a:p>
        </p:txBody>
      </p:sp>
      <p:sp>
        <p:nvSpPr>
          <p:cNvPr id="4" name="Text Placeholder 3"/>
          <p:cNvSpPr>
            <a:spLocks noGrp="1"/>
          </p:cNvSpPr>
          <p:nvPr>
            <p:ph type="body" sz="quarter" idx="10"/>
          </p:nvPr>
        </p:nvSpPr>
        <p:spPr/>
        <p:txBody>
          <a:bodyPr/>
          <a:lstStyle/>
          <a:p>
            <a:endParaRPr lang="en-US" dirty="0"/>
          </a:p>
        </p:txBody>
      </p:sp>
    </p:spTree>
    <p:extLst>
      <p:ext uri="{BB962C8B-B14F-4D97-AF65-F5344CB8AC3E}">
        <p14:creationId xmlns:p14="http://schemas.microsoft.com/office/powerpoint/2010/main" val="26948047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5</a:t>
            </a:r>
            <a:r>
              <a:rPr lang="en-US" sz="3100" dirty="0" smtClean="0"/>
              <a:t>: </a:t>
            </a:r>
            <a:r>
              <a:rPr lang="en-US" sz="3100" dirty="0"/>
              <a:t>Cloud Eco-System, for Financial </a:t>
            </a:r>
            <a:r>
              <a:rPr lang="en-US" sz="3100" dirty="0" smtClean="0"/>
              <a:t>Industries</a:t>
            </a:r>
            <a:endParaRPr lang="en-US" sz="3100" dirty="0"/>
          </a:p>
        </p:txBody>
      </p:sp>
      <p:sp>
        <p:nvSpPr>
          <p:cNvPr id="3" name="Content Placeholder 2"/>
          <p:cNvSpPr>
            <a:spLocks noGrp="1"/>
          </p:cNvSpPr>
          <p:nvPr>
            <p:ph idx="1"/>
          </p:nvPr>
        </p:nvSpPr>
        <p:spPr>
          <a:xfrm>
            <a:off x="95250" y="1036081"/>
            <a:ext cx="9048750" cy="4114800"/>
          </a:xfrm>
        </p:spPr>
        <p:txBody>
          <a:bodyPr/>
          <a:lstStyle/>
          <a:p>
            <a:r>
              <a:rPr lang="en-US" dirty="0"/>
              <a:t>(Banking, Securities &amp; Investments, Insurance) transacting business within the United States</a:t>
            </a:r>
            <a:endParaRPr lang="en-US" b="1" dirty="0" smtClean="0">
              <a:solidFill>
                <a:srgbClr val="FF0000"/>
              </a:solidFill>
            </a:endParaRPr>
          </a:p>
          <a:p>
            <a:r>
              <a:rPr lang="en-US" b="1" dirty="0" smtClean="0">
                <a:solidFill>
                  <a:srgbClr val="FF0000"/>
                </a:solidFill>
              </a:rPr>
              <a:t>Application</a:t>
            </a:r>
            <a:r>
              <a:rPr lang="en-US" b="1" dirty="0">
                <a:solidFill>
                  <a:srgbClr val="FF0000"/>
                </a:solidFill>
              </a:rPr>
              <a:t>:</a:t>
            </a:r>
            <a:r>
              <a:rPr lang="en-US" dirty="0"/>
              <a:t> Use of Cloud (</a:t>
            </a:r>
            <a:r>
              <a:rPr lang="en-US" dirty="0" err="1"/>
              <a:t>Bigdata</a:t>
            </a:r>
            <a:r>
              <a:rPr lang="en-US" dirty="0"/>
              <a:t>) technologies needs to be extended in Financial Industries (Banking, Securities &amp; Investments, Insurance).</a:t>
            </a:r>
            <a:endParaRPr lang="en-US" dirty="0" smtClean="0"/>
          </a:p>
          <a:p>
            <a:r>
              <a:rPr lang="en-US" b="1" dirty="0" smtClean="0">
                <a:solidFill>
                  <a:srgbClr val="FF0000"/>
                </a:solidFill>
              </a:rPr>
              <a:t>Current </a:t>
            </a:r>
            <a:r>
              <a:rPr lang="en-US" b="1" dirty="0">
                <a:solidFill>
                  <a:srgbClr val="FF0000"/>
                </a:solidFill>
              </a:rPr>
              <a:t>Approach:</a:t>
            </a:r>
            <a:r>
              <a:rPr lang="en-US" dirty="0"/>
              <a:t>   Currently within Financial Industry, </a:t>
            </a:r>
            <a:r>
              <a:rPr lang="en-US" dirty="0" err="1"/>
              <a:t>Bigdata</a:t>
            </a:r>
            <a:r>
              <a:rPr lang="en-US" dirty="0"/>
              <a:t> and Hadoop are used for fraud detection, risk analysis and assessments as well as improving the organizations knowledge and understanding of the customers. At the same time, the traditional client/server/data warehouse/RDBM (Relational Database Management) systems are used for the handling, processing, storage and archival of the entities financial data. Real time data and analysis important in these applications.</a:t>
            </a:r>
            <a:endParaRPr lang="en-US" dirty="0" smtClean="0"/>
          </a:p>
          <a:p>
            <a:r>
              <a:rPr lang="en-US" b="1" dirty="0" smtClean="0">
                <a:solidFill>
                  <a:srgbClr val="FF0000"/>
                </a:solidFill>
              </a:rPr>
              <a:t>Futures:</a:t>
            </a:r>
            <a:r>
              <a:rPr lang="en-US" dirty="0"/>
              <a:t> One must address Security and privacy and regulation such as SEC mandated use of XBRL (extensible Business Related Markup Language) and examine other cloud functions in the Financial industry.</a:t>
            </a:r>
          </a:p>
        </p:txBody>
      </p:sp>
      <p:sp>
        <p:nvSpPr>
          <p:cNvPr id="5" name="Slide Number Placeholder 4"/>
          <p:cNvSpPr>
            <a:spLocks noGrp="1"/>
          </p:cNvSpPr>
          <p:nvPr>
            <p:ph type="sldNum" sz="quarter" idx="12"/>
          </p:nvPr>
        </p:nvSpPr>
        <p:spPr/>
        <p:txBody>
          <a:bodyPr/>
          <a:lstStyle/>
          <a:p>
            <a:fld id="{C4B85148-DB98-4269-ACE6-2DF49F9918C9}" type="slidenum">
              <a:rPr lang="en-US" smtClean="0"/>
              <a:pPr/>
              <a:t>20</a:t>
            </a:fld>
            <a:endParaRPr lang="en-US" dirty="0"/>
          </a:p>
        </p:txBody>
      </p:sp>
      <p:sp>
        <p:nvSpPr>
          <p:cNvPr id="6" name="Rounded Rectangle 5"/>
          <p:cNvSpPr/>
          <p:nvPr/>
        </p:nvSpPr>
        <p:spPr>
          <a:xfrm>
            <a:off x="2187127" y="68494"/>
            <a:ext cx="1455483" cy="40862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b="1" dirty="0">
                <a:solidFill>
                  <a:schemeClr val="tx1"/>
                </a:solidFill>
              </a:rPr>
              <a:t>Commercial</a:t>
            </a:r>
          </a:p>
        </p:txBody>
      </p:sp>
      <p:sp>
        <p:nvSpPr>
          <p:cNvPr id="7" name="Rectangle 6"/>
          <p:cNvSpPr/>
          <p:nvPr/>
        </p:nvSpPr>
        <p:spPr>
          <a:xfrm>
            <a:off x="316818" y="5940855"/>
            <a:ext cx="2394438" cy="369332"/>
          </a:xfrm>
          <a:prstGeom prst="rect">
            <a:avLst/>
          </a:prstGeom>
          <a:solidFill>
            <a:schemeClr val="bg2">
              <a:lumMod val="60000"/>
              <a:lumOff val="40000"/>
            </a:schemeClr>
          </a:solidFill>
        </p:spPr>
        <p:txBody>
          <a:bodyPr wrap="none">
            <a:spAutoFit/>
          </a:bodyPr>
          <a:lstStyle/>
          <a:p>
            <a:r>
              <a:rPr lang="en-US" dirty="0">
                <a:solidFill>
                  <a:srgbClr val="006BB5"/>
                </a:solidFill>
              </a:rPr>
              <a:t>PP, </a:t>
            </a:r>
            <a:r>
              <a:rPr lang="en-US" dirty="0" err="1">
                <a:solidFill>
                  <a:srgbClr val="006BB5"/>
                </a:solidFill>
              </a:rPr>
              <a:t>MRStat</a:t>
            </a:r>
            <a:r>
              <a:rPr lang="en-US" dirty="0">
                <a:solidFill>
                  <a:srgbClr val="006BB5"/>
                </a:solidFill>
              </a:rPr>
              <a:t>, S/Q, </a:t>
            </a:r>
            <a:r>
              <a:rPr lang="en-US" dirty="0" smtClean="0">
                <a:solidFill>
                  <a:srgbClr val="006BB5"/>
                </a:solidFill>
              </a:rPr>
              <a:t>Index</a:t>
            </a:r>
            <a:endParaRPr lang="en-US" dirty="0">
              <a:solidFill>
                <a:srgbClr val="006BB5"/>
              </a:solidFill>
            </a:endParaRPr>
          </a:p>
        </p:txBody>
      </p:sp>
      <p:sp>
        <p:nvSpPr>
          <p:cNvPr id="8" name="Rectangle 7"/>
          <p:cNvSpPr/>
          <p:nvPr/>
        </p:nvSpPr>
        <p:spPr>
          <a:xfrm>
            <a:off x="4242145" y="5950854"/>
            <a:ext cx="4901855" cy="369332"/>
          </a:xfrm>
          <a:prstGeom prst="rect">
            <a:avLst/>
          </a:prstGeom>
          <a:solidFill>
            <a:schemeClr val="bg2">
              <a:lumMod val="60000"/>
              <a:lumOff val="40000"/>
            </a:schemeClr>
          </a:solidFill>
        </p:spPr>
        <p:txBody>
          <a:bodyPr wrap="none">
            <a:spAutoFit/>
          </a:bodyPr>
          <a:lstStyle/>
          <a:p>
            <a:r>
              <a:rPr lang="en-US" dirty="0" smtClean="0">
                <a:solidFill>
                  <a:srgbClr val="7030A0"/>
                </a:solidFill>
              </a:rPr>
              <a:t>Parallelism </a:t>
            </a:r>
            <a:r>
              <a:rPr lang="en-US" dirty="0">
                <a:solidFill>
                  <a:srgbClr val="7030A0"/>
                </a:solidFill>
              </a:rPr>
              <a:t>over </a:t>
            </a:r>
            <a:r>
              <a:rPr lang="en-US" dirty="0" smtClean="0">
                <a:solidFill>
                  <a:srgbClr val="7030A0"/>
                </a:solidFill>
              </a:rPr>
              <a:t>items in bank, People accessing</a:t>
            </a:r>
            <a:endParaRPr lang="en-US" dirty="0">
              <a:solidFill>
                <a:srgbClr val="7030A0"/>
              </a:solidFill>
            </a:endParaRPr>
          </a:p>
        </p:txBody>
      </p:sp>
      <p:sp>
        <p:nvSpPr>
          <p:cNvPr id="9" name="Rectangle 8"/>
          <p:cNvSpPr/>
          <p:nvPr/>
        </p:nvSpPr>
        <p:spPr>
          <a:xfrm>
            <a:off x="2885427" y="5955232"/>
            <a:ext cx="1183337" cy="369332"/>
          </a:xfrm>
          <a:prstGeom prst="rect">
            <a:avLst/>
          </a:prstGeom>
          <a:solidFill>
            <a:schemeClr val="bg2">
              <a:lumMod val="60000"/>
              <a:lumOff val="40000"/>
            </a:schemeClr>
          </a:solidFill>
        </p:spPr>
        <p:txBody>
          <a:bodyPr wrap="none">
            <a:spAutoFit/>
          </a:bodyPr>
          <a:lstStyle/>
          <a:p>
            <a:r>
              <a:rPr lang="en-US" dirty="0" smtClean="0">
                <a:solidFill>
                  <a:schemeClr val="accent3">
                    <a:lumMod val="50000"/>
                  </a:schemeClr>
                </a:solidFill>
              </a:rPr>
              <a:t>Streaming</a:t>
            </a:r>
            <a:endParaRPr lang="en-US" dirty="0">
              <a:solidFill>
                <a:schemeClr val="accent3">
                  <a:lumMod val="50000"/>
                </a:schemeClr>
              </a:solidFill>
            </a:endParaRPr>
          </a:p>
        </p:txBody>
      </p:sp>
    </p:spTree>
    <p:extLst>
      <p:ext uri="{BB962C8B-B14F-4D97-AF65-F5344CB8AC3E}">
        <p14:creationId xmlns:p14="http://schemas.microsoft.com/office/powerpoint/2010/main" val="361354166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6: </a:t>
            </a:r>
            <a:r>
              <a:rPr lang="en-US" dirty="0" err="1"/>
              <a:t>Mendeley</a:t>
            </a:r>
            <a:r>
              <a:rPr lang="en-US" dirty="0"/>
              <a:t> – An International Network of Research</a:t>
            </a:r>
          </a:p>
        </p:txBody>
      </p:sp>
      <p:sp>
        <p:nvSpPr>
          <p:cNvPr id="3" name="Content Placeholder 2"/>
          <p:cNvSpPr>
            <a:spLocks noGrp="1"/>
          </p:cNvSpPr>
          <p:nvPr>
            <p:ph idx="1"/>
          </p:nvPr>
        </p:nvSpPr>
        <p:spPr>
          <a:xfrm>
            <a:off x="0" y="1051071"/>
            <a:ext cx="9048750" cy="5240872"/>
          </a:xfrm>
        </p:spPr>
        <p:txBody>
          <a:bodyPr/>
          <a:lstStyle/>
          <a:p>
            <a:r>
              <a:rPr lang="en-US" sz="1800" b="1" dirty="0">
                <a:solidFill>
                  <a:srgbClr val="FF0000"/>
                </a:solidFill>
              </a:rPr>
              <a:t>Application:</a:t>
            </a:r>
            <a:r>
              <a:rPr lang="en-US" sz="1800" dirty="0"/>
              <a:t> </a:t>
            </a:r>
            <a:r>
              <a:rPr lang="en-US" sz="1800" dirty="0" err="1"/>
              <a:t>Mendeley</a:t>
            </a:r>
            <a:r>
              <a:rPr lang="en-US" sz="1800" dirty="0"/>
              <a:t> has built a database of research documents and facilitates the creation of shared bibliographies. </a:t>
            </a:r>
            <a:r>
              <a:rPr lang="en-US" sz="1800" dirty="0" err="1"/>
              <a:t>Mendeley</a:t>
            </a:r>
            <a:r>
              <a:rPr lang="en-US" sz="1800" dirty="0"/>
              <a:t> uses the information collected about research reading patterns and other activities conducted via the software to build more efficient literature discovery and analysis tools. Text mining and classification systems enables automatic recommendation of relevant research, improving the cost and performance of research teams, particularly those engaged in curation of literature on a particular </a:t>
            </a:r>
            <a:r>
              <a:rPr lang="en-US" sz="1800" dirty="0" smtClean="0"/>
              <a:t>subject</a:t>
            </a:r>
          </a:p>
          <a:p>
            <a:r>
              <a:rPr lang="en-US" sz="1800" b="1" dirty="0" smtClean="0">
                <a:solidFill>
                  <a:srgbClr val="FF0000"/>
                </a:solidFill>
              </a:rPr>
              <a:t>Current </a:t>
            </a:r>
            <a:r>
              <a:rPr lang="en-US" sz="1800" b="1" dirty="0">
                <a:solidFill>
                  <a:srgbClr val="FF0000"/>
                </a:solidFill>
              </a:rPr>
              <a:t>Approach:</a:t>
            </a:r>
            <a:r>
              <a:rPr lang="en-US" sz="1800" dirty="0"/>
              <a:t> Data size is 15TB presently, growing about 1 TB/month. Processing on Amazon Web Services with Hadoop, Scribe, Hive, Mahout, Python. Standard libraries for machine learning and analytics, Latent Dirichlet Allocation, custom built reporting tools for aggregating readership and social activities per document.</a:t>
            </a:r>
            <a:endParaRPr lang="en-US" sz="1800" dirty="0" smtClean="0"/>
          </a:p>
          <a:p>
            <a:r>
              <a:rPr lang="en-US" sz="1800" b="1" dirty="0" smtClean="0">
                <a:solidFill>
                  <a:srgbClr val="FF0000"/>
                </a:solidFill>
              </a:rPr>
              <a:t>Futures:</a:t>
            </a:r>
            <a:r>
              <a:rPr lang="en-US" sz="1800" dirty="0" smtClean="0"/>
              <a:t> </a:t>
            </a:r>
            <a:r>
              <a:rPr lang="en-US" sz="1800" dirty="0"/>
              <a:t>Currently Hadoop batch jobs are scheduled daily, but work has begun on real-time recommendation. The database contains ~400M documents, roughly 80M unique documents, and receives 5-700k new uploads on a weekday. Thus a major challenge is clustering matching documents together in a computationally efficient way (scalable and parallelized) when they’re uploaded from different sources and have been slightly modified via third-part annotation tools or publisher watermarks and cover pages.</a:t>
            </a:r>
          </a:p>
        </p:txBody>
      </p:sp>
      <p:sp>
        <p:nvSpPr>
          <p:cNvPr id="5" name="Slide Number Placeholder 4"/>
          <p:cNvSpPr>
            <a:spLocks noGrp="1"/>
          </p:cNvSpPr>
          <p:nvPr>
            <p:ph type="sldNum" sz="quarter" idx="12"/>
          </p:nvPr>
        </p:nvSpPr>
        <p:spPr/>
        <p:txBody>
          <a:bodyPr/>
          <a:lstStyle/>
          <a:p>
            <a:fld id="{C4B85148-DB98-4269-ACE6-2DF49F9918C9}" type="slidenum">
              <a:rPr lang="en-US" smtClean="0"/>
              <a:pPr/>
              <a:t>21</a:t>
            </a:fld>
            <a:endParaRPr lang="en-US" dirty="0"/>
          </a:p>
        </p:txBody>
      </p:sp>
      <p:sp>
        <p:nvSpPr>
          <p:cNvPr id="6" name="Rounded Rectangle 5"/>
          <p:cNvSpPr/>
          <p:nvPr/>
        </p:nvSpPr>
        <p:spPr>
          <a:xfrm>
            <a:off x="2187127" y="68494"/>
            <a:ext cx="1455483" cy="40862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b="1" dirty="0">
                <a:solidFill>
                  <a:schemeClr val="tx1"/>
                </a:solidFill>
              </a:rPr>
              <a:t>Commercial</a:t>
            </a:r>
          </a:p>
        </p:txBody>
      </p:sp>
      <p:sp>
        <p:nvSpPr>
          <p:cNvPr id="7" name="Rectangle 6"/>
          <p:cNvSpPr/>
          <p:nvPr/>
        </p:nvSpPr>
        <p:spPr>
          <a:xfrm>
            <a:off x="89109" y="5866963"/>
            <a:ext cx="3386120" cy="369332"/>
          </a:xfrm>
          <a:prstGeom prst="rect">
            <a:avLst/>
          </a:prstGeom>
          <a:solidFill>
            <a:schemeClr val="bg2">
              <a:lumMod val="60000"/>
              <a:lumOff val="40000"/>
            </a:schemeClr>
          </a:solidFill>
        </p:spPr>
        <p:txBody>
          <a:bodyPr wrap="none">
            <a:spAutoFit/>
          </a:bodyPr>
          <a:lstStyle/>
          <a:p>
            <a:r>
              <a:rPr lang="en-US" dirty="0">
                <a:solidFill>
                  <a:srgbClr val="006BB5"/>
                </a:solidFill>
              </a:rPr>
              <a:t>PP, MR, </a:t>
            </a:r>
            <a:r>
              <a:rPr lang="en-US" dirty="0" err="1" smtClean="0">
                <a:solidFill>
                  <a:srgbClr val="006BB5"/>
                </a:solidFill>
              </a:rPr>
              <a:t>MRIter</a:t>
            </a:r>
            <a:r>
              <a:rPr lang="en-US" dirty="0" smtClean="0">
                <a:solidFill>
                  <a:srgbClr val="006BB5"/>
                </a:solidFill>
              </a:rPr>
              <a:t>, </a:t>
            </a:r>
            <a:r>
              <a:rPr lang="en-US" dirty="0">
                <a:solidFill>
                  <a:srgbClr val="006BB5"/>
                </a:solidFill>
              </a:rPr>
              <a:t>CF, Classification</a:t>
            </a:r>
          </a:p>
        </p:txBody>
      </p:sp>
      <p:sp>
        <p:nvSpPr>
          <p:cNvPr id="8" name="Rectangle 7"/>
          <p:cNvSpPr/>
          <p:nvPr/>
        </p:nvSpPr>
        <p:spPr>
          <a:xfrm>
            <a:off x="4698713" y="5866963"/>
            <a:ext cx="4350037" cy="369332"/>
          </a:xfrm>
          <a:prstGeom prst="rect">
            <a:avLst/>
          </a:prstGeom>
          <a:solidFill>
            <a:schemeClr val="bg2">
              <a:lumMod val="60000"/>
              <a:lumOff val="40000"/>
            </a:schemeClr>
          </a:solidFill>
        </p:spPr>
        <p:txBody>
          <a:bodyPr wrap="none">
            <a:spAutoFit/>
          </a:bodyPr>
          <a:lstStyle/>
          <a:p>
            <a:r>
              <a:rPr lang="en-US" dirty="0" smtClean="0">
                <a:solidFill>
                  <a:srgbClr val="7030A0"/>
                </a:solidFill>
              </a:rPr>
              <a:t>Parallelism </a:t>
            </a:r>
            <a:r>
              <a:rPr lang="en-US" dirty="0">
                <a:solidFill>
                  <a:srgbClr val="7030A0"/>
                </a:solidFill>
              </a:rPr>
              <a:t>over People and/or Documents</a:t>
            </a:r>
          </a:p>
        </p:txBody>
      </p:sp>
      <p:sp>
        <p:nvSpPr>
          <p:cNvPr id="9" name="Rectangle 8"/>
          <p:cNvSpPr/>
          <p:nvPr/>
        </p:nvSpPr>
        <p:spPr>
          <a:xfrm>
            <a:off x="3498509" y="5866963"/>
            <a:ext cx="1183337" cy="369332"/>
          </a:xfrm>
          <a:prstGeom prst="rect">
            <a:avLst/>
          </a:prstGeom>
          <a:solidFill>
            <a:schemeClr val="bg2">
              <a:lumMod val="60000"/>
              <a:lumOff val="40000"/>
            </a:schemeClr>
          </a:solidFill>
        </p:spPr>
        <p:txBody>
          <a:bodyPr wrap="none">
            <a:spAutoFit/>
          </a:bodyPr>
          <a:lstStyle/>
          <a:p>
            <a:r>
              <a:rPr lang="en-US" dirty="0" smtClean="0">
                <a:solidFill>
                  <a:schemeClr val="accent3">
                    <a:lumMod val="50000"/>
                  </a:schemeClr>
                </a:solidFill>
              </a:rPr>
              <a:t>Streaming</a:t>
            </a:r>
            <a:endParaRPr lang="en-US" dirty="0">
              <a:solidFill>
                <a:schemeClr val="accent3">
                  <a:lumMod val="50000"/>
                </a:schemeClr>
              </a:solidFill>
            </a:endParaRPr>
          </a:p>
        </p:txBody>
      </p:sp>
    </p:spTree>
    <p:extLst>
      <p:ext uri="{BB962C8B-B14F-4D97-AF65-F5344CB8AC3E}">
        <p14:creationId xmlns:p14="http://schemas.microsoft.com/office/powerpoint/2010/main" val="154566688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7: </a:t>
            </a:r>
            <a:r>
              <a:rPr lang="en-US" sz="3200" dirty="0"/>
              <a:t>Netflix Movie Service</a:t>
            </a:r>
          </a:p>
        </p:txBody>
      </p:sp>
      <p:sp>
        <p:nvSpPr>
          <p:cNvPr id="3" name="Content Placeholder 2"/>
          <p:cNvSpPr>
            <a:spLocks noGrp="1"/>
          </p:cNvSpPr>
          <p:nvPr>
            <p:ph idx="1"/>
          </p:nvPr>
        </p:nvSpPr>
        <p:spPr>
          <a:xfrm>
            <a:off x="95250" y="1036081"/>
            <a:ext cx="9048750" cy="4114800"/>
          </a:xfrm>
        </p:spPr>
        <p:txBody>
          <a:bodyPr/>
          <a:lstStyle/>
          <a:p>
            <a:r>
              <a:rPr lang="en-US" sz="1800" b="1" dirty="0">
                <a:solidFill>
                  <a:srgbClr val="FF0000"/>
                </a:solidFill>
              </a:rPr>
              <a:t>Application:</a:t>
            </a:r>
            <a:r>
              <a:rPr lang="en-US" sz="1800" dirty="0"/>
              <a:t> Allow streaming of user selected movies to satisfy multiple objectives (for different stakeholders) -- especially retaining subscribers. Find best possible ordering of a set of videos for a user (household) within a given context in real-time; maximize movie consumption. Digital movies stored in cloud with metadata; user profiles and rankings for small fraction of movies for each user. Use multiple criteria – content based recommender system; user-based recommender system; diversity. Refine algorithms continuously with A/B testing. </a:t>
            </a:r>
            <a:endParaRPr lang="en-US" sz="1800" dirty="0" smtClean="0"/>
          </a:p>
          <a:p>
            <a:r>
              <a:rPr lang="en-US" sz="1800" b="1" dirty="0" smtClean="0">
                <a:solidFill>
                  <a:srgbClr val="FF0000"/>
                </a:solidFill>
              </a:rPr>
              <a:t>Current </a:t>
            </a:r>
            <a:r>
              <a:rPr lang="en-US" sz="1800" b="1" dirty="0">
                <a:solidFill>
                  <a:srgbClr val="FF0000"/>
                </a:solidFill>
              </a:rPr>
              <a:t>Approach:</a:t>
            </a:r>
            <a:r>
              <a:rPr lang="en-US" sz="1800" dirty="0"/>
              <a:t> Recommender systems and streaming video delivery are core Netflix technologies. Recommender systems are always personalized and use logistic/linear regression, elastic nets, matrix factorization, clustering, latent Dirichlet allocation, association rules, gradient boosted decision trees </a:t>
            </a:r>
            <a:r>
              <a:rPr lang="en-US" sz="1800" dirty="0" smtClean="0"/>
              <a:t>etc. </a:t>
            </a:r>
            <a:r>
              <a:rPr lang="en-US" sz="1800" dirty="0"/>
              <a:t>Winner of Netflix competition (to improve ratings by 10%) combined over 100 different algorithms. Uses SQL, </a:t>
            </a:r>
            <a:r>
              <a:rPr lang="en-US" sz="1800" dirty="0" err="1"/>
              <a:t>NoSQL</a:t>
            </a:r>
            <a:r>
              <a:rPr lang="en-US" sz="1800" dirty="0"/>
              <a:t>, MapReduce on Amazon Web Services. Netflix recommender systems have features in common to e-commerce like Amazon. Streaming video has features in common with other content providing services like iTunes, Google Play, Pandora and Last.fm.</a:t>
            </a:r>
            <a:endParaRPr lang="en-US" sz="1800" dirty="0" smtClean="0"/>
          </a:p>
          <a:p>
            <a:r>
              <a:rPr lang="en-US" sz="1800" b="1" dirty="0" smtClean="0">
                <a:solidFill>
                  <a:srgbClr val="FF0000"/>
                </a:solidFill>
              </a:rPr>
              <a:t>Futures:</a:t>
            </a:r>
            <a:r>
              <a:rPr lang="en-US" sz="1800" dirty="0" smtClean="0"/>
              <a:t> </a:t>
            </a:r>
            <a:r>
              <a:rPr lang="en-US" sz="1800" dirty="0"/>
              <a:t>Very competitive business. Need to be aware of other companies and trends in both content (which Movies are hot) and technology. Need to investigate new business initiatives such as Netflix sponsored content</a:t>
            </a:r>
          </a:p>
        </p:txBody>
      </p:sp>
      <p:sp>
        <p:nvSpPr>
          <p:cNvPr id="5" name="Slide Number Placeholder 4"/>
          <p:cNvSpPr>
            <a:spLocks noGrp="1"/>
          </p:cNvSpPr>
          <p:nvPr>
            <p:ph type="sldNum" sz="quarter" idx="12"/>
          </p:nvPr>
        </p:nvSpPr>
        <p:spPr/>
        <p:txBody>
          <a:bodyPr/>
          <a:lstStyle/>
          <a:p>
            <a:fld id="{C4B85148-DB98-4269-ACE6-2DF49F9918C9}" type="slidenum">
              <a:rPr lang="en-US" smtClean="0"/>
              <a:pPr/>
              <a:t>22</a:t>
            </a:fld>
            <a:endParaRPr lang="en-US" dirty="0"/>
          </a:p>
        </p:txBody>
      </p:sp>
      <p:sp>
        <p:nvSpPr>
          <p:cNvPr id="6" name="Rounded Rectangle 5"/>
          <p:cNvSpPr/>
          <p:nvPr/>
        </p:nvSpPr>
        <p:spPr>
          <a:xfrm>
            <a:off x="2187127" y="68494"/>
            <a:ext cx="1455483" cy="40862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b="1" dirty="0">
                <a:solidFill>
                  <a:schemeClr val="tx1"/>
                </a:solidFill>
              </a:rPr>
              <a:t>Commercial</a:t>
            </a:r>
          </a:p>
        </p:txBody>
      </p:sp>
      <p:sp>
        <p:nvSpPr>
          <p:cNvPr id="9" name="Rectangle 8"/>
          <p:cNvSpPr/>
          <p:nvPr/>
        </p:nvSpPr>
        <p:spPr>
          <a:xfrm>
            <a:off x="0" y="6069567"/>
            <a:ext cx="3756413" cy="369332"/>
          </a:xfrm>
          <a:prstGeom prst="rect">
            <a:avLst/>
          </a:prstGeom>
          <a:solidFill>
            <a:schemeClr val="bg2">
              <a:lumMod val="60000"/>
              <a:lumOff val="40000"/>
            </a:schemeClr>
          </a:solidFill>
        </p:spPr>
        <p:txBody>
          <a:bodyPr wrap="none">
            <a:spAutoFit/>
          </a:bodyPr>
          <a:lstStyle/>
          <a:p>
            <a:r>
              <a:rPr lang="en-US" dirty="0">
                <a:solidFill>
                  <a:srgbClr val="006BB5"/>
                </a:solidFill>
              </a:rPr>
              <a:t>PP, MR, CF, S/Q, Index, Classification</a:t>
            </a:r>
          </a:p>
        </p:txBody>
      </p:sp>
      <p:sp>
        <p:nvSpPr>
          <p:cNvPr id="10" name="Rectangle 9"/>
          <p:cNvSpPr/>
          <p:nvPr/>
        </p:nvSpPr>
        <p:spPr>
          <a:xfrm>
            <a:off x="4939750" y="6066138"/>
            <a:ext cx="3926075" cy="369332"/>
          </a:xfrm>
          <a:prstGeom prst="rect">
            <a:avLst/>
          </a:prstGeom>
          <a:solidFill>
            <a:schemeClr val="bg2">
              <a:lumMod val="60000"/>
              <a:lumOff val="40000"/>
            </a:schemeClr>
          </a:solidFill>
        </p:spPr>
        <p:txBody>
          <a:bodyPr wrap="none">
            <a:spAutoFit/>
          </a:bodyPr>
          <a:lstStyle/>
          <a:p>
            <a:r>
              <a:rPr lang="en-US" dirty="0" smtClean="0">
                <a:solidFill>
                  <a:srgbClr val="7030A0"/>
                </a:solidFill>
              </a:rPr>
              <a:t>Parallelism </a:t>
            </a:r>
            <a:r>
              <a:rPr lang="en-US" dirty="0">
                <a:solidFill>
                  <a:srgbClr val="7030A0"/>
                </a:solidFill>
              </a:rPr>
              <a:t>over People and/or </a:t>
            </a:r>
            <a:r>
              <a:rPr lang="en-US" dirty="0" smtClean="0">
                <a:solidFill>
                  <a:srgbClr val="7030A0"/>
                </a:solidFill>
              </a:rPr>
              <a:t>Movies</a:t>
            </a:r>
            <a:endParaRPr lang="en-US" dirty="0">
              <a:solidFill>
                <a:srgbClr val="7030A0"/>
              </a:solidFill>
            </a:endParaRPr>
          </a:p>
        </p:txBody>
      </p:sp>
      <p:sp>
        <p:nvSpPr>
          <p:cNvPr id="11" name="Rectangle 10"/>
          <p:cNvSpPr/>
          <p:nvPr/>
        </p:nvSpPr>
        <p:spPr>
          <a:xfrm>
            <a:off x="3756413" y="6066138"/>
            <a:ext cx="1183337" cy="369332"/>
          </a:xfrm>
          <a:prstGeom prst="rect">
            <a:avLst/>
          </a:prstGeom>
          <a:solidFill>
            <a:schemeClr val="bg2">
              <a:lumMod val="60000"/>
              <a:lumOff val="40000"/>
            </a:schemeClr>
          </a:solidFill>
        </p:spPr>
        <p:txBody>
          <a:bodyPr wrap="none">
            <a:spAutoFit/>
          </a:bodyPr>
          <a:lstStyle/>
          <a:p>
            <a:r>
              <a:rPr lang="en-US" dirty="0" smtClean="0">
                <a:solidFill>
                  <a:schemeClr val="accent3">
                    <a:lumMod val="50000"/>
                  </a:schemeClr>
                </a:solidFill>
              </a:rPr>
              <a:t>Streaming</a:t>
            </a:r>
            <a:endParaRPr lang="en-US" dirty="0">
              <a:solidFill>
                <a:schemeClr val="accent3">
                  <a:lumMod val="50000"/>
                </a:schemeClr>
              </a:solidFill>
            </a:endParaRPr>
          </a:p>
        </p:txBody>
      </p:sp>
    </p:spTree>
    <p:extLst>
      <p:ext uri="{BB962C8B-B14F-4D97-AF65-F5344CB8AC3E}">
        <p14:creationId xmlns:p14="http://schemas.microsoft.com/office/powerpoint/2010/main" val="306526355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8: </a:t>
            </a:r>
            <a:r>
              <a:rPr lang="en-US" sz="3200" dirty="0"/>
              <a:t>Web Search</a:t>
            </a:r>
          </a:p>
        </p:txBody>
      </p:sp>
      <p:sp>
        <p:nvSpPr>
          <p:cNvPr id="3" name="Content Placeholder 2"/>
          <p:cNvSpPr>
            <a:spLocks noGrp="1"/>
          </p:cNvSpPr>
          <p:nvPr>
            <p:ph idx="1"/>
          </p:nvPr>
        </p:nvSpPr>
        <p:spPr>
          <a:xfrm>
            <a:off x="-159181" y="1141012"/>
            <a:ext cx="9144000" cy="4114800"/>
          </a:xfrm>
        </p:spPr>
        <p:txBody>
          <a:bodyPr/>
          <a:lstStyle/>
          <a:p>
            <a:r>
              <a:rPr lang="en-US" sz="1900" b="1" dirty="0">
                <a:solidFill>
                  <a:srgbClr val="FF0000"/>
                </a:solidFill>
              </a:rPr>
              <a:t>Application:</a:t>
            </a:r>
            <a:r>
              <a:rPr lang="en-US" sz="1900" dirty="0"/>
              <a:t> Return in ~0.1 seconds, the results of a search based on average of 3 words; important to maximize quantities like “precision@10” or number of great responses in top 10 ranked results.</a:t>
            </a:r>
            <a:endParaRPr lang="en-US" sz="1900" dirty="0" smtClean="0"/>
          </a:p>
          <a:p>
            <a:r>
              <a:rPr lang="en-US" sz="1900" b="1" dirty="0" smtClean="0">
                <a:solidFill>
                  <a:srgbClr val="FF0000"/>
                </a:solidFill>
              </a:rPr>
              <a:t>Current </a:t>
            </a:r>
            <a:r>
              <a:rPr lang="en-US" sz="1900" b="1" dirty="0">
                <a:solidFill>
                  <a:srgbClr val="FF0000"/>
                </a:solidFill>
              </a:rPr>
              <a:t>Approach:</a:t>
            </a:r>
            <a:r>
              <a:rPr lang="en-US" sz="1900" dirty="0"/>
              <a:t> </a:t>
            </a:r>
            <a:r>
              <a:rPr lang="en-US" sz="1900" dirty="0" smtClean="0"/>
              <a:t>Steps </a:t>
            </a:r>
            <a:r>
              <a:rPr lang="en-US" sz="1900" dirty="0"/>
              <a:t>include 1) Crawl the web;  2) Pre-process data to get searchable things (words, positions); 3) Form Inverted Index mapping words to documents; 4) Rank relevance of documents: PageRank; 5) Lots of technology for advertising, “reverse engineering ranking” “preventing reverse engineering”; 6) Clustering of documents into topics (as in Google News) 7) Update results efficiently. Modern clouds and technologies like MapReduce have been heavily influenced by this application. ~45B web pages total. </a:t>
            </a:r>
            <a:endParaRPr lang="en-US" sz="1900" dirty="0" smtClean="0"/>
          </a:p>
          <a:p>
            <a:r>
              <a:rPr lang="en-US" sz="1900" b="1" dirty="0" smtClean="0">
                <a:solidFill>
                  <a:srgbClr val="FF0000"/>
                </a:solidFill>
              </a:rPr>
              <a:t>Futures:</a:t>
            </a:r>
            <a:r>
              <a:rPr lang="en-US" sz="1900" dirty="0" smtClean="0"/>
              <a:t> </a:t>
            </a:r>
            <a:r>
              <a:rPr lang="en-US" sz="1900" dirty="0"/>
              <a:t>A very competitive field where continuous innovation needed. Two important areas are addressing mobile clients which are a growing fraction of users and increasing sophistication of responses and layout to maximize total benefit of clients, advertisers and Search Company.  The “deep web” (that behind user interfaces to databases etc.) and multimedia search of increasing importance. 500M photos uploaded each day and 100 hours of video uploaded to YouTube each minute.</a:t>
            </a:r>
          </a:p>
        </p:txBody>
      </p:sp>
      <p:sp>
        <p:nvSpPr>
          <p:cNvPr id="5" name="Slide Number Placeholder 4"/>
          <p:cNvSpPr>
            <a:spLocks noGrp="1"/>
          </p:cNvSpPr>
          <p:nvPr>
            <p:ph type="sldNum" sz="quarter" idx="12"/>
          </p:nvPr>
        </p:nvSpPr>
        <p:spPr/>
        <p:txBody>
          <a:bodyPr/>
          <a:lstStyle/>
          <a:p>
            <a:fld id="{C4B85148-DB98-4269-ACE6-2DF49F9918C9}" type="slidenum">
              <a:rPr lang="en-US" smtClean="0"/>
              <a:pPr/>
              <a:t>23</a:t>
            </a:fld>
            <a:endParaRPr lang="en-US" dirty="0"/>
          </a:p>
        </p:txBody>
      </p:sp>
      <p:sp>
        <p:nvSpPr>
          <p:cNvPr id="6" name="Rounded Rectangle 5"/>
          <p:cNvSpPr/>
          <p:nvPr/>
        </p:nvSpPr>
        <p:spPr>
          <a:xfrm>
            <a:off x="2187127" y="68494"/>
            <a:ext cx="1455483" cy="40862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b="1" dirty="0">
                <a:solidFill>
                  <a:schemeClr val="tx1"/>
                </a:solidFill>
              </a:rPr>
              <a:t>Commercial</a:t>
            </a:r>
          </a:p>
        </p:txBody>
      </p:sp>
      <p:sp>
        <p:nvSpPr>
          <p:cNvPr id="9" name="Rectangle 8"/>
          <p:cNvSpPr/>
          <p:nvPr/>
        </p:nvSpPr>
        <p:spPr>
          <a:xfrm>
            <a:off x="7203" y="5915503"/>
            <a:ext cx="4163447" cy="369332"/>
          </a:xfrm>
          <a:prstGeom prst="rect">
            <a:avLst/>
          </a:prstGeom>
          <a:solidFill>
            <a:schemeClr val="bg2">
              <a:lumMod val="60000"/>
              <a:lumOff val="40000"/>
            </a:schemeClr>
          </a:solidFill>
        </p:spPr>
        <p:txBody>
          <a:bodyPr wrap="none">
            <a:spAutoFit/>
          </a:bodyPr>
          <a:lstStyle/>
          <a:p>
            <a:r>
              <a:rPr lang="en-US" dirty="0">
                <a:solidFill>
                  <a:srgbClr val="006BB5"/>
                </a:solidFill>
              </a:rPr>
              <a:t>PP, MR, </a:t>
            </a:r>
            <a:r>
              <a:rPr lang="en-US" dirty="0" err="1">
                <a:solidFill>
                  <a:srgbClr val="006BB5"/>
                </a:solidFill>
              </a:rPr>
              <a:t>MRIter</a:t>
            </a:r>
            <a:r>
              <a:rPr lang="en-US" dirty="0">
                <a:solidFill>
                  <a:srgbClr val="006BB5"/>
                </a:solidFill>
              </a:rPr>
              <a:t>, S/Q, Index, Classification</a:t>
            </a:r>
          </a:p>
        </p:txBody>
      </p:sp>
      <p:sp>
        <p:nvSpPr>
          <p:cNvPr id="10" name="Rectangle 9"/>
          <p:cNvSpPr/>
          <p:nvPr/>
        </p:nvSpPr>
        <p:spPr>
          <a:xfrm>
            <a:off x="1130108" y="6311164"/>
            <a:ext cx="3976730" cy="369332"/>
          </a:xfrm>
          <a:prstGeom prst="rect">
            <a:avLst/>
          </a:prstGeom>
          <a:solidFill>
            <a:schemeClr val="bg2">
              <a:lumMod val="60000"/>
              <a:lumOff val="40000"/>
            </a:schemeClr>
          </a:solidFill>
        </p:spPr>
        <p:txBody>
          <a:bodyPr wrap="none">
            <a:spAutoFit/>
          </a:bodyPr>
          <a:lstStyle/>
          <a:p>
            <a:r>
              <a:rPr lang="en-US" dirty="0" smtClean="0">
                <a:solidFill>
                  <a:srgbClr val="7030A0"/>
                </a:solidFill>
              </a:rPr>
              <a:t>Parallelism </a:t>
            </a:r>
            <a:r>
              <a:rPr lang="en-US" dirty="0">
                <a:solidFill>
                  <a:srgbClr val="7030A0"/>
                </a:solidFill>
              </a:rPr>
              <a:t>over People and web pages</a:t>
            </a:r>
          </a:p>
        </p:txBody>
      </p:sp>
      <p:sp>
        <p:nvSpPr>
          <p:cNvPr id="11" name="Rectangle 10"/>
          <p:cNvSpPr/>
          <p:nvPr/>
        </p:nvSpPr>
        <p:spPr>
          <a:xfrm>
            <a:off x="4170650" y="5915503"/>
            <a:ext cx="1183337" cy="369332"/>
          </a:xfrm>
          <a:prstGeom prst="rect">
            <a:avLst/>
          </a:prstGeom>
          <a:solidFill>
            <a:schemeClr val="bg2">
              <a:lumMod val="60000"/>
              <a:lumOff val="40000"/>
            </a:schemeClr>
          </a:solidFill>
        </p:spPr>
        <p:txBody>
          <a:bodyPr wrap="none">
            <a:spAutoFit/>
          </a:bodyPr>
          <a:lstStyle/>
          <a:p>
            <a:r>
              <a:rPr lang="en-US" dirty="0" smtClean="0">
                <a:solidFill>
                  <a:schemeClr val="accent3">
                    <a:lumMod val="50000"/>
                  </a:schemeClr>
                </a:solidFill>
              </a:rPr>
              <a:t>Streaming</a:t>
            </a:r>
            <a:endParaRPr lang="en-US" dirty="0">
              <a:solidFill>
                <a:schemeClr val="accent3">
                  <a:lumMod val="50000"/>
                </a:schemeClr>
              </a:solidFill>
            </a:endParaRPr>
          </a:p>
        </p:txBody>
      </p:sp>
    </p:spTree>
    <p:extLst>
      <p:ext uri="{BB962C8B-B14F-4D97-AF65-F5344CB8AC3E}">
        <p14:creationId xmlns:p14="http://schemas.microsoft.com/office/powerpoint/2010/main" val="151792303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92511" y="68494"/>
            <a:ext cx="5351489" cy="810846"/>
          </a:xfrm>
        </p:spPr>
        <p:txBody>
          <a:bodyPr>
            <a:noAutofit/>
          </a:bodyPr>
          <a:lstStyle/>
          <a:p>
            <a:r>
              <a:rPr lang="en-US" sz="2000" dirty="0" smtClean="0"/>
              <a:t>9</a:t>
            </a:r>
            <a:r>
              <a:rPr lang="en-US" sz="2000" dirty="0"/>
              <a:t>: IaaS in a Cloud </a:t>
            </a:r>
            <a:r>
              <a:rPr lang="en-US" sz="2000" dirty="0" smtClean="0"/>
              <a:t>Eco-System Big </a:t>
            </a:r>
            <a:r>
              <a:rPr lang="en-US" sz="2000" dirty="0"/>
              <a:t>Data Business </a:t>
            </a:r>
            <a:r>
              <a:rPr lang="en-US" sz="2000" dirty="0" smtClean="0"/>
              <a:t>Continuity/Disaster </a:t>
            </a:r>
            <a:r>
              <a:rPr lang="en-US" sz="2000" dirty="0"/>
              <a:t>Recovery (BC/DR</a:t>
            </a:r>
            <a:r>
              <a:rPr lang="en-US" sz="2000" dirty="0" smtClean="0"/>
              <a:t>)</a:t>
            </a:r>
            <a:endParaRPr lang="en-US" sz="2000" dirty="0"/>
          </a:p>
        </p:txBody>
      </p:sp>
      <p:sp>
        <p:nvSpPr>
          <p:cNvPr id="3" name="Content Placeholder 2"/>
          <p:cNvSpPr>
            <a:spLocks noGrp="1"/>
          </p:cNvSpPr>
          <p:nvPr>
            <p:ph idx="1"/>
          </p:nvPr>
        </p:nvSpPr>
        <p:spPr>
          <a:xfrm>
            <a:off x="95250" y="1036081"/>
            <a:ext cx="9048750" cy="4114800"/>
          </a:xfrm>
        </p:spPr>
        <p:txBody>
          <a:bodyPr/>
          <a:lstStyle/>
          <a:p>
            <a:r>
              <a:rPr lang="en-US" sz="1800" b="1" dirty="0" smtClean="0">
                <a:solidFill>
                  <a:srgbClr val="FF0000"/>
                </a:solidFill>
              </a:rPr>
              <a:t>Application:</a:t>
            </a:r>
            <a:r>
              <a:rPr lang="en-US" sz="1800" dirty="0" smtClean="0"/>
              <a:t> BC/DR needs to consider the role that the following four areas in continuity and disaster recovery strategy. The four areas are; people (resources), processes (time/cost/ROI), technology (various operating systems, platforms and footprints) and governance (subject to various and multiple regulatory agencies).</a:t>
            </a:r>
          </a:p>
          <a:p>
            <a:r>
              <a:rPr lang="en-US" sz="1800" b="1" dirty="0" smtClean="0">
                <a:solidFill>
                  <a:srgbClr val="FF0000"/>
                </a:solidFill>
              </a:rPr>
              <a:t>Current Approach:</a:t>
            </a:r>
            <a:r>
              <a:rPr lang="en-US" sz="1800" dirty="0" smtClean="0"/>
              <a:t>  </a:t>
            </a:r>
            <a:r>
              <a:rPr lang="en-US" sz="1800" dirty="0"/>
              <a:t>Cloud Eco-systems, incorporating </a:t>
            </a:r>
            <a:r>
              <a:rPr lang="en-US" sz="1800" dirty="0" smtClean="0"/>
              <a:t>IaaS, supported </a:t>
            </a:r>
            <a:r>
              <a:rPr lang="en-US" sz="1800" dirty="0"/>
              <a:t>by Tier 3 Data Centers provide data replication services. Replication is different from Backup and only moves the changes since the last time a replication occurs, including block level changes. The replication can be done quickly, with a five second window, while the data is replicated every four hours. This data snap shot is retained for </a:t>
            </a:r>
            <a:r>
              <a:rPr lang="en-US" sz="1800" dirty="0" smtClean="0"/>
              <a:t>about seven </a:t>
            </a:r>
            <a:r>
              <a:rPr lang="en-US" sz="1800" dirty="0"/>
              <a:t>business </a:t>
            </a:r>
            <a:r>
              <a:rPr lang="en-US" sz="1800" dirty="0" smtClean="0"/>
              <a:t>days. </a:t>
            </a:r>
            <a:r>
              <a:rPr lang="en-US" sz="1800" dirty="0"/>
              <a:t>Replicated data can be moved to a Fail-over Center to satisfy an organizations RPO (Recovery Point Objectives) and RTO (Recovery Time Objectives). Technologies </a:t>
            </a:r>
            <a:r>
              <a:rPr lang="en-US" sz="1800" dirty="0" smtClean="0"/>
              <a:t>used from </a:t>
            </a:r>
            <a:r>
              <a:rPr lang="en-US" sz="1800" dirty="0"/>
              <a:t>VMware, </a:t>
            </a:r>
            <a:r>
              <a:rPr lang="en-US" sz="1800" dirty="0" err="1"/>
              <a:t>NetApps</a:t>
            </a:r>
            <a:r>
              <a:rPr lang="en-US" sz="1800" dirty="0"/>
              <a:t>, Oracle, IBM, </a:t>
            </a:r>
            <a:r>
              <a:rPr lang="en-US" sz="1800" dirty="0" smtClean="0"/>
              <a:t>Brocade. </a:t>
            </a:r>
            <a:r>
              <a:rPr lang="en-US" sz="1800" dirty="0"/>
              <a:t>Data sizes are terabytes up to petabytes</a:t>
            </a:r>
            <a:endParaRPr lang="en-US" sz="1800" dirty="0" smtClean="0"/>
          </a:p>
          <a:p>
            <a:r>
              <a:rPr lang="en-US" sz="1800" b="1" dirty="0" smtClean="0">
                <a:solidFill>
                  <a:srgbClr val="FF0000"/>
                </a:solidFill>
              </a:rPr>
              <a:t>Futures:</a:t>
            </a:r>
            <a:r>
              <a:rPr lang="en-US" sz="1800" dirty="0" smtClean="0"/>
              <a:t> The complexities associated with migrating from a Primary Site to either a Replication Site or a Backup Site is not fully automated at this point in time. The goal is to enable the user to automatically initiate the Fail Over sequence. Both organizations must know which servers have to be restored and what are the dependencies and inter-dependencies between the Primary Site servers and Replication and/or Backup Site servers. This requires a continuous monitoring of both.</a:t>
            </a:r>
            <a:endParaRPr lang="en-US" sz="1800" dirty="0"/>
          </a:p>
        </p:txBody>
      </p:sp>
      <p:sp>
        <p:nvSpPr>
          <p:cNvPr id="5" name="Slide Number Placeholder 4"/>
          <p:cNvSpPr>
            <a:spLocks noGrp="1"/>
          </p:cNvSpPr>
          <p:nvPr>
            <p:ph type="sldNum" sz="quarter" idx="12"/>
          </p:nvPr>
        </p:nvSpPr>
        <p:spPr/>
        <p:txBody>
          <a:bodyPr/>
          <a:lstStyle/>
          <a:p>
            <a:fld id="{C4B85148-DB98-4269-ACE6-2DF49F9918C9}" type="slidenum">
              <a:rPr lang="en-US" smtClean="0"/>
              <a:pPr/>
              <a:t>24</a:t>
            </a:fld>
            <a:endParaRPr lang="en-US" dirty="0"/>
          </a:p>
        </p:txBody>
      </p:sp>
      <p:sp>
        <p:nvSpPr>
          <p:cNvPr id="6" name="Rounded Rectangle 5"/>
          <p:cNvSpPr/>
          <p:nvPr/>
        </p:nvSpPr>
        <p:spPr>
          <a:xfrm>
            <a:off x="2187127" y="68494"/>
            <a:ext cx="1455483" cy="40862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b="1" dirty="0">
                <a:solidFill>
                  <a:schemeClr val="tx1"/>
                </a:solidFill>
              </a:rPr>
              <a:t>Commercial</a:t>
            </a:r>
          </a:p>
        </p:txBody>
      </p:sp>
      <p:sp>
        <p:nvSpPr>
          <p:cNvPr id="7" name="Rectangle 6"/>
          <p:cNvSpPr/>
          <p:nvPr/>
        </p:nvSpPr>
        <p:spPr>
          <a:xfrm>
            <a:off x="1137055" y="6227137"/>
            <a:ext cx="444352" cy="369332"/>
          </a:xfrm>
          <a:prstGeom prst="rect">
            <a:avLst/>
          </a:prstGeom>
          <a:solidFill>
            <a:schemeClr val="bg2">
              <a:lumMod val="60000"/>
              <a:lumOff val="40000"/>
            </a:schemeClr>
          </a:solidFill>
        </p:spPr>
        <p:txBody>
          <a:bodyPr wrap="none">
            <a:spAutoFit/>
          </a:bodyPr>
          <a:lstStyle/>
          <a:p>
            <a:r>
              <a:rPr lang="en-US" dirty="0" smtClean="0">
                <a:solidFill>
                  <a:srgbClr val="006BB5"/>
                </a:solidFill>
              </a:rPr>
              <a:t>PP</a:t>
            </a:r>
            <a:endParaRPr lang="en-US" dirty="0">
              <a:solidFill>
                <a:srgbClr val="006BB5"/>
              </a:solidFill>
            </a:endParaRPr>
          </a:p>
        </p:txBody>
      </p:sp>
      <p:sp>
        <p:nvSpPr>
          <p:cNvPr id="8" name="Rectangle 7"/>
          <p:cNvSpPr/>
          <p:nvPr/>
        </p:nvSpPr>
        <p:spPr>
          <a:xfrm>
            <a:off x="1581407" y="6215389"/>
            <a:ext cx="2237536" cy="369332"/>
          </a:xfrm>
          <a:prstGeom prst="rect">
            <a:avLst/>
          </a:prstGeom>
          <a:solidFill>
            <a:schemeClr val="bg2">
              <a:lumMod val="60000"/>
              <a:lumOff val="40000"/>
            </a:schemeClr>
          </a:solidFill>
        </p:spPr>
        <p:txBody>
          <a:bodyPr wrap="none">
            <a:spAutoFit/>
          </a:bodyPr>
          <a:lstStyle/>
          <a:p>
            <a:r>
              <a:rPr lang="en-US" dirty="0" smtClean="0">
                <a:solidFill>
                  <a:srgbClr val="7030A0"/>
                </a:solidFill>
              </a:rPr>
              <a:t>Parallelism </a:t>
            </a:r>
            <a:r>
              <a:rPr lang="en-US" dirty="0">
                <a:solidFill>
                  <a:srgbClr val="7030A0"/>
                </a:solidFill>
              </a:rPr>
              <a:t>over </a:t>
            </a:r>
            <a:r>
              <a:rPr lang="en-US" dirty="0" smtClean="0">
                <a:solidFill>
                  <a:srgbClr val="7030A0"/>
                </a:solidFill>
              </a:rPr>
              <a:t>Files</a:t>
            </a:r>
            <a:endParaRPr lang="en-US" dirty="0">
              <a:solidFill>
                <a:srgbClr val="7030A0"/>
              </a:solidFill>
            </a:endParaRPr>
          </a:p>
        </p:txBody>
      </p:sp>
    </p:spTree>
    <p:extLst>
      <p:ext uri="{BB962C8B-B14F-4D97-AF65-F5344CB8AC3E}">
        <p14:creationId xmlns:p14="http://schemas.microsoft.com/office/powerpoint/2010/main" val="396013004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10: </a:t>
            </a:r>
            <a:r>
              <a:rPr lang="en-US" sz="3200" dirty="0"/>
              <a:t>Cargo </a:t>
            </a:r>
            <a:r>
              <a:rPr lang="en-US" sz="3200" dirty="0" smtClean="0"/>
              <a:t>Shipping I</a:t>
            </a:r>
            <a:endParaRPr lang="en-US" sz="3200" dirty="0"/>
          </a:p>
        </p:txBody>
      </p:sp>
      <p:sp>
        <p:nvSpPr>
          <p:cNvPr id="3" name="Content Placeholder 2"/>
          <p:cNvSpPr>
            <a:spLocks noGrp="1"/>
          </p:cNvSpPr>
          <p:nvPr>
            <p:ph idx="1"/>
          </p:nvPr>
        </p:nvSpPr>
        <p:spPr>
          <a:xfrm>
            <a:off x="95250" y="1036081"/>
            <a:ext cx="9048750" cy="4114800"/>
          </a:xfrm>
        </p:spPr>
        <p:txBody>
          <a:bodyPr/>
          <a:lstStyle/>
          <a:p>
            <a:r>
              <a:rPr lang="en-US" sz="2700" b="1" dirty="0">
                <a:solidFill>
                  <a:srgbClr val="FF0000"/>
                </a:solidFill>
              </a:rPr>
              <a:t>Application:</a:t>
            </a:r>
            <a:r>
              <a:rPr lang="en-US" sz="2700" dirty="0"/>
              <a:t> Monitoring and tracking of cargo as in </a:t>
            </a:r>
            <a:r>
              <a:rPr lang="en-US" sz="2700" dirty="0" err="1"/>
              <a:t>Fedex</a:t>
            </a:r>
            <a:r>
              <a:rPr lang="en-US" sz="2700" dirty="0"/>
              <a:t>, UPS and DHL.</a:t>
            </a:r>
            <a:endParaRPr lang="en-US" sz="2700" dirty="0" smtClean="0"/>
          </a:p>
          <a:p>
            <a:r>
              <a:rPr lang="en-US" sz="2700" b="1" dirty="0" smtClean="0">
                <a:solidFill>
                  <a:srgbClr val="FF0000"/>
                </a:solidFill>
              </a:rPr>
              <a:t>Current </a:t>
            </a:r>
            <a:r>
              <a:rPr lang="en-US" sz="2700" b="1" dirty="0">
                <a:solidFill>
                  <a:srgbClr val="FF0000"/>
                </a:solidFill>
              </a:rPr>
              <a:t>Approach:</a:t>
            </a:r>
            <a:r>
              <a:rPr lang="en-US" sz="2700" dirty="0"/>
              <a:t> Today the information is updated only when the items that were checked with a bar code scanner are sent to the central server. </a:t>
            </a:r>
            <a:r>
              <a:rPr lang="en-US" sz="2700" b="1" dirty="0"/>
              <a:t> </a:t>
            </a:r>
            <a:r>
              <a:rPr lang="en-US" sz="2700" dirty="0"/>
              <a:t>The location is not currently displayed in real-time. </a:t>
            </a:r>
            <a:endParaRPr lang="en-US" sz="2700" dirty="0" smtClean="0"/>
          </a:p>
          <a:p>
            <a:r>
              <a:rPr lang="en-US" sz="2700" b="1" dirty="0" smtClean="0">
                <a:solidFill>
                  <a:srgbClr val="FF0000"/>
                </a:solidFill>
              </a:rPr>
              <a:t>Futures:</a:t>
            </a:r>
            <a:r>
              <a:rPr lang="en-US" sz="2700" dirty="0" smtClean="0"/>
              <a:t> </a:t>
            </a:r>
            <a:r>
              <a:rPr lang="en-US" sz="2700" dirty="0"/>
              <a:t>This Internet of Things application needs to track items in real time. A new aspect will be status condition of the items which will include sensor information, GPS coordinates, and a unique identification schema based upon a new ISO 29161 </a:t>
            </a:r>
            <a:r>
              <a:rPr lang="en-US" sz="2700" dirty="0" smtClean="0"/>
              <a:t>standards</a:t>
            </a:r>
          </a:p>
          <a:p>
            <a:r>
              <a:rPr lang="en-US" sz="2700" dirty="0" smtClean="0"/>
              <a:t>See architecture diagram following</a:t>
            </a:r>
            <a:endParaRPr lang="en-US" sz="2700" dirty="0"/>
          </a:p>
        </p:txBody>
      </p:sp>
      <p:sp>
        <p:nvSpPr>
          <p:cNvPr id="5" name="Slide Number Placeholder 4"/>
          <p:cNvSpPr>
            <a:spLocks noGrp="1"/>
          </p:cNvSpPr>
          <p:nvPr>
            <p:ph type="sldNum" sz="quarter" idx="12"/>
          </p:nvPr>
        </p:nvSpPr>
        <p:spPr/>
        <p:txBody>
          <a:bodyPr/>
          <a:lstStyle/>
          <a:p>
            <a:fld id="{C4B85148-DB98-4269-ACE6-2DF49F9918C9}" type="slidenum">
              <a:rPr lang="en-US" smtClean="0"/>
              <a:pPr/>
              <a:t>25</a:t>
            </a:fld>
            <a:endParaRPr lang="en-US" dirty="0"/>
          </a:p>
        </p:txBody>
      </p:sp>
      <p:sp>
        <p:nvSpPr>
          <p:cNvPr id="6" name="Rounded Rectangle 5"/>
          <p:cNvSpPr/>
          <p:nvPr/>
        </p:nvSpPr>
        <p:spPr>
          <a:xfrm>
            <a:off x="2187127" y="68494"/>
            <a:ext cx="1455483" cy="40862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b="1" dirty="0">
                <a:solidFill>
                  <a:schemeClr val="tx1"/>
                </a:solidFill>
              </a:rPr>
              <a:t>Commercial</a:t>
            </a:r>
          </a:p>
        </p:txBody>
      </p:sp>
    </p:spTree>
    <p:extLst>
      <p:ext uri="{BB962C8B-B14F-4D97-AF65-F5344CB8AC3E}">
        <p14:creationId xmlns:p14="http://schemas.microsoft.com/office/powerpoint/2010/main" val="375938275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10: </a:t>
            </a:r>
            <a:r>
              <a:rPr lang="en-US" sz="3200" dirty="0"/>
              <a:t>Cargo </a:t>
            </a:r>
            <a:r>
              <a:rPr lang="en-US" sz="3200" dirty="0" smtClean="0"/>
              <a:t>Shipping II</a:t>
            </a:r>
            <a:endParaRPr lang="en-US" sz="3200" dirty="0"/>
          </a:p>
        </p:txBody>
      </p:sp>
      <p:sp>
        <p:nvSpPr>
          <p:cNvPr id="5" name="Slide Number Placeholder 4"/>
          <p:cNvSpPr>
            <a:spLocks noGrp="1"/>
          </p:cNvSpPr>
          <p:nvPr>
            <p:ph type="sldNum" sz="quarter" idx="12"/>
          </p:nvPr>
        </p:nvSpPr>
        <p:spPr/>
        <p:txBody>
          <a:bodyPr/>
          <a:lstStyle/>
          <a:p>
            <a:fld id="{C4B85148-DB98-4269-ACE6-2DF49F9918C9}" type="slidenum">
              <a:rPr lang="en-US" smtClean="0"/>
              <a:pPr/>
              <a:t>26</a:t>
            </a:fld>
            <a:endParaRPr lang="en-US" dirty="0"/>
          </a:p>
        </p:txBody>
      </p:sp>
      <p:sp>
        <p:nvSpPr>
          <p:cNvPr id="6" name="Rounded Rectangle 5"/>
          <p:cNvSpPr/>
          <p:nvPr/>
        </p:nvSpPr>
        <p:spPr>
          <a:xfrm>
            <a:off x="2187127" y="68494"/>
            <a:ext cx="1455483" cy="40862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b="1" dirty="0">
                <a:solidFill>
                  <a:schemeClr val="tx1"/>
                </a:solidFill>
              </a:rPr>
              <a:t>Commercial</a:t>
            </a:r>
          </a:p>
        </p:txBody>
      </p:sp>
      <p:pic>
        <p:nvPicPr>
          <p:cNvPr id="8" name="Picture 7" descr="C:\Users\Geoffrey Fox\Desktop\NISTBigData\CargoShipping.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068785"/>
            <a:ext cx="9200172" cy="4518620"/>
          </a:xfrm>
          <a:prstGeom prst="rect">
            <a:avLst/>
          </a:prstGeom>
          <a:noFill/>
          <a:ln>
            <a:noFill/>
          </a:ln>
        </p:spPr>
      </p:pic>
    </p:spTree>
    <p:extLst>
      <p:ext uri="{BB962C8B-B14F-4D97-AF65-F5344CB8AC3E}">
        <p14:creationId xmlns:p14="http://schemas.microsoft.com/office/powerpoint/2010/main" val="79869733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38181" y="60127"/>
            <a:ext cx="5205819" cy="810846"/>
          </a:xfrm>
        </p:spPr>
        <p:txBody>
          <a:bodyPr>
            <a:noAutofit/>
          </a:bodyPr>
          <a:lstStyle/>
          <a:p>
            <a:r>
              <a:rPr lang="en-US" sz="2400" dirty="0" smtClean="0"/>
              <a:t>11: </a:t>
            </a:r>
            <a:r>
              <a:rPr lang="en-US" sz="2400" dirty="0"/>
              <a:t>Materials Data for </a:t>
            </a:r>
            <a:r>
              <a:rPr lang="en-US" sz="2400" dirty="0" smtClean="0"/>
              <a:t>Manufacturing (</a:t>
            </a:r>
            <a:r>
              <a:rPr lang="en-US" sz="2400" dirty="0"/>
              <a:t>Materials informatics </a:t>
            </a:r>
            <a:r>
              <a:rPr lang="en-US" sz="2400" dirty="0" smtClean="0"/>
              <a:t>)</a:t>
            </a:r>
            <a:endParaRPr lang="en-US" sz="2400" dirty="0"/>
          </a:p>
        </p:txBody>
      </p:sp>
      <p:sp>
        <p:nvSpPr>
          <p:cNvPr id="3" name="Content Placeholder 2"/>
          <p:cNvSpPr>
            <a:spLocks noGrp="1"/>
          </p:cNvSpPr>
          <p:nvPr>
            <p:ph idx="1"/>
          </p:nvPr>
        </p:nvSpPr>
        <p:spPr>
          <a:xfrm>
            <a:off x="95250" y="1126022"/>
            <a:ext cx="9048750" cy="4114800"/>
          </a:xfrm>
        </p:spPr>
        <p:txBody>
          <a:bodyPr/>
          <a:lstStyle/>
          <a:p>
            <a:r>
              <a:rPr lang="en-US" sz="1800" b="1" dirty="0">
                <a:solidFill>
                  <a:srgbClr val="FF0000"/>
                </a:solidFill>
              </a:rPr>
              <a:t>Application:</a:t>
            </a:r>
            <a:r>
              <a:rPr lang="en-US" sz="1800" dirty="0"/>
              <a:t> Every physical product is made from a material that has been selected for its properties, cost, and availability. This translates into hundreds of billion dollars of material decisions made every year. However the adoption of new materials normally takes decades (two to three) rather than a small number of years, in part because data on new materials is not easily available. One needs to broaden accessibility, quality, and usability and overcome proprietary barriers to sharing materials data. One must create sufficiently large repositories of materials data to support discovery.</a:t>
            </a:r>
            <a:endParaRPr lang="en-US" sz="1800" dirty="0" smtClean="0"/>
          </a:p>
          <a:p>
            <a:r>
              <a:rPr lang="en-US" sz="1800" b="1" dirty="0" smtClean="0">
                <a:solidFill>
                  <a:srgbClr val="FF0000"/>
                </a:solidFill>
              </a:rPr>
              <a:t>Current </a:t>
            </a:r>
            <a:r>
              <a:rPr lang="en-US" sz="1800" b="1" dirty="0">
                <a:solidFill>
                  <a:srgbClr val="FF0000"/>
                </a:solidFill>
              </a:rPr>
              <a:t>Approach:</a:t>
            </a:r>
            <a:r>
              <a:rPr lang="en-US" sz="1800" dirty="0"/>
              <a:t>  Currently decisions about materials usage are unnecessarily conservative, often based on older rather than newer materials R&amp;D data, and not taking advantage of advances in modeling and simulations. </a:t>
            </a:r>
            <a:endParaRPr lang="en-US" sz="1800" dirty="0" smtClean="0"/>
          </a:p>
          <a:p>
            <a:r>
              <a:rPr lang="en-US" sz="1800" b="1" dirty="0" smtClean="0">
                <a:solidFill>
                  <a:srgbClr val="FF0000"/>
                </a:solidFill>
              </a:rPr>
              <a:t>Futures:</a:t>
            </a:r>
            <a:r>
              <a:rPr lang="en-US" sz="1800" dirty="0" smtClean="0"/>
              <a:t> </a:t>
            </a:r>
            <a:r>
              <a:rPr lang="en-US" sz="1800" dirty="0"/>
              <a:t>D</a:t>
            </a:r>
            <a:r>
              <a:rPr lang="en-US" sz="1800" dirty="0" smtClean="0"/>
              <a:t>ata </a:t>
            </a:r>
            <a:r>
              <a:rPr lang="en-US" sz="1800" dirty="0"/>
              <a:t>science can have major impact by predicting the performance of real materials (gram to ton quantities) starting at the atomistic, nanometer, and/or micrometer </a:t>
            </a:r>
            <a:r>
              <a:rPr lang="en-US" sz="1800" dirty="0" smtClean="0"/>
              <a:t>description</a:t>
            </a:r>
            <a:r>
              <a:rPr lang="en-US" sz="1800" dirty="0"/>
              <a:t>. One must </a:t>
            </a:r>
            <a:r>
              <a:rPr lang="en-US" sz="1800" dirty="0" smtClean="0"/>
              <a:t>establish new </a:t>
            </a:r>
            <a:r>
              <a:rPr lang="en-US" sz="1800" dirty="0"/>
              <a:t>fundamental </a:t>
            </a:r>
            <a:r>
              <a:rPr lang="en-US" sz="1800" dirty="0" smtClean="0"/>
              <a:t> materials </a:t>
            </a:r>
            <a:r>
              <a:rPr lang="en-US" sz="1800" dirty="0"/>
              <a:t>data </a:t>
            </a:r>
            <a:r>
              <a:rPr lang="en-US" sz="1800" dirty="0" smtClean="0"/>
              <a:t>repositories; </a:t>
            </a:r>
            <a:r>
              <a:rPr lang="en-US" sz="1800" dirty="0"/>
              <a:t>one must develop internationally-accepted data recording </a:t>
            </a:r>
            <a:r>
              <a:rPr lang="en-US" sz="1800" dirty="0" smtClean="0"/>
              <a:t>for a diverse </a:t>
            </a:r>
            <a:r>
              <a:rPr lang="en-US" sz="1800" dirty="0"/>
              <a:t>materials community, including </a:t>
            </a:r>
            <a:r>
              <a:rPr lang="en-US" sz="1800" dirty="0" smtClean="0"/>
              <a:t>developers of standards, testing </a:t>
            </a:r>
            <a:r>
              <a:rPr lang="en-US" sz="1800" dirty="0"/>
              <a:t>companies, materials producers, and R&amp;D labs; one needs tools and procedures to </a:t>
            </a:r>
            <a:r>
              <a:rPr lang="en-US" sz="1800" dirty="0" smtClean="0"/>
              <a:t>allow proprietary </a:t>
            </a:r>
            <a:r>
              <a:rPr lang="en-US" sz="1800" dirty="0"/>
              <a:t>materials </a:t>
            </a:r>
            <a:r>
              <a:rPr lang="en-US" sz="1800" dirty="0" smtClean="0"/>
              <a:t>to be in </a:t>
            </a:r>
            <a:r>
              <a:rPr lang="en-US" sz="1800" dirty="0"/>
              <a:t>data </a:t>
            </a:r>
            <a:r>
              <a:rPr lang="en-US" sz="1800" dirty="0" smtClean="0"/>
              <a:t>repositories and usable but with proprietary information masked; </a:t>
            </a:r>
            <a:r>
              <a:rPr lang="en-US" sz="1800" dirty="0"/>
              <a:t>one needs </a:t>
            </a:r>
            <a:r>
              <a:rPr lang="en-US" sz="1800" dirty="0" smtClean="0"/>
              <a:t>high dimension multi-variable </a:t>
            </a:r>
            <a:r>
              <a:rPr lang="en-US" sz="1800" dirty="0"/>
              <a:t>materials data visualization </a:t>
            </a:r>
            <a:r>
              <a:rPr lang="en-US" sz="1800" dirty="0" smtClean="0"/>
              <a:t>tools</a:t>
            </a:r>
            <a:r>
              <a:rPr lang="en-US" sz="1800" dirty="0"/>
              <a:t>.</a:t>
            </a:r>
          </a:p>
          <a:p>
            <a:endParaRPr lang="en-US" sz="1800" dirty="0"/>
          </a:p>
        </p:txBody>
      </p:sp>
      <p:sp>
        <p:nvSpPr>
          <p:cNvPr id="5" name="Slide Number Placeholder 4"/>
          <p:cNvSpPr>
            <a:spLocks noGrp="1"/>
          </p:cNvSpPr>
          <p:nvPr>
            <p:ph type="sldNum" sz="quarter" idx="12"/>
          </p:nvPr>
        </p:nvSpPr>
        <p:spPr/>
        <p:txBody>
          <a:bodyPr/>
          <a:lstStyle/>
          <a:p>
            <a:fld id="{C4B85148-DB98-4269-ACE6-2DF49F9918C9}" type="slidenum">
              <a:rPr lang="en-US" smtClean="0"/>
              <a:pPr/>
              <a:t>27</a:t>
            </a:fld>
            <a:endParaRPr lang="en-US" dirty="0"/>
          </a:p>
        </p:txBody>
      </p:sp>
      <p:sp>
        <p:nvSpPr>
          <p:cNvPr id="6" name="Rounded Rectangle 5"/>
          <p:cNvSpPr/>
          <p:nvPr/>
        </p:nvSpPr>
        <p:spPr>
          <a:xfrm>
            <a:off x="2187127" y="68494"/>
            <a:ext cx="1455483" cy="40862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b="1" dirty="0">
                <a:solidFill>
                  <a:schemeClr val="tx1"/>
                </a:solidFill>
              </a:rPr>
              <a:t>Commercial</a:t>
            </a:r>
          </a:p>
        </p:txBody>
      </p:sp>
      <p:sp>
        <p:nvSpPr>
          <p:cNvPr id="7" name="Rectangle 6"/>
          <p:cNvSpPr/>
          <p:nvPr/>
        </p:nvSpPr>
        <p:spPr>
          <a:xfrm>
            <a:off x="95250" y="6291943"/>
            <a:ext cx="3529877" cy="369332"/>
          </a:xfrm>
          <a:prstGeom prst="rect">
            <a:avLst/>
          </a:prstGeom>
          <a:solidFill>
            <a:schemeClr val="bg2">
              <a:lumMod val="60000"/>
              <a:lumOff val="40000"/>
            </a:schemeClr>
          </a:solidFill>
        </p:spPr>
        <p:txBody>
          <a:bodyPr wrap="none">
            <a:spAutoFit/>
          </a:bodyPr>
          <a:lstStyle/>
          <a:p>
            <a:r>
              <a:rPr lang="en-US" dirty="0">
                <a:solidFill>
                  <a:srgbClr val="006BB5"/>
                </a:solidFill>
              </a:rPr>
              <a:t>MR, perhaps </a:t>
            </a:r>
            <a:r>
              <a:rPr lang="en-US" dirty="0" err="1">
                <a:solidFill>
                  <a:srgbClr val="006BB5"/>
                </a:solidFill>
              </a:rPr>
              <a:t>MRIter</a:t>
            </a:r>
            <a:r>
              <a:rPr lang="en-US" dirty="0">
                <a:solidFill>
                  <a:srgbClr val="006BB5"/>
                </a:solidFill>
              </a:rPr>
              <a:t>, Classification</a:t>
            </a:r>
          </a:p>
        </p:txBody>
      </p:sp>
      <p:sp>
        <p:nvSpPr>
          <p:cNvPr id="8" name="Rectangle 7"/>
          <p:cNvSpPr/>
          <p:nvPr/>
        </p:nvSpPr>
        <p:spPr>
          <a:xfrm>
            <a:off x="4808464" y="6291943"/>
            <a:ext cx="2693623" cy="369332"/>
          </a:xfrm>
          <a:prstGeom prst="rect">
            <a:avLst/>
          </a:prstGeom>
          <a:solidFill>
            <a:schemeClr val="bg2">
              <a:lumMod val="60000"/>
              <a:lumOff val="40000"/>
            </a:schemeClr>
          </a:solidFill>
        </p:spPr>
        <p:txBody>
          <a:bodyPr wrap="none">
            <a:spAutoFit/>
          </a:bodyPr>
          <a:lstStyle/>
          <a:p>
            <a:r>
              <a:rPr lang="en-US" dirty="0" smtClean="0">
                <a:solidFill>
                  <a:srgbClr val="7030A0"/>
                </a:solidFill>
              </a:rPr>
              <a:t>Parallelism </a:t>
            </a:r>
            <a:r>
              <a:rPr lang="en-US" dirty="0">
                <a:solidFill>
                  <a:srgbClr val="7030A0"/>
                </a:solidFill>
              </a:rPr>
              <a:t>over Materials</a:t>
            </a:r>
          </a:p>
        </p:txBody>
      </p:sp>
      <p:sp>
        <p:nvSpPr>
          <p:cNvPr id="9" name="Rectangle 8"/>
          <p:cNvSpPr/>
          <p:nvPr/>
        </p:nvSpPr>
        <p:spPr>
          <a:xfrm>
            <a:off x="3625127" y="6291943"/>
            <a:ext cx="1183337" cy="369332"/>
          </a:xfrm>
          <a:prstGeom prst="rect">
            <a:avLst/>
          </a:prstGeom>
          <a:solidFill>
            <a:schemeClr val="bg2">
              <a:lumMod val="60000"/>
              <a:lumOff val="40000"/>
            </a:schemeClr>
          </a:solidFill>
        </p:spPr>
        <p:txBody>
          <a:bodyPr wrap="none">
            <a:spAutoFit/>
          </a:bodyPr>
          <a:lstStyle/>
          <a:p>
            <a:r>
              <a:rPr lang="en-US" dirty="0" smtClean="0">
                <a:solidFill>
                  <a:schemeClr val="accent3">
                    <a:lumMod val="50000"/>
                  </a:schemeClr>
                </a:solidFill>
              </a:rPr>
              <a:t>Streaming</a:t>
            </a:r>
            <a:endParaRPr lang="en-US" dirty="0">
              <a:solidFill>
                <a:schemeClr val="accent3">
                  <a:lumMod val="50000"/>
                </a:schemeClr>
              </a:solidFill>
            </a:endParaRPr>
          </a:p>
        </p:txBody>
      </p:sp>
    </p:spTree>
    <p:extLst>
      <p:ext uri="{BB962C8B-B14F-4D97-AF65-F5344CB8AC3E}">
        <p14:creationId xmlns:p14="http://schemas.microsoft.com/office/powerpoint/2010/main" val="67451350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12: </a:t>
            </a:r>
            <a:r>
              <a:rPr lang="en-US" sz="3200" dirty="0"/>
              <a:t>Simulation driven Materials Genomics</a:t>
            </a:r>
          </a:p>
        </p:txBody>
      </p:sp>
      <p:sp>
        <p:nvSpPr>
          <p:cNvPr id="3" name="Content Placeholder 2"/>
          <p:cNvSpPr>
            <a:spLocks noGrp="1"/>
          </p:cNvSpPr>
          <p:nvPr>
            <p:ph idx="1"/>
          </p:nvPr>
        </p:nvSpPr>
        <p:spPr>
          <a:xfrm>
            <a:off x="95250" y="1036081"/>
            <a:ext cx="9048750" cy="5079906"/>
          </a:xfrm>
        </p:spPr>
        <p:txBody>
          <a:bodyPr/>
          <a:lstStyle/>
          <a:p>
            <a:r>
              <a:rPr lang="en-US" b="1" dirty="0">
                <a:solidFill>
                  <a:srgbClr val="FF0000"/>
                </a:solidFill>
              </a:rPr>
              <a:t>Application:</a:t>
            </a:r>
            <a:r>
              <a:rPr lang="en-US" dirty="0"/>
              <a:t> Innovation of battery technologies through massive simulations spanning wide spaces of possible design. Systematic computational studies of innovation possibilities in </a:t>
            </a:r>
            <a:r>
              <a:rPr lang="en-US" dirty="0" err="1"/>
              <a:t>photovoltaics</a:t>
            </a:r>
            <a:r>
              <a:rPr lang="en-US" dirty="0"/>
              <a:t>. Rational design of materials based on search and simulation. These require management of simulation results contributing to the materials genome.</a:t>
            </a:r>
            <a:endParaRPr lang="en-US" dirty="0" smtClean="0"/>
          </a:p>
          <a:p>
            <a:r>
              <a:rPr lang="en-US" b="1" dirty="0" smtClean="0">
                <a:solidFill>
                  <a:srgbClr val="FF0000"/>
                </a:solidFill>
              </a:rPr>
              <a:t>Current </a:t>
            </a:r>
            <a:r>
              <a:rPr lang="en-US" b="1" dirty="0">
                <a:solidFill>
                  <a:srgbClr val="FF0000"/>
                </a:solidFill>
              </a:rPr>
              <a:t>Approach:</a:t>
            </a:r>
            <a:r>
              <a:rPr lang="en-US" dirty="0"/>
              <a:t> </a:t>
            </a:r>
            <a:r>
              <a:rPr lang="en-US" dirty="0" err="1"/>
              <a:t>PyMatGen</a:t>
            </a:r>
            <a:r>
              <a:rPr lang="en-US" dirty="0"/>
              <a:t>, </a:t>
            </a:r>
            <a:r>
              <a:rPr lang="en-US" dirty="0" err="1"/>
              <a:t>FireWorks</a:t>
            </a:r>
            <a:r>
              <a:rPr lang="en-US" dirty="0"/>
              <a:t>, VASP, ABINIT, </a:t>
            </a:r>
            <a:r>
              <a:rPr lang="en-US" dirty="0" err="1"/>
              <a:t>NWChem</a:t>
            </a:r>
            <a:r>
              <a:rPr lang="en-US" dirty="0"/>
              <a:t>, </a:t>
            </a:r>
            <a:r>
              <a:rPr lang="en-US" dirty="0" err="1"/>
              <a:t>BerkeleyGW</a:t>
            </a:r>
            <a:r>
              <a:rPr lang="en-US" dirty="0"/>
              <a:t>, and varied materials community codes running on large supercomputers </a:t>
            </a:r>
            <a:r>
              <a:rPr lang="en-US" dirty="0" smtClean="0"/>
              <a:t>produce survey results.</a:t>
            </a:r>
          </a:p>
          <a:p>
            <a:r>
              <a:rPr lang="en-US" b="1" dirty="0" smtClean="0">
                <a:solidFill>
                  <a:srgbClr val="FF0000"/>
                </a:solidFill>
              </a:rPr>
              <a:t>Futures:</a:t>
            </a:r>
            <a:r>
              <a:rPr lang="en-US" dirty="0" smtClean="0"/>
              <a:t> </a:t>
            </a:r>
            <a:r>
              <a:rPr lang="en-US" dirty="0"/>
              <a:t>Need large scale computing at scale for simulation science. Flexible data methods at scale for messy data. Machine learning and knowledge systems that integrate data from publications, experiments, and simulations to advance goal-driven thinking in materials design. Scalable key-value and object store databases needed. </a:t>
            </a:r>
            <a:r>
              <a:rPr lang="en-US" dirty="0" smtClean="0"/>
              <a:t>The </a:t>
            </a:r>
            <a:r>
              <a:rPr lang="en-US" dirty="0"/>
              <a:t>current 100TB of data will become 500TB in 5 years</a:t>
            </a:r>
          </a:p>
        </p:txBody>
      </p:sp>
      <p:sp>
        <p:nvSpPr>
          <p:cNvPr id="5" name="Slide Number Placeholder 4"/>
          <p:cNvSpPr>
            <a:spLocks noGrp="1"/>
          </p:cNvSpPr>
          <p:nvPr>
            <p:ph type="sldNum" sz="quarter" idx="12"/>
          </p:nvPr>
        </p:nvSpPr>
        <p:spPr/>
        <p:txBody>
          <a:bodyPr/>
          <a:lstStyle/>
          <a:p>
            <a:fld id="{C4B85148-DB98-4269-ACE6-2DF49F9918C9}" type="slidenum">
              <a:rPr lang="en-US" smtClean="0"/>
              <a:pPr/>
              <a:t>28</a:t>
            </a:fld>
            <a:endParaRPr lang="en-US" dirty="0"/>
          </a:p>
        </p:txBody>
      </p:sp>
      <p:sp>
        <p:nvSpPr>
          <p:cNvPr id="6" name="Rounded Rectangle 5"/>
          <p:cNvSpPr/>
          <p:nvPr/>
        </p:nvSpPr>
        <p:spPr>
          <a:xfrm>
            <a:off x="2187127" y="68494"/>
            <a:ext cx="1455483" cy="40862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b="1" dirty="0">
                <a:solidFill>
                  <a:schemeClr val="tx1"/>
                </a:solidFill>
              </a:rPr>
              <a:t>Commercial</a:t>
            </a:r>
          </a:p>
        </p:txBody>
      </p:sp>
      <p:sp>
        <p:nvSpPr>
          <p:cNvPr id="7" name="Rectangle 6"/>
          <p:cNvSpPr/>
          <p:nvPr/>
        </p:nvSpPr>
        <p:spPr>
          <a:xfrm>
            <a:off x="1156299" y="6254233"/>
            <a:ext cx="596638" cy="369332"/>
          </a:xfrm>
          <a:prstGeom prst="rect">
            <a:avLst/>
          </a:prstGeom>
          <a:solidFill>
            <a:schemeClr val="bg2">
              <a:lumMod val="60000"/>
              <a:lumOff val="40000"/>
            </a:schemeClr>
          </a:solidFill>
        </p:spPr>
        <p:txBody>
          <a:bodyPr wrap="none">
            <a:spAutoFit/>
          </a:bodyPr>
          <a:lstStyle/>
          <a:p>
            <a:r>
              <a:rPr lang="en-US" dirty="0" smtClean="0">
                <a:solidFill>
                  <a:srgbClr val="006BB5"/>
                </a:solidFill>
              </a:rPr>
              <a:t>HPC</a:t>
            </a:r>
            <a:endParaRPr lang="en-US" dirty="0">
              <a:solidFill>
                <a:srgbClr val="006BB5"/>
              </a:solidFill>
            </a:endParaRPr>
          </a:p>
        </p:txBody>
      </p:sp>
      <p:sp>
        <p:nvSpPr>
          <p:cNvPr id="8" name="Rectangle 7"/>
          <p:cNvSpPr/>
          <p:nvPr/>
        </p:nvSpPr>
        <p:spPr>
          <a:xfrm>
            <a:off x="2936484" y="6254233"/>
            <a:ext cx="5607945" cy="369332"/>
          </a:xfrm>
          <a:prstGeom prst="rect">
            <a:avLst/>
          </a:prstGeom>
          <a:solidFill>
            <a:schemeClr val="bg2">
              <a:lumMod val="60000"/>
              <a:lumOff val="40000"/>
            </a:schemeClr>
          </a:solidFill>
        </p:spPr>
        <p:txBody>
          <a:bodyPr wrap="none">
            <a:spAutoFit/>
          </a:bodyPr>
          <a:lstStyle/>
          <a:p>
            <a:r>
              <a:rPr lang="en-US" dirty="0" smtClean="0">
                <a:solidFill>
                  <a:srgbClr val="7030A0"/>
                </a:solidFill>
              </a:rPr>
              <a:t>Parallelism </a:t>
            </a:r>
            <a:r>
              <a:rPr lang="en-US" dirty="0">
                <a:solidFill>
                  <a:srgbClr val="7030A0"/>
                </a:solidFill>
              </a:rPr>
              <a:t>over </a:t>
            </a:r>
            <a:r>
              <a:rPr lang="en-US" dirty="0" smtClean="0">
                <a:solidFill>
                  <a:srgbClr val="7030A0"/>
                </a:solidFill>
              </a:rPr>
              <a:t>Materials except for HPC which is Mesh</a:t>
            </a:r>
            <a:endParaRPr lang="en-US" dirty="0">
              <a:solidFill>
                <a:srgbClr val="7030A0"/>
              </a:solidFill>
            </a:endParaRPr>
          </a:p>
        </p:txBody>
      </p:sp>
      <p:sp>
        <p:nvSpPr>
          <p:cNvPr id="9" name="Rectangle 8"/>
          <p:cNvSpPr/>
          <p:nvPr/>
        </p:nvSpPr>
        <p:spPr>
          <a:xfrm>
            <a:off x="1752937" y="6254233"/>
            <a:ext cx="1183337" cy="369332"/>
          </a:xfrm>
          <a:prstGeom prst="rect">
            <a:avLst/>
          </a:prstGeom>
          <a:solidFill>
            <a:schemeClr val="bg2">
              <a:lumMod val="60000"/>
              <a:lumOff val="40000"/>
            </a:schemeClr>
          </a:solidFill>
        </p:spPr>
        <p:txBody>
          <a:bodyPr wrap="none">
            <a:spAutoFit/>
          </a:bodyPr>
          <a:lstStyle/>
          <a:p>
            <a:r>
              <a:rPr lang="en-US" dirty="0" smtClean="0">
                <a:solidFill>
                  <a:schemeClr val="accent3">
                    <a:lumMod val="50000"/>
                  </a:schemeClr>
                </a:solidFill>
              </a:rPr>
              <a:t>Streaming</a:t>
            </a:r>
            <a:endParaRPr lang="en-US" dirty="0">
              <a:solidFill>
                <a:schemeClr val="accent3">
                  <a:lumMod val="50000"/>
                </a:schemeClr>
              </a:solidFill>
            </a:endParaRPr>
          </a:p>
        </p:txBody>
      </p:sp>
    </p:spTree>
    <p:extLst>
      <p:ext uri="{BB962C8B-B14F-4D97-AF65-F5344CB8AC3E}">
        <p14:creationId xmlns:p14="http://schemas.microsoft.com/office/powerpoint/2010/main" val="257487379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371600" y="2408369"/>
            <a:ext cx="6111860" cy="566924"/>
          </a:xfrm>
        </p:spPr>
        <p:txBody>
          <a:bodyPr>
            <a:normAutofit fontScale="90000"/>
          </a:bodyPr>
          <a:lstStyle/>
          <a:p>
            <a:r>
              <a:rPr lang="en-US" dirty="0" smtClean="0"/>
              <a:t>Introduction to </a:t>
            </a:r>
            <a:r>
              <a:rPr lang="en-US" dirty="0"/>
              <a:t>NIST Big Data Public Working Group (NBD-PWG</a:t>
            </a:r>
            <a:r>
              <a:rPr lang="en-US" dirty="0" smtClean="0"/>
              <a:t>)</a:t>
            </a:r>
            <a:br>
              <a:rPr lang="en-US" dirty="0" smtClean="0"/>
            </a:br>
            <a:r>
              <a:rPr lang="en-US" dirty="0">
                <a:solidFill>
                  <a:srgbClr val="782F40"/>
                </a:solidFill>
              </a:rPr>
              <a:t>Requirements and Use Case </a:t>
            </a:r>
            <a:r>
              <a:rPr lang="en-US" dirty="0" smtClean="0">
                <a:solidFill>
                  <a:srgbClr val="782F40"/>
                </a:solidFill>
              </a:rPr>
              <a:t>Subgroup</a:t>
            </a:r>
            <a:br>
              <a:rPr lang="en-US" dirty="0" smtClean="0">
                <a:solidFill>
                  <a:srgbClr val="782F40"/>
                </a:solidFill>
              </a:rPr>
            </a:br>
            <a:r>
              <a:rPr lang="en-US" dirty="0" smtClean="0">
                <a:solidFill>
                  <a:schemeClr val="accent3">
                    <a:lumMod val="50000"/>
                  </a:schemeClr>
                </a:solidFill>
              </a:rPr>
              <a:t>Defense Use Cases</a:t>
            </a:r>
            <a:endParaRPr lang="en-US" dirty="0">
              <a:solidFill>
                <a:schemeClr val="accent3">
                  <a:lumMod val="50000"/>
                </a:schemeClr>
              </a:solidFill>
            </a:endParaRPr>
          </a:p>
        </p:txBody>
      </p:sp>
      <p:sp>
        <p:nvSpPr>
          <p:cNvPr id="4" name="Text Placeholder 3"/>
          <p:cNvSpPr>
            <a:spLocks noGrp="1"/>
          </p:cNvSpPr>
          <p:nvPr>
            <p:ph type="body" sz="quarter" idx="10"/>
          </p:nvPr>
        </p:nvSpPr>
        <p:spPr/>
        <p:txBody>
          <a:bodyPr/>
          <a:lstStyle/>
          <a:p>
            <a:endParaRPr lang="en-US" dirty="0"/>
          </a:p>
        </p:txBody>
      </p:sp>
    </p:spTree>
    <p:extLst>
      <p:ext uri="{BB962C8B-B14F-4D97-AF65-F5344CB8AC3E}">
        <p14:creationId xmlns:p14="http://schemas.microsoft.com/office/powerpoint/2010/main" val="2041872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Requirements and Use Case Subgroup</a:t>
            </a:r>
            <a:endParaRPr lang="en-US" dirty="0"/>
          </a:p>
        </p:txBody>
      </p:sp>
      <p:sp>
        <p:nvSpPr>
          <p:cNvPr id="5" name="Content Placeholder 4"/>
          <p:cNvSpPr>
            <a:spLocks noGrp="1"/>
          </p:cNvSpPr>
          <p:nvPr>
            <p:ph idx="1"/>
          </p:nvPr>
        </p:nvSpPr>
        <p:spPr>
          <a:xfrm>
            <a:off x="417285" y="1161362"/>
            <a:ext cx="8229600" cy="4114800"/>
          </a:xfrm>
        </p:spPr>
        <p:txBody>
          <a:bodyPr/>
          <a:lstStyle/>
          <a:p>
            <a:pPr marL="0" indent="0">
              <a:buNone/>
            </a:pPr>
            <a:r>
              <a:rPr lang="en-US" sz="2000" i="1" dirty="0"/>
              <a:t>The focus  is to form a community of interest from industry, academia, and government, with the goal of developing a consensus list of Big Data requirements across all stakeholders.  This includes gathering and understanding various use cases from diversified application domains.</a:t>
            </a:r>
          </a:p>
          <a:p>
            <a:pPr marL="0" lvl="0" indent="0">
              <a:buNone/>
            </a:pPr>
            <a:endParaRPr lang="en-US" sz="2000" dirty="0" smtClean="0"/>
          </a:p>
          <a:p>
            <a:pPr marL="0" lvl="0" indent="0">
              <a:buNone/>
            </a:pPr>
            <a:r>
              <a:rPr lang="en-US" sz="2000" b="1" dirty="0" smtClean="0"/>
              <a:t>Tasks</a:t>
            </a:r>
          </a:p>
          <a:p>
            <a:pPr lvl="0"/>
            <a:r>
              <a:rPr lang="en-US" sz="2000" dirty="0" smtClean="0"/>
              <a:t>Gather use case input </a:t>
            </a:r>
            <a:r>
              <a:rPr lang="en-US" sz="2000" dirty="0"/>
              <a:t>from all stakeholders </a:t>
            </a:r>
            <a:endParaRPr lang="en-US" sz="2000" dirty="0" smtClean="0"/>
          </a:p>
          <a:p>
            <a:pPr lvl="0"/>
            <a:r>
              <a:rPr lang="en-US" sz="2000" dirty="0" smtClean="0"/>
              <a:t>Derive Big </a:t>
            </a:r>
            <a:r>
              <a:rPr lang="en-US" sz="2000" dirty="0"/>
              <a:t>Data </a:t>
            </a:r>
            <a:r>
              <a:rPr lang="en-US" sz="2000" dirty="0" smtClean="0"/>
              <a:t>requirements from each use case. </a:t>
            </a:r>
            <a:endParaRPr lang="en-US" sz="2000" dirty="0"/>
          </a:p>
          <a:p>
            <a:pPr lvl="0"/>
            <a:r>
              <a:rPr lang="en-US" sz="2000" dirty="0"/>
              <a:t>Analyze/prioritize a list of challenging general requirements that may delay or prevent adoption of Big Data deployment </a:t>
            </a:r>
          </a:p>
          <a:p>
            <a:r>
              <a:rPr lang="en-US" sz="2000" dirty="0"/>
              <a:t>Develop a set of general patterns capturing the “essence” of use cases (to do)</a:t>
            </a:r>
          </a:p>
          <a:p>
            <a:pPr lvl="0"/>
            <a:r>
              <a:rPr lang="en-US" sz="2000" dirty="0" smtClean="0"/>
              <a:t>Work with Reference Architecture to validate requirements and reference architecture by explicitly implementing some patterns based on use cases</a:t>
            </a:r>
          </a:p>
        </p:txBody>
      </p:sp>
      <p:sp>
        <p:nvSpPr>
          <p:cNvPr id="3" name="Slide Number Placeholder 2"/>
          <p:cNvSpPr>
            <a:spLocks noGrp="1"/>
          </p:cNvSpPr>
          <p:nvPr>
            <p:ph type="sldNum" sz="quarter" idx="12"/>
          </p:nvPr>
        </p:nvSpPr>
        <p:spPr/>
        <p:txBody>
          <a:bodyPr/>
          <a:lstStyle/>
          <a:p>
            <a:fld id="{C4B85148-DB98-4269-ACE6-2DF49F9918C9}" type="slidenum">
              <a:rPr lang="en-US" smtClean="0"/>
              <a:pPr/>
              <a:t>3</a:t>
            </a:fld>
            <a:endParaRPr lang="en-US" dirty="0"/>
          </a:p>
        </p:txBody>
      </p:sp>
    </p:spTree>
    <p:extLst>
      <p:ext uri="{BB962C8B-B14F-4D97-AF65-F5344CB8AC3E}">
        <p14:creationId xmlns:p14="http://schemas.microsoft.com/office/powerpoint/2010/main" val="123723750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t>13: </a:t>
            </a:r>
            <a:r>
              <a:rPr lang="en-US" dirty="0"/>
              <a:t>Cloud Large Scale Geospatial Analysis and Visualization</a:t>
            </a:r>
          </a:p>
        </p:txBody>
      </p:sp>
      <p:sp>
        <p:nvSpPr>
          <p:cNvPr id="3" name="Content Placeholder 2"/>
          <p:cNvSpPr>
            <a:spLocks noGrp="1"/>
          </p:cNvSpPr>
          <p:nvPr>
            <p:ph idx="1"/>
          </p:nvPr>
        </p:nvSpPr>
        <p:spPr>
          <a:xfrm>
            <a:off x="95250" y="1036081"/>
            <a:ext cx="9048750" cy="4114800"/>
          </a:xfrm>
        </p:spPr>
        <p:txBody>
          <a:bodyPr/>
          <a:lstStyle/>
          <a:p>
            <a:r>
              <a:rPr lang="en-US" sz="1800" b="1" dirty="0">
                <a:solidFill>
                  <a:srgbClr val="FF0000"/>
                </a:solidFill>
              </a:rPr>
              <a:t>Application:</a:t>
            </a:r>
            <a:r>
              <a:rPr lang="en-US" sz="1800" dirty="0"/>
              <a:t> Need to support large scale geospatial data analysis and </a:t>
            </a:r>
            <a:r>
              <a:rPr lang="en-US" sz="1800" dirty="0" smtClean="0"/>
              <a:t>visualization with number </a:t>
            </a:r>
            <a:r>
              <a:rPr lang="en-US" sz="1800" dirty="0"/>
              <a:t>of geospatially aware sensors </a:t>
            </a:r>
            <a:r>
              <a:rPr lang="en-US" sz="1800" dirty="0" smtClean="0"/>
              <a:t>and </a:t>
            </a:r>
            <a:r>
              <a:rPr lang="en-US" sz="1800" dirty="0"/>
              <a:t>the number of geospatially tagged data sources </a:t>
            </a:r>
            <a:r>
              <a:rPr lang="en-US" sz="1800" dirty="0" smtClean="0"/>
              <a:t>rapidly increasing.</a:t>
            </a:r>
          </a:p>
          <a:p>
            <a:r>
              <a:rPr lang="en-US" sz="1800" b="1" dirty="0" smtClean="0">
                <a:solidFill>
                  <a:srgbClr val="FF0000"/>
                </a:solidFill>
              </a:rPr>
              <a:t>Current </a:t>
            </a:r>
            <a:r>
              <a:rPr lang="en-US" sz="1800" b="1" dirty="0">
                <a:solidFill>
                  <a:srgbClr val="FF0000"/>
                </a:solidFill>
              </a:rPr>
              <a:t>Approach:</a:t>
            </a:r>
            <a:r>
              <a:rPr lang="en-US" sz="1800" dirty="0"/>
              <a:t>  Traditional GIS systems are generally capable of analyzing a millions of objects and easily visualizing thousands. Data types include Imagery (various formats such as NITF, </a:t>
            </a:r>
            <a:r>
              <a:rPr lang="en-US" sz="1800" dirty="0" err="1"/>
              <a:t>GeoTiff</a:t>
            </a:r>
            <a:r>
              <a:rPr lang="en-US" sz="1800" dirty="0"/>
              <a:t>, CADRG), and vector with various formats like shape files, KML, text streams. Object types include points, lines, areas, polylines, circles, ellipses. Data accuracy very important with image registration and sensor accuracy relevant. Analytics include closest point of approach, deviation from route, and point density over time, PCA and ICA. Software includes Server with Geospatially enabled RDBMS, Geospatial server/analysis software – ESRI </a:t>
            </a:r>
            <a:r>
              <a:rPr lang="en-US" sz="1800" dirty="0" err="1"/>
              <a:t>ArcServer</a:t>
            </a:r>
            <a:r>
              <a:rPr lang="en-US" sz="1800" dirty="0"/>
              <a:t>, </a:t>
            </a:r>
            <a:r>
              <a:rPr lang="en-US" sz="1800" dirty="0" err="1"/>
              <a:t>Geoserver</a:t>
            </a:r>
            <a:r>
              <a:rPr lang="en-US" sz="1800" dirty="0"/>
              <a:t>; Visualization by </a:t>
            </a:r>
            <a:r>
              <a:rPr lang="en-US" sz="1800" dirty="0" err="1"/>
              <a:t>ArcMap</a:t>
            </a:r>
            <a:r>
              <a:rPr lang="en-US" sz="1800" dirty="0"/>
              <a:t> or browser based visualization</a:t>
            </a:r>
            <a:endParaRPr lang="en-US" sz="1800" dirty="0" smtClean="0"/>
          </a:p>
          <a:p>
            <a:r>
              <a:rPr lang="en-US" sz="1800" b="1" dirty="0" smtClean="0">
                <a:solidFill>
                  <a:srgbClr val="FF0000"/>
                </a:solidFill>
              </a:rPr>
              <a:t>Futures:</a:t>
            </a:r>
            <a:r>
              <a:rPr lang="en-US" sz="1800" dirty="0" smtClean="0"/>
              <a:t> </a:t>
            </a:r>
            <a:r>
              <a:rPr lang="en-US" sz="1800" dirty="0"/>
              <a:t>Today’s intelligence systems often contain trillions of geospatial objects and need to be able to visualize and interact with millions of objects. Critical issues are Indexing, retrieval and distributed analysis; Visualization generation and transmission; Visualization of data at the end of low bandwidth wireless connections; Data is sensitive and must be completely secure in transit and at rest (particularly on handhelds); Geospatial data requires unique approaches to indexing and distributed analysis.</a:t>
            </a:r>
          </a:p>
        </p:txBody>
      </p:sp>
      <p:sp>
        <p:nvSpPr>
          <p:cNvPr id="5" name="Slide Number Placeholder 4"/>
          <p:cNvSpPr>
            <a:spLocks noGrp="1"/>
          </p:cNvSpPr>
          <p:nvPr>
            <p:ph type="sldNum" sz="quarter" idx="12"/>
          </p:nvPr>
        </p:nvSpPr>
        <p:spPr/>
        <p:txBody>
          <a:bodyPr/>
          <a:lstStyle/>
          <a:p>
            <a:fld id="{C4B85148-DB98-4269-ACE6-2DF49F9918C9}" type="slidenum">
              <a:rPr lang="en-US" smtClean="0"/>
              <a:pPr/>
              <a:t>30</a:t>
            </a:fld>
            <a:endParaRPr lang="en-US" dirty="0"/>
          </a:p>
        </p:txBody>
      </p:sp>
      <p:sp>
        <p:nvSpPr>
          <p:cNvPr id="7" name="Rounded Rectangle 6"/>
          <p:cNvSpPr/>
          <p:nvPr/>
        </p:nvSpPr>
        <p:spPr>
          <a:xfrm>
            <a:off x="2458386" y="68494"/>
            <a:ext cx="1049312" cy="40862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b="1" dirty="0" smtClean="0">
                <a:solidFill>
                  <a:schemeClr val="tx1"/>
                </a:solidFill>
              </a:rPr>
              <a:t>Defense</a:t>
            </a:r>
            <a:endParaRPr lang="en-US" b="1" dirty="0">
              <a:solidFill>
                <a:schemeClr val="tx1"/>
              </a:solidFill>
            </a:endParaRPr>
          </a:p>
        </p:txBody>
      </p:sp>
      <p:sp>
        <p:nvSpPr>
          <p:cNvPr id="6" name="Rectangle 5"/>
          <p:cNvSpPr/>
          <p:nvPr/>
        </p:nvSpPr>
        <p:spPr>
          <a:xfrm>
            <a:off x="0" y="6254233"/>
            <a:ext cx="2287549" cy="369332"/>
          </a:xfrm>
          <a:prstGeom prst="rect">
            <a:avLst/>
          </a:prstGeom>
          <a:solidFill>
            <a:schemeClr val="bg2">
              <a:lumMod val="60000"/>
              <a:lumOff val="40000"/>
            </a:schemeClr>
          </a:solidFill>
        </p:spPr>
        <p:txBody>
          <a:bodyPr wrap="none">
            <a:spAutoFit/>
          </a:bodyPr>
          <a:lstStyle/>
          <a:p>
            <a:r>
              <a:rPr lang="en-US" dirty="0">
                <a:solidFill>
                  <a:srgbClr val="006BB5"/>
                </a:solidFill>
              </a:rPr>
              <a:t>PP, GIS, Classification</a:t>
            </a:r>
          </a:p>
        </p:txBody>
      </p:sp>
      <p:sp>
        <p:nvSpPr>
          <p:cNvPr id="8" name="Rectangle 7"/>
          <p:cNvSpPr/>
          <p:nvPr/>
        </p:nvSpPr>
        <p:spPr>
          <a:xfrm>
            <a:off x="3470886" y="6254233"/>
            <a:ext cx="5241307" cy="369332"/>
          </a:xfrm>
          <a:prstGeom prst="rect">
            <a:avLst/>
          </a:prstGeom>
          <a:solidFill>
            <a:schemeClr val="bg2">
              <a:lumMod val="60000"/>
              <a:lumOff val="40000"/>
            </a:schemeClr>
          </a:solidFill>
        </p:spPr>
        <p:txBody>
          <a:bodyPr wrap="none">
            <a:spAutoFit/>
          </a:bodyPr>
          <a:lstStyle/>
          <a:p>
            <a:r>
              <a:rPr lang="en-US" dirty="0" smtClean="0">
                <a:solidFill>
                  <a:srgbClr val="7030A0"/>
                </a:solidFill>
              </a:rPr>
              <a:t>Parallelism </a:t>
            </a:r>
            <a:r>
              <a:rPr lang="en-US" dirty="0">
                <a:solidFill>
                  <a:srgbClr val="7030A0"/>
                </a:solidFill>
              </a:rPr>
              <a:t>over Sensors and people accessing data</a:t>
            </a:r>
          </a:p>
        </p:txBody>
      </p:sp>
      <p:sp>
        <p:nvSpPr>
          <p:cNvPr id="9" name="Rectangle 8"/>
          <p:cNvSpPr/>
          <p:nvPr/>
        </p:nvSpPr>
        <p:spPr>
          <a:xfrm>
            <a:off x="2287549" y="6254233"/>
            <a:ext cx="1183337" cy="369332"/>
          </a:xfrm>
          <a:prstGeom prst="rect">
            <a:avLst/>
          </a:prstGeom>
          <a:solidFill>
            <a:schemeClr val="bg2">
              <a:lumMod val="60000"/>
              <a:lumOff val="40000"/>
            </a:schemeClr>
          </a:solidFill>
        </p:spPr>
        <p:txBody>
          <a:bodyPr wrap="none">
            <a:spAutoFit/>
          </a:bodyPr>
          <a:lstStyle/>
          <a:p>
            <a:r>
              <a:rPr lang="en-US" dirty="0" smtClean="0">
                <a:solidFill>
                  <a:schemeClr val="accent3">
                    <a:lumMod val="50000"/>
                  </a:schemeClr>
                </a:solidFill>
              </a:rPr>
              <a:t>Streaming</a:t>
            </a:r>
            <a:endParaRPr lang="en-US" dirty="0">
              <a:solidFill>
                <a:schemeClr val="accent3">
                  <a:lumMod val="50000"/>
                </a:schemeClr>
              </a:solidFill>
            </a:endParaRPr>
          </a:p>
        </p:txBody>
      </p:sp>
    </p:spTree>
    <p:extLst>
      <p:ext uri="{BB962C8B-B14F-4D97-AF65-F5344CB8AC3E}">
        <p14:creationId xmlns:p14="http://schemas.microsoft.com/office/powerpoint/2010/main" val="247769742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1800" dirty="0" smtClean="0"/>
              <a:t>14: </a:t>
            </a:r>
            <a:r>
              <a:rPr lang="en-US" sz="1800" dirty="0"/>
              <a:t>Object identification and tracking from Wide Area Large Format Imagery (WALF) Imagery or Full Motion Video (FMV) – Persistent Surveillance</a:t>
            </a:r>
          </a:p>
        </p:txBody>
      </p:sp>
      <p:sp>
        <p:nvSpPr>
          <p:cNvPr id="3" name="Content Placeholder 2"/>
          <p:cNvSpPr>
            <a:spLocks noGrp="1"/>
          </p:cNvSpPr>
          <p:nvPr>
            <p:ph idx="1"/>
          </p:nvPr>
        </p:nvSpPr>
        <p:spPr>
          <a:xfrm>
            <a:off x="95250" y="1036081"/>
            <a:ext cx="9048750" cy="4114800"/>
          </a:xfrm>
        </p:spPr>
        <p:txBody>
          <a:bodyPr/>
          <a:lstStyle/>
          <a:p>
            <a:r>
              <a:rPr lang="en-US" sz="1800" b="1" dirty="0">
                <a:solidFill>
                  <a:srgbClr val="FF0000"/>
                </a:solidFill>
              </a:rPr>
              <a:t>Application:</a:t>
            </a:r>
            <a:r>
              <a:rPr lang="en-US" sz="1800" dirty="0"/>
              <a:t> Persistent surveillance sensors can easily collect petabytes of imagery data in the space of a few hours.  The data should be reduced to a set of geospatial object (points, tracks, etc.) which can easily be integrated with other data to form a common operational picture. Typical processing involves extracting and tracking entities (vehicles, people, packages) over time from the raw image data. </a:t>
            </a:r>
            <a:endParaRPr lang="en-US" sz="1800" dirty="0" smtClean="0"/>
          </a:p>
          <a:p>
            <a:r>
              <a:rPr lang="en-US" sz="1800" b="1" dirty="0" smtClean="0">
                <a:solidFill>
                  <a:srgbClr val="FF0000"/>
                </a:solidFill>
              </a:rPr>
              <a:t>Current </a:t>
            </a:r>
            <a:r>
              <a:rPr lang="en-US" sz="1800" b="1" dirty="0">
                <a:solidFill>
                  <a:srgbClr val="FF0000"/>
                </a:solidFill>
              </a:rPr>
              <a:t>Approach:</a:t>
            </a:r>
            <a:r>
              <a:rPr lang="en-US" sz="1800" dirty="0"/>
              <a:t> </a:t>
            </a:r>
            <a:r>
              <a:rPr lang="en-US" sz="1800" dirty="0" smtClean="0"/>
              <a:t>The </a:t>
            </a:r>
            <a:r>
              <a:rPr lang="en-US" sz="1800" dirty="0"/>
              <a:t>data needs to be processed close to the sensor which is likely forward deployed since </a:t>
            </a:r>
            <a:r>
              <a:rPr lang="en-US" sz="1800" dirty="0" smtClean="0"/>
              <a:t>data </a:t>
            </a:r>
            <a:r>
              <a:rPr lang="en-US" sz="1800" dirty="0"/>
              <a:t>is too large to be easily transmitted.  Typical object extraction systems are currently small (1-20 node) GPU enhanced clusters. There are a wide range of custom software and tools including traditional RDBMS’s and display tools. Real time data obtained at FMV (Full Motion Video) – 30-60 frames per/sec at full color 1080P resolution or WALF (Wide Area Large Format) with 1-10 frames per/sec at 10Kx10K full color resolution. Visualization of extracted outputs will typically be as overlays on a geospatial (GIS) display.  Analytics are basic object detection analytics and integration with sophisticated situation awareness tools with data fusion. Significant security issues </a:t>
            </a:r>
            <a:r>
              <a:rPr lang="en-US" sz="1800" dirty="0" smtClean="0"/>
              <a:t>to ensure </a:t>
            </a:r>
            <a:r>
              <a:rPr lang="en-US" sz="1800" dirty="0"/>
              <a:t>the enemy </a:t>
            </a:r>
            <a:r>
              <a:rPr lang="en-US" sz="1800" dirty="0" smtClean="0"/>
              <a:t>is not able </a:t>
            </a:r>
            <a:r>
              <a:rPr lang="en-US" sz="1800" dirty="0"/>
              <a:t>to know what we </a:t>
            </a:r>
            <a:r>
              <a:rPr lang="en-US" sz="1800" dirty="0" smtClean="0"/>
              <a:t>see.</a:t>
            </a:r>
          </a:p>
          <a:p>
            <a:r>
              <a:rPr lang="en-US" sz="1800" b="1" dirty="0" smtClean="0">
                <a:solidFill>
                  <a:srgbClr val="FF0000"/>
                </a:solidFill>
              </a:rPr>
              <a:t>Futures:</a:t>
            </a:r>
            <a:r>
              <a:rPr lang="en-US" sz="1800" dirty="0" smtClean="0"/>
              <a:t> </a:t>
            </a:r>
            <a:r>
              <a:rPr lang="en-US" sz="1800" dirty="0"/>
              <a:t>Typical problem is integration of this processing into a large (GPU) cluster capable of processing data from several sensors in parallel and in near real time. Transmission of data from sensor to system is also a major challenge.</a:t>
            </a:r>
          </a:p>
        </p:txBody>
      </p:sp>
      <p:sp>
        <p:nvSpPr>
          <p:cNvPr id="5" name="Slide Number Placeholder 4"/>
          <p:cNvSpPr>
            <a:spLocks noGrp="1"/>
          </p:cNvSpPr>
          <p:nvPr>
            <p:ph type="sldNum" sz="quarter" idx="12"/>
          </p:nvPr>
        </p:nvSpPr>
        <p:spPr/>
        <p:txBody>
          <a:bodyPr/>
          <a:lstStyle/>
          <a:p>
            <a:fld id="{C4B85148-DB98-4269-ACE6-2DF49F9918C9}" type="slidenum">
              <a:rPr lang="en-US" smtClean="0"/>
              <a:pPr/>
              <a:t>31</a:t>
            </a:fld>
            <a:endParaRPr lang="en-US" dirty="0"/>
          </a:p>
        </p:txBody>
      </p:sp>
      <p:sp>
        <p:nvSpPr>
          <p:cNvPr id="6" name="Rounded Rectangle 5"/>
          <p:cNvSpPr/>
          <p:nvPr/>
        </p:nvSpPr>
        <p:spPr>
          <a:xfrm>
            <a:off x="2593298" y="68494"/>
            <a:ext cx="1049312" cy="40862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b="1" dirty="0" smtClean="0">
                <a:solidFill>
                  <a:schemeClr val="tx1"/>
                </a:solidFill>
              </a:rPr>
              <a:t>Defense</a:t>
            </a:r>
            <a:endParaRPr lang="en-US" b="1" dirty="0">
              <a:solidFill>
                <a:schemeClr val="tx1"/>
              </a:solidFill>
            </a:endParaRPr>
          </a:p>
        </p:txBody>
      </p:sp>
      <p:sp>
        <p:nvSpPr>
          <p:cNvPr id="7" name="Slide Number Placeholder 4"/>
          <p:cNvSpPr txBox="1">
            <a:spLocks/>
          </p:cNvSpPr>
          <p:nvPr/>
        </p:nvSpPr>
        <p:spPr>
          <a:xfrm>
            <a:off x="8323942" y="6291943"/>
            <a:ext cx="645887" cy="293913"/>
          </a:xfrm>
          <a:prstGeom prst="rect">
            <a:avLst/>
          </a:prstGeom>
        </p:spPr>
        <p:txBody>
          <a:bodyPr/>
          <a:lstStyle>
            <a:defPPr>
              <a:defRPr lang="en-US"/>
            </a:defPPr>
            <a:lvl1pPr marL="0" algn="l" defTabSz="914400" rtl="0" eaLnBrk="1" latinLnBrk="0" hangingPunct="1">
              <a:defRPr sz="2000" b="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4B85148-DB98-4269-ACE6-2DF49F9918C9}" type="slidenum">
              <a:rPr lang="en-US" smtClean="0"/>
              <a:pPr/>
              <a:t>31</a:t>
            </a:fld>
            <a:endParaRPr lang="en-US" dirty="0"/>
          </a:p>
        </p:txBody>
      </p:sp>
      <p:sp>
        <p:nvSpPr>
          <p:cNvPr id="8" name="Rectangle 7"/>
          <p:cNvSpPr/>
          <p:nvPr/>
        </p:nvSpPr>
        <p:spPr>
          <a:xfrm>
            <a:off x="0" y="6086445"/>
            <a:ext cx="3554756" cy="369332"/>
          </a:xfrm>
          <a:prstGeom prst="rect">
            <a:avLst/>
          </a:prstGeom>
          <a:solidFill>
            <a:schemeClr val="bg2">
              <a:lumMod val="60000"/>
              <a:lumOff val="40000"/>
            </a:schemeClr>
          </a:solidFill>
        </p:spPr>
        <p:txBody>
          <a:bodyPr wrap="none">
            <a:spAutoFit/>
          </a:bodyPr>
          <a:lstStyle/>
          <a:p>
            <a:r>
              <a:rPr lang="en-US" dirty="0">
                <a:solidFill>
                  <a:srgbClr val="006BB5"/>
                </a:solidFill>
              </a:rPr>
              <a:t>PP, GIS, MR, </a:t>
            </a:r>
            <a:r>
              <a:rPr lang="en-US" dirty="0" err="1">
                <a:solidFill>
                  <a:srgbClr val="006BB5"/>
                </a:solidFill>
              </a:rPr>
              <a:t>MRIter</a:t>
            </a:r>
            <a:r>
              <a:rPr lang="en-US" dirty="0">
                <a:solidFill>
                  <a:srgbClr val="006BB5"/>
                </a:solidFill>
              </a:rPr>
              <a:t>? Classification</a:t>
            </a:r>
          </a:p>
        </p:txBody>
      </p:sp>
      <p:sp>
        <p:nvSpPr>
          <p:cNvPr id="9" name="Rectangle 8"/>
          <p:cNvSpPr/>
          <p:nvPr/>
        </p:nvSpPr>
        <p:spPr>
          <a:xfrm>
            <a:off x="1202139" y="6455777"/>
            <a:ext cx="5241307" cy="369332"/>
          </a:xfrm>
          <a:prstGeom prst="rect">
            <a:avLst/>
          </a:prstGeom>
          <a:solidFill>
            <a:schemeClr val="bg2">
              <a:lumMod val="60000"/>
              <a:lumOff val="40000"/>
            </a:schemeClr>
          </a:solidFill>
        </p:spPr>
        <p:txBody>
          <a:bodyPr wrap="none">
            <a:spAutoFit/>
          </a:bodyPr>
          <a:lstStyle/>
          <a:p>
            <a:r>
              <a:rPr lang="en-US" dirty="0" smtClean="0">
                <a:solidFill>
                  <a:srgbClr val="7030A0"/>
                </a:solidFill>
              </a:rPr>
              <a:t>Parallelism </a:t>
            </a:r>
            <a:r>
              <a:rPr lang="en-US" dirty="0">
                <a:solidFill>
                  <a:srgbClr val="7030A0"/>
                </a:solidFill>
              </a:rPr>
              <a:t>over Sensors and people accessing data</a:t>
            </a:r>
          </a:p>
        </p:txBody>
      </p:sp>
      <p:sp>
        <p:nvSpPr>
          <p:cNvPr id="10" name="Rectangle 9"/>
          <p:cNvSpPr/>
          <p:nvPr/>
        </p:nvSpPr>
        <p:spPr>
          <a:xfrm>
            <a:off x="3554756" y="6086445"/>
            <a:ext cx="1183337" cy="369332"/>
          </a:xfrm>
          <a:prstGeom prst="rect">
            <a:avLst/>
          </a:prstGeom>
          <a:solidFill>
            <a:schemeClr val="bg2">
              <a:lumMod val="60000"/>
              <a:lumOff val="40000"/>
            </a:schemeClr>
          </a:solidFill>
        </p:spPr>
        <p:txBody>
          <a:bodyPr wrap="none">
            <a:spAutoFit/>
          </a:bodyPr>
          <a:lstStyle/>
          <a:p>
            <a:r>
              <a:rPr lang="en-US" dirty="0" smtClean="0">
                <a:solidFill>
                  <a:schemeClr val="accent3">
                    <a:lumMod val="50000"/>
                  </a:schemeClr>
                </a:solidFill>
              </a:rPr>
              <a:t>Streaming</a:t>
            </a:r>
            <a:endParaRPr lang="en-US" dirty="0">
              <a:solidFill>
                <a:schemeClr val="accent3">
                  <a:lumMod val="50000"/>
                </a:schemeClr>
              </a:solidFill>
            </a:endParaRPr>
          </a:p>
        </p:txBody>
      </p:sp>
    </p:spTree>
    <p:extLst>
      <p:ext uri="{BB962C8B-B14F-4D97-AF65-F5344CB8AC3E}">
        <p14:creationId xmlns:p14="http://schemas.microsoft.com/office/powerpoint/2010/main" val="106475728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15: </a:t>
            </a:r>
            <a:r>
              <a:rPr lang="en-US" sz="3200" dirty="0"/>
              <a:t>Intelligence Data Processing and Analysis</a:t>
            </a:r>
          </a:p>
        </p:txBody>
      </p:sp>
      <p:sp>
        <p:nvSpPr>
          <p:cNvPr id="3" name="Content Placeholder 2"/>
          <p:cNvSpPr>
            <a:spLocks noGrp="1"/>
          </p:cNvSpPr>
          <p:nvPr>
            <p:ph idx="1"/>
          </p:nvPr>
        </p:nvSpPr>
        <p:spPr>
          <a:xfrm>
            <a:off x="95250" y="1036081"/>
            <a:ext cx="9048750" cy="4114800"/>
          </a:xfrm>
        </p:spPr>
        <p:txBody>
          <a:bodyPr/>
          <a:lstStyle/>
          <a:p>
            <a:r>
              <a:rPr lang="en-US" sz="1800" b="1" dirty="0">
                <a:solidFill>
                  <a:srgbClr val="FF0000"/>
                </a:solidFill>
              </a:rPr>
              <a:t>Application:</a:t>
            </a:r>
            <a:r>
              <a:rPr lang="en-US" sz="1800" dirty="0"/>
              <a:t> Allow Intelligence Analysts to a) Identify relationships between entities (people, organizations, places, equipment) b) Spot trends in sentiment or intent for either general population or leadership group (state, non-state actors) c) Find location of and possibly timing of hostile actions (including implantation of IEDs) d) Track the location and actions of (potentially) hostile actors e) Ability to reason against and derive knowledge from diverse, disconnected, and frequently unstructured (e.g. text) data sources f) Ability to process data close to the point of collection and allow data to be shared easily to/from individual soldiers, forward deployed units, and senior leadership in garrison</a:t>
            </a:r>
            <a:r>
              <a:rPr lang="en-US" sz="1800" dirty="0" smtClean="0"/>
              <a:t>.</a:t>
            </a:r>
          </a:p>
          <a:p>
            <a:r>
              <a:rPr lang="en-US" sz="1800" b="1" dirty="0" smtClean="0">
                <a:solidFill>
                  <a:srgbClr val="FF0000"/>
                </a:solidFill>
              </a:rPr>
              <a:t>Current </a:t>
            </a:r>
            <a:r>
              <a:rPr lang="en-US" sz="1800" b="1" dirty="0">
                <a:solidFill>
                  <a:srgbClr val="FF0000"/>
                </a:solidFill>
              </a:rPr>
              <a:t>Approach:</a:t>
            </a:r>
            <a:r>
              <a:rPr lang="en-US" sz="1800" dirty="0"/>
              <a:t>  Software includes Hadoop, </a:t>
            </a:r>
            <a:r>
              <a:rPr lang="en-US" sz="1800" dirty="0" err="1"/>
              <a:t>Accumulo</a:t>
            </a:r>
            <a:r>
              <a:rPr lang="en-US" sz="1800" dirty="0"/>
              <a:t> (Big Table), </a:t>
            </a:r>
            <a:r>
              <a:rPr lang="en-US" sz="1800" dirty="0" err="1"/>
              <a:t>Solr</a:t>
            </a:r>
            <a:r>
              <a:rPr lang="en-US" sz="1800" dirty="0"/>
              <a:t>, Natural Language Processing, Puppet (for deployment and security) and Storm running on medium size clusters. Data size in 10s of Terabytes to 100s of Petabytes with Imagery intelligence device gathering petabyte in a few hours.  Dismounted warfighters would have at most 1-100s of Gigabytes (typically handheld data storage).</a:t>
            </a:r>
            <a:endParaRPr lang="en-US" sz="1800" dirty="0" smtClean="0"/>
          </a:p>
          <a:p>
            <a:r>
              <a:rPr lang="en-US" sz="1800" b="1" dirty="0" smtClean="0">
                <a:solidFill>
                  <a:srgbClr val="FF0000"/>
                </a:solidFill>
              </a:rPr>
              <a:t>Futures:</a:t>
            </a:r>
            <a:r>
              <a:rPr lang="en-US" sz="1800" dirty="0"/>
              <a:t> Data currently exists in disparate silos which must be accessible through a semantically integrated data space. Wide variety of data types, sources, structures, and quality which will span domains and requires integrated search and reasoning. Most critical data is either unstructured or imagery/video which requires significant processing to extract entities and information. Network quality, Provenance and security essential.</a:t>
            </a:r>
          </a:p>
        </p:txBody>
      </p:sp>
      <p:sp>
        <p:nvSpPr>
          <p:cNvPr id="5" name="Slide Number Placeholder 4"/>
          <p:cNvSpPr>
            <a:spLocks noGrp="1"/>
          </p:cNvSpPr>
          <p:nvPr>
            <p:ph type="sldNum" sz="quarter" idx="12"/>
          </p:nvPr>
        </p:nvSpPr>
        <p:spPr/>
        <p:txBody>
          <a:bodyPr/>
          <a:lstStyle/>
          <a:p>
            <a:fld id="{C4B85148-DB98-4269-ACE6-2DF49F9918C9}" type="slidenum">
              <a:rPr lang="en-US" smtClean="0"/>
              <a:pPr/>
              <a:t>32</a:t>
            </a:fld>
            <a:endParaRPr lang="en-US" dirty="0"/>
          </a:p>
        </p:txBody>
      </p:sp>
      <p:sp>
        <p:nvSpPr>
          <p:cNvPr id="6" name="Rounded Rectangle 5"/>
          <p:cNvSpPr/>
          <p:nvPr/>
        </p:nvSpPr>
        <p:spPr>
          <a:xfrm>
            <a:off x="2533337" y="68494"/>
            <a:ext cx="1049312" cy="40862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b="1" dirty="0" smtClean="0">
                <a:solidFill>
                  <a:schemeClr val="tx1"/>
                </a:solidFill>
              </a:rPr>
              <a:t>Defense</a:t>
            </a:r>
            <a:endParaRPr lang="en-US" b="1" dirty="0">
              <a:solidFill>
                <a:schemeClr val="tx1"/>
              </a:solidFill>
            </a:endParaRPr>
          </a:p>
        </p:txBody>
      </p:sp>
      <p:sp>
        <p:nvSpPr>
          <p:cNvPr id="7" name="Rectangle 6"/>
          <p:cNvSpPr/>
          <p:nvPr/>
        </p:nvSpPr>
        <p:spPr>
          <a:xfrm>
            <a:off x="0" y="6086445"/>
            <a:ext cx="3259803" cy="369332"/>
          </a:xfrm>
          <a:prstGeom prst="rect">
            <a:avLst/>
          </a:prstGeom>
          <a:solidFill>
            <a:schemeClr val="bg2">
              <a:lumMod val="60000"/>
              <a:lumOff val="40000"/>
            </a:schemeClr>
          </a:solidFill>
        </p:spPr>
        <p:txBody>
          <a:bodyPr wrap="none">
            <a:spAutoFit/>
          </a:bodyPr>
          <a:lstStyle/>
          <a:p>
            <a:r>
              <a:rPr lang="en-US" dirty="0" smtClean="0">
                <a:solidFill>
                  <a:srgbClr val="006BB5"/>
                </a:solidFill>
              </a:rPr>
              <a:t>GIS</a:t>
            </a:r>
            <a:r>
              <a:rPr lang="en-US" dirty="0">
                <a:solidFill>
                  <a:srgbClr val="006BB5"/>
                </a:solidFill>
              </a:rPr>
              <a:t>, MR, </a:t>
            </a:r>
            <a:r>
              <a:rPr lang="en-US" dirty="0" err="1">
                <a:solidFill>
                  <a:srgbClr val="006BB5"/>
                </a:solidFill>
              </a:rPr>
              <a:t>MRIter</a:t>
            </a:r>
            <a:r>
              <a:rPr lang="en-US" dirty="0" smtClean="0">
                <a:solidFill>
                  <a:srgbClr val="006BB5"/>
                </a:solidFill>
              </a:rPr>
              <a:t>?, </a:t>
            </a:r>
            <a:r>
              <a:rPr lang="en-US" dirty="0">
                <a:solidFill>
                  <a:srgbClr val="006BB5"/>
                </a:solidFill>
              </a:rPr>
              <a:t>Classification</a:t>
            </a:r>
          </a:p>
        </p:txBody>
      </p:sp>
      <p:sp>
        <p:nvSpPr>
          <p:cNvPr id="8" name="Rectangle 7"/>
          <p:cNvSpPr/>
          <p:nvPr/>
        </p:nvSpPr>
        <p:spPr>
          <a:xfrm>
            <a:off x="1202139" y="6455777"/>
            <a:ext cx="5241307" cy="369332"/>
          </a:xfrm>
          <a:prstGeom prst="rect">
            <a:avLst/>
          </a:prstGeom>
          <a:solidFill>
            <a:schemeClr val="bg2">
              <a:lumMod val="60000"/>
              <a:lumOff val="40000"/>
            </a:schemeClr>
          </a:solidFill>
        </p:spPr>
        <p:txBody>
          <a:bodyPr wrap="none">
            <a:spAutoFit/>
          </a:bodyPr>
          <a:lstStyle/>
          <a:p>
            <a:r>
              <a:rPr lang="en-US" dirty="0" smtClean="0">
                <a:solidFill>
                  <a:srgbClr val="7030A0"/>
                </a:solidFill>
              </a:rPr>
              <a:t>Parallelism </a:t>
            </a:r>
            <a:r>
              <a:rPr lang="en-US" dirty="0">
                <a:solidFill>
                  <a:srgbClr val="7030A0"/>
                </a:solidFill>
              </a:rPr>
              <a:t>over Sensors and people accessing data</a:t>
            </a:r>
          </a:p>
        </p:txBody>
      </p:sp>
      <p:sp>
        <p:nvSpPr>
          <p:cNvPr id="9" name="Rectangle 8"/>
          <p:cNvSpPr/>
          <p:nvPr/>
        </p:nvSpPr>
        <p:spPr>
          <a:xfrm>
            <a:off x="3231123" y="6086445"/>
            <a:ext cx="1183337" cy="369332"/>
          </a:xfrm>
          <a:prstGeom prst="rect">
            <a:avLst/>
          </a:prstGeom>
          <a:solidFill>
            <a:schemeClr val="bg2">
              <a:lumMod val="60000"/>
              <a:lumOff val="40000"/>
            </a:schemeClr>
          </a:solidFill>
        </p:spPr>
        <p:txBody>
          <a:bodyPr wrap="none">
            <a:spAutoFit/>
          </a:bodyPr>
          <a:lstStyle/>
          <a:p>
            <a:r>
              <a:rPr lang="en-US" dirty="0" smtClean="0">
                <a:solidFill>
                  <a:schemeClr val="accent3">
                    <a:lumMod val="50000"/>
                  </a:schemeClr>
                </a:solidFill>
              </a:rPr>
              <a:t>Streaming</a:t>
            </a:r>
            <a:endParaRPr lang="en-US" dirty="0">
              <a:solidFill>
                <a:schemeClr val="accent3">
                  <a:lumMod val="50000"/>
                </a:schemeClr>
              </a:solidFill>
            </a:endParaRPr>
          </a:p>
        </p:txBody>
      </p:sp>
    </p:spTree>
    <p:extLst>
      <p:ext uri="{BB962C8B-B14F-4D97-AF65-F5344CB8AC3E}">
        <p14:creationId xmlns:p14="http://schemas.microsoft.com/office/powerpoint/2010/main" val="66081835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t>16: </a:t>
            </a:r>
            <a:r>
              <a:rPr lang="en-US" dirty="0"/>
              <a:t>Electronic Medical Record (EMR) </a:t>
            </a:r>
            <a:r>
              <a:rPr lang="en-US" dirty="0" smtClean="0"/>
              <a:t>Data I</a:t>
            </a:r>
            <a:endParaRPr lang="en-US" dirty="0"/>
          </a:p>
        </p:txBody>
      </p:sp>
      <p:sp>
        <p:nvSpPr>
          <p:cNvPr id="3" name="Content Placeholder 2"/>
          <p:cNvSpPr>
            <a:spLocks noGrp="1"/>
          </p:cNvSpPr>
          <p:nvPr>
            <p:ph idx="1"/>
          </p:nvPr>
        </p:nvSpPr>
        <p:spPr>
          <a:xfrm>
            <a:off x="95250" y="1036080"/>
            <a:ext cx="9048750" cy="5160105"/>
          </a:xfrm>
        </p:spPr>
        <p:txBody>
          <a:bodyPr/>
          <a:lstStyle/>
          <a:p>
            <a:r>
              <a:rPr lang="en-US" sz="2100" b="1" dirty="0">
                <a:solidFill>
                  <a:srgbClr val="FF0000"/>
                </a:solidFill>
              </a:rPr>
              <a:t>Application:</a:t>
            </a:r>
            <a:r>
              <a:rPr lang="en-US" sz="2100" dirty="0"/>
              <a:t> Large national initiatives around health data are emerging, and include developing a digital learning health care system to support increasingly evidence-based clinical decisions with timely accurate and up-to-date patient-centered clinical information; using electronic observational clinical data to efficiently and rapidly translate scientific discoveries into effective clinical treatments; and electronically sharing integrated health data to improve healthcare process efficiency and outcomes. These key initiatives all rely on high-quality, large-scale, standardized and aggregate health data.  One needs advanced methods for normalizing patient, provider, facility and clinical concept identification within and among separate health care organizations to enhance models for defining and extracting clinical phenotypes from non-standard discrete and free-text clinical data using feature selection, information retrieval and machine learning decision-models. One must leverage clinical phenotype data to support cohort selection, clinical outcomes research, and clinical decision support</a:t>
            </a:r>
            <a:r>
              <a:rPr lang="en-US" sz="2100" dirty="0" smtClean="0"/>
              <a:t>.</a:t>
            </a:r>
          </a:p>
        </p:txBody>
      </p:sp>
      <p:sp>
        <p:nvSpPr>
          <p:cNvPr id="5" name="Slide Number Placeholder 4"/>
          <p:cNvSpPr>
            <a:spLocks noGrp="1"/>
          </p:cNvSpPr>
          <p:nvPr>
            <p:ph type="sldNum" sz="quarter" idx="12"/>
          </p:nvPr>
        </p:nvSpPr>
        <p:spPr>
          <a:xfrm>
            <a:off x="8307239" y="6291943"/>
            <a:ext cx="679294" cy="293913"/>
          </a:xfrm>
        </p:spPr>
        <p:txBody>
          <a:bodyPr/>
          <a:lstStyle/>
          <a:p>
            <a:fld id="{C4B85148-DB98-4269-ACE6-2DF49F9918C9}" type="slidenum">
              <a:rPr lang="en-US" smtClean="0"/>
              <a:pPr/>
              <a:t>33</a:t>
            </a:fld>
            <a:endParaRPr lang="en-US" dirty="0"/>
          </a:p>
        </p:txBody>
      </p:sp>
      <p:sp>
        <p:nvSpPr>
          <p:cNvPr id="7" name="Rounded Rectangle 6"/>
          <p:cNvSpPr/>
          <p:nvPr/>
        </p:nvSpPr>
        <p:spPr>
          <a:xfrm>
            <a:off x="2128603" y="68494"/>
            <a:ext cx="1648917" cy="71508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b="1" dirty="0" smtClean="0">
                <a:solidFill>
                  <a:schemeClr val="tx1"/>
                </a:solidFill>
              </a:rPr>
              <a:t>Healthcare</a:t>
            </a:r>
          </a:p>
          <a:p>
            <a:pPr algn="ctr"/>
            <a:r>
              <a:rPr lang="en-US" b="1" dirty="0" smtClean="0">
                <a:solidFill>
                  <a:schemeClr val="tx1"/>
                </a:solidFill>
              </a:rPr>
              <a:t>Life Sciences</a:t>
            </a:r>
            <a:endParaRPr lang="en-US" b="1" dirty="0">
              <a:solidFill>
                <a:schemeClr val="tx1"/>
              </a:solidFill>
            </a:endParaRPr>
          </a:p>
        </p:txBody>
      </p:sp>
      <p:sp>
        <p:nvSpPr>
          <p:cNvPr id="6" name="Rectangle 5"/>
          <p:cNvSpPr/>
          <p:nvPr/>
        </p:nvSpPr>
        <p:spPr>
          <a:xfrm>
            <a:off x="449183" y="5896673"/>
            <a:ext cx="2340380" cy="369332"/>
          </a:xfrm>
          <a:prstGeom prst="rect">
            <a:avLst/>
          </a:prstGeom>
          <a:solidFill>
            <a:schemeClr val="bg2">
              <a:lumMod val="60000"/>
              <a:lumOff val="40000"/>
            </a:schemeClr>
          </a:solidFill>
        </p:spPr>
        <p:txBody>
          <a:bodyPr wrap="square">
            <a:spAutoFit/>
          </a:bodyPr>
          <a:lstStyle/>
          <a:p>
            <a:r>
              <a:rPr lang="en-US" dirty="0">
                <a:solidFill>
                  <a:srgbClr val="006BB5"/>
                </a:solidFill>
              </a:rPr>
              <a:t>PP, Fusion, S/Q, Index</a:t>
            </a:r>
          </a:p>
        </p:txBody>
      </p:sp>
      <p:sp>
        <p:nvSpPr>
          <p:cNvPr id="8" name="Rectangle 7"/>
          <p:cNvSpPr/>
          <p:nvPr/>
        </p:nvSpPr>
        <p:spPr>
          <a:xfrm>
            <a:off x="4034107" y="5896673"/>
            <a:ext cx="4827337" cy="369332"/>
          </a:xfrm>
          <a:prstGeom prst="rect">
            <a:avLst/>
          </a:prstGeom>
          <a:solidFill>
            <a:schemeClr val="bg2">
              <a:lumMod val="60000"/>
              <a:lumOff val="40000"/>
            </a:schemeClr>
          </a:solidFill>
        </p:spPr>
        <p:txBody>
          <a:bodyPr wrap="square">
            <a:spAutoFit/>
          </a:bodyPr>
          <a:lstStyle/>
          <a:p>
            <a:r>
              <a:rPr lang="en-US" dirty="0" smtClean="0">
                <a:solidFill>
                  <a:srgbClr val="7030A0"/>
                </a:solidFill>
              </a:rPr>
              <a:t>Parallelism </a:t>
            </a:r>
            <a:r>
              <a:rPr lang="en-US" dirty="0">
                <a:solidFill>
                  <a:srgbClr val="7030A0"/>
                </a:solidFill>
              </a:rPr>
              <a:t>over EMR (a set per person), viewers</a:t>
            </a:r>
          </a:p>
        </p:txBody>
      </p:sp>
      <p:sp>
        <p:nvSpPr>
          <p:cNvPr id="9" name="Rectangle 8"/>
          <p:cNvSpPr/>
          <p:nvPr/>
        </p:nvSpPr>
        <p:spPr>
          <a:xfrm>
            <a:off x="2789563" y="5896673"/>
            <a:ext cx="1244544" cy="369332"/>
          </a:xfrm>
          <a:prstGeom prst="rect">
            <a:avLst/>
          </a:prstGeom>
          <a:solidFill>
            <a:schemeClr val="bg2">
              <a:lumMod val="60000"/>
              <a:lumOff val="40000"/>
            </a:schemeClr>
          </a:solidFill>
        </p:spPr>
        <p:txBody>
          <a:bodyPr wrap="square">
            <a:spAutoFit/>
          </a:bodyPr>
          <a:lstStyle/>
          <a:p>
            <a:r>
              <a:rPr lang="en-US" dirty="0" smtClean="0">
                <a:solidFill>
                  <a:schemeClr val="accent3">
                    <a:lumMod val="50000"/>
                  </a:schemeClr>
                </a:solidFill>
              </a:rPr>
              <a:t>Streaming</a:t>
            </a:r>
            <a:endParaRPr lang="en-US" dirty="0">
              <a:solidFill>
                <a:schemeClr val="accent3">
                  <a:lumMod val="50000"/>
                </a:schemeClr>
              </a:solidFill>
            </a:endParaRPr>
          </a:p>
        </p:txBody>
      </p:sp>
    </p:spTree>
    <p:extLst>
      <p:ext uri="{BB962C8B-B14F-4D97-AF65-F5344CB8AC3E}">
        <p14:creationId xmlns:p14="http://schemas.microsoft.com/office/powerpoint/2010/main" val="258255314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371600" y="2408369"/>
            <a:ext cx="6111860" cy="566924"/>
          </a:xfrm>
        </p:spPr>
        <p:txBody>
          <a:bodyPr>
            <a:normAutofit fontScale="90000"/>
          </a:bodyPr>
          <a:lstStyle/>
          <a:p>
            <a:r>
              <a:rPr lang="en-US" dirty="0" smtClean="0"/>
              <a:t>Introduction to </a:t>
            </a:r>
            <a:r>
              <a:rPr lang="en-US" dirty="0"/>
              <a:t>NIST Big Data Public Working Group (NBD-PWG</a:t>
            </a:r>
            <a:r>
              <a:rPr lang="en-US" dirty="0" smtClean="0"/>
              <a:t>)</a:t>
            </a:r>
            <a:br>
              <a:rPr lang="en-US" dirty="0" smtClean="0"/>
            </a:br>
            <a:r>
              <a:rPr lang="en-US" dirty="0">
                <a:solidFill>
                  <a:srgbClr val="782F40"/>
                </a:solidFill>
              </a:rPr>
              <a:t>Requirements and Use Case </a:t>
            </a:r>
            <a:r>
              <a:rPr lang="en-US" dirty="0" smtClean="0">
                <a:solidFill>
                  <a:srgbClr val="782F40"/>
                </a:solidFill>
              </a:rPr>
              <a:t>Subgroup</a:t>
            </a:r>
            <a:br>
              <a:rPr lang="en-US" dirty="0" smtClean="0">
                <a:solidFill>
                  <a:srgbClr val="782F40"/>
                </a:solidFill>
              </a:rPr>
            </a:br>
            <a:r>
              <a:rPr lang="en-US" dirty="0" smtClean="0">
                <a:solidFill>
                  <a:schemeClr val="accent3">
                    <a:lumMod val="50000"/>
                  </a:schemeClr>
                </a:solidFill>
              </a:rPr>
              <a:t>Healthcare and Life Science Use Cases</a:t>
            </a:r>
            <a:endParaRPr lang="en-US" dirty="0">
              <a:solidFill>
                <a:schemeClr val="accent3">
                  <a:lumMod val="50000"/>
                </a:schemeClr>
              </a:solidFill>
            </a:endParaRPr>
          </a:p>
        </p:txBody>
      </p:sp>
      <p:sp>
        <p:nvSpPr>
          <p:cNvPr id="4" name="Text Placeholder 3"/>
          <p:cNvSpPr>
            <a:spLocks noGrp="1"/>
          </p:cNvSpPr>
          <p:nvPr>
            <p:ph type="body" sz="quarter" idx="10"/>
          </p:nvPr>
        </p:nvSpPr>
        <p:spPr/>
        <p:txBody>
          <a:bodyPr/>
          <a:lstStyle/>
          <a:p>
            <a:endParaRPr lang="en-US" dirty="0"/>
          </a:p>
        </p:txBody>
      </p:sp>
    </p:spTree>
    <p:extLst>
      <p:ext uri="{BB962C8B-B14F-4D97-AF65-F5344CB8AC3E}">
        <p14:creationId xmlns:p14="http://schemas.microsoft.com/office/powerpoint/2010/main" val="20016726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t>16: </a:t>
            </a:r>
            <a:r>
              <a:rPr lang="en-US" dirty="0"/>
              <a:t>Electronic Medical Record (EMR) </a:t>
            </a:r>
            <a:r>
              <a:rPr lang="en-US" dirty="0" smtClean="0"/>
              <a:t>Data II</a:t>
            </a:r>
            <a:endParaRPr lang="en-US" dirty="0"/>
          </a:p>
        </p:txBody>
      </p:sp>
      <p:sp>
        <p:nvSpPr>
          <p:cNvPr id="3" name="Content Placeholder 2"/>
          <p:cNvSpPr>
            <a:spLocks noGrp="1"/>
          </p:cNvSpPr>
          <p:nvPr>
            <p:ph idx="1"/>
          </p:nvPr>
        </p:nvSpPr>
        <p:spPr>
          <a:xfrm>
            <a:off x="95250" y="1036080"/>
            <a:ext cx="9048750" cy="5160105"/>
          </a:xfrm>
        </p:spPr>
        <p:txBody>
          <a:bodyPr/>
          <a:lstStyle/>
          <a:p>
            <a:r>
              <a:rPr lang="en-US" b="1" dirty="0" smtClean="0">
                <a:solidFill>
                  <a:srgbClr val="FF0000"/>
                </a:solidFill>
              </a:rPr>
              <a:t>Current </a:t>
            </a:r>
            <a:r>
              <a:rPr lang="en-US" b="1" dirty="0">
                <a:solidFill>
                  <a:srgbClr val="FF0000"/>
                </a:solidFill>
              </a:rPr>
              <a:t>Approach:</a:t>
            </a:r>
            <a:r>
              <a:rPr lang="en-US" dirty="0"/>
              <a:t> Clinical data from more than 1,100 discrete logical, operational healthcare sources in the Indiana Network for Patient Care (INPC) the nation's largest and longest-running health information exchange. This describes more than 12 million patients, more than 4 billion discrete clinical observations. &gt; 20 TB raw data. Between 500,000 and 1.5 million new real-time clinical transactions added per day</a:t>
            </a:r>
            <a:r>
              <a:rPr lang="en-US" dirty="0" smtClean="0"/>
              <a:t>.</a:t>
            </a:r>
          </a:p>
          <a:p>
            <a:r>
              <a:rPr lang="en-US" b="1" dirty="0" smtClean="0">
                <a:solidFill>
                  <a:srgbClr val="FF0000"/>
                </a:solidFill>
              </a:rPr>
              <a:t>Futures:</a:t>
            </a:r>
            <a:r>
              <a:rPr lang="en-US" dirty="0" smtClean="0"/>
              <a:t> </a:t>
            </a:r>
            <a:r>
              <a:rPr lang="en-US" dirty="0"/>
              <a:t>Teradata, </a:t>
            </a:r>
            <a:r>
              <a:rPr lang="en-US" dirty="0" err="1" smtClean="0"/>
              <a:t>PostgreSQL</a:t>
            </a:r>
            <a:r>
              <a:rPr lang="en-US" dirty="0" smtClean="0"/>
              <a:t> and </a:t>
            </a:r>
            <a:r>
              <a:rPr lang="en-US" dirty="0" err="1" smtClean="0"/>
              <a:t>MongoDB</a:t>
            </a:r>
            <a:r>
              <a:rPr lang="en-US" dirty="0"/>
              <a:t> </a:t>
            </a:r>
            <a:r>
              <a:rPr lang="en-US" dirty="0" smtClean="0"/>
              <a:t>supporting </a:t>
            </a:r>
            <a:r>
              <a:rPr lang="en-US" dirty="0"/>
              <a:t>information retrieval methods to identify relevant clinical features (</a:t>
            </a:r>
            <a:r>
              <a:rPr lang="en-US" dirty="0" err="1"/>
              <a:t>tf-idf</a:t>
            </a:r>
            <a:r>
              <a:rPr lang="en-US" dirty="0"/>
              <a:t>, latent semantic analysis, mutual information). Natural Language Processing techniques to extract relevant clinical features. Validated features will be used to parameterize clinical phenotype decision models based on maximum likelihood estimators and Bayesian networks. Decision models will be used to identify a variety of clinical phenotypes such as diabetes, congestive heart failure, and pancreatic cancer.</a:t>
            </a:r>
          </a:p>
        </p:txBody>
      </p:sp>
      <p:sp>
        <p:nvSpPr>
          <p:cNvPr id="5" name="Slide Number Placeholder 4"/>
          <p:cNvSpPr>
            <a:spLocks noGrp="1"/>
          </p:cNvSpPr>
          <p:nvPr>
            <p:ph type="sldNum" sz="quarter" idx="12"/>
          </p:nvPr>
        </p:nvSpPr>
        <p:spPr/>
        <p:txBody>
          <a:bodyPr/>
          <a:lstStyle/>
          <a:p>
            <a:fld id="{C4B85148-DB98-4269-ACE6-2DF49F9918C9}" type="slidenum">
              <a:rPr lang="en-US" smtClean="0"/>
              <a:pPr/>
              <a:t>35</a:t>
            </a:fld>
            <a:endParaRPr lang="en-US" dirty="0"/>
          </a:p>
        </p:txBody>
      </p:sp>
      <p:sp>
        <p:nvSpPr>
          <p:cNvPr id="7" name="Rounded Rectangle 6"/>
          <p:cNvSpPr/>
          <p:nvPr/>
        </p:nvSpPr>
        <p:spPr>
          <a:xfrm>
            <a:off x="2128603" y="68494"/>
            <a:ext cx="1648917" cy="71508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b="1" dirty="0" smtClean="0">
                <a:solidFill>
                  <a:schemeClr val="tx1"/>
                </a:solidFill>
              </a:rPr>
              <a:t>Healthcare</a:t>
            </a:r>
          </a:p>
          <a:p>
            <a:pPr algn="ctr"/>
            <a:r>
              <a:rPr lang="en-US" b="1" dirty="0" smtClean="0">
                <a:solidFill>
                  <a:schemeClr val="tx1"/>
                </a:solidFill>
              </a:rPr>
              <a:t>Life Sciences</a:t>
            </a:r>
            <a:endParaRPr lang="en-US" b="1" dirty="0">
              <a:solidFill>
                <a:schemeClr val="tx1"/>
              </a:solidFill>
            </a:endParaRPr>
          </a:p>
        </p:txBody>
      </p:sp>
    </p:spTree>
    <p:extLst>
      <p:ext uri="{BB962C8B-B14F-4D97-AF65-F5344CB8AC3E}">
        <p14:creationId xmlns:p14="http://schemas.microsoft.com/office/powerpoint/2010/main" val="311053256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17:</a:t>
            </a:r>
            <a:r>
              <a:rPr lang="en-US" sz="3200" dirty="0"/>
              <a:t>Pathology Imaging</a:t>
            </a:r>
            <a:r>
              <a:rPr lang="en-US" sz="3200" dirty="0" smtClean="0"/>
              <a:t>/ Digital Pathology I</a:t>
            </a:r>
            <a:endParaRPr lang="en-US" sz="3200" dirty="0"/>
          </a:p>
        </p:txBody>
      </p:sp>
      <p:sp>
        <p:nvSpPr>
          <p:cNvPr id="3" name="Content Placeholder 2"/>
          <p:cNvSpPr>
            <a:spLocks noGrp="1"/>
          </p:cNvSpPr>
          <p:nvPr>
            <p:ph idx="1"/>
          </p:nvPr>
        </p:nvSpPr>
        <p:spPr>
          <a:xfrm>
            <a:off x="95250" y="1036081"/>
            <a:ext cx="9048750" cy="2021912"/>
          </a:xfrm>
        </p:spPr>
        <p:txBody>
          <a:bodyPr/>
          <a:lstStyle/>
          <a:p>
            <a:r>
              <a:rPr lang="en-US" sz="1800" b="1" dirty="0">
                <a:solidFill>
                  <a:srgbClr val="FF0000"/>
                </a:solidFill>
              </a:rPr>
              <a:t>Application:</a:t>
            </a:r>
            <a:r>
              <a:rPr lang="en-US" sz="1800" dirty="0"/>
              <a:t> Digital pathology imaging is an emerging field where examination of high resolution images of tissue specimens enables novel and more effective ways for disease diagnosis. Pathology image analysis segments massive (millions per image) spatial objects such as nuclei and blood vessels, represented with their boundaries, along with many extracted image features from these objects. The derived information is used for many complex queries and analytics to support biomedical research and clinical diagnosis. </a:t>
            </a:r>
            <a:endParaRPr lang="en-US" sz="1800" dirty="0" smtClean="0"/>
          </a:p>
        </p:txBody>
      </p:sp>
      <p:sp>
        <p:nvSpPr>
          <p:cNvPr id="5" name="Slide Number Placeholder 4"/>
          <p:cNvSpPr>
            <a:spLocks noGrp="1"/>
          </p:cNvSpPr>
          <p:nvPr>
            <p:ph type="sldNum" sz="quarter" idx="12"/>
          </p:nvPr>
        </p:nvSpPr>
        <p:spPr/>
        <p:txBody>
          <a:bodyPr/>
          <a:lstStyle/>
          <a:p>
            <a:fld id="{C4B85148-DB98-4269-ACE6-2DF49F9918C9}" type="slidenum">
              <a:rPr lang="en-US" smtClean="0"/>
              <a:pPr/>
              <a:t>36</a:t>
            </a:fld>
            <a:endParaRPr lang="en-US" dirty="0"/>
          </a:p>
        </p:txBody>
      </p:sp>
      <p:sp>
        <p:nvSpPr>
          <p:cNvPr id="7" name="Rounded Rectangle 6"/>
          <p:cNvSpPr/>
          <p:nvPr/>
        </p:nvSpPr>
        <p:spPr>
          <a:xfrm>
            <a:off x="2128603" y="68494"/>
            <a:ext cx="1648917" cy="71508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b="1" dirty="0" smtClean="0">
                <a:solidFill>
                  <a:schemeClr val="tx1"/>
                </a:solidFill>
              </a:rPr>
              <a:t>Healthcare</a:t>
            </a:r>
          </a:p>
          <a:p>
            <a:pPr algn="ctr"/>
            <a:r>
              <a:rPr lang="en-US" b="1" dirty="0" smtClean="0">
                <a:solidFill>
                  <a:schemeClr val="tx1"/>
                </a:solidFill>
              </a:rPr>
              <a:t>Life Sciences</a:t>
            </a:r>
            <a:endParaRPr lang="en-US" b="1" dirty="0">
              <a:solidFill>
                <a:schemeClr val="tx1"/>
              </a:solidFill>
            </a:endParaRPr>
          </a:p>
        </p:txBody>
      </p:sp>
      <p:pic>
        <p:nvPicPr>
          <p:cNvPr id="8" name="Picture 7"/>
          <p:cNvPicPr/>
          <p:nvPr/>
        </p:nvPicPr>
        <p:blipFill>
          <a:blip r:embed="rId2">
            <a:extLst>
              <a:ext uri="{28A0092B-C50C-407E-A947-70E740481C1C}">
                <a14:useLocalDpi xmlns:a14="http://schemas.microsoft.com/office/drawing/2010/main" val="0"/>
              </a:ext>
            </a:extLst>
          </a:blip>
          <a:srcRect/>
          <a:stretch>
            <a:fillRect/>
          </a:stretch>
        </p:blipFill>
        <p:spPr bwMode="auto">
          <a:xfrm>
            <a:off x="539644" y="2985256"/>
            <a:ext cx="7555046" cy="2966872"/>
          </a:xfrm>
          <a:prstGeom prst="rect">
            <a:avLst/>
          </a:prstGeom>
          <a:noFill/>
        </p:spPr>
      </p:pic>
      <p:sp>
        <p:nvSpPr>
          <p:cNvPr id="9" name="Rectangle 8"/>
          <p:cNvSpPr/>
          <p:nvPr/>
        </p:nvSpPr>
        <p:spPr>
          <a:xfrm>
            <a:off x="539644" y="5931140"/>
            <a:ext cx="3010990" cy="369332"/>
          </a:xfrm>
          <a:prstGeom prst="rect">
            <a:avLst/>
          </a:prstGeom>
          <a:solidFill>
            <a:schemeClr val="bg2">
              <a:lumMod val="60000"/>
              <a:lumOff val="40000"/>
            </a:schemeClr>
          </a:solidFill>
        </p:spPr>
        <p:txBody>
          <a:bodyPr wrap="square">
            <a:spAutoFit/>
          </a:bodyPr>
          <a:lstStyle/>
          <a:p>
            <a:r>
              <a:rPr lang="en-US" dirty="0">
                <a:solidFill>
                  <a:srgbClr val="006BB5"/>
                </a:solidFill>
              </a:rPr>
              <a:t>MR, </a:t>
            </a:r>
            <a:r>
              <a:rPr lang="en-US" dirty="0" err="1">
                <a:solidFill>
                  <a:srgbClr val="006BB5"/>
                </a:solidFill>
              </a:rPr>
              <a:t>MRIter</a:t>
            </a:r>
            <a:r>
              <a:rPr lang="en-US" dirty="0">
                <a:solidFill>
                  <a:srgbClr val="006BB5"/>
                </a:solidFill>
              </a:rPr>
              <a:t>, PP, Classification</a:t>
            </a:r>
          </a:p>
        </p:txBody>
      </p:sp>
      <p:sp>
        <p:nvSpPr>
          <p:cNvPr id="10" name="Rectangle 9"/>
          <p:cNvSpPr/>
          <p:nvPr/>
        </p:nvSpPr>
        <p:spPr>
          <a:xfrm>
            <a:off x="4795178" y="5925777"/>
            <a:ext cx="2512166" cy="369332"/>
          </a:xfrm>
          <a:prstGeom prst="rect">
            <a:avLst/>
          </a:prstGeom>
          <a:solidFill>
            <a:schemeClr val="bg2">
              <a:lumMod val="60000"/>
              <a:lumOff val="40000"/>
            </a:schemeClr>
          </a:solidFill>
        </p:spPr>
        <p:txBody>
          <a:bodyPr wrap="square">
            <a:spAutoFit/>
          </a:bodyPr>
          <a:lstStyle/>
          <a:p>
            <a:r>
              <a:rPr lang="en-US" dirty="0" smtClean="0">
                <a:solidFill>
                  <a:srgbClr val="7030A0"/>
                </a:solidFill>
              </a:rPr>
              <a:t>Parallelism </a:t>
            </a:r>
            <a:r>
              <a:rPr lang="en-US" dirty="0">
                <a:solidFill>
                  <a:srgbClr val="7030A0"/>
                </a:solidFill>
              </a:rPr>
              <a:t>over </a:t>
            </a:r>
            <a:r>
              <a:rPr lang="en-US" dirty="0" smtClean="0">
                <a:solidFill>
                  <a:srgbClr val="7030A0"/>
                </a:solidFill>
              </a:rPr>
              <a:t>Images</a:t>
            </a:r>
            <a:endParaRPr lang="en-US" dirty="0">
              <a:solidFill>
                <a:srgbClr val="7030A0"/>
              </a:solidFill>
            </a:endParaRPr>
          </a:p>
        </p:txBody>
      </p:sp>
      <p:sp>
        <p:nvSpPr>
          <p:cNvPr id="11" name="Rectangle 10"/>
          <p:cNvSpPr/>
          <p:nvPr/>
        </p:nvSpPr>
        <p:spPr>
          <a:xfrm>
            <a:off x="3550634" y="5925777"/>
            <a:ext cx="1244544" cy="369332"/>
          </a:xfrm>
          <a:prstGeom prst="rect">
            <a:avLst/>
          </a:prstGeom>
          <a:solidFill>
            <a:schemeClr val="bg2">
              <a:lumMod val="60000"/>
              <a:lumOff val="40000"/>
            </a:schemeClr>
          </a:solidFill>
        </p:spPr>
        <p:txBody>
          <a:bodyPr wrap="square">
            <a:spAutoFit/>
          </a:bodyPr>
          <a:lstStyle/>
          <a:p>
            <a:r>
              <a:rPr lang="en-US" dirty="0" smtClean="0">
                <a:solidFill>
                  <a:schemeClr val="accent3">
                    <a:lumMod val="50000"/>
                  </a:schemeClr>
                </a:solidFill>
              </a:rPr>
              <a:t>Streaming</a:t>
            </a:r>
            <a:endParaRPr lang="en-US" dirty="0">
              <a:solidFill>
                <a:schemeClr val="accent3">
                  <a:lumMod val="50000"/>
                </a:schemeClr>
              </a:solidFill>
            </a:endParaRPr>
          </a:p>
        </p:txBody>
      </p:sp>
    </p:spTree>
    <p:extLst>
      <p:ext uri="{BB962C8B-B14F-4D97-AF65-F5344CB8AC3E}">
        <p14:creationId xmlns:p14="http://schemas.microsoft.com/office/powerpoint/2010/main" val="183153721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17:</a:t>
            </a:r>
            <a:r>
              <a:rPr lang="en-US" sz="3200" dirty="0"/>
              <a:t>Pathology Imaging</a:t>
            </a:r>
            <a:r>
              <a:rPr lang="en-US" sz="3200" dirty="0" smtClean="0"/>
              <a:t>/ Digital Pathology II</a:t>
            </a:r>
            <a:endParaRPr lang="en-US" sz="3200" dirty="0"/>
          </a:p>
        </p:txBody>
      </p:sp>
      <p:sp>
        <p:nvSpPr>
          <p:cNvPr id="3" name="Content Placeholder 2"/>
          <p:cNvSpPr>
            <a:spLocks noGrp="1"/>
          </p:cNvSpPr>
          <p:nvPr>
            <p:ph idx="1"/>
          </p:nvPr>
        </p:nvSpPr>
        <p:spPr>
          <a:xfrm>
            <a:off x="95250" y="1036081"/>
            <a:ext cx="9048750" cy="1512247"/>
          </a:xfrm>
        </p:spPr>
        <p:txBody>
          <a:bodyPr/>
          <a:lstStyle/>
          <a:p>
            <a:r>
              <a:rPr lang="en-US" sz="1800" b="1" dirty="0" smtClean="0">
                <a:solidFill>
                  <a:srgbClr val="FF0000"/>
                </a:solidFill>
              </a:rPr>
              <a:t>Current </a:t>
            </a:r>
            <a:r>
              <a:rPr lang="en-US" sz="1800" b="1" dirty="0">
                <a:solidFill>
                  <a:srgbClr val="FF0000"/>
                </a:solidFill>
              </a:rPr>
              <a:t>Approach:</a:t>
            </a:r>
            <a:r>
              <a:rPr lang="en-US" sz="1800" dirty="0"/>
              <a:t> 1GB raw image data + 1.5GB analytical results per 2D image. MPI for image analysis; MapReduce + Hive with spatial extension on supercomputers and clouds. GPU’s used effectively. Figure 3 of section 2.12  shows the architecture of Hadoop-GIS, a spatial data warehousing system over MapReduce to support spatial analytics for analytical pathology imaging</a:t>
            </a:r>
            <a:r>
              <a:rPr lang="en-US" sz="1800" dirty="0" smtClean="0"/>
              <a:t>.</a:t>
            </a:r>
          </a:p>
        </p:txBody>
      </p:sp>
      <p:sp>
        <p:nvSpPr>
          <p:cNvPr id="5" name="Slide Number Placeholder 4"/>
          <p:cNvSpPr>
            <a:spLocks noGrp="1"/>
          </p:cNvSpPr>
          <p:nvPr>
            <p:ph type="sldNum" sz="quarter" idx="12"/>
          </p:nvPr>
        </p:nvSpPr>
        <p:spPr/>
        <p:txBody>
          <a:bodyPr/>
          <a:lstStyle/>
          <a:p>
            <a:fld id="{C4B85148-DB98-4269-ACE6-2DF49F9918C9}" type="slidenum">
              <a:rPr lang="en-US" smtClean="0"/>
              <a:pPr/>
              <a:t>37</a:t>
            </a:fld>
            <a:endParaRPr lang="en-US" dirty="0"/>
          </a:p>
        </p:txBody>
      </p:sp>
      <p:sp>
        <p:nvSpPr>
          <p:cNvPr id="7" name="Rounded Rectangle 6"/>
          <p:cNvSpPr/>
          <p:nvPr/>
        </p:nvSpPr>
        <p:spPr>
          <a:xfrm>
            <a:off x="2128603" y="68494"/>
            <a:ext cx="1648917" cy="71508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b="1" dirty="0" smtClean="0">
                <a:solidFill>
                  <a:schemeClr val="tx1"/>
                </a:solidFill>
              </a:rPr>
              <a:t>Healthcare</a:t>
            </a:r>
          </a:p>
          <a:p>
            <a:pPr algn="ctr"/>
            <a:r>
              <a:rPr lang="en-US" b="1" dirty="0" smtClean="0">
                <a:solidFill>
                  <a:schemeClr val="tx1"/>
                </a:solidFill>
              </a:rPr>
              <a:t>Life Sciences</a:t>
            </a:r>
            <a:endParaRPr lang="en-US" b="1" dirty="0">
              <a:solidFill>
                <a:schemeClr val="tx1"/>
              </a:solidFill>
            </a:endParaRPr>
          </a:p>
        </p:txBody>
      </p:sp>
      <p:pic>
        <p:nvPicPr>
          <p:cNvPr id="6" name="Picture 5"/>
          <p:cNvPicPr/>
          <p:nvPr/>
        </p:nvPicPr>
        <p:blipFill>
          <a:blip r:embed="rId2">
            <a:extLst>
              <a:ext uri="{28A0092B-C50C-407E-A947-70E740481C1C}">
                <a14:useLocalDpi xmlns:a14="http://schemas.microsoft.com/office/drawing/2010/main" val="0"/>
              </a:ext>
            </a:extLst>
          </a:blip>
          <a:srcRect/>
          <a:stretch>
            <a:fillRect/>
          </a:stretch>
        </p:blipFill>
        <p:spPr bwMode="auto">
          <a:xfrm>
            <a:off x="3378499" y="2156761"/>
            <a:ext cx="5591330" cy="3682546"/>
          </a:xfrm>
          <a:prstGeom prst="rect">
            <a:avLst/>
          </a:prstGeom>
          <a:noFill/>
        </p:spPr>
      </p:pic>
      <p:sp>
        <p:nvSpPr>
          <p:cNvPr id="8" name="Content Placeholder 2"/>
          <p:cNvSpPr txBox="1">
            <a:spLocks/>
          </p:cNvSpPr>
          <p:nvPr/>
        </p:nvSpPr>
        <p:spPr>
          <a:xfrm>
            <a:off x="0" y="2550353"/>
            <a:ext cx="3777520" cy="3161165"/>
          </a:xfrm>
          <a:prstGeom prst="rect">
            <a:avLst/>
          </a:prstGeom>
        </p:spPr>
        <p:txBody>
          <a:bodyPr vert="horz" lIns="0" tIns="0" rIns="0" bIns="0" rtlCol="0">
            <a:noAutofit/>
          </a:bodyPr>
          <a:lstStyle>
            <a:lvl1pPr marL="231775" indent="-231775" algn="l" defTabSz="914400" rtl="0" eaLnBrk="1" latinLnBrk="0" hangingPunct="1">
              <a:spcBef>
                <a:spcPct val="20000"/>
              </a:spcBef>
              <a:buClr>
                <a:schemeClr val="tx2"/>
              </a:buClr>
              <a:buFont typeface="Arial"/>
              <a:buChar char="•"/>
              <a:defRPr lang="en-US" sz="2200" kern="1200">
                <a:solidFill>
                  <a:schemeClr val="tx1"/>
                </a:solidFill>
                <a:latin typeface="Franklin Gothic Medium" pitchFamily="34" charset="0"/>
                <a:ea typeface="+mn-ea"/>
                <a:cs typeface="Arial" pitchFamily="34" charset="0"/>
              </a:defRPr>
            </a:lvl1pPr>
            <a:lvl2pPr marL="571500" indent="-228600" algn="l" defTabSz="914400" rtl="0" eaLnBrk="1" latinLnBrk="0" hangingPunct="1">
              <a:spcBef>
                <a:spcPct val="20000"/>
              </a:spcBef>
              <a:buClr>
                <a:schemeClr val="bg1">
                  <a:lumMod val="65000"/>
                </a:schemeClr>
              </a:buClr>
              <a:buFont typeface="Arial" pitchFamily="34" charset="0"/>
              <a:buChar char="–"/>
              <a:defRPr sz="2000" kern="1200">
                <a:solidFill>
                  <a:schemeClr val="tx1"/>
                </a:solidFill>
                <a:latin typeface="Franklin Gothic Medium" pitchFamily="34" charset="0"/>
                <a:ea typeface="+mn-ea"/>
                <a:cs typeface="Arial" pitchFamily="34" charset="0"/>
              </a:defRPr>
            </a:lvl2pPr>
            <a:lvl3pPr marL="914400" indent="-171450" algn="l" defTabSz="914400" rtl="0" eaLnBrk="1" latinLnBrk="0" hangingPunct="1">
              <a:spcBef>
                <a:spcPct val="20000"/>
              </a:spcBef>
              <a:buClr>
                <a:schemeClr val="tx2">
                  <a:lumMod val="40000"/>
                  <a:lumOff val="60000"/>
                </a:schemeClr>
              </a:buClr>
              <a:buSzPct val="80000"/>
              <a:buFont typeface="Arial"/>
              <a:buChar char="•"/>
              <a:tabLst/>
              <a:defRPr sz="1800" kern="1200">
                <a:solidFill>
                  <a:schemeClr val="tx1"/>
                </a:solidFill>
                <a:latin typeface="Franklin Gothic Medium" pitchFamily="34" charset="0"/>
                <a:ea typeface="+mn-ea"/>
                <a:cs typeface="Arial" pitchFamily="34" charset="0"/>
              </a:defRPr>
            </a:lvl3pPr>
            <a:lvl4pPr marL="1200150" indent="-171450" algn="l" defTabSz="914400" rtl="0" eaLnBrk="1" latinLnBrk="0" hangingPunct="1">
              <a:spcBef>
                <a:spcPct val="20000"/>
              </a:spcBef>
              <a:buClr>
                <a:schemeClr val="bg1">
                  <a:lumMod val="75000"/>
                </a:schemeClr>
              </a:buClr>
              <a:buFont typeface="Arial" pitchFamily="34" charset="0"/>
              <a:buChar char="–"/>
              <a:defRPr sz="1600" kern="1200">
                <a:solidFill>
                  <a:schemeClr val="tx1"/>
                </a:solidFill>
                <a:latin typeface="Franklin Gothic Medium"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600" b="1" dirty="0" smtClean="0">
                <a:solidFill>
                  <a:srgbClr val="FF0000"/>
                </a:solidFill>
              </a:rPr>
              <a:t>Futures:</a:t>
            </a:r>
            <a:r>
              <a:rPr lang="en-US" sz="1600" dirty="0" smtClean="0"/>
              <a:t> Recently, 3D pathology imaging is made possible through 3D laser technologies or serially sectioning hundreds of tissue sections onto slides and scanning them into digital images. Segmenting 3D </a:t>
            </a:r>
            <a:r>
              <a:rPr lang="en-US" sz="1600" dirty="0" err="1" smtClean="0"/>
              <a:t>microanatomic</a:t>
            </a:r>
            <a:r>
              <a:rPr lang="en-US" sz="1600" dirty="0" smtClean="0"/>
              <a:t> objects from registered serial images could produce tens of millions of 3D objects from a single image. This provides a deep “map” of human tissues for next generation diagnosis. 1TB raw image data + 1TB analytical results per 3D image and 1PB data per moderated hospital per year.</a:t>
            </a:r>
            <a:endParaRPr lang="en-US" sz="1600" dirty="0"/>
          </a:p>
        </p:txBody>
      </p:sp>
      <p:sp>
        <p:nvSpPr>
          <p:cNvPr id="4" name="TextBox 3"/>
          <p:cNvSpPr txBox="1"/>
          <p:nvPr/>
        </p:nvSpPr>
        <p:spPr>
          <a:xfrm>
            <a:off x="2128603" y="5711518"/>
            <a:ext cx="6841225" cy="584775"/>
          </a:xfrm>
          <a:prstGeom prst="rect">
            <a:avLst/>
          </a:prstGeom>
          <a:noFill/>
          <a:ln>
            <a:solidFill>
              <a:schemeClr val="tx1"/>
            </a:solidFill>
          </a:ln>
        </p:spPr>
        <p:txBody>
          <a:bodyPr wrap="square" rtlCol="0">
            <a:spAutoFit/>
          </a:bodyPr>
          <a:lstStyle/>
          <a:p>
            <a:r>
              <a:rPr lang="en-US" sz="1600" dirty="0"/>
              <a:t>Architecture of Hadoop-GIS, a spatial data warehousing system over MapReduce to support spatial analytics for analytical pathology imaging</a:t>
            </a:r>
          </a:p>
        </p:txBody>
      </p:sp>
    </p:spTree>
    <p:extLst>
      <p:ext uri="{BB962C8B-B14F-4D97-AF65-F5344CB8AC3E}">
        <p14:creationId xmlns:p14="http://schemas.microsoft.com/office/powerpoint/2010/main" val="276784147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38181" y="60127"/>
            <a:ext cx="5205819" cy="810846"/>
          </a:xfrm>
        </p:spPr>
        <p:txBody>
          <a:bodyPr>
            <a:noAutofit/>
          </a:bodyPr>
          <a:lstStyle/>
          <a:p>
            <a:r>
              <a:rPr lang="en-US" sz="3200" dirty="0" smtClean="0"/>
              <a:t>18: </a:t>
            </a:r>
            <a:r>
              <a:rPr lang="en-US" sz="3200" dirty="0"/>
              <a:t>Computational </a:t>
            </a:r>
            <a:r>
              <a:rPr lang="en-US" sz="3200" dirty="0" err="1"/>
              <a:t>Bioimaging</a:t>
            </a:r>
            <a:endParaRPr lang="en-US" sz="3200" dirty="0"/>
          </a:p>
        </p:txBody>
      </p:sp>
      <p:sp>
        <p:nvSpPr>
          <p:cNvPr id="3" name="Content Placeholder 2"/>
          <p:cNvSpPr>
            <a:spLocks noGrp="1"/>
          </p:cNvSpPr>
          <p:nvPr>
            <p:ph idx="1"/>
          </p:nvPr>
        </p:nvSpPr>
        <p:spPr>
          <a:xfrm>
            <a:off x="95250" y="1036081"/>
            <a:ext cx="9048750" cy="5168472"/>
          </a:xfrm>
        </p:spPr>
        <p:txBody>
          <a:bodyPr/>
          <a:lstStyle/>
          <a:p>
            <a:r>
              <a:rPr lang="en-US" sz="2000" b="1" dirty="0">
                <a:solidFill>
                  <a:srgbClr val="FF0000"/>
                </a:solidFill>
              </a:rPr>
              <a:t>Application:</a:t>
            </a:r>
            <a:r>
              <a:rPr lang="en-US" sz="2000" dirty="0"/>
              <a:t> Data delivered from </a:t>
            </a:r>
            <a:r>
              <a:rPr lang="en-US" sz="2000" dirty="0" err="1"/>
              <a:t>bioimaging</a:t>
            </a:r>
            <a:r>
              <a:rPr lang="en-US" sz="2000" dirty="0"/>
              <a:t> is increasingly automated, higher resolution, and multi-modal. This has created a data analysis bottleneck that, if resolved, can advance the biosciences discovery through Big Data techniques. </a:t>
            </a:r>
            <a:endParaRPr lang="en-US" sz="2000" dirty="0" smtClean="0"/>
          </a:p>
          <a:p>
            <a:r>
              <a:rPr lang="en-US" sz="2000" b="1" dirty="0" smtClean="0">
                <a:solidFill>
                  <a:srgbClr val="FF0000"/>
                </a:solidFill>
              </a:rPr>
              <a:t>Current </a:t>
            </a:r>
            <a:r>
              <a:rPr lang="en-US" sz="2000" b="1" dirty="0">
                <a:solidFill>
                  <a:srgbClr val="FF0000"/>
                </a:solidFill>
              </a:rPr>
              <a:t>Approach:</a:t>
            </a:r>
            <a:r>
              <a:rPr lang="en-US" sz="2000" dirty="0"/>
              <a:t> The current piecemeal analysis approach does not scale to situation where a single scan on emerging machines is 32TB and medical diagnostic imaging is annually around 70 PB </a:t>
            </a:r>
            <a:r>
              <a:rPr lang="en-US" sz="2000" dirty="0" smtClean="0"/>
              <a:t>even excluding </a:t>
            </a:r>
            <a:r>
              <a:rPr lang="en-US" sz="2000" dirty="0"/>
              <a:t>cardiology. One needs a web-based one-stop-shop for high performance, high throughput image processing for producers and consumers of models built on bio-imaging data.</a:t>
            </a:r>
            <a:endParaRPr lang="en-US" sz="2000" dirty="0" smtClean="0"/>
          </a:p>
          <a:p>
            <a:r>
              <a:rPr lang="en-US" sz="2000" b="1" dirty="0" smtClean="0">
                <a:solidFill>
                  <a:srgbClr val="FF0000"/>
                </a:solidFill>
              </a:rPr>
              <a:t>Futures:</a:t>
            </a:r>
            <a:r>
              <a:rPr lang="en-US" sz="2000" dirty="0" smtClean="0"/>
              <a:t> </a:t>
            </a:r>
            <a:r>
              <a:rPr lang="en-US" sz="2000" dirty="0"/>
              <a:t>G</a:t>
            </a:r>
            <a:r>
              <a:rPr lang="en-US" sz="2000" dirty="0" smtClean="0"/>
              <a:t>oal </a:t>
            </a:r>
            <a:r>
              <a:rPr lang="en-US" sz="2000" dirty="0"/>
              <a:t>is to solve that bottleneck with extreme scale computing with community-focused science gateways to support the application of massive data analysis toward massive imaging data sets. Workflow components include data acquisition, storage, enhancement, minimizing noise, segmentation of regions of interest, crowd-based selection and extraction of features, and object classification, and organization, and search. Use </a:t>
            </a:r>
            <a:r>
              <a:rPr lang="en-US" sz="2000" dirty="0" err="1"/>
              <a:t>ImageJ</a:t>
            </a:r>
            <a:r>
              <a:rPr lang="en-US" sz="2000" dirty="0"/>
              <a:t>, OMERO, </a:t>
            </a:r>
            <a:r>
              <a:rPr lang="en-US" sz="2000" dirty="0" err="1"/>
              <a:t>VolRover</a:t>
            </a:r>
            <a:r>
              <a:rPr lang="en-US" sz="2000" dirty="0"/>
              <a:t>, advanced segmentation and feature detection software. </a:t>
            </a:r>
          </a:p>
        </p:txBody>
      </p:sp>
      <p:sp>
        <p:nvSpPr>
          <p:cNvPr id="5" name="Slide Number Placeholder 4"/>
          <p:cNvSpPr>
            <a:spLocks noGrp="1"/>
          </p:cNvSpPr>
          <p:nvPr>
            <p:ph type="sldNum" sz="quarter" idx="12"/>
          </p:nvPr>
        </p:nvSpPr>
        <p:spPr/>
        <p:txBody>
          <a:bodyPr/>
          <a:lstStyle/>
          <a:p>
            <a:fld id="{C4B85148-DB98-4269-ACE6-2DF49F9918C9}" type="slidenum">
              <a:rPr lang="en-US" smtClean="0"/>
              <a:pPr/>
              <a:t>38</a:t>
            </a:fld>
            <a:endParaRPr lang="en-US" dirty="0"/>
          </a:p>
        </p:txBody>
      </p:sp>
      <p:sp>
        <p:nvSpPr>
          <p:cNvPr id="7" name="Rounded Rectangle 6"/>
          <p:cNvSpPr/>
          <p:nvPr/>
        </p:nvSpPr>
        <p:spPr>
          <a:xfrm>
            <a:off x="2128603" y="68494"/>
            <a:ext cx="1648917" cy="71508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b="1" dirty="0" smtClean="0">
                <a:solidFill>
                  <a:schemeClr val="tx1"/>
                </a:solidFill>
              </a:rPr>
              <a:t>Healthcare</a:t>
            </a:r>
          </a:p>
          <a:p>
            <a:pPr algn="ctr"/>
            <a:r>
              <a:rPr lang="en-US" b="1" dirty="0" smtClean="0">
                <a:solidFill>
                  <a:schemeClr val="tx1"/>
                </a:solidFill>
              </a:rPr>
              <a:t>Life Sciences</a:t>
            </a:r>
            <a:endParaRPr lang="en-US" b="1" dirty="0">
              <a:solidFill>
                <a:schemeClr val="tx1"/>
              </a:solidFill>
            </a:endParaRPr>
          </a:p>
        </p:txBody>
      </p:sp>
      <p:sp>
        <p:nvSpPr>
          <p:cNvPr id="6" name="Rectangle 5"/>
          <p:cNvSpPr/>
          <p:nvPr/>
        </p:nvSpPr>
        <p:spPr>
          <a:xfrm>
            <a:off x="539643" y="5931140"/>
            <a:ext cx="3159521" cy="369332"/>
          </a:xfrm>
          <a:prstGeom prst="rect">
            <a:avLst/>
          </a:prstGeom>
          <a:solidFill>
            <a:schemeClr val="bg2">
              <a:lumMod val="60000"/>
              <a:lumOff val="40000"/>
            </a:schemeClr>
          </a:solidFill>
        </p:spPr>
        <p:txBody>
          <a:bodyPr wrap="none">
            <a:spAutoFit/>
          </a:bodyPr>
          <a:lstStyle/>
          <a:p>
            <a:r>
              <a:rPr lang="en-US" dirty="0">
                <a:solidFill>
                  <a:srgbClr val="006BB5"/>
                </a:solidFill>
              </a:rPr>
              <a:t>MR, </a:t>
            </a:r>
            <a:r>
              <a:rPr lang="en-US" dirty="0" err="1" smtClean="0">
                <a:solidFill>
                  <a:srgbClr val="006BB5"/>
                </a:solidFill>
              </a:rPr>
              <a:t>MRIter</a:t>
            </a:r>
            <a:r>
              <a:rPr lang="en-US" dirty="0" smtClean="0">
                <a:solidFill>
                  <a:srgbClr val="006BB5"/>
                </a:solidFill>
              </a:rPr>
              <a:t>?, </a:t>
            </a:r>
            <a:r>
              <a:rPr lang="en-US" dirty="0">
                <a:solidFill>
                  <a:srgbClr val="006BB5"/>
                </a:solidFill>
              </a:rPr>
              <a:t>PP, Classification</a:t>
            </a:r>
          </a:p>
        </p:txBody>
      </p:sp>
      <p:sp>
        <p:nvSpPr>
          <p:cNvPr id="8" name="Rectangle 7"/>
          <p:cNvSpPr/>
          <p:nvPr/>
        </p:nvSpPr>
        <p:spPr>
          <a:xfrm>
            <a:off x="4951043" y="5925777"/>
            <a:ext cx="2512166" cy="369332"/>
          </a:xfrm>
          <a:prstGeom prst="rect">
            <a:avLst/>
          </a:prstGeom>
          <a:solidFill>
            <a:schemeClr val="bg2">
              <a:lumMod val="60000"/>
              <a:lumOff val="40000"/>
            </a:schemeClr>
          </a:solidFill>
        </p:spPr>
        <p:txBody>
          <a:bodyPr wrap="square">
            <a:spAutoFit/>
          </a:bodyPr>
          <a:lstStyle/>
          <a:p>
            <a:r>
              <a:rPr lang="en-US" dirty="0" smtClean="0">
                <a:solidFill>
                  <a:srgbClr val="7030A0"/>
                </a:solidFill>
              </a:rPr>
              <a:t>Parallelism </a:t>
            </a:r>
            <a:r>
              <a:rPr lang="en-US" dirty="0">
                <a:solidFill>
                  <a:srgbClr val="7030A0"/>
                </a:solidFill>
              </a:rPr>
              <a:t>over </a:t>
            </a:r>
            <a:r>
              <a:rPr lang="en-US" dirty="0" smtClean="0">
                <a:solidFill>
                  <a:srgbClr val="7030A0"/>
                </a:solidFill>
              </a:rPr>
              <a:t>Images</a:t>
            </a:r>
            <a:endParaRPr lang="en-US" dirty="0">
              <a:solidFill>
                <a:srgbClr val="7030A0"/>
              </a:solidFill>
            </a:endParaRPr>
          </a:p>
        </p:txBody>
      </p:sp>
      <p:sp>
        <p:nvSpPr>
          <p:cNvPr id="9" name="Rectangle 8"/>
          <p:cNvSpPr/>
          <p:nvPr/>
        </p:nvSpPr>
        <p:spPr>
          <a:xfrm>
            <a:off x="3706499" y="5925777"/>
            <a:ext cx="1244544" cy="369332"/>
          </a:xfrm>
          <a:prstGeom prst="rect">
            <a:avLst/>
          </a:prstGeom>
          <a:solidFill>
            <a:schemeClr val="bg2">
              <a:lumMod val="60000"/>
              <a:lumOff val="40000"/>
            </a:schemeClr>
          </a:solidFill>
        </p:spPr>
        <p:txBody>
          <a:bodyPr wrap="square">
            <a:spAutoFit/>
          </a:bodyPr>
          <a:lstStyle/>
          <a:p>
            <a:r>
              <a:rPr lang="en-US" dirty="0" smtClean="0">
                <a:solidFill>
                  <a:schemeClr val="accent3">
                    <a:lumMod val="50000"/>
                  </a:schemeClr>
                </a:solidFill>
              </a:rPr>
              <a:t>Streaming</a:t>
            </a:r>
            <a:endParaRPr lang="en-US" dirty="0">
              <a:solidFill>
                <a:schemeClr val="accent3">
                  <a:lumMod val="50000"/>
                </a:schemeClr>
              </a:solidFill>
            </a:endParaRPr>
          </a:p>
        </p:txBody>
      </p:sp>
    </p:spTree>
    <p:extLst>
      <p:ext uri="{BB962C8B-B14F-4D97-AF65-F5344CB8AC3E}">
        <p14:creationId xmlns:p14="http://schemas.microsoft.com/office/powerpoint/2010/main" val="31121235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t>19: NIST Genome </a:t>
            </a:r>
            <a:r>
              <a:rPr lang="en-US" dirty="0"/>
              <a:t>in a Bottle Consortium </a:t>
            </a:r>
          </a:p>
        </p:txBody>
      </p:sp>
      <p:sp>
        <p:nvSpPr>
          <p:cNvPr id="3" name="Content Placeholder 2"/>
          <p:cNvSpPr>
            <a:spLocks noGrp="1"/>
          </p:cNvSpPr>
          <p:nvPr>
            <p:ph idx="1"/>
          </p:nvPr>
        </p:nvSpPr>
        <p:spPr>
          <a:xfrm>
            <a:off x="95250" y="1036081"/>
            <a:ext cx="9048750" cy="4114800"/>
          </a:xfrm>
        </p:spPr>
        <p:txBody>
          <a:bodyPr/>
          <a:lstStyle/>
          <a:p>
            <a:r>
              <a:rPr lang="en-US" sz="2300" b="1" dirty="0">
                <a:solidFill>
                  <a:srgbClr val="FF0000"/>
                </a:solidFill>
              </a:rPr>
              <a:t>Application: </a:t>
            </a:r>
            <a:r>
              <a:rPr lang="en-US" sz="2300" dirty="0"/>
              <a:t>NIST/Genome in a Bottle Consortium integrates data from multiple sequencing technologies and methods to develop highly confident characterization of whole human genomes as reference materials, and develop methods to use these Reference Materials to assess performance of any genome sequencing run.</a:t>
            </a:r>
          </a:p>
          <a:p>
            <a:r>
              <a:rPr lang="en-US" sz="2300" b="1" dirty="0">
                <a:solidFill>
                  <a:srgbClr val="FF0000"/>
                </a:solidFill>
              </a:rPr>
              <a:t>Current Approach:  </a:t>
            </a:r>
            <a:r>
              <a:rPr lang="en-US" sz="2300" dirty="0"/>
              <a:t>The </a:t>
            </a:r>
            <a:r>
              <a:rPr lang="en-US" sz="2300" dirty="0" smtClean="0"/>
              <a:t>storage of </a:t>
            </a:r>
            <a:r>
              <a:rPr lang="en-US" sz="2300" dirty="0"/>
              <a:t>~40TB NFS at NIST is full; there are also PBs of genomics data at NIH/NCBI. Use Open-source sequencing bioinformatics software from academic groups (UNIX-based) on a 72 core cluster at NIST supplemented by larger systems at collaborators.</a:t>
            </a:r>
          </a:p>
          <a:p>
            <a:r>
              <a:rPr lang="en-US" sz="2300" b="1" dirty="0">
                <a:solidFill>
                  <a:srgbClr val="FF0000"/>
                </a:solidFill>
              </a:rPr>
              <a:t>Futures: </a:t>
            </a:r>
            <a:r>
              <a:rPr lang="en-US" sz="2300" dirty="0"/>
              <a:t>DNA sequencers can generate ~300GB compressed data/day which volume has increased much faster than Moore’s Law. Future data could include other ‘</a:t>
            </a:r>
            <a:r>
              <a:rPr lang="en-US" sz="2300" dirty="0" err="1"/>
              <a:t>omics</a:t>
            </a:r>
            <a:r>
              <a:rPr lang="en-US" sz="2300" dirty="0"/>
              <a:t>’ measurements, which will be even larger than DNA sequencing. Clouds have been explored.</a:t>
            </a:r>
          </a:p>
          <a:p>
            <a:endParaRPr lang="en-US" sz="2300" dirty="0"/>
          </a:p>
        </p:txBody>
      </p:sp>
      <p:sp>
        <p:nvSpPr>
          <p:cNvPr id="5" name="Slide Number Placeholder 4"/>
          <p:cNvSpPr>
            <a:spLocks noGrp="1"/>
          </p:cNvSpPr>
          <p:nvPr>
            <p:ph type="sldNum" sz="quarter" idx="12"/>
          </p:nvPr>
        </p:nvSpPr>
        <p:spPr/>
        <p:txBody>
          <a:bodyPr/>
          <a:lstStyle/>
          <a:p>
            <a:fld id="{C4B85148-DB98-4269-ACE6-2DF49F9918C9}" type="slidenum">
              <a:rPr lang="en-US" smtClean="0"/>
              <a:pPr/>
              <a:t>39</a:t>
            </a:fld>
            <a:endParaRPr lang="en-US" dirty="0"/>
          </a:p>
        </p:txBody>
      </p:sp>
      <p:sp>
        <p:nvSpPr>
          <p:cNvPr id="6" name="Rounded Rectangle 5"/>
          <p:cNvSpPr/>
          <p:nvPr/>
        </p:nvSpPr>
        <p:spPr>
          <a:xfrm>
            <a:off x="2128603" y="68494"/>
            <a:ext cx="1648917" cy="71508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b="1" dirty="0" smtClean="0">
                <a:solidFill>
                  <a:schemeClr val="tx1"/>
                </a:solidFill>
              </a:rPr>
              <a:t>Healthcare</a:t>
            </a:r>
          </a:p>
          <a:p>
            <a:pPr algn="ctr"/>
            <a:r>
              <a:rPr lang="en-US" b="1" dirty="0" smtClean="0">
                <a:solidFill>
                  <a:schemeClr val="tx1"/>
                </a:solidFill>
              </a:rPr>
              <a:t>Life Sciences</a:t>
            </a:r>
            <a:endParaRPr lang="en-US" b="1" dirty="0">
              <a:solidFill>
                <a:schemeClr val="tx1"/>
              </a:solidFill>
            </a:endParaRPr>
          </a:p>
        </p:txBody>
      </p:sp>
      <p:sp>
        <p:nvSpPr>
          <p:cNvPr id="7" name="Rectangle 6"/>
          <p:cNvSpPr/>
          <p:nvPr/>
        </p:nvSpPr>
        <p:spPr>
          <a:xfrm>
            <a:off x="539643" y="5931140"/>
            <a:ext cx="3029291" cy="369332"/>
          </a:xfrm>
          <a:prstGeom prst="rect">
            <a:avLst/>
          </a:prstGeom>
          <a:solidFill>
            <a:schemeClr val="bg2">
              <a:lumMod val="60000"/>
              <a:lumOff val="40000"/>
            </a:schemeClr>
          </a:solidFill>
        </p:spPr>
        <p:txBody>
          <a:bodyPr wrap="none">
            <a:spAutoFit/>
          </a:bodyPr>
          <a:lstStyle/>
          <a:p>
            <a:r>
              <a:rPr lang="en-US" dirty="0">
                <a:solidFill>
                  <a:srgbClr val="006BB5"/>
                </a:solidFill>
              </a:rPr>
              <a:t>PP, MR, </a:t>
            </a:r>
            <a:r>
              <a:rPr lang="en-US" dirty="0" err="1">
                <a:solidFill>
                  <a:srgbClr val="006BB5"/>
                </a:solidFill>
              </a:rPr>
              <a:t>MRIter</a:t>
            </a:r>
            <a:r>
              <a:rPr lang="en-US" dirty="0">
                <a:solidFill>
                  <a:srgbClr val="006BB5"/>
                </a:solidFill>
              </a:rPr>
              <a:t>, Classification</a:t>
            </a:r>
          </a:p>
        </p:txBody>
      </p:sp>
      <p:sp>
        <p:nvSpPr>
          <p:cNvPr id="8" name="Rectangle 7"/>
          <p:cNvSpPr/>
          <p:nvPr/>
        </p:nvSpPr>
        <p:spPr>
          <a:xfrm>
            <a:off x="1127187" y="6300472"/>
            <a:ext cx="5076186" cy="369332"/>
          </a:xfrm>
          <a:prstGeom prst="rect">
            <a:avLst/>
          </a:prstGeom>
          <a:solidFill>
            <a:schemeClr val="bg2">
              <a:lumMod val="60000"/>
              <a:lumOff val="40000"/>
            </a:schemeClr>
          </a:solidFill>
        </p:spPr>
        <p:txBody>
          <a:bodyPr wrap="square">
            <a:spAutoFit/>
          </a:bodyPr>
          <a:lstStyle/>
          <a:p>
            <a:r>
              <a:rPr lang="en-US" dirty="0" smtClean="0">
                <a:solidFill>
                  <a:srgbClr val="7030A0"/>
                </a:solidFill>
              </a:rPr>
              <a:t>Parallelism </a:t>
            </a:r>
            <a:r>
              <a:rPr lang="en-US" dirty="0">
                <a:solidFill>
                  <a:srgbClr val="7030A0"/>
                </a:solidFill>
              </a:rPr>
              <a:t>over Gene fragments at various stages</a:t>
            </a:r>
          </a:p>
        </p:txBody>
      </p:sp>
      <p:sp>
        <p:nvSpPr>
          <p:cNvPr id="9" name="Rectangle 8"/>
          <p:cNvSpPr/>
          <p:nvPr/>
        </p:nvSpPr>
        <p:spPr>
          <a:xfrm>
            <a:off x="3568934" y="5925777"/>
            <a:ext cx="1244544" cy="369332"/>
          </a:xfrm>
          <a:prstGeom prst="rect">
            <a:avLst/>
          </a:prstGeom>
          <a:solidFill>
            <a:schemeClr val="bg2">
              <a:lumMod val="60000"/>
              <a:lumOff val="40000"/>
            </a:schemeClr>
          </a:solidFill>
        </p:spPr>
        <p:txBody>
          <a:bodyPr wrap="square">
            <a:spAutoFit/>
          </a:bodyPr>
          <a:lstStyle/>
          <a:p>
            <a:r>
              <a:rPr lang="en-US" dirty="0" smtClean="0">
                <a:solidFill>
                  <a:schemeClr val="accent3">
                    <a:lumMod val="50000"/>
                  </a:schemeClr>
                </a:solidFill>
              </a:rPr>
              <a:t>Streaming</a:t>
            </a:r>
            <a:endParaRPr lang="en-US" dirty="0">
              <a:solidFill>
                <a:schemeClr val="accent3">
                  <a:lumMod val="50000"/>
                </a:schemeClr>
              </a:solidFill>
            </a:endParaRPr>
          </a:p>
        </p:txBody>
      </p:sp>
    </p:spTree>
    <p:extLst>
      <p:ext uri="{BB962C8B-B14F-4D97-AF65-F5344CB8AC3E}">
        <p14:creationId xmlns:p14="http://schemas.microsoft.com/office/powerpoint/2010/main" val="325158895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l="31639" t="12913" r="11218" b="1787"/>
          <a:stretch/>
        </p:blipFill>
        <p:spPr>
          <a:xfrm>
            <a:off x="0" y="0"/>
            <a:ext cx="5006186" cy="6858000"/>
          </a:xfrm>
          <a:prstGeom prst="rect">
            <a:avLst/>
          </a:prstGeom>
        </p:spPr>
      </p:pic>
      <p:sp>
        <p:nvSpPr>
          <p:cNvPr id="6" name="Title 5"/>
          <p:cNvSpPr>
            <a:spLocks noGrp="1"/>
          </p:cNvSpPr>
          <p:nvPr>
            <p:ph type="title"/>
          </p:nvPr>
        </p:nvSpPr>
        <p:spPr>
          <a:xfrm>
            <a:off x="5006186" y="242659"/>
            <a:ext cx="4137814" cy="847499"/>
          </a:xfrm>
        </p:spPr>
        <p:txBody>
          <a:bodyPr>
            <a:normAutofit/>
          </a:bodyPr>
          <a:lstStyle/>
          <a:p>
            <a:r>
              <a:rPr lang="en-US" sz="4000" b="1" dirty="0" smtClean="0">
                <a:latin typeface="+mn-lt"/>
              </a:rPr>
              <a:t>Use Case Template</a:t>
            </a:r>
            <a:endParaRPr lang="en-US" sz="4000" b="1" dirty="0">
              <a:latin typeface="+mn-lt"/>
            </a:endParaRPr>
          </a:p>
        </p:txBody>
      </p:sp>
      <p:sp>
        <p:nvSpPr>
          <p:cNvPr id="7" name="Content Placeholder 6"/>
          <p:cNvSpPr>
            <a:spLocks noGrp="1"/>
          </p:cNvSpPr>
          <p:nvPr>
            <p:ph idx="1"/>
          </p:nvPr>
        </p:nvSpPr>
        <p:spPr>
          <a:xfrm>
            <a:off x="5006186" y="1090158"/>
            <a:ext cx="3898328" cy="5615441"/>
          </a:xfrm>
        </p:spPr>
        <p:txBody>
          <a:bodyPr>
            <a:normAutofit lnSpcReduction="10000"/>
          </a:bodyPr>
          <a:lstStyle/>
          <a:p>
            <a:r>
              <a:rPr lang="en-US" dirty="0" smtClean="0"/>
              <a:t>26 fields completed for 51 areas</a:t>
            </a:r>
          </a:p>
          <a:p>
            <a:r>
              <a:rPr lang="en-US" b="1" dirty="0"/>
              <a:t>Government Operation</a:t>
            </a:r>
            <a:r>
              <a:rPr lang="en-US" b="1" dirty="0" smtClean="0"/>
              <a:t>: 4</a:t>
            </a:r>
            <a:endParaRPr lang="en-US" dirty="0"/>
          </a:p>
          <a:p>
            <a:r>
              <a:rPr lang="en-US" b="1" dirty="0"/>
              <a:t>Commercial: </a:t>
            </a:r>
            <a:r>
              <a:rPr lang="en-US" b="1" dirty="0" smtClean="0"/>
              <a:t>8</a:t>
            </a:r>
          </a:p>
          <a:p>
            <a:r>
              <a:rPr lang="en-US" b="1" dirty="0" smtClean="0"/>
              <a:t>Defense: 3</a:t>
            </a:r>
            <a:endParaRPr lang="en-US" dirty="0"/>
          </a:p>
          <a:p>
            <a:r>
              <a:rPr lang="en-US" b="1" dirty="0"/>
              <a:t>Healthcare and Life Sciences: </a:t>
            </a:r>
            <a:r>
              <a:rPr lang="en-US" b="1" dirty="0" smtClean="0"/>
              <a:t>10</a:t>
            </a:r>
          </a:p>
          <a:p>
            <a:r>
              <a:rPr lang="en-US" b="1" dirty="0" smtClean="0"/>
              <a:t>Deep </a:t>
            </a:r>
            <a:r>
              <a:rPr lang="en-US" b="1" dirty="0"/>
              <a:t>Learning and Social Media</a:t>
            </a:r>
            <a:r>
              <a:rPr lang="en-US" b="1" dirty="0" smtClean="0"/>
              <a:t>: 6</a:t>
            </a:r>
            <a:endParaRPr lang="en-US" dirty="0"/>
          </a:p>
          <a:p>
            <a:r>
              <a:rPr lang="en-US" b="1" dirty="0"/>
              <a:t>The Ecosystem for Research: </a:t>
            </a:r>
            <a:r>
              <a:rPr lang="en-US" b="1" dirty="0" smtClean="0"/>
              <a:t>4</a:t>
            </a:r>
          </a:p>
          <a:p>
            <a:r>
              <a:rPr lang="en-US" b="1" dirty="0" smtClean="0"/>
              <a:t>Astronomy </a:t>
            </a:r>
            <a:r>
              <a:rPr lang="en-US" b="1" dirty="0"/>
              <a:t>and Physics: </a:t>
            </a:r>
            <a:r>
              <a:rPr lang="en-US" b="1" dirty="0" smtClean="0"/>
              <a:t>5</a:t>
            </a:r>
          </a:p>
          <a:p>
            <a:r>
              <a:rPr lang="en-US" b="1" dirty="0" smtClean="0"/>
              <a:t>Earth</a:t>
            </a:r>
            <a:r>
              <a:rPr lang="en-US" b="1" dirty="0"/>
              <a:t>, Environmental and Polar Science: </a:t>
            </a:r>
            <a:r>
              <a:rPr lang="en-US" b="1" dirty="0" smtClean="0"/>
              <a:t>10</a:t>
            </a:r>
          </a:p>
          <a:p>
            <a:r>
              <a:rPr lang="en-US" b="1" dirty="0" smtClean="0"/>
              <a:t>Energy: 1</a:t>
            </a:r>
            <a:endParaRPr lang="en-US" dirty="0"/>
          </a:p>
        </p:txBody>
      </p:sp>
      <p:sp>
        <p:nvSpPr>
          <p:cNvPr id="3" name="Slide Number Placeholder 2"/>
          <p:cNvSpPr>
            <a:spLocks noGrp="1"/>
          </p:cNvSpPr>
          <p:nvPr>
            <p:ph type="sldNum" sz="quarter" idx="12"/>
          </p:nvPr>
        </p:nvSpPr>
        <p:spPr/>
        <p:txBody>
          <a:bodyPr/>
          <a:lstStyle/>
          <a:p>
            <a:fld id="{C4B85148-DB98-4269-ACE6-2DF49F9918C9}" type="slidenum">
              <a:rPr lang="en-US" smtClean="0"/>
              <a:pPr/>
              <a:t>4</a:t>
            </a:fld>
            <a:endParaRPr lang="en-US" dirty="0"/>
          </a:p>
        </p:txBody>
      </p:sp>
    </p:spTree>
    <p:extLst>
      <p:ext uri="{BB962C8B-B14F-4D97-AF65-F5344CB8AC3E}">
        <p14:creationId xmlns:p14="http://schemas.microsoft.com/office/powerpoint/2010/main" val="300813939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t>20: </a:t>
            </a:r>
            <a:r>
              <a:rPr lang="en-US" dirty="0"/>
              <a:t>Comparative analysis for </a:t>
            </a:r>
            <a:r>
              <a:rPr lang="en-US" dirty="0" err="1"/>
              <a:t>metagenomes</a:t>
            </a:r>
            <a:r>
              <a:rPr lang="en-US" dirty="0"/>
              <a:t> and genomes</a:t>
            </a:r>
          </a:p>
        </p:txBody>
      </p:sp>
      <p:sp>
        <p:nvSpPr>
          <p:cNvPr id="3" name="Content Placeholder 2"/>
          <p:cNvSpPr>
            <a:spLocks noGrp="1"/>
          </p:cNvSpPr>
          <p:nvPr>
            <p:ph idx="1"/>
          </p:nvPr>
        </p:nvSpPr>
        <p:spPr>
          <a:xfrm>
            <a:off x="95250" y="1051071"/>
            <a:ext cx="9048750" cy="4114800"/>
          </a:xfrm>
        </p:spPr>
        <p:txBody>
          <a:bodyPr/>
          <a:lstStyle/>
          <a:p>
            <a:r>
              <a:rPr lang="en-US" sz="1900" b="1" dirty="0">
                <a:solidFill>
                  <a:srgbClr val="FF0000"/>
                </a:solidFill>
              </a:rPr>
              <a:t>Application:</a:t>
            </a:r>
            <a:r>
              <a:rPr lang="en-US" sz="1900" dirty="0"/>
              <a:t> Given a </a:t>
            </a:r>
            <a:r>
              <a:rPr lang="en-US" sz="1900" dirty="0" err="1"/>
              <a:t>metagenomic</a:t>
            </a:r>
            <a:r>
              <a:rPr lang="en-US" sz="1900" dirty="0"/>
              <a:t> sample, (1) determine the community composition in terms of other reference isolate genomes, (2) characterize the function of its genes, (3) begin to infer possible functional pathways, (4) characterize similarity or dissimilarity with other </a:t>
            </a:r>
            <a:r>
              <a:rPr lang="en-US" sz="1900" dirty="0" err="1"/>
              <a:t>metagenomic</a:t>
            </a:r>
            <a:r>
              <a:rPr lang="en-US" sz="1900" dirty="0"/>
              <a:t> samples, (5) begin to characterize changes in community composition and function due to changes in environmental pressures, (6) isolate sub-sections of data based on quality measures and community composition</a:t>
            </a:r>
            <a:r>
              <a:rPr lang="en-US" sz="1900" dirty="0" smtClean="0"/>
              <a:t>.</a:t>
            </a:r>
          </a:p>
          <a:p>
            <a:r>
              <a:rPr lang="en-US" sz="1900" b="1" dirty="0" smtClean="0">
                <a:solidFill>
                  <a:srgbClr val="FF0000"/>
                </a:solidFill>
              </a:rPr>
              <a:t>Current </a:t>
            </a:r>
            <a:r>
              <a:rPr lang="en-US" sz="1900" b="1" dirty="0">
                <a:solidFill>
                  <a:srgbClr val="FF0000"/>
                </a:solidFill>
              </a:rPr>
              <a:t>Approach:</a:t>
            </a:r>
            <a:r>
              <a:rPr lang="en-US" sz="1900" dirty="0"/>
              <a:t> </a:t>
            </a:r>
            <a:r>
              <a:rPr lang="en-US" sz="1900" dirty="0" smtClean="0"/>
              <a:t>Integrated </a:t>
            </a:r>
            <a:r>
              <a:rPr lang="en-US" sz="1900" dirty="0"/>
              <a:t>comparative analysis system for </a:t>
            </a:r>
            <a:r>
              <a:rPr lang="en-US" sz="1900" dirty="0" err="1"/>
              <a:t>metagenomes</a:t>
            </a:r>
            <a:r>
              <a:rPr lang="en-US" sz="1900" dirty="0"/>
              <a:t> and genomes, front ended by an interactive Web UI with core data, backend </a:t>
            </a:r>
            <a:r>
              <a:rPr lang="en-US" sz="1900" dirty="0" err="1"/>
              <a:t>precomputations</a:t>
            </a:r>
            <a:r>
              <a:rPr lang="en-US" sz="1900" dirty="0"/>
              <a:t>, batch job computation submission from the UI. Provide interface to standard bioinformatics tools (BLAST, HMMER, multiple alignment and phylogenetic tools, gene callers, sequence feature predictors…). </a:t>
            </a:r>
            <a:endParaRPr lang="en-US" sz="1900" dirty="0" smtClean="0"/>
          </a:p>
          <a:p>
            <a:r>
              <a:rPr lang="en-US" sz="1900" b="1" dirty="0" smtClean="0">
                <a:solidFill>
                  <a:srgbClr val="FF0000"/>
                </a:solidFill>
              </a:rPr>
              <a:t>Futures:</a:t>
            </a:r>
            <a:r>
              <a:rPr lang="en-US" sz="1900" dirty="0" smtClean="0"/>
              <a:t> </a:t>
            </a:r>
            <a:r>
              <a:rPr lang="en-US" sz="1900" dirty="0"/>
              <a:t>Management of heterogeneity of biological data is currently performed by </a:t>
            </a:r>
            <a:r>
              <a:rPr lang="en-US" sz="1900" dirty="0" smtClean="0"/>
              <a:t>RDMS (Oracle</a:t>
            </a:r>
            <a:r>
              <a:rPr lang="en-US" sz="1900" dirty="0"/>
              <a:t>).  Unfortunately, it does not scale for even the current volume 50TB  of data.   </a:t>
            </a:r>
            <a:r>
              <a:rPr lang="en-US" sz="1900" dirty="0" err="1"/>
              <a:t>NoSQL</a:t>
            </a:r>
            <a:r>
              <a:rPr lang="en-US" sz="1900" dirty="0"/>
              <a:t> solutions aim at providing an alternative but unfortunately they do not always lend themselves to real time interactive use, rapid and parallel bulk loading, and sometimes have issues regarding robustness.</a:t>
            </a:r>
            <a:r>
              <a:rPr lang="en-US" sz="1900" b="1" dirty="0"/>
              <a:t> </a:t>
            </a:r>
            <a:endParaRPr lang="en-US" sz="1900" dirty="0"/>
          </a:p>
        </p:txBody>
      </p:sp>
      <p:sp>
        <p:nvSpPr>
          <p:cNvPr id="5" name="Slide Number Placeholder 4"/>
          <p:cNvSpPr>
            <a:spLocks noGrp="1"/>
          </p:cNvSpPr>
          <p:nvPr>
            <p:ph type="sldNum" sz="quarter" idx="12"/>
          </p:nvPr>
        </p:nvSpPr>
        <p:spPr/>
        <p:txBody>
          <a:bodyPr/>
          <a:lstStyle/>
          <a:p>
            <a:fld id="{C4B85148-DB98-4269-ACE6-2DF49F9918C9}" type="slidenum">
              <a:rPr lang="en-US" smtClean="0"/>
              <a:pPr/>
              <a:t>40</a:t>
            </a:fld>
            <a:endParaRPr lang="en-US" dirty="0"/>
          </a:p>
        </p:txBody>
      </p:sp>
      <p:sp>
        <p:nvSpPr>
          <p:cNvPr id="7" name="Rounded Rectangle 6"/>
          <p:cNvSpPr/>
          <p:nvPr/>
        </p:nvSpPr>
        <p:spPr>
          <a:xfrm>
            <a:off x="2128603" y="68494"/>
            <a:ext cx="1648917" cy="71508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b="1" dirty="0" smtClean="0">
                <a:solidFill>
                  <a:schemeClr val="tx1"/>
                </a:solidFill>
              </a:rPr>
              <a:t>Healthcare</a:t>
            </a:r>
          </a:p>
          <a:p>
            <a:pPr algn="ctr"/>
            <a:r>
              <a:rPr lang="en-US" b="1" dirty="0" smtClean="0">
                <a:solidFill>
                  <a:schemeClr val="tx1"/>
                </a:solidFill>
              </a:rPr>
              <a:t>Life Sciences</a:t>
            </a:r>
            <a:endParaRPr lang="en-US" b="1" dirty="0">
              <a:solidFill>
                <a:schemeClr val="tx1"/>
              </a:solidFill>
            </a:endParaRPr>
          </a:p>
        </p:txBody>
      </p:sp>
      <p:sp>
        <p:nvSpPr>
          <p:cNvPr id="6" name="Rectangle 5"/>
          <p:cNvSpPr/>
          <p:nvPr/>
        </p:nvSpPr>
        <p:spPr>
          <a:xfrm>
            <a:off x="539643" y="6097396"/>
            <a:ext cx="3029291" cy="369332"/>
          </a:xfrm>
          <a:prstGeom prst="rect">
            <a:avLst/>
          </a:prstGeom>
          <a:solidFill>
            <a:schemeClr val="bg2">
              <a:lumMod val="60000"/>
              <a:lumOff val="40000"/>
            </a:schemeClr>
          </a:solidFill>
        </p:spPr>
        <p:txBody>
          <a:bodyPr wrap="none">
            <a:spAutoFit/>
          </a:bodyPr>
          <a:lstStyle/>
          <a:p>
            <a:r>
              <a:rPr lang="en-US" dirty="0">
                <a:solidFill>
                  <a:srgbClr val="006BB5"/>
                </a:solidFill>
              </a:rPr>
              <a:t>PP, MR, </a:t>
            </a:r>
            <a:r>
              <a:rPr lang="en-US" dirty="0" err="1">
                <a:solidFill>
                  <a:srgbClr val="006BB5"/>
                </a:solidFill>
              </a:rPr>
              <a:t>MRIter</a:t>
            </a:r>
            <a:r>
              <a:rPr lang="en-US" dirty="0">
                <a:solidFill>
                  <a:srgbClr val="006BB5"/>
                </a:solidFill>
              </a:rPr>
              <a:t>, Classification</a:t>
            </a:r>
          </a:p>
        </p:txBody>
      </p:sp>
      <p:sp>
        <p:nvSpPr>
          <p:cNvPr id="8" name="Rectangle 7"/>
          <p:cNvSpPr/>
          <p:nvPr/>
        </p:nvSpPr>
        <p:spPr>
          <a:xfrm>
            <a:off x="1127187" y="6466728"/>
            <a:ext cx="5076186" cy="369332"/>
          </a:xfrm>
          <a:prstGeom prst="rect">
            <a:avLst/>
          </a:prstGeom>
          <a:solidFill>
            <a:schemeClr val="bg2">
              <a:lumMod val="60000"/>
              <a:lumOff val="40000"/>
            </a:schemeClr>
          </a:solidFill>
        </p:spPr>
        <p:txBody>
          <a:bodyPr wrap="square">
            <a:spAutoFit/>
          </a:bodyPr>
          <a:lstStyle/>
          <a:p>
            <a:r>
              <a:rPr lang="en-US" dirty="0" smtClean="0">
                <a:solidFill>
                  <a:srgbClr val="7030A0"/>
                </a:solidFill>
              </a:rPr>
              <a:t>Parallelism </a:t>
            </a:r>
            <a:r>
              <a:rPr lang="en-US" dirty="0">
                <a:solidFill>
                  <a:srgbClr val="7030A0"/>
                </a:solidFill>
              </a:rPr>
              <a:t>over Gene fragments at various stages</a:t>
            </a:r>
          </a:p>
        </p:txBody>
      </p:sp>
      <p:sp>
        <p:nvSpPr>
          <p:cNvPr id="9" name="Rectangle 8"/>
          <p:cNvSpPr/>
          <p:nvPr/>
        </p:nvSpPr>
        <p:spPr>
          <a:xfrm>
            <a:off x="3568934" y="6092033"/>
            <a:ext cx="1244544" cy="369332"/>
          </a:xfrm>
          <a:prstGeom prst="rect">
            <a:avLst/>
          </a:prstGeom>
          <a:solidFill>
            <a:schemeClr val="bg2">
              <a:lumMod val="60000"/>
              <a:lumOff val="40000"/>
            </a:schemeClr>
          </a:solidFill>
        </p:spPr>
        <p:txBody>
          <a:bodyPr wrap="square">
            <a:spAutoFit/>
          </a:bodyPr>
          <a:lstStyle/>
          <a:p>
            <a:r>
              <a:rPr lang="en-US" dirty="0" smtClean="0">
                <a:solidFill>
                  <a:schemeClr val="accent3">
                    <a:lumMod val="50000"/>
                  </a:schemeClr>
                </a:solidFill>
              </a:rPr>
              <a:t>Streaming</a:t>
            </a:r>
            <a:endParaRPr lang="en-US" dirty="0">
              <a:solidFill>
                <a:schemeClr val="accent3">
                  <a:lumMod val="50000"/>
                </a:schemeClr>
              </a:solidFill>
            </a:endParaRPr>
          </a:p>
        </p:txBody>
      </p:sp>
    </p:spTree>
    <p:extLst>
      <p:ext uri="{BB962C8B-B14F-4D97-AF65-F5344CB8AC3E}">
        <p14:creationId xmlns:p14="http://schemas.microsoft.com/office/powerpoint/2010/main" val="415317787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21: </a:t>
            </a:r>
            <a:r>
              <a:rPr lang="en-US" sz="3200" dirty="0"/>
              <a:t>Individualized Diabetes Management</a:t>
            </a:r>
          </a:p>
        </p:txBody>
      </p:sp>
      <p:sp>
        <p:nvSpPr>
          <p:cNvPr id="3" name="Content Placeholder 2"/>
          <p:cNvSpPr>
            <a:spLocks noGrp="1"/>
          </p:cNvSpPr>
          <p:nvPr>
            <p:ph idx="1"/>
          </p:nvPr>
        </p:nvSpPr>
        <p:spPr>
          <a:xfrm>
            <a:off x="95250" y="1036081"/>
            <a:ext cx="9048750" cy="4114800"/>
          </a:xfrm>
        </p:spPr>
        <p:txBody>
          <a:bodyPr/>
          <a:lstStyle/>
          <a:p>
            <a:r>
              <a:rPr lang="en-US" sz="1800" b="1" dirty="0">
                <a:solidFill>
                  <a:srgbClr val="FF0000"/>
                </a:solidFill>
              </a:rPr>
              <a:t>Application:</a:t>
            </a:r>
            <a:r>
              <a:rPr lang="en-US" sz="1800" dirty="0"/>
              <a:t> Diabetes is a growing illness in world population, affecting both developing and developed countries. Current management strategies do not adequately take into account of individual patient profiles, such as co-morbidities and medications, which are common in patients with chronic illnesses. Need to use advanced graph-based data mining techniques applied to EHR converted into a RDF graph, to search for Diabetes patients and extract their EHR data for outcome evaluation. </a:t>
            </a:r>
            <a:endParaRPr lang="en-US" sz="1800" dirty="0" smtClean="0"/>
          </a:p>
          <a:p>
            <a:r>
              <a:rPr lang="en-US" sz="1800" b="1" dirty="0" smtClean="0">
                <a:solidFill>
                  <a:srgbClr val="FF0000"/>
                </a:solidFill>
              </a:rPr>
              <a:t>Current </a:t>
            </a:r>
            <a:r>
              <a:rPr lang="en-US" sz="1800" b="1" dirty="0">
                <a:solidFill>
                  <a:srgbClr val="FF0000"/>
                </a:solidFill>
              </a:rPr>
              <a:t>Approach:</a:t>
            </a:r>
            <a:r>
              <a:rPr lang="en-US" sz="1800" dirty="0"/>
              <a:t> Typical patient data records composed of 100 controlled vocabulary values and 1000 continuous values. Most values have a timestamp. Need to change traditional paradigm of relational row-column lookup to semantic graph traversal.</a:t>
            </a:r>
            <a:endParaRPr lang="en-US" sz="1800" dirty="0" smtClean="0"/>
          </a:p>
          <a:p>
            <a:r>
              <a:rPr lang="en-US" sz="1800" b="1" dirty="0" smtClean="0">
                <a:solidFill>
                  <a:srgbClr val="FF0000"/>
                </a:solidFill>
              </a:rPr>
              <a:t>Futures:</a:t>
            </a:r>
            <a:r>
              <a:rPr lang="en-US" sz="1800" dirty="0" smtClean="0"/>
              <a:t> </a:t>
            </a:r>
            <a:r>
              <a:rPr lang="en-US" sz="1800" dirty="0"/>
              <a:t>Identify similar patients from a large Electronic Health Record (EHR) database, i.e. an individualized cohort, and evaluate their respective management outcomes to formulate most appropriate solution suited for a given patient with diabetes. Use efficient parallel retrieval algorithms, </a:t>
            </a:r>
            <a:r>
              <a:rPr lang="en-US" sz="1800" dirty="0" smtClean="0"/>
              <a:t>using </a:t>
            </a:r>
            <a:r>
              <a:rPr lang="en-US" sz="1800" dirty="0"/>
              <a:t>open source </a:t>
            </a:r>
            <a:r>
              <a:rPr lang="en-US" sz="1800" dirty="0" err="1"/>
              <a:t>Hbase</a:t>
            </a:r>
            <a:r>
              <a:rPr lang="en-US" sz="1800" dirty="0"/>
              <a:t> with both indexed and custom search to identify patients of possible interest. Use Semantic Linking for Property Values method to convert an existing data warehouse at Mayo Clinic, called the Enterprise Data Trust (EDT), into RDF triples that enables one to find similar patients through linking of both vocabulary-based and continuous values. The time dependent properties need to be </a:t>
            </a:r>
            <a:r>
              <a:rPr lang="en-US" sz="1800" dirty="0" smtClean="0"/>
              <a:t>found </a:t>
            </a:r>
            <a:r>
              <a:rPr lang="en-US" sz="1800" dirty="0"/>
              <a:t>before query to allow matching based on derivatives and other derived properties.</a:t>
            </a:r>
          </a:p>
        </p:txBody>
      </p:sp>
      <p:sp>
        <p:nvSpPr>
          <p:cNvPr id="5" name="Slide Number Placeholder 4"/>
          <p:cNvSpPr>
            <a:spLocks noGrp="1"/>
          </p:cNvSpPr>
          <p:nvPr>
            <p:ph type="sldNum" sz="quarter" idx="12"/>
          </p:nvPr>
        </p:nvSpPr>
        <p:spPr/>
        <p:txBody>
          <a:bodyPr/>
          <a:lstStyle/>
          <a:p>
            <a:fld id="{C4B85148-DB98-4269-ACE6-2DF49F9918C9}" type="slidenum">
              <a:rPr lang="en-US" smtClean="0"/>
              <a:pPr/>
              <a:t>41</a:t>
            </a:fld>
            <a:endParaRPr lang="en-US" dirty="0"/>
          </a:p>
        </p:txBody>
      </p:sp>
      <p:sp>
        <p:nvSpPr>
          <p:cNvPr id="7" name="Rounded Rectangle 6"/>
          <p:cNvSpPr/>
          <p:nvPr/>
        </p:nvSpPr>
        <p:spPr>
          <a:xfrm>
            <a:off x="2128603" y="68494"/>
            <a:ext cx="1648917" cy="71508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b="1" dirty="0" smtClean="0">
                <a:solidFill>
                  <a:schemeClr val="tx1"/>
                </a:solidFill>
              </a:rPr>
              <a:t>Healthcare</a:t>
            </a:r>
          </a:p>
          <a:p>
            <a:pPr algn="ctr"/>
            <a:r>
              <a:rPr lang="en-US" b="1" dirty="0" smtClean="0">
                <a:solidFill>
                  <a:schemeClr val="tx1"/>
                </a:solidFill>
              </a:rPr>
              <a:t>Life Sciences</a:t>
            </a:r>
            <a:endParaRPr lang="en-US" b="1" dirty="0">
              <a:solidFill>
                <a:schemeClr val="tx1"/>
              </a:solidFill>
            </a:endParaRPr>
          </a:p>
        </p:txBody>
      </p:sp>
      <p:sp>
        <p:nvSpPr>
          <p:cNvPr id="6" name="Rectangle 5"/>
          <p:cNvSpPr/>
          <p:nvPr/>
        </p:nvSpPr>
        <p:spPr>
          <a:xfrm>
            <a:off x="1183880" y="6253261"/>
            <a:ext cx="1223412" cy="369332"/>
          </a:xfrm>
          <a:prstGeom prst="rect">
            <a:avLst/>
          </a:prstGeom>
          <a:solidFill>
            <a:schemeClr val="bg2">
              <a:lumMod val="60000"/>
              <a:lumOff val="40000"/>
            </a:schemeClr>
          </a:solidFill>
        </p:spPr>
        <p:txBody>
          <a:bodyPr wrap="none">
            <a:spAutoFit/>
          </a:bodyPr>
          <a:lstStyle/>
          <a:p>
            <a:r>
              <a:rPr lang="en-US" dirty="0" smtClean="0">
                <a:solidFill>
                  <a:srgbClr val="006BB5"/>
                </a:solidFill>
              </a:rPr>
              <a:t>MR, Graph</a:t>
            </a:r>
            <a:endParaRPr lang="en-US" dirty="0">
              <a:solidFill>
                <a:srgbClr val="006BB5"/>
              </a:solidFill>
            </a:endParaRPr>
          </a:p>
        </p:txBody>
      </p:sp>
      <p:sp>
        <p:nvSpPr>
          <p:cNvPr id="8" name="Rectangle 7"/>
          <p:cNvSpPr/>
          <p:nvPr/>
        </p:nvSpPr>
        <p:spPr>
          <a:xfrm>
            <a:off x="3651836" y="6253261"/>
            <a:ext cx="3870840" cy="369332"/>
          </a:xfrm>
          <a:prstGeom prst="rect">
            <a:avLst/>
          </a:prstGeom>
          <a:solidFill>
            <a:schemeClr val="bg2">
              <a:lumMod val="60000"/>
              <a:lumOff val="40000"/>
            </a:schemeClr>
          </a:solidFill>
        </p:spPr>
        <p:txBody>
          <a:bodyPr wrap="square">
            <a:spAutoFit/>
          </a:bodyPr>
          <a:lstStyle/>
          <a:p>
            <a:r>
              <a:rPr lang="en-US" dirty="0" smtClean="0">
                <a:solidFill>
                  <a:srgbClr val="7030A0"/>
                </a:solidFill>
              </a:rPr>
              <a:t>Parallelism </a:t>
            </a:r>
            <a:r>
              <a:rPr lang="en-US" dirty="0">
                <a:solidFill>
                  <a:srgbClr val="7030A0"/>
                </a:solidFill>
              </a:rPr>
              <a:t>over People and their EMR</a:t>
            </a:r>
          </a:p>
        </p:txBody>
      </p:sp>
      <p:sp>
        <p:nvSpPr>
          <p:cNvPr id="9" name="Rectangle 8"/>
          <p:cNvSpPr/>
          <p:nvPr/>
        </p:nvSpPr>
        <p:spPr>
          <a:xfrm>
            <a:off x="2407292" y="6245830"/>
            <a:ext cx="1244544" cy="369332"/>
          </a:xfrm>
          <a:prstGeom prst="rect">
            <a:avLst/>
          </a:prstGeom>
          <a:solidFill>
            <a:schemeClr val="bg2">
              <a:lumMod val="60000"/>
              <a:lumOff val="40000"/>
            </a:schemeClr>
          </a:solidFill>
        </p:spPr>
        <p:txBody>
          <a:bodyPr wrap="square">
            <a:spAutoFit/>
          </a:bodyPr>
          <a:lstStyle/>
          <a:p>
            <a:r>
              <a:rPr lang="en-US" dirty="0" smtClean="0">
                <a:solidFill>
                  <a:schemeClr val="accent3">
                    <a:lumMod val="50000"/>
                  </a:schemeClr>
                </a:solidFill>
              </a:rPr>
              <a:t>Streaming</a:t>
            </a:r>
            <a:endParaRPr lang="en-US" dirty="0">
              <a:solidFill>
                <a:schemeClr val="accent3">
                  <a:lumMod val="50000"/>
                </a:schemeClr>
              </a:solidFill>
            </a:endParaRPr>
          </a:p>
        </p:txBody>
      </p:sp>
    </p:spTree>
    <p:extLst>
      <p:ext uri="{BB962C8B-B14F-4D97-AF65-F5344CB8AC3E}">
        <p14:creationId xmlns:p14="http://schemas.microsoft.com/office/powerpoint/2010/main" val="35027253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77521" y="68494"/>
            <a:ext cx="5366480" cy="810846"/>
          </a:xfrm>
        </p:spPr>
        <p:txBody>
          <a:bodyPr>
            <a:noAutofit/>
          </a:bodyPr>
          <a:lstStyle/>
          <a:p>
            <a:r>
              <a:rPr lang="en-US" sz="2400" dirty="0" smtClean="0"/>
              <a:t>22: </a:t>
            </a:r>
            <a:r>
              <a:rPr lang="en-US" sz="2400" dirty="0"/>
              <a:t>Statistical Relational Artificial Intelligence for Health </a:t>
            </a:r>
            <a:r>
              <a:rPr lang="en-US" sz="2400" dirty="0" smtClean="0"/>
              <a:t>Care</a:t>
            </a:r>
            <a:endParaRPr lang="en-US" sz="2400" dirty="0"/>
          </a:p>
        </p:txBody>
      </p:sp>
      <p:sp>
        <p:nvSpPr>
          <p:cNvPr id="3" name="Content Placeholder 2"/>
          <p:cNvSpPr>
            <a:spLocks noGrp="1"/>
          </p:cNvSpPr>
          <p:nvPr>
            <p:ph idx="1"/>
          </p:nvPr>
        </p:nvSpPr>
        <p:spPr>
          <a:xfrm>
            <a:off x="-78921" y="1036081"/>
            <a:ext cx="9048750" cy="4114800"/>
          </a:xfrm>
        </p:spPr>
        <p:txBody>
          <a:bodyPr/>
          <a:lstStyle/>
          <a:p>
            <a:r>
              <a:rPr lang="en-US" sz="1800" b="1" dirty="0">
                <a:solidFill>
                  <a:srgbClr val="FF0000"/>
                </a:solidFill>
              </a:rPr>
              <a:t>Application:</a:t>
            </a:r>
            <a:r>
              <a:rPr lang="en-US" sz="1800" dirty="0"/>
              <a:t> The goal of the project is to analyze large, multi-modal medical data including different data types such as imaging, EHR, genetic and natural language. This approach employs the relational probabilistic models that have the capability of handling rich relational data and modeling uncertainty using probability theory. The software learns models from multiple data types and can possibly integrate the information and reason about complex queries. Users can provide a set of descriptions – say for instance, MRI images and demographic data about a particular subject. They can then query for the onset of a particular disease (say Alzheimer’s) and the system will then provide a probability distribution over the possible occurrence of this disease. </a:t>
            </a:r>
            <a:endParaRPr lang="en-US" sz="1800" dirty="0" smtClean="0"/>
          </a:p>
          <a:p>
            <a:r>
              <a:rPr lang="en-US" sz="1800" b="1" dirty="0" smtClean="0">
                <a:solidFill>
                  <a:srgbClr val="FF0000"/>
                </a:solidFill>
              </a:rPr>
              <a:t>Current </a:t>
            </a:r>
            <a:r>
              <a:rPr lang="en-US" sz="1800" b="1" dirty="0">
                <a:solidFill>
                  <a:srgbClr val="FF0000"/>
                </a:solidFill>
              </a:rPr>
              <a:t>Approach:</a:t>
            </a:r>
            <a:r>
              <a:rPr lang="en-US" sz="1800" dirty="0"/>
              <a:t> A single server can handle a test cohort of a few hundred patients with associated data of 100’s of GB.</a:t>
            </a:r>
            <a:endParaRPr lang="en-US" sz="1800" dirty="0" smtClean="0"/>
          </a:p>
          <a:p>
            <a:r>
              <a:rPr lang="en-US" sz="1800" b="1" dirty="0" smtClean="0">
                <a:solidFill>
                  <a:srgbClr val="FF0000"/>
                </a:solidFill>
              </a:rPr>
              <a:t>Futures:</a:t>
            </a:r>
            <a:r>
              <a:rPr lang="en-US" sz="1800" dirty="0" smtClean="0"/>
              <a:t> </a:t>
            </a:r>
            <a:r>
              <a:rPr lang="en-US" sz="1800" dirty="0"/>
              <a:t>A cohort of millions of patient can involve petabyte datasets. Issues include availability of too much data (as images, genetic sequences </a:t>
            </a:r>
            <a:r>
              <a:rPr lang="en-US" sz="1800" dirty="0" err="1"/>
              <a:t>etc</a:t>
            </a:r>
            <a:r>
              <a:rPr lang="en-US" sz="1800" dirty="0"/>
              <a:t>) that </a:t>
            </a:r>
            <a:r>
              <a:rPr lang="en-US" sz="1800" dirty="0" smtClean="0"/>
              <a:t>complicate analysis.  </a:t>
            </a:r>
            <a:r>
              <a:rPr lang="en-US" sz="1800" dirty="0"/>
              <a:t>A major challenge lies in aligning the data and merging from multiple sources in a form that can be made useful for a combined analysis. Another issue is that sometimes, large amount of data is available about a single subject but the number of subjects themselves is not very high (i.e., data imbalance). This can result in learning algorithms picking up random correlations between the multiple data types as important features in analysis.</a:t>
            </a:r>
          </a:p>
        </p:txBody>
      </p:sp>
      <p:sp>
        <p:nvSpPr>
          <p:cNvPr id="5" name="Slide Number Placeholder 4"/>
          <p:cNvSpPr>
            <a:spLocks noGrp="1"/>
          </p:cNvSpPr>
          <p:nvPr>
            <p:ph type="sldNum" sz="quarter" idx="12"/>
          </p:nvPr>
        </p:nvSpPr>
        <p:spPr/>
        <p:txBody>
          <a:bodyPr/>
          <a:lstStyle/>
          <a:p>
            <a:fld id="{C4B85148-DB98-4269-ACE6-2DF49F9918C9}" type="slidenum">
              <a:rPr lang="en-US" smtClean="0"/>
              <a:pPr/>
              <a:t>42</a:t>
            </a:fld>
            <a:endParaRPr lang="en-US" dirty="0"/>
          </a:p>
        </p:txBody>
      </p:sp>
      <p:sp>
        <p:nvSpPr>
          <p:cNvPr id="7" name="Rounded Rectangle 6"/>
          <p:cNvSpPr/>
          <p:nvPr/>
        </p:nvSpPr>
        <p:spPr>
          <a:xfrm>
            <a:off x="2128603" y="68494"/>
            <a:ext cx="1648917" cy="71508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b="1" dirty="0" smtClean="0">
                <a:solidFill>
                  <a:schemeClr val="tx1"/>
                </a:solidFill>
              </a:rPr>
              <a:t>Healthcare</a:t>
            </a:r>
          </a:p>
          <a:p>
            <a:pPr algn="ctr"/>
            <a:r>
              <a:rPr lang="en-US" b="1" dirty="0" smtClean="0">
                <a:solidFill>
                  <a:schemeClr val="tx1"/>
                </a:solidFill>
              </a:rPr>
              <a:t>Life Sciences</a:t>
            </a:r>
            <a:endParaRPr lang="en-US" b="1" dirty="0">
              <a:solidFill>
                <a:schemeClr val="tx1"/>
              </a:solidFill>
            </a:endParaRPr>
          </a:p>
        </p:txBody>
      </p:sp>
      <p:sp>
        <p:nvSpPr>
          <p:cNvPr id="6" name="Rectangle 5"/>
          <p:cNvSpPr/>
          <p:nvPr/>
        </p:nvSpPr>
        <p:spPr>
          <a:xfrm>
            <a:off x="1049676" y="6243764"/>
            <a:ext cx="1357616" cy="369332"/>
          </a:xfrm>
          <a:prstGeom prst="rect">
            <a:avLst/>
          </a:prstGeom>
          <a:solidFill>
            <a:schemeClr val="bg2">
              <a:lumMod val="60000"/>
              <a:lumOff val="40000"/>
            </a:schemeClr>
          </a:solidFill>
        </p:spPr>
        <p:txBody>
          <a:bodyPr wrap="none">
            <a:spAutoFit/>
          </a:bodyPr>
          <a:lstStyle/>
          <a:p>
            <a:r>
              <a:rPr lang="en-US" dirty="0" err="1" smtClean="0">
                <a:solidFill>
                  <a:srgbClr val="006BB5"/>
                </a:solidFill>
              </a:rPr>
              <a:t>MRIter</a:t>
            </a:r>
            <a:r>
              <a:rPr lang="en-US" dirty="0" smtClean="0">
                <a:solidFill>
                  <a:srgbClr val="006BB5"/>
                </a:solidFill>
              </a:rPr>
              <a:t>, EGO</a:t>
            </a:r>
            <a:endParaRPr lang="en-US" dirty="0">
              <a:solidFill>
                <a:srgbClr val="006BB5"/>
              </a:solidFill>
            </a:endParaRPr>
          </a:p>
        </p:txBody>
      </p:sp>
      <p:sp>
        <p:nvSpPr>
          <p:cNvPr id="8" name="Rectangle 7"/>
          <p:cNvSpPr/>
          <p:nvPr/>
        </p:nvSpPr>
        <p:spPr>
          <a:xfrm>
            <a:off x="3651836" y="6253261"/>
            <a:ext cx="3870840" cy="369332"/>
          </a:xfrm>
          <a:prstGeom prst="rect">
            <a:avLst/>
          </a:prstGeom>
          <a:solidFill>
            <a:schemeClr val="bg2">
              <a:lumMod val="60000"/>
              <a:lumOff val="40000"/>
            </a:schemeClr>
          </a:solidFill>
        </p:spPr>
        <p:txBody>
          <a:bodyPr wrap="square">
            <a:spAutoFit/>
          </a:bodyPr>
          <a:lstStyle/>
          <a:p>
            <a:r>
              <a:rPr lang="en-US" dirty="0" smtClean="0">
                <a:solidFill>
                  <a:srgbClr val="7030A0"/>
                </a:solidFill>
              </a:rPr>
              <a:t>Parallelism </a:t>
            </a:r>
            <a:r>
              <a:rPr lang="en-US" dirty="0">
                <a:solidFill>
                  <a:srgbClr val="7030A0"/>
                </a:solidFill>
              </a:rPr>
              <a:t>over People and their EMR</a:t>
            </a:r>
          </a:p>
        </p:txBody>
      </p:sp>
      <p:sp>
        <p:nvSpPr>
          <p:cNvPr id="9" name="Rectangle 8"/>
          <p:cNvSpPr/>
          <p:nvPr/>
        </p:nvSpPr>
        <p:spPr>
          <a:xfrm>
            <a:off x="2407292" y="6245830"/>
            <a:ext cx="1244544" cy="369332"/>
          </a:xfrm>
          <a:prstGeom prst="rect">
            <a:avLst/>
          </a:prstGeom>
          <a:solidFill>
            <a:schemeClr val="bg2">
              <a:lumMod val="60000"/>
              <a:lumOff val="40000"/>
            </a:schemeClr>
          </a:solidFill>
        </p:spPr>
        <p:txBody>
          <a:bodyPr wrap="square">
            <a:spAutoFit/>
          </a:bodyPr>
          <a:lstStyle/>
          <a:p>
            <a:r>
              <a:rPr lang="en-US" dirty="0" smtClean="0">
                <a:solidFill>
                  <a:schemeClr val="accent3">
                    <a:lumMod val="50000"/>
                  </a:schemeClr>
                </a:solidFill>
              </a:rPr>
              <a:t>Streaming</a:t>
            </a:r>
            <a:endParaRPr lang="en-US" dirty="0">
              <a:solidFill>
                <a:schemeClr val="accent3">
                  <a:lumMod val="50000"/>
                </a:schemeClr>
              </a:solidFill>
            </a:endParaRPr>
          </a:p>
        </p:txBody>
      </p:sp>
    </p:spTree>
    <p:extLst>
      <p:ext uri="{BB962C8B-B14F-4D97-AF65-F5344CB8AC3E}">
        <p14:creationId xmlns:p14="http://schemas.microsoft.com/office/powerpoint/2010/main" val="344179843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t>23: </a:t>
            </a:r>
            <a:r>
              <a:rPr lang="en-US" dirty="0"/>
              <a:t>World Population Scale Epidemiological Study</a:t>
            </a:r>
          </a:p>
        </p:txBody>
      </p:sp>
      <p:sp>
        <p:nvSpPr>
          <p:cNvPr id="3" name="Content Placeholder 2"/>
          <p:cNvSpPr>
            <a:spLocks noGrp="1"/>
          </p:cNvSpPr>
          <p:nvPr>
            <p:ph idx="1"/>
          </p:nvPr>
        </p:nvSpPr>
        <p:spPr>
          <a:xfrm>
            <a:off x="95250" y="1036081"/>
            <a:ext cx="9048750" cy="4114800"/>
          </a:xfrm>
        </p:spPr>
        <p:txBody>
          <a:bodyPr/>
          <a:lstStyle/>
          <a:p>
            <a:r>
              <a:rPr lang="en-US" sz="2300" b="1" dirty="0">
                <a:solidFill>
                  <a:srgbClr val="FF0000"/>
                </a:solidFill>
              </a:rPr>
              <a:t>Application:</a:t>
            </a:r>
            <a:r>
              <a:rPr lang="en-US" sz="2300" dirty="0"/>
              <a:t> One needs reliable real-time prediction and control of pandemic similar to the 2009 H1N1 influenza. In general one is addressing contagion diffusion of various kinds: information, diseases, social unrest can be modeled and computed. All of them can be addressed by agent-based models that utilize the underlying interaction network to study the evolution of the desired phenomena.</a:t>
            </a:r>
            <a:endParaRPr lang="en-US" sz="2300" dirty="0" smtClean="0"/>
          </a:p>
          <a:p>
            <a:r>
              <a:rPr lang="en-US" sz="2300" b="1" dirty="0" smtClean="0">
                <a:solidFill>
                  <a:srgbClr val="FF0000"/>
                </a:solidFill>
              </a:rPr>
              <a:t>Current </a:t>
            </a:r>
            <a:r>
              <a:rPr lang="en-US" sz="2300" b="1" dirty="0">
                <a:solidFill>
                  <a:srgbClr val="FF0000"/>
                </a:solidFill>
              </a:rPr>
              <a:t>Approach:</a:t>
            </a:r>
            <a:r>
              <a:rPr lang="en-US" sz="2300" dirty="0"/>
              <a:t> (a) Build a synthetic global population. (b) Run simulations over the global population to reason about outbreaks and various intervention strategies. Current 100TB dataset generated centrally with MPI based simulation system written in Charm++. Parallelism is achieved by exploiting the disease residence time period. </a:t>
            </a:r>
            <a:endParaRPr lang="en-US" sz="2300" dirty="0" smtClean="0"/>
          </a:p>
          <a:p>
            <a:r>
              <a:rPr lang="en-US" sz="2300" b="1" dirty="0" smtClean="0">
                <a:solidFill>
                  <a:srgbClr val="FF0000"/>
                </a:solidFill>
              </a:rPr>
              <a:t>Futures:</a:t>
            </a:r>
            <a:r>
              <a:rPr lang="en-US" sz="2300" dirty="0" smtClean="0"/>
              <a:t> </a:t>
            </a:r>
            <a:r>
              <a:rPr lang="en-US" sz="2300" dirty="0"/>
              <a:t>Use large social contagion models to study complex global scale issues</a:t>
            </a:r>
          </a:p>
        </p:txBody>
      </p:sp>
      <p:sp>
        <p:nvSpPr>
          <p:cNvPr id="5" name="Slide Number Placeholder 4"/>
          <p:cNvSpPr>
            <a:spLocks noGrp="1"/>
          </p:cNvSpPr>
          <p:nvPr>
            <p:ph type="sldNum" sz="quarter" idx="12"/>
          </p:nvPr>
        </p:nvSpPr>
        <p:spPr/>
        <p:txBody>
          <a:bodyPr/>
          <a:lstStyle/>
          <a:p>
            <a:fld id="{C4B85148-DB98-4269-ACE6-2DF49F9918C9}" type="slidenum">
              <a:rPr lang="en-US" smtClean="0"/>
              <a:pPr/>
              <a:t>43</a:t>
            </a:fld>
            <a:endParaRPr lang="en-US" dirty="0"/>
          </a:p>
        </p:txBody>
      </p:sp>
      <p:sp>
        <p:nvSpPr>
          <p:cNvPr id="7" name="Rounded Rectangle 6"/>
          <p:cNvSpPr/>
          <p:nvPr/>
        </p:nvSpPr>
        <p:spPr>
          <a:xfrm>
            <a:off x="2128603" y="68494"/>
            <a:ext cx="1648917" cy="71508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b="1" dirty="0" smtClean="0">
                <a:solidFill>
                  <a:schemeClr val="tx1"/>
                </a:solidFill>
              </a:rPr>
              <a:t>Healthcare</a:t>
            </a:r>
          </a:p>
          <a:p>
            <a:pPr algn="ctr"/>
            <a:r>
              <a:rPr lang="en-US" b="1" dirty="0" smtClean="0">
                <a:solidFill>
                  <a:schemeClr val="tx1"/>
                </a:solidFill>
              </a:rPr>
              <a:t>Life Sciences</a:t>
            </a:r>
            <a:endParaRPr lang="en-US" b="1" dirty="0">
              <a:solidFill>
                <a:schemeClr val="tx1"/>
              </a:solidFill>
            </a:endParaRPr>
          </a:p>
        </p:txBody>
      </p:sp>
      <p:sp>
        <p:nvSpPr>
          <p:cNvPr id="6" name="Rectangle 5"/>
          <p:cNvSpPr/>
          <p:nvPr/>
        </p:nvSpPr>
        <p:spPr>
          <a:xfrm>
            <a:off x="1158053" y="6253261"/>
            <a:ext cx="1491627" cy="369332"/>
          </a:xfrm>
          <a:prstGeom prst="rect">
            <a:avLst/>
          </a:prstGeom>
          <a:solidFill>
            <a:schemeClr val="bg2">
              <a:lumMod val="60000"/>
              <a:lumOff val="40000"/>
            </a:schemeClr>
          </a:solidFill>
        </p:spPr>
        <p:txBody>
          <a:bodyPr wrap="none">
            <a:spAutoFit/>
          </a:bodyPr>
          <a:lstStyle/>
          <a:p>
            <a:r>
              <a:rPr lang="en-US" dirty="0" err="1">
                <a:solidFill>
                  <a:srgbClr val="006BB5"/>
                </a:solidFill>
              </a:rPr>
              <a:t>MRIter</a:t>
            </a:r>
            <a:r>
              <a:rPr lang="en-US" dirty="0">
                <a:solidFill>
                  <a:srgbClr val="006BB5"/>
                </a:solidFill>
              </a:rPr>
              <a:t>, Agent</a:t>
            </a:r>
          </a:p>
        </p:txBody>
      </p:sp>
      <p:sp>
        <p:nvSpPr>
          <p:cNvPr id="8" name="Rectangle 7"/>
          <p:cNvSpPr/>
          <p:nvPr/>
        </p:nvSpPr>
        <p:spPr>
          <a:xfrm>
            <a:off x="2649680" y="6253261"/>
            <a:ext cx="6141027" cy="369332"/>
          </a:xfrm>
          <a:prstGeom prst="rect">
            <a:avLst/>
          </a:prstGeom>
          <a:solidFill>
            <a:schemeClr val="bg2">
              <a:lumMod val="60000"/>
              <a:lumOff val="40000"/>
            </a:schemeClr>
          </a:solidFill>
        </p:spPr>
        <p:txBody>
          <a:bodyPr wrap="square">
            <a:spAutoFit/>
          </a:bodyPr>
          <a:lstStyle/>
          <a:p>
            <a:r>
              <a:rPr lang="en-US" dirty="0" smtClean="0">
                <a:solidFill>
                  <a:srgbClr val="7030A0"/>
                </a:solidFill>
              </a:rPr>
              <a:t>Parallelism </a:t>
            </a:r>
            <a:r>
              <a:rPr lang="en-US" dirty="0">
                <a:solidFill>
                  <a:srgbClr val="7030A0"/>
                </a:solidFill>
              </a:rPr>
              <a:t>over People and other modelled entities (vehicles)</a:t>
            </a:r>
          </a:p>
        </p:txBody>
      </p:sp>
    </p:spTree>
    <p:extLst>
      <p:ext uri="{BB962C8B-B14F-4D97-AF65-F5344CB8AC3E}">
        <p14:creationId xmlns:p14="http://schemas.microsoft.com/office/powerpoint/2010/main" val="5469541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000" dirty="0" smtClean="0"/>
              <a:t>24: </a:t>
            </a:r>
            <a:r>
              <a:rPr lang="en-US" sz="2000" dirty="0"/>
              <a:t>Social Contagion Modeling for Planning, Public Health and Disaster Management</a:t>
            </a:r>
          </a:p>
        </p:txBody>
      </p:sp>
      <p:sp>
        <p:nvSpPr>
          <p:cNvPr id="3" name="Content Placeholder 2"/>
          <p:cNvSpPr>
            <a:spLocks noGrp="1"/>
          </p:cNvSpPr>
          <p:nvPr>
            <p:ph idx="1"/>
          </p:nvPr>
        </p:nvSpPr>
        <p:spPr>
          <a:xfrm>
            <a:off x="95250" y="1036081"/>
            <a:ext cx="9048750" cy="4114800"/>
          </a:xfrm>
        </p:spPr>
        <p:txBody>
          <a:bodyPr/>
          <a:lstStyle/>
          <a:p>
            <a:r>
              <a:rPr lang="en-US" sz="1800" b="1" dirty="0">
                <a:solidFill>
                  <a:srgbClr val="FF0000"/>
                </a:solidFill>
              </a:rPr>
              <a:t>Application:</a:t>
            </a:r>
            <a:r>
              <a:rPr lang="en-US" sz="1800" dirty="0"/>
              <a:t> Model Social behavior including national security, public health, viral marketing, city planning, disaster preparedness. In a social unrest application, people take to the streets to voice unhappiness with government leadership.  There are citizens that both support and oppose government. Quantify the degrees to which normal business and activities are disrupted owing to fear and anger.  Quantify the possibility of peaceful demonstrations, violent protests.  Quantify the potential for government responses ranging from appeasement, to allowing protests, to issuing threats against protestors, to actions to thwart protests.  To address these issues, must have fine-resolution models (at level of individual people, vehicles, and buildings) and datasets.</a:t>
            </a:r>
            <a:endParaRPr lang="en-US" sz="1800" dirty="0" smtClean="0"/>
          </a:p>
          <a:p>
            <a:r>
              <a:rPr lang="en-US" sz="1800" b="1" dirty="0" smtClean="0">
                <a:solidFill>
                  <a:srgbClr val="FF0000"/>
                </a:solidFill>
              </a:rPr>
              <a:t>Current </a:t>
            </a:r>
            <a:r>
              <a:rPr lang="en-US" sz="1800" b="1" dirty="0">
                <a:solidFill>
                  <a:srgbClr val="FF0000"/>
                </a:solidFill>
              </a:rPr>
              <a:t>Approach:</a:t>
            </a:r>
            <a:r>
              <a:rPr lang="en-US" sz="1800" dirty="0"/>
              <a:t> The social contagion model infrastructure includes different types of human-to-human interactions (e.g., face-to-face versus online media) to be simulated.  It takes not only human-to-human interactions into account, but also interactions among people, services (e.g., transportation), and infrastructure (e.g., internet, electric power). These activity models are generated from averages like census data</a:t>
            </a:r>
            <a:r>
              <a:rPr lang="en-US" sz="1800" dirty="0" smtClean="0"/>
              <a:t>.</a:t>
            </a:r>
          </a:p>
          <a:p>
            <a:r>
              <a:rPr lang="en-US" sz="1800" b="1" dirty="0" smtClean="0">
                <a:solidFill>
                  <a:srgbClr val="FF0000"/>
                </a:solidFill>
              </a:rPr>
              <a:t>Futures: </a:t>
            </a:r>
            <a:r>
              <a:rPr lang="en-US" sz="1800" dirty="0"/>
              <a:t>Data fusion a big issue; how should one combine data from different sources and how to deal with missing or incomplete data?  Take into account heterogeneous features of 100s of millions or billions of individuals, models of cultural variations across countries that are assigned to individual agents? How to validate these large models?</a:t>
            </a:r>
            <a:r>
              <a:rPr lang="en-US" sz="1800" dirty="0" smtClean="0"/>
              <a:t> </a:t>
            </a:r>
            <a:endParaRPr lang="en-US" sz="1800" dirty="0"/>
          </a:p>
        </p:txBody>
      </p:sp>
      <p:sp>
        <p:nvSpPr>
          <p:cNvPr id="5" name="Slide Number Placeholder 4"/>
          <p:cNvSpPr>
            <a:spLocks noGrp="1"/>
          </p:cNvSpPr>
          <p:nvPr>
            <p:ph type="sldNum" sz="quarter" idx="12"/>
          </p:nvPr>
        </p:nvSpPr>
        <p:spPr/>
        <p:txBody>
          <a:bodyPr/>
          <a:lstStyle/>
          <a:p>
            <a:fld id="{C4B85148-DB98-4269-ACE6-2DF49F9918C9}" type="slidenum">
              <a:rPr lang="en-US" smtClean="0"/>
              <a:pPr/>
              <a:t>44</a:t>
            </a:fld>
            <a:endParaRPr lang="en-US" dirty="0"/>
          </a:p>
        </p:txBody>
      </p:sp>
      <p:sp>
        <p:nvSpPr>
          <p:cNvPr id="7" name="Rounded Rectangle 6"/>
          <p:cNvSpPr/>
          <p:nvPr/>
        </p:nvSpPr>
        <p:spPr>
          <a:xfrm>
            <a:off x="2128603" y="68494"/>
            <a:ext cx="1648917" cy="71508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b="1" dirty="0" smtClean="0">
                <a:solidFill>
                  <a:schemeClr val="tx1"/>
                </a:solidFill>
              </a:rPr>
              <a:t>Healthcare</a:t>
            </a:r>
          </a:p>
          <a:p>
            <a:pPr algn="ctr"/>
            <a:r>
              <a:rPr lang="en-US" b="1" dirty="0" smtClean="0">
                <a:solidFill>
                  <a:schemeClr val="tx1"/>
                </a:solidFill>
              </a:rPr>
              <a:t>Life Sciences</a:t>
            </a:r>
            <a:endParaRPr lang="en-US" b="1" dirty="0">
              <a:solidFill>
                <a:schemeClr val="tx1"/>
              </a:solidFill>
            </a:endParaRPr>
          </a:p>
        </p:txBody>
      </p:sp>
      <p:sp>
        <p:nvSpPr>
          <p:cNvPr id="6" name="Rectangle 5"/>
          <p:cNvSpPr/>
          <p:nvPr/>
        </p:nvSpPr>
        <p:spPr>
          <a:xfrm>
            <a:off x="1" y="6253261"/>
            <a:ext cx="2763981" cy="369332"/>
          </a:xfrm>
          <a:prstGeom prst="rect">
            <a:avLst/>
          </a:prstGeom>
          <a:solidFill>
            <a:schemeClr val="bg2">
              <a:lumMod val="60000"/>
              <a:lumOff val="40000"/>
            </a:schemeClr>
          </a:solidFill>
        </p:spPr>
        <p:txBody>
          <a:bodyPr wrap="square">
            <a:spAutoFit/>
          </a:bodyPr>
          <a:lstStyle/>
          <a:p>
            <a:r>
              <a:rPr lang="en-US" dirty="0" err="1">
                <a:solidFill>
                  <a:srgbClr val="006BB5"/>
                </a:solidFill>
              </a:rPr>
              <a:t>MRIter</a:t>
            </a:r>
            <a:r>
              <a:rPr lang="en-US" dirty="0">
                <a:solidFill>
                  <a:srgbClr val="006BB5"/>
                </a:solidFill>
              </a:rPr>
              <a:t>, Graph, Agent, EGO</a:t>
            </a:r>
          </a:p>
        </p:txBody>
      </p:sp>
      <p:sp>
        <p:nvSpPr>
          <p:cNvPr id="8" name="Rectangle 7"/>
          <p:cNvSpPr/>
          <p:nvPr/>
        </p:nvSpPr>
        <p:spPr>
          <a:xfrm>
            <a:off x="2764008" y="6253261"/>
            <a:ext cx="6141027" cy="369332"/>
          </a:xfrm>
          <a:prstGeom prst="rect">
            <a:avLst/>
          </a:prstGeom>
          <a:solidFill>
            <a:schemeClr val="bg2">
              <a:lumMod val="60000"/>
              <a:lumOff val="40000"/>
            </a:schemeClr>
          </a:solidFill>
        </p:spPr>
        <p:txBody>
          <a:bodyPr wrap="square">
            <a:spAutoFit/>
          </a:bodyPr>
          <a:lstStyle/>
          <a:p>
            <a:r>
              <a:rPr lang="en-US" dirty="0" smtClean="0">
                <a:solidFill>
                  <a:srgbClr val="7030A0"/>
                </a:solidFill>
              </a:rPr>
              <a:t>Parallelism </a:t>
            </a:r>
            <a:r>
              <a:rPr lang="en-US" dirty="0">
                <a:solidFill>
                  <a:srgbClr val="7030A0"/>
                </a:solidFill>
              </a:rPr>
              <a:t>over People and other modelled entities (vehicles)</a:t>
            </a:r>
          </a:p>
        </p:txBody>
      </p:sp>
    </p:spTree>
    <p:extLst>
      <p:ext uri="{BB962C8B-B14F-4D97-AF65-F5344CB8AC3E}">
        <p14:creationId xmlns:p14="http://schemas.microsoft.com/office/powerpoint/2010/main" val="33456926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25: </a:t>
            </a:r>
            <a:r>
              <a:rPr lang="en-US" sz="3200" dirty="0"/>
              <a:t>Biodiversity and </a:t>
            </a:r>
            <a:r>
              <a:rPr lang="en-US" sz="3200" dirty="0" err="1"/>
              <a:t>LifeWatch</a:t>
            </a:r>
            <a:endParaRPr lang="en-US" sz="3200" dirty="0"/>
          </a:p>
        </p:txBody>
      </p:sp>
      <p:sp>
        <p:nvSpPr>
          <p:cNvPr id="3" name="Content Placeholder 2"/>
          <p:cNvSpPr>
            <a:spLocks noGrp="1"/>
          </p:cNvSpPr>
          <p:nvPr>
            <p:ph idx="1"/>
          </p:nvPr>
        </p:nvSpPr>
        <p:spPr>
          <a:xfrm>
            <a:off x="12122" y="1066061"/>
            <a:ext cx="9048750" cy="4114800"/>
          </a:xfrm>
        </p:spPr>
        <p:txBody>
          <a:bodyPr/>
          <a:lstStyle/>
          <a:p>
            <a:r>
              <a:rPr lang="en-US" sz="2000" b="1" dirty="0">
                <a:solidFill>
                  <a:srgbClr val="FF0000"/>
                </a:solidFill>
              </a:rPr>
              <a:t>Application:</a:t>
            </a:r>
            <a:r>
              <a:rPr lang="en-US" sz="2000" dirty="0"/>
              <a:t> Research and monitor different ecosystems, biological species, their dynamics and migration with a mix of custom sensors and data access/processing and a federation with relevant projects in area. Particular case studies: Monitoring alien species, monitoring migrating birds, wetlands. See ENVRI for integration of </a:t>
            </a:r>
            <a:r>
              <a:rPr lang="en-US" sz="2000" dirty="0" err="1"/>
              <a:t>LifeWatch</a:t>
            </a:r>
            <a:r>
              <a:rPr lang="en-US" sz="2000" dirty="0"/>
              <a:t> with other environmental e-infrastructures.</a:t>
            </a:r>
            <a:endParaRPr lang="en-US" sz="2000" dirty="0" smtClean="0"/>
          </a:p>
          <a:p>
            <a:r>
              <a:rPr lang="en-US" sz="2000" b="1" dirty="0" smtClean="0">
                <a:solidFill>
                  <a:srgbClr val="FF0000"/>
                </a:solidFill>
              </a:rPr>
              <a:t>Futures:</a:t>
            </a:r>
            <a:r>
              <a:rPr lang="en-US" sz="2000" dirty="0" smtClean="0"/>
              <a:t> </a:t>
            </a:r>
            <a:r>
              <a:rPr lang="en-US" sz="2000" dirty="0" err="1"/>
              <a:t>LifeWatch</a:t>
            </a:r>
            <a:r>
              <a:rPr lang="en-US" sz="2000" dirty="0"/>
              <a:t> initiative will provide integrated access to a variety of data, analytical and modeling tools as served by a variety of collaborating initiatives. Another service is offered with data and tools in selected workflows for specific scientific communities. In addition, </a:t>
            </a:r>
            <a:r>
              <a:rPr lang="en-US" sz="2000" dirty="0" err="1"/>
              <a:t>LifeWatch</a:t>
            </a:r>
            <a:r>
              <a:rPr lang="en-US" sz="2000" dirty="0"/>
              <a:t> will provide opportunities to construct personalized ‘virtual labs', also allowing one to enter new data and analytical tools. New data will be shared with the data facilities cooperating with </a:t>
            </a:r>
            <a:r>
              <a:rPr lang="en-US" sz="2000" dirty="0" err="1"/>
              <a:t>LifeWatch</a:t>
            </a:r>
            <a:r>
              <a:rPr lang="en-US" sz="2000" dirty="0"/>
              <a:t>. </a:t>
            </a:r>
            <a:r>
              <a:rPr lang="en-US" sz="2000" dirty="0" err="1"/>
              <a:t>LifeWatch</a:t>
            </a:r>
            <a:r>
              <a:rPr lang="en-US" sz="2000" dirty="0"/>
              <a:t> operates the Global Biodiversity Information facility and Biodiversity Catalogue that is Biodiversity Science Web Services Catalogue. Data includes ‘</a:t>
            </a:r>
            <a:r>
              <a:rPr lang="en-US" sz="2000" dirty="0" err="1"/>
              <a:t>omics</a:t>
            </a:r>
            <a:r>
              <a:rPr lang="en-US" sz="2000" dirty="0"/>
              <a:t>, species information, ecological information (such as biomass, population density etc.), ecosystem data (such as CO2 fluxes. Algal blooming, water and soil characteristics)</a:t>
            </a:r>
          </a:p>
          <a:p>
            <a:endParaRPr lang="en-US" sz="2000" dirty="0"/>
          </a:p>
        </p:txBody>
      </p:sp>
      <p:sp>
        <p:nvSpPr>
          <p:cNvPr id="5" name="Slide Number Placeholder 4"/>
          <p:cNvSpPr>
            <a:spLocks noGrp="1"/>
          </p:cNvSpPr>
          <p:nvPr>
            <p:ph type="sldNum" sz="quarter" idx="12"/>
          </p:nvPr>
        </p:nvSpPr>
        <p:spPr/>
        <p:txBody>
          <a:bodyPr/>
          <a:lstStyle/>
          <a:p>
            <a:fld id="{C4B85148-DB98-4269-ACE6-2DF49F9918C9}" type="slidenum">
              <a:rPr lang="en-US" smtClean="0"/>
              <a:pPr/>
              <a:t>45</a:t>
            </a:fld>
            <a:endParaRPr lang="en-US" dirty="0"/>
          </a:p>
        </p:txBody>
      </p:sp>
      <p:sp>
        <p:nvSpPr>
          <p:cNvPr id="8" name="Rounded Rectangle 7"/>
          <p:cNvSpPr/>
          <p:nvPr/>
        </p:nvSpPr>
        <p:spPr>
          <a:xfrm>
            <a:off x="2128603" y="68494"/>
            <a:ext cx="1648917" cy="71508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b="1" dirty="0" smtClean="0">
                <a:solidFill>
                  <a:schemeClr val="tx1"/>
                </a:solidFill>
              </a:rPr>
              <a:t>Healthcare</a:t>
            </a:r>
          </a:p>
          <a:p>
            <a:pPr algn="ctr"/>
            <a:r>
              <a:rPr lang="en-US" b="1" dirty="0" smtClean="0">
                <a:solidFill>
                  <a:schemeClr val="tx1"/>
                </a:solidFill>
              </a:rPr>
              <a:t>Life Sciences</a:t>
            </a:r>
            <a:endParaRPr lang="en-US" b="1" dirty="0">
              <a:solidFill>
                <a:schemeClr val="tx1"/>
              </a:solidFill>
            </a:endParaRPr>
          </a:p>
        </p:txBody>
      </p:sp>
      <p:sp>
        <p:nvSpPr>
          <p:cNvPr id="6" name="Rectangle 5"/>
          <p:cNvSpPr/>
          <p:nvPr/>
        </p:nvSpPr>
        <p:spPr>
          <a:xfrm>
            <a:off x="1131924" y="6253261"/>
            <a:ext cx="898003" cy="369332"/>
          </a:xfrm>
          <a:prstGeom prst="rect">
            <a:avLst/>
          </a:prstGeom>
          <a:solidFill>
            <a:schemeClr val="bg2">
              <a:lumMod val="60000"/>
              <a:lumOff val="40000"/>
            </a:schemeClr>
          </a:solidFill>
        </p:spPr>
        <p:txBody>
          <a:bodyPr wrap="none">
            <a:spAutoFit/>
          </a:bodyPr>
          <a:lstStyle/>
          <a:p>
            <a:r>
              <a:rPr lang="en-US" dirty="0" smtClean="0">
                <a:solidFill>
                  <a:srgbClr val="006BB5"/>
                </a:solidFill>
              </a:rPr>
              <a:t>GIS, PP</a:t>
            </a:r>
            <a:endParaRPr lang="en-US" dirty="0">
              <a:solidFill>
                <a:srgbClr val="006BB5"/>
              </a:solidFill>
            </a:endParaRPr>
          </a:p>
        </p:txBody>
      </p:sp>
      <p:sp>
        <p:nvSpPr>
          <p:cNvPr id="7" name="Rectangle 6"/>
          <p:cNvSpPr/>
          <p:nvPr/>
        </p:nvSpPr>
        <p:spPr>
          <a:xfrm>
            <a:off x="3194634" y="6253261"/>
            <a:ext cx="3704928" cy="369332"/>
          </a:xfrm>
          <a:prstGeom prst="rect">
            <a:avLst/>
          </a:prstGeom>
          <a:solidFill>
            <a:schemeClr val="bg2">
              <a:lumMod val="60000"/>
              <a:lumOff val="40000"/>
            </a:schemeClr>
          </a:solidFill>
        </p:spPr>
        <p:txBody>
          <a:bodyPr wrap="square">
            <a:spAutoFit/>
          </a:bodyPr>
          <a:lstStyle/>
          <a:p>
            <a:r>
              <a:rPr lang="en-US" dirty="0" smtClean="0">
                <a:solidFill>
                  <a:srgbClr val="7030A0"/>
                </a:solidFill>
              </a:rPr>
              <a:t>Parallelism </a:t>
            </a:r>
            <a:r>
              <a:rPr lang="en-US" dirty="0">
                <a:solidFill>
                  <a:srgbClr val="7030A0"/>
                </a:solidFill>
              </a:rPr>
              <a:t>over generalized sensors</a:t>
            </a:r>
          </a:p>
        </p:txBody>
      </p:sp>
      <p:sp>
        <p:nvSpPr>
          <p:cNvPr id="9" name="Rectangle 8"/>
          <p:cNvSpPr/>
          <p:nvPr/>
        </p:nvSpPr>
        <p:spPr>
          <a:xfrm>
            <a:off x="1950090" y="6254155"/>
            <a:ext cx="1244544" cy="369332"/>
          </a:xfrm>
          <a:prstGeom prst="rect">
            <a:avLst/>
          </a:prstGeom>
          <a:solidFill>
            <a:schemeClr val="bg2">
              <a:lumMod val="60000"/>
              <a:lumOff val="40000"/>
            </a:schemeClr>
          </a:solidFill>
        </p:spPr>
        <p:txBody>
          <a:bodyPr wrap="square">
            <a:spAutoFit/>
          </a:bodyPr>
          <a:lstStyle/>
          <a:p>
            <a:r>
              <a:rPr lang="en-US" dirty="0" smtClean="0">
                <a:solidFill>
                  <a:schemeClr val="accent3">
                    <a:lumMod val="50000"/>
                  </a:schemeClr>
                </a:solidFill>
              </a:rPr>
              <a:t>Streaming</a:t>
            </a:r>
            <a:endParaRPr lang="en-US" dirty="0">
              <a:solidFill>
                <a:schemeClr val="accent3">
                  <a:lumMod val="50000"/>
                </a:schemeClr>
              </a:solidFill>
            </a:endParaRPr>
          </a:p>
        </p:txBody>
      </p:sp>
    </p:spTree>
    <p:extLst>
      <p:ext uri="{BB962C8B-B14F-4D97-AF65-F5344CB8AC3E}">
        <p14:creationId xmlns:p14="http://schemas.microsoft.com/office/powerpoint/2010/main" val="19569208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034898" y="2418760"/>
            <a:ext cx="6785264" cy="566924"/>
          </a:xfrm>
        </p:spPr>
        <p:txBody>
          <a:bodyPr>
            <a:normAutofit fontScale="90000"/>
          </a:bodyPr>
          <a:lstStyle/>
          <a:p>
            <a:r>
              <a:rPr lang="en-US" dirty="0" smtClean="0"/>
              <a:t>Introduction to </a:t>
            </a:r>
            <a:r>
              <a:rPr lang="en-US" dirty="0"/>
              <a:t>NIST Big Data Public Working Group (NBD-PWG</a:t>
            </a:r>
            <a:r>
              <a:rPr lang="en-US" dirty="0" smtClean="0"/>
              <a:t>)</a:t>
            </a:r>
            <a:br>
              <a:rPr lang="en-US" dirty="0" smtClean="0"/>
            </a:br>
            <a:r>
              <a:rPr lang="en-US" dirty="0">
                <a:solidFill>
                  <a:srgbClr val="782F40"/>
                </a:solidFill>
              </a:rPr>
              <a:t>Requirements and Use Case </a:t>
            </a:r>
            <a:r>
              <a:rPr lang="en-US" dirty="0" smtClean="0">
                <a:solidFill>
                  <a:srgbClr val="782F40"/>
                </a:solidFill>
              </a:rPr>
              <a:t>Subgroup</a:t>
            </a:r>
            <a:br>
              <a:rPr lang="en-US" dirty="0" smtClean="0">
                <a:solidFill>
                  <a:srgbClr val="782F40"/>
                </a:solidFill>
              </a:rPr>
            </a:br>
            <a:r>
              <a:rPr lang="en-US" dirty="0" smtClean="0">
                <a:solidFill>
                  <a:schemeClr val="accent3">
                    <a:lumMod val="50000"/>
                  </a:schemeClr>
                </a:solidFill>
              </a:rPr>
              <a:t>Deep Learning and Social Networks Use Cases</a:t>
            </a:r>
            <a:endParaRPr lang="en-US" dirty="0">
              <a:solidFill>
                <a:schemeClr val="accent3">
                  <a:lumMod val="50000"/>
                </a:schemeClr>
              </a:solidFill>
            </a:endParaRPr>
          </a:p>
        </p:txBody>
      </p:sp>
      <p:sp>
        <p:nvSpPr>
          <p:cNvPr id="4" name="Text Placeholder 3"/>
          <p:cNvSpPr>
            <a:spLocks noGrp="1"/>
          </p:cNvSpPr>
          <p:nvPr>
            <p:ph type="body" sz="quarter" idx="10"/>
          </p:nvPr>
        </p:nvSpPr>
        <p:spPr/>
        <p:txBody>
          <a:bodyPr/>
          <a:lstStyle/>
          <a:p>
            <a:endParaRPr lang="en-US" dirty="0"/>
          </a:p>
        </p:txBody>
      </p:sp>
    </p:spTree>
    <p:extLst>
      <p:ext uri="{BB962C8B-B14F-4D97-AF65-F5344CB8AC3E}">
        <p14:creationId xmlns:p14="http://schemas.microsoft.com/office/powerpoint/2010/main" val="373687664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26: Large-scale </a:t>
            </a:r>
            <a:r>
              <a:rPr lang="en-US" dirty="0"/>
              <a:t>Deep Learning</a:t>
            </a:r>
          </a:p>
        </p:txBody>
      </p:sp>
      <p:sp>
        <p:nvSpPr>
          <p:cNvPr id="3" name="Content Placeholder 2"/>
          <p:cNvSpPr>
            <a:spLocks noGrp="1"/>
          </p:cNvSpPr>
          <p:nvPr>
            <p:ph idx="1"/>
          </p:nvPr>
        </p:nvSpPr>
        <p:spPr>
          <a:xfrm>
            <a:off x="0" y="1086185"/>
            <a:ext cx="9048750" cy="2533838"/>
          </a:xfrm>
        </p:spPr>
        <p:txBody>
          <a:bodyPr/>
          <a:lstStyle/>
          <a:p>
            <a:r>
              <a:rPr lang="en-US" sz="1600" b="1" dirty="0">
                <a:solidFill>
                  <a:srgbClr val="FF0000"/>
                </a:solidFill>
              </a:rPr>
              <a:t>Application: </a:t>
            </a:r>
            <a:r>
              <a:rPr lang="en-US" sz="1600" dirty="0" smtClean="0"/>
              <a:t>Large </a:t>
            </a:r>
            <a:r>
              <a:rPr lang="en-US" sz="1600" dirty="0"/>
              <a:t>models (e.g., neural networks with more neurons and connections) combined with large datasets are increasingly the top performers in benchmark tasks for vision, speech, and Natural Language Processing. One needs to train a deep neural network from a large (&gt;&gt;1TB) corpus of data (typically imagery, video, audio, or text).  Such training procedures often require customization of the neural network architecture, learning criteria, and dataset pre-processing.  In addition to the computational expense demanded by the learning algorithms, the need for rapid prototyping and ease of development is extremely high</a:t>
            </a:r>
            <a:r>
              <a:rPr lang="en-US" sz="1600" dirty="0" smtClean="0"/>
              <a:t>.</a:t>
            </a:r>
          </a:p>
          <a:p>
            <a:r>
              <a:rPr lang="en-US" sz="1600" b="1" dirty="0" smtClean="0">
                <a:solidFill>
                  <a:srgbClr val="FF0000"/>
                </a:solidFill>
              </a:rPr>
              <a:t>Current </a:t>
            </a:r>
            <a:r>
              <a:rPr lang="en-US" sz="1600" b="1" dirty="0">
                <a:solidFill>
                  <a:srgbClr val="FF0000"/>
                </a:solidFill>
              </a:rPr>
              <a:t>Approach: </a:t>
            </a:r>
            <a:r>
              <a:rPr lang="en-US" sz="1600" dirty="0"/>
              <a:t>The</a:t>
            </a:r>
            <a:r>
              <a:rPr lang="en-US" sz="1600" b="1" dirty="0"/>
              <a:t> </a:t>
            </a:r>
            <a:r>
              <a:rPr lang="en-US" sz="1600" dirty="0"/>
              <a:t>largest applications so far are to image recognition and scientific studies of unsupervised learning with 10 million images and up to 11 billion parameters on a 64 GPU HPC Infiniband cluster. Both supervised (using existing classified images) and unsupervised </a:t>
            </a:r>
            <a:r>
              <a:rPr lang="en-US" sz="1600" dirty="0" smtClean="0"/>
              <a:t>applications</a:t>
            </a:r>
            <a:endParaRPr lang="en-US" sz="1600" b="1" dirty="0" smtClean="0">
              <a:solidFill>
                <a:srgbClr val="FF0000"/>
              </a:solidFill>
            </a:endParaRPr>
          </a:p>
        </p:txBody>
      </p:sp>
      <p:sp>
        <p:nvSpPr>
          <p:cNvPr id="5" name="Slide Number Placeholder 4"/>
          <p:cNvSpPr>
            <a:spLocks noGrp="1"/>
          </p:cNvSpPr>
          <p:nvPr>
            <p:ph type="sldNum" sz="quarter" idx="12"/>
          </p:nvPr>
        </p:nvSpPr>
        <p:spPr/>
        <p:txBody>
          <a:bodyPr/>
          <a:lstStyle/>
          <a:p>
            <a:fld id="{C4B85148-DB98-4269-ACE6-2DF49F9918C9}" type="slidenum">
              <a:rPr lang="en-US" smtClean="0"/>
              <a:pPr/>
              <a:t>47</a:t>
            </a:fld>
            <a:endParaRPr lang="en-US" dirty="0"/>
          </a:p>
        </p:txBody>
      </p:sp>
      <p:sp>
        <p:nvSpPr>
          <p:cNvPr id="7" name="Rounded Rectangle 6"/>
          <p:cNvSpPr/>
          <p:nvPr/>
        </p:nvSpPr>
        <p:spPr>
          <a:xfrm>
            <a:off x="1783831" y="116372"/>
            <a:ext cx="2038662" cy="71508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b="1" dirty="0" smtClean="0">
                <a:solidFill>
                  <a:schemeClr val="tx1"/>
                </a:solidFill>
              </a:rPr>
              <a:t>Deep Learning</a:t>
            </a:r>
          </a:p>
          <a:p>
            <a:pPr algn="ctr"/>
            <a:r>
              <a:rPr lang="en-US" b="1" dirty="0" smtClean="0">
                <a:solidFill>
                  <a:schemeClr val="tx1"/>
                </a:solidFill>
              </a:rPr>
              <a:t>Social Networking</a:t>
            </a:r>
            <a:endParaRPr lang="en-US" b="1" dirty="0">
              <a:solidFill>
                <a:schemeClr val="tx1"/>
              </a:solidFill>
            </a:endParaRPr>
          </a:p>
        </p:txBody>
      </p:sp>
      <p:sp>
        <p:nvSpPr>
          <p:cNvPr id="9" name="Content Placeholder 2"/>
          <p:cNvSpPr txBox="1">
            <a:spLocks/>
          </p:cNvSpPr>
          <p:nvPr/>
        </p:nvSpPr>
        <p:spPr>
          <a:xfrm>
            <a:off x="25052" y="3613603"/>
            <a:ext cx="5225304" cy="2533838"/>
          </a:xfrm>
          <a:prstGeom prst="rect">
            <a:avLst/>
          </a:prstGeom>
        </p:spPr>
        <p:txBody>
          <a:bodyPr vert="horz" lIns="0" tIns="0" rIns="0" bIns="0" rtlCol="0">
            <a:noAutofit/>
          </a:bodyPr>
          <a:lstStyle>
            <a:lvl1pPr marL="231775" indent="-231775" algn="l" defTabSz="914400" rtl="0" eaLnBrk="1" latinLnBrk="0" hangingPunct="1">
              <a:spcBef>
                <a:spcPct val="20000"/>
              </a:spcBef>
              <a:buClr>
                <a:schemeClr val="tx2"/>
              </a:buClr>
              <a:buFont typeface="Arial"/>
              <a:buChar char="•"/>
              <a:defRPr lang="en-US" sz="2200" kern="1200">
                <a:solidFill>
                  <a:schemeClr val="tx1"/>
                </a:solidFill>
                <a:latin typeface="Franklin Gothic Medium" pitchFamily="34" charset="0"/>
                <a:ea typeface="+mn-ea"/>
                <a:cs typeface="Arial" pitchFamily="34" charset="0"/>
              </a:defRPr>
            </a:lvl1pPr>
            <a:lvl2pPr marL="571500" indent="-228600" algn="l" defTabSz="914400" rtl="0" eaLnBrk="1" latinLnBrk="0" hangingPunct="1">
              <a:spcBef>
                <a:spcPct val="20000"/>
              </a:spcBef>
              <a:buClr>
                <a:schemeClr val="bg1">
                  <a:lumMod val="65000"/>
                </a:schemeClr>
              </a:buClr>
              <a:buFont typeface="Arial" pitchFamily="34" charset="0"/>
              <a:buChar char="–"/>
              <a:defRPr sz="2000" kern="1200">
                <a:solidFill>
                  <a:schemeClr val="tx1"/>
                </a:solidFill>
                <a:latin typeface="Franklin Gothic Medium" pitchFamily="34" charset="0"/>
                <a:ea typeface="+mn-ea"/>
                <a:cs typeface="Arial" pitchFamily="34" charset="0"/>
              </a:defRPr>
            </a:lvl2pPr>
            <a:lvl3pPr marL="914400" indent="-171450" algn="l" defTabSz="914400" rtl="0" eaLnBrk="1" latinLnBrk="0" hangingPunct="1">
              <a:spcBef>
                <a:spcPct val="20000"/>
              </a:spcBef>
              <a:buClr>
                <a:schemeClr val="tx2">
                  <a:lumMod val="40000"/>
                  <a:lumOff val="60000"/>
                </a:schemeClr>
              </a:buClr>
              <a:buSzPct val="80000"/>
              <a:buFont typeface="Arial"/>
              <a:buChar char="•"/>
              <a:tabLst/>
              <a:defRPr sz="1800" kern="1200">
                <a:solidFill>
                  <a:schemeClr val="tx1"/>
                </a:solidFill>
                <a:latin typeface="Franklin Gothic Medium" pitchFamily="34" charset="0"/>
                <a:ea typeface="+mn-ea"/>
                <a:cs typeface="Arial" pitchFamily="34" charset="0"/>
              </a:defRPr>
            </a:lvl3pPr>
            <a:lvl4pPr marL="1200150" indent="-171450" algn="l" defTabSz="914400" rtl="0" eaLnBrk="1" latinLnBrk="0" hangingPunct="1">
              <a:spcBef>
                <a:spcPct val="20000"/>
              </a:spcBef>
              <a:buClr>
                <a:schemeClr val="bg1">
                  <a:lumMod val="75000"/>
                </a:schemeClr>
              </a:buClr>
              <a:buFont typeface="Arial" pitchFamily="34" charset="0"/>
              <a:buChar char="–"/>
              <a:defRPr sz="1600" kern="1200">
                <a:solidFill>
                  <a:schemeClr val="tx1"/>
                </a:solidFill>
                <a:latin typeface="Franklin Gothic Medium"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600" b="1" dirty="0">
                <a:solidFill>
                  <a:srgbClr val="FF0000"/>
                </a:solidFill>
              </a:rPr>
              <a:t>Futures: </a:t>
            </a:r>
            <a:r>
              <a:rPr lang="en-US" sz="1600" dirty="0"/>
              <a:t>Large datasets of 100TB or more may be necessary in order to exploit the representational power of the larger models. Training a self-driving car could take 100 million images at megapixel resolution. Deep Learning shares many characteristics with the broader field of machine learning.  The paramount requirements are high computational throughput for mostly dense linear algebra operations, and extremely high productivity for researcher exploration.  One needs integration of high performance libraries with high level (python) prototyping environments</a:t>
            </a:r>
            <a:endParaRPr lang="en-US" sz="1600" b="1" dirty="0" smtClean="0">
              <a:solidFill>
                <a:srgbClr val="FF0000"/>
              </a:solidFill>
            </a:endParaRPr>
          </a:p>
        </p:txBody>
      </p:sp>
      <p:grpSp>
        <p:nvGrpSpPr>
          <p:cNvPr id="12" name="Group 11"/>
          <p:cNvGrpSpPr/>
          <p:nvPr/>
        </p:nvGrpSpPr>
        <p:grpSpPr>
          <a:xfrm>
            <a:off x="5315073" y="3983277"/>
            <a:ext cx="3589270" cy="2164164"/>
            <a:chOff x="5315073" y="3983277"/>
            <a:chExt cx="3589270" cy="2164164"/>
          </a:xfrm>
        </p:grpSpPr>
        <p:pic>
          <p:nvPicPr>
            <p:cNvPr id="8" name="Picture 7"/>
            <p:cNvPicPr>
              <a:picLocks noChangeAspect="1"/>
            </p:cNvPicPr>
            <p:nvPr/>
          </p:nvPicPr>
          <p:blipFill>
            <a:blip r:embed="rId2"/>
            <a:stretch>
              <a:fillRect/>
            </a:stretch>
          </p:blipFill>
          <p:spPr>
            <a:xfrm>
              <a:off x="5315073" y="3983277"/>
              <a:ext cx="3589270" cy="2164164"/>
            </a:xfrm>
            <a:prstGeom prst="rect">
              <a:avLst/>
            </a:prstGeom>
            <a:solidFill>
              <a:schemeClr val="tx1"/>
            </a:solidFill>
          </p:spPr>
        </p:pic>
        <p:sp>
          <p:nvSpPr>
            <p:cNvPr id="10" name="TextBox 9"/>
            <p:cNvSpPr txBox="1"/>
            <p:nvPr/>
          </p:nvSpPr>
          <p:spPr>
            <a:xfrm>
              <a:off x="5315073" y="5665694"/>
              <a:ext cx="394660" cy="369332"/>
            </a:xfrm>
            <a:prstGeom prst="rect">
              <a:avLst/>
            </a:prstGeom>
            <a:noFill/>
          </p:spPr>
          <p:txBody>
            <a:bodyPr wrap="none" rtlCol="0">
              <a:spAutoFit/>
            </a:bodyPr>
            <a:lstStyle/>
            <a:p>
              <a:r>
                <a:rPr lang="en-US" dirty="0" smtClean="0">
                  <a:solidFill>
                    <a:schemeClr val="bg1"/>
                  </a:solidFill>
                </a:rPr>
                <a:t>IN</a:t>
              </a:r>
              <a:endParaRPr lang="en-US" dirty="0">
                <a:solidFill>
                  <a:schemeClr val="bg1"/>
                </a:solidFill>
              </a:endParaRPr>
            </a:p>
          </p:txBody>
        </p:sp>
        <p:sp>
          <p:nvSpPr>
            <p:cNvPr id="11" name="TextBox 10"/>
            <p:cNvSpPr txBox="1"/>
            <p:nvPr/>
          </p:nvSpPr>
          <p:spPr>
            <a:xfrm>
              <a:off x="5315073" y="3996508"/>
              <a:ext cx="1173409" cy="646331"/>
            </a:xfrm>
            <a:prstGeom prst="rect">
              <a:avLst/>
            </a:prstGeom>
            <a:noFill/>
          </p:spPr>
          <p:txBody>
            <a:bodyPr wrap="square" rtlCol="0">
              <a:spAutoFit/>
            </a:bodyPr>
            <a:lstStyle/>
            <a:p>
              <a:r>
                <a:rPr lang="en-US" dirty="0" smtClean="0">
                  <a:solidFill>
                    <a:schemeClr val="bg1"/>
                  </a:solidFill>
                </a:rPr>
                <a:t>Classified OUT</a:t>
              </a:r>
              <a:endParaRPr lang="en-US" dirty="0">
                <a:solidFill>
                  <a:schemeClr val="bg1"/>
                </a:solidFill>
              </a:endParaRPr>
            </a:p>
          </p:txBody>
        </p:sp>
      </p:grpSp>
      <p:sp>
        <p:nvSpPr>
          <p:cNvPr id="13" name="Rectangle 12"/>
          <p:cNvSpPr/>
          <p:nvPr/>
        </p:nvSpPr>
        <p:spPr>
          <a:xfrm>
            <a:off x="425336" y="6315607"/>
            <a:ext cx="2654188" cy="369332"/>
          </a:xfrm>
          <a:prstGeom prst="rect">
            <a:avLst/>
          </a:prstGeom>
          <a:solidFill>
            <a:schemeClr val="bg2">
              <a:lumMod val="60000"/>
              <a:lumOff val="40000"/>
            </a:schemeClr>
          </a:solidFill>
        </p:spPr>
        <p:txBody>
          <a:bodyPr wrap="none">
            <a:spAutoFit/>
          </a:bodyPr>
          <a:lstStyle/>
          <a:p>
            <a:r>
              <a:rPr lang="en-US" dirty="0" err="1">
                <a:solidFill>
                  <a:srgbClr val="006BB5"/>
                </a:solidFill>
              </a:rPr>
              <a:t>MRIter,EGO</a:t>
            </a:r>
            <a:r>
              <a:rPr lang="en-US" dirty="0">
                <a:solidFill>
                  <a:srgbClr val="006BB5"/>
                </a:solidFill>
              </a:rPr>
              <a:t> Classification</a:t>
            </a:r>
          </a:p>
        </p:txBody>
      </p:sp>
      <p:sp>
        <p:nvSpPr>
          <p:cNvPr id="14" name="Rectangle 13"/>
          <p:cNvSpPr/>
          <p:nvPr/>
        </p:nvSpPr>
        <p:spPr>
          <a:xfrm>
            <a:off x="3079524" y="6315607"/>
            <a:ext cx="5118232" cy="369332"/>
          </a:xfrm>
          <a:prstGeom prst="rect">
            <a:avLst/>
          </a:prstGeom>
          <a:solidFill>
            <a:schemeClr val="bg2">
              <a:lumMod val="60000"/>
              <a:lumOff val="40000"/>
            </a:schemeClr>
          </a:solidFill>
        </p:spPr>
        <p:txBody>
          <a:bodyPr wrap="square">
            <a:spAutoFit/>
          </a:bodyPr>
          <a:lstStyle/>
          <a:p>
            <a:r>
              <a:rPr lang="en-US" dirty="0" smtClean="0">
                <a:solidFill>
                  <a:srgbClr val="7030A0"/>
                </a:solidFill>
              </a:rPr>
              <a:t>Parallelism </a:t>
            </a:r>
            <a:r>
              <a:rPr lang="en-US" dirty="0">
                <a:solidFill>
                  <a:srgbClr val="7030A0"/>
                </a:solidFill>
              </a:rPr>
              <a:t>over Nodes in NN, Data being classified</a:t>
            </a:r>
          </a:p>
        </p:txBody>
      </p:sp>
    </p:spTree>
    <p:extLst>
      <p:ext uri="{BB962C8B-B14F-4D97-AF65-F5344CB8AC3E}">
        <p14:creationId xmlns:p14="http://schemas.microsoft.com/office/powerpoint/2010/main" val="179596211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200" dirty="0" smtClean="0"/>
              <a:t>27: </a:t>
            </a:r>
            <a:r>
              <a:rPr lang="en-US" sz="2200" dirty="0"/>
              <a:t>Organizing large-scale, unstructured collections of consumer </a:t>
            </a:r>
            <a:r>
              <a:rPr lang="en-US" sz="2200" dirty="0" smtClean="0"/>
              <a:t>photos I</a:t>
            </a:r>
            <a:endParaRPr lang="en-US" sz="2200" dirty="0"/>
          </a:p>
        </p:txBody>
      </p:sp>
      <p:sp>
        <p:nvSpPr>
          <p:cNvPr id="3" name="Content Placeholder 2"/>
          <p:cNvSpPr>
            <a:spLocks noGrp="1"/>
          </p:cNvSpPr>
          <p:nvPr>
            <p:ph idx="1"/>
          </p:nvPr>
        </p:nvSpPr>
        <p:spPr>
          <a:xfrm>
            <a:off x="95250" y="1096042"/>
            <a:ext cx="9048750" cy="3475958"/>
          </a:xfrm>
        </p:spPr>
        <p:txBody>
          <a:bodyPr/>
          <a:lstStyle/>
          <a:p>
            <a:r>
              <a:rPr lang="en-US" sz="2400" b="1" dirty="0">
                <a:solidFill>
                  <a:srgbClr val="FF0000"/>
                </a:solidFill>
              </a:rPr>
              <a:t>Application:</a:t>
            </a:r>
            <a:r>
              <a:rPr lang="en-US" sz="2400" dirty="0"/>
              <a:t> Produce 3D reconstructions of scenes using collections of millions to billions of consumer images, where neither the scene structure nor the camera positions are known a priori. Use resulting 3d models to allow efficient </a:t>
            </a:r>
            <a:r>
              <a:rPr lang="en-US" sz="2400" dirty="0" smtClean="0"/>
              <a:t>browsing </a:t>
            </a:r>
            <a:r>
              <a:rPr lang="en-US" sz="2400" dirty="0"/>
              <a:t>of large-scale photo collections by geographic position. </a:t>
            </a:r>
            <a:r>
              <a:rPr lang="en-US" sz="2400" dirty="0" err="1"/>
              <a:t>Geolocate</a:t>
            </a:r>
            <a:r>
              <a:rPr lang="en-US" sz="2400" dirty="0"/>
              <a:t> new images by matching to 3d models. Perform object recognition on each image. 3d reconstruction </a:t>
            </a:r>
            <a:r>
              <a:rPr lang="en-US" sz="2400" dirty="0" smtClean="0"/>
              <a:t>posed </a:t>
            </a:r>
            <a:r>
              <a:rPr lang="en-US" sz="2400" dirty="0"/>
              <a:t>as a robust non-linear least squares optimization problem </a:t>
            </a:r>
            <a:r>
              <a:rPr lang="en-US" sz="2400" dirty="0" smtClean="0"/>
              <a:t>where observed relations </a:t>
            </a:r>
            <a:r>
              <a:rPr lang="en-US" sz="2400" dirty="0"/>
              <a:t>between images are constraints and unknowns are 6-d camera pose of each image and 3-d position of each point in the scene.</a:t>
            </a:r>
            <a:endParaRPr lang="en-US" sz="2400" dirty="0" smtClean="0"/>
          </a:p>
          <a:p>
            <a:r>
              <a:rPr lang="en-US" sz="2400" b="1" dirty="0" smtClean="0">
                <a:solidFill>
                  <a:srgbClr val="FF0000"/>
                </a:solidFill>
              </a:rPr>
              <a:t>Current </a:t>
            </a:r>
            <a:r>
              <a:rPr lang="en-US" sz="2400" b="1" dirty="0">
                <a:solidFill>
                  <a:srgbClr val="FF0000"/>
                </a:solidFill>
              </a:rPr>
              <a:t>Approach:</a:t>
            </a:r>
            <a:r>
              <a:rPr lang="en-US" sz="2400" dirty="0"/>
              <a:t> Hadoop cluster with 480 cores processing data of initial applications. Note over 500 billion images on Facebook and over 5 billion on Flickr with over 500 million images added to social media sites each day</a:t>
            </a:r>
            <a:r>
              <a:rPr lang="en-US" sz="2400" dirty="0" smtClean="0"/>
              <a:t>.</a:t>
            </a:r>
          </a:p>
        </p:txBody>
      </p:sp>
      <p:sp>
        <p:nvSpPr>
          <p:cNvPr id="5" name="Slide Number Placeholder 4"/>
          <p:cNvSpPr>
            <a:spLocks noGrp="1"/>
          </p:cNvSpPr>
          <p:nvPr>
            <p:ph type="sldNum" sz="quarter" idx="12"/>
          </p:nvPr>
        </p:nvSpPr>
        <p:spPr/>
        <p:txBody>
          <a:bodyPr/>
          <a:lstStyle/>
          <a:p>
            <a:fld id="{C4B85148-DB98-4269-ACE6-2DF49F9918C9}" type="slidenum">
              <a:rPr lang="en-US" smtClean="0"/>
              <a:pPr/>
              <a:t>48</a:t>
            </a:fld>
            <a:endParaRPr lang="en-US" dirty="0"/>
          </a:p>
        </p:txBody>
      </p:sp>
      <p:sp>
        <p:nvSpPr>
          <p:cNvPr id="6" name="Rounded Rectangle 5"/>
          <p:cNvSpPr/>
          <p:nvPr/>
        </p:nvSpPr>
        <p:spPr>
          <a:xfrm>
            <a:off x="1783831" y="116372"/>
            <a:ext cx="2038662" cy="71508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b="1" dirty="0" smtClean="0">
                <a:solidFill>
                  <a:schemeClr val="tx1"/>
                </a:solidFill>
              </a:rPr>
              <a:t>Deep Learning</a:t>
            </a:r>
          </a:p>
          <a:p>
            <a:pPr algn="ctr"/>
            <a:r>
              <a:rPr lang="en-US" b="1" dirty="0" smtClean="0">
                <a:solidFill>
                  <a:schemeClr val="tx1"/>
                </a:solidFill>
              </a:rPr>
              <a:t>Social Networking</a:t>
            </a:r>
            <a:endParaRPr lang="en-US" b="1" dirty="0">
              <a:solidFill>
                <a:schemeClr val="tx1"/>
              </a:solidFill>
            </a:endParaRPr>
          </a:p>
        </p:txBody>
      </p:sp>
      <p:sp>
        <p:nvSpPr>
          <p:cNvPr id="7" name="Rectangle 6"/>
          <p:cNvSpPr/>
          <p:nvPr/>
        </p:nvSpPr>
        <p:spPr>
          <a:xfrm>
            <a:off x="1165510" y="6292759"/>
            <a:ext cx="2915926" cy="369332"/>
          </a:xfrm>
          <a:prstGeom prst="rect">
            <a:avLst/>
          </a:prstGeom>
          <a:solidFill>
            <a:schemeClr val="bg2">
              <a:lumMod val="60000"/>
              <a:lumOff val="40000"/>
            </a:schemeClr>
          </a:solidFill>
        </p:spPr>
        <p:txBody>
          <a:bodyPr wrap="none">
            <a:spAutoFit/>
          </a:bodyPr>
          <a:lstStyle/>
          <a:p>
            <a:r>
              <a:rPr lang="en-US" dirty="0">
                <a:solidFill>
                  <a:srgbClr val="006BB5"/>
                </a:solidFill>
              </a:rPr>
              <a:t>EGO, GIS, MR, Classification</a:t>
            </a:r>
          </a:p>
        </p:txBody>
      </p:sp>
      <p:sp>
        <p:nvSpPr>
          <p:cNvPr id="8" name="Rectangle 7"/>
          <p:cNvSpPr/>
          <p:nvPr/>
        </p:nvSpPr>
        <p:spPr>
          <a:xfrm>
            <a:off x="4081436" y="6292759"/>
            <a:ext cx="2438049" cy="369332"/>
          </a:xfrm>
          <a:prstGeom prst="rect">
            <a:avLst/>
          </a:prstGeom>
          <a:solidFill>
            <a:schemeClr val="bg2">
              <a:lumMod val="60000"/>
              <a:lumOff val="40000"/>
            </a:schemeClr>
          </a:solidFill>
        </p:spPr>
        <p:txBody>
          <a:bodyPr wrap="square">
            <a:spAutoFit/>
          </a:bodyPr>
          <a:lstStyle/>
          <a:p>
            <a:r>
              <a:rPr lang="en-US" dirty="0" smtClean="0">
                <a:solidFill>
                  <a:srgbClr val="7030A0"/>
                </a:solidFill>
              </a:rPr>
              <a:t>Parallelism </a:t>
            </a:r>
            <a:r>
              <a:rPr lang="en-US" dirty="0">
                <a:solidFill>
                  <a:srgbClr val="7030A0"/>
                </a:solidFill>
              </a:rPr>
              <a:t>over </a:t>
            </a:r>
            <a:r>
              <a:rPr lang="en-US" dirty="0" smtClean="0">
                <a:solidFill>
                  <a:srgbClr val="7030A0"/>
                </a:solidFill>
              </a:rPr>
              <a:t>Photos</a:t>
            </a:r>
            <a:endParaRPr lang="en-US" dirty="0">
              <a:solidFill>
                <a:srgbClr val="7030A0"/>
              </a:solidFill>
            </a:endParaRPr>
          </a:p>
        </p:txBody>
      </p:sp>
    </p:spTree>
    <p:extLst>
      <p:ext uri="{BB962C8B-B14F-4D97-AF65-F5344CB8AC3E}">
        <p14:creationId xmlns:p14="http://schemas.microsoft.com/office/powerpoint/2010/main" val="212018593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200" dirty="0" smtClean="0"/>
              <a:t>27: </a:t>
            </a:r>
            <a:r>
              <a:rPr lang="en-US" sz="2200" dirty="0"/>
              <a:t>Organizing large-scale, unstructured collections of consumer </a:t>
            </a:r>
            <a:r>
              <a:rPr lang="en-US" sz="2200" dirty="0" smtClean="0"/>
              <a:t>photos II</a:t>
            </a:r>
            <a:endParaRPr lang="en-US" sz="2200" dirty="0"/>
          </a:p>
        </p:txBody>
      </p:sp>
      <p:sp>
        <p:nvSpPr>
          <p:cNvPr id="3" name="Content Placeholder 2"/>
          <p:cNvSpPr>
            <a:spLocks noGrp="1"/>
          </p:cNvSpPr>
          <p:nvPr>
            <p:ph idx="1"/>
          </p:nvPr>
        </p:nvSpPr>
        <p:spPr>
          <a:xfrm>
            <a:off x="0" y="4256399"/>
            <a:ext cx="9048750" cy="1560716"/>
          </a:xfrm>
        </p:spPr>
        <p:txBody>
          <a:bodyPr/>
          <a:lstStyle/>
          <a:p>
            <a:r>
              <a:rPr lang="en-US" b="1" dirty="0" smtClean="0">
                <a:solidFill>
                  <a:srgbClr val="FF0000"/>
                </a:solidFill>
              </a:rPr>
              <a:t>Futures:</a:t>
            </a:r>
            <a:r>
              <a:rPr lang="en-US" dirty="0" smtClean="0"/>
              <a:t> </a:t>
            </a:r>
            <a:r>
              <a:rPr lang="en-US" dirty="0"/>
              <a:t>Need many analytics including feature extraction, feature matching, and large-scale probabilistic inference, which appear in many or most computer vision and image processing problems, including recognition, stereo resolution, and image denoising. Need to visualize large-scale 3-d reconstructions, and navigate large-scale collections of images that have been aligned to maps.</a:t>
            </a:r>
          </a:p>
        </p:txBody>
      </p:sp>
      <p:sp>
        <p:nvSpPr>
          <p:cNvPr id="5" name="Slide Number Placeholder 4"/>
          <p:cNvSpPr>
            <a:spLocks noGrp="1"/>
          </p:cNvSpPr>
          <p:nvPr>
            <p:ph type="sldNum" sz="quarter" idx="12"/>
          </p:nvPr>
        </p:nvSpPr>
        <p:spPr/>
        <p:txBody>
          <a:bodyPr/>
          <a:lstStyle/>
          <a:p>
            <a:fld id="{C4B85148-DB98-4269-ACE6-2DF49F9918C9}" type="slidenum">
              <a:rPr lang="en-US" smtClean="0"/>
              <a:pPr/>
              <a:t>49</a:t>
            </a:fld>
            <a:endParaRPr lang="en-US" dirty="0"/>
          </a:p>
        </p:txBody>
      </p:sp>
      <p:sp>
        <p:nvSpPr>
          <p:cNvPr id="6" name="Rounded Rectangle 5"/>
          <p:cNvSpPr/>
          <p:nvPr/>
        </p:nvSpPr>
        <p:spPr>
          <a:xfrm>
            <a:off x="1783831" y="116372"/>
            <a:ext cx="2038662" cy="71508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b="1" dirty="0" smtClean="0">
                <a:solidFill>
                  <a:schemeClr val="tx1"/>
                </a:solidFill>
              </a:rPr>
              <a:t>Deep Learning</a:t>
            </a:r>
          </a:p>
          <a:p>
            <a:pPr algn="ctr"/>
            <a:r>
              <a:rPr lang="en-US" b="1" dirty="0" smtClean="0">
                <a:solidFill>
                  <a:schemeClr val="tx1"/>
                </a:solidFill>
              </a:rPr>
              <a:t>Social Networking</a:t>
            </a:r>
            <a:endParaRPr lang="en-US" b="1" dirty="0">
              <a:solidFill>
                <a:schemeClr val="tx1"/>
              </a:solidFill>
            </a:endParaRPr>
          </a:p>
        </p:txBody>
      </p:sp>
      <p:pic>
        <p:nvPicPr>
          <p:cNvPr id="7" name="Picture 2" descr="colosseum_teaser"/>
          <p:cNvPicPr>
            <a:picLocks noChangeAspect="1" noChangeArrowheads="1"/>
          </p:cNvPicPr>
          <p:nvPr/>
        </p:nvPicPr>
        <p:blipFill>
          <a:blip r:embed="rId2"/>
          <a:srcRect/>
          <a:stretch>
            <a:fillRect/>
          </a:stretch>
        </p:blipFill>
        <p:spPr bwMode="auto">
          <a:xfrm>
            <a:off x="0" y="1035621"/>
            <a:ext cx="9144000" cy="3190688"/>
          </a:xfrm>
          <a:prstGeom prst="rect">
            <a:avLst/>
          </a:prstGeom>
          <a:noFill/>
          <a:ln w="9525">
            <a:noFill/>
            <a:miter lim="800000"/>
            <a:headEnd/>
            <a:tailEnd/>
          </a:ln>
        </p:spPr>
      </p:pic>
    </p:spTree>
    <p:extLst>
      <p:ext uri="{BB962C8B-B14F-4D97-AF65-F5344CB8AC3E}">
        <p14:creationId xmlns:p14="http://schemas.microsoft.com/office/powerpoint/2010/main" val="94313480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8225" y="5442"/>
            <a:ext cx="5185775" cy="881743"/>
          </a:xfrm>
        </p:spPr>
        <p:txBody>
          <a:bodyPr>
            <a:normAutofit fontScale="90000"/>
          </a:bodyPr>
          <a:lstStyle/>
          <a:p>
            <a:pPr algn="ctr"/>
            <a:r>
              <a:rPr lang="en-US" sz="3600" b="1" dirty="0" smtClean="0">
                <a:latin typeface="+mn-lt"/>
              </a:rPr>
              <a:t>51 Detailed Use Cases: Many TB’s to Many PB’s</a:t>
            </a:r>
            <a:endParaRPr lang="en-US" sz="3600" b="1" dirty="0">
              <a:latin typeface="+mn-lt"/>
            </a:endParaRPr>
          </a:p>
        </p:txBody>
      </p:sp>
      <p:sp>
        <p:nvSpPr>
          <p:cNvPr id="3" name="Content Placeholder 2"/>
          <p:cNvSpPr>
            <a:spLocks noGrp="1"/>
          </p:cNvSpPr>
          <p:nvPr>
            <p:ph idx="1"/>
          </p:nvPr>
        </p:nvSpPr>
        <p:spPr>
          <a:xfrm>
            <a:off x="0" y="1088700"/>
            <a:ext cx="9144000" cy="6139542"/>
          </a:xfrm>
        </p:spPr>
        <p:txBody>
          <a:bodyPr>
            <a:normAutofit/>
          </a:bodyPr>
          <a:lstStyle/>
          <a:p>
            <a:r>
              <a:rPr lang="en-US" sz="1800" b="1" dirty="0" smtClean="0"/>
              <a:t>Government </a:t>
            </a:r>
            <a:r>
              <a:rPr lang="en-US" sz="1800" b="1" dirty="0"/>
              <a:t>Operation: </a:t>
            </a:r>
            <a:r>
              <a:rPr lang="en-US" sz="1800" dirty="0"/>
              <a:t>National Archives and Records </a:t>
            </a:r>
            <a:r>
              <a:rPr lang="en-US" sz="1800" dirty="0" smtClean="0"/>
              <a:t>Administration, Census Bureau</a:t>
            </a:r>
          </a:p>
          <a:p>
            <a:r>
              <a:rPr lang="en-US" sz="1800" b="1" dirty="0" smtClean="0"/>
              <a:t>Commercial: </a:t>
            </a:r>
            <a:r>
              <a:rPr lang="en-US" sz="1800" dirty="0" smtClean="0"/>
              <a:t>Finance in Cloud, Cloud Backup, </a:t>
            </a:r>
            <a:r>
              <a:rPr lang="en-US" sz="1800" dirty="0" err="1" smtClean="0"/>
              <a:t>Mendeley</a:t>
            </a:r>
            <a:r>
              <a:rPr lang="en-US" sz="1800" dirty="0" smtClean="0"/>
              <a:t> (Citations), Netflix, Web Search, Digital Materials, Cargo shipping (as in UPS)</a:t>
            </a:r>
          </a:p>
          <a:p>
            <a:r>
              <a:rPr lang="en-US" sz="1800" b="1" dirty="0" smtClean="0"/>
              <a:t>Defense: </a:t>
            </a:r>
            <a:r>
              <a:rPr lang="en-US" sz="1800" dirty="0" smtClean="0"/>
              <a:t>Sensors, Image surveillance, Situation Assessment</a:t>
            </a:r>
          </a:p>
          <a:p>
            <a:r>
              <a:rPr lang="en-US" sz="1800" b="1" dirty="0" smtClean="0"/>
              <a:t>Healthcare and Life Sciences: </a:t>
            </a:r>
            <a:r>
              <a:rPr lang="en-US" sz="1800" dirty="0" smtClean="0"/>
              <a:t>Medical records, Graph and Probabilistic analysis, Pathology, </a:t>
            </a:r>
            <a:r>
              <a:rPr lang="en-US" sz="1800" dirty="0" err="1" smtClean="0"/>
              <a:t>Bioimaging</a:t>
            </a:r>
            <a:r>
              <a:rPr lang="en-US" sz="1800" dirty="0" smtClean="0"/>
              <a:t>, Genomics, Epidemiology, People Activity models, Biodiversity</a:t>
            </a:r>
          </a:p>
          <a:p>
            <a:r>
              <a:rPr lang="en-US" sz="1800" b="1" dirty="0"/>
              <a:t>Deep Learning and Social </a:t>
            </a:r>
            <a:r>
              <a:rPr lang="en-US" sz="1800" b="1" dirty="0" smtClean="0"/>
              <a:t>Media: </a:t>
            </a:r>
            <a:r>
              <a:rPr lang="en-US" sz="1800" dirty="0" smtClean="0"/>
              <a:t>Driving Car, </a:t>
            </a:r>
            <a:r>
              <a:rPr lang="en-US" sz="1800" dirty="0" err="1" smtClean="0"/>
              <a:t>Geolocate</a:t>
            </a:r>
            <a:r>
              <a:rPr lang="en-US" sz="1800" dirty="0" smtClean="0"/>
              <a:t> images/cameras, Twitter, Crowd Sourcing, Network Science, NIST benchmark datasets</a:t>
            </a:r>
          </a:p>
          <a:p>
            <a:r>
              <a:rPr lang="en-US" sz="1800" b="1" dirty="0"/>
              <a:t>The Ecosystem for </a:t>
            </a:r>
            <a:r>
              <a:rPr lang="en-US" sz="1800" b="1" dirty="0" smtClean="0"/>
              <a:t>Research: </a:t>
            </a:r>
            <a:r>
              <a:rPr lang="en-US" sz="1800" dirty="0" smtClean="0"/>
              <a:t>Metadata, Collaboration, Language Translation, Light source experiments</a:t>
            </a:r>
          </a:p>
          <a:p>
            <a:r>
              <a:rPr lang="en-US" sz="1800" b="1" dirty="0"/>
              <a:t>Astronomy and </a:t>
            </a:r>
            <a:r>
              <a:rPr lang="en-US" sz="1800" b="1" dirty="0" smtClean="0"/>
              <a:t>Physics: </a:t>
            </a:r>
            <a:r>
              <a:rPr lang="en-US" sz="1800" dirty="0" smtClean="0"/>
              <a:t>Sky Surveys compared to simulation, Large Hadron Collider at CERN, Belle Accelerator II in Japan</a:t>
            </a:r>
          </a:p>
          <a:p>
            <a:r>
              <a:rPr lang="en-US" sz="1800" b="1" dirty="0" smtClean="0"/>
              <a:t>Earth</a:t>
            </a:r>
            <a:r>
              <a:rPr lang="en-US" sz="1800" b="1" dirty="0"/>
              <a:t>, Environmental and Polar </a:t>
            </a:r>
            <a:r>
              <a:rPr lang="en-US" sz="1800" b="1" dirty="0" smtClean="0"/>
              <a:t>Science: </a:t>
            </a:r>
            <a:r>
              <a:rPr lang="en-US" sz="1800" dirty="0" smtClean="0"/>
              <a:t>Radar Scattering in Atmosphere, Earthquake, Ocean, Earth Observation, Ice sheet Radar scattering, Earth radar mapping, Climate simulation datasets, Atmospheric </a:t>
            </a:r>
            <a:r>
              <a:rPr lang="en-US" sz="1800" dirty="0"/>
              <a:t>turbulence identification, Subsurface </a:t>
            </a:r>
            <a:r>
              <a:rPr lang="en-US" sz="1800" dirty="0" smtClean="0"/>
              <a:t>Biogeochemistry (microbes </a:t>
            </a:r>
            <a:r>
              <a:rPr lang="en-US" sz="1800" dirty="0"/>
              <a:t>to watersheds), AmeriFlux and FLUXNET </a:t>
            </a:r>
            <a:r>
              <a:rPr lang="en-US" sz="1800" dirty="0" smtClean="0"/>
              <a:t>gas sensors</a:t>
            </a:r>
          </a:p>
          <a:p>
            <a:r>
              <a:rPr lang="en-US" sz="1800" b="1" dirty="0" smtClean="0"/>
              <a:t>Energy: </a:t>
            </a:r>
            <a:r>
              <a:rPr lang="en-US" sz="1800" dirty="0" smtClean="0"/>
              <a:t>Smart grid</a:t>
            </a:r>
          </a:p>
          <a:p>
            <a:pPr marL="0" indent="0">
              <a:buNone/>
            </a:pPr>
            <a:endParaRPr lang="en-US" sz="1800" dirty="0"/>
          </a:p>
        </p:txBody>
      </p:sp>
      <p:sp>
        <p:nvSpPr>
          <p:cNvPr id="5" name="Slide Number Placeholder 4"/>
          <p:cNvSpPr>
            <a:spLocks noGrp="1"/>
          </p:cNvSpPr>
          <p:nvPr>
            <p:ph type="sldNum" sz="quarter" idx="12"/>
          </p:nvPr>
        </p:nvSpPr>
        <p:spPr/>
        <p:txBody>
          <a:bodyPr/>
          <a:lstStyle/>
          <a:p>
            <a:fld id="{C4B85148-DB98-4269-ACE6-2DF49F9918C9}" type="slidenum">
              <a:rPr lang="en-US" smtClean="0"/>
              <a:pPr/>
              <a:t>5</a:t>
            </a:fld>
            <a:endParaRPr lang="en-US" dirty="0"/>
          </a:p>
        </p:txBody>
      </p:sp>
    </p:spTree>
    <p:extLst>
      <p:ext uri="{BB962C8B-B14F-4D97-AF65-F5344CB8AC3E}">
        <p14:creationId xmlns:p14="http://schemas.microsoft.com/office/powerpoint/2010/main" val="418201442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t>28: </a:t>
            </a:r>
            <a:r>
              <a:rPr lang="en-US" dirty="0" err="1"/>
              <a:t>Truthy</a:t>
            </a:r>
            <a:r>
              <a:rPr lang="en-US" dirty="0"/>
              <a:t>: Information diffusion research from Twitter Data</a:t>
            </a:r>
          </a:p>
        </p:txBody>
      </p:sp>
      <p:sp>
        <p:nvSpPr>
          <p:cNvPr id="3" name="Content Placeholder 2"/>
          <p:cNvSpPr>
            <a:spLocks noGrp="1"/>
          </p:cNvSpPr>
          <p:nvPr>
            <p:ph idx="1"/>
          </p:nvPr>
        </p:nvSpPr>
        <p:spPr>
          <a:xfrm>
            <a:off x="95250" y="1036081"/>
            <a:ext cx="9048750" cy="4114800"/>
          </a:xfrm>
        </p:spPr>
        <p:txBody>
          <a:bodyPr/>
          <a:lstStyle/>
          <a:p>
            <a:r>
              <a:rPr lang="en-US" sz="2000" b="1" dirty="0">
                <a:solidFill>
                  <a:srgbClr val="FF0000"/>
                </a:solidFill>
              </a:rPr>
              <a:t>Application:</a:t>
            </a:r>
            <a:r>
              <a:rPr lang="en-US" sz="2000" dirty="0"/>
              <a:t> Understanding how communication spreads on socio-technical networks. Detecting potentially harmful information spread at the early stage (e.g., deceiving messages, orchestrated campaigns, untrustworthy information, etc.)</a:t>
            </a:r>
            <a:endParaRPr lang="en-US" sz="2000" dirty="0" smtClean="0"/>
          </a:p>
          <a:p>
            <a:r>
              <a:rPr lang="en-US" sz="2000" b="1" dirty="0" smtClean="0">
                <a:solidFill>
                  <a:srgbClr val="FF0000"/>
                </a:solidFill>
              </a:rPr>
              <a:t>Current </a:t>
            </a:r>
            <a:r>
              <a:rPr lang="en-US" sz="2000" b="1" dirty="0">
                <a:solidFill>
                  <a:srgbClr val="FF0000"/>
                </a:solidFill>
              </a:rPr>
              <a:t>Approach:</a:t>
            </a:r>
            <a:r>
              <a:rPr lang="en-US" sz="2000" dirty="0"/>
              <a:t> 1) Acquisition and storage of a large volume (30 TB a year compressed) of continuous streaming data from Twitter (~100 million messages per day, ~500GB data/day increasing over time); (2) near real-time analysis of such data, for anomaly detection, stream clustering, signal classification and online-learning; (3) data retrieval, big data visualization, data-interactive Web interfaces, public API for data querying. Use Python/</a:t>
            </a:r>
            <a:r>
              <a:rPr lang="en-US" sz="2000" dirty="0" err="1"/>
              <a:t>SciPy</a:t>
            </a:r>
            <a:r>
              <a:rPr lang="en-US" sz="2000" dirty="0"/>
              <a:t>/</a:t>
            </a:r>
            <a:r>
              <a:rPr lang="en-US" sz="2000" dirty="0" err="1"/>
              <a:t>NumPy</a:t>
            </a:r>
            <a:r>
              <a:rPr lang="en-US" sz="2000" dirty="0"/>
              <a:t>/MPI for data analysis. Information diffusion, clustering, and dynamic network visualization capabilities already exist</a:t>
            </a:r>
            <a:endParaRPr lang="en-US" sz="2000" dirty="0" smtClean="0"/>
          </a:p>
          <a:p>
            <a:r>
              <a:rPr lang="en-US" sz="2000" b="1" dirty="0" smtClean="0">
                <a:solidFill>
                  <a:srgbClr val="FF0000"/>
                </a:solidFill>
              </a:rPr>
              <a:t>Futures:</a:t>
            </a:r>
            <a:r>
              <a:rPr lang="en-US" sz="2000" dirty="0" smtClean="0"/>
              <a:t> </a:t>
            </a:r>
            <a:r>
              <a:rPr lang="en-US" sz="2000" dirty="0" err="1"/>
              <a:t>Truthy</a:t>
            </a:r>
            <a:r>
              <a:rPr lang="en-US" sz="2000" dirty="0"/>
              <a:t> plans to expand incorporating Google+ and Facebook. Need to move towards Hadoop/</a:t>
            </a:r>
            <a:r>
              <a:rPr lang="en-US" sz="2000" dirty="0" err="1"/>
              <a:t>IndexedHBase</a:t>
            </a:r>
            <a:r>
              <a:rPr lang="en-US" sz="2000" dirty="0"/>
              <a:t> &amp; HDFS distributed storage. Use </a:t>
            </a:r>
            <a:r>
              <a:rPr lang="en-US" sz="2000" dirty="0" err="1"/>
              <a:t>Redis</a:t>
            </a:r>
            <a:r>
              <a:rPr lang="en-US" sz="2000" dirty="0"/>
              <a:t> as an in-memory database to be a buffer for real-time analysis. Need streaming clustering, anomaly detection and online learning</a:t>
            </a:r>
            <a:r>
              <a:rPr lang="en-US" sz="2000" dirty="0" smtClean="0"/>
              <a:t>.</a:t>
            </a:r>
            <a:endParaRPr lang="en-US" sz="2000" dirty="0"/>
          </a:p>
        </p:txBody>
      </p:sp>
      <p:sp>
        <p:nvSpPr>
          <p:cNvPr id="5" name="Slide Number Placeholder 4"/>
          <p:cNvSpPr>
            <a:spLocks noGrp="1"/>
          </p:cNvSpPr>
          <p:nvPr>
            <p:ph type="sldNum" sz="quarter" idx="12"/>
          </p:nvPr>
        </p:nvSpPr>
        <p:spPr/>
        <p:txBody>
          <a:bodyPr/>
          <a:lstStyle/>
          <a:p>
            <a:fld id="{C4B85148-DB98-4269-ACE6-2DF49F9918C9}" type="slidenum">
              <a:rPr lang="en-US" smtClean="0"/>
              <a:pPr/>
              <a:t>50</a:t>
            </a:fld>
            <a:endParaRPr lang="en-US" dirty="0"/>
          </a:p>
        </p:txBody>
      </p:sp>
      <p:sp>
        <p:nvSpPr>
          <p:cNvPr id="6" name="Rounded Rectangle 5"/>
          <p:cNvSpPr/>
          <p:nvPr/>
        </p:nvSpPr>
        <p:spPr>
          <a:xfrm>
            <a:off x="1783831" y="116372"/>
            <a:ext cx="2038662" cy="71508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b="1" dirty="0" smtClean="0">
                <a:solidFill>
                  <a:schemeClr val="tx1"/>
                </a:solidFill>
              </a:rPr>
              <a:t>Deep Learning</a:t>
            </a:r>
          </a:p>
          <a:p>
            <a:pPr algn="ctr"/>
            <a:r>
              <a:rPr lang="en-US" b="1" dirty="0" smtClean="0">
                <a:solidFill>
                  <a:schemeClr val="tx1"/>
                </a:solidFill>
              </a:rPr>
              <a:t>Social Networking</a:t>
            </a:r>
            <a:endParaRPr lang="en-US" b="1" dirty="0">
              <a:solidFill>
                <a:schemeClr val="tx1"/>
              </a:solidFill>
            </a:endParaRPr>
          </a:p>
        </p:txBody>
      </p:sp>
      <p:sp>
        <p:nvSpPr>
          <p:cNvPr id="7" name="Rectangle 6"/>
          <p:cNvSpPr/>
          <p:nvPr/>
        </p:nvSpPr>
        <p:spPr>
          <a:xfrm>
            <a:off x="51955" y="6226915"/>
            <a:ext cx="4520918" cy="369332"/>
          </a:xfrm>
          <a:prstGeom prst="rect">
            <a:avLst/>
          </a:prstGeom>
          <a:solidFill>
            <a:schemeClr val="bg2">
              <a:lumMod val="60000"/>
              <a:lumOff val="40000"/>
            </a:schemeClr>
          </a:solidFill>
        </p:spPr>
        <p:txBody>
          <a:bodyPr wrap="none">
            <a:spAutoFit/>
          </a:bodyPr>
          <a:lstStyle/>
          <a:p>
            <a:r>
              <a:rPr lang="en-US" dirty="0">
                <a:solidFill>
                  <a:srgbClr val="006BB5"/>
                </a:solidFill>
              </a:rPr>
              <a:t>Index, S/Q, MR, </a:t>
            </a:r>
            <a:r>
              <a:rPr lang="en-US" dirty="0" err="1">
                <a:solidFill>
                  <a:srgbClr val="006BB5"/>
                </a:solidFill>
              </a:rPr>
              <a:t>MRIter</a:t>
            </a:r>
            <a:r>
              <a:rPr lang="en-US" dirty="0">
                <a:solidFill>
                  <a:srgbClr val="006BB5"/>
                </a:solidFill>
              </a:rPr>
              <a:t>, Graph, Classification</a:t>
            </a:r>
          </a:p>
        </p:txBody>
      </p:sp>
      <p:sp>
        <p:nvSpPr>
          <p:cNvPr id="8" name="Rectangle 7"/>
          <p:cNvSpPr/>
          <p:nvPr/>
        </p:nvSpPr>
        <p:spPr>
          <a:xfrm>
            <a:off x="5817417" y="6226915"/>
            <a:ext cx="2447630" cy="369332"/>
          </a:xfrm>
          <a:prstGeom prst="rect">
            <a:avLst/>
          </a:prstGeom>
          <a:solidFill>
            <a:schemeClr val="bg2">
              <a:lumMod val="60000"/>
              <a:lumOff val="40000"/>
            </a:schemeClr>
          </a:solidFill>
        </p:spPr>
        <p:txBody>
          <a:bodyPr wrap="square">
            <a:spAutoFit/>
          </a:bodyPr>
          <a:lstStyle/>
          <a:p>
            <a:r>
              <a:rPr lang="en-US" dirty="0" smtClean="0">
                <a:solidFill>
                  <a:srgbClr val="7030A0"/>
                </a:solidFill>
              </a:rPr>
              <a:t>Parallelism </a:t>
            </a:r>
            <a:r>
              <a:rPr lang="en-US" dirty="0">
                <a:solidFill>
                  <a:srgbClr val="7030A0"/>
                </a:solidFill>
              </a:rPr>
              <a:t>over </a:t>
            </a:r>
            <a:r>
              <a:rPr lang="en-US" dirty="0" smtClean="0">
                <a:solidFill>
                  <a:srgbClr val="7030A0"/>
                </a:solidFill>
              </a:rPr>
              <a:t>Tweets</a:t>
            </a:r>
            <a:endParaRPr lang="en-US" dirty="0">
              <a:solidFill>
                <a:srgbClr val="7030A0"/>
              </a:solidFill>
            </a:endParaRPr>
          </a:p>
        </p:txBody>
      </p:sp>
      <p:sp>
        <p:nvSpPr>
          <p:cNvPr id="9" name="Rectangle 8"/>
          <p:cNvSpPr/>
          <p:nvPr/>
        </p:nvSpPr>
        <p:spPr>
          <a:xfrm>
            <a:off x="4572873" y="6226915"/>
            <a:ext cx="1244544" cy="369332"/>
          </a:xfrm>
          <a:prstGeom prst="rect">
            <a:avLst/>
          </a:prstGeom>
          <a:solidFill>
            <a:schemeClr val="bg2">
              <a:lumMod val="60000"/>
              <a:lumOff val="40000"/>
            </a:schemeClr>
          </a:solidFill>
        </p:spPr>
        <p:txBody>
          <a:bodyPr wrap="square">
            <a:spAutoFit/>
          </a:bodyPr>
          <a:lstStyle/>
          <a:p>
            <a:r>
              <a:rPr lang="en-US" dirty="0" smtClean="0">
                <a:solidFill>
                  <a:schemeClr val="accent3">
                    <a:lumMod val="50000"/>
                  </a:schemeClr>
                </a:solidFill>
              </a:rPr>
              <a:t>Streaming</a:t>
            </a:r>
            <a:endParaRPr lang="en-US" dirty="0">
              <a:solidFill>
                <a:schemeClr val="accent3">
                  <a:lumMod val="50000"/>
                </a:schemeClr>
              </a:solidFill>
            </a:endParaRPr>
          </a:p>
        </p:txBody>
      </p:sp>
    </p:spTree>
    <p:extLst>
      <p:ext uri="{BB962C8B-B14F-4D97-AF65-F5344CB8AC3E}">
        <p14:creationId xmlns:p14="http://schemas.microsoft.com/office/powerpoint/2010/main" val="315285124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smtClean="0"/>
              <a:t>29: </a:t>
            </a:r>
            <a:r>
              <a:rPr lang="en-US" sz="2400" dirty="0"/>
              <a:t>Crowd Sourcing in the Humanities as Source for Big and Dynamic Data</a:t>
            </a:r>
          </a:p>
        </p:txBody>
      </p:sp>
      <p:sp>
        <p:nvSpPr>
          <p:cNvPr id="3" name="Content Placeholder 2"/>
          <p:cNvSpPr>
            <a:spLocks noGrp="1"/>
          </p:cNvSpPr>
          <p:nvPr>
            <p:ph idx="1"/>
          </p:nvPr>
        </p:nvSpPr>
        <p:spPr>
          <a:xfrm>
            <a:off x="0" y="1081052"/>
            <a:ext cx="9048750" cy="4114800"/>
          </a:xfrm>
        </p:spPr>
        <p:txBody>
          <a:bodyPr/>
          <a:lstStyle/>
          <a:p>
            <a:r>
              <a:rPr lang="en-US" sz="2100" b="1" dirty="0">
                <a:solidFill>
                  <a:srgbClr val="FF0000"/>
                </a:solidFill>
              </a:rPr>
              <a:t>Application:</a:t>
            </a:r>
            <a:r>
              <a:rPr lang="en-US" sz="2100" dirty="0"/>
              <a:t> Capture information (manually entered, recorded multimedia, reaction times, pictures, sensor information) from many individuals and their devices and so characterize wide ranging individual, social, cultural and linguistic variation among several dimensions (space, social space, time). </a:t>
            </a:r>
            <a:endParaRPr lang="en-US" sz="2100" dirty="0" smtClean="0"/>
          </a:p>
          <a:p>
            <a:r>
              <a:rPr lang="en-US" sz="2100" b="1" dirty="0" smtClean="0">
                <a:solidFill>
                  <a:srgbClr val="FF0000"/>
                </a:solidFill>
              </a:rPr>
              <a:t>Current </a:t>
            </a:r>
            <a:r>
              <a:rPr lang="en-US" sz="2100" b="1" dirty="0">
                <a:solidFill>
                  <a:srgbClr val="FF0000"/>
                </a:solidFill>
              </a:rPr>
              <a:t>Approach:</a:t>
            </a:r>
            <a:r>
              <a:rPr lang="en-US" sz="2100" dirty="0"/>
              <a:t> Use typically XML technology, traditional relational databases, and besides pictures not much multi-media yet.</a:t>
            </a:r>
            <a:r>
              <a:rPr lang="en-US" sz="2100" dirty="0" smtClean="0"/>
              <a:t> </a:t>
            </a:r>
          </a:p>
          <a:p>
            <a:r>
              <a:rPr lang="en-US" sz="2100" b="1" dirty="0" smtClean="0">
                <a:solidFill>
                  <a:srgbClr val="FF0000"/>
                </a:solidFill>
              </a:rPr>
              <a:t>Futures:</a:t>
            </a:r>
            <a:r>
              <a:rPr lang="en-US" sz="2100" dirty="0" smtClean="0"/>
              <a:t> </a:t>
            </a:r>
            <a:r>
              <a:rPr lang="en-US" sz="2100" dirty="0"/>
              <a:t>Crowd sourcing has been barely started to be used on a larger scale but with the availability of mobile devices, now there is a huge potential for collecting much data from many individuals, also making use of sensors in mobile devices.  This has not been explored on a large scale so far; existing projects of crowd sourcing are usually of a limited scale and web-based. Privacy issues may be involved (A/V from individuals), anonymization may be necessary but not always possible. Data management and curation critical. Size could be hundreds of terabytes with multimedia.</a:t>
            </a:r>
          </a:p>
        </p:txBody>
      </p:sp>
      <p:sp>
        <p:nvSpPr>
          <p:cNvPr id="5" name="Slide Number Placeholder 4"/>
          <p:cNvSpPr>
            <a:spLocks noGrp="1"/>
          </p:cNvSpPr>
          <p:nvPr>
            <p:ph type="sldNum" sz="quarter" idx="12"/>
          </p:nvPr>
        </p:nvSpPr>
        <p:spPr/>
        <p:txBody>
          <a:bodyPr/>
          <a:lstStyle/>
          <a:p>
            <a:fld id="{C4B85148-DB98-4269-ACE6-2DF49F9918C9}" type="slidenum">
              <a:rPr lang="en-US" smtClean="0"/>
              <a:pPr/>
              <a:t>51</a:t>
            </a:fld>
            <a:endParaRPr lang="en-US" dirty="0"/>
          </a:p>
        </p:txBody>
      </p:sp>
      <p:sp>
        <p:nvSpPr>
          <p:cNvPr id="6" name="Rounded Rectangle 5"/>
          <p:cNvSpPr/>
          <p:nvPr/>
        </p:nvSpPr>
        <p:spPr>
          <a:xfrm>
            <a:off x="1783831" y="116372"/>
            <a:ext cx="2038662" cy="71508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b="1" dirty="0" smtClean="0">
                <a:solidFill>
                  <a:schemeClr val="tx1"/>
                </a:solidFill>
              </a:rPr>
              <a:t>Deep Learning</a:t>
            </a:r>
          </a:p>
          <a:p>
            <a:pPr algn="ctr"/>
            <a:r>
              <a:rPr lang="en-US" b="1" dirty="0" smtClean="0">
                <a:solidFill>
                  <a:schemeClr val="tx1"/>
                </a:solidFill>
              </a:rPr>
              <a:t>Social Networking</a:t>
            </a:r>
            <a:endParaRPr lang="en-US" b="1" dirty="0">
              <a:solidFill>
                <a:schemeClr val="tx1"/>
              </a:solidFill>
            </a:endParaRPr>
          </a:p>
        </p:txBody>
      </p:sp>
      <p:sp>
        <p:nvSpPr>
          <p:cNvPr id="7" name="Rectangle 6"/>
          <p:cNvSpPr/>
          <p:nvPr/>
        </p:nvSpPr>
        <p:spPr>
          <a:xfrm>
            <a:off x="589643" y="5876379"/>
            <a:ext cx="824393" cy="369332"/>
          </a:xfrm>
          <a:prstGeom prst="rect">
            <a:avLst/>
          </a:prstGeom>
          <a:solidFill>
            <a:schemeClr val="bg2">
              <a:lumMod val="60000"/>
              <a:lumOff val="40000"/>
            </a:schemeClr>
          </a:solidFill>
        </p:spPr>
        <p:txBody>
          <a:bodyPr wrap="none">
            <a:spAutoFit/>
          </a:bodyPr>
          <a:lstStyle/>
          <a:p>
            <a:r>
              <a:rPr lang="en-US" dirty="0" smtClean="0">
                <a:solidFill>
                  <a:srgbClr val="006BB5"/>
                </a:solidFill>
              </a:rPr>
              <a:t>Fusion</a:t>
            </a:r>
            <a:endParaRPr lang="en-US" dirty="0">
              <a:solidFill>
                <a:srgbClr val="006BB5"/>
              </a:solidFill>
            </a:endParaRPr>
          </a:p>
        </p:txBody>
      </p:sp>
      <p:sp>
        <p:nvSpPr>
          <p:cNvPr id="8" name="Rectangle 7"/>
          <p:cNvSpPr/>
          <p:nvPr/>
        </p:nvSpPr>
        <p:spPr>
          <a:xfrm>
            <a:off x="2658579" y="5876379"/>
            <a:ext cx="5903529" cy="369332"/>
          </a:xfrm>
          <a:prstGeom prst="rect">
            <a:avLst/>
          </a:prstGeom>
          <a:solidFill>
            <a:schemeClr val="bg2">
              <a:lumMod val="60000"/>
              <a:lumOff val="40000"/>
            </a:schemeClr>
          </a:solidFill>
        </p:spPr>
        <p:txBody>
          <a:bodyPr wrap="square">
            <a:spAutoFit/>
          </a:bodyPr>
          <a:lstStyle/>
          <a:p>
            <a:r>
              <a:rPr lang="en-US" dirty="0" smtClean="0">
                <a:solidFill>
                  <a:srgbClr val="7030A0"/>
                </a:solidFill>
              </a:rPr>
              <a:t>Parallelism </a:t>
            </a:r>
            <a:r>
              <a:rPr lang="en-US" dirty="0">
                <a:solidFill>
                  <a:srgbClr val="7030A0"/>
                </a:solidFill>
              </a:rPr>
              <a:t>over Crowd (people) and people related sensors</a:t>
            </a:r>
          </a:p>
        </p:txBody>
      </p:sp>
      <p:sp>
        <p:nvSpPr>
          <p:cNvPr id="9" name="Rectangle 8"/>
          <p:cNvSpPr/>
          <p:nvPr/>
        </p:nvSpPr>
        <p:spPr>
          <a:xfrm>
            <a:off x="1414036" y="5876379"/>
            <a:ext cx="1244544" cy="369332"/>
          </a:xfrm>
          <a:prstGeom prst="rect">
            <a:avLst/>
          </a:prstGeom>
          <a:solidFill>
            <a:schemeClr val="bg2">
              <a:lumMod val="60000"/>
              <a:lumOff val="40000"/>
            </a:schemeClr>
          </a:solidFill>
        </p:spPr>
        <p:txBody>
          <a:bodyPr wrap="square">
            <a:spAutoFit/>
          </a:bodyPr>
          <a:lstStyle/>
          <a:p>
            <a:r>
              <a:rPr lang="en-US" dirty="0" smtClean="0">
                <a:solidFill>
                  <a:schemeClr val="accent3">
                    <a:lumMod val="50000"/>
                  </a:schemeClr>
                </a:solidFill>
              </a:rPr>
              <a:t>Streaming</a:t>
            </a:r>
            <a:endParaRPr lang="en-US" dirty="0">
              <a:solidFill>
                <a:schemeClr val="accent3">
                  <a:lumMod val="50000"/>
                </a:schemeClr>
              </a:solidFill>
            </a:endParaRPr>
          </a:p>
        </p:txBody>
      </p:sp>
    </p:spTree>
    <p:extLst>
      <p:ext uri="{BB962C8B-B14F-4D97-AF65-F5344CB8AC3E}">
        <p14:creationId xmlns:p14="http://schemas.microsoft.com/office/powerpoint/2010/main" val="186870606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smtClean="0"/>
              <a:t>30: </a:t>
            </a:r>
            <a:r>
              <a:rPr lang="en-US" sz="2400" dirty="0"/>
              <a:t>CINET: Cyberinfrastructure for Network (Graph) Science and Analytics</a:t>
            </a:r>
          </a:p>
        </p:txBody>
      </p:sp>
      <p:sp>
        <p:nvSpPr>
          <p:cNvPr id="3" name="Content Placeholder 2"/>
          <p:cNvSpPr>
            <a:spLocks noGrp="1"/>
          </p:cNvSpPr>
          <p:nvPr>
            <p:ph idx="1"/>
          </p:nvPr>
        </p:nvSpPr>
        <p:spPr>
          <a:xfrm>
            <a:off x="95250" y="1036081"/>
            <a:ext cx="9048750" cy="4114800"/>
          </a:xfrm>
        </p:spPr>
        <p:txBody>
          <a:bodyPr/>
          <a:lstStyle/>
          <a:p>
            <a:r>
              <a:rPr lang="en-US" b="1" dirty="0">
                <a:solidFill>
                  <a:srgbClr val="FF0000"/>
                </a:solidFill>
              </a:rPr>
              <a:t>Application:</a:t>
            </a:r>
            <a:r>
              <a:rPr lang="en-US" dirty="0"/>
              <a:t> CINET provides a common web-based platform for accessing various (</a:t>
            </a:r>
            <a:r>
              <a:rPr lang="en-US" dirty="0" err="1"/>
              <a:t>i</a:t>
            </a:r>
            <a:r>
              <a:rPr lang="en-US" dirty="0"/>
              <a:t>) network and graph analysis tools such as SNAP, </a:t>
            </a:r>
            <a:r>
              <a:rPr lang="en-US" dirty="0" err="1"/>
              <a:t>NetworkX</a:t>
            </a:r>
            <a:r>
              <a:rPr lang="en-US" dirty="0"/>
              <a:t>, </a:t>
            </a:r>
            <a:r>
              <a:rPr lang="en-US" dirty="0" err="1"/>
              <a:t>Galib</a:t>
            </a:r>
            <a:r>
              <a:rPr lang="en-US" dirty="0"/>
              <a:t>, etc. (ii) real-world and synthetic networks, (iii) computing resources and (iv) data management systems to the end-user in a seamless manner.</a:t>
            </a:r>
            <a:endParaRPr lang="en-US" dirty="0" smtClean="0"/>
          </a:p>
          <a:p>
            <a:r>
              <a:rPr lang="en-US" b="1" dirty="0" smtClean="0">
                <a:solidFill>
                  <a:srgbClr val="FF0000"/>
                </a:solidFill>
              </a:rPr>
              <a:t>Current </a:t>
            </a:r>
            <a:r>
              <a:rPr lang="en-US" b="1" dirty="0">
                <a:solidFill>
                  <a:srgbClr val="FF0000"/>
                </a:solidFill>
              </a:rPr>
              <a:t>Approach:</a:t>
            </a:r>
            <a:r>
              <a:rPr lang="en-US" dirty="0"/>
              <a:t> CINET uses an Infiniband connected high performance computing cluster with 720 cores to provide HPC as a service. It is being used for research and education.</a:t>
            </a:r>
            <a:endParaRPr lang="en-US" dirty="0" smtClean="0"/>
          </a:p>
          <a:p>
            <a:r>
              <a:rPr lang="en-US" b="1" dirty="0" smtClean="0">
                <a:solidFill>
                  <a:srgbClr val="FF0000"/>
                </a:solidFill>
              </a:rPr>
              <a:t>Futures:</a:t>
            </a:r>
            <a:r>
              <a:rPr lang="en-US" dirty="0" smtClean="0"/>
              <a:t> </a:t>
            </a:r>
            <a:r>
              <a:rPr lang="en-US" dirty="0"/>
              <a:t>As the repository grows, we expect a rapid growth to lead to over 1000-5000 networks and methods in about a year. As more fields use graphs of increasing size, parallel algorithms will be important. Data manipulation and bookkeeping of the derived data for users is a challenge there are no well-defined and effective models and tools for management of various graph data in a unified fashion.</a:t>
            </a:r>
          </a:p>
        </p:txBody>
      </p:sp>
      <p:sp>
        <p:nvSpPr>
          <p:cNvPr id="5" name="Slide Number Placeholder 4"/>
          <p:cNvSpPr>
            <a:spLocks noGrp="1"/>
          </p:cNvSpPr>
          <p:nvPr>
            <p:ph type="sldNum" sz="quarter" idx="12"/>
          </p:nvPr>
        </p:nvSpPr>
        <p:spPr/>
        <p:txBody>
          <a:bodyPr/>
          <a:lstStyle/>
          <a:p>
            <a:fld id="{C4B85148-DB98-4269-ACE6-2DF49F9918C9}" type="slidenum">
              <a:rPr lang="en-US" smtClean="0"/>
              <a:pPr/>
              <a:t>52</a:t>
            </a:fld>
            <a:endParaRPr lang="en-US" dirty="0"/>
          </a:p>
        </p:txBody>
      </p:sp>
      <p:sp>
        <p:nvSpPr>
          <p:cNvPr id="6" name="Rounded Rectangle 5"/>
          <p:cNvSpPr/>
          <p:nvPr/>
        </p:nvSpPr>
        <p:spPr>
          <a:xfrm>
            <a:off x="1783831" y="116372"/>
            <a:ext cx="2038662" cy="71508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b="1" dirty="0" smtClean="0">
                <a:solidFill>
                  <a:schemeClr val="tx1"/>
                </a:solidFill>
              </a:rPr>
              <a:t>Deep Learning</a:t>
            </a:r>
          </a:p>
          <a:p>
            <a:pPr algn="ctr"/>
            <a:r>
              <a:rPr lang="en-US" b="1" dirty="0" smtClean="0">
                <a:solidFill>
                  <a:schemeClr val="tx1"/>
                </a:solidFill>
              </a:rPr>
              <a:t>Social Networking</a:t>
            </a:r>
            <a:endParaRPr lang="en-US" b="1" dirty="0">
              <a:solidFill>
                <a:schemeClr val="tx1"/>
              </a:solidFill>
            </a:endParaRPr>
          </a:p>
        </p:txBody>
      </p:sp>
      <p:sp>
        <p:nvSpPr>
          <p:cNvPr id="7" name="Rectangle 6"/>
          <p:cNvSpPr/>
          <p:nvPr/>
        </p:nvSpPr>
        <p:spPr>
          <a:xfrm>
            <a:off x="95250" y="5902676"/>
            <a:ext cx="779381" cy="369332"/>
          </a:xfrm>
          <a:prstGeom prst="rect">
            <a:avLst/>
          </a:prstGeom>
          <a:solidFill>
            <a:schemeClr val="bg2">
              <a:lumMod val="60000"/>
              <a:lumOff val="40000"/>
            </a:schemeClr>
          </a:solidFill>
        </p:spPr>
        <p:txBody>
          <a:bodyPr wrap="none">
            <a:spAutoFit/>
          </a:bodyPr>
          <a:lstStyle/>
          <a:p>
            <a:r>
              <a:rPr lang="en-US" dirty="0" smtClean="0">
                <a:solidFill>
                  <a:srgbClr val="006BB5"/>
                </a:solidFill>
              </a:rPr>
              <a:t>Graph</a:t>
            </a:r>
            <a:endParaRPr lang="en-US" dirty="0">
              <a:solidFill>
                <a:srgbClr val="006BB5"/>
              </a:solidFill>
            </a:endParaRPr>
          </a:p>
        </p:txBody>
      </p:sp>
      <p:sp>
        <p:nvSpPr>
          <p:cNvPr id="8" name="Rectangle 7"/>
          <p:cNvSpPr/>
          <p:nvPr/>
        </p:nvSpPr>
        <p:spPr>
          <a:xfrm>
            <a:off x="2119175" y="5902676"/>
            <a:ext cx="6952090" cy="369332"/>
          </a:xfrm>
          <a:prstGeom prst="rect">
            <a:avLst/>
          </a:prstGeom>
          <a:solidFill>
            <a:schemeClr val="bg2">
              <a:lumMod val="60000"/>
              <a:lumOff val="40000"/>
            </a:schemeClr>
          </a:solidFill>
        </p:spPr>
        <p:txBody>
          <a:bodyPr wrap="square">
            <a:spAutoFit/>
          </a:bodyPr>
          <a:lstStyle/>
          <a:p>
            <a:r>
              <a:rPr lang="en-US" dirty="0" smtClean="0">
                <a:solidFill>
                  <a:srgbClr val="7030A0"/>
                </a:solidFill>
              </a:rPr>
              <a:t>Parallelism </a:t>
            </a:r>
            <a:r>
              <a:rPr lang="en-US" dirty="0">
                <a:solidFill>
                  <a:srgbClr val="7030A0"/>
                </a:solidFill>
              </a:rPr>
              <a:t>over Users and units of items stored (Tweets, graph nodes)</a:t>
            </a:r>
          </a:p>
        </p:txBody>
      </p:sp>
      <p:sp>
        <p:nvSpPr>
          <p:cNvPr id="9" name="Rectangle 8"/>
          <p:cNvSpPr/>
          <p:nvPr/>
        </p:nvSpPr>
        <p:spPr>
          <a:xfrm>
            <a:off x="874631" y="5902676"/>
            <a:ext cx="1244544" cy="369332"/>
          </a:xfrm>
          <a:prstGeom prst="rect">
            <a:avLst/>
          </a:prstGeom>
          <a:solidFill>
            <a:schemeClr val="bg2">
              <a:lumMod val="60000"/>
              <a:lumOff val="40000"/>
            </a:schemeClr>
          </a:solidFill>
        </p:spPr>
        <p:txBody>
          <a:bodyPr wrap="square">
            <a:spAutoFit/>
          </a:bodyPr>
          <a:lstStyle/>
          <a:p>
            <a:r>
              <a:rPr lang="en-US" dirty="0" smtClean="0">
                <a:solidFill>
                  <a:schemeClr val="accent3">
                    <a:lumMod val="50000"/>
                  </a:schemeClr>
                </a:solidFill>
              </a:rPr>
              <a:t>Streaming</a:t>
            </a:r>
            <a:endParaRPr lang="en-US" dirty="0">
              <a:solidFill>
                <a:schemeClr val="accent3">
                  <a:lumMod val="50000"/>
                </a:schemeClr>
              </a:solidFill>
            </a:endParaRPr>
          </a:p>
        </p:txBody>
      </p:sp>
    </p:spTree>
    <p:extLst>
      <p:ext uri="{BB962C8B-B14F-4D97-AF65-F5344CB8AC3E}">
        <p14:creationId xmlns:p14="http://schemas.microsoft.com/office/powerpoint/2010/main" val="267299115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000" dirty="0" smtClean="0"/>
              <a:t>31: </a:t>
            </a:r>
            <a:r>
              <a:rPr lang="en-US" sz="2000" dirty="0"/>
              <a:t>NIST Information Access Division analytic technology performance measurement, evaluations, and standards</a:t>
            </a:r>
          </a:p>
        </p:txBody>
      </p:sp>
      <p:sp>
        <p:nvSpPr>
          <p:cNvPr id="3" name="Content Placeholder 2"/>
          <p:cNvSpPr>
            <a:spLocks noGrp="1"/>
          </p:cNvSpPr>
          <p:nvPr>
            <p:ph idx="1"/>
          </p:nvPr>
        </p:nvSpPr>
        <p:spPr>
          <a:xfrm>
            <a:off x="95250" y="1036080"/>
            <a:ext cx="9048750" cy="5207983"/>
          </a:xfrm>
        </p:spPr>
        <p:txBody>
          <a:bodyPr/>
          <a:lstStyle/>
          <a:p>
            <a:r>
              <a:rPr lang="en-US" sz="1800" b="1" dirty="0">
                <a:solidFill>
                  <a:srgbClr val="FF0000"/>
                </a:solidFill>
              </a:rPr>
              <a:t>Application:</a:t>
            </a:r>
            <a:r>
              <a:rPr lang="en-US" sz="1800" dirty="0"/>
              <a:t> Develop performance metrics, measurement methods, and community evaluations to ground and accelerate the development of advanced analytic technologies in the areas of speech and language processing, video and multimedia processing, biometric image processing, and heterogeneous data processing as well as the interaction of analytics with users. Typically employ one of two processing models: 1) Push test data out to test participants and analyze the output of participant systems, 2) Push algorithm test harness interfaces out to participants and bring in their algorithms and test them on internal computing clusters. </a:t>
            </a:r>
            <a:endParaRPr lang="en-US" sz="1800" dirty="0" smtClean="0"/>
          </a:p>
          <a:p>
            <a:r>
              <a:rPr lang="en-US" sz="1800" b="1" dirty="0" smtClean="0">
                <a:solidFill>
                  <a:srgbClr val="FF0000"/>
                </a:solidFill>
              </a:rPr>
              <a:t>Current </a:t>
            </a:r>
            <a:r>
              <a:rPr lang="en-US" sz="1800" b="1" dirty="0">
                <a:solidFill>
                  <a:srgbClr val="FF0000"/>
                </a:solidFill>
              </a:rPr>
              <a:t>Approach:</a:t>
            </a:r>
            <a:r>
              <a:rPr lang="en-US" sz="1800" dirty="0"/>
              <a:t> Large annotated corpora of unstructured/semi-structured text, audio, video, images, multimedia, and heterogeneous collections of the above including ground truth annotations for training, developmental testing, and summative evaluations. The test corpora exceed 900M Web pages occupying 30 TB of storage, 100M tweets, 100M ground-</a:t>
            </a:r>
            <a:r>
              <a:rPr lang="en-US" sz="1800" dirty="0" err="1"/>
              <a:t>truthed</a:t>
            </a:r>
            <a:r>
              <a:rPr lang="en-US" sz="1800" dirty="0"/>
              <a:t> biometric images, several hundred thousand partially ground-</a:t>
            </a:r>
            <a:r>
              <a:rPr lang="en-US" sz="1800" dirty="0" err="1"/>
              <a:t>truthed</a:t>
            </a:r>
            <a:r>
              <a:rPr lang="en-US" sz="1800" dirty="0"/>
              <a:t> video clips, and terabytes of smaller fully ground-</a:t>
            </a:r>
            <a:r>
              <a:rPr lang="en-US" sz="1800" dirty="0" err="1"/>
              <a:t>truthed</a:t>
            </a:r>
            <a:r>
              <a:rPr lang="en-US" sz="1800" dirty="0"/>
              <a:t> test collections. </a:t>
            </a:r>
            <a:endParaRPr lang="en-US" sz="1800" dirty="0" smtClean="0"/>
          </a:p>
          <a:p>
            <a:r>
              <a:rPr lang="en-US" sz="1800" b="1" dirty="0" smtClean="0">
                <a:solidFill>
                  <a:srgbClr val="FF0000"/>
                </a:solidFill>
              </a:rPr>
              <a:t>Futures:</a:t>
            </a:r>
            <a:r>
              <a:rPr lang="en-US" sz="1800" dirty="0" smtClean="0"/>
              <a:t> </a:t>
            </a:r>
            <a:r>
              <a:rPr lang="en-US" sz="1800" dirty="0"/>
              <a:t>Even larger data collections are being planned for future evaluations of analytics involving multiple data streams and very heterogeneous data. As well as larger datasets, future includes testing of streaming algorithms with multiple heterogeneous data. Use of clouds being explored.</a:t>
            </a:r>
          </a:p>
        </p:txBody>
      </p:sp>
      <p:sp>
        <p:nvSpPr>
          <p:cNvPr id="5" name="Slide Number Placeholder 4"/>
          <p:cNvSpPr>
            <a:spLocks noGrp="1"/>
          </p:cNvSpPr>
          <p:nvPr>
            <p:ph type="sldNum" sz="quarter" idx="12"/>
          </p:nvPr>
        </p:nvSpPr>
        <p:spPr/>
        <p:txBody>
          <a:bodyPr/>
          <a:lstStyle/>
          <a:p>
            <a:fld id="{C4B85148-DB98-4269-ACE6-2DF49F9918C9}" type="slidenum">
              <a:rPr lang="en-US" smtClean="0"/>
              <a:pPr/>
              <a:t>53</a:t>
            </a:fld>
            <a:endParaRPr lang="en-US" dirty="0"/>
          </a:p>
        </p:txBody>
      </p:sp>
      <p:sp>
        <p:nvSpPr>
          <p:cNvPr id="6" name="Rounded Rectangle 5"/>
          <p:cNvSpPr/>
          <p:nvPr/>
        </p:nvSpPr>
        <p:spPr>
          <a:xfrm>
            <a:off x="1768841" y="116372"/>
            <a:ext cx="2038662" cy="71508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b="1" dirty="0" smtClean="0">
                <a:solidFill>
                  <a:schemeClr val="tx1"/>
                </a:solidFill>
              </a:rPr>
              <a:t>Deep Learning</a:t>
            </a:r>
          </a:p>
          <a:p>
            <a:pPr algn="ctr"/>
            <a:r>
              <a:rPr lang="en-US" b="1" dirty="0" smtClean="0">
                <a:solidFill>
                  <a:schemeClr val="tx1"/>
                </a:solidFill>
              </a:rPr>
              <a:t>Social Networking</a:t>
            </a:r>
            <a:endParaRPr lang="en-US" b="1" dirty="0">
              <a:solidFill>
                <a:schemeClr val="tx1"/>
              </a:solidFill>
            </a:endParaRPr>
          </a:p>
        </p:txBody>
      </p:sp>
      <p:sp>
        <p:nvSpPr>
          <p:cNvPr id="7" name="Rectangle 6"/>
          <p:cNvSpPr/>
          <p:nvPr/>
        </p:nvSpPr>
        <p:spPr>
          <a:xfrm>
            <a:off x="261506" y="6231607"/>
            <a:ext cx="3093411" cy="369332"/>
          </a:xfrm>
          <a:prstGeom prst="rect">
            <a:avLst/>
          </a:prstGeom>
          <a:solidFill>
            <a:schemeClr val="bg2">
              <a:lumMod val="60000"/>
              <a:lumOff val="40000"/>
            </a:schemeClr>
          </a:solidFill>
        </p:spPr>
        <p:txBody>
          <a:bodyPr wrap="none">
            <a:spAutoFit/>
          </a:bodyPr>
          <a:lstStyle/>
          <a:p>
            <a:r>
              <a:rPr lang="en-US" dirty="0">
                <a:solidFill>
                  <a:srgbClr val="006BB5"/>
                </a:solidFill>
              </a:rPr>
              <a:t>ML, MR, </a:t>
            </a:r>
            <a:r>
              <a:rPr lang="en-US" dirty="0" err="1">
                <a:solidFill>
                  <a:srgbClr val="006BB5"/>
                </a:solidFill>
              </a:rPr>
              <a:t>MRIter</a:t>
            </a:r>
            <a:r>
              <a:rPr lang="en-US" dirty="0">
                <a:solidFill>
                  <a:srgbClr val="006BB5"/>
                </a:solidFill>
              </a:rPr>
              <a:t>, Classification</a:t>
            </a:r>
          </a:p>
        </p:txBody>
      </p:sp>
      <p:sp>
        <p:nvSpPr>
          <p:cNvPr id="8" name="Rectangle 7"/>
          <p:cNvSpPr/>
          <p:nvPr/>
        </p:nvSpPr>
        <p:spPr>
          <a:xfrm>
            <a:off x="4588954" y="6231607"/>
            <a:ext cx="3252925" cy="369332"/>
          </a:xfrm>
          <a:prstGeom prst="rect">
            <a:avLst/>
          </a:prstGeom>
          <a:solidFill>
            <a:schemeClr val="bg2">
              <a:lumMod val="60000"/>
              <a:lumOff val="40000"/>
            </a:schemeClr>
          </a:solidFill>
        </p:spPr>
        <p:txBody>
          <a:bodyPr wrap="square">
            <a:spAutoFit/>
          </a:bodyPr>
          <a:lstStyle/>
          <a:p>
            <a:r>
              <a:rPr lang="en-US" dirty="0" smtClean="0">
                <a:solidFill>
                  <a:srgbClr val="7030A0"/>
                </a:solidFill>
              </a:rPr>
              <a:t>Parallelism </a:t>
            </a:r>
            <a:r>
              <a:rPr lang="en-US" dirty="0">
                <a:solidFill>
                  <a:srgbClr val="7030A0"/>
                </a:solidFill>
              </a:rPr>
              <a:t>over items in corpus</a:t>
            </a:r>
          </a:p>
        </p:txBody>
      </p:sp>
      <p:sp>
        <p:nvSpPr>
          <p:cNvPr id="9" name="Rectangle 8"/>
          <p:cNvSpPr/>
          <p:nvPr/>
        </p:nvSpPr>
        <p:spPr>
          <a:xfrm>
            <a:off x="3344410" y="6231607"/>
            <a:ext cx="1244544" cy="369332"/>
          </a:xfrm>
          <a:prstGeom prst="rect">
            <a:avLst/>
          </a:prstGeom>
          <a:solidFill>
            <a:schemeClr val="bg2">
              <a:lumMod val="60000"/>
              <a:lumOff val="40000"/>
            </a:schemeClr>
          </a:solidFill>
        </p:spPr>
        <p:txBody>
          <a:bodyPr wrap="square">
            <a:spAutoFit/>
          </a:bodyPr>
          <a:lstStyle/>
          <a:p>
            <a:r>
              <a:rPr lang="en-US" dirty="0" smtClean="0">
                <a:solidFill>
                  <a:schemeClr val="accent3">
                    <a:lumMod val="50000"/>
                  </a:schemeClr>
                </a:solidFill>
              </a:rPr>
              <a:t>Streaming</a:t>
            </a:r>
            <a:endParaRPr lang="en-US" dirty="0">
              <a:solidFill>
                <a:schemeClr val="accent3">
                  <a:lumMod val="50000"/>
                </a:schemeClr>
              </a:solidFill>
            </a:endParaRPr>
          </a:p>
        </p:txBody>
      </p:sp>
    </p:spTree>
    <p:extLst>
      <p:ext uri="{BB962C8B-B14F-4D97-AF65-F5344CB8AC3E}">
        <p14:creationId xmlns:p14="http://schemas.microsoft.com/office/powerpoint/2010/main" val="162306828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371600" y="2408369"/>
            <a:ext cx="6111860" cy="566924"/>
          </a:xfrm>
        </p:spPr>
        <p:txBody>
          <a:bodyPr>
            <a:normAutofit fontScale="90000"/>
          </a:bodyPr>
          <a:lstStyle/>
          <a:p>
            <a:r>
              <a:rPr lang="en-US" dirty="0" smtClean="0"/>
              <a:t>Introduction to </a:t>
            </a:r>
            <a:r>
              <a:rPr lang="en-US" dirty="0"/>
              <a:t>NIST Big Data Public Working Group (NBD-PWG</a:t>
            </a:r>
            <a:r>
              <a:rPr lang="en-US" dirty="0" smtClean="0"/>
              <a:t>)</a:t>
            </a:r>
            <a:br>
              <a:rPr lang="en-US" dirty="0" smtClean="0"/>
            </a:br>
            <a:r>
              <a:rPr lang="en-US" dirty="0">
                <a:solidFill>
                  <a:srgbClr val="782F40"/>
                </a:solidFill>
              </a:rPr>
              <a:t>Requirements and Use Case </a:t>
            </a:r>
            <a:r>
              <a:rPr lang="en-US" dirty="0" smtClean="0">
                <a:solidFill>
                  <a:srgbClr val="782F40"/>
                </a:solidFill>
              </a:rPr>
              <a:t>Subgroup</a:t>
            </a:r>
            <a:br>
              <a:rPr lang="en-US" dirty="0" smtClean="0">
                <a:solidFill>
                  <a:srgbClr val="782F40"/>
                </a:solidFill>
              </a:rPr>
            </a:br>
            <a:r>
              <a:rPr lang="en-US" dirty="0" smtClean="0">
                <a:solidFill>
                  <a:schemeClr val="accent3">
                    <a:lumMod val="50000"/>
                  </a:schemeClr>
                </a:solidFill>
              </a:rPr>
              <a:t>Research Ecosystem Use Cases</a:t>
            </a:r>
            <a:endParaRPr lang="en-US" dirty="0">
              <a:solidFill>
                <a:schemeClr val="accent3">
                  <a:lumMod val="50000"/>
                </a:schemeClr>
              </a:solidFill>
            </a:endParaRPr>
          </a:p>
        </p:txBody>
      </p:sp>
      <p:sp>
        <p:nvSpPr>
          <p:cNvPr id="4" name="Text Placeholder 3"/>
          <p:cNvSpPr>
            <a:spLocks noGrp="1"/>
          </p:cNvSpPr>
          <p:nvPr>
            <p:ph type="body" sz="quarter" idx="10"/>
          </p:nvPr>
        </p:nvSpPr>
        <p:spPr/>
        <p:txBody>
          <a:bodyPr/>
          <a:lstStyle/>
          <a:p>
            <a:endParaRPr lang="en-US" dirty="0"/>
          </a:p>
        </p:txBody>
      </p:sp>
    </p:spTree>
    <p:extLst>
      <p:ext uri="{BB962C8B-B14F-4D97-AF65-F5344CB8AC3E}">
        <p14:creationId xmlns:p14="http://schemas.microsoft.com/office/powerpoint/2010/main" val="271235162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32: </a:t>
            </a:r>
            <a:r>
              <a:rPr lang="en-US" sz="3200" dirty="0"/>
              <a:t>DataNet Federation Consortium </a:t>
            </a:r>
            <a:r>
              <a:rPr lang="en-US" sz="3200" dirty="0" smtClean="0"/>
              <a:t>DFC I</a:t>
            </a:r>
            <a:endParaRPr lang="en-US" sz="3200" dirty="0"/>
          </a:p>
        </p:txBody>
      </p:sp>
      <p:sp>
        <p:nvSpPr>
          <p:cNvPr id="3" name="Content Placeholder 2"/>
          <p:cNvSpPr>
            <a:spLocks noGrp="1"/>
          </p:cNvSpPr>
          <p:nvPr>
            <p:ph idx="1"/>
          </p:nvPr>
        </p:nvSpPr>
        <p:spPr>
          <a:xfrm>
            <a:off x="95250" y="1036081"/>
            <a:ext cx="9048750" cy="4114800"/>
          </a:xfrm>
        </p:spPr>
        <p:txBody>
          <a:bodyPr/>
          <a:lstStyle/>
          <a:p>
            <a:r>
              <a:rPr lang="en-US" sz="2000" b="1" dirty="0">
                <a:solidFill>
                  <a:srgbClr val="FF0000"/>
                </a:solidFill>
              </a:rPr>
              <a:t>Application:</a:t>
            </a:r>
            <a:r>
              <a:rPr lang="en-US" sz="2000" dirty="0"/>
              <a:t> Promote collaborative and interdisciplinary research through federation of data management systems across federal repositories, national academic research initiatives, institutional repositories, and international collaborations.  The collaboration environment runs at scale: petabytes of data, hundreds of millions of files, hundreds of millions of metadata attributes, tens of thousands of users, and a thousand storage </a:t>
            </a:r>
            <a:r>
              <a:rPr lang="en-US" sz="2000" dirty="0" smtClean="0"/>
              <a:t>resources</a:t>
            </a:r>
          </a:p>
          <a:p>
            <a:r>
              <a:rPr lang="en-US" sz="2000" b="1" dirty="0" smtClean="0">
                <a:solidFill>
                  <a:srgbClr val="FF0000"/>
                </a:solidFill>
              </a:rPr>
              <a:t>Current </a:t>
            </a:r>
            <a:r>
              <a:rPr lang="en-US" sz="2000" b="1" dirty="0">
                <a:solidFill>
                  <a:srgbClr val="FF0000"/>
                </a:solidFill>
              </a:rPr>
              <a:t>Approach:</a:t>
            </a:r>
            <a:r>
              <a:rPr lang="en-US" sz="2000" dirty="0"/>
              <a:t> Currently 25 science and engineering domains have projects that rely on the </a:t>
            </a:r>
            <a:r>
              <a:rPr lang="en-US" sz="2000" dirty="0" err="1"/>
              <a:t>iRODS</a:t>
            </a:r>
            <a:r>
              <a:rPr lang="en-US" sz="2000" dirty="0"/>
              <a:t> (Integrated Rule Oriented Data System) policy-based data management system including major NSF projects such as Ocean Observatories Initiative (sensor archiving); Temporal Dynamics of Learning Center (Cognitive science data grid); the </a:t>
            </a:r>
            <a:r>
              <a:rPr lang="en-US" sz="2000" dirty="0" err="1"/>
              <a:t>iPlant</a:t>
            </a:r>
            <a:r>
              <a:rPr lang="en-US" sz="2000" dirty="0"/>
              <a:t> Collaborative (plant genomics); Drexel engineering digital library; </a:t>
            </a:r>
            <a:r>
              <a:rPr lang="en-US" sz="2000" dirty="0" err="1"/>
              <a:t>Odum</a:t>
            </a:r>
            <a:r>
              <a:rPr lang="en-US" sz="2000" dirty="0"/>
              <a:t> Institute for social science research (data grid federation with </a:t>
            </a:r>
            <a:r>
              <a:rPr lang="en-US" sz="2000" dirty="0" err="1"/>
              <a:t>Dataverse</a:t>
            </a:r>
            <a:r>
              <a:rPr lang="en-US" sz="2000" dirty="0"/>
              <a:t>). </a:t>
            </a:r>
            <a:r>
              <a:rPr lang="en-US" sz="2000" dirty="0" err="1"/>
              <a:t>iRODS</a:t>
            </a:r>
            <a:r>
              <a:rPr lang="en-US" sz="2000" dirty="0"/>
              <a:t> currently manages petabytes of data, hundreds of millions of files, hundreds of millions </a:t>
            </a:r>
            <a:r>
              <a:rPr lang="en-US" sz="2000" i="1" dirty="0"/>
              <a:t>of metadata attributes, tens of thousands of users, and a thousand storage resources. It interoperates with workflow systems (NCSA </a:t>
            </a:r>
            <a:r>
              <a:rPr lang="en-US" sz="2000" i="1" dirty="0" err="1"/>
              <a:t>Cyberintegrator</a:t>
            </a:r>
            <a:r>
              <a:rPr lang="en-US" sz="2000" i="1" dirty="0"/>
              <a:t>, </a:t>
            </a:r>
            <a:r>
              <a:rPr lang="en-US" sz="2000" i="1" dirty="0" err="1"/>
              <a:t>Kepler</a:t>
            </a:r>
            <a:r>
              <a:rPr lang="en-US" sz="2000" dirty="0"/>
              <a:t>, </a:t>
            </a:r>
            <a:r>
              <a:rPr lang="en-US" sz="2000" dirty="0" err="1"/>
              <a:t>Taverna</a:t>
            </a:r>
            <a:r>
              <a:rPr lang="en-US" sz="2000" dirty="0"/>
              <a:t>), cloud and more traditional storage models and different transport protocols. </a:t>
            </a:r>
            <a:endParaRPr lang="en-US" sz="2000" dirty="0" smtClean="0"/>
          </a:p>
        </p:txBody>
      </p:sp>
      <p:sp>
        <p:nvSpPr>
          <p:cNvPr id="5" name="Slide Number Placeholder 4"/>
          <p:cNvSpPr>
            <a:spLocks noGrp="1"/>
          </p:cNvSpPr>
          <p:nvPr>
            <p:ph type="sldNum" sz="quarter" idx="12"/>
          </p:nvPr>
        </p:nvSpPr>
        <p:spPr/>
        <p:txBody>
          <a:bodyPr/>
          <a:lstStyle/>
          <a:p>
            <a:fld id="{C4B85148-DB98-4269-ACE6-2DF49F9918C9}" type="slidenum">
              <a:rPr lang="en-US" smtClean="0"/>
              <a:pPr/>
              <a:t>55</a:t>
            </a:fld>
            <a:endParaRPr lang="en-US" dirty="0"/>
          </a:p>
        </p:txBody>
      </p:sp>
      <p:sp>
        <p:nvSpPr>
          <p:cNvPr id="6" name="Rounded Rectangle 5"/>
          <p:cNvSpPr/>
          <p:nvPr/>
        </p:nvSpPr>
        <p:spPr>
          <a:xfrm>
            <a:off x="1394085" y="98474"/>
            <a:ext cx="2368447" cy="40862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b="1" dirty="0" smtClean="0">
                <a:solidFill>
                  <a:schemeClr val="tx1"/>
                </a:solidFill>
              </a:rPr>
              <a:t>Research Ecosystem</a:t>
            </a:r>
            <a:endParaRPr lang="en-US" b="1" dirty="0">
              <a:solidFill>
                <a:schemeClr val="tx1"/>
              </a:solidFill>
            </a:endParaRPr>
          </a:p>
        </p:txBody>
      </p:sp>
      <p:sp>
        <p:nvSpPr>
          <p:cNvPr id="7" name="Rectangle 6"/>
          <p:cNvSpPr/>
          <p:nvPr/>
        </p:nvSpPr>
        <p:spPr>
          <a:xfrm>
            <a:off x="1167516" y="6307078"/>
            <a:ext cx="1203406" cy="369332"/>
          </a:xfrm>
          <a:prstGeom prst="rect">
            <a:avLst/>
          </a:prstGeom>
          <a:solidFill>
            <a:schemeClr val="bg2">
              <a:lumMod val="60000"/>
              <a:lumOff val="40000"/>
            </a:schemeClr>
          </a:solidFill>
        </p:spPr>
        <p:txBody>
          <a:bodyPr wrap="none">
            <a:spAutoFit/>
          </a:bodyPr>
          <a:lstStyle/>
          <a:p>
            <a:r>
              <a:rPr lang="en-US" dirty="0">
                <a:solidFill>
                  <a:srgbClr val="006BB5"/>
                </a:solidFill>
              </a:rPr>
              <a:t>Index, S/Q</a:t>
            </a:r>
          </a:p>
        </p:txBody>
      </p:sp>
      <p:sp>
        <p:nvSpPr>
          <p:cNvPr id="8" name="Rectangle 7"/>
          <p:cNvSpPr/>
          <p:nvPr/>
        </p:nvSpPr>
        <p:spPr>
          <a:xfrm>
            <a:off x="3615466" y="6307718"/>
            <a:ext cx="3180189" cy="369332"/>
          </a:xfrm>
          <a:prstGeom prst="rect">
            <a:avLst/>
          </a:prstGeom>
          <a:solidFill>
            <a:schemeClr val="bg2">
              <a:lumMod val="60000"/>
              <a:lumOff val="40000"/>
            </a:schemeClr>
          </a:solidFill>
        </p:spPr>
        <p:txBody>
          <a:bodyPr wrap="square">
            <a:spAutoFit/>
          </a:bodyPr>
          <a:lstStyle/>
          <a:p>
            <a:r>
              <a:rPr lang="en-US" dirty="0" smtClean="0">
                <a:solidFill>
                  <a:srgbClr val="7030A0"/>
                </a:solidFill>
              </a:rPr>
              <a:t>Parallelism </a:t>
            </a:r>
            <a:r>
              <a:rPr lang="en-US" dirty="0">
                <a:solidFill>
                  <a:srgbClr val="7030A0"/>
                </a:solidFill>
              </a:rPr>
              <a:t>over Data in project</a:t>
            </a:r>
          </a:p>
        </p:txBody>
      </p:sp>
      <p:sp>
        <p:nvSpPr>
          <p:cNvPr id="9" name="Rectangle 8"/>
          <p:cNvSpPr/>
          <p:nvPr/>
        </p:nvSpPr>
        <p:spPr>
          <a:xfrm>
            <a:off x="2370922" y="6307718"/>
            <a:ext cx="1244544" cy="369332"/>
          </a:xfrm>
          <a:prstGeom prst="rect">
            <a:avLst/>
          </a:prstGeom>
          <a:solidFill>
            <a:schemeClr val="bg2">
              <a:lumMod val="60000"/>
              <a:lumOff val="40000"/>
            </a:schemeClr>
          </a:solidFill>
        </p:spPr>
        <p:txBody>
          <a:bodyPr wrap="square">
            <a:spAutoFit/>
          </a:bodyPr>
          <a:lstStyle/>
          <a:p>
            <a:r>
              <a:rPr lang="en-US" dirty="0" smtClean="0">
                <a:solidFill>
                  <a:schemeClr val="accent3">
                    <a:lumMod val="50000"/>
                  </a:schemeClr>
                </a:solidFill>
              </a:rPr>
              <a:t>Streaming</a:t>
            </a:r>
            <a:endParaRPr lang="en-US" dirty="0">
              <a:solidFill>
                <a:schemeClr val="accent3">
                  <a:lumMod val="50000"/>
                </a:schemeClr>
              </a:solidFill>
            </a:endParaRPr>
          </a:p>
        </p:txBody>
      </p:sp>
    </p:spTree>
    <p:extLst>
      <p:ext uri="{BB962C8B-B14F-4D97-AF65-F5344CB8AC3E}">
        <p14:creationId xmlns:p14="http://schemas.microsoft.com/office/powerpoint/2010/main" val="177041638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32: </a:t>
            </a:r>
            <a:r>
              <a:rPr lang="en-US" sz="3200" dirty="0"/>
              <a:t>DataNet Federation Consortium </a:t>
            </a:r>
            <a:r>
              <a:rPr lang="en-US" sz="3200" dirty="0" smtClean="0"/>
              <a:t>DFC II</a:t>
            </a:r>
            <a:endParaRPr lang="en-US" sz="3200" dirty="0"/>
          </a:p>
        </p:txBody>
      </p:sp>
      <p:sp>
        <p:nvSpPr>
          <p:cNvPr id="5" name="Slide Number Placeholder 4"/>
          <p:cNvSpPr>
            <a:spLocks noGrp="1"/>
          </p:cNvSpPr>
          <p:nvPr>
            <p:ph type="sldNum" sz="quarter" idx="12"/>
          </p:nvPr>
        </p:nvSpPr>
        <p:spPr/>
        <p:txBody>
          <a:bodyPr/>
          <a:lstStyle/>
          <a:p>
            <a:fld id="{C4B85148-DB98-4269-ACE6-2DF49F9918C9}" type="slidenum">
              <a:rPr lang="en-US" smtClean="0"/>
              <a:pPr/>
              <a:t>56</a:t>
            </a:fld>
            <a:endParaRPr lang="en-US" dirty="0"/>
          </a:p>
        </p:txBody>
      </p:sp>
      <p:sp>
        <p:nvSpPr>
          <p:cNvPr id="6" name="Rounded Rectangle 5"/>
          <p:cNvSpPr/>
          <p:nvPr/>
        </p:nvSpPr>
        <p:spPr>
          <a:xfrm>
            <a:off x="1394085" y="98474"/>
            <a:ext cx="2368447" cy="40862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b="1" dirty="0" smtClean="0">
                <a:solidFill>
                  <a:schemeClr val="tx1"/>
                </a:solidFill>
              </a:rPr>
              <a:t>Research Ecosystem</a:t>
            </a:r>
            <a:endParaRPr lang="en-US" b="1" dirty="0">
              <a:solidFill>
                <a:schemeClr val="tx1"/>
              </a:solidFill>
            </a:endParaRPr>
          </a:p>
        </p:txBody>
      </p:sp>
      <p:pic>
        <p:nvPicPr>
          <p:cNvPr id="7" name="Picture 6" descr="C:\Users\Geoffrey Fox\Downloads\Policy-based-storage.png"/>
          <p:cNvPicPr/>
          <p:nvPr/>
        </p:nvPicPr>
        <p:blipFill>
          <a:blip r:embed="rId2">
            <a:extLst>
              <a:ext uri="{28A0092B-C50C-407E-A947-70E740481C1C}">
                <a14:useLocalDpi xmlns:a14="http://schemas.microsoft.com/office/drawing/2010/main" val="0"/>
              </a:ext>
            </a:extLst>
          </a:blip>
          <a:srcRect/>
          <a:stretch>
            <a:fillRect/>
          </a:stretch>
        </p:blipFill>
        <p:spPr bwMode="auto">
          <a:xfrm>
            <a:off x="1394085" y="1041805"/>
            <a:ext cx="6415790" cy="4813118"/>
          </a:xfrm>
          <a:prstGeom prst="rect">
            <a:avLst/>
          </a:prstGeom>
          <a:noFill/>
          <a:ln>
            <a:noFill/>
          </a:ln>
        </p:spPr>
      </p:pic>
      <p:sp>
        <p:nvSpPr>
          <p:cNvPr id="8" name="Rectangle 7"/>
          <p:cNvSpPr/>
          <p:nvPr/>
        </p:nvSpPr>
        <p:spPr>
          <a:xfrm>
            <a:off x="1528512" y="5854923"/>
            <a:ext cx="5621797" cy="369332"/>
          </a:xfrm>
          <a:prstGeom prst="rect">
            <a:avLst/>
          </a:prstGeom>
        </p:spPr>
        <p:txBody>
          <a:bodyPr wrap="square">
            <a:spAutoFit/>
          </a:bodyPr>
          <a:lstStyle/>
          <a:p>
            <a:r>
              <a:rPr lang="en-US" dirty="0"/>
              <a:t>DataNet Federation Consortium DFC </a:t>
            </a:r>
            <a:r>
              <a:rPr lang="en-US" dirty="0" err="1" smtClean="0"/>
              <a:t>iRODS</a:t>
            </a:r>
            <a:r>
              <a:rPr lang="en-US" dirty="0" smtClean="0"/>
              <a:t> </a:t>
            </a:r>
            <a:r>
              <a:rPr lang="en-US" dirty="0"/>
              <a:t>architecture</a:t>
            </a:r>
          </a:p>
        </p:txBody>
      </p:sp>
    </p:spTree>
    <p:extLst>
      <p:ext uri="{BB962C8B-B14F-4D97-AF65-F5344CB8AC3E}">
        <p14:creationId xmlns:p14="http://schemas.microsoft.com/office/powerpoint/2010/main" val="254842666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smtClean="0"/>
              <a:t>33: </a:t>
            </a:r>
            <a:r>
              <a:rPr lang="en-US" sz="2400" dirty="0"/>
              <a:t>The ‘</a:t>
            </a:r>
            <a:r>
              <a:rPr lang="en-US" sz="2400" dirty="0" err="1"/>
              <a:t>Discinnet</a:t>
            </a:r>
            <a:r>
              <a:rPr lang="en-US" sz="2400" dirty="0"/>
              <a:t> process’, metadata &lt;-&gt; big data global experiment</a:t>
            </a:r>
          </a:p>
        </p:txBody>
      </p:sp>
      <p:sp>
        <p:nvSpPr>
          <p:cNvPr id="3" name="Content Placeholder 2"/>
          <p:cNvSpPr>
            <a:spLocks noGrp="1"/>
          </p:cNvSpPr>
          <p:nvPr>
            <p:ph idx="1"/>
          </p:nvPr>
        </p:nvSpPr>
        <p:spPr>
          <a:xfrm>
            <a:off x="95250" y="1036081"/>
            <a:ext cx="9048750" cy="4114800"/>
          </a:xfrm>
        </p:spPr>
        <p:txBody>
          <a:bodyPr/>
          <a:lstStyle/>
          <a:p>
            <a:r>
              <a:rPr lang="en-US" sz="2000" b="1" dirty="0">
                <a:solidFill>
                  <a:srgbClr val="FF0000"/>
                </a:solidFill>
              </a:rPr>
              <a:t>Application:</a:t>
            </a:r>
            <a:r>
              <a:rPr lang="en-US" sz="2000" dirty="0"/>
              <a:t> </a:t>
            </a:r>
            <a:r>
              <a:rPr lang="en-US" sz="2000" dirty="0" err="1"/>
              <a:t>Discinnet</a:t>
            </a:r>
            <a:r>
              <a:rPr lang="en-US" sz="2000" dirty="0"/>
              <a:t> has developed a web 2.0 collaborative platform and research prototype as a pilot installation now </a:t>
            </a:r>
            <a:r>
              <a:rPr lang="en-US" sz="2000" dirty="0" smtClean="0"/>
              <a:t>being </a:t>
            </a:r>
            <a:r>
              <a:rPr lang="en-US" sz="2000" dirty="0"/>
              <a:t>deployed </a:t>
            </a:r>
            <a:r>
              <a:rPr lang="en-US" sz="2000" dirty="0" smtClean="0"/>
              <a:t>and </a:t>
            </a:r>
            <a:r>
              <a:rPr lang="en-US" sz="2000" dirty="0"/>
              <a:t>tested by researchers from a growing number and diversity of research fields through communities belonging a diversity of </a:t>
            </a:r>
            <a:r>
              <a:rPr lang="en-US" sz="2000" dirty="0" smtClean="0"/>
              <a:t>domains.</a:t>
            </a:r>
          </a:p>
          <a:p>
            <a:r>
              <a:rPr lang="en-US" sz="2000" dirty="0" smtClean="0"/>
              <a:t>Its </a:t>
            </a:r>
            <a:r>
              <a:rPr lang="en-US" sz="2000" dirty="0"/>
              <a:t>goal is to reach a wide enough sample of active research fields represented as clusters–researchers projected and aggregating within a manifold of mostly shared experimental dimensions–to test general, hence potentially interdisciplinary, epistemological models throughout the present decade</a:t>
            </a:r>
            <a:r>
              <a:rPr lang="en-US" sz="2000" dirty="0" smtClean="0"/>
              <a:t>.</a:t>
            </a:r>
          </a:p>
          <a:p>
            <a:r>
              <a:rPr lang="en-US" sz="2000" b="1" dirty="0" smtClean="0">
                <a:solidFill>
                  <a:srgbClr val="FF0000"/>
                </a:solidFill>
              </a:rPr>
              <a:t>Current </a:t>
            </a:r>
            <a:r>
              <a:rPr lang="en-US" sz="2000" b="1" dirty="0">
                <a:solidFill>
                  <a:srgbClr val="FF0000"/>
                </a:solidFill>
              </a:rPr>
              <a:t>Approach:</a:t>
            </a:r>
            <a:r>
              <a:rPr lang="en-US" sz="2000" dirty="0"/>
              <a:t> Currently 35 clusters started with close to 100 awaiting more resources and potentially much more open for creation, administration and animation by research communities. Examples range from optics, cosmology, materials, microalgae, health to applied math, computation, rubber and other chemical products/issues.</a:t>
            </a:r>
            <a:endParaRPr lang="en-US" sz="2000" dirty="0" smtClean="0"/>
          </a:p>
          <a:p>
            <a:r>
              <a:rPr lang="en-US" sz="2000" b="1" dirty="0" smtClean="0">
                <a:solidFill>
                  <a:srgbClr val="FF0000"/>
                </a:solidFill>
              </a:rPr>
              <a:t>Futures:</a:t>
            </a:r>
            <a:r>
              <a:rPr lang="en-US" sz="2000" dirty="0" smtClean="0"/>
              <a:t> </a:t>
            </a:r>
            <a:r>
              <a:rPr lang="en-US" sz="2000" dirty="0" err="1"/>
              <a:t>Discinnet</a:t>
            </a:r>
            <a:r>
              <a:rPr lang="en-US" sz="2000" dirty="0"/>
              <a:t> itself would not be </a:t>
            </a:r>
            <a:r>
              <a:rPr lang="en-US" sz="2000" dirty="0" err="1"/>
              <a:t>Bigdata</a:t>
            </a:r>
            <a:r>
              <a:rPr lang="en-US" sz="2000" dirty="0"/>
              <a:t> but rather will generate metadata when applied to a cluster that involves </a:t>
            </a:r>
            <a:r>
              <a:rPr lang="en-US" sz="2000" dirty="0" err="1"/>
              <a:t>Bigdata</a:t>
            </a:r>
            <a:r>
              <a:rPr lang="en-US" sz="2000" dirty="0"/>
              <a:t>. In interdisciplinary integration of several fields, the process would reconcile metadata from many complexity levels.</a:t>
            </a:r>
          </a:p>
        </p:txBody>
      </p:sp>
      <p:sp>
        <p:nvSpPr>
          <p:cNvPr id="5" name="Slide Number Placeholder 4"/>
          <p:cNvSpPr>
            <a:spLocks noGrp="1"/>
          </p:cNvSpPr>
          <p:nvPr>
            <p:ph type="sldNum" sz="quarter" idx="12"/>
          </p:nvPr>
        </p:nvSpPr>
        <p:spPr/>
        <p:txBody>
          <a:bodyPr/>
          <a:lstStyle/>
          <a:p>
            <a:fld id="{C4B85148-DB98-4269-ACE6-2DF49F9918C9}" type="slidenum">
              <a:rPr lang="en-US" smtClean="0"/>
              <a:pPr/>
              <a:t>57</a:t>
            </a:fld>
            <a:endParaRPr lang="en-US" dirty="0"/>
          </a:p>
        </p:txBody>
      </p:sp>
      <p:sp>
        <p:nvSpPr>
          <p:cNvPr id="6" name="Rounded Rectangle 5"/>
          <p:cNvSpPr/>
          <p:nvPr/>
        </p:nvSpPr>
        <p:spPr>
          <a:xfrm>
            <a:off x="1394085" y="98474"/>
            <a:ext cx="2368447" cy="40862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b="1" dirty="0" smtClean="0">
                <a:solidFill>
                  <a:schemeClr val="tx1"/>
                </a:solidFill>
              </a:rPr>
              <a:t>Research Ecosystem</a:t>
            </a:r>
            <a:endParaRPr lang="en-US" b="1" dirty="0">
              <a:solidFill>
                <a:schemeClr val="tx1"/>
              </a:solidFill>
            </a:endParaRPr>
          </a:p>
        </p:txBody>
      </p:sp>
      <p:sp>
        <p:nvSpPr>
          <p:cNvPr id="7" name="Rectangle 6"/>
          <p:cNvSpPr/>
          <p:nvPr/>
        </p:nvSpPr>
        <p:spPr>
          <a:xfrm>
            <a:off x="219868" y="6380662"/>
            <a:ext cx="1394164" cy="369332"/>
          </a:xfrm>
          <a:prstGeom prst="rect">
            <a:avLst/>
          </a:prstGeom>
          <a:solidFill>
            <a:schemeClr val="bg2">
              <a:lumMod val="60000"/>
              <a:lumOff val="40000"/>
            </a:schemeClr>
          </a:solidFill>
        </p:spPr>
        <p:txBody>
          <a:bodyPr wrap="none">
            <a:spAutoFit/>
          </a:bodyPr>
          <a:lstStyle/>
          <a:p>
            <a:r>
              <a:rPr lang="en-US" dirty="0">
                <a:solidFill>
                  <a:srgbClr val="006BB5"/>
                </a:solidFill>
              </a:rPr>
              <a:t>MR, </a:t>
            </a:r>
            <a:r>
              <a:rPr lang="en-US" dirty="0" err="1">
                <a:solidFill>
                  <a:srgbClr val="006BB5"/>
                </a:solidFill>
              </a:rPr>
              <a:t>MRIter</a:t>
            </a:r>
            <a:r>
              <a:rPr lang="en-US" dirty="0">
                <a:solidFill>
                  <a:srgbClr val="006BB5"/>
                </a:solidFill>
              </a:rPr>
              <a:t>?</a:t>
            </a:r>
          </a:p>
        </p:txBody>
      </p:sp>
      <p:sp>
        <p:nvSpPr>
          <p:cNvPr id="8" name="Rectangle 7"/>
          <p:cNvSpPr/>
          <p:nvPr/>
        </p:nvSpPr>
        <p:spPr>
          <a:xfrm>
            <a:off x="2858576" y="6380662"/>
            <a:ext cx="5538925" cy="369332"/>
          </a:xfrm>
          <a:prstGeom prst="rect">
            <a:avLst/>
          </a:prstGeom>
          <a:solidFill>
            <a:schemeClr val="bg2">
              <a:lumMod val="60000"/>
              <a:lumOff val="40000"/>
            </a:schemeClr>
          </a:solidFill>
        </p:spPr>
        <p:txBody>
          <a:bodyPr wrap="square">
            <a:spAutoFit/>
          </a:bodyPr>
          <a:lstStyle/>
          <a:p>
            <a:r>
              <a:rPr lang="en-US" dirty="0" smtClean="0">
                <a:solidFill>
                  <a:srgbClr val="7030A0"/>
                </a:solidFill>
              </a:rPr>
              <a:t>Parallelism </a:t>
            </a:r>
            <a:r>
              <a:rPr lang="en-US" dirty="0">
                <a:solidFill>
                  <a:srgbClr val="7030A0"/>
                </a:solidFill>
              </a:rPr>
              <a:t>over Research data and publications in field</a:t>
            </a:r>
          </a:p>
        </p:txBody>
      </p:sp>
      <p:sp>
        <p:nvSpPr>
          <p:cNvPr id="9" name="Rectangle 8"/>
          <p:cNvSpPr/>
          <p:nvPr/>
        </p:nvSpPr>
        <p:spPr>
          <a:xfrm>
            <a:off x="1614032" y="6380662"/>
            <a:ext cx="1244544" cy="369332"/>
          </a:xfrm>
          <a:prstGeom prst="rect">
            <a:avLst/>
          </a:prstGeom>
          <a:solidFill>
            <a:schemeClr val="bg2">
              <a:lumMod val="60000"/>
              <a:lumOff val="40000"/>
            </a:schemeClr>
          </a:solidFill>
        </p:spPr>
        <p:txBody>
          <a:bodyPr wrap="square">
            <a:spAutoFit/>
          </a:bodyPr>
          <a:lstStyle/>
          <a:p>
            <a:r>
              <a:rPr lang="en-US" dirty="0" smtClean="0">
                <a:solidFill>
                  <a:schemeClr val="accent3">
                    <a:lumMod val="50000"/>
                  </a:schemeClr>
                </a:solidFill>
              </a:rPr>
              <a:t>Streaming</a:t>
            </a:r>
            <a:endParaRPr lang="en-US" dirty="0">
              <a:solidFill>
                <a:schemeClr val="accent3">
                  <a:lumMod val="50000"/>
                </a:schemeClr>
              </a:solidFill>
            </a:endParaRPr>
          </a:p>
        </p:txBody>
      </p:sp>
    </p:spTree>
    <p:extLst>
      <p:ext uri="{BB962C8B-B14F-4D97-AF65-F5344CB8AC3E}">
        <p14:creationId xmlns:p14="http://schemas.microsoft.com/office/powerpoint/2010/main" val="198025942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200" dirty="0" smtClean="0"/>
              <a:t>34: </a:t>
            </a:r>
            <a:r>
              <a:rPr lang="en-US" sz="2200" dirty="0"/>
              <a:t>Semantic Graph-search on Scientific Chemical and Text-based Data</a:t>
            </a:r>
          </a:p>
        </p:txBody>
      </p:sp>
      <p:sp>
        <p:nvSpPr>
          <p:cNvPr id="3" name="Content Placeholder 2"/>
          <p:cNvSpPr>
            <a:spLocks noGrp="1"/>
          </p:cNvSpPr>
          <p:nvPr>
            <p:ph idx="1"/>
          </p:nvPr>
        </p:nvSpPr>
        <p:spPr>
          <a:xfrm>
            <a:off x="95250" y="1036081"/>
            <a:ext cx="9048750" cy="4114800"/>
          </a:xfrm>
        </p:spPr>
        <p:txBody>
          <a:bodyPr/>
          <a:lstStyle/>
          <a:p>
            <a:r>
              <a:rPr lang="en-US" sz="1800" b="1" dirty="0">
                <a:solidFill>
                  <a:srgbClr val="FF0000"/>
                </a:solidFill>
              </a:rPr>
              <a:t>Application:</a:t>
            </a:r>
            <a:r>
              <a:rPr lang="en-US" sz="1800" dirty="0"/>
              <a:t> </a:t>
            </a:r>
            <a:r>
              <a:rPr lang="en-US" sz="1800" b="1" dirty="0"/>
              <a:t>:</a:t>
            </a:r>
            <a:r>
              <a:rPr lang="en-US" sz="1800" dirty="0"/>
              <a:t>  Establish social media-based infrastructure, terminology and semantic data-graphs to annotate and present technology information using ‘root’ and rule-based methods used primarily by some Indo-European languages like Sanskrit and Latin.</a:t>
            </a:r>
            <a:endParaRPr lang="en-US" sz="1800" dirty="0" smtClean="0"/>
          </a:p>
          <a:p>
            <a:r>
              <a:rPr lang="en-US" sz="1800" b="1" dirty="0" smtClean="0">
                <a:solidFill>
                  <a:srgbClr val="FF0000"/>
                </a:solidFill>
              </a:rPr>
              <a:t>Current </a:t>
            </a:r>
            <a:r>
              <a:rPr lang="en-US" sz="1800" b="1" dirty="0">
                <a:solidFill>
                  <a:srgbClr val="FF0000"/>
                </a:solidFill>
              </a:rPr>
              <a:t>Approach:</a:t>
            </a:r>
            <a:r>
              <a:rPr lang="en-US" sz="1800" dirty="0"/>
              <a:t> Many reports, including a recent one on Material Genome Project finds that exclusive top-down solutions to facilitate data sharing and integration are not desirable for federated multi-disciplinary efforts. However, a bottom-up approach can be chaotic. For this reason, there is need for a balanced blend of the two approaches to support easy-to-use techniques to metadata creation, integration and sharing. </a:t>
            </a:r>
            <a:endParaRPr lang="en-US" sz="1800" dirty="0" smtClean="0"/>
          </a:p>
          <a:p>
            <a:r>
              <a:rPr lang="en-US" sz="1800" b="1" dirty="0" smtClean="0">
                <a:solidFill>
                  <a:srgbClr val="FF0000"/>
                </a:solidFill>
              </a:rPr>
              <a:t>Futures:</a:t>
            </a:r>
            <a:r>
              <a:rPr lang="en-US" sz="1800" dirty="0"/>
              <a:t> Create a cloud infrastructure for social media of scientific information where </a:t>
            </a:r>
            <a:r>
              <a:rPr lang="en-US" sz="1800" dirty="0" smtClean="0"/>
              <a:t>scientists globally can </a:t>
            </a:r>
            <a:r>
              <a:rPr lang="en-US" sz="1800" dirty="0"/>
              <a:t>participate and deposit results of their experiment. </a:t>
            </a:r>
            <a:r>
              <a:rPr lang="en-US" sz="1800" dirty="0" smtClean="0"/>
              <a:t>We need to: </a:t>
            </a:r>
            <a:r>
              <a:rPr lang="en-US" sz="1800" dirty="0"/>
              <a:t>a) M</a:t>
            </a:r>
            <a:r>
              <a:rPr lang="en-US" sz="1800" dirty="0" smtClean="0"/>
              <a:t>inimize </a:t>
            </a:r>
            <a:r>
              <a:rPr lang="en-US" sz="1800" dirty="0"/>
              <a:t>challenges related to establishing re-usable, inter-disciplinary, scalable, on-demand, use-case and user-friendly </a:t>
            </a:r>
            <a:r>
              <a:rPr lang="en-US" sz="1800" dirty="0" smtClean="0"/>
              <a:t>vocabulary.  </a:t>
            </a:r>
            <a:r>
              <a:rPr lang="en-US" sz="1800" dirty="0"/>
              <a:t>b) A</a:t>
            </a:r>
            <a:r>
              <a:rPr lang="en-US" sz="1800" dirty="0" smtClean="0"/>
              <a:t>dopt an </a:t>
            </a:r>
            <a:r>
              <a:rPr lang="en-US" sz="1800" dirty="0"/>
              <a:t>existing or create new on-demand ‘data-graph’ to place an information in an intuitive way such that it would easily integrate with existing ‘data-graphs’ in a federated </a:t>
            </a:r>
            <a:r>
              <a:rPr lang="en-US" sz="1800" dirty="0" smtClean="0"/>
              <a:t>environment. c</a:t>
            </a:r>
            <a:r>
              <a:rPr lang="en-US" sz="1800" dirty="0"/>
              <a:t>) F</a:t>
            </a:r>
            <a:r>
              <a:rPr lang="en-US" sz="1800" dirty="0" smtClean="0"/>
              <a:t>ind </a:t>
            </a:r>
            <a:r>
              <a:rPr lang="en-US" sz="1800" dirty="0"/>
              <a:t>relevant scientific </a:t>
            </a:r>
            <a:r>
              <a:rPr lang="en-US" sz="1800" dirty="0" smtClean="0"/>
              <a:t>data. </a:t>
            </a:r>
            <a:r>
              <a:rPr lang="en-US" sz="1800" dirty="0"/>
              <a:t>Start with resources like the Open Government movement, Material genome Initiative and Protein Databank. </a:t>
            </a:r>
            <a:r>
              <a:rPr lang="en-US" sz="1800" dirty="0" smtClean="0"/>
              <a:t>Good </a:t>
            </a:r>
            <a:r>
              <a:rPr lang="en-US" sz="1800" dirty="0"/>
              <a:t>database tools and servers for data-graph manipulation are needed.</a:t>
            </a:r>
          </a:p>
        </p:txBody>
      </p:sp>
      <p:sp>
        <p:nvSpPr>
          <p:cNvPr id="5" name="Slide Number Placeholder 4"/>
          <p:cNvSpPr>
            <a:spLocks noGrp="1"/>
          </p:cNvSpPr>
          <p:nvPr>
            <p:ph type="sldNum" sz="quarter" idx="12"/>
          </p:nvPr>
        </p:nvSpPr>
        <p:spPr/>
        <p:txBody>
          <a:bodyPr/>
          <a:lstStyle/>
          <a:p>
            <a:fld id="{C4B85148-DB98-4269-ACE6-2DF49F9918C9}" type="slidenum">
              <a:rPr lang="en-US" smtClean="0"/>
              <a:pPr/>
              <a:t>58</a:t>
            </a:fld>
            <a:endParaRPr lang="en-US" dirty="0"/>
          </a:p>
        </p:txBody>
      </p:sp>
      <p:sp>
        <p:nvSpPr>
          <p:cNvPr id="6" name="Rounded Rectangle 5"/>
          <p:cNvSpPr/>
          <p:nvPr/>
        </p:nvSpPr>
        <p:spPr>
          <a:xfrm>
            <a:off x="1394085" y="98474"/>
            <a:ext cx="2368447" cy="40862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b="1" dirty="0" smtClean="0">
                <a:solidFill>
                  <a:schemeClr val="tx1"/>
                </a:solidFill>
              </a:rPr>
              <a:t>Research Ecosystem</a:t>
            </a:r>
            <a:endParaRPr lang="en-US" b="1" dirty="0">
              <a:solidFill>
                <a:schemeClr val="tx1"/>
              </a:solidFill>
            </a:endParaRPr>
          </a:p>
        </p:txBody>
      </p:sp>
      <p:sp>
        <p:nvSpPr>
          <p:cNvPr id="7" name="Rectangle 6"/>
          <p:cNvSpPr/>
          <p:nvPr/>
        </p:nvSpPr>
        <p:spPr>
          <a:xfrm>
            <a:off x="105309" y="5871732"/>
            <a:ext cx="2806153" cy="369332"/>
          </a:xfrm>
          <a:prstGeom prst="rect">
            <a:avLst/>
          </a:prstGeom>
          <a:solidFill>
            <a:schemeClr val="bg2">
              <a:lumMod val="60000"/>
              <a:lumOff val="40000"/>
            </a:schemeClr>
          </a:solidFill>
        </p:spPr>
        <p:txBody>
          <a:bodyPr wrap="none">
            <a:spAutoFit/>
          </a:bodyPr>
          <a:lstStyle/>
          <a:p>
            <a:r>
              <a:rPr lang="en-US" dirty="0">
                <a:solidFill>
                  <a:srgbClr val="006BB5"/>
                </a:solidFill>
              </a:rPr>
              <a:t>MR, </a:t>
            </a:r>
            <a:r>
              <a:rPr lang="en-US" dirty="0" err="1">
                <a:solidFill>
                  <a:srgbClr val="006BB5"/>
                </a:solidFill>
              </a:rPr>
              <a:t>MRIter</a:t>
            </a:r>
            <a:r>
              <a:rPr lang="en-US" dirty="0">
                <a:solidFill>
                  <a:srgbClr val="006BB5"/>
                </a:solidFill>
              </a:rPr>
              <a:t>?, Classification</a:t>
            </a:r>
          </a:p>
        </p:txBody>
      </p:sp>
      <p:sp>
        <p:nvSpPr>
          <p:cNvPr id="8" name="Rectangle 7"/>
          <p:cNvSpPr/>
          <p:nvPr/>
        </p:nvSpPr>
        <p:spPr>
          <a:xfrm>
            <a:off x="4156006" y="5871732"/>
            <a:ext cx="4248279" cy="369332"/>
          </a:xfrm>
          <a:prstGeom prst="rect">
            <a:avLst/>
          </a:prstGeom>
          <a:solidFill>
            <a:schemeClr val="bg2">
              <a:lumMod val="60000"/>
              <a:lumOff val="40000"/>
            </a:schemeClr>
          </a:solidFill>
        </p:spPr>
        <p:txBody>
          <a:bodyPr wrap="none">
            <a:spAutoFit/>
          </a:bodyPr>
          <a:lstStyle/>
          <a:p>
            <a:r>
              <a:rPr lang="en-US" dirty="0" smtClean="0">
                <a:solidFill>
                  <a:srgbClr val="7030A0"/>
                </a:solidFill>
              </a:rPr>
              <a:t>Parallelism </a:t>
            </a:r>
            <a:r>
              <a:rPr lang="en-US" dirty="0">
                <a:solidFill>
                  <a:srgbClr val="7030A0"/>
                </a:solidFill>
              </a:rPr>
              <a:t>over Characters in Documents</a:t>
            </a:r>
          </a:p>
        </p:txBody>
      </p:sp>
      <p:sp>
        <p:nvSpPr>
          <p:cNvPr id="9" name="Rectangle 8"/>
          <p:cNvSpPr/>
          <p:nvPr/>
        </p:nvSpPr>
        <p:spPr>
          <a:xfrm>
            <a:off x="2911462" y="5871732"/>
            <a:ext cx="1244544" cy="369332"/>
          </a:xfrm>
          <a:prstGeom prst="rect">
            <a:avLst/>
          </a:prstGeom>
          <a:solidFill>
            <a:schemeClr val="bg2">
              <a:lumMod val="60000"/>
              <a:lumOff val="40000"/>
            </a:schemeClr>
          </a:solidFill>
        </p:spPr>
        <p:txBody>
          <a:bodyPr wrap="square">
            <a:spAutoFit/>
          </a:bodyPr>
          <a:lstStyle/>
          <a:p>
            <a:r>
              <a:rPr lang="en-US" dirty="0" smtClean="0">
                <a:solidFill>
                  <a:schemeClr val="accent3">
                    <a:lumMod val="50000"/>
                  </a:schemeClr>
                </a:solidFill>
              </a:rPr>
              <a:t>Streaming</a:t>
            </a:r>
            <a:endParaRPr lang="en-US" dirty="0">
              <a:solidFill>
                <a:schemeClr val="accent3">
                  <a:lumMod val="50000"/>
                </a:schemeClr>
              </a:solidFill>
            </a:endParaRPr>
          </a:p>
        </p:txBody>
      </p:sp>
    </p:spTree>
    <p:extLst>
      <p:ext uri="{BB962C8B-B14F-4D97-AF65-F5344CB8AC3E}">
        <p14:creationId xmlns:p14="http://schemas.microsoft.com/office/powerpoint/2010/main" val="323710635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35: </a:t>
            </a:r>
            <a:r>
              <a:rPr lang="en-US" sz="3200" dirty="0"/>
              <a:t>Light source </a:t>
            </a:r>
            <a:r>
              <a:rPr lang="en-US" sz="3200" dirty="0" err="1"/>
              <a:t>beamlines</a:t>
            </a:r>
            <a:endParaRPr lang="en-US" sz="3200" dirty="0"/>
          </a:p>
        </p:txBody>
      </p:sp>
      <p:sp>
        <p:nvSpPr>
          <p:cNvPr id="3" name="Content Placeholder 2"/>
          <p:cNvSpPr>
            <a:spLocks noGrp="1"/>
          </p:cNvSpPr>
          <p:nvPr>
            <p:ph idx="1"/>
          </p:nvPr>
        </p:nvSpPr>
        <p:spPr>
          <a:xfrm>
            <a:off x="0" y="1036081"/>
            <a:ext cx="9048750" cy="4114800"/>
          </a:xfrm>
        </p:spPr>
        <p:txBody>
          <a:bodyPr/>
          <a:lstStyle/>
          <a:p>
            <a:r>
              <a:rPr lang="en-US" sz="2000" b="1" dirty="0">
                <a:solidFill>
                  <a:srgbClr val="FF0000"/>
                </a:solidFill>
              </a:rPr>
              <a:t>Application:</a:t>
            </a:r>
            <a:r>
              <a:rPr lang="en-US" sz="2000" dirty="0"/>
              <a:t> Samples are exposed to X-rays from light sources in a variety of configurations depending on the experiment.  Detectors (essentially high-speed digital cameras) collect the data.  The data are then analyzed to reconstruct a view of the sample or process being studied. </a:t>
            </a:r>
            <a:endParaRPr lang="en-US" sz="2000" dirty="0" smtClean="0"/>
          </a:p>
          <a:p>
            <a:r>
              <a:rPr lang="en-US" sz="2000" b="1" dirty="0" smtClean="0">
                <a:solidFill>
                  <a:srgbClr val="FF0000"/>
                </a:solidFill>
              </a:rPr>
              <a:t>Current </a:t>
            </a:r>
            <a:r>
              <a:rPr lang="en-US" sz="2000" b="1" dirty="0">
                <a:solidFill>
                  <a:srgbClr val="FF0000"/>
                </a:solidFill>
              </a:rPr>
              <a:t>Approach:</a:t>
            </a:r>
            <a:r>
              <a:rPr lang="en-US" sz="2000" dirty="0"/>
              <a:t> A variety of commercial and open source software is used for data analysis – examples including Octopus for Tomographic Reconstruction, </a:t>
            </a:r>
            <a:r>
              <a:rPr lang="en-US" sz="2000" dirty="0" err="1"/>
              <a:t>Avizo</a:t>
            </a:r>
            <a:r>
              <a:rPr lang="en-US" sz="2000" dirty="0"/>
              <a:t> (http://vsg3d.com) and FIJI (a distribution of </a:t>
            </a:r>
            <a:r>
              <a:rPr lang="en-US" sz="2000" dirty="0" err="1"/>
              <a:t>ImageJ</a:t>
            </a:r>
            <a:r>
              <a:rPr lang="en-US" sz="2000" dirty="0"/>
              <a:t>) for Visualization and Analysis. Data transfer is accomplished using physical transport of portable media (severely limits performance) or using high-performance GridFTP, managed by Globus Online or workflow systems such as SPADE.</a:t>
            </a:r>
            <a:endParaRPr lang="en-US" sz="2000" dirty="0" smtClean="0"/>
          </a:p>
          <a:p>
            <a:r>
              <a:rPr lang="en-US" sz="2000" b="1" dirty="0" smtClean="0">
                <a:solidFill>
                  <a:srgbClr val="FF0000"/>
                </a:solidFill>
              </a:rPr>
              <a:t>Futures:</a:t>
            </a:r>
            <a:r>
              <a:rPr lang="en-US" sz="2000" dirty="0" smtClean="0"/>
              <a:t> </a:t>
            </a:r>
            <a:r>
              <a:rPr lang="en-US" sz="2000" dirty="0"/>
              <a:t>Camera resolution is continually increasing. Data transfer to large-scale computing facilities is becoming necessary because of the computational power required to conduct the analysis on time scales useful to the experiment.  Large number of </a:t>
            </a:r>
            <a:r>
              <a:rPr lang="en-US" sz="2000" dirty="0" err="1"/>
              <a:t>beamlines</a:t>
            </a:r>
            <a:r>
              <a:rPr lang="en-US" sz="2000" dirty="0"/>
              <a:t> (e.g. 39 at LBNL ALS) means that </a:t>
            </a:r>
            <a:r>
              <a:rPr lang="en-US" sz="2000" dirty="0" smtClean="0"/>
              <a:t>total </a:t>
            </a:r>
            <a:r>
              <a:rPr lang="en-US" sz="2000" dirty="0"/>
              <a:t>data load is likely to increase significantly </a:t>
            </a:r>
            <a:r>
              <a:rPr lang="en-US" sz="2000" dirty="0" smtClean="0"/>
              <a:t>and require a </a:t>
            </a:r>
            <a:r>
              <a:rPr lang="en-US" sz="2000" dirty="0"/>
              <a:t>generalized infrastructure for analyzing gigabytes per second of data from many </a:t>
            </a:r>
            <a:r>
              <a:rPr lang="en-US" sz="2000" dirty="0" err="1"/>
              <a:t>beamline</a:t>
            </a:r>
            <a:r>
              <a:rPr lang="en-US" sz="2000" dirty="0"/>
              <a:t> detectors at multiple facilities.  </a:t>
            </a:r>
          </a:p>
          <a:p>
            <a:endParaRPr lang="en-US" sz="2000" dirty="0"/>
          </a:p>
        </p:txBody>
      </p:sp>
      <p:sp>
        <p:nvSpPr>
          <p:cNvPr id="5" name="Slide Number Placeholder 4"/>
          <p:cNvSpPr>
            <a:spLocks noGrp="1"/>
          </p:cNvSpPr>
          <p:nvPr>
            <p:ph type="sldNum" sz="quarter" idx="12"/>
          </p:nvPr>
        </p:nvSpPr>
        <p:spPr/>
        <p:txBody>
          <a:bodyPr/>
          <a:lstStyle/>
          <a:p>
            <a:fld id="{C4B85148-DB98-4269-ACE6-2DF49F9918C9}" type="slidenum">
              <a:rPr lang="en-US" smtClean="0"/>
              <a:pPr/>
              <a:t>59</a:t>
            </a:fld>
            <a:endParaRPr lang="en-US" dirty="0"/>
          </a:p>
        </p:txBody>
      </p:sp>
      <p:sp>
        <p:nvSpPr>
          <p:cNvPr id="6" name="Rounded Rectangle 5"/>
          <p:cNvSpPr/>
          <p:nvPr/>
        </p:nvSpPr>
        <p:spPr>
          <a:xfrm>
            <a:off x="1394085" y="98474"/>
            <a:ext cx="2368447" cy="40862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b="1" dirty="0" smtClean="0">
                <a:solidFill>
                  <a:schemeClr val="tx1"/>
                </a:solidFill>
              </a:rPr>
              <a:t>Research Ecosystem</a:t>
            </a:r>
            <a:endParaRPr lang="en-US" b="1" dirty="0">
              <a:solidFill>
                <a:schemeClr val="tx1"/>
              </a:solidFill>
            </a:endParaRPr>
          </a:p>
        </p:txBody>
      </p:sp>
      <p:sp>
        <p:nvSpPr>
          <p:cNvPr id="7" name="Rectangle 6"/>
          <p:cNvSpPr/>
          <p:nvPr/>
        </p:nvSpPr>
        <p:spPr>
          <a:xfrm>
            <a:off x="1352215" y="6224818"/>
            <a:ext cx="444352" cy="369332"/>
          </a:xfrm>
          <a:prstGeom prst="rect">
            <a:avLst/>
          </a:prstGeom>
          <a:solidFill>
            <a:schemeClr val="bg2">
              <a:lumMod val="60000"/>
              <a:lumOff val="40000"/>
            </a:schemeClr>
          </a:solidFill>
        </p:spPr>
        <p:txBody>
          <a:bodyPr wrap="none">
            <a:spAutoFit/>
          </a:bodyPr>
          <a:lstStyle/>
          <a:p>
            <a:r>
              <a:rPr lang="en-US" dirty="0" smtClean="0">
                <a:solidFill>
                  <a:srgbClr val="006BB5"/>
                </a:solidFill>
              </a:rPr>
              <a:t>PP</a:t>
            </a:r>
            <a:endParaRPr lang="en-US" dirty="0">
              <a:solidFill>
                <a:srgbClr val="006BB5"/>
              </a:solidFill>
            </a:endParaRPr>
          </a:p>
        </p:txBody>
      </p:sp>
      <p:sp>
        <p:nvSpPr>
          <p:cNvPr id="8" name="Rectangle 7"/>
          <p:cNvSpPr/>
          <p:nvPr/>
        </p:nvSpPr>
        <p:spPr>
          <a:xfrm>
            <a:off x="1796567" y="6224818"/>
            <a:ext cx="2495620" cy="369332"/>
          </a:xfrm>
          <a:prstGeom prst="rect">
            <a:avLst/>
          </a:prstGeom>
          <a:solidFill>
            <a:schemeClr val="bg2">
              <a:lumMod val="60000"/>
              <a:lumOff val="40000"/>
            </a:schemeClr>
          </a:solidFill>
        </p:spPr>
        <p:txBody>
          <a:bodyPr wrap="none">
            <a:spAutoFit/>
          </a:bodyPr>
          <a:lstStyle/>
          <a:p>
            <a:r>
              <a:rPr lang="en-US" dirty="0" smtClean="0">
                <a:solidFill>
                  <a:srgbClr val="7030A0"/>
                </a:solidFill>
              </a:rPr>
              <a:t>Parallelism </a:t>
            </a:r>
            <a:r>
              <a:rPr lang="en-US" dirty="0">
                <a:solidFill>
                  <a:srgbClr val="7030A0"/>
                </a:solidFill>
              </a:rPr>
              <a:t>over </a:t>
            </a:r>
            <a:r>
              <a:rPr lang="en-US" dirty="0" smtClean="0">
                <a:solidFill>
                  <a:srgbClr val="7030A0"/>
                </a:solidFill>
              </a:rPr>
              <a:t>Images</a:t>
            </a:r>
            <a:endParaRPr lang="en-US" dirty="0">
              <a:solidFill>
                <a:srgbClr val="7030A0"/>
              </a:solidFill>
            </a:endParaRPr>
          </a:p>
        </p:txBody>
      </p:sp>
    </p:spTree>
    <p:extLst>
      <p:ext uri="{BB962C8B-B14F-4D97-AF65-F5344CB8AC3E}">
        <p14:creationId xmlns:p14="http://schemas.microsoft.com/office/powerpoint/2010/main" val="90113261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7" name="Picture 6"/>
          <p:cNvPicPr>
            <a:picLocks noChangeAspect="1"/>
          </p:cNvPicPr>
          <p:nvPr/>
        </p:nvPicPr>
        <p:blipFill rotWithShape="1">
          <a:blip r:embed="rId3"/>
          <a:srcRect l="9392" t="21131" r="9445" b="1397"/>
          <a:stretch/>
        </p:blipFill>
        <p:spPr>
          <a:xfrm>
            <a:off x="0" y="0"/>
            <a:ext cx="8778240" cy="6837421"/>
          </a:xfrm>
          <a:prstGeom prst="rect">
            <a:avLst/>
          </a:prstGeom>
        </p:spPr>
      </p:pic>
      <p:sp>
        <p:nvSpPr>
          <p:cNvPr id="8" name="TextBox 7"/>
          <p:cNvSpPr txBox="1"/>
          <p:nvPr/>
        </p:nvSpPr>
        <p:spPr>
          <a:xfrm>
            <a:off x="206828" y="6021178"/>
            <a:ext cx="4303422" cy="461665"/>
          </a:xfrm>
          <a:prstGeom prst="rect">
            <a:avLst/>
          </a:prstGeom>
          <a:solidFill>
            <a:schemeClr val="bg1"/>
          </a:solidFill>
        </p:spPr>
        <p:txBody>
          <a:bodyPr wrap="none" rtlCol="0">
            <a:spAutoFit/>
          </a:bodyPr>
          <a:lstStyle/>
          <a:p>
            <a:r>
              <a:rPr lang="en-US" sz="2400" b="1" dirty="0" smtClean="0"/>
              <a:t>Part of Property Summary Table</a:t>
            </a:r>
            <a:endParaRPr lang="en-US" sz="2400" b="1" dirty="0"/>
          </a:p>
        </p:txBody>
      </p:sp>
      <p:sp>
        <p:nvSpPr>
          <p:cNvPr id="5" name="Slide Number Placeholder 4"/>
          <p:cNvSpPr>
            <a:spLocks noGrp="1"/>
          </p:cNvSpPr>
          <p:nvPr>
            <p:ph type="sldNum" sz="quarter" idx="12"/>
          </p:nvPr>
        </p:nvSpPr>
        <p:spPr/>
        <p:txBody>
          <a:bodyPr/>
          <a:lstStyle/>
          <a:p>
            <a:fld id="{C4B85148-DB98-4269-ACE6-2DF49F9918C9}" type="slidenum">
              <a:rPr lang="en-US" smtClean="0"/>
              <a:pPr/>
              <a:t>6</a:t>
            </a:fld>
            <a:endParaRPr lang="en-US" dirty="0"/>
          </a:p>
        </p:txBody>
      </p:sp>
    </p:spTree>
    <p:extLst>
      <p:ext uri="{BB962C8B-B14F-4D97-AF65-F5344CB8AC3E}">
        <p14:creationId xmlns:p14="http://schemas.microsoft.com/office/powerpoint/2010/main" val="219126748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371600" y="2408369"/>
            <a:ext cx="6111860" cy="566924"/>
          </a:xfrm>
        </p:spPr>
        <p:txBody>
          <a:bodyPr>
            <a:normAutofit fontScale="90000"/>
          </a:bodyPr>
          <a:lstStyle/>
          <a:p>
            <a:r>
              <a:rPr lang="en-US" dirty="0" smtClean="0"/>
              <a:t>Introduction to </a:t>
            </a:r>
            <a:r>
              <a:rPr lang="en-US" dirty="0"/>
              <a:t>NIST Big Data Public Working Group (NBD-PWG</a:t>
            </a:r>
            <a:r>
              <a:rPr lang="en-US" dirty="0" smtClean="0"/>
              <a:t>)</a:t>
            </a:r>
            <a:br>
              <a:rPr lang="en-US" dirty="0" smtClean="0"/>
            </a:br>
            <a:r>
              <a:rPr lang="en-US" dirty="0">
                <a:solidFill>
                  <a:srgbClr val="782F40"/>
                </a:solidFill>
              </a:rPr>
              <a:t>Requirements and Use Case </a:t>
            </a:r>
            <a:r>
              <a:rPr lang="en-US" dirty="0" smtClean="0">
                <a:solidFill>
                  <a:srgbClr val="782F40"/>
                </a:solidFill>
              </a:rPr>
              <a:t>Subgroup</a:t>
            </a:r>
            <a:br>
              <a:rPr lang="en-US" dirty="0" smtClean="0">
                <a:solidFill>
                  <a:srgbClr val="782F40"/>
                </a:solidFill>
              </a:rPr>
            </a:br>
            <a:r>
              <a:rPr lang="en-US" dirty="0" smtClean="0">
                <a:solidFill>
                  <a:schemeClr val="accent3">
                    <a:lumMod val="50000"/>
                  </a:schemeClr>
                </a:solidFill>
              </a:rPr>
              <a:t>Astronomy and Physics Use Cases</a:t>
            </a:r>
            <a:endParaRPr lang="en-US" dirty="0">
              <a:solidFill>
                <a:schemeClr val="accent3">
                  <a:lumMod val="50000"/>
                </a:schemeClr>
              </a:solidFill>
            </a:endParaRPr>
          </a:p>
        </p:txBody>
      </p:sp>
      <p:sp>
        <p:nvSpPr>
          <p:cNvPr id="4" name="Text Placeholder 3"/>
          <p:cNvSpPr>
            <a:spLocks noGrp="1"/>
          </p:cNvSpPr>
          <p:nvPr>
            <p:ph type="body" sz="quarter" idx="10"/>
          </p:nvPr>
        </p:nvSpPr>
        <p:spPr/>
        <p:txBody>
          <a:bodyPr/>
          <a:lstStyle/>
          <a:p>
            <a:endParaRPr lang="en-US" dirty="0"/>
          </a:p>
        </p:txBody>
      </p:sp>
    </p:spTree>
    <p:extLst>
      <p:ext uri="{BB962C8B-B14F-4D97-AF65-F5344CB8AC3E}">
        <p14:creationId xmlns:p14="http://schemas.microsoft.com/office/powerpoint/2010/main" val="133180844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1900" dirty="0" smtClean="0"/>
              <a:t>36: </a:t>
            </a:r>
            <a:r>
              <a:rPr lang="en-US" sz="1900" dirty="0"/>
              <a:t>Catalina Real-Time Transient Survey (CRTS): a digital, panoramic, synoptic sky </a:t>
            </a:r>
            <a:r>
              <a:rPr lang="en-US" sz="1900" dirty="0" smtClean="0"/>
              <a:t>survey I</a:t>
            </a:r>
            <a:endParaRPr lang="en-US" sz="1900" dirty="0"/>
          </a:p>
        </p:txBody>
      </p:sp>
      <p:sp>
        <p:nvSpPr>
          <p:cNvPr id="3" name="Content Placeholder 2"/>
          <p:cNvSpPr>
            <a:spLocks noGrp="1"/>
          </p:cNvSpPr>
          <p:nvPr>
            <p:ph idx="1"/>
          </p:nvPr>
        </p:nvSpPr>
        <p:spPr>
          <a:xfrm>
            <a:off x="95250" y="1036081"/>
            <a:ext cx="9048750" cy="5064916"/>
          </a:xfrm>
        </p:spPr>
        <p:txBody>
          <a:bodyPr/>
          <a:lstStyle/>
          <a:p>
            <a:r>
              <a:rPr lang="en-US" sz="1800" b="1" dirty="0">
                <a:solidFill>
                  <a:srgbClr val="FF0000"/>
                </a:solidFill>
              </a:rPr>
              <a:t>Application:</a:t>
            </a:r>
            <a:r>
              <a:rPr lang="en-US" sz="1800" dirty="0"/>
              <a:t> The survey explores the variable universe in the visible light regime, on time scales ranging from minutes to years, by searching for variable and transient sources.  It discovers a broad variety of astrophysical objects and phenomena, including various types of cosmic explosions (e.g., Supernovae), variable stars, phenomena associated with accretion to massive black holes (active galactic nuclei) and their relativistic jets, high proper motion stars, etc. The data are collected from 3 telescopes (2 in Arizona and 1 in Australia), with additional ones expected in the near future (in Chile).  </a:t>
            </a:r>
            <a:endParaRPr lang="en-US" sz="1800" dirty="0" smtClean="0"/>
          </a:p>
          <a:p>
            <a:r>
              <a:rPr lang="en-US" sz="1800" b="1" dirty="0" smtClean="0">
                <a:solidFill>
                  <a:srgbClr val="FF0000"/>
                </a:solidFill>
              </a:rPr>
              <a:t>Current </a:t>
            </a:r>
            <a:r>
              <a:rPr lang="en-US" sz="1800" b="1" dirty="0">
                <a:solidFill>
                  <a:srgbClr val="FF0000"/>
                </a:solidFill>
              </a:rPr>
              <a:t>Approach:</a:t>
            </a:r>
            <a:r>
              <a:rPr lang="en-US" sz="1800" dirty="0"/>
              <a:t> The survey generates up to ~ 0.1 TB on a clear night with a total of ~100 TB in current data holdings.  The data are preprocessed at the telescope, and transferred to Univ. of Arizona and Caltech, for further analysis, distribution, and archiving.  The data are processed in real time, and detected transient events are published electronically through a variety of dissemination mechanisms, with no proprietary withholding period (CRTS has a completely open data policy). Further data analysis includes classification of the detected transient events, additional observations using other telescopes, scientific interpretation, and publishing.  In this process, it makes a heavy use of the archival data (several PB’s) from a wide variety of geographically distributed resources connected through the Virtual Observatory (VO) framework</a:t>
            </a:r>
            <a:r>
              <a:rPr lang="en-US" sz="1800" dirty="0" smtClean="0"/>
              <a:t>.</a:t>
            </a:r>
          </a:p>
        </p:txBody>
      </p:sp>
      <p:sp>
        <p:nvSpPr>
          <p:cNvPr id="5" name="Slide Number Placeholder 4"/>
          <p:cNvSpPr>
            <a:spLocks noGrp="1"/>
          </p:cNvSpPr>
          <p:nvPr>
            <p:ph type="sldNum" sz="quarter" idx="12"/>
          </p:nvPr>
        </p:nvSpPr>
        <p:spPr/>
        <p:txBody>
          <a:bodyPr/>
          <a:lstStyle/>
          <a:p>
            <a:fld id="{C4B85148-DB98-4269-ACE6-2DF49F9918C9}" type="slidenum">
              <a:rPr lang="en-US" smtClean="0"/>
              <a:pPr/>
              <a:t>61</a:t>
            </a:fld>
            <a:endParaRPr lang="en-US" dirty="0"/>
          </a:p>
        </p:txBody>
      </p:sp>
      <p:sp>
        <p:nvSpPr>
          <p:cNvPr id="6" name="Rounded Rectangle 5"/>
          <p:cNvSpPr/>
          <p:nvPr/>
        </p:nvSpPr>
        <p:spPr>
          <a:xfrm>
            <a:off x="1514007" y="98474"/>
            <a:ext cx="2248525" cy="40862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b="1" dirty="0" smtClean="0">
                <a:solidFill>
                  <a:schemeClr val="tx1"/>
                </a:solidFill>
              </a:rPr>
              <a:t>Astronomy &amp; Physics</a:t>
            </a:r>
            <a:endParaRPr lang="en-US" b="1" dirty="0">
              <a:solidFill>
                <a:schemeClr val="tx1"/>
              </a:solidFill>
            </a:endParaRPr>
          </a:p>
        </p:txBody>
      </p:sp>
      <p:sp>
        <p:nvSpPr>
          <p:cNvPr id="7" name="Rectangle 6"/>
          <p:cNvSpPr/>
          <p:nvPr/>
        </p:nvSpPr>
        <p:spPr>
          <a:xfrm>
            <a:off x="105309" y="5871732"/>
            <a:ext cx="2250681" cy="369332"/>
          </a:xfrm>
          <a:prstGeom prst="rect">
            <a:avLst/>
          </a:prstGeom>
          <a:solidFill>
            <a:schemeClr val="bg2">
              <a:lumMod val="60000"/>
              <a:lumOff val="40000"/>
            </a:schemeClr>
          </a:solidFill>
        </p:spPr>
        <p:txBody>
          <a:bodyPr wrap="none">
            <a:spAutoFit/>
          </a:bodyPr>
          <a:lstStyle/>
          <a:p>
            <a:r>
              <a:rPr lang="en-US" dirty="0" smtClean="0">
                <a:solidFill>
                  <a:srgbClr val="006BB5"/>
                </a:solidFill>
              </a:rPr>
              <a:t>PP, ML, Classification</a:t>
            </a:r>
            <a:endParaRPr lang="en-US" dirty="0">
              <a:solidFill>
                <a:srgbClr val="006BB5"/>
              </a:solidFill>
            </a:endParaRPr>
          </a:p>
        </p:txBody>
      </p:sp>
      <p:sp>
        <p:nvSpPr>
          <p:cNvPr id="8" name="Rectangle 7"/>
          <p:cNvSpPr/>
          <p:nvPr/>
        </p:nvSpPr>
        <p:spPr>
          <a:xfrm>
            <a:off x="15930" y="6276604"/>
            <a:ext cx="8280152" cy="369332"/>
          </a:xfrm>
          <a:prstGeom prst="rect">
            <a:avLst/>
          </a:prstGeom>
          <a:solidFill>
            <a:schemeClr val="bg2">
              <a:lumMod val="60000"/>
              <a:lumOff val="40000"/>
            </a:schemeClr>
          </a:solidFill>
        </p:spPr>
        <p:txBody>
          <a:bodyPr wrap="none">
            <a:spAutoFit/>
          </a:bodyPr>
          <a:lstStyle/>
          <a:p>
            <a:r>
              <a:rPr lang="en-US" dirty="0" smtClean="0">
                <a:solidFill>
                  <a:srgbClr val="7030A0"/>
                </a:solidFill>
              </a:rPr>
              <a:t>Parallelism </a:t>
            </a:r>
            <a:r>
              <a:rPr lang="en-US" dirty="0">
                <a:solidFill>
                  <a:srgbClr val="7030A0"/>
                </a:solidFill>
              </a:rPr>
              <a:t>over Images and Events: Celestial events identified in Telescope Images</a:t>
            </a:r>
          </a:p>
        </p:txBody>
      </p:sp>
      <p:sp>
        <p:nvSpPr>
          <p:cNvPr id="9" name="Rectangle 8"/>
          <p:cNvSpPr/>
          <p:nvPr/>
        </p:nvSpPr>
        <p:spPr>
          <a:xfrm>
            <a:off x="2355990" y="5871732"/>
            <a:ext cx="1244544" cy="369332"/>
          </a:xfrm>
          <a:prstGeom prst="rect">
            <a:avLst/>
          </a:prstGeom>
          <a:solidFill>
            <a:schemeClr val="bg2">
              <a:lumMod val="60000"/>
              <a:lumOff val="40000"/>
            </a:schemeClr>
          </a:solidFill>
        </p:spPr>
        <p:txBody>
          <a:bodyPr wrap="square">
            <a:spAutoFit/>
          </a:bodyPr>
          <a:lstStyle/>
          <a:p>
            <a:r>
              <a:rPr lang="en-US" dirty="0" smtClean="0">
                <a:solidFill>
                  <a:schemeClr val="accent3">
                    <a:lumMod val="50000"/>
                  </a:schemeClr>
                </a:solidFill>
              </a:rPr>
              <a:t>Streaming</a:t>
            </a:r>
            <a:endParaRPr lang="en-US" dirty="0">
              <a:solidFill>
                <a:schemeClr val="accent3">
                  <a:lumMod val="50000"/>
                </a:schemeClr>
              </a:solidFill>
            </a:endParaRPr>
          </a:p>
        </p:txBody>
      </p:sp>
    </p:spTree>
    <p:extLst>
      <p:ext uri="{BB962C8B-B14F-4D97-AF65-F5344CB8AC3E}">
        <p14:creationId xmlns:p14="http://schemas.microsoft.com/office/powerpoint/2010/main" val="239486306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1900" dirty="0" smtClean="0"/>
              <a:t>36: </a:t>
            </a:r>
            <a:r>
              <a:rPr lang="en-US" sz="1900" dirty="0"/>
              <a:t>Catalina Real-Time Transient Survey (CRTS): a digital, panoramic, synoptic sky </a:t>
            </a:r>
            <a:r>
              <a:rPr lang="en-US" sz="1900" dirty="0" smtClean="0"/>
              <a:t>survey II</a:t>
            </a:r>
            <a:endParaRPr lang="en-US" sz="1900" dirty="0"/>
          </a:p>
        </p:txBody>
      </p:sp>
      <p:sp>
        <p:nvSpPr>
          <p:cNvPr id="3" name="Content Placeholder 2"/>
          <p:cNvSpPr>
            <a:spLocks noGrp="1"/>
          </p:cNvSpPr>
          <p:nvPr>
            <p:ph idx="1"/>
          </p:nvPr>
        </p:nvSpPr>
        <p:spPr>
          <a:xfrm>
            <a:off x="0" y="1116706"/>
            <a:ext cx="9048750" cy="683812"/>
          </a:xfrm>
        </p:spPr>
        <p:txBody>
          <a:bodyPr/>
          <a:lstStyle/>
          <a:p>
            <a:r>
              <a:rPr lang="en-US" sz="1800" b="1" dirty="0" smtClean="0">
                <a:solidFill>
                  <a:srgbClr val="FF0000"/>
                </a:solidFill>
              </a:rPr>
              <a:t>Futures:</a:t>
            </a:r>
            <a:r>
              <a:rPr lang="en-US" sz="1800" dirty="0" smtClean="0"/>
              <a:t> CRTS </a:t>
            </a:r>
            <a:r>
              <a:rPr lang="en-US" sz="1800" dirty="0"/>
              <a:t>is a scientific and methodological testbed and precursor of larger surveys to come, notably the Large Synoptic Survey Telescope (LSST), expected to operate in 2020’s and selected as the highest-priority ground-based instrument in the 2010 Astronomy and Astrophysics Decadal Survey. LSST will gather about 30 TB per night. </a:t>
            </a:r>
          </a:p>
        </p:txBody>
      </p:sp>
      <p:sp>
        <p:nvSpPr>
          <p:cNvPr id="5" name="Slide Number Placeholder 4"/>
          <p:cNvSpPr>
            <a:spLocks noGrp="1"/>
          </p:cNvSpPr>
          <p:nvPr>
            <p:ph type="sldNum" sz="quarter" idx="12"/>
          </p:nvPr>
        </p:nvSpPr>
        <p:spPr/>
        <p:txBody>
          <a:bodyPr/>
          <a:lstStyle/>
          <a:p>
            <a:fld id="{C4B85148-DB98-4269-ACE6-2DF49F9918C9}" type="slidenum">
              <a:rPr lang="en-US" smtClean="0"/>
              <a:pPr/>
              <a:t>62</a:t>
            </a:fld>
            <a:endParaRPr lang="en-US" dirty="0"/>
          </a:p>
        </p:txBody>
      </p:sp>
      <p:sp>
        <p:nvSpPr>
          <p:cNvPr id="6" name="Rounded Rectangle 5"/>
          <p:cNvSpPr/>
          <p:nvPr/>
        </p:nvSpPr>
        <p:spPr>
          <a:xfrm>
            <a:off x="1514007" y="98474"/>
            <a:ext cx="2248525" cy="40862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b="1" dirty="0" smtClean="0">
                <a:solidFill>
                  <a:schemeClr val="tx1"/>
                </a:solidFill>
              </a:rPr>
              <a:t>Astronomy &amp; Physics</a:t>
            </a:r>
            <a:endParaRPr lang="en-US" b="1" dirty="0">
              <a:solidFill>
                <a:schemeClr val="tx1"/>
              </a:solidFill>
            </a:endParaRPr>
          </a:p>
        </p:txBody>
      </p:sp>
      <p:pic>
        <p:nvPicPr>
          <p:cNvPr id="7" name="Picture 6" descr="C:\Users\Geoffrey Fox\Downloads\TimeDomainAstro.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410128"/>
            <a:ext cx="9083921" cy="3773321"/>
          </a:xfrm>
          <a:prstGeom prst="rect">
            <a:avLst/>
          </a:prstGeom>
          <a:noFill/>
          <a:ln>
            <a:noFill/>
          </a:ln>
        </p:spPr>
      </p:pic>
    </p:spTree>
    <p:extLst>
      <p:ext uri="{BB962C8B-B14F-4D97-AF65-F5344CB8AC3E}">
        <p14:creationId xmlns:p14="http://schemas.microsoft.com/office/powerpoint/2010/main" val="281073541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1900" dirty="0" smtClean="0"/>
              <a:t>36: </a:t>
            </a:r>
            <a:r>
              <a:rPr lang="en-US" sz="1900" dirty="0"/>
              <a:t>Catalina Real-Time Transient Survey (CRTS): a digital, panoramic, synoptic sky </a:t>
            </a:r>
            <a:r>
              <a:rPr lang="en-US" sz="1900" dirty="0" smtClean="0"/>
              <a:t>survey </a:t>
            </a:r>
            <a:r>
              <a:rPr lang="en-US" sz="1900" dirty="0" err="1" smtClean="0"/>
              <a:t>IIi</a:t>
            </a:r>
            <a:endParaRPr lang="en-US" sz="1900" dirty="0"/>
          </a:p>
        </p:txBody>
      </p:sp>
      <p:sp>
        <p:nvSpPr>
          <p:cNvPr id="3" name="Content Placeholder 2"/>
          <p:cNvSpPr>
            <a:spLocks noGrp="1"/>
          </p:cNvSpPr>
          <p:nvPr>
            <p:ph idx="1"/>
          </p:nvPr>
        </p:nvSpPr>
        <p:spPr>
          <a:xfrm>
            <a:off x="0" y="1109272"/>
            <a:ext cx="9048750" cy="683812"/>
          </a:xfrm>
        </p:spPr>
        <p:txBody>
          <a:bodyPr/>
          <a:lstStyle/>
          <a:p>
            <a:r>
              <a:rPr lang="en-US" sz="2400" b="1" dirty="0"/>
              <a:t>One possible schematic architecture for a cyber-infrastructure for time domain astronomy.  </a:t>
            </a:r>
            <a:r>
              <a:rPr lang="en-US" sz="2400" dirty="0" smtClean="0"/>
              <a:t>(description of picture on previous slide)</a:t>
            </a:r>
          </a:p>
          <a:p>
            <a:r>
              <a:rPr lang="en-US" sz="1800" dirty="0" smtClean="0"/>
              <a:t>Transient </a:t>
            </a:r>
            <a:r>
              <a:rPr lang="en-US" sz="1800" dirty="0"/>
              <a:t>event data streams are produced by survey pipelines from the telescopes on the ground or in space, and the events with their observational descriptions are ingested by one or more depositories, from which they can be disseminated electronically to human astronomers or robotic telescopes.  Each event is assigned an evolving portfolio of information, which would include all of the available data on that celestial position, from a wide variety of data archives unified under the Virtual Observatory framework, expert annotations, etc.  Representations of such federated information can be both human-readable and machine-readable.  They are fed into one or more automated event characterization, classification, and prioritization engines that deploy a variety of machine learning tools for these tasks.  Their output, which evolves dynamically as new information arrives and is processed, informs the follow-up observations of the selected events, and the resulting data are communicated back to the event portfolios, for the next iteration.  Users (human or robotic) can tap into the system at multiple points, both for an information retrieval, and to contribute new information, through a standardized set of formats and protocols.  This could be done in a (near) real time, or in an archival (not time critical) modes</a:t>
            </a:r>
          </a:p>
        </p:txBody>
      </p:sp>
      <p:sp>
        <p:nvSpPr>
          <p:cNvPr id="5" name="Slide Number Placeholder 4"/>
          <p:cNvSpPr>
            <a:spLocks noGrp="1"/>
          </p:cNvSpPr>
          <p:nvPr>
            <p:ph type="sldNum" sz="quarter" idx="12"/>
          </p:nvPr>
        </p:nvSpPr>
        <p:spPr/>
        <p:txBody>
          <a:bodyPr/>
          <a:lstStyle/>
          <a:p>
            <a:fld id="{C4B85148-DB98-4269-ACE6-2DF49F9918C9}" type="slidenum">
              <a:rPr lang="en-US" smtClean="0"/>
              <a:pPr/>
              <a:t>63</a:t>
            </a:fld>
            <a:endParaRPr lang="en-US" dirty="0"/>
          </a:p>
        </p:txBody>
      </p:sp>
      <p:sp>
        <p:nvSpPr>
          <p:cNvPr id="6" name="Rounded Rectangle 5"/>
          <p:cNvSpPr/>
          <p:nvPr/>
        </p:nvSpPr>
        <p:spPr>
          <a:xfrm>
            <a:off x="1514007" y="98474"/>
            <a:ext cx="2248525" cy="40862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b="1" dirty="0" smtClean="0">
                <a:solidFill>
                  <a:schemeClr val="tx1"/>
                </a:solidFill>
              </a:rPr>
              <a:t>Astronomy &amp; Physics</a:t>
            </a:r>
            <a:endParaRPr lang="en-US" b="1" dirty="0">
              <a:solidFill>
                <a:schemeClr val="tx1"/>
              </a:solidFill>
            </a:endParaRPr>
          </a:p>
        </p:txBody>
      </p:sp>
    </p:spTree>
    <p:extLst>
      <p:ext uri="{BB962C8B-B14F-4D97-AF65-F5344CB8AC3E}">
        <p14:creationId xmlns:p14="http://schemas.microsoft.com/office/powerpoint/2010/main" val="413759644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6515370" y="3035037"/>
            <a:ext cx="2507660" cy="3286305"/>
            <a:chOff x="6382635" y="3351528"/>
            <a:chExt cx="2507660" cy="3286305"/>
          </a:xfrm>
        </p:grpSpPr>
        <p:pic>
          <p:nvPicPr>
            <p:cNvPr id="3074" name="Picture 2" descr="https://encrypted-tbn3.gstatic.com/images?q=tbn:ANd9GcTjEnwZHKx9D4IMRoAfhBGiur0ZHdEp0OKp3wD0rIT6FXkSBCFCD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41090" y="3351528"/>
              <a:ext cx="2190750" cy="208597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382635" y="5437504"/>
              <a:ext cx="2507660" cy="1200329"/>
            </a:xfrm>
            <a:prstGeom prst="rect">
              <a:avLst/>
            </a:prstGeom>
            <a:noFill/>
          </p:spPr>
          <p:txBody>
            <a:bodyPr wrap="square" rtlCol="0">
              <a:spAutoFit/>
            </a:bodyPr>
            <a:lstStyle/>
            <a:p>
              <a:r>
                <a:rPr lang="en-US" dirty="0" smtClean="0"/>
                <a:t>LSST to be placed in Chile with 3.2 </a:t>
              </a:r>
              <a:r>
                <a:rPr lang="en-US" dirty="0" err="1" smtClean="0"/>
                <a:t>gigapixel</a:t>
              </a:r>
              <a:r>
                <a:rPr lang="en-US" dirty="0" smtClean="0"/>
                <a:t> camera with picture taken every 20 </a:t>
              </a:r>
              <a:r>
                <a:rPr lang="en-US" dirty="0" err="1" smtClean="0"/>
                <a:t>secs</a:t>
              </a:r>
              <a:endParaRPr lang="en-US" dirty="0"/>
            </a:p>
          </p:txBody>
        </p:sp>
      </p:grpSp>
      <p:sp>
        <p:nvSpPr>
          <p:cNvPr id="2" name="Title 1"/>
          <p:cNvSpPr>
            <a:spLocks noGrp="1"/>
          </p:cNvSpPr>
          <p:nvPr>
            <p:ph type="title"/>
          </p:nvPr>
        </p:nvSpPr>
        <p:spPr/>
        <p:txBody>
          <a:bodyPr>
            <a:noAutofit/>
          </a:bodyPr>
          <a:lstStyle/>
          <a:p>
            <a:r>
              <a:rPr lang="en-US" sz="2200" dirty="0" smtClean="0"/>
              <a:t>37: </a:t>
            </a:r>
            <a:r>
              <a:rPr lang="en-US" sz="2200" dirty="0"/>
              <a:t>DOE Extreme Data from Cosmological Sky Survey and Simulations</a:t>
            </a:r>
          </a:p>
        </p:txBody>
      </p:sp>
      <p:sp>
        <p:nvSpPr>
          <p:cNvPr id="3" name="Content Placeholder 2"/>
          <p:cNvSpPr>
            <a:spLocks noGrp="1"/>
          </p:cNvSpPr>
          <p:nvPr>
            <p:ph idx="1"/>
          </p:nvPr>
        </p:nvSpPr>
        <p:spPr>
          <a:xfrm>
            <a:off x="0" y="1038193"/>
            <a:ext cx="9048750" cy="2604417"/>
          </a:xfrm>
        </p:spPr>
        <p:txBody>
          <a:bodyPr/>
          <a:lstStyle/>
          <a:p>
            <a:r>
              <a:rPr lang="en-US" sz="2400" b="1" dirty="0">
                <a:solidFill>
                  <a:srgbClr val="FF0000"/>
                </a:solidFill>
              </a:rPr>
              <a:t>Application:</a:t>
            </a:r>
            <a:r>
              <a:rPr lang="en-US" sz="2400" dirty="0"/>
              <a:t> A cosmology discovery tool that integrates simulations and observation to clarify the nature of dark matter, dark energy, and inflation, some of the most exciting, perplexing, and challenging questions facing modern physics including the properties of fundamental particles affecting the early universe. The simulations will generate comparable data sizes to observation</a:t>
            </a:r>
            <a:r>
              <a:rPr lang="en-US" sz="2400" dirty="0" smtClean="0"/>
              <a:t>.</a:t>
            </a:r>
          </a:p>
        </p:txBody>
      </p:sp>
      <p:sp>
        <p:nvSpPr>
          <p:cNvPr id="5" name="Slide Number Placeholder 4"/>
          <p:cNvSpPr>
            <a:spLocks noGrp="1"/>
          </p:cNvSpPr>
          <p:nvPr>
            <p:ph type="sldNum" sz="quarter" idx="12"/>
          </p:nvPr>
        </p:nvSpPr>
        <p:spPr/>
        <p:txBody>
          <a:bodyPr/>
          <a:lstStyle/>
          <a:p>
            <a:fld id="{C4B85148-DB98-4269-ACE6-2DF49F9918C9}" type="slidenum">
              <a:rPr lang="en-US" smtClean="0"/>
              <a:pPr/>
              <a:t>64</a:t>
            </a:fld>
            <a:endParaRPr lang="en-US" dirty="0"/>
          </a:p>
        </p:txBody>
      </p:sp>
      <p:sp>
        <p:nvSpPr>
          <p:cNvPr id="6" name="Rounded Rectangle 5"/>
          <p:cNvSpPr/>
          <p:nvPr/>
        </p:nvSpPr>
        <p:spPr>
          <a:xfrm>
            <a:off x="1514007" y="98474"/>
            <a:ext cx="2248525" cy="40862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b="1" dirty="0" smtClean="0">
                <a:solidFill>
                  <a:schemeClr val="tx1"/>
                </a:solidFill>
              </a:rPr>
              <a:t>Astronomy &amp; Physics</a:t>
            </a:r>
            <a:endParaRPr lang="en-US" b="1" dirty="0">
              <a:solidFill>
                <a:schemeClr val="tx1"/>
              </a:solidFill>
            </a:endParaRPr>
          </a:p>
        </p:txBody>
      </p:sp>
      <p:sp>
        <p:nvSpPr>
          <p:cNvPr id="7" name="Content Placeholder 2"/>
          <p:cNvSpPr txBox="1">
            <a:spLocks/>
          </p:cNvSpPr>
          <p:nvPr/>
        </p:nvSpPr>
        <p:spPr>
          <a:xfrm>
            <a:off x="0" y="3522865"/>
            <a:ext cx="6545343" cy="2604417"/>
          </a:xfrm>
          <a:prstGeom prst="rect">
            <a:avLst/>
          </a:prstGeom>
        </p:spPr>
        <p:txBody>
          <a:bodyPr vert="horz" lIns="0" tIns="0" rIns="0" bIns="0" rtlCol="0">
            <a:noAutofit/>
          </a:bodyPr>
          <a:lstStyle>
            <a:lvl1pPr marL="231775" indent="-231775" algn="l" defTabSz="914400" rtl="0" eaLnBrk="1" latinLnBrk="0" hangingPunct="1">
              <a:spcBef>
                <a:spcPct val="20000"/>
              </a:spcBef>
              <a:buClr>
                <a:schemeClr val="tx2"/>
              </a:buClr>
              <a:buFont typeface="Arial"/>
              <a:buChar char="•"/>
              <a:defRPr lang="en-US" sz="2200" kern="1200">
                <a:solidFill>
                  <a:schemeClr val="tx1"/>
                </a:solidFill>
                <a:latin typeface="Franklin Gothic Medium" pitchFamily="34" charset="0"/>
                <a:ea typeface="+mn-ea"/>
                <a:cs typeface="Arial" pitchFamily="34" charset="0"/>
              </a:defRPr>
            </a:lvl1pPr>
            <a:lvl2pPr marL="571500" indent="-228600" algn="l" defTabSz="914400" rtl="0" eaLnBrk="1" latinLnBrk="0" hangingPunct="1">
              <a:spcBef>
                <a:spcPct val="20000"/>
              </a:spcBef>
              <a:buClr>
                <a:schemeClr val="bg1">
                  <a:lumMod val="65000"/>
                </a:schemeClr>
              </a:buClr>
              <a:buFont typeface="Arial" pitchFamily="34" charset="0"/>
              <a:buChar char="–"/>
              <a:defRPr sz="2000" kern="1200">
                <a:solidFill>
                  <a:schemeClr val="tx1"/>
                </a:solidFill>
                <a:latin typeface="Franklin Gothic Medium" pitchFamily="34" charset="0"/>
                <a:ea typeface="+mn-ea"/>
                <a:cs typeface="Arial" pitchFamily="34" charset="0"/>
              </a:defRPr>
            </a:lvl2pPr>
            <a:lvl3pPr marL="914400" indent="-171450" algn="l" defTabSz="914400" rtl="0" eaLnBrk="1" latinLnBrk="0" hangingPunct="1">
              <a:spcBef>
                <a:spcPct val="20000"/>
              </a:spcBef>
              <a:buClr>
                <a:schemeClr val="tx2">
                  <a:lumMod val="40000"/>
                  <a:lumOff val="60000"/>
                </a:schemeClr>
              </a:buClr>
              <a:buSzPct val="80000"/>
              <a:buFont typeface="Arial"/>
              <a:buChar char="•"/>
              <a:tabLst/>
              <a:defRPr sz="1800" kern="1200">
                <a:solidFill>
                  <a:schemeClr val="tx1"/>
                </a:solidFill>
                <a:latin typeface="Franklin Gothic Medium" pitchFamily="34" charset="0"/>
                <a:ea typeface="+mn-ea"/>
                <a:cs typeface="Arial" pitchFamily="34" charset="0"/>
              </a:defRPr>
            </a:lvl3pPr>
            <a:lvl4pPr marL="1200150" indent="-171450" algn="l" defTabSz="914400" rtl="0" eaLnBrk="1" latinLnBrk="0" hangingPunct="1">
              <a:spcBef>
                <a:spcPct val="20000"/>
              </a:spcBef>
              <a:buClr>
                <a:schemeClr val="bg1">
                  <a:lumMod val="75000"/>
                </a:schemeClr>
              </a:buClr>
              <a:buFont typeface="Arial" pitchFamily="34" charset="0"/>
              <a:buChar char="–"/>
              <a:defRPr sz="1600" kern="1200">
                <a:solidFill>
                  <a:schemeClr val="tx1"/>
                </a:solidFill>
                <a:latin typeface="Franklin Gothic Medium"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400" b="1" dirty="0">
                <a:solidFill>
                  <a:srgbClr val="FF0000"/>
                </a:solidFill>
              </a:rPr>
              <a:t>Futures:</a:t>
            </a:r>
            <a:r>
              <a:rPr lang="en-US" sz="2400" dirty="0"/>
              <a:t> Data sizes are Dark Energy Survey (DES) 4 PB in 2015; </a:t>
            </a:r>
            <a:r>
              <a:rPr lang="en-US" sz="2400" dirty="0" err="1"/>
              <a:t>Zwicky</a:t>
            </a:r>
            <a:r>
              <a:rPr lang="en-US" sz="2400" dirty="0"/>
              <a:t> Transient Factory (ZTF) 1 PB/year in </a:t>
            </a:r>
            <a:r>
              <a:rPr lang="en-US" sz="2400" dirty="0" smtClean="0"/>
              <a:t>2015 (Mount Palomar); </a:t>
            </a:r>
            <a:r>
              <a:rPr lang="en-US" sz="2400" dirty="0"/>
              <a:t>Large Synoptic Sky Survey (LSST see CRTS description) 7 PB/year in 2019; Simulations &gt; 10 PB in 2017. Huge amounts of supercomputer time (over 200M hours) will be used.</a:t>
            </a:r>
          </a:p>
        </p:txBody>
      </p:sp>
      <p:sp>
        <p:nvSpPr>
          <p:cNvPr id="10" name="Rectangle 9"/>
          <p:cNvSpPr/>
          <p:nvPr/>
        </p:nvSpPr>
        <p:spPr>
          <a:xfrm>
            <a:off x="422002" y="6286995"/>
            <a:ext cx="1351780" cy="369332"/>
          </a:xfrm>
          <a:prstGeom prst="rect">
            <a:avLst/>
          </a:prstGeom>
          <a:solidFill>
            <a:schemeClr val="bg2">
              <a:lumMod val="60000"/>
              <a:lumOff val="40000"/>
            </a:schemeClr>
          </a:solidFill>
        </p:spPr>
        <p:txBody>
          <a:bodyPr wrap="none">
            <a:spAutoFit/>
          </a:bodyPr>
          <a:lstStyle/>
          <a:p>
            <a:r>
              <a:rPr lang="en-US" dirty="0" smtClean="0">
                <a:solidFill>
                  <a:srgbClr val="006BB5"/>
                </a:solidFill>
              </a:rPr>
              <a:t>Fusion, HPC</a:t>
            </a:r>
            <a:endParaRPr lang="en-US" dirty="0">
              <a:solidFill>
                <a:srgbClr val="006BB5"/>
              </a:solidFill>
            </a:endParaRPr>
          </a:p>
        </p:txBody>
      </p:sp>
      <p:sp>
        <p:nvSpPr>
          <p:cNvPr id="11" name="Rectangle 10"/>
          <p:cNvSpPr/>
          <p:nvPr/>
        </p:nvSpPr>
        <p:spPr>
          <a:xfrm>
            <a:off x="3008514" y="6286995"/>
            <a:ext cx="4879028" cy="369332"/>
          </a:xfrm>
          <a:prstGeom prst="rect">
            <a:avLst/>
          </a:prstGeom>
          <a:solidFill>
            <a:schemeClr val="bg2">
              <a:lumMod val="60000"/>
              <a:lumOff val="40000"/>
            </a:schemeClr>
          </a:solidFill>
        </p:spPr>
        <p:txBody>
          <a:bodyPr wrap="none">
            <a:spAutoFit/>
          </a:bodyPr>
          <a:lstStyle/>
          <a:p>
            <a:r>
              <a:rPr lang="en-US" dirty="0" smtClean="0">
                <a:solidFill>
                  <a:srgbClr val="7030A0"/>
                </a:solidFill>
              </a:rPr>
              <a:t>Parallelism </a:t>
            </a:r>
            <a:r>
              <a:rPr lang="en-US" dirty="0">
                <a:solidFill>
                  <a:srgbClr val="7030A0"/>
                </a:solidFill>
              </a:rPr>
              <a:t>over stars in images and </a:t>
            </a:r>
            <a:r>
              <a:rPr lang="en-US" dirty="0" smtClean="0">
                <a:solidFill>
                  <a:srgbClr val="7030A0"/>
                </a:solidFill>
              </a:rPr>
              <a:t>simulations</a:t>
            </a:r>
            <a:endParaRPr lang="en-US" dirty="0">
              <a:solidFill>
                <a:srgbClr val="7030A0"/>
              </a:solidFill>
            </a:endParaRPr>
          </a:p>
        </p:txBody>
      </p:sp>
      <p:sp>
        <p:nvSpPr>
          <p:cNvPr id="12" name="Rectangle 11"/>
          <p:cNvSpPr/>
          <p:nvPr/>
        </p:nvSpPr>
        <p:spPr>
          <a:xfrm>
            <a:off x="1763970" y="6286995"/>
            <a:ext cx="1244544" cy="369332"/>
          </a:xfrm>
          <a:prstGeom prst="rect">
            <a:avLst/>
          </a:prstGeom>
          <a:solidFill>
            <a:schemeClr val="bg2">
              <a:lumMod val="60000"/>
              <a:lumOff val="40000"/>
            </a:schemeClr>
          </a:solidFill>
        </p:spPr>
        <p:txBody>
          <a:bodyPr wrap="square">
            <a:spAutoFit/>
          </a:bodyPr>
          <a:lstStyle/>
          <a:p>
            <a:r>
              <a:rPr lang="en-US" dirty="0" smtClean="0">
                <a:solidFill>
                  <a:schemeClr val="accent3">
                    <a:lumMod val="50000"/>
                  </a:schemeClr>
                </a:solidFill>
              </a:rPr>
              <a:t>Streaming</a:t>
            </a:r>
            <a:endParaRPr lang="en-US" dirty="0">
              <a:solidFill>
                <a:schemeClr val="accent3">
                  <a:lumMod val="50000"/>
                </a:schemeClr>
              </a:solidFill>
            </a:endParaRPr>
          </a:p>
        </p:txBody>
      </p:sp>
    </p:spTree>
    <p:extLst>
      <p:ext uri="{BB962C8B-B14F-4D97-AF65-F5344CB8AC3E}">
        <p14:creationId xmlns:p14="http://schemas.microsoft.com/office/powerpoint/2010/main" val="282311273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38: </a:t>
            </a:r>
            <a:r>
              <a:rPr lang="en-US" sz="3200" dirty="0"/>
              <a:t>Large Survey Data for Cosmology</a:t>
            </a:r>
          </a:p>
        </p:txBody>
      </p:sp>
      <p:sp>
        <p:nvSpPr>
          <p:cNvPr id="3" name="Content Placeholder 2"/>
          <p:cNvSpPr>
            <a:spLocks noGrp="1"/>
          </p:cNvSpPr>
          <p:nvPr>
            <p:ph idx="1"/>
          </p:nvPr>
        </p:nvSpPr>
        <p:spPr>
          <a:xfrm>
            <a:off x="0" y="1001156"/>
            <a:ext cx="9144000" cy="5126724"/>
          </a:xfrm>
        </p:spPr>
        <p:txBody>
          <a:bodyPr/>
          <a:lstStyle/>
          <a:p>
            <a:r>
              <a:rPr lang="en-US" sz="1800" b="1" dirty="0">
                <a:solidFill>
                  <a:srgbClr val="FF0000"/>
                </a:solidFill>
              </a:rPr>
              <a:t>Application:</a:t>
            </a:r>
            <a:r>
              <a:rPr lang="en-US" sz="1800" dirty="0"/>
              <a:t> For DES (Dark Energy Survey) the data are sent from the mountaintop via a microwave link to La Serena, Chile. From there, an optical link forwards them to the NCSA as well as NERSC for storage and "reduction”. Here galaxies and stars in both the individual and stacked images are identified, catalogued, and finally their properties measured and stored in a database</a:t>
            </a:r>
            <a:r>
              <a:rPr lang="en-US" sz="1800" dirty="0" smtClean="0"/>
              <a:t>.</a:t>
            </a:r>
          </a:p>
        </p:txBody>
      </p:sp>
      <p:sp>
        <p:nvSpPr>
          <p:cNvPr id="5" name="Slide Number Placeholder 4"/>
          <p:cNvSpPr>
            <a:spLocks noGrp="1"/>
          </p:cNvSpPr>
          <p:nvPr>
            <p:ph type="sldNum" sz="quarter" idx="12"/>
          </p:nvPr>
        </p:nvSpPr>
        <p:spPr/>
        <p:txBody>
          <a:bodyPr/>
          <a:lstStyle/>
          <a:p>
            <a:fld id="{C4B85148-DB98-4269-ACE6-2DF49F9918C9}" type="slidenum">
              <a:rPr lang="en-US" smtClean="0"/>
              <a:pPr/>
              <a:t>65</a:t>
            </a:fld>
            <a:endParaRPr lang="en-US" dirty="0"/>
          </a:p>
        </p:txBody>
      </p:sp>
      <p:sp>
        <p:nvSpPr>
          <p:cNvPr id="6" name="Rounded Rectangle 5"/>
          <p:cNvSpPr/>
          <p:nvPr/>
        </p:nvSpPr>
        <p:spPr>
          <a:xfrm>
            <a:off x="1514007" y="98474"/>
            <a:ext cx="2248525" cy="40862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b="1" dirty="0" smtClean="0">
                <a:solidFill>
                  <a:schemeClr val="tx1"/>
                </a:solidFill>
              </a:rPr>
              <a:t>Astronomy &amp; Physics</a:t>
            </a:r>
            <a:endParaRPr lang="en-US" b="1" dirty="0">
              <a:solidFill>
                <a:schemeClr val="tx1"/>
              </a:solidFill>
            </a:endParaRPr>
          </a:p>
        </p:txBody>
      </p:sp>
      <p:pic>
        <p:nvPicPr>
          <p:cNvPr id="4098" name="Picture 2" descr="http://upload.wikimedia.org/wikipedia/en/thumb/2/29/Victor_M._Blanco_Telescope.jpg/220px-Victor_M._Blanco_Telescop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53250" y="4687596"/>
            <a:ext cx="2095500" cy="15621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File:DECa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61370" y="2176446"/>
            <a:ext cx="4049356" cy="2431136"/>
          </a:xfrm>
          <a:prstGeom prst="rect">
            <a:avLst/>
          </a:prstGeom>
          <a:noFill/>
          <a:extLst>
            <a:ext uri="{909E8E84-426E-40DD-AFC4-6F175D3DCCD1}">
              <a14:hiddenFill xmlns:a14="http://schemas.microsoft.com/office/drawing/2010/main">
                <a:solidFill>
                  <a:srgbClr val="FFFFFF"/>
                </a:solidFill>
              </a14:hiddenFill>
            </a:ext>
          </a:extLst>
        </p:spPr>
      </p:pic>
      <p:sp>
        <p:nvSpPr>
          <p:cNvPr id="9" name="Content Placeholder 2"/>
          <p:cNvSpPr txBox="1">
            <a:spLocks/>
          </p:cNvSpPr>
          <p:nvPr/>
        </p:nvSpPr>
        <p:spPr>
          <a:xfrm>
            <a:off x="0" y="2412122"/>
            <a:ext cx="4961370" cy="5126724"/>
          </a:xfrm>
          <a:prstGeom prst="rect">
            <a:avLst/>
          </a:prstGeom>
        </p:spPr>
        <p:txBody>
          <a:bodyPr vert="horz" lIns="0" tIns="0" rIns="0" bIns="0" rtlCol="0">
            <a:noAutofit/>
          </a:bodyPr>
          <a:lstStyle>
            <a:lvl1pPr marL="231775" indent="-231775" algn="l" defTabSz="914400" rtl="0" eaLnBrk="1" latinLnBrk="0" hangingPunct="1">
              <a:spcBef>
                <a:spcPct val="20000"/>
              </a:spcBef>
              <a:buClr>
                <a:schemeClr val="tx2"/>
              </a:buClr>
              <a:buFont typeface="Arial"/>
              <a:buChar char="•"/>
              <a:defRPr lang="en-US" sz="2200" kern="1200">
                <a:solidFill>
                  <a:schemeClr val="tx1"/>
                </a:solidFill>
                <a:latin typeface="Franklin Gothic Medium" pitchFamily="34" charset="0"/>
                <a:ea typeface="+mn-ea"/>
                <a:cs typeface="Arial" pitchFamily="34" charset="0"/>
              </a:defRPr>
            </a:lvl1pPr>
            <a:lvl2pPr marL="571500" indent="-228600" algn="l" defTabSz="914400" rtl="0" eaLnBrk="1" latinLnBrk="0" hangingPunct="1">
              <a:spcBef>
                <a:spcPct val="20000"/>
              </a:spcBef>
              <a:buClr>
                <a:schemeClr val="bg1">
                  <a:lumMod val="65000"/>
                </a:schemeClr>
              </a:buClr>
              <a:buFont typeface="Arial" pitchFamily="34" charset="0"/>
              <a:buChar char="–"/>
              <a:defRPr sz="2000" kern="1200">
                <a:solidFill>
                  <a:schemeClr val="tx1"/>
                </a:solidFill>
                <a:latin typeface="Franklin Gothic Medium" pitchFamily="34" charset="0"/>
                <a:ea typeface="+mn-ea"/>
                <a:cs typeface="Arial" pitchFamily="34" charset="0"/>
              </a:defRPr>
            </a:lvl2pPr>
            <a:lvl3pPr marL="914400" indent="-171450" algn="l" defTabSz="914400" rtl="0" eaLnBrk="1" latinLnBrk="0" hangingPunct="1">
              <a:spcBef>
                <a:spcPct val="20000"/>
              </a:spcBef>
              <a:buClr>
                <a:schemeClr val="tx2">
                  <a:lumMod val="40000"/>
                  <a:lumOff val="60000"/>
                </a:schemeClr>
              </a:buClr>
              <a:buSzPct val="80000"/>
              <a:buFont typeface="Arial"/>
              <a:buChar char="•"/>
              <a:tabLst/>
              <a:defRPr sz="1800" kern="1200">
                <a:solidFill>
                  <a:schemeClr val="tx1"/>
                </a:solidFill>
                <a:latin typeface="Franklin Gothic Medium" pitchFamily="34" charset="0"/>
                <a:ea typeface="+mn-ea"/>
                <a:cs typeface="Arial" pitchFamily="34" charset="0"/>
              </a:defRPr>
            </a:lvl3pPr>
            <a:lvl4pPr marL="1200150" indent="-171450" algn="l" defTabSz="914400" rtl="0" eaLnBrk="1" latinLnBrk="0" hangingPunct="1">
              <a:spcBef>
                <a:spcPct val="20000"/>
              </a:spcBef>
              <a:buClr>
                <a:schemeClr val="bg1">
                  <a:lumMod val="75000"/>
                </a:schemeClr>
              </a:buClr>
              <a:buFont typeface="Arial" pitchFamily="34" charset="0"/>
              <a:buChar char="–"/>
              <a:defRPr sz="1600" kern="1200">
                <a:solidFill>
                  <a:schemeClr val="tx1"/>
                </a:solidFill>
                <a:latin typeface="Franklin Gothic Medium"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600" b="1" dirty="0" smtClean="0">
                <a:solidFill>
                  <a:srgbClr val="FF0000"/>
                </a:solidFill>
              </a:rPr>
              <a:t>Current Approach:</a:t>
            </a:r>
            <a:r>
              <a:rPr lang="en-US" sz="1600" dirty="0" smtClean="0"/>
              <a:t>  Subtraction pipelines are run using extant imaging data to find new optical transients through machine learning algorithms. Linux cluster, Oracle RDBMS server, </a:t>
            </a:r>
            <a:r>
              <a:rPr lang="en-US" sz="1600" dirty="0" err="1" smtClean="0"/>
              <a:t>Postgres</a:t>
            </a:r>
            <a:r>
              <a:rPr lang="en-US" sz="1600" dirty="0" smtClean="0"/>
              <a:t> PSQL, large memory machines, standard Linux interactive hosts, GPFS. For simulations, HPC resources. Standard astrophysics reduction software as well as Perl/Python wrapper scripts, Linux Cluster scheduling.</a:t>
            </a:r>
          </a:p>
          <a:p>
            <a:r>
              <a:rPr lang="en-US" sz="1600" b="1" dirty="0" smtClean="0">
                <a:solidFill>
                  <a:srgbClr val="FF0000"/>
                </a:solidFill>
              </a:rPr>
              <a:t>Futures:</a:t>
            </a:r>
            <a:r>
              <a:rPr lang="en-US" sz="1600" dirty="0" smtClean="0"/>
              <a:t> Techniques for handling </a:t>
            </a:r>
            <a:r>
              <a:rPr lang="en-US" sz="1600" dirty="0" err="1" smtClean="0"/>
              <a:t>Cholesky</a:t>
            </a:r>
            <a:r>
              <a:rPr lang="en-US" sz="1600" dirty="0" smtClean="0"/>
              <a:t> </a:t>
            </a:r>
            <a:r>
              <a:rPr lang="en-US" sz="1600" dirty="0" err="1" smtClean="0"/>
              <a:t>decompostion</a:t>
            </a:r>
            <a:r>
              <a:rPr lang="en-US" sz="1600" dirty="0" smtClean="0"/>
              <a:t> for thousands of simulations with matrices of order 1M on a side and parallel image storage would be important. LSST will generate 60PB of imaging data and 15PB of catalog data and a correspondingly large (or larger) amount of simulation data. Over 20TB of data per night.</a:t>
            </a:r>
            <a:endParaRPr lang="en-US" sz="1600" dirty="0"/>
          </a:p>
        </p:txBody>
      </p:sp>
      <p:sp>
        <p:nvSpPr>
          <p:cNvPr id="7" name="TextBox 6"/>
          <p:cNvSpPr txBox="1"/>
          <p:nvPr/>
        </p:nvSpPr>
        <p:spPr>
          <a:xfrm>
            <a:off x="4961370" y="4573055"/>
            <a:ext cx="1991880" cy="1754326"/>
          </a:xfrm>
          <a:prstGeom prst="rect">
            <a:avLst/>
          </a:prstGeom>
          <a:noFill/>
          <a:ln>
            <a:solidFill>
              <a:schemeClr val="tx1"/>
            </a:solidFill>
          </a:ln>
        </p:spPr>
        <p:txBody>
          <a:bodyPr wrap="square" rtlCol="0">
            <a:spAutoFit/>
          </a:bodyPr>
          <a:lstStyle/>
          <a:p>
            <a:r>
              <a:rPr lang="en-US" dirty="0"/>
              <a:t> Victor M. Blanco </a:t>
            </a:r>
            <a:r>
              <a:rPr lang="en-US" dirty="0" smtClean="0"/>
              <a:t>Telescope Chile where new wide angle 520 mega pixel camera </a:t>
            </a:r>
            <a:r>
              <a:rPr lang="en-US" dirty="0" err="1" smtClean="0"/>
              <a:t>DECam</a:t>
            </a:r>
            <a:r>
              <a:rPr lang="en-US" dirty="0" smtClean="0"/>
              <a:t> installed</a:t>
            </a:r>
            <a:endParaRPr lang="en-US" dirty="0"/>
          </a:p>
        </p:txBody>
      </p:sp>
      <p:sp>
        <p:nvSpPr>
          <p:cNvPr id="10" name="Rectangle 9"/>
          <p:cNvSpPr/>
          <p:nvPr/>
        </p:nvSpPr>
        <p:spPr>
          <a:xfrm>
            <a:off x="428368" y="6332383"/>
            <a:ext cx="2585260" cy="369332"/>
          </a:xfrm>
          <a:prstGeom prst="rect">
            <a:avLst/>
          </a:prstGeom>
          <a:solidFill>
            <a:schemeClr val="bg2">
              <a:lumMod val="60000"/>
              <a:lumOff val="40000"/>
            </a:schemeClr>
          </a:solidFill>
        </p:spPr>
        <p:txBody>
          <a:bodyPr wrap="none">
            <a:spAutoFit/>
          </a:bodyPr>
          <a:lstStyle/>
          <a:p>
            <a:r>
              <a:rPr lang="en-US" dirty="0">
                <a:solidFill>
                  <a:srgbClr val="006BB5"/>
                </a:solidFill>
              </a:rPr>
              <a:t>PP, </a:t>
            </a:r>
            <a:r>
              <a:rPr lang="en-US" dirty="0" err="1">
                <a:solidFill>
                  <a:srgbClr val="006BB5"/>
                </a:solidFill>
              </a:rPr>
              <a:t>MRIter</a:t>
            </a:r>
            <a:r>
              <a:rPr lang="en-US" dirty="0">
                <a:solidFill>
                  <a:srgbClr val="006BB5"/>
                </a:solidFill>
              </a:rPr>
              <a:t>, Classification</a:t>
            </a:r>
          </a:p>
        </p:txBody>
      </p:sp>
      <p:sp>
        <p:nvSpPr>
          <p:cNvPr id="11" name="Rectangle 10"/>
          <p:cNvSpPr/>
          <p:nvPr/>
        </p:nvSpPr>
        <p:spPr>
          <a:xfrm>
            <a:off x="4237390" y="6332383"/>
            <a:ext cx="3461973" cy="369332"/>
          </a:xfrm>
          <a:prstGeom prst="rect">
            <a:avLst/>
          </a:prstGeom>
          <a:solidFill>
            <a:schemeClr val="bg2">
              <a:lumMod val="60000"/>
              <a:lumOff val="40000"/>
            </a:schemeClr>
          </a:solidFill>
        </p:spPr>
        <p:txBody>
          <a:bodyPr wrap="none">
            <a:spAutoFit/>
          </a:bodyPr>
          <a:lstStyle/>
          <a:p>
            <a:r>
              <a:rPr lang="en-US" dirty="0" smtClean="0">
                <a:solidFill>
                  <a:srgbClr val="7030A0"/>
                </a:solidFill>
              </a:rPr>
              <a:t>Parallelism </a:t>
            </a:r>
            <a:r>
              <a:rPr lang="en-US" dirty="0">
                <a:solidFill>
                  <a:srgbClr val="7030A0"/>
                </a:solidFill>
              </a:rPr>
              <a:t>over stars </a:t>
            </a:r>
            <a:r>
              <a:rPr lang="en-US" dirty="0" smtClean="0">
                <a:solidFill>
                  <a:srgbClr val="7030A0"/>
                </a:solidFill>
              </a:rPr>
              <a:t>and images</a:t>
            </a:r>
            <a:endParaRPr lang="en-US" dirty="0">
              <a:solidFill>
                <a:srgbClr val="7030A0"/>
              </a:solidFill>
            </a:endParaRPr>
          </a:p>
        </p:txBody>
      </p:sp>
      <p:sp>
        <p:nvSpPr>
          <p:cNvPr id="12" name="Rectangle 11"/>
          <p:cNvSpPr/>
          <p:nvPr/>
        </p:nvSpPr>
        <p:spPr>
          <a:xfrm>
            <a:off x="3013628" y="6332383"/>
            <a:ext cx="1244544" cy="369332"/>
          </a:xfrm>
          <a:prstGeom prst="rect">
            <a:avLst/>
          </a:prstGeom>
          <a:solidFill>
            <a:schemeClr val="bg2">
              <a:lumMod val="60000"/>
              <a:lumOff val="40000"/>
            </a:schemeClr>
          </a:solidFill>
        </p:spPr>
        <p:txBody>
          <a:bodyPr wrap="square">
            <a:spAutoFit/>
          </a:bodyPr>
          <a:lstStyle/>
          <a:p>
            <a:r>
              <a:rPr lang="en-US" dirty="0" smtClean="0">
                <a:solidFill>
                  <a:schemeClr val="accent3">
                    <a:lumMod val="50000"/>
                  </a:schemeClr>
                </a:solidFill>
              </a:rPr>
              <a:t>Streaming</a:t>
            </a:r>
            <a:endParaRPr lang="en-US" dirty="0">
              <a:solidFill>
                <a:schemeClr val="accent3">
                  <a:lumMod val="50000"/>
                </a:schemeClr>
              </a:solidFill>
            </a:endParaRPr>
          </a:p>
        </p:txBody>
      </p:sp>
    </p:spTree>
    <p:extLst>
      <p:ext uri="{BB962C8B-B14F-4D97-AF65-F5344CB8AC3E}">
        <p14:creationId xmlns:p14="http://schemas.microsoft.com/office/powerpoint/2010/main" val="116371137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1900" dirty="0" smtClean="0"/>
              <a:t>39: </a:t>
            </a:r>
            <a:r>
              <a:rPr lang="en-US" sz="1900" dirty="0"/>
              <a:t>Particle Physics: Analysis of LHC Large Hadron Collider Data: Discovery of Higgs </a:t>
            </a:r>
            <a:r>
              <a:rPr lang="en-US" sz="1900" dirty="0" smtClean="0"/>
              <a:t>particle I</a:t>
            </a:r>
            <a:endParaRPr lang="en-US" sz="1900" dirty="0"/>
          </a:p>
        </p:txBody>
      </p:sp>
      <p:sp>
        <p:nvSpPr>
          <p:cNvPr id="3" name="Content Placeholder 2"/>
          <p:cNvSpPr>
            <a:spLocks noGrp="1"/>
          </p:cNvSpPr>
          <p:nvPr>
            <p:ph idx="1"/>
          </p:nvPr>
        </p:nvSpPr>
        <p:spPr>
          <a:xfrm>
            <a:off x="95250" y="3958408"/>
            <a:ext cx="9048750" cy="2233213"/>
          </a:xfrm>
        </p:spPr>
        <p:txBody>
          <a:bodyPr/>
          <a:lstStyle/>
          <a:p>
            <a:r>
              <a:rPr lang="en-US" sz="1800" b="1" dirty="0">
                <a:solidFill>
                  <a:srgbClr val="FF0000"/>
                </a:solidFill>
              </a:rPr>
              <a:t>Application:</a:t>
            </a:r>
            <a:r>
              <a:rPr lang="en-US" sz="1800" dirty="0"/>
              <a:t> One analyses collisions at the CERN LHC (Large Hadron Collider) Accelerator </a:t>
            </a:r>
            <a:r>
              <a:rPr lang="en-US" sz="1800" dirty="0" smtClean="0"/>
              <a:t>and </a:t>
            </a:r>
            <a:r>
              <a:rPr lang="en-US" sz="1800" dirty="0"/>
              <a:t>Monte Carlo producing events describing particle-apparatus interaction. Processed information defines physics properties of events (lists of particles with type and momenta). These events are analyzed to find new effects; both new particles (Higgs) and present evidence that conjectured particles (</a:t>
            </a:r>
            <a:r>
              <a:rPr lang="en-US" sz="1800" dirty="0" err="1"/>
              <a:t>Supersymmetry</a:t>
            </a:r>
            <a:r>
              <a:rPr lang="en-US" sz="1800" dirty="0"/>
              <a:t>) have not been detected. LHC has a few major experiments including ATLAS and CMS. These experiments have global participants (for example CMS has 3600 participants from 183 institutions in 38 countries), and so the data at all levels is transported and accessed across continents</a:t>
            </a:r>
            <a:r>
              <a:rPr lang="en-US" sz="1800" dirty="0" smtClean="0"/>
              <a:t>.</a:t>
            </a:r>
          </a:p>
        </p:txBody>
      </p:sp>
      <p:sp>
        <p:nvSpPr>
          <p:cNvPr id="5" name="Slide Number Placeholder 4"/>
          <p:cNvSpPr>
            <a:spLocks noGrp="1"/>
          </p:cNvSpPr>
          <p:nvPr>
            <p:ph type="sldNum" sz="quarter" idx="12"/>
          </p:nvPr>
        </p:nvSpPr>
        <p:spPr/>
        <p:txBody>
          <a:bodyPr/>
          <a:lstStyle/>
          <a:p>
            <a:fld id="{C4B85148-DB98-4269-ACE6-2DF49F9918C9}" type="slidenum">
              <a:rPr lang="en-US" smtClean="0"/>
              <a:pPr/>
              <a:t>66</a:t>
            </a:fld>
            <a:endParaRPr lang="en-US" dirty="0"/>
          </a:p>
        </p:txBody>
      </p:sp>
      <p:sp>
        <p:nvSpPr>
          <p:cNvPr id="6" name="Rounded Rectangle 5"/>
          <p:cNvSpPr/>
          <p:nvPr/>
        </p:nvSpPr>
        <p:spPr>
          <a:xfrm>
            <a:off x="1514007" y="98474"/>
            <a:ext cx="2248525" cy="40862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b="1" dirty="0" smtClean="0">
                <a:solidFill>
                  <a:schemeClr val="tx1"/>
                </a:solidFill>
              </a:rPr>
              <a:t>Astronomy &amp; Physics</a:t>
            </a:r>
            <a:endParaRPr lang="en-US" b="1" dirty="0">
              <a:solidFill>
                <a:schemeClr val="tx1"/>
              </a:solidFill>
            </a:endParaRPr>
          </a:p>
        </p:txBody>
      </p:sp>
      <p:pic>
        <p:nvPicPr>
          <p:cNvPr id="8" name="Picture 7" descr="https://encrypted-tbn1.gstatic.com/images?q=tbn:ANd9GcSG8sdGzz20REq-sTl2f4zQOzOwqVkUQ7mkqjWeeUMCw5Y08oWk"/>
          <p:cNvPicPr/>
          <p:nvPr/>
        </p:nvPicPr>
        <p:blipFill>
          <a:blip r:embed="rId2">
            <a:extLst>
              <a:ext uri="{28A0092B-C50C-407E-A947-70E740481C1C}">
                <a14:useLocalDpi xmlns:a14="http://schemas.microsoft.com/office/drawing/2010/main" val="0"/>
              </a:ext>
            </a:extLst>
          </a:blip>
          <a:srcRect/>
          <a:stretch>
            <a:fillRect/>
          </a:stretch>
        </p:blipFill>
        <p:spPr bwMode="auto">
          <a:xfrm>
            <a:off x="7568" y="984916"/>
            <a:ext cx="6999540" cy="297349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139837" y="1112152"/>
            <a:ext cx="2004164" cy="2308324"/>
          </a:xfrm>
          <a:prstGeom prst="rect">
            <a:avLst/>
          </a:prstGeom>
          <a:noFill/>
        </p:spPr>
        <p:txBody>
          <a:bodyPr wrap="square" rtlCol="0">
            <a:spAutoFit/>
          </a:bodyPr>
          <a:lstStyle/>
          <a:p>
            <a:r>
              <a:rPr lang="en-US" dirty="0" smtClean="0"/>
              <a:t>CERN LHC Accelerator Ring (27 km circumference. Up to 175m depth) at Geneva with 4 Experiment positions marked</a:t>
            </a:r>
            <a:endParaRPr lang="en-US" dirty="0"/>
          </a:p>
        </p:txBody>
      </p:sp>
      <p:sp>
        <p:nvSpPr>
          <p:cNvPr id="9" name="Rectangle 8"/>
          <p:cNvSpPr/>
          <p:nvPr/>
        </p:nvSpPr>
        <p:spPr>
          <a:xfrm>
            <a:off x="1119397" y="6280428"/>
            <a:ext cx="1891865" cy="369332"/>
          </a:xfrm>
          <a:prstGeom prst="rect">
            <a:avLst/>
          </a:prstGeom>
          <a:solidFill>
            <a:schemeClr val="bg2">
              <a:lumMod val="60000"/>
              <a:lumOff val="40000"/>
            </a:schemeClr>
          </a:solidFill>
        </p:spPr>
        <p:txBody>
          <a:bodyPr wrap="none">
            <a:spAutoFit/>
          </a:bodyPr>
          <a:lstStyle/>
          <a:p>
            <a:r>
              <a:rPr lang="en-US" dirty="0" err="1">
                <a:solidFill>
                  <a:srgbClr val="006BB5"/>
                </a:solidFill>
              </a:rPr>
              <a:t>MRStat</a:t>
            </a:r>
            <a:r>
              <a:rPr lang="en-US" dirty="0">
                <a:solidFill>
                  <a:srgbClr val="006BB5"/>
                </a:solidFill>
              </a:rPr>
              <a:t> or PP, MC</a:t>
            </a:r>
          </a:p>
        </p:txBody>
      </p:sp>
      <p:sp>
        <p:nvSpPr>
          <p:cNvPr id="10" name="Rectangle 9"/>
          <p:cNvSpPr/>
          <p:nvPr/>
        </p:nvSpPr>
        <p:spPr>
          <a:xfrm>
            <a:off x="3011262" y="6280428"/>
            <a:ext cx="3642664" cy="369332"/>
          </a:xfrm>
          <a:prstGeom prst="rect">
            <a:avLst/>
          </a:prstGeom>
          <a:solidFill>
            <a:schemeClr val="bg2">
              <a:lumMod val="60000"/>
              <a:lumOff val="40000"/>
            </a:schemeClr>
          </a:solidFill>
        </p:spPr>
        <p:txBody>
          <a:bodyPr wrap="none">
            <a:spAutoFit/>
          </a:bodyPr>
          <a:lstStyle/>
          <a:p>
            <a:r>
              <a:rPr lang="en-US" dirty="0" smtClean="0">
                <a:solidFill>
                  <a:srgbClr val="7030A0"/>
                </a:solidFill>
              </a:rPr>
              <a:t>Parallelism </a:t>
            </a:r>
            <a:r>
              <a:rPr lang="en-US" dirty="0">
                <a:solidFill>
                  <a:srgbClr val="7030A0"/>
                </a:solidFill>
              </a:rPr>
              <a:t>over observed collisions</a:t>
            </a:r>
          </a:p>
        </p:txBody>
      </p:sp>
    </p:spTree>
    <p:extLst>
      <p:ext uri="{BB962C8B-B14F-4D97-AF65-F5344CB8AC3E}">
        <p14:creationId xmlns:p14="http://schemas.microsoft.com/office/powerpoint/2010/main" val="1232507706"/>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1900" dirty="0" smtClean="0"/>
              <a:t>39: </a:t>
            </a:r>
            <a:r>
              <a:rPr lang="en-US" sz="1900" dirty="0"/>
              <a:t>Particle Physics: Analysis of LHC Large Hadron Collider Data: Discovery of Higgs </a:t>
            </a:r>
            <a:r>
              <a:rPr lang="en-US" sz="1900" dirty="0" smtClean="0"/>
              <a:t>particle</a:t>
            </a:r>
            <a:br>
              <a:rPr lang="en-US" sz="1900" dirty="0" smtClean="0"/>
            </a:br>
            <a:r>
              <a:rPr lang="en-US" sz="1900" dirty="0" smtClean="0"/>
              <a:t>II</a:t>
            </a:r>
            <a:endParaRPr lang="en-US" sz="1900" dirty="0"/>
          </a:p>
        </p:txBody>
      </p:sp>
      <p:sp>
        <p:nvSpPr>
          <p:cNvPr id="3" name="Content Placeholder 2"/>
          <p:cNvSpPr>
            <a:spLocks noGrp="1"/>
          </p:cNvSpPr>
          <p:nvPr>
            <p:ph idx="1"/>
          </p:nvPr>
        </p:nvSpPr>
        <p:spPr>
          <a:xfrm>
            <a:off x="95250" y="1036082"/>
            <a:ext cx="9048750" cy="1995218"/>
          </a:xfrm>
        </p:spPr>
        <p:txBody>
          <a:bodyPr/>
          <a:lstStyle/>
          <a:p>
            <a:r>
              <a:rPr lang="en-US" sz="1800" b="1" dirty="0" smtClean="0">
                <a:solidFill>
                  <a:srgbClr val="FF0000"/>
                </a:solidFill>
              </a:rPr>
              <a:t>Current </a:t>
            </a:r>
            <a:r>
              <a:rPr lang="en-US" sz="1800" b="1" dirty="0">
                <a:solidFill>
                  <a:srgbClr val="FF0000"/>
                </a:solidFill>
              </a:rPr>
              <a:t>Approach:</a:t>
            </a:r>
            <a:r>
              <a:rPr lang="en-US" sz="1800" dirty="0"/>
              <a:t>  The LHC experiments are pioneers of a distributed Big Data science infrastructure, and several aspects of the LHC experiments’ workflow highlight issues that other disciplines will need to solve.  These include automation of data distribution, high performance data transfer, and large-scale high-throughput computing. Grid analysis with 350,000 cores running “continuously” over 2 million jobs per day arranged in 3 tiers (CERN, “Continents/Countries”. “Universities</a:t>
            </a:r>
            <a:r>
              <a:rPr lang="en-US" sz="1800" dirty="0" smtClean="0"/>
              <a:t>”). </a:t>
            </a:r>
            <a:r>
              <a:rPr lang="en-US" sz="1800" dirty="0"/>
              <a:t>Uses “Distributed High Throughput Computing” (Pleasing parallel</a:t>
            </a:r>
            <a:r>
              <a:rPr lang="en-US" sz="1800" dirty="0" smtClean="0"/>
              <a:t>) </a:t>
            </a:r>
            <a:r>
              <a:rPr lang="en-US" sz="1800" dirty="0"/>
              <a:t>architecture with facilities integrated across the world by WLCG (LHC Computing Grid</a:t>
            </a:r>
            <a:r>
              <a:rPr lang="en-US" sz="1800" dirty="0" smtClean="0"/>
              <a:t>) </a:t>
            </a:r>
            <a:r>
              <a:rPr lang="en-US" sz="1800" dirty="0"/>
              <a:t>and Open Science Grid in the US. </a:t>
            </a:r>
          </a:p>
          <a:p>
            <a:endParaRPr lang="en-US" sz="1800" dirty="0"/>
          </a:p>
        </p:txBody>
      </p:sp>
      <p:sp>
        <p:nvSpPr>
          <p:cNvPr id="5" name="Slide Number Placeholder 4"/>
          <p:cNvSpPr>
            <a:spLocks noGrp="1"/>
          </p:cNvSpPr>
          <p:nvPr>
            <p:ph type="sldNum" sz="quarter" idx="12"/>
          </p:nvPr>
        </p:nvSpPr>
        <p:spPr/>
        <p:txBody>
          <a:bodyPr/>
          <a:lstStyle/>
          <a:p>
            <a:fld id="{C4B85148-DB98-4269-ACE6-2DF49F9918C9}" type="slidenum">
              <a:rPr lang="en-US" smtClean="0"/>
              <a:pPr/>
              <a:t>67</a:t>
            </a:fld>
            <a:endParaRPr lang="en-US" dirty="0"/>
          </a:p>
        </p:txBody>
      </p:sp>
      <p:sp>
        <p:nvSpPr>
          <p:cNvPr id="6" name="Rounded Rectangle 5"/>
          <p:cNvSpPr/>
          <p:nvPr/>
        </p:nvSpPr>
        <p:spPr>
          <a:xfrm>
            <a:off x="1514007" y="98474"/>
            <a:ext cx="2248525" cy="40862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b="1" dirty="0" smtClean="0">
                <a:solidFill>
                  <a:schemeClr val="tx1"/>
                </a:solidFill>
              </a:rPr>
              <a:t>Astronomy &amp; Physics</a:t>
            </a:r>
            <a:endParaRPr lang="en-US" b="1" dirty="0">
              <a:solidFill>
                <a:schemeClr val="tx1"/>
              </a:solidFill>
            </a:endParaRPr>
          </a:p>
        </p:txBody>
      </p:sp>
      <p:pic>
        <p:nvPicPr>
          <p:cNvPr id="7" name="Picture 6" descr="http://ultralight.caltech.edu/web-site/sc05/pictures/misc/data_grid_hierarchy.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068990" y="3306872"/>
            <a:ext cx="5019040" cy="3474720"/>
          </a:xfrm>
          <a:prstGeom prst="rect">
            <a:avLst/>
          </a:prstGeom>
          <a:noFill/>
          <a:ln>
            <a:noFill/>
          </a:ln>
        </p:spPr>
      </p:pic>
      <p:sp>
        <p:nvSpPr>
          <p:cNvPr id="8" name="Content Placeholder 2"/>
          <p:cNvSpPr txBox="1">
            <a:spLocks/>
          </p:cNvSpPr>
          <p:nvPr/>
        </p:nvSpPr>
        <p:spPr>
          <a:xfrm>
            <a:off x="37917" y="3306872"/>
            <a:ext cx="4058433" cy="1995218"/>
          </a:xfrm>
          <a:prstGeom prst="rect">
            <a:avLst/>
          </a:prstGeom>
        </p:spPr>
        <p:txBody>
          <a:bodyPr vert="horz" lIns="0" tIns="0" rIns="0" bIns="0" rtlCol="0">
            <a:noAutofit/>
          </a:bodyPr>
          <a:lstStyle>
            <a:lvl1pPr marL="231775" indent="-231775" algn="l" defTabSz="914400" rtl="0" eaLnBrk="1" latinLnBrk="0" hangingPunct="1">
              <a:spcBef>
                <a:spcPct val="20000"/>
              </a:spcBef>
              <a:buClr>
                <a:schemeClr val="tx2"/>
              </a:buClr>
              <a:buFont typeface="Arial"/>
              <a:buChar char="•"/>
              <a:defRPr lang="en-US" sz="2200" kern="1200">
                <a:solidFill>
                  <a:schemeClr val="tx1"/>
                </a:solidFill>
                <a:latin typeface="Franklin Gothic Medium" pitchFamily="34" charset="0"/>
                <a:ea typeface="+mn-ea"/>
                <a:cs typeface="Arial" pitchFamily="34" charset="0"/>
              </a:defRPr>
            </a:lvl1pPr>
            <a:lvl2pPr marL="571500" indent="-228600" algn="l" defTabSz="914400" rtl="0" eaLnBrk="1" latinLnBrk="0" hangingPunct="1">
              <a:spcBef>
                <a:spcPct val="20000"/>
              </a:spcBef>
              <a:buClr>
                <a:schemeClr val="bg1">
                  <a:lumMod val="65000"/>
                </a:schemeClr>
              </a:buClr>
              <a:buFont typeface="Arial" pitchFamily="34" charset="0"/>
              <a:buChar char="–"/>
              <a:defRPr sz="2000" kern="1200">
                <a:solidFill>
                  <a:schemeClr val="tx1"/>
                </a:solidFill>
                <a:latin typeface="Franklin Gothic Medium" pitchFamily="34" charset="0"/>
                <a:ea typeface="+mn-ea"/>
                <a:cs typeface="Arial" pitchFamily="34" charset="0"/>
              </a:defRPr>
            </a:lvl2pPr>
            <a:lvl3pPr marL="914400" indent="-171450" algn="l" defTabSz="914400" rtl="0" eaLnBrk="1" latinLnBrk="0" hangingPunct="1">
              <a:spcBef>
                <a:spcPct val="20000"/>
              </a:spcBef>
              <a:buClr>
                <a:schemeClr val="tx2">
                  <a:lumMod val="40000"/>
                  <a:lumOff val="60000"/>
                </a:schemeClr>
              </a:buClr>
              <a:buSzPct val="80000"/>
              <a:buFont typeface="Arial"/>
              <a:buChar char="•"/>
              <a:tabLst/>
              <a:defRPr sz="1800" kern="1200">
                <a:solidFill>
                  <a:schemeClr val="tx1"/>
                </a:solidFill>
                <a:latin typeface="Franklin Gothic Medium" pitchFamily="34" charset="0"/>
                <a:ea typeface="+mn-ea"/>
                <a:cs typeface="Arial" pitchFamily="34" charset="0"/>
              </a:defRPr>
            </a:lvl3pPr>
            <a:lvl4pPr marL="1200150" indent="-171450" algn="l" defTabSz="914400" rtl="0" eaLnBrk="1" latinLnBrk="0" hangingPunct="1">
              <a:spcBef>
                <a:spcPct val="20000"/>
              </a:spcBef>
              <a:buClr>
                <a:schemeClr val="bg1">
                  <a:lumMod val="75000"/>
                </a:schemeClr>
              </a:buClr>
              <a:buFont typeface="Arial" pitchFamily="34" charset="0"/>
              <a:buChar char="–"/>
              <a:defRPr sz="1600" kern="1200">
                <a:solidFill>
                  <a:schemeClr val="tx1"/>
                </a:solidFill>
                <a:latin typeface="Franklin Gothic Medium"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dirty="0" smtClean="0"/>
              <a:t>15 </a:t>
            </a:r>
            <a:r>
              <a:rPr lang="en-US" sz="1800" dirty="0"/>
              <a:t>Petabytes data gathered each year from Accelerator data and Analysis with 200PB total. Specifically in 2012 ATLAS had at Brookhaven National Laboratory (BNL) 8PB Tier1 tape; BNL over 10PB Tier1 disk and US Tier2 centers 12PB disk cache. CMS has similar data sizes. Note over half resources used for Monte Carlo simulations as opposed to data analysis</a:t>
            </a:r>
          </a:p>
        </p:txBody>
      </p:sp>
    </p:spTree>
    <p:extLst>
      <p:ext uri="{BB962C8B-B14F-4D97-AF65-F5344CB8AC3E}">
        <p14:creationId xmlns:p14="http://schemas.microsoft.com/office/powerpoint/2010/main" val="1144491714"/>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1900" dirty="0" smtClean="0"/>
              <a:t>39: </a:t>
            </a:r>
            <a:r>
              <a:rPr lang="en-US" sz="1900" dirty="0"/>
              <a:t>Particle Physics: Analysis of LHC Large Hadron Collider Data: Discovery of Higgs </a:t>
            </a:r>
            <a:r>
              <a:rPr lang="en-US" sz="1900" dirty="0" smtClean="0"/>
              <a:t>particle III</a:t>
            </a:r>
            <a:endParaRPr lang="en-US" sz="1900" dirty="0"/>
          </a:p>
        </p:txBody>
      </p:sp>
      <p:sp>
        <p:nvSpPr>
          <p:cNvPr id="3" name="Content Placeholder 2"/>
          <p:cNvSpPr>
            <a:spLocks noGrp="1"/>
          </p:cNvSpPr>
          <p:nvPr>
            <p:ph idx="1"/>
          </p:nvPr>
        </p:nvSpPr>
        <p:spPr>
          <a:xfrm>
            <a:off x="95250" y="1036081"/>
            <a:ext cx="9048750" cy="4114800"/>
          </a:xfrm>
        </p:spPr>
        <p:txBody>
          <a:bodyPr/>
          <a:lstStyle/>
          <a:p>
            <a:r>
              <a:rPr lang="en-US" sz="1800" b="1" dirty="0" smtClean="0">
                <a:solidFill>
                  <a:srgbClr val="FF0000"/>
                </a:solidFill>
              </a:rPr>
              <a:t>Futures: </a:t>
            </a:r>
            <a:r>
              <a:rPr lang="en-US" sz="1800" dirty="0"/>
              <a:t>In the past the particle physics community has been able to rely on industry to deliver exponential increases in performance per unit cost over time, as described by Moore's Law. However the available performance will be much more difficult to exploit in the future since technology limitations, in particular regarding power consumption, have led to profound changes in the architecture of modern CPU chips. In the past software could run unchanged on successive processor generations and achieve performance gains that follow Moore's Law thanks to the regular increase in clock rate that continued until 2006. The era of scaling HEP sequential applications is now over. Changes in CPU architectures imply significantly more software parallelism as well as exploitation of specialized floating point capabilities. The structure and performance of HEP data processing software needs to be changed such that it can continue to be adapted and further developed in order to run efficiently on new hardware. This represents a major paradigm-shift in HEP software design and implies large scale re-engineering of data structures and algorithms. Parallelism needs to be added at all levels at the same time, the event level, the algorithm level, and the sub-algorithm level. Components at all levels in the software stack need to interoperate and therefore the goal is to standardize as much as possible on basic design patterns and on the choice of a concurrency model. This will also help to ensure efficient and balanced use of resources.</a:t>
            </a:r>
            <a:r>
              <a:rPr lang="en-US" sz="1800" dirty="0" smtClean="0"/>
              <a:t> </a:t>
            </a:r>
            <a:endParaRPr lang="en-US" sz="1800" dirty="0"/>
          </a:p>
        </p:txBody>
      </p:sp>
      <p:sp>
        <p:nvSpPr>
          <p:cNvPr id="5" name="Slide Number Placeholder 4"/>
          <p:cNvSpPr>
            <a:spLocks noGrp="1"/>
          </p:cNvSpPr>
          <p:nvPr>
            <p:ph type="sldNum" sz="quarter" idx="12"/>
          </p:nvPr>
        </p:nvSpPr>
        <p:spPr/>
        <p:txBody>
          <a:bodyPr/>
          <a:lstStyle/>
          <a:p>
            <a:fld id="{C4B85148-DB98-4269-ACE6-2DF49F9918C9}" type="slidenum">
              <a:rPr lang="en-US" smtClean="0"/>
              <a:pPr/>
              <a:t>68</a:t>
            </a:fld>
            <a:endParaRPr lang="en-US" dirty="0"/>
          </a:p>
        </p:txBody>
      </p:sp>
      <p:sp>
        <p:nvSpPr>
          <p:cNvPr id="6" name="Rounded Rectangle 5"/>
          <p:cNvSpPr/>
          <p:nvPr/>
        </p:nvSpPr>
        <p:spPr>
          <a:xfrm>
            <a:off x="1514007" y="98474"/>
            <a:ext cx="2248525" cy="40862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b="1" dirty="0" smtClean="0">
                <a:solidFill>
                  <a:schemeClr val="tx1"/>
                </a:solidFill>
              </a:rPr>
              <a:t>Astronomy &amp; Physics</a:t>
            </a:r>
            <a:endParaRPr lang="en-US" b="1" dirty="0">
              <a:solidFill>
                <a:schemeClr val="tx1"/>
              </a:solidFill>
            </a:endParaRPr>
          </a:p>
        </p:txBody>
      </p:sp>
    </p:spTree>
    <p:extLst>
      <p:ext uri="{BB962C8B-B14F-4D97-AF65-F5344CB8AC3E}">
        <p14:creationId xmlns:p14="http://schemas.microsoft.com/office/powerpoint/2010/main" val="1170631173"/>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t>40: </a:t>
            </a:r>
            <a:r>
              <a:rPr lang="en-US" dirty="0"/>
              <a:t>Belle II High Energy Physics Experiment</a:t>
            </a:r>
          </a:p>
        </p:txBody>
      </p:sp>
      <p:sp>
        <p:nvSpPr>
          <p:cNvPr id="3" name="Content Placeholder 2"/>
          <p:cNvSpPr>
            <a:spLocks noGrp="1"/>
          </p:cNvSpPr>
          <p:nvPr>
            <p:ph idx="1"/>
          </p:nvPr>
        </p:nvSpPr>
        <p:spPr>
          <a:xfrm>
            <a:off x="95250" y="1036081"/>
            <a:ext cx="9048750" cy="5255862"/>
          </a:xfrm>
        </p:spPr>
        <p:txBody>
          <a:bodyPr/>
          <a:lstStyle/>
          <a:p>
            <a:r>
              <a:rPr lang="en-US" sz="2100" b="1" dirty="0">
                <a:solidFill>
                  <a:srgbClr val="FF0000"/>
                </a:solidFill>
              </a:rPr>
              <a:t>Application:</a:t>
            </a:r>
            <a:r>
              <a:rPr lang="en-US" sz="2100" dirty="0"/>
              <a:t> The Belle experiment is a particle physics experiment with more than 400 physicists and engineers investigating CP-violation effects with B meson production at the High Energy Accelerator KEKB e+ e- accelerator in Tsukuba, Japan. In particular look at numerous decay modes at the Upsilon(4S) resonance to search for new phenomena beyond the Standard Model of Particle Physics. This accelerator has the largest intensity of any in the world but events simpler than those from LHC and so analysis is less complicated but similar in style compared to the CERN accelerator.</a:t>
            </a:r>
            <a:endParaRPr lang="en-US" sz="2100" dirty="0" smtClean="0"/>
          </a:p>
          <a:p>
            <a:r>
              <a:rPr lang="en-US" sz="2100" b="1" dirty="0" smtClean="0">
                <a:solidFill>
                  <a:srgbClr val="FF0000"/>
                </a:solidFill>
              </a:rPr>
              <a:t>Futures:</a:t>
            </a:r>
            <a:r>
              <a:rPr lang="en-US" sz="2100" dirty="0" smtClean="0"/>
              <a:t> </a:t>
            </a:r>
            <a:r>
              <a:rPr lang="en-US" sz="2100" dirty="0"/>
              <a:t>An upgraded experiment Belle II and accelerator </a:t>
            </a:r>
            <a:r>
              <a:rPr lang="en-US" sz="2100" dirty="0" err="1"/>
              <a:t>SuperKEKB</a:t>
            </a:r>
            <a:r>
              <a:rPr lang="en-US" sz="2100" dirty="0"/>
              <a:t> will start operation in 2015 with a factor of 50 increased data with total integrated RAW data ~120PB and physics data ~15PB and ~100PB MC samples. Move to a distributed computing model requiring continuous RAW data transfer of ~20Gbps at designed luminosity between Japan and US. Will need Open Science Grid, Geant4, DIRAC, FTS, Belle II framework software.</a:t>
            </a:r>
          </a:p>
        </p:txBody>
      </p:sp>
      <p:sp>
        <p:nvSpPr>
          <p:cNvPr id="5" name="Slide Number Placeholder 4"/>
          <p:cNvSpPr>
            <a:spLocks noGrp="1"/>
          </p:cNvSpPr>
          <p:nvPr>
            <p:ph type="sldNum" sz="quarter" idx="12"/>
          </p:nvPr>
        </p:nvSpPr>
        <p:spPr/>
        <p:txBody>
          <a:bodyPr/>
          <a:lstStyle/>
          <a:p>
            <a:fld id="{C4B85148-DB98-4269-ACE6-2DF49F9918C9}" type="slidenum">
              <a:rPr lang="en-US" smtClean="0"/>
              <a:pPr/>
              <a:t>69</a:t>
            </a:fld>
            <a:endParaRPr lang="en-US" dirty="0"/>
          </a:p>
        </p:txBody>
      </p:sp>
      <p:sp>
        <p:nvSpPr>
          <p:cNvPr id="6" name="Rounded Rectangle 5"/>
          <p:cNvSpPr/>
          <p:nvPr/>
        </p:nvSpPr>
        <p:spPr>
          <a:xfrm>
            <a:off x="1514007" y="98474"/>
            <a:ext cx="2248525" cy="40862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b="1" dirty="0" smtClean="0">
                <a:solidFill>
                  <a:schemeClr val="tx1"/>
                </a:solidFill>
              </a:rPr>
              <a:t>Astronomy &amp; Physics</a:t>
            </a:r>
            <a:endParaRPr lang="en-US" b="1" dirty="0">
              <a:solidFill>
                <a:schemeClr val="tx1"/>
              </a:solidFill>
            </a:endParaRPr>
          </a:p>
        </p:txBody>
      </p:sp>
      <p:sp>
        <p:nvSpPr>
          <p:cNvPr id="7" name="Rectangle 6"/>
          <p:cNvSpPr/>
          <p:nvPr/>
        </p:nvSpPr>
        <p:spPr>
          <a:xfrm>
            <a:off x="1129788" y="5884902"/>
            <a:ext cx="1891865" cy="369332"/>
          </a:xfrm>
          <a:prstGeom prst="rect">
            <a:avLst/>
          </a:prstGeom>
          <a:solidFill>
            <a:schemeClr val="bg2">
              <a:lumMod val="60000"/>
              <a:lumOff val="40000"/>
            </a:schemeClr>
          </a:solidFill>
        </p:spPr>
        <p:txBody>
          <a:bodyPr wrap="none">
            <a:spAutoFit/>
          </a:bodyPr>
          <a:lstStyle/>
          <a:p>
            <a:r>
              <a:rPr lang="en-US" dirty="0" err="1">
                <a:solidFill>
                  <a:srgbClr val="006BB5"/>
                </a:solidFill>
              </a:rPr>
              <a:t>MRStat</a:t>
            </a:r>
            <a:r>
              <a:rPr lang="en-US" dirty="0">
                <a:solidFill>
                  <a:srgbClr val="006BB5"/>
                </a:solidFill>
              </a:rPr>
              <a:t> or PP, MC</a:t>
            </a:r>
          </a:p>
        </p:txBody>
      </p:sp>
      <p:sp>
        <p:nvSpPr>
          <p:cNvPr id="8" name="Rectangle 7"/>
          <p:cNvSpPr/>
          <p:nvPr/>
        </p:nvSpPr>
        <p:spPr>
          <a:xfrm>
            <a:off x="3021653" y="5884902"/>
            <a:ext cx="3642664" cy="369332"/>
          </a:xfrm>
          <a:prstGeom prst="rect">
            <a:avLst/>
          </a:prstGeom>
          <a:solidFill>
            <a:schemeClr val="bg2">
              <a:lumMod val="60000"/>
              <a:lumOff val="40000"/>
            </a:schemeClr>
          </a:solidFill>
        </p:spPr>
        <p:txBody>
          <a:bodyPr wrap="none">
            <a:spAutoFit/>
          </a:bodyPr>
          <a:lstStyle/>
          <a:p>
            <a:r>
              <a:rPr lang="en-US" dirty="0" smtClean="0">
                <a:solidFill>
                  <a:srgbClr val="7030A0"/>
                </a:solidFill>
              </a:rPr>
              <a:t>Parallelism </a:t>
            </a:r>
            <a:r>
              <a:rPr lang="en-US" dirty="0">
                <a:solidFill>
                  <a:srgbClr val="7030A0"/>
                </a:solidFill>
              </a:rPr>
              <a:t>over observed collisions</a:t>
            </a:r>
          </a:p>
        </p:txBody>
      </p:sp>
    </p:spTree>
    <p:extLst>
      <p:ext uri="{BB962C8B-B14F-4D97-AF65-F5344CB8AC3E}">
        <p14:creationId xmlns:p14="http://schemas.microsoft.com/office/powerpoint/2010/main" val="240951324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Requirements Extraction Process</a:t>
            </a:r>
          </a:p>
        </p:txBody>
      </p:sp>
      <p:sp>
        <p:nvSpPr>
          <p:cNvPr id="3" name="Content Placeholder 2"/>
          <p:cNvSpPr>
            <a:spLocks noGrp="1"/>
          </p:cNvSpPr>
          <p:nvPr>
            <p:ph idx="1"/>
          </p:nvPr>
        </p:nvSpPr>
        <p:spPr>
          <a:xfrm>
            <a:off x="95250" y="1393372"/>
            <a:ext cx="9048750" cy="4114800"/>
          </a:xfrm>
        </p:spPr>
        <p:txBody>
          <a:bodyPr/>
          <a:lstStyle/>
          <a:p>
            <a:r>
              <a:rPr lang="en-US" sz="2000" dirty="0"/>
              <a:t>Two-step process </a:t>
            </a:r>
            <a:r>
              <a:rPr lang="en-US" sz="2000" dirty="0" smtClean="0"/>
              <a:t>is used for requirement extraction:</a:t>
            </a:r>
          </a:p>
          <a:p>
            <a:pPr marL="457200" indent="-457200">
              <a:buFont typeface="+mj-lt"/>
              <a:buAutoNum type="arabicParenR"/>
            </a:pPr>
            <a:r>
              <a:rPr lang="en-US" sz="2000" dirty="0" smtClean="0"/>
              <a:t>Extract </a:t>
            </a:r>
            <a:r>
              <a:rPr lang="en-US" sz="2000" dirty="0"/>
              <a:t>specific requirements </a:t>
            </a:r>
            <a:r>
              <a:rPr lang="en-US" sz="2000" dirty="0" smtClean="0"/>
              <a:t>and map to reference architecture based </a:t>
            </a:r>
            <a:r>
              <a:rPr lang="en-US" sz="2000" dirty="0"/>
              <a:t>on each application’s characteristics such </a:t>
            </a:r>
            <a:r>
              <a:rPr lang="en-US" sz="2000" dirty="0" smtClean="0"/>
              <a:t>as:</a:t>
            </a:r>
          </a:p>
          <a:p>
            <a:pPr marL="796925" lvl="1" indent="-457200">
              <a:buFont typeface="+mj-lt"/>
              <a:buAutoNum type="alphaLcParenR"/>
            </a:pPr>
            <a:r>
              <a:rPr lang="en-US" sz="1900" dirty="0" smtClean="0">
                <a:solidFill>
                  <a:srgbClr val="FF0000"/>
                </a:solidFill>
              </a:rPr>
              <a:t>data </a:t>
            </a:r>
            <a:r>
              <a:rPr lang="en-US" sz="1900" dirty="0">
                <a:solidFill>
                  <a:srgbClr val="FF0000"/>
                </a:solidFill>
              </a:rPr>
              <a:t>sources </a:t>
            </a:r>
            <a:r>
              <a:rPr lang="en-US" sz="1900" dirty="0"/>
              <a:t>(data size, file formats, rate of grow, at rest or in motion, etc</a:t>
            </a:r>
            <a:r>
              <a:rPr lang="en-US" sz="1900" dirty="0" smtClean="0"/>
              <a:t>.)</a:t>
            </a:r>
            <a:endParaRPr lang="en-US" sz="1900" dirty="0"/>
          </a:p>
          <a:p>
            <a:pPr marL="800100" lvl="1" indent="-457200">
              <a:buFont typeface="+mj-lt"/>
              <a:buAutoNum type="alphaLcParenR"/>
            </a:pPr>
            <a:r>
              <a:rPr lang="en-US" sz="1900" dirty="0" smtClean="0">
                <a:solidFill>
                  <a:srgbClr val="FF0000"/>
                </a:solidFill>
              </a:rPr>
              <a:t>data </a:t>
            </a:r>
            <a:r>
              <a:rPr lang="en-US" sz="1900" dirty="0">
                <a:solidFill>
                  <a:srgbClr val="FF0000"/>
                </a:solidFill>
              </a:rPr>
              <a:t>lifecycle management </a:t>
            </a:r>
            <a:r>
              <a:rPr lang="en-US" sz="1900" dirty="0"/>
              <a:t>(curation, conversion, quality check, pre-analytic processing, etc</a:t>
            </a:r>
            <a:r>
              <a:rPr lang="en-US" sz="1900" dirty="0" smtClean="0"/>
              <a:t>.)</a:t>
            </a:r>
            <a:endParaRPr lang="en-US" sz="1900" dirty="0"/>
          </a:p>
          <a:p>
            <a:pPr marL="800100" lvl="1" indent="-457200">
              <a:buFont typeface="+mj-lt"/>
              <a:buAutoNum type="alphaLcParenR"/>
            </a:pPr>
            <a:r>
              <a:rPr lang="en-US" sz="1900" dirty="0" smtClean="0">
                <a:solidFill>
                  <a:srgbClr val="FF0000"/>
                </a:solidFill>
              </a:rPr>
              <a:t>data </a:t>
            </a:r>
            <a:r>
              <a:rPr lang="en-US" sz="1900" dirty="0">
                <a:solidFill>
                  <a:srgbClr val="FF0000"/>
                </a:solidFill>
              </a:rPr>
              <a:t>transformation </a:t>
            </a:r>
            <a:r>
              <a:rPr lang="en-US" sz="1900" dirty="0"/>
              <a:t>(data </a:t>
            </a:r>
            <a:r>
              <a:rPr lang="en-US" sz="1900" dirty="0" smtClean="0"/>
              <a:t>fusion/mashup, </a:t>
            </a:r>
            <a:r>
              <a:rPr lang="en-US" sz="1900" dirty="0"/>
              <a:t>analytics</a:t>
            </a:r>
            <a:r>
              <a:rPr lang="en-US" sz="1900" dirty="0" smtClean="0"/>
              <a:t>),</a:t>
            </a:r>
            <a:endParaRPr lang="en-US" sz="1900" dirty="0"/>
          </a:p>
          <a:p>
            <a:pPr marL="800100" lvl="1" indent="-457200">
              <a:buFont typeface="+mj-lt"/>
              <a:buAutoNum type="alphaLcParenR"/>
            </a:pPr>
            <a:r>
              <a:rPr lang="en-US" sz="1900" dirty="0" smtClean="0">
                <a:solidFill>
                  <a:srgbClr val="FF0000"/>
                </a:solidFill>
              </a:rPr>
              <a:t>capability </a:t>
            </a:r>
            <a:r>
              <a:rPr lang="en-US" sz="1900" dirty="0">
                <a:solidFill>
                  <a:srgbClr val="FF0000"/>
                </a:solidFill>
              </a:rPr>
              <a:t>infrastructure </a:t>
            </a:r>
            <a:r>
              <a:rPr lang="en-US" sz="1900" dirty="0"/>
              <a:t>(software tools, platform tools, hardware resources such as storage and networking), </a:t>
            </a:r>
            <a:r>
              <a:rPr lang="en-US" sz="1900" dirty="0" smtClean="0"/>
              <a:t>and</a:t>
            </a:r>
            <a:endParaRPr lang="en-US" sz="1900" dirty="0"/>
          </a:p>
          <a:p>
            <a:pPr marL="800100" lvl="1" indent="-457200">
              <a:buFont typeface="+mj-lt"/>
              <a:buAutoNum type="alphaLcParenR"/>
            </a:pPr>
            <a:r>
              <a:rPr lang="en-US" sz="1900" dirty="0" smtClean="0">
                <a:solidFill>
                  <a:srgbClr val="FF0000"/>
                </a:solidFill>
              </a:rPr>
              <a:t>data </a:t>
            </a:r>
            <a:r>
              <a:rPr lang="en-US" sz="1900" dirty="0">
                <a:solidFill>
                  <a:srgbClr val="FF0000"/>
                </a:solidFill>
              </a:rPr>
              <a:t>usage </a:t>
            </a:r>
            <a:r>
              <a:rPr lang="en-US" sz="1900" dirty="0"/>
              <a:t>(processed results in text, table, visual, and other formats</a:t>
            </a:r>
            <a:r>
              <a:rPr lang="en-US" sz="1900" dirty="0" smtClean="0"/>
              <a:t>).</a:t>
            </a:r>
          </a:p>
          <a:p>
            <a:pPr marL="800100" lvl="1" indent="-457200">
              <a:buFont typeface="+mj-lt"/>
              <a:buAutoNum type="alphaLcParenR"/>
            </a:pPr>
            <a:r>
              <a:rPr lang="en-US" sz="1900" dirty="0" smtClean="0">
                <a:solidFill>
                  <a:srgbClr val="FF0000"/>
                </a:solidFill>
              </a:rPr>
              <a:t>all</a:t>
            </a:r>
            <a:r>
              <a:rPr lang="en-US" sz="1900" dirty="0" smtClean="0"/>
              <a:t> architecture </a:t>
            </a:r>
            <a:r>
              <a:rPr lang="en-US" sz="1900" dirty="0"/>
              <a:t>components informed by Goals and use case </a:t>
            </a:r>
            <a:r>
              <a:rPr lang="en-US" sz="1900" dirty="0" smtClean="0"/>
              <a:t>description</a:t>
            </a:r>
          </a:p>
          <a:p>
            <a:pPr marL="800100" lvl="1" indent="-457200">
              <a:buFont typeface="+mj-lt"/>
              <a:buAutoNum type="alphaLcParenR"/>
            </a:pPr>
            <a:r>
              <a:rPr lang="en-US" sz="1900" dirty="0" smtClean="0">
                <a:solidFill>
                  <a:srgbClr val="FF0000"/>
                </a:solidFill>
              </a:rPr>
              <a:t>Security &amp; Privacy</a:t>
            </a:r>
            <a:r>
              <a:rPr lang="en-US" sz="1900" dirty="0" smtClean="0"/>
              <a:t> has direct map</a:t>
            </a:r>
          </a:p>
          <a:p>
            <a:pPr marL="457200" indent="-457200">
              <a:buFont typeface="+mj-lt"/>
              <a:buAutoNum type="arabicParenR"/>
            </a:pPr>
            <a:r>
              <a:rPr lang="en-US" sz="2000" dirty="0" smtClean="0"/>
              <a:t>Aggregate </a:t>
            </a:r>
            <a:r>
              <a:rPr lang="en-US" sz="2000" dirty="0"/>
              <a:t>all specific requirements into high-level generalized requirements which are vendor-neutral and technology agnostic.</a:t>
            </a:r>
          </a:p>
        </p:txBody>
      </p:sp>
      <p:sp>
        <p:nvSpPr>
          <p:cNvPr id="4" name="Slide Number Placeholder 3"/>
          <p:cNvSpPr>
            <a:spLocks noGrp="1"/>
          </p:cNvSpPr>
          <p:nvPr>
            <p:ph type="sldNum" sz="quarter" idx="12"/>
          </p:nvPr>
        </p:nvSpPr>
        <p:spPr/>
        <p:txBody>
          <a:bodyPr/>
          <a:lstStyle/>
          <a:p>
            <a:fld id="{F5B7371F-B25E-42BE-91F9-DCD17E1CF49D}" type="slidenum">
              <a:rPr lang="en-US" smtClean="0"/>
              <a:pPr/>
              <a:t>7</a:t>
            </a:fld>
            <a:endParaRPr lang="en-US" dirty="0"/>
          </a:p>
        </p:txBody>
      </p:sp>
    </p:spTree>
    <p:extLst>
      <p:ext uri="{BB962C8B-B14F-4D97-AF65-F5344CB8AC3E}">
        <p14:creationId xmlns:p14="http://schemas.microsoft.com/office/powerpoint/2010/main" val="295286156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904009" y="2429151"/>
            <a:ext cx="6870396" cy="566924"/>
          </a:xfrm>
        </p:spPr>
        <p:txBody>
          <a:bodyPr>
            <a:normAutofit fontScale="90000"/>
          </a:bodyPr>
          <a:lstStyle/>
          <a:p>
            <a:r>
              <a:rPr lang="en-US" dirty="0" smtClean="0"/>
              <a:t>Introduction to </a:t>
            </a:r>
            <a:r>
              <a:rPr lang="en-US" dirty="0"/>
              <a:t>NIST Big Data Public Working Group (NBD-PWG</a:t>
            </a:r>
            <a:r>
              <a:rPr lang="en-US" dirty="0" smtClean="0"/>
              <a:t>)</a:t>
            </a:r>
            <a:br>
              <a:rPr lang="en-US" dirty="0" smtClean="0"/>
            </a:br>
            <a:r>
              <a:rPr lang="en-US" dirty="0">
                <a:solidFill>
                  <a:srgbClr val="782F40"/>
                </a:solidFill>
              </a:rPr>
              <a:t>Requirements and Use Case </a:t>
            </a:r>
            <a:r>
              <a:rPr lang="en-US" dirty="0" smtClean="0">
                <a:solidFill>
                  <a:srgbClr val="782F40"/>
                </a:solidFill>
              </a:rPr>
              <a:t>Subgroup</a:t>
            </a:r>
            <a:br>
              <a:rPr lang="en-US" dirty="0" smtClean="0">
                <a:solidFill>
                  <a:srgbClr val="782F40"/>
                </a:solidFill>
              </a:rPr>
            </a:br>
            <a:r>
              <a:rPr lang="en-US" dirty="0" smtClean="0">
                <a:solidFill>
                  <a:schemeClr val="accent3">
                    <a:lumMod val="50000"/>
                  </a:schemeClr>
                </a:solidFill>
              </a:rPr>
              <a:t>Environment, Earth and Polar Science Use Cases</a:t>
            </a:r>
            <a:endParaRPr lang="en-US" dirty="0">
              <a:solidFill>
                <a:schemeClr val="accent3">
                  <a:lumMod val="50000"/>
                </a:schemeClr>
              </a:solidFill>
            </a:endParaRPr>
          </a:p>
        </p:txBody>
      </p:sp>
      <p:sp>
        <p:nvSpPr>
          <p:cNvPr id="4" name="Text Placeholder 3"/>
          <p:cNvSpPr>
            <a:spLocks noGrp="1"/>
          </p:cNvSpPr>
          <p:nvPr>
            <p:ph type="body" sz="quarter" idx="10"/>
          </p:nvPr>
        </p:nvSpPr>
        <p:spPr/>
        <p:txBody>
          <a:bodyPr/>
          <a:lstStyle/>
          <a:p>
            <a:endParaRPr lang="en-US" dirty="0"/>
          </a:p>
        </p:txBody>
      </p:sp>
    </p:spTree>
    <p:extLst>
      <p:ext uri="{BB962C8B-B14F-4D97-AF65-F5344CB8AC3E}">
        <p14:creationId xmlns:p14="http://schemas.microsoft.com/office/powerpoint/2010/main" val="362729815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33382" y="91138"/>
            <a:ext cx="5198300" cy="810846"/>
          </a:xfrm>
        </p:spPr>
        <p:txBody>
          <a:bodyPr>
            <a:noAutofit/>
          </a:bodyPr>
          <a:lstStyle/>
          <a:p>
            <a:pPr algn="l"/>
            <a:r>
              <a:rPr lang="en-US" dirty="0" smtClean="0"/>
              <a:t>41: EISCAT </a:t>
            </a:r>
            <a:r>
              <a:rPr lang="en-US" dirty="0"/>
              <a:t>3D incoherent scatter radar </a:t>
            </a:r>
            <a:r>
              <a:rPr lang="en-US" dirty="0" smtClean="0"/>
              <a:t>system I</a:t>
            </a:r>
            <a:endParaRPr lang="en-US" dirty="0"/>
          </a:p>
        </p:txBody>
      </p:sp>
      <p:sp>
        <p:nvSpPr>
          <p:cNvPr id="3" name="Content Placeholder 2"/>
          <p:cNvSpPr>
            <a:spLocks noGrp="1"/>
          </p:cNvSpPr>
          <p:nvPr>
            <p:ph idx="1"/>
          </p:nvPr>
        </p:nvSpPr>
        <p:spPr>
          <a:xfrm>
            <a:off x="0" y="986194"/>
            <a:ext cx="9048750" cy="5064095"/>
          </a:xfrm>
        </p:spPr>
        <p:txBody>
          <a:bodyPr/>
          <a:lstStyle/>
          <a:p>
            <a:r>
              <a:rPr lang="en-US" sz="1700" b="1" dirty="0">
                <a:solidFill>
                  <a:srgbClr val="FF0000"/>
                </a:solidFill>
              </a:rPr>
              <a:t>Application: </a:t>
            </a:r>
            <a:r>
              <a:rPr lang="en-US" sz="1700" dirty="0"/>
              <a:t>EISCAT, the European Incoherent Scatter Scientific Association, conducts research on the lower, middle and upper atmosphere and ionosphere using the incoherent scatter radar technique. This technique is the most powerful ground-based tool for these research applications. EISCAT studies instabilities in the ionosphere, as well as investigating the structure and dynamics of the middle atmosphere. It is also a diagnostic instrument in </a:t>
            </a:r>
            <a:r>
              <a:rPr lang="en-US" sz="1700" dirty="0" err="1"/>
              <a:t>ionospheric</a:t>
            </a:r>
            <a:r>
              <a:rPr lang="en-US" sz="1700" dirty="0"/>
              <a:t> modification experiments with addition of a separate Heating facility. Currently EISCAT operates 3 of the 10 major incoherent radar scattering instruments worldwide with its facilities in in the Scandinavian sector, north of the Arctic Circle. </a:t>
            </a:r>
            <a:endParaRPr lang="en-US" sz="1700" dirty="0" smtClean="0"/>
          </a:p>
          <a:p>
            <a:r>
              <a:rPr lang="en-US" sz="1700" b="1" dirty="0" smtClean="0">
                <a:solidFill>
                  <a:srgbClr val="FF0000"/>
                </a:solidFill>
              </a:rPr>
              <a:t>Current </a:t>
            </a:r>
            <a:r>
              <a:rPr lang="en-US" sz="1700" b="1" dirty="0">
                <a:solidFill>
                  <a:srgbClr val="FF0000"/>
                </a:solidFill>
              </a:rPr>
              <a:t>Approach: </a:t>
            </a:r>
            <a:r>
              <a:rPr lang="en-US" sz="1700" dirty="0"/>
              <a:t>The current running old EISCAT radar generates terabytes per year rates and does not present special challenges.</a:t>
            </a:r>
            <a:endParaRPr lang="en-US" sz="1700" b="1" dirty="0" smtClean="0">
              <a:solidFill>
                <a:srgbClr val="FF0000"/>
              </a:solidFill>
            </a:endParaRPr>
          </a:p>
          <a:p>
            <a:r>
              <a:rPr lang="en-US" sz="1700" b="1" dirty="0" smtClean="0">
                <a:solidFill>
                  <a:srgbClr val="FF0000"/>
                </a:solidFill>
              </a:rPr>
              <a:t>Futures: </a:t>
            </a:r>
            <a:r>
              <a:rPr lang="en-US" sz="1700" dirty="0"/>
              <a:t>The design of the next generation radar, EISCAT_3D, will consist of a core site with a transmitting and receiving radar arrays and four sites with receiving antenna arrays at some 100 km from the core. The fully operational 5-site system will generate several thousand times data of current EISCAT system with 40 PB/year in 2022 and is expected to operate for 30 years. EISCAT 3D data e-Infrastructure plans to use the high performance computers for central site data processing and high throughput computers for mirror sites data processing. Downloading the full data is not time critical, but operations require real-time information about certain pre-defined events to be sent from the sites to the operation center and a real-time link from the operation center to the sites to set the mode of radar operation on with immediate action. </a:t>
            </a:r>
          </a:p>
        </p:txBody>
      </p:sp>
      <p:sp>
        <p:nvSpPr>
          <p:cNvPr id="5" name="Slide Number Placeholder 4"/>
          <p:cNvSpPr>
            <a:spLocks noGrp="1"/>
          </p:cNvSpPr>
          <p:nvPr>
            <p:ph type="sldNum" sz="quarter" idx="12"/>
          </p:nvPr>
        </p:nvSpPr>
        <p:spPr/>
        <p:txBody>
          <a:bodyPr/>
          <a:lstStyle/>
          <a:p>
            <a:fld id="{C4B85148-DB98-4269-ACE6-2DF49F9918C9}" type="slidenum">
              <a:rPr lang="en-US" smtClean="0"/>
              <a:pPr/>
              <a:t>71</a:t>
            </a:fld>
            <a:endParaRPr lang="en-US" dirty="0"/>
          </a:p>
        </p:txBody>
      </p:sp>
      <p:sp>
        <p:nvSpPr>
          <p:cNvPr id="7" name="Rounded Rectangle 6"/>
          <p:cNvSpPr/>
          <p:nvPr/>
        </p:nvSpPr>
        <p:spPr>
          <a:xfrm>
            <a:off x="1514007" y="-54759"/>
            <a:ext cx="2383436" cy="71508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b="1" dirty="0">
                <a:solidFill>
                  <a:schemeClr val="tx1"/>
                </a:solidFill>
              </a:rPr>
              <a:t>Earth, Environmental </a:t>
            </a:r>
            <a:r>
              <a:rPr lang="en-US" b="1">
                <a:solidFill>
                  <a:schemeClr val="tx1"/>
                </a:solidFill>
              </a:rPr>
              <a:t>and </a:t>
            </a:r>
            <a:r>
              <a:rPr lang="en-US" b="1" smtClean="0">
                <a:solidFill>
                  <a:schemeClr val="tx1"/>
                </a:solidFill>
              </a:rPr>
              <a:t>Polar Science</a:t>
            </a:r>
            <a:endParaRPr lang="en-US" b="1" dirty="0">
              <a:solidFill>
                <a:schemeClr val="tx1"/>
              </a:solidFill>
            </a:endParaRPr>
          </a:p>
        </p:txBody>
      </p:sp>
      <p:sp>
        <p:nvSpPr>
          <p:cNvPr id="6" name="Rectangle 5"/>
          <p:cNvSpPr/>
          <p:nvPr/>
        </p:nvSpPr>
        <p:spPr>
          <a:xfrm>
            <a:off x="1148561" y="6280428"/>
            <a:ext cx="875561" cy="369332"/>
          </a:xfrm>
          <a:prstGeom prst="rect">
            <a:avLst/>
          </a:prstGeom>
          <a:solidFill>
            <a:schemeClr val="bg2">
              <a:lumMod val="60000"/>
              <a:lumOff val="40000"/>
            </a:schemeClr>
          </a:solidFill>
        </p:spPr>
        <p:txBody>
          <a:bodyPr wrap="none">
            <a:spAutoFit/>
          </a:bodyPr>
          <a:lstStyle/>
          <a:p>
            <a:r>
              <a:rPr lang="en-US" dirty="0" smtClean="0">
                <a:solidFill>
                  <a:srgbClr val="006BB5"/>
                </a:solidFill>
              </a:rPr>
              <a:t>PP</a:t>
            </a:r>
            <a:r>
              <a:rPr lang="en-US" dirty="0">
                <a:solidFill>
                  <a:srgbClr val="006BB5"/>
                </a:solidFill>
              </a:rPr>
              <a:t>, </a:t>
            </a:r>
            <a:r>
              <a:rPr lang="en-US" dirty="0" smtClean="0">
                <a:solidFill>
                  <a:srgbClr val="006BB5"/>
                </a:solidFill>
              </a:rPr>
              <a:t>GIS</a:t>
            </a:r>
            <a:endParaRPr lang="en-US" dirty="0">
              <a:solidFill>
                <a:srgbClr val="006BB5"/>
              </a:solidFill>
            </a:endParaRPr>
          </a:p>
        </p:txBody>
      </p:sp>
      <p:sp>
        <p:nvSpPr>
          <p:cNvPr id="8" name="Rectangle 7"/>
          <p:cNvSpPr/>
          <p:nvPr/>
        </p:nvSpPr>
        <p:spPr>
          <a:xfrm>
            <a:off x="2024122" y="6280428"/>
            <a:ext cx="4970143" cy="369332"/>
          </a:xfrm>
          <a:prstGeom prst="rect">
            <a:avLst/>
          </a:prstGeom>
          <a:solidFill>
            <a:schemeClr val="bg2">
              <a:lumMod val="60000"/>
              <a:lumOff val="40000"/>
            </a:schemeClr>
          </a:solidFill>
        </p:spPr>
        <p:txBody>
          <a:bodyPr wrap="none">
            <a:spAutoFit/>
          </a:bodyPr>
          <a:lstStyle/>
          <a:p>
            <a:r>
              <a:rPr lang="en-US" dirty="0" smtClean="0">
                <a:solidFill>
                  <a:srgbClr val="7030A0"/>
                </a:solidFill>
              </a:rPr>
              <a:t>Parallelism </a:t>
            </a:r>
            <a:r>
              <a:rPr lang="en-US" dirty="0">
                <a:solidFill>
                  <a:srgbClr val="7030A0"/>
                </a:solidFill>
              </a:rPr>
              <a:t>over Radar sensors leading to images</a:t>
            </a:r>
          </a:p>
        </p:txBody>
      </p:sp>
    </p:spTree>
    <p:extLst>
      <p:ext uri="{BB962C8B-B14F-4D97-AF65-F5344CB8AC3E}">
        <p14:creationId xmlns:p14="http://schemas.microsoft.com/office/powerpoint/2010/main" val="1644624356"/>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33382" y="91138"/>
            <a:ext cx="5198300" cy="810846"/>
          </a:xfrm>
        </p:spPr>
        <p:txBody>
          <a:bodyPr>
            <a:noAutofit/>
          </a:bodyPr>
          <a:lstStyle/>
          <a:p>
            <a:pPr algn="l"/>
            <a:r>
              <a:rPr lang="en-US" dirty="0" smtClean="0"/>
              <a:t>41: EISCAT </a:t>
            </a:r>
            <a:r>
              <a:rPr lang="en-US" dirty="0"/>
              <a:t>3D incoherent scatter radar </a:t>
            </a:r>
            <a:r>
              <a:rPr lang="en-US" dirty="0" smtClean="0"/>
              <a:t>system II</a:t>
            </a:r>
            <a:endParaRPr lang="en-US" dirty="0"/>
          </a:p>
        </p:txBody>
      </p:sp>
      <p:sp>
        <p:nvSpPr>
          <p:cNvPr id="5" name="Slide Number Placeholder 4"/>
          <p:cNvSpPr>
            <a:spLocks noGrp="1"/>
          </p:cNvSpPr>
          <p:nvPr>
            <p:ph type="sldNum" sz="quarter" idx="12"/>
          </p:nvPr>
        </p:nvSpPr>
        <p:spPr/>
        <p:txBody>
          <a:bodyPr/>
          <a:lstStyle/>
          <a:p>
            <a:fld id="{C4B85148-DB98-4269-ACE6-2DF49F9918C9}" type="slidenum">
              <a:rPr lang="en-US" smtClean="0"/>
              <a:pPr/>
              <a:t>72</a:t>
            </a:fld>
            <a:endParaRPr lang="en-US" dirty="0"/>
          </a:p>
        </p:txBody>
      </p:sp>
      <p:sp>
        <p:nvSpPr>
          <p:cNvPr id="7" name="Rounded Rectangle 6"/>
          <p:cNvSpPr/>
          <p:nvPr/>
        </p:nvSpPr>
        <p:spPr>
          <a:xfrm>
            <a:off x="1514007" y="-54759"/>
            <a:ext cx="2383436" cy="71508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b="1" dirty="0">
                <a:solidFill>
                  <a:schemeClr val="tx1"/>
                </a:solidFill>
              </a:rPr>
              <a:t>Earth, Environmental </a:t>
            </a:r>
            <a:r>
              <a:rPr lang="en-US" b="1">
                <a:solidFill>
                  <a:schemeClr val="tx1"/>
                </a:solidFill>
              </a:rPr>
              <a:t>and </a:t>
            </a:r>
            <a:r>
              <a:rPr lang="en-US" b="1" smtClean="0">
                <a:solidFill>
                  <a:schemeClr val="tx1"/>
                </a:solidFill>
              </a:rPr>
              <a:t>Polar Science</a:t>
            </a:r>
            <a:endParaRPr lang="en-US" b="1" dirty="0">
              <a:solidFill>
                <a:schemeClr val="tx1"/>
              </a:solidFill>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7048" y="1047176"/>
            <a:ext cx="7932668" cy="5760720"/>
          </a:xfrm>
          <a:prstGeom prst="rect">
            <a:avLst/>
          </a:prstGeom>
          <a:noFill/>
          <a:ln>
            <a:noFill/>
          </a:ln>
        </p:spPr>
      </p:pic>
    </p:spTree>
    <p:extLst>
      <p:ext uri="{BB962C8B-B14F-4D97-AF65-F5344CB8AC3E}">
        <p14:creationId xmlns:p14="http://schemas.microsoft.com/office/powerpoint/2010/main" val="765172928"/>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smtClean="0"/>
              <a:t>(I</a:t>
            </a:r>
            <a:r>
              <a:rPr lang="en-US" sz="2400" dirty="0"/>
              <a:t>) 42</a:t>
            </a:r>
            <a:r>
              <a:rPr lang="en-US" sz="2400" dirty="0" smtClean="0"/>
              <a:t>: </a:t>
            </a:r>
            <a:r>
              <a:rPr lang="en-US" sz="2400" dirty="0"/>
              <a:t>ENVRI, Common Operations of Environmental Research Infrastructure</a:t>
            </a:r>
          </a:p>
        </p:txBody>
      </p:sp>
      <p:sp>
        <p:nvSpPr>
          <p:cNvPr id="3" name="Content Placeholder 2"/>
          <p:cNvSpPr>
            <a:spLocks noGrp="1"/>
          </p:cNvSpPr>
          <p:nvPr>
            <p:ph idx="1"/>
          </p:nvPr>
        </p:nvSpPr>
        <p:spPr>
          <a:xfrm>
            <a:off x="95250" y="1036081"/>
            <a:ext cx="9048750" cy="4114800"/>
          </a:xfrm>
        </p:spPr>
        <p:txBody>
          <a:bodyPr/>
          <a:lstStyle/>
          <a:p>
            <a:r>
              <a:rPr lang="en-US" sz="1900" b="1" dirty="0">
                <a:solidFill>
                  <a:srgbClr val="FF0000"/>
                </a:solidFill>
              </a:rPr>
              <a:t>Application:</a:t>
            </a:r>
            <a:r>
              <a:rPr lang="en-US" sz="1900" dirty="0"/>
              <a:t> ENVRI Research Infrastructures (ENV RIs) addresses European distributed, long-term, remote controlled observational networks focused on understanding processes, trends, thresholds, interactions and feedbacks and increasing the predictive power to address future environmental challenges. </a:t>
            </a:r>
            <a:endParaRPr lang="en-US" sz="1900" dirty="0" smtClean="0"/>
          </a:p>
          <a:p>
            <a:r>
              <a:rPr lang="en-US" sz="1900" b="1" dirty="0" smtClean="0">
                <a:solidFill>
                  <a:srgbClr val="FF0000"/>
                </a:solidFill>
              </a:rPr>
              <a:t>Current </a:t>
            </a:r>
            <a:r>
              <a:rPr lang="en-US" sz="1900" b="1" dirty="0">
                <a:solidFill>
                  <a:srgbClr val="FF0000"/>
                </a:solidFill>
              </a:rPr>
              <a:t>Approach:</a:t>
            </a:r>
            <a:r>
              <a:rPr lang="en-US" sz="1900" dirty="0"/>
              <a:t> ENVRI develops a Reference Model (ENVRI RM) as a common ontological framework and standard for the description and characterization of computational and storage infrastructures in order to achieve seamless interoperability between the heterogeneous resources of different infrastructures. The ENVRI RM serves as a common language for community communication, providing a uniform framework into which the infrastructure’s components can be classified and compared, also serving to identify common solutions to common problems. Note data sizes in a given infrastructure vary from gigabytes to petabytes per year.</a:t>
            </a:r>
            <a:r>
              <a:rPr lang="en-US" sz="1900" dirty="0" smtClean="0"/>
              <a:t>  There are 6 close and 2 loose couplings with big EU projects (next page)</a:t>
            </a:r>
          </a:p>
          <a:p>
            <a:r>
              <a:rPr lang="en-US" sz="1900" b="1" dirty="0" smtClean="0">
                <a:solidFill>
                  <a:srgbClr val="FF0000"/>
                </a:solidFill>
              </a:rPr>
              <a:t>Futures:</a:t>
            </a:r>
            <a:r>
              <a:rPr lang="en-US" sz="1900" dirty="0" smtClean="0"/>
              <a:t> </a:t>
            </a:r>
            <a:r>
              <a:rPr lang="en-US" sz="1900" dirty="0"/>
              <a:t>ENVRI’s common environment will empower the users of the collaborating environmental research infrastructures and enable multidisciplinary scientists to access, study and correlate data from multiple domains for "system level" research. It provides </a:t>
            </a:r>
            <a:r>
              <a:rPr lang="en-US" sz="1900" dirty="0" err="1"/>
              <a:t>Bigdata</a:t>
            </a:r>
            <a:r>
              <a:rPr lang="en-US" sz="1900" dirty="0"/>
              <a:t> requirements coming from interdisciplinary research</a:t>
            </a:r>
          </a:p>
        </p:txBody>
      </p:sp>
      <p:sp>
        <p:nvSpPr>
          <p:cNvPr id="5" name="Slide Number Placeholder 4"/>
          <p:cNvSpPr>
            <a:spLocks noGrp="1"/>
          </p:cNvSpPr>
          <p:nvPr>
            <p:ph type="sldNum" sz="quarter" idx="12"/>
          </p:nvPr>
        </p:nvSpPr>
        <p:spPr/>
        <p:txBody>
          <a:bodyPr/>
          <a:lstStyle/>
          <a:p>
            <a:fld id="{C4B85148-DB98-4269-ACE6-2DF49F9918C9}" type="slidenum">
              <a:rPr lang="en-US" smtClean="0"/>
              <a:pPr/>
              <a:t>73</a:t>
            </a:fld>
            <a:endParaRPr lang="en-US" dirty="0"/>
          </a:p>
        </p:txBody>
      </p:sp>
      <p:sp>
        <p:nvSpPr>
          <p:cNvPr id="6" name="Rounded Rectangle 5"/>
          <p:cNvSpPr/>
          <p:nvPr/>
        </p:nvSpPr>
        <p:spPr>
          <a:xfrm>
            <a:off x="1514007" y="-54759"/>
            <a:ext cx="2383436" cy="71508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b="1" dirty="0">
                <a:solidFill>
                  <a:schemeClr val="tx1"/>
                </a:solidFill>
              </a:rPr>
              <a:t>Earth, Environmental </a:t>
            </a:r>
            <a:r>
              <a:rPr lang="en-US" b="1">
                <a:solidFill>
                  <a:schemeClr val="tx1"/>
                </a:solidFill>
              </a:rPr>
              <a:t>and </a:t>
            </a:r>
            <a:r>
              <a:rPr lang="en-US" b="1" smtClean="0">
                <a:solidFill>
                  <a:schemeClr val="tx1"/>
                </a:solidFill>
              </a:rPr>
              <a:t>Polar Science</a:t>
            </a:r>
            <a:endParaRPr lang="en-US" b="1" dirty="0">
              <a:solidFill>
                <a:schemeClr val="tx1"/>
              </a:solidFill>
            </a:endParaRPr>
          </a:p>
        </p:txBody>
      </p:sp>
      <p:sp>
        <p:nvSpPr>
          <p:cNvPr id="7" name="Rectangle 6"/>
          <p:cNvSpPr/>
          <p:nvPr/>
        </p:nvSpPr>
        <p:spPr>
          <a:xfrm>
            <a:off x="1159755" y="6113215"/>
            <a:ext cx="2412199" cy="369332"/>
          </a:xfrm>
          <a:prstGeom prst="rect">
            <a:avLst/>
          </a:prstGeom>
          <a:solidFill>
            <a:schemeClr val="bg2">
              <a:lumMod val="60000"/>
              <a:lumOff val="40000"/>
            </a:schemeClr>
          </a:solidFill>
        </p:spPr>
        <p:txBody>
          <a:bodyPr wrap="none">
            <a:spAutoFit/>
          </a:bodyPr>
          <a:lstStyle/>
          <a:p>
            <a:r>
              <a:rPr lang="en-US" dirty="0">
                <a:solidFill>
                  <a:srgbClr val="006BB5"/>
                </a:solidFill>
              </a:rPr>
              <a:t>Fusion, S/Q, Index, GIS</a:t>
            </a:r>
          </a:p>
        </p:txBody>
      </p:sp>
      <p:sp>
        <p:nvSpPr>
          <p:cNvPr id="8" name="Rectangle 7"/>
          <p:cNvSpPr/>
          <p:nvPr/>
        </p:nvSpPr>
        <p:spPr>
          <a:xfrm>
            <a:off x="1159755" y="6488668"/>
            <a:ext cx="6838988" cy="369332"/>
          </a:xfrm>
          <a:prstGeom prst="rect">
            <a:avLst/>
          </a:prstGeom>
          <a:solidFill>
            <a:schemeClr val="bg2">
              <a:lumMod val="60000"/>
              <a:lumOff val="40000"/>
            </a:schemeClr>
          </a:solidFill>
        </p:spPr>
        <p:txBody>
          <a:bodyPr wrap="none">
            <a:spAutoFit/>
          </a:bodyPr>
          <a:lstStyle/>
          <a:p>
            <a:r>
              <a:rPr lang="en-US" dirty="0" smtClean="0">
                <a:solidFill>
                  <a:srgbClr val="7030A0"/>
                </a:solidFill>
              </a:rPr>
              <a:t>Parallelism </a:t>
            </a:r>
            <a:r>
              <a:rPr lang="en-US" dirty="0">
                <a:solidFill>
                  <a:srgbClr val="7030A0"/>
                </a:solidFill>
              </a:rPr>
              <a:t>over Environmental observations including many sensors</a:t>
            </a:r>
          </a:p>
        </p:txBody>
      </p:sp>
      <p:sp>
        <p:nvSpPr>
          <p:cNvPr id="9" name="Rectangle 8"/>
          <p:cNvSpPr/>
          <p:nvPr/>
        </p:nvSpPr>
        <p:spPr>
          <a:xfrm>
            <a:off x="3571954" y="6113215"/>
            <a:ext cx="1244544" cy="369332"/>
          </a:xfrm>
          <a:prstGeom prst="rect">
            <a:avLst/>
          </a:prstGeom>
          <a:solidFill>
            <a:schemeClr val="bg2">
              <a:lumMod val="60000"/>
              <a:lumOff val="40000"/>
            </a:schemeClr>
          </a:solidFill>
        </p:spPr>
        <p:txBody>
          <a:bodyPr wrap="square">
            <a:spAutoFit/>
          </a:bodyPr>
          <a:lstStyle/>
          <a:p>
            <a:r>
              <a:rPr lang="en-US" dirty="0" smtClean="0">
                <a:solidFill>
                  <a:schemeClr val="accent3">
                    <a:lumMod val="50000"/>
                  </a:schemeClr>
                </a:solidFill>
              </a:rPr>
              <a:t>Streaming</a:t>
            </a:r>
            <a:endParaRPr lang="en-US" dirty="0">
              <a:solidFill>
                <a:schemeClr val="accent3">
                  <a:lumMod val="50000"/>
                </a:schemeClr>
              </a:solidFill>
            </a:endParaRPr>
          </a:p>
        </p:txBody>
      </p:sp>
    </p:spTree>
    <p:extLst>
      <p:ext uri="{BB962C8B-B14F-4D97-AF65-F5344CB8AC3E}">
        <p14:creationId xmlns:p14="http://schemas.microsoft.com/office/powerpoint/2010/main" val="790623461"/>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smtClean="0"/>
              <a:t>(II) 42: </a:t>
            </a:r>
            <a:r>
              <a:rPr lang="en-US" sz="2400" dirty="0"/>
              <a:t>ENVRI, Common Operations of Environmental Research Infrastructure</a:t>
            </a:r>
          </a:p>
        </p:txBody>
      </p:sp>
      <p:sp>
        <p:nvSpPr>
          <p:cNvPr id="3" name="Content Placeholder 2"/>
          <p:cNvSpPr>
            <a:spLocks noGrp="1"/>
          </p:cNvSpPr>
          <p:nvPr>
            <p:ph idx="1"/>
          </p:nvPr>
        </p:nvSpPr>
        <p:spPr>
          <a:xfrm>
            <a:off x="37578" y="1027134"/>
            <a:ext cx="9048750" cy="5411765"/>
          </a:xfrm>
        </p:spPr>
        <p:txBody>
          <a:bodyPr/>
          <a:lstStyle/>
          <a:p>
            <a:r>
              <a:rPr lang="en-US" sz="1800" b="1" dirty="0">
                <a:solidFill>
                  <a:srgbClr val="006BB5"/>
                </a:solidFill>
              </a:rPr>
              <a:t>ENVRI </a:t>
            </a:r>
            <a:r>
              <a:rPr lang="en-US" sz="1800" dirty="0" smtClean="0"/>
              <a:t>includes 6 major projects</a:t>
            </a:r>
          </a:p>
          <a:p>
            <a:pPr lvl="1"/>
            <a:r>
              <a:rPr lang="en-US" sz="1800" b="1" dirty="0">
                <a:solidFill>
                  <a:srgbClr val="006BB5"/>
                </a:solidFill>
              </a:rPr>
              <a:t>ICOS</a:t>
            </a:r>
            <a:r>
              <a:rPr lang="en-US" sz="1800" dirty="0"/>
              <a:t> is a European distributed infrastructure dedicated to the monitoring of greenhouse gases (GHG) through its atmospheric, ecosystem and ocean networks. </a:t>
            </a:r>
          </a:p>
          <a:p>
            <a:pPr lvl="1"/>
            <a:r>
              <a:rPr lang="en-US" sz="1800" b="1" dirty="0">
                <a:solidFill>
                  <a:srgbClr val="006BB5"/>
                </a:solidFill>
              </a:rPr>
              <a:t>EURO-Argo</a:t>
            </a:r>
            <a:r>
              <a:rPr lang="en-US" sz="1800" dirty="0"/>
              <a:t> is the European contribution to Argo, which is a global ocean observing system.</a:t>
            </a:r>
          </a:p>
          <a:p>
            <a:pPr lvl="1"/>
            <a:r>
              <a:rPr lang="en-US" sz="1800" b="1" dirty="0">
                <a:solidFill>
                  <a:srgbClr val="006BB5"/>
                </a:solidFill>
              </a:rPr>
              <a:t>EISCAT-3D </a:t>
            </a:r>
            <a:r>
              <a:rPr lang="en-US" sz="1800" dirty="0"/>
              <a:t>is a European new-generation incoherent-scatter research radar for upper atmospheric science</a:t>
            </a:r>
            <a:r>
              <a:rPr lang="en-US" sz="1800" dirty="0" smtClean="0"/>
              <a:t>. (see 41)</a:t>
            </a:r>
            <a:endParaRPr lang="en-US" sz="1800" dirty="0"/>
          </a:p>
          <a:p>
            <a:pPr lvl="1"/>
            <a:r>
              <a:rPr lang="en-US" sz="1800" b="1" dirty="0" err="1">
                <a:solidFill>
                  <a:srgbClr val="006BB5"/>
                </a:solidFill>
              </a:rPr>
              <a:t>LifeWatch</a:t>
            </a:r>
            <a:r>
              <a:rPr lang="en-US" sz="1800" b="1" dirty="0"/>
              <a:t> </a:t>
            </a:r>
            <a:r>
              <a:rPr lang="en-US" sz="1800" dirty="0"/>
              <a:t>is an e-science Infrastructure for biodiversity and ecosystem research.</a:t>
            </a:r>
          </a:p>
          <a:p>
            <a:pPr lvl="1"/>
            <a:r>
              <a:rPr lang="en-US" sz="1800" b="1" dirty="0">
                <a:solidFill>
                  <a:srgbClr val="006BB5"/>
                </a:solidFill>
              </a:rPr>
              <a:t>EPOS </a:t>
            </a:r>
            <a:r>
              <a:rPr lang="en-US" sz="1800" dirty="0"/>
              <a:t>is a European Research Infrastructure on earthquakes, volcanoes, surface dynamics and tectonics.  </a:t>
            </a:r>
          </a:p>
          <a:p>
            <a:pPr lvl="1"/>
            <a:r>
              <a:rPr lang="en-US" sz="1800" b="1" dirty="0">
                <a:solidFill>
                  <a:srgbClr val="006BB5"/>
                </a:solidFill>
              </a:rPr>
              <a:t>EMSO</a:t>
            </a:r>
            <a:r>
              <a:rPr lang="en-US" sz="1800" dirty="0"/>
              <a:t> is a European network of seafloor observatories for the long-term monitoring of environmental processes related to ecosystems, climate change and geo-hazards.</a:t>
            </a:r>
          </a:p>
          <a:p>
            <a:r>
              <a:rPr lang="en-US" sz="1800" b="1" dirty="0">
                <a:solidFill>
                  <a:srgbClr val="006BB5"/>
                </a:solidFill>
              </a:rPr>
              <a:t>ENVRI </a:t>
            </a:r>
            <a:r>
              <a:rPr lang="en-US" sz="1800" dirty="0"/>
              <a:t>also maintains close contact with the other not-directly involved ESFRI Environmental research infrastructures by inviting them for joint meetings. These projects are:</a:t>
            </a:r>
          </a:p>
          <a:p>
            <a:pPr lvl="1"/>
            <a:r>
              <a:rPr lang="en-US" sz="1800" b="1" dirty="0" smtClean="0">
                <a:solidFill>
                  <a:srgbClr val="006BB5"/>
                </a:solidFill>
              </a:rPr>
              <a:t>IAGOS </a:t>
            </a:r>
            <a:r>
              <a:rPr lang="en-US" sz="1800" dirty="0" smtClean="0"/>
              <a:t>Aircraft </a:t>
            </a:r>
            <a:r>
              <a:rPr lang="en-US" sz="1800" dirty="0"/>
              <a:t>for global observing system</a:t>
            </a:r>
          </a:p>
          <a:p>
            <a:pPr lvl="1"/>
            <a:r>
              <a:rPr lang="en-US" sz="1800" b="1" dirty="0" smtClean="0">
                <a:solidFill>
                  <a:srgbClr val="006BB5"/>
                </a:solidFill>
              </a:rPr>
              <a:t>SIOS</a:t>
            </a:r>
            <a:r>
              <a:rPr lang="en-US" sz="1800" dirty="0" smtClean="0"/>
              <a:t> Svalbard </a:t>
            </a:r>
            <a:r>
              <a:rPr lang="en-US" sz="1800" dirty="0"/>
              <a:t>arctic Earth observing system</a:t>
            </a:r>
          </a:p>
          <a:p>
            <a:endParaRPr lang="en-US" sz="1800" dirty="0"/>
          </a:p>
        </p:txBody>
      </p:sp>
      <p:sp>
        <p:nvSpPr>
          <p:cNvPr id="5" name="Slide Number Placeholder 4"/>
          <p:cNvSpPr>
            <a:spLocks noGrp="1"/>
          </p:cNvSpPr>
          <p:nvPr>
            <p:ph type="sldNum" sz="quarter" idx="12"/>
          </p:nvPr>
        </p:nvSpPr>
        <p:spPr/>
        <p:txBody>
          <a:bodyPr/>
          <a:lstStyle/>
          <a:p>
            <a:fld id="{C4B85148-DB98-4269-ACE6-2DF49F9918C9}" type="slidenum">
              <a:rPr lang="en-US" smtClean="0"/>
              <a:pPr/>
              <a:t>74</a:t>
            </a:fld>
            <a:endParaRPr lang="en-US" dirty="0"/>
          </a:p>
        </p:txBody>
      </p:sp>
      <p:sp>
        <p:nvSpPr>
          <p:cNvPr id="6" name="Rounded Rectangle 5"/>
          <p:cNvSpPr/>
          <p:nvPr/>
        </p:nvSpPr>
        <p:spPr>
          <a:xfrm>
            <a:off x="1514007" y="-54759"/>
            <a:ext cx="2383436" cy="71508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b="1" dirty="0">
                <a:solidFill>
                  <a:schemeClr val="tx1"/>
                </a:solidFill>
              </a:rPr>
              <a:t>Earth, Environmental </a:t>
            </a:r>
            <a:r>
              <a:rPr lang="en-US" b="1">
                <a:solidFill>
                  <a:schemeClr val="tx1"/>
                </a:solidFill>
              </a:rPr>
              <a:t>and </a:t>
            </a:r>
            <a:r>
              <a:rPr lang="en-US" b="1" smtClean="0">
                <a:solidFill>
                  <a:schemeClr val="tx1"/>
                </a:solidFill>
              </a:rPr>
              <a:t>Polar Science</a:t>
            </a:r>
            <a:endParaRPr lang="en-US" b="1" dirty="0">
              <a:solidFill>
                <a:schemeClr val="tx1"/>
              </a:solidFill>
            </a:endParaRPr>
          </a:p>
        </p:txBody>
      </p:sp>
    </p:spTree>
    <p:extLst>
      <p:ext uri="{BB962C8B-B14F-4D97-AF65-F5344CB8AC3E}">
        <p14:creationId xmlns:p14="http://schemas.microsoft.com/office/powerpoint/2010/main" val="2658794718"/>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smtClean="0"/>
              <a:t>(III) 42: </a:t>
            </a:r>
            <a:r>
              <a:rPr lang="en-US" sz="2400" dirty="0"/>
              <a:t>ENVRI, Common Operations of Environmental Research Infrastructure</a:t>
            </a:r>
          </a:p>
        </p:txBody>
      </p:sp>
      <p:sp>
        <p:nvSpPr>
          <p:cNvPr id="3" name="Content Placeholder 2"/>
          <p:cNvSpPr>
            <a:spLocks noGrp="1"/>
          </p:cNvSpPr>
          <p:nvPr>
            <p:ph idx="1"/>
          </p:nvPr>
        </p:nvSpPr>
        <p:spPr>
          <a:xfrm>
            <a:off x="0" y="1036081"/>
            <a:ext cx="9144000" cy="2696675"/>
          </a:xfrm>
        </p:spPr>
        <p:txBody>
          <a:bodyPr/>
          <a:lstStyle/>
          <a:p>
            <a:r>
              <a:rPr lang="en-US" sz="1600" b="1" dirty="0" smtClean="0">
                <a:solidFill>
                  <a:srgbClr val="006BB5"/>
                </a:solidFill>
              </a:rPr>
              <a:t>Data </a:t>
            </a:r>
            <a:r>
              <a:rPr lang="en-US" sz="1600" b="1" dirty="0">
                <a:solidFill>
                  <a:srgbClr val="006BB5"/>
                </a:solidFill>
              </a:rPr>
              <a:t>acquisition: </a:t>
            </a:r>
            <a:r>
              <a:rPr lang="en-US" sz="1600" dirty="0"/>
              <a:t>collects raw data from sensor arrays, various instruments, or human observers, and brings the measurements (data streams) into the system.</a:t>
            </a:r>
          </a:p>
          <a:p>
            <a:r>
              <a:rPr lang="en-US" sz="1600" b="1" dirty="0" smtClean="0">
                <a:solidFill>
                  <a:srgbClr val="006BB5"/>
                </a:solidFill>
              </a:rPr>
              <a:t>Data </a:t>
            </a:r>
            <a:r>
              <a:rPr lang="en-US" sz="1600" b="1" dirty="0">
                <a:solidFill>
                  <a:srgbClr val="006BB5"/>
                </a:solidFill>
              </a:rPr>
              <a:t>curation: </a:t>
            </a:r>
            <a:r>
              <a:rPr lang="en-US" sz="1600" dirty="0"/>
              <a:t>facilitates quality control and preservation of scientific data. It is typically operated at a data </a:t>
            </a:r>
            <a:r>
              <a:rPr lang="en-US" sz="1600" dirty="0" smtClean="0"/>
              <a:t>center.</a:t>
            </a:r>
            <a:endParaRPr lang="en-US" sz="1600" dirty="0"/>
          </a:p>
          <a:p>
            <a:r>
              <a:rPr lang="en-US" sz="1600" b="1" dirty="0" smtClean="0">
                <a:solidFill>
                  <a:srgbClr val="006BB5"/>
                </a:solidFill>
              </a:rPr>
              <a:t>Data </a:t>
            </a:r>
            <a:r>
              <a:rPr lang="en-US" sz="1600" b="1" dirty="0">
                <a:solidFill>
                  <a:srgbClr val="006BB5"/>
                </a:solidFill>
              </a:rPr>
              <a:t>access:  </a:t>
            </a:r>
            <a:r>
              <a:rPr lang="en-US" sz="1600" dirty="0"/>
              <a:t>enables discovery and retrieval of data housed in data resources managed by a data curation subsystem.  </a:t>
            </a:r>
          </a:p>
          <a:p>
            <a:r>
              <a:rPr lang="en-US" sz="1600" b="1" dirty="0" smtClean="0">
                <a:solidFill>
                  <a:srgbClr val="006BB5"/>
                </a:solidFill>
              </a:rPr>
              <a:t>Data </a:t>
            </a:r>
            <a:r>
              <a:rPr lang="en-US" sz="1600" b="1" dirty="0">
                <a:solidFill>
                  <a:srgbClr val="006BB5"/>
                </a:solidFill>
              </a:rPr>
              <a:t>processing: </a:t>
            </a:r>
            <a:r>
              <a:rPr lang="en-US" sz="1600" dirty="0"/>
              <a:t>aggregates the data from various resources and provides computational capabilities and capacities for conducting data analysis and scientific experiments.</a:t>
            </a:r>
          </a:p>
          <a:p>
            <a:r>
              <a:rPr lang="en-US" sz="1600" b="1" dirty="0" smtClean="0">
                <a:solidFill>
                  <a:srgbClr val="006BB5"/>
                </a:solidFill>
              </a:rPr>
              <a:t>Community </a:t>
            </a:r>
            <a:r>
              <a:rPr lang="en-US" sz="1600" b="1" dirty="0">
                <a:solidFill>
                  <a:srgbClr val="006BB5"/>
                </a:solidFill>
              </a:rPr>
              <a:t>support:  </a:t>
            </a:r>
            <a:r>
              <a:rPr lang="en-US" sz="1600" dirty="0"/>
              <a:t>manages, controls and tracks users' activities and supports users to conduct their roles in communities.</a:t>
            </a:r>
          </a:p>
          <a:p>
            <a:endParaRPr lang="en-US" sz="1600" dirty="0"/>
          </a:p>
        </p:txBody>
      </p:sp>
      <p:sp>
        <p:nvSpPr>
          <p:cNvPr id="5" name="Slide Number Placeholder 4"/>
          <p:cNvSpPr>
            <a:spLocks noGrp="1"/>
          </p:cNvSpPr>
          <p:nvPr>
            <p:ph type="sldNum" sz="quarter" idx="12"/>
          </p:nvPr>
        </p:nvSpPr>
        <p:spPr/>
        <p:txBody>
          <a:bodyPr/>
          <a:lstStyle/>
          <a:p>
            <a:fld id="{C4B85148-DB98-4269-ACE6-2DF49F9918C9}" type="slidenum">
              <a:rPr lang="en-US" smtClean="0"/>
              <a:pPr/>
              <a:t>75</a:t>
            </a:fld>
            <a:endParaRPr lang="en-US" dirty="0"/>
          </a:p>
        </p:txBody>
      </p:sp>
      <p:sp>
        <p:nvSpPr>
          <p:cNvPr id="6" name="Rounded Rectangle 5"/>
          <p:cNvSpPr/>
          <p:nvPr/>
        </p:nvSpPr>
        <p:spPr>
          <a:xfrm>
            <a:off x="1514007" y="-54759"/>
            <a:ext cx="2383436" cy="71508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b="1" dirty="0">
                <a:solidFill>
                  <a:schemeClr val="tx1"/>
                </a:solidFill>
              </a:rPr>
              <a:t>Earth, Environmental </a:t>
            </a:r>
            <a:r>
              <a:rPr lang="en-US" b="1">
                <a:solidFill>
                  <a:schemeClr val="tx1"/>
                </a:solidFill>
              </a:rPr>
              <a:t>and </a:t>
            </a:r>
            <a:r>
              <a:rPr lang="en-US" b="1" smtClean="0">
                <a:solidFill>
                  <a:schemeClr val="tx1"/>
                </a:solidFill>
              </a:rPr>
              <a:t>Polar Science</a:t>
            </a:r>
            <a:endParaRPr lang="en-US" b="1" dirty="0">
              <a:solidFill>
                <a:schemeClr val="tx1"/>
              </a:solidFill>
            </a:endParaRPr>
          </a:p>
        </p:txBody>
      </p:sp>
      <p:pic>
        <p:nvPicPr>
          <p:cNvPr id="4" name="Picture 3"/>
          <p:cNvPicPr>
            <a:picLocks noChangeAspect="1"/>
          </p:cNvPicPr>
          <p:nvPr/>
        </p:nvPicPr>
        <p:blipFill>
          <a:blip r:embed="rId3"/>
          <a:stretch>
            <a:fillRect/>
          </a:stretch>
        </p:blipFill>
        <p:spPr>
          <a:xfrm>
            <a:off x="1514007" y="3803359"/>
            <a:ext cx="7380442" cy="2967052"/>
          </a:xfrm>
          <a:prstGeom prst="rect">
            <a:avLst/>
          </a:prstGeom>
          <a:solidFill>
            <a:schemeClr val="bg1"/>
          </a:solidFill>
        </p:spPr>
      </p:pic>
      <p:sp>
        <p:nvSpPr>
          <p:cNvPr id="7" name="Rectangle 6"/>
          <p:cNvSpPr/>
          <p:nvPr/>
        </p:nvSpPr>
        <p:spPr>
          <a:xfrm>
            <a:off x="4383" y="4108507"/>
            <a:ext cx="1509624" cy="1631216"/>
          </a:xfrm>
          <a:prstGeom prst="rect">
            <a:avLst/>
          </a:prstGeom>
        </p:spPr>
        <p:txBody>
          <a:bodyPr wrap="square">
            <a:spAutoFit/>
          </a:bodyPr>
          <a:lstStyle/>
          <a:p>
            <a:r>
              <a:rPr lang="en-US" sz="2000" b="1" dirty="0">
                <a:solidFill>
                  <a:srgbClr val="006BB5"/>
                </a:solidFill>
              </a:rPr>
              <a:t>ENVRI </a:t>
            </a:r>
            <a:r>
              <a:rPr lang="en-US" sz="2000" b="1" dirty="0"/>
              <a:t>Common </a:t>
            </a:r>
            <a:r>
              <a:rPr lang="en-US" sz="2000" b="1" dirty="0" smtClean="0"/>
              <a:t>Architecture</a:t>
            </a:r>
          </a:p>
          <a:p>
            <a:r>
              <a:rPr lang="en-US" sz="2000" dirty="0" smtClean="0"/>
              <a:t>http://www.envri.eu/rm</a:t>
            </a:r>
            <a:endParaRPr lang="en-US" sz="2000" b="1" dirty="0"/>
          </a:p>
        </p:txBody>
      </p:sp>
    </p:spTree>
    <p:extLst>
      <p:ext uri="{BB962C8B-B14F-4D97-AF65-F5344CB8AC3E}">
        <p14:creationId xmlns:p14="http://schemas.microsoft.com/office/powerpoint/2010/main" val="3916273667"/>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a:t>(</a:t>
            </a:r>
            <a:r>
              <a:rPr lang="en-US" sz="2400" dirty="0" smtClean="0"/>
              <a:t>IV) </a:t>
            </a:r>
            <a:r>
              <a:rPr lang="en-US" sz="2400" dirty="0"/>
              <a:t>42</a:t>
            </a:r>
            <a:r>
              <a:rPr lang="en-US" sz="2400" dirty="0" smtClean="0"/>
              <a:t>: </a:t>
            </a:r>
            <a:r>
              <a:rPr lang="en-US" sz="2400" dirty="0"/>
              <a:t>ENVRI, Common Operations of Environmental Research Infrastructure</a:t>
            </a:r>
          </a:p>
        </p:txBody>
      </p:sp>
      <p:sp>
        <p:nvSpPr>
          <p:cNvPr id="3" name="Content Placeholder 2"/>
          <p:cNvSpPr>
            <a:spLocks noGrp="1"/>
          </p:cNvSpPr>
          <p:nvPr>
            <p:ph idx="1"/>
          </p:nvPr>
        </p:nvSpPr>
        <p:spPr>
          <a:xfrm>
            <a:off x="95250" y="1036081"/>
            <a:ext cx="9048750" cy="785043"/>
          </a:xfrm>
        </p:spPr>
        <p:txBody>
          <a:bodyPr/>
          <a:lstStyle/>
          <a:p>
            <a:r>
              <a:rPr lang="en-US" sz="2400" b="1" dirty="0">
                <a:solidFill>
                  <a:srgbClr val="006BB5"/>
                </a:solidFill>
              </a:rPr>
              <a:t>ICOS </a:t>
            </a:r>
            <a:r>
              <a:rPr lang="en-US" sz="2400" dirty="0" smtClean="0"/>
              <a:t>Architecture</a:t>
            </a:r>
            <a:r>
              <a:rPr lang="en-US" sz="2400" b="1" dirty="0" smtClean="0">
                <a:solidFill>
                  <a:srgbClr val="006BB5"/>
                </a:solidFill>
              </a:rPr>
              <a:t> </a:t>
            </a:r>
            <a:r>
              <a:rPr lang="en-US" sz="2400" dirty="0" smtClean="0"/>
              <a:t>for</a:t>
            </a:r>
            <a:r>
              <a:rPr lang="en-US" sz="2400" b="1" dirty="0" smtClean="0"/>
              <a:t> </a:t>
            </a:r>
            <a:r>
              <a:rPr lang="en-US" sz="2400" dirty="0"/>
              <a:t>the monitoring of greenhouse gases (GHG) through its atmospheric, ecosystem and ocean networks</a:t>
            </a:r>
            <a:r>
              <a:rPr lang="en-US" sz="2400" b="1" dirty="0" smtClean="0"/>
              <a:t> </a:t>
            </a:r>
            <a:r>
              <a:rPr lang="en-US" sz="2300" dirty="0" smtClean="0"/>
              <a:t> </a:t>
            </a:r>
          </a:p>
        </p:txBody>
      </p:sp>
      <p:sp>
        <p:nvSpPr>
          <p:cNvPr id="5" name="Slide Number Placeholder 4"/>
          <p:cNvSpPr>
            <a:spLocks noGrp="1"/>
          </p:cNvSpPr>
          <p:nvPr>
            <p:ph type="sldNum" sz="quarter" idx="12"/>
          </p:nvPr>
        </p:nvSpPr>
        <p:spPr/>
        <p:txBody>
          <a:bodyPr/>
          <a:lstStyle/>
          <a:p>
            <a:fld id="{C4B85148-DB98-4269-ACE6-2DF49F9918C9}" type="slidenum">
              <a:rPr lang="en-US" smtClean="0"/>
              <a:pPr/>
              <a:t>76</a:t>
            </a:fld>
            <a:endParaRPr lang="en-US" dirty="0"/>
          </a:p>
        </p:txBody>
      </p:sp>
      <p:sp>
        <p:nvSpPr>
          <p:cNvPr id="6" name="Rounded Rectangle 5"/>
          <p:cNvSpPr/>
          <p:nvPr/>
        </p:nvSpPr>
        <p:spPr>
          <a:xfrm>
            <a:off x="1514007" y="-54759"/>
            <a:ext cx="2383436" cy="71508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b="1" dirty="0">
                <a:solidFill>
                  <a:schemeClr val="tx1"/>
                </a:solidFill>
              </a:rPr>
              <a:t>Earth, Environmental </a:t>
            </a:r>
            <a:r>
              <a:rPr lang="en-US" b="1">
                <a:solidFill>
                  <a:schemeClr val="tx1"/>
                </a:solidFill>
              </a:rPr>
              <a:t>and </a:t>
            </a:r>
            <a:r>
              <a:rPr lang="en-US" b="1" smtClean="0">
                <a:solidFill>
                  <a:schemeClr val="tx1"/>
                </a:solidFill>
              </a:rPr>
              <a:t>Polar Science</a:t>
            </a:r>
            <a:endParaRPr lang="en-US" b="1" dirty="0">
              <a:solidFill>
                <a:schemeClr val="tx1"/>
              </a:solidFill>
            </a:endParaRPr>
          </a:p>
        </p:txBody>
      </p:sp>
      <p:pic>
        <p:nvPicPr>
          <p:cNvPr id="4" name="Picture 3"/>
          <p:cNvPicPr>
            <a:picLocks noChangeAspect="1"/>
          </p:cNvPicPr>
          <p:nvPr/>
        </p:nvPicPr>
        <p:blipFill>
          <a:blip r:embed="rId2"/>
          <a:stretch>
            <a:fillRect/>
          </a:stretch>
        </p:blipFill>
        <p:spPr>
          <a:xfrm>
            <a:off x="142875" y="1821124"/>
            <a:ext cx="8953500" cy="4764732"/>
          </a:xfrm>
          <a:prstGeom prst="rect">
            <a:avLst/>
          </a:prstGeom>
        </p:spPr>
      </p:pic>
    </p:spTree>
    <p:extLst>
      <p:ext uri="{BB962C8B-B14F-4D97-AF65-F5344CB8AC3E}">
        <p14:creationId xmlns:p14="http://schemas.microsoft.com/office/powerpoint/2010/main" val="771277386"/>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smtClean="0"/>
              <a:t>(V) </a:t>
            </a:r>
            <a:r>
              <a:rPr lang="en-US" sz="2400" dirty="0"/>
              <a:t>42</a:t>
            </a:r>
            <a:r>
              <a:rPr lang="en-US" sz="2400" dirty="0" smtClean="0"/>
              <a:t>: </a:t>
            </a:r>
            <a:r>
              <a:rPr lang="en-US" sz="2400" dirty="0"/>
              <a:t>ENVRI, Common Operations of Environmental Research Infrastructure</a:t>
            </a:r>
          </a:p>
        </p:txBody>
      </p:sp>
      <p:sp>
        <p:nvSpPr>
          <p:cNvPr id="3" name="Content Placeholder 2"/>
          <p:cNvSpPr>
            <a:spLocks noGrp="1"/>
          </p:cNvSpPr>
          <p:nvPr>
            <p:ph idx="1"/>
          </p:nvPr>
        </p:nvSpPr>
        <p:spPr>
          <a:xfrm>
            <a:off x="1" y="1036081"/>
            <a:ext cx="2269986" cy="3135086"/>
          </a:xfrm>
        </p:spPr>
        <p:txBody>
          <a:bodyPr/>
          <a:lstStyle/>
          <a:p>
            <a:r>
              <a:rPr lang="en-US" sz="2400" b="1" dirty="0" err="1">
                <a:solidFill>
                  <a:srgbClr val="006BB5"/>
                </a:solidFill>
              </a:rPr>
              <a:t>LifeWatch</a:t>
            </a:r>
            <a:r>
              <a:rPr lang="en-US" sz="2400" b="1" dirty="0">
                <a:solidFill>
                  <a:srgbClr val="006BB5"/>
                </a:solidFill>
              </a:rPr>
              <a:t> </a:t>
            </a:r>
            <a:r>
              <a:rPr lang="en-US" sz="2400" dirty="0" smtClean="0"/>
              <a:t>Architecture</a:t>
            </a:r>
          </a:p>
          <a:p>
            <a:r>
              <a:rPr lang="en-US" sz="2400" dirty="0"/>
              <a:t>e-science Infrastructure for biodiversity and ecosystem research </a:t>
            </a:r>
            <a:endParaRPr lang="en-US" sz="2400" dirty="0" smtClean="0"/>
          </a:p>
          <a:p>
            <a:r>
              <a:rPr lang="en-US" sz="2400" dirty="0" smtClean="0"/>
              <a:t>See project 25</a:t>
            </a:r>
            <a:endParaRPr lang="en-US" sz="2400" dirty="0"/>
          </a:p>
        </p:txBody>
      </p:sp>
      <p:sp>
        <p:nvSpPr>
          <p:cNvPr id="5" name="Slide Number Placeholder 4"/>
          <p:cNvSpPr>
            <a:spLocks noGrp="1"/>
          </p:cNvSpPr>
          <p:nvPr>
            <p:ph type="sldNum" sz="quarter" idx="12"/>
          </p:nvPr>
        </p:nvSpPr>
        <p:spPr/>
        <p:txBody>
          <a:bodyPr/>
          <a:lstStyle/>
          <a:p>
            <a:fld id="{C4B85148-DB98-4269-ACE6-2DF49F9918C9}" type="slidenum">
              <a:rPr lang="en-US" smtClean="0"/>
              <a:pPr/>
              <a:t>77</a:t>
            </a:fld>
            <a:endParaRPr lang="en-US" dirty="0"/>
          </a:p>
        </p:txBody>
      </p:sp>
      <p:sp>
        <p:nvSpPr>
          <p:cNvPr id="6" name="Rounded Rectangle 5"/>
          <p:cNvSpPr/>
          <p:nvPr/>
        </p:nvSpPr>
        <p:spPr>
          <a:xfrm>
            <a:off x="1514007" y="-54759"/>
            <a:ext cx="2383436" cy="71508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b="1" dirty="0">
                <a:solidFill>
                  <a:schemeClr val="tx1"/>
                </a:solidFill>
              </a:rPr>
              <a:t>Earth, Environmental </a:t>
            </a:r>
            <a:r>
              <a:rPr lang="en-US" b="1">
                <a:solidFill>
                  <a:schemeClr val="tx1"/>
                </a:solidFill>
              </a:rPr>
              <a:t>and </a:t>
            </a:r>
            <a:r>
              <a:rPr lang="en-US" b="1" smtClean="0">
                <a:solidFill>
                  <a:schemeClr val="tx1"/>
                </a:solidFill>
              </a:rPr>
              <a:t>Polar Science</a:t>
            </a:r>
            <a:endParaRPr lang="en-US" b="1" dirty="0">
              <a:solidFill>
                <a:schemeClr val="tx1"/>
              </a:solidFill>
            </a:endParaRPr>
          </a:p>
        </p:txBody>
      </p:sp>
      <p:pic>
        <p:nvPicPr>
          <p:cNvPr id="9" name="Picture 8"/>
          <p:cNvPicPr>
            <a:picLocks noChangeAspect="1"/>
          </p:cNvPicPr>
          <p:nvPr/>
        </p:nvPicPr>
        <p:blipFill>
          <a:blip r:embed="rId3"/>
          <a:stretch>
            <a:fillRect/>
          </a:stretch>
        </p:blipFill>
        <p:spPr>
          <a:xfrm>
            <a:off x="2269986" y="1036081"/>
            <a:ext cx="6874014" cy="5821919"/>
          </a:xfrm>
          <a:prstGeom prst="rect">
            <a:avLst/>
          </a:prstGeom>
        </p:spPr>
      </p:pic>
    </p:spTree>
    <p:extLst>
      <p:ext uri="{BB962C8B-B14F-4D97-AF65-F5344CB8AC3E}">
        <p14:creationId xmlns:p14="http://schemas.microsoft.com/office/powerpoint/2010/main" val="2092798317"/>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smtClean="0"/>
              <a:t>(VI) </a:t>
            </a:r>
            <a:r>
              <a:rPr lang="en-US" sz="2400" dirty="0"/>
              <a:t>42</a:t>
            </a:r>
            <a:r>
              <a:rPr lang="en-US" sz="2400" dirty="0" smtClean="0"/>
              <a:t>: </a:t>
            </a:r>
            <a:r>
              <a:rPr lang="en-US" sz="2400" dirty="0"/>
              <a:t>ENVRI, Common Operations of Environmental Research Infrastructure</a:t>
            </a:r>
          </a:p>
        </p:txBody>
      </p:sp>
      <p:sp>
        <p:nvSpPr>
          <p:cNvPr id="5" name="Slide Number Placeholder 4"/>
          <p:cNvSpPr>
            <a:spLocks noGrp="1"/>
          </p:cNvSpPr>
          <p:nvPr>
            <p:ph type="sldNum" sz="quarter" idx="12"/>
          </p:nvPr>
        </p:nvSpPr>
        <p:spPr/>
        <p:txBody>
          <a:bodyPr/>
          <a:lstStyle/>
          <a:p>
            <a:fld id="{C4B85148-DB98-4269-ACE6-2DF49F9918C9}" type="slidenum">
              <a:rPr lang="en-US" smtClean="0"/>
              <a:pPr/>
              <a:t>78</a:t>
            </a:fld>
            <a:endParaRPr lang="en-US" dirty="0"/>
          </a:p>
        </p:txBody>
      </p:sp>
      <p:sp>
        <p:nvSpPr>
          <p:cNvPr id="6" name="Rounded Rectangle 5"/>
          <p:cNvSpPr/>
          <p:nvPr/>
        </p:nvSpPr>
        <p:spPr>
          <a:xfrm>
            <a:off x="1514007" y="-54759"/>
            <a:ext cx="2383436" cy="71508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b="1" dirty="0">
                <a:solidFill>
                  <a:schemeClr val="tx1"/>
                </a:solidFill>
              </a:rPr>
              <a:t>Earth, Environmental </a:t>
            </a:r>
            <a:r>
              <a:rPr lang="en-US" b="1">
                <a:solidFill>
                  <a:schemeClr val="tx1"/>
                </a:solidFill>
              </a:rPr>
              <a:t>and </a:t>
            </a:r>
            <a:r>
              <a:rPr lang="en-US" b="1" smtClean="0">
                <a:solidFill>
                  <a:schemeClr val="tx1"/>
                </a:solidFill>
              </a:rPr>
              <a:t>Polar Science</a:t>
            </a:r>
            <a:endParaRPr lang="en-US" b="1" dirty="0">
              <a:solidFill>
                <a:schemeClr val="tx1"/>
              </a:solidFill>
            </a:endParaRPr>
          </a:p>
        </p:txBody>
      </p:sp>
      <p:pic>
        <p:nvPicPr>
          <p:cNvPr id="8" name="Picture 7"/>
          <p:cNvPicPr>
            <a:picLocks noChangeAspect="1"/>
          </p:cNvPicPr>
          <p:nvPr/>
        </p:nvPicPr>
        <p:blipFill>
          <a:blip r:embed="rId3"/>
          <a:stretch>
            <a:fillRect/>
          </a:stretch>
        </p:blipFill>
        <p:spPr>
          <a:xfrm>
            <a:off x="0" y="1499543"/>
            <a:ext cx="9144000" cy="5408381"/>
          </a:xfrm>
          <a:prstGeom prst="rect">
            <a:avLst/>
          </a:prstGeom>
        </p:spPr>
      </p:pic>
      <p:sp>
        <p:nvSpPr>
          <p:cNvPr id="3" name="Content Placeholder 2"/>
          <p:cNvSpPr>
            <a:spLocks noGrp="1"/>
          </p:cNvSpPr>
          <p:nvPr>
            <p:ph idx="1"/>
          </p:nvPr>
        </p:nvSpPr>
        <p:spPr>
          <a:xfrm>
            <a:off x="0" y="1036081"/>
            <a:ext cx="1728592" cy="767667"/>
          </a:xfrm>
        </p:spPr>
        <p:txBody>
          <a:bodyPr/>
          <a:lstStyle/>
          <a:p>
            <a:r>
              <a:rPr lang="en-US" sz="2000" b="1" dirty="0">
                <a:solidFill>
                  <a:srgbClr val="006BB5"/>
                </a:solidFill>
              </a:rPr>
              <a:t>EMSO</a:t>
            </a:r>
            <a:r>
              <a:rPr lang="en-US" sz="2000" b="1" dirty="0"/>
              <a:t> Architecture</a:t>
            </a:r>
            <a:endParaRPr lang="en-US" sz="2000" dirty="0"/>
          </a:p>
        </p:txBody>
      </p:sp>
      <p:sp>
        <p:nvSpPr>
          <p:cNvPr id="9" name="Content Placeholder 2"/>
          <p:cNvSpPr txBox="1">
            <a:spLocks/>
          </p:cNvSpPr>
          <p:nvPr/>
        </p:nvSpPr>
        <p:spPr>
          <a:xfrm>
            <a:off x="4949868" y="1036081"/>
            <a:ext cx="4194131" cy="767667"/>
          </a:xfrm>
          <a:prstGeom prst="rect">
            <a:avLst/>
          </a:prstGeom>
        </p:spPr>
        <p:txBody>
          <a:bodyPr vert="horz" lIns="0" tIns="0" rIns="0" bIns="0" rtlCol="0">
            <a:noAutofit/>
          </a:bodyPr>
          <a:lstStyle>
            <a:lvl1pPr marL="231775" indent="-231775" algn="l" defTabSz="914400" rtl="0" eaLnBrk="1" latinLnBrk="0" hangingPunct="1">
              <a:spcBef>
                <a:spcPct val="20000"/>
              </a:spcBef>
              <a:buClr>
                <a:schemeClr val="tx2"/>
              </a:buClr>
              <a:buFont typeface="Arial"/>
              <a:buChar char="•"/>
              <a:defRPr lang="en-US" sz="2200" kern="1200">
                <a:solidFill>
                  <a:schemeClr val="tx1"/>
                </a:solidFill>
                <a:latin typeface="Franklin Gothic Medium" pitchFamily="34" charset="0"/>
                <a:ea typeface="+mn-ea"/>
                <a:cs typeface="Arial" pitchFamily="34" charset="0"/>
              </a:defRPr>
            </a:lvl1pPr>
            <a:lvl2pPr marL="571500" indent="-228600" algn="l" defTabSz="914400" rtl="0" eaLnBrk="1" latinLnBrk="0" hangingPunct="1">
              <a:spcBef>
                <a:spcPct val="20000"/>
              </a:spcBef>
              <a:buClr>
                <a:schemeClr val="bg1">
                  <a:lumMod val="65000"/>
                </a:schemeClr>
              </a:buClr>
              <a:buFont typeface="Arial" pitchFamily="34" charset="0"/>
              <a:buChar char="–"/>
              <a:defRPr sz="2000" kern="1200">
                <a:solidFill>
                  <a:schemeClr val="tx1"/>
                </a:solidFill>
                <a:latin typeface="Franklin Gothic Medium" pitchFamily="34" charset="0"/>
                <a:ea typeface="+mn-ea"/>
                <a:cs typeface="Arial" pitchFamily="34" charset="0"/>
              </a:defRPr>
            </a:lvl2pPr>
            <a:lvl3pPr marL="914400" indent="-171450" algn="l" defTabSz="914400" rtl="0" eaLnBrk="1" latinLnBrk="0" hangingPunct="1">
              <a:spcBef>
                <a:spcPct val="20000"/>
              </a:spcBef>
              <a:buClr>
                <a:schemeClr val="tx2">
                  <a:lumMod val="40000"/>
                  <a:lumOff val="60000"/>
                </a:schemeClr>
              </a:buClr>
              <a:buSzPct val="80000"/>
              <a:buFont typeface="Arial"/>
              <a:buChar char="•"/>
              <a:tabLst/>
              <a:defRPr sz="1800" kern="1200">
                <a:solidFill>
                  <a:schemeClr val="tx1"/>
                </a:solidFill>
                <a:latin typeface="Franklin Gothic Medium" pitchFamily="34" charset="0"/>
                <a:ea typeface="+mn-ea"/>
                <a:cs typeface="Arial" pitchFamily="34" charset="0"/>
              </a:defRPr>
            </a:lvl3pPr>
            <a:lvl4pPr marL="1200150" indent="-171450" algn="l" defTabSz="914400" rtl="0" eaLnBrk="1" latinLnBrk="0" hangingPunct="1">
              <a:spcBef>
                <a:spcPct val="20000"/>
              </a:spcBef>
              <a:buClr>
                <a:schemeClr val="bg1">
                  <a:lumMod val="75000"/>
                </a:schemeClr>
              </a:buClr>
              <a:buFont typeface="Arial" pitchFamily="34" charset="0"/>
              <a:buChar char="–"/>
              <a:defRPr sz="1600" kern="1200">
                <a:solidFill>
                  <a:schemeClr val="tx1"/>
                </a:solidFill>
                <a:latin typeface="Franklin Gothic Medium"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buClr>
                <a:schemeClr val="tx2"/>
              </a:buClr>
              <a:buNone/>
            </a:pPr>
            <a:r>
              <a:rPr lang="en-US" sz="1600" dirty="0"/>
              <a:t>European network of seafloor observatories for the long-term monitoring of environmental processes related to ecosystems, climate change and geo-hazards.</a:t>
            </a:r>
          </a:p>
          <a:p>
            <a:pPr marL="0" indent="0">
              <a:buNone/>
            </a:pPr>
            <a:endParaRPr lang="en-US" sz="2000" dirty="0"/>
          </a:p>
        </p:txBody>
      </p:sp>
    </p:spTree>
    <p:extLst>
      <p:ext uri="{BB962C8B-B14F-4D97-AF65-F5344CB8AC3E}">
        <p14:creationId xmlns:p14="http://schemas.microsoft.com/office/powerpoint/2010/main" val="2926090890"/>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smtClean="0"/>
              <a:t>(VII) </a:t>
            </a:r>
            <a:r>
              <a:rPr lang="en-US" sz="2400" dirty="0"/>
              <a:t>42</a:t>
            </a:r>
            <a:r>
              <a:rPr lang="en-US" sz="2400" dirty="0" smtClean="0"/>
              <a:t>: </a:t>
            </a:r>
            <a:r>
              <a:rPr lang="en-US" sz="2400" dirty="0"/>
              <a:t>ENVRI, Common Operations of Environmental Research Infrastructure</a:t>
            </a:r>
          </a:p>
        </p:txBody>
      </p:sp>
      <p:sp>
        <p:nvSpPr>
          <p:cNvPr id="5" name="Slide Number Placeholder 4"/>
          <p:cNvSpPr>
            <a:spLocks noGrp="1"/>
          </p:cNvSpPr>
          <p:nvPr>
            <p:ph type="sldNum" sz="quarter" idx="12"/>
          </p:nvPr>
        </p:nvSpPr>
        <p:spPr/>
        <p:txBody>
          <a:bodyPr/>
          <a:lstStyle/>
          <a:p>
            <a:fld id="{C4B85148-DB98-4269-ACE6-2DF49F9918C9}" type="slidenum">
              <a:rPr lang="en-US" smtClean="0"/>
              <a:pPr/>
              <a:t>79</a:t>
            </a:fld>
            <a:endParaRPr lang="en-US" dirty="0"/>
          </a:p>
        </p:txBody>
      </p:sp>
      <p:sp>
        <p:nvSpPr>
          <p:cNvPr id="6" name="Rounded Rectangle 5"/>
          <p:cNvSpPr/>
          <p:nvPr/>
        </p:nvSpPr>
        <p:spPr>
          <a:xfrm>
            <a:off x="1514007" y="-54759"/>
            <a:ext cx="2383436" cy="71508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b="1" dirty="0">
                <a:solidFill>
                  <a:schemeClr val="tx1"/>
                </a:solidFill>
              </a:rPr>
              <a:t>Earth, Environmental </a:t>
            </a:r>
            <a:r>
              <a:rPr lang="en-US" b="1">
                <a:solidFill>
                  <a:schemeClr val="tx1"/>
                </a:solidFill>
              </a:rPr>
              <a:t>and </a:t>
            </a:r>
            <a:r>
              <a:rPr lang="en-US" b="1" smtClean="0">
                <a:solidFill>
                  <a:schemeClr val="tx1"/>
                </a:solidFill>
              </a:rPr>
              <a:t>Polar Science</a:t>
            </a:r>
            <a:endParaRPr lang="en-US" b="1" dirty="0">
              <a:solidFill>
                <a:schemeClr val="tx1"/>
              </a:solidFill>
            </a:endParaRPr>
          </a:p>
        </p:txBody>
      </p:sp>
      <p:pic>
        <p:nvPicPr>
          <p:cNvPr id="4" name="Picture 3"/>
          <p:cNvPicPr>
            <a:picLocks noChangeAspect="1"/>
          </p:cNvPicPr>
          <p:nvPr/>
        </p:nvPicPr>
        <p:blipFill>
          <a:blip r:embed="rId2"/>
          <a:stretch>
            <a:fillRect/>
          </a:stretch>
        </p:blipFill>
        <p:spPr>
          <a:xfrm>
            <a:off x="1003392" y="1001752"/>
            <a:ext cx="8140608" cy="5721440"/>
          </a:xfrm>
          <a:prstGeom prst="rect">
            <a:avLst/>
          </a:prstGeom>
        </p:spPr>
      </p:pic>
      <p:sp>
        <p:nvSpPr>
          <p:cNvPr id="3" name="Content Placeholder 2"/>
          <p:cNvSpPr>
            <a:spLocks noGrp="1"/>
          </p:cNvSpPr>
          <p:nvPr>
            <p:ph idx="1"/>
          </p:nvPr>
        </p:nvSpPr>
        <p:spPr>
          <a:xfrm>
            <a:off x="1" y="3749738"/>
            <a:ext cx="1678488" cy="1661506"/>
          </a:xfrm>
          <a:solidFill>
            <a:schemeClr val="bg1"/>
          </a:solidFill>
        </p:spPr>
        <p:txBody>
          <a:bodyPr/>
          <a:lstStyle/>
          <a:p>
            <a:r>
              <a:rPr lang="en-US" sz="2000" b="1" dirty="0" err="1">
                <a:solidFill>
                  <a:srgbClr val="006BB5"/>
                </a:solidFill>
              </a:rPr>
              <a:t>Eura</a:t>
            </a:r>
            <a:r>
              <a:rPr lang="en-US" sz="2000" b="1" dirty="0">
                <a:solidFill>
                  <a:srgbClr val="006BB5"/>
                </a:solidFill>
              </a:rPr>
              <a:t>-Argo</a:t>
            </a:r>
            <a:r>
              <a:rPr lang="en-US" sz="2000" b="1" dirty="0"/>
              <a:t> </a:t>
            </a:r>
            <a:r>
              <a:rPr lang="en-US" sz="2000" dirty="0" smtClean="0"/>
              <a:t>Architecture</a:t>
            </a:r>
          </a:p>
          <a:p>
            <a:r>
              <a:rPr lang="en-US" sz="2000" dirty="0" smtClean="0"/>
              <a:t>Global </a:t>
            </a:r>
            <a:r>
              <a:rPr lang="en-US" sz="2000" dirty="0"/>
              <a:t>ocean observing system.</a:t>
            </a:r>
          </a:p>
        </p:txBody>
      </p:sp>
    </p:spTree>
    <p:extLst>
      <p:ext uri="{BB962C8B-B14F-4D97-AF65-F5344CB8AC3E}">
        <p14:creationId xmlns:p14="http://schemas.microsoft.com/office/powerpoint/2010/main" val="72252319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Requirements</a:t>
            </a:r>
            <a:endParaRPr lang="en-US" dirty="0"/>
          </a:p>
        </p:txBody>
      </p:sp>
      <p:sp>
        <p:nvSpPr>
          <p:cNvPr id="3" name="Content Placeholder 2"/>
          <p:cNvSpPr>
            <a:spLocks noGrp="1"/>
          </p:cNvSpPr>
          <p:nvPr>
            <p:ph idx="1"/>
          </p:nvPr>
        </p:nvSpPr>
        <p:spPr>
          <a:xfrm>
            <a:off x="94341" y="1177089"/>
            <a:ext cx="8875487" cy="4114800"/>
          </a:xfrm>
        </p:spPr>
        <p:txBody>
          <a:bodyPr/>
          <a:lstStyle/>
          <a:p>
            <a:r>
              <a:rPr lang="en-US" dirty="0" smtClean="0"/>
              <a:t>437 Requirements were extracted from Use Cases by working group members</a:t>
            </a:r>
          </a:p>
          <a:p>
            <a:r>
              <a:rPr lang="en-US" dirty="0" smtClean="0"/>
              <a:t>This has uncertainties as role and especially categorization of requirements evolved as reference architecture evolved</a:t>
            </a:r>
          </a:p>
          <a:p>
            <a:r>
              <a:rPr lang="en-US" b="1" dirty="0" smtClean="0"/>
              <a:t>Each use case has its own set of specific requirements such as:</a:t>
            </a:r>
          </a:p>
          <a:p>
            <a:pPr lvl="1"/>
            <a:r>
              <a:rPr lang="en-US" sz="2200" dirty="0">
                <a:solidFill>
                  <a:srgbClr val="FF0000"/>
                </a:solidFill>
              </a:rPr>
              <a:t>Requires high volume data transfer to remote batch processing </a:t>
            </a:r>
            <a:r>
              <a:rPr lang="en-US" sz="2200" dirty="0" smtClean="0">
                <a:solidFill>
                  <a:srgbClr val="FF0000"/>
                </a:solidFill>
              </a:rPr>
              <a:t>resource</a:t>
            </a:r>
          </a:p>
          <a:p>
            <a:pPr lvl="1"/>
            <a:r>
              <a:rPr lang="en-US" sz="2200" dirty="0">
                <a:solidFill>
                  <a:srgbClr val="FF0000"/>
                </a:solidFill>
              </a:rPr>
              <a:t>Software </a:t>
            </a:r>
            <a:r>
              <a:rPr lang="en-US" sz="2200" dirty="0" smtClean="0">
                <a:solidFill>
                  <a:srgbClr val="FF0000"/>
                </a:solidFill>
              </a:rPr>
              <a:t>needs R, Matlab</a:t>
            </a:r>
            <a:r>
              <a:rPr lang="en-US" sz="2200" dirty="0">
                <a:solidFill>
                  <a:srgbClr val="FF0000"/>
                </a:solidFill>
              </a:rPr>
              <a:t>, </a:t>
            </a:r>
            <a:r>
              <a:rPr lang="en-US" sz="2200" dirty="0" err="1">
                <a:solidFill>
                  <a:srgbClr val="FF0000"/>
                </a:solidFill>
              </a:rPr>
              <a:t>Weka</a:t>
            </a:r>
            <a:r>
              <a:rPr lang="en-US" sz="2200" dirty="0">
                <a:solidFill>
                  <a:srgbClr val="FF0000"/>
                </a:solidFill>
              </a:rPr>
              <a:t>, </a:t>
            </a:r>
            <a:r>
              <a:rPr lang="en-US" sz="2200" dirty="0" smtClean="0">
                <a:solidFill>
                  <a:srgbClr val="FF0000"/>
                </a:solidFill>
              </a:rPr>
              <a:t>Hadoop</a:t>
            </a:r>
          </a:p>
          <a:p>
            <a:pPr lvl="1"/>
            <a:r>
              <a:rPr lang="en-US" sz="2200" dirty="0" smtClean="0">
                <a:solidFill>
                  <a:srgbClr val="FF0000"/>
                </a:solidFill>
              </a:rPr>
              <a:t>Support data update </a:t>
            </a:r>
            <a:r>
              <a:rPr lang="en-US" sz="2200" dirty="0">
                <a:solidFill>
                  <a:srgbClr val="FF0000"/>
                </a:solidFill>
              </a:rPr>
              <a:t>every 15 </a:t>
            </a:r>
            <a:r>
              <a:rPr lang="en-US" sz="2200" dirty="0" smtClean="0">
                <a:solidFill>
                  <a:srgbClr val="FF0000"/>
                </a:solidFill>
              </a:rPr>
              <a:t>minutes</a:t>
            </a:r>
          </a:p>
          <a:p>
            <a:pPr lvl="1"/>
            <a:r>
              <a:rPr lang="en-US" sz="2200" dirty="0">
                <a:solidFill>
                  <a:srgbClr val="FF0000"/>
                </a:solidFill>
              </a:rPr>
              <a:t>Significant privacy issues requiring anonymization by </a:t>
            </a:r>
            <a:r>
              <a:rPr lang="en-US" sz="2200" dirty="0" smtClean="0">
                <a:solidFill>
                  <a:srgbClr val="FF0000"/>
                </a:solidFill>
              </a:rPr>
              <a:t>aggregation</a:t>
            </a:r>
          </a:p>
          <a:p>
            <a:pPr lvl="1"/>
            <a:r>
              <a:rPr lang="en-US" sz="2200" dirty="0">
                <a:solidFill>
                  <a:srgbClr val="FF0000"/>
                </a:solidFill>
              </a:rPr>
              <a:t>Require rich robust provenance defining complex machine/human </a:t>
            </a:r>
            <a:r>
              <a:rPr lang="en-US" sz="2200" dirty="0" smtClean="0">
                <a:solidFill>
                  <a:srgbClr val="FF0000"/>
                </a:solidFill>
              </a:rPr>
              <a:t>processing</a:t>
            </a:r>
          </a:p>
          <a:p>
            <a:pPr lvl="1"/>
            <a:r>
              <a:rPr lang="en-US" sz="2200" dirty="0">
                <a:solidFill>
                  <a:srgbClr val="FF0000"/>
                </a:solidFill>
              </a:rPr>
              <a:t>Real time and batch mode both needed</a:t>
            </a:r>
            <a:endParaRPr lang="en-US" sz="2200" dirty="0" smtClean="0">
              <a:solidFill>
                <a:srgbClr val="FF0000"/>
              </a:solidFill>
            </a:endParaRPr>
          </a:p>
        </p:txBody>
      </p:sp>
      <p:sp>
        <p:nvSpPr>
          <p:cNvPr id="4" name="Slide Number Placeholder 3"/>
          <p:cNvSpPr>
            <a:spLocks noGrp="1"/>
          </p:cNvSpPr>
          <p:nvPr>
            <p:ph type="sldNum" sz="quarter" idx="12"/>
          </p:nvPr>
        </p:nvSpPr>
        <p:spPr/>
        <p:txBody>
          <a:bodyPr/>
          <a:lstStyle/>
          <a:p>
            <a:fld id="{F5B7371F-B25E-42BE-91F9-DCD17E1CF49D}" type="slidenum">
              <a:rPr lang="en-US" smtClean="0"/>
              <a:pPr/>
              <a:t>8</a:t>
            </a:fld>
            <a:endParaRPr lang="en-US" dirty="0"/>
          </a:p>
        </p:txBody>
      </p:sp>
    </p:spTree>
    <p:extLst>
      <p:ext uri="{BB962C8B-B14F-4D97-AF65-F5344CB8AC3E}">
        <p14:creationId xmlns:p14="http://schemas.microsoft.com/office/powerpoint/2010/main" val="3542144702"/>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43: </a:t>
            </a:r>
            <a:r>
              <a:rPr lang="en-US" dirty="0"/>
              <a:t>Radar Data Analysis for CReSIS Remote Sensing of Ice </a:t>
            </a:r>
            <a:r>
              <a:rPr lang="en-US" dirty="0" smtClean="0"/>
              <a:t>Sheets I</a:t>
            </a:r>
            <a:endParaRPr lang="en-US" dirty="0"/>
          </a:p>
        </p:txBody>
      </p:sp>
      <p:sp>
        <p:nvSpPr>
          <p:cNvPr id="3" name="Content Placeholder 2"/>
          <p:cNvSpPr>
            <a:spLocks noGrp="1"/>
          </p:cNvSpPr>
          <p:nvPr>
            <p:ph idx="1"/>
          </p:nvPr>
        </p:nvSpPr>
        <p:spPr>
          <a:xfrm>
            <a:off x="95250" y="1036080"/>
            <a:ext cx="9048750" cy="5164303"/>
          </a:xfrm>
        </p:spPr>
        <p:txBody>
          <a:bodyPr/>
          <a:lstStyle/>
          <a:p>
            <a:r>
              <a:rPr lang="en-US" sz="2100" b="1" dirty="0">
                <a:solidFill>
                  <a:srgbClr val="FF0000"/>
                </a:solidFill>
              </a:rPr>
              <a:t>Application:</a:t>
            </a:r>
            <a:r>
              <a:rPr lang="en-US" sz="2100" dirty="0"/>
              <a:t> This data </a:t>
            </a:r>
            <a:r>
              <a:rPr lang="en-US" sz="2100" dirty="0" smtClean="0"/>
              <a:t>feeds </a:t>
            </a:r>
            <a:r>
              <a:rPr lang="en-US" sz="2100" dirty="0"/>
              <a:t>into intergovernmental Panel on Climate Change (IPCC) and uses custom radars to measures ice sheet bed depths and (annual) snow layers at the North and South poles and mountainous regions. </a:t>
            </a:r>
            <a:endParaRPr lang="en-US" sz="2100" dirty="0" smtClean="0"/>
          </a:p>
          <a:p>
            <a:r>
              <a:rPr lang="en-US" sz="2100" b="1" dirty="0" smtClean="0">
                <a:solidFill>
                  <a:srgbClr val="FF0000"/>
                </a:solidFill>
              </a:rPr>
              <a:t>Current </a:t>
            </a:r>
            <a:r>
              <a:rPr lang="en-US" sz="2100" b="1" dirty="0">
                <a:solidFill>
                  <a:srgbClr val="FF0000"/>
                </a:solidFill>
              </a:rPr>
              <a:t>Approach:</a:t>
            </a:r>
            <a:r>
              <a:rPr lang="en-US" sz="2100" dirty="0"/>
              <a:t> The initial analysis is currently Matlab signal processing that produces a set of radar images. These cannot be transported from field over Internet and are typically copied to removable few TB disks in the field and flown “home” for detailed analysis. Image understanding tools with some human oversight find the image features (layers) </a:t>
            </a:r>
            <a:r>
              <a:rPr lang="en-US" sz="2100" dirty="0" smtClean="0"/>
              <a:t>shown later, </a:t>
            </a:r>
            <a:r>
              <a:rPr lang="en-US" sz="2100" dirty="0"/>
              <a:t>that are stored in a database front-ended by a Geographical Information System. The ice sheet bed depths are used in simulations of glacier flow. The data is taken in “field trips” that each currently gather 50-100 TB of data over a few week period. </a:t>
            </a:r>
            <a:endParaRPr lang="en-US" sz="2100" dirty="0" smtClean="0"/>
          </a:p>
          <a:p>
            <a:r>
              <a:rPr lang="en-US" sz="2100" b="1" dirty="0" smtClean="0">
                <a:solidFill>
                  <a:srgbClr val="FF0000"/>
                </a:solidFill>
              </a:rPr>
              <a:t>Futures:</a:t>
            </a:r>
            <a:r>
              <a:rPr lang="en-US" sz="2100" dirty="0" smtClean="0"/>
              <a:t> </a:t>
            </a:r>
            <a:r>
              <a:rPr lang="en-US" sz="2100" dirty="0"/>
              <a:t>An order of magnitude more data (petabyte per mission) is projected with improved instrumentation. Demands of processing increasing field data in an environment with more data but still constrained power budget, suggests low power/performance architectures such as GPU systems.</a:t>
            </a:r>
          </a:p>
        </p:txBody>
      </p:sp>
      <p:sp>
        <p:nvSpPr>
          <p:cNvPr id="5" name="Slide Number Placeholder 4"/>
          <p:cNvSpPr>
            <a:spLocks noGrp="1"/>
          </p:cNvSpPr>
          <p:nvPr>
            <p:ph type="sldNum" sz="quarter" idx="12"/>
          </p:nvPr>
        </p:nvSpPr>
        <p:spPr/>
        <p:txBody>
          <a:bodyPr/>
          <a:lstStyle/>
          <a:p>
            <a:fld id="{C4B85148-DB98-4269-ACE6-2DF49F9918C9}" type="slidenum">
              <a:rPr lang="en-US" smtClean="0"/>
              <a:pPr/>
              <a:t>80</a:t>
            </a:fld>
            <a:endParaRPr lang="en-US" dirty="0"/>
          </a:p>
        </p:txBody>
      </p:sp>
      <p:sp>
        <p:nvSpPr>
          <p:cNvPr id="6" name="Rounded Rectangle 5"/>
          <p:cNvSpPr/>
          <p:nvPr/>
        </p:nvSpPr>
        <p:spPr>
          <a:xfrm>
            <a:off x="1514007" y="-54759"/>
            <a:ext cx="2383436" cy="71508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b="1" dirty="0">
                <a:solidFill>
                  <a:schemeClr val="tx1"/>
                </a:solidFill>
              </a:rPr>
              <a:t>Earth, Environmental </a:t>
            </a:r>
            <a:r>
              <a:rPr lang="en-US" b="1">
                <a:solidFill>
                  <a:schemeClr val="tx1"/>
                </a:solidFill>
              </a:rPr>
              <a:t>and </a:t>
            </a:r>
            <a:r>
              <a:rPr lang="en-US" b="1" smtClean="0">
                <a:solidFill>
                  <a:schemeClr val="tx1"/>
                </a:solidFill>
              </a:rPr>
              <a:t>Polar Science</a:t>
            </a:r>
            <a:endParaRPr lang="en-US" b="1" dirty="0">
              <a:solidFill>
                <a:schemeClr val="tx1"/>
              </a:solidFill>
            </a:endParaRPr>
          </a:p>
        </p:txBody>
      </p:sp>
      <p:sp>
        <p:nvSpPr>
          <p:cNvPr id="7" name="Rectangle 6"/>
          <p:cNvSpPr/>
          <p:nvPr/>
        </p:nvSpPr>
        <p:spPr>
          <a:xfrm>
            <a:off x="1149364" y="6287490"/>
            <a:ext cx="875561" cy="369332"/>
          </a:xfrm>
          <a:prstGeom prst="rect">
            <a:avLst/>
          </a:prstGeom>
          <a:solidFill>
            <a:schemeClr val="bg2">
              <a:lumMod val="60000"/>
              <a:lumOff val="40000"/>
            </a:schemeClr>
          </a:solidFill>
        </p:spPr>
        <p:txBody>
          <a:bodyPr wrap="none">
            <a:spAutoFit/>
          </a:bodyPr>
          <a:lstStyle/>
          <a:p>
            <a:r>
              <a:rPr lang="en-US" dirty="0" smtClean="0">
                <a:solidFill>
                  <a:srgbClr val="006BB5"/>
                </a:solidFill>
              </a:rPr>
              <a:t>PP, </a:t>
            </a:r>
            <a:r>
              <a:rPr lang="en-US" dirty="0">
                <a:solidFill>
                  <a:srgbClr val="006BB5"/>
                </a:solidFill>
              </a:rPr>
              <a:t>GIS</a:t>
            </a:r>
          </a:p>
        </p:txBody>
      </p:sp>
      <p:sp>
        <p:nvSpPr>
          <p:cNvPr id="8" name="Rectangle 7"/>
          <p:cNvSpPr/>
          <p:nvPr/>
        </p:nvSpPr>
        <p:spPr>
          <a:xfrm>
            <a:off x="3269469" y="6281552"/>
            <a:ext cx="3138423" cy="369332"/>
          </a:xfrm>
          <a:prstGeom prst="rect">
            <a:avLst/>
          </a:prstGeom>
          <a:solidFill>
            <a:schemeClr val="bg2">
              <a:lumMod val="60000"/>
              <a:lumOff val="40000"/>
            </a:schemeClr>
          </a:solidFill>
        </p:spPr>
        <p:txBody>
          <a:bodyPr wrap="none">
            <a:spAutoFit/>
          </a:bodyPr>
          <a:lstStyle/>
          <a:p>
            <a:r>
              <a:rPr lang="en-US" dirty="0" smtClean="0">
                <a:solidFill>
                  <a:srgbClr val="7030A0"/>
                </a:solidFill>
              </a:rPr>
              <a:t>Parallelism </a:t>
            </a:r>
            <a:r>
              <a:rPr lang="en-US" dirty="0">
                <a:solidFill>
                  <a:srgbClr val="7030A0"/>
                </a:solidFill>
              </a:rPr>
              <a:t>over </a:t>
            </a:r>
            <a:r>
              <a:rPr lang="en-US" dirty="0" smtClean="0">
                <a:solidFill>
                  <a:srgbClr val="7030A0"/>
                </a:solidFill>
              </a:rPr>
              <a:t>Radar Images</a:t>
            </a:r>
            <a:endParaRPr lang="en-US" dirty="0">
              <a:solidFill>
                <a:srgbClr val="7030A0"/>
              </a:solidFill>
            </a:endParaRPr>
          </a:p>
        </p:txBody>
      </p:sp>
      <p:sp>
        <p:nvSpPr>
          <p:cNvPr id="9" name="Rectangle 8"/>
          <p:cNvSpPr/>
          <p:nvPr/>
        </p:nvSpPr>
        <p:spPr>
          <a:xfrm>
            <a:off x="2024925" y="6281552"/>
            <a:ext cx="1244544" cy="369332"/>
          </a:xfrm>
          <a:prstGeom prst="rect">
            <a:avLst/>
          </a:prstGeom>
          <a:solidFill>
            <a:schemeClr val="bg2">
              <a:lumMod val="60000"/>
              <a:lumOff val="40000"/>
            </a:schemeClr>
          </a:solidFill>
        </p:spPr>
        <p:txBody>
          <a:bodyPr wrap="square">
            <a:spAutoFit/>
          </a:bodyPr>
          <a:lstStyle/>
          <a:p>
            <a:r>
              <a:rPr lang="en-US" dirty="0" smtClean="0">
                <a:solidFill>
                  <a:schemeClr val="accent3">
                    <a:lumMod val="50000"/>
                  </a:schemeClr>
                </a:solidFill>
              </a:rPr>
              <a:t>Streaming</a:t>
            </a:r>
            <a:endParaRPr lang="en-US" dirty="0">
              <a:solidFill>
                <a:schemeClr val="accent3">
                  <a:lumMod val="50000"/>
                </a:schemeClr>
              </a:solidFill>
            </a:endParaRPr>
          </a:p>
        </p:txBody>
      </p:sp>
    </p:spTree>
    <p:extLst>
      <p:ext uri="{BB962C8B-B14F-4D97-AF65-F5344CB8AC3E}">
        <p14:creationId xmlns:p14="http://schemas.microsoft.com/office/powerpoint/2010/main" val="3552654599"/>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43: </a:t>
            </a:r>
            <a:r>
              <a:rPr lang="en-US" dirty="0"/>
              <a:t>Radar Data Analysis for CReSIS Remote Sensing of Ice </a:t>
            </a:r>
            <a:r>
              <a:rPr lang="en-US" dirty="0" smtClean="0"/>
              <a:t>Sheets II</a:t>
            </a:r>
            <a:endParaRPr lang="en-US" dirty="0"/>
          </a:p>
        </p:txBody>
      </p:sp>
      <p:sp>
        <p:nvSpPr>
          <p:cNvPr id="3" name="Content Placeholder 2"/>
          <p:cNvSpPr>
            <a:spLocks noGrp="1"/>
          </p:cNvSpPr>
          <p:nvPr>
            <p:ph idx="1"/>
          </p:nvPr>
        </p:nvSpPr>
        <p:spPr>
          <a:xfrm>
            <a:off x="95250" y="1036081"/>
            <a:ext cx="2610475" cy="4114800"/>
          </a:xfrm>
        </p:spPr>
        <p:txBody>
          <a:bodyPr/>
          <a:lstStyle/>
          <a:p>
            <a:r>
              <a:rPr lang="en-US" sz="2300" dirty="0" smtClean="0"/>
              <a:t>Typical </a:t>
            </a:r>
            <a:r>
              <a:rPr lang="en-US" sz="2300" b="1" dirty="0" smtClean="0">
                <a:solidFill>
                  <a:srgbClr val="006BB5"/>
                </a:solidFill>
              </a:rPr>
              <a:t>CReSIS </a:t>
            </a:r>
            <a:r>
              <a:rPr lang="en-US" sz="2300" dirty="0" smtClean="0"/>
              <a:t>data showing aircraft taking data which shows a glacier bed at a depth of 3100 meters with multiple confusing reflections.</a:t>
            </a:r>
            <a:endParaRPr lang="en-US" sz="2300" dirty="0"/>
          </a:p>
        </p:txBody>
      </p:sp>
      <p:sp>
        <p:nvSpPr>
          <p:cNvPr id="5" name="Slide Number Placeholder 4"/>
          <p:cNvSpPr>
            <a:spLocks noGrp="1"/>
          </p:cNvSpPr>
          <p:nvPr>
            <p:ph type="sldNum" sz="quarter" idx="12"/>
          </p:nvPr>
        </p:nvSpPr>
        <p:spPr/>
        <p:txBody>
          <a:bodyPr/>
          <a:lstStyle/>
          <a:p>
            <a:fld id="{C4B85148-DB98-4269-ACE6-2DF49F9918C9}" type="slidenum">
              <a:rPr lang="en-US" smtClean="0"/>
              <a:pPr/>
              <a:t>81</a:t>
            </a:fld>
            <a:endParaRPr lang="en-US" dirty="0"/>
          </a:p>
        </p:txBody>
      </p:sp>
      <p:sp>
        <p:nvSpPr>
          <p:cNvPr id="6" name="Rounded Rectangle 5"/>
          <p:cNvSpPr/>
          <p:nvPr/>
        </p:nvSpPr>
        <p:spPr>
          <a:xfrm>
            <a:off x="1514007" y="-54759"/>
            <a:ext cx="2383436" cy="71508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b="1" dirty="0">
                <a:solidFill>
                  <a:schemeClr val="tx1"/>
                </a:solidFill>
              </a:rPr>
              <a:t>Earth, Environmental </a:t>
            </a:r>
            <a:r>
              <a:rPr lang="en-US" b="1">
                <a:solidFill>
                  <a:schemeClr val="tx1"/>
                </a:solidFill>
              </a:rPr>
              <a:t>and </a:t>
            </a:r>
            <a:r>
              <a:rPr lang="en-US" b="1" smtClean="0">
                <a:solidFill>
                  <a:schemeClr val="tx1"/>
                </a:solidFill>
              </a:rPr>
              <a:t>Polar Science</a:t>
            </a:r>
            <a:endParaRPr lang="en-US" b="1" dirty="0">
              <a:solidFill>
                <a:schemeClr val="tx1"/>
              </a:solidFill>
            </a:endParaRPr>
          </a:p>
        </p:txBody>
      </p:sp>
      <p:pic>
        <p:nvPicPr>
          <p:cNvPr id="4" name="Picture 3"/>
          <p:cNvPicPr>
            <a:picLocks noChangeAspect="1"/>
          </p:cNvPicPr>
          <p:nvPr/>
        </p:nvPicPr>
        <p:blipFill>
          <a:blip r:embed="rId2"/>
          <a:stretch>
            <a:fillRect/>
          </a:stretch>
        </p:blipFill>
        <p:spPr>
          <a:xfrm>
            <a:off x="2705725" y="1036081"/>
            <a:ext cx="6274998" cy="5205380"/>
          </a:xfrm>
          <a:prstGeom prst="rect">
            <a:avLst/>
          </a:prstGeom>
          <a:solidFill>
            <a:schemeClr val="bg1"/>
          </a:solidFill>
        </p:spPr>
      </p:pic>
    </p:spTree>
    <p:extLst>
      <p:ext uri="{BB962C8B-B14F-4D97-AF65-F5344CB8AC3E}">
        <p14:creationId xmlns:p14="http://schemas.microsoft.com/office/powerpoint/2010/main" val="70297797"/>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43: </a:t>
            </a:r>
            <a:r>
              <a:rPr lang="en-US" dirty="0"/>
              <a:t>Radar Data Analysis for CReSIS Remote Sensing of Ice </a:t>
            </a:r>
            <a:r>
              <a:rPr lang="en-US" dirty="0" smtClean="0"/>
              <a:t>Sheets III</a:t>
            </a:r>
            <a:endParaRPr lang="en-US" dirty="0"/>
          </a:p>
        </p:txBody>
      </p:sp>
      <p:sp>
        <p:nvSpPr>
          <p:cNvPr id="3" name="Content Placeholder 2"/>
          <p:cNvSpPr>
            <a:spLocks noGrp="1"/>
          </p:cNvSpPr>
          <p:nvPr>
            <p:ph idx="1"/>
          </p:nvPr>
        </p:nvSpPr>
        <p:spPr>
          <a:xfrm>
            <a:off x="6917885" y="1065411"/>
            <a:ext cx="2051944" cy="379360"/>
          </a:xfrm>
        </p:spPr>
        <p:txBody>
          <a:bodyPr/>
          <a:lstStyle/>
          <a:p>
            <a:r>
              <a:rPr lang="en-US" sz="2300" dirty="0"/>
              <a:t>Typical flight paths </a:t>
            </a:r>
            <a:r>
              <a:rPr lang="en-US" sz="2300" dirty="0" smtClean="0"/>
              <a:t>of CReSIS </a:t>
            </a:r>
            <a:r>
              <a:rPr lang="en-US" sz="2300" dirty="0"/>
              <a:t>data gathering in survey region</a:t>
            </a:r>
          </a:p>
        </p:txBody>
      </p:sp>
      <p:sp>
        <p:nvSpPr>
          <p:cNvPr id="5" name="Slide Number Placeholder 4"/>
          <p:cNvSpPr>
            <a:spLocks noGrp="1"/>
          </p:cNvSpPr>
          <p:nvPr>
            <p:ph type="sldNum" sz="quarter" idx="12"/>
          </p:nvPr>
        </p:nvSpPr>
        <p:spPr/>
        <p:txBody>
          <a:bodyPr/>
          <a:lstStyle/>
          <a:p>
            <a:fld id="{C4B85148-DB98-4269-ACE6-2DF49F9918C9}" type="slidenum">
              <a:rPr lang="en-US" smtClean="0"/>
              <a:pPr/>
              <a:t>82</a:t>
            </a:fld>
            <a:endParaRPr lang="en-US" dirty="0"/>
          </a:p>
        </p:txBody>
      </p:sp>
      <p:sp>
        <p:nvSpPr>
          <p:cNvPr id="6" name="Rounded Rectangle 5"/>
          <p:cNvSpPr/>
          <p:nvPr/>
        </p:nvSpPr>
        <p:spPr>
          <a:xfrm>
            <a:off x="1514007" y="-54759"/>
            <a:ext cx="2383436" cy="71508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b="1" dirty="0">
                <a:solidFill>
                  <a:schemeClr val="tx1"/>
                </a:solidFill>
              </a:rPr>
              <a:t>Earth, Environmental </a:t>
            </a:r>
            <a:r>
              <a:rPr lang="en-US" b="1">
                <a:solidFill>
                  <a:schemeClr val="tx1"/>
                </a:solidFill>
              </a:rPr>
              <a:t>and </a:t>
            </a:r>
            <a:r>
              <a:rPr lang="en-US" b="1" smtClean="0">
                <a:solidFill>
                  <a:schemeClr val="tx1"/>
                </a:solidFill>
              </a:rPr>
              <a:t>Polar Science</a:t>
            </a:r>
            <a:endParaRPr lang="en-US" b="1" dirty="0">
              <a:solidFill>
                <a:schemeClr val="tx1"/>
              </a:solidFill>
            </a:endParaRPr>
          </a:p>
        </p:txBody>
      </p:sp>
      <p:pic>
        <p:nvPicPr>
          <p:cNvPr id="4" name="Picture 3"/>
          <p:cNvPicPr>
            <a:picLocks noChangeAspect="1"/>
          </p:cNvPicPr>
          <p:nvPr/>
        </p:nvPicPr>
        <p:blipFill>
          <a:blip r:embed="rId2"/>
          <a:stretch>
            <a:fillRect/>
          </a:stretch>
        </p:blipFill>
        <p:spPr>
          <a:xfrm>
            <a:off x="0" y="1023753"/>
            <a:ext cx="6917884" cy="5268190"/>
          </a:xfrm>
          <a:prstGeom prst="rect">
            <a:avLst/>
          </a:prstGeom>
        </p:spPr>
      </p:pic>
    </p:spTree>
    <p:extLst>
      <p:ext uri="{BB962C8B-B14F-4D97-AF65-F5344CB8AC3E}">
        <p14:creationId xmlns:p14="http://schemas.microsoft.com/office/powerpoint/2010/main" val="3211041980"/>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43: </a:t>
            </a:r>
            <a:r>
              <a:rPr lang="en-US" dirty="0"/>
              <a:t>Radar Data Analysis for CReSIS Remote Sensing of Ice </a:t>
            </a:r>
            <a:r>
              <a:rPr lang="en-US" dirty="0" smtClean="0"/>
              <a:t>Sheets IV</a:t>
            </a:r>
            <a:endParaRPr lang="en-US" dirty="0"/>
          </a:p>
        </p:txBody>
      </p:sp>
      <p:sp>
        <p:nvSpPr>
          <p:cNvPr id="3" name="Content Placeholder 2"/>
          <p:cNvSpPr>
            <a:spLocks noGrp="1"/>
          </p:cNvSpPr>
          <p:nvPr>
            <p:ph idx="1"/>
          </p:nvPr>
        </p:nvSpPr>
        <p:spPr>
          <a:xfrm>
            <a:off x="0" y="1065411"/>
            <a:ext cx="9144000" cy="379360"/>
          </a:xfrm>
        </p:spPr>
        <p:txBody>
          <a:bodyPr/>
          <a:lstStyle/>
          <a:p>
            <a:r>
              <a:rPr lang="en-US" sz="2300" dirty="0"/>
              <a:t>Typical </a:t>
            </a:r>
            <a:r>
              <a:rPr lang="en-US" sz="2300" dirty="0" smtClean="0"/>
              <a:t>CReSIS echogram </a:t>
            </a:r>
            <a:r>
              <a:rPr lang="en-US" sz="2300" dirty="0"/>
              <a:t>with Detected Boundaries.  The upper (green) boundary is between air and ice layer while the lower (red) boundary is between ice and terrain</a:t>
            </a:r>
          </a:p>
        </p:txBody>
      </p:sp>
      <p:sp>
        <p:nvSpPr>
          <p:cNvPr id="5" name="Slide Number Placeholder 4"/>
          <p:cNvSpPr>
            <a:spLocks noGrp="1"/>
          </p:cNvSpPr>
          <p:nvPr>
            <p:ph type="sldNum" sz="quarter" idx="12"/>
          </p:nvPr>
        </p:nvSpPr>
        <p:spPr/>
        <p:txBody>
          <a:bodyPr/>
          <a:lstStyle/>
          <a:p>
            <a:fld id="{C4B85148-DB98-4269-ACE6-2DF49F9918C9}" type="slidenum">
              <a:rPr lang="en-US" smtClean="0"/>
              <a:pPr/>
              <a:t>83</a:t>
            </a:fld>
            <a:endParaRPr lang="en-US" dirty="0"/>
          </a:p>
        </p:txBody>
      </p:sp>
      <p:sp>
        <p:nvSpPr>
          <p:cNvPr id="6" name="Rounded Rectangle 5"/>
          <p:cNvSpPr/>
          <p:nvPr/>
        </p:nvSpPr>
        <p:spPr>
          <a:xfrm>
            <a:off x="1514007" y="-54759"/>
            <a:ext cx="2383436" cy="71508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b="1" dirty="0">
                <a:solidFill>
                  <a:schemeClr val="tx1"/>
                </a:solidFill>
              </a:rPr>
              <a:t>Earth, Environmental </a:t>
            </a:r>
            <a:r>
              <a:rPr lang="en-US" b="1">
                <a:solidFill>
                  <a:schemeClr val="tx1"/>
                </a:solidFill>
              </a:rPr>
              <a:t>and </a:t>
            </a:r>
            <a:r>
              <a:rPr lang="en-US" b="1" smtClean="0">
                <a:solidFill>
                  <a:schemeClr val="tx1"/>
                </a:solidFill>
              </a:rPr>
              <a:t>Polar Science</a:t>
            </a:r>
            <a:endParaRPr lang="en-US" b="1" dirty="0">
              <a:solidFill>
                <a:schemeClr val="tx1"/>
              </a:solidFill>
            </a:endParaRPr>
          </a:p>
        </p:txBody>
      </p:sp>
      <p:pic>
        <p:nvPicPr>
          <p:cNvPr id="7" name="Picture 6"/>
          <p:cNvPicPr>
            <a:picLocks noChangeAspect="1"/>
          </p:cNvPicPr>
          <p:nvPr/>
        </p:nvPicPr>
        <p:blipFill>
          <a:blip r:embed="rId2"/>
          <a:stretch>
            <a:fillRect/>
          </a:stretch>
        </p:blipFill>
        <p:spPr>
          <a:xfrm>
            <a:off x="0" y="2064263"/>
            <a:ext cx="8934656" cy="4304244"/>
          </a:xfrm>
          <a:prstGeom prst="rect">
            <a:avLst/>
          </a:prstGeom>
        </p:spPr>
      </p:pic>
    </p:spTree>
    <p:extLst>
      <p:ext uri="{BB962C8B-B14F-4D97-AF65-F5344CB8AC3E}">
        <p14:creationId xmlns:p14="http://schemas.microsoft.com/office/powerpoint/2010/main" val="1025205613"/>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44: </a:t>
            </a:r>
            <a:r>
              <a:rPr lang="en-US" dirty="0"/>
              <a:t>UAVSAR Data Processing, Data Product Delivery, and Data </a:t>
            </a:r>
            <a:r>
              <a:rPr lang="en-US" dirty="0" smtClean="0"/>
              <a:t>Services I</a:t>
            </a:r>
            <a:endParaRPr lang="en-US" dirty="0"/>
          </a:p>
        </p:txBody>
      </p:sp>
      <p:sp>
        <p:nvSpPr>
          <p:cNvPr id="3" name="Content Placeholder 2"/>
          <p:cNvSpPr>
            <a:spLocks noGrp="1"/>
          </p:cNvSpPr>
          <p:nvPr>
            <p:ph idx="1"/>
          </p:nvPr>
        </p:nvSpPr>
        <p:spPr>
          <a:xfrm>
            <a:off x="0" y="1036081"/>
            <a:ext cx="9144000" cy="4114800"/>
          </a:xfrm>
        </p:spPr>
        <p:txBody>
          <a:bodyPr/>
          <a:lstStyle/>
          <a:p>
            <a:r>
              <a:rPr lang="en-US" sz="2300" b="1" dirty="0">
                <a:solidFill>
                  <a:srgbClr val="FF0000"/>
                </a:solidFill>
              </a:rPr>
              <a:t>Application:</a:t>
            </a:r>
            <a:r>
              <a:rPr lang="en-US" sz="2300" dirty="0"/>
              <a:t> Synthetic Aperture Radar (SAR) can identify landscape changes caused by seismic activity, landslides, deforestation, vegetation changes and flooding. This is for example used to support earthquake science </a:t>
            </a:r>
            <a:r>
              <a:rPr lang="en-US" sz="2300" dirty="0" smtClean="0"/>
              <a:t>(see next slide) as </a:t>
            </a:r>
            <a:r>
              <a:rPr lang="en-US" sz="2300" dirty="0"/>
              <a:t>well as disaster management. This use case supports the storage, application of image processing and visualization of this geo-located data with angular specification. </a:t>
            </a:r>
            <a:endParaRPr lang="en-US" sz="2300" dirty="0" smtClean="0"/>
          </a:p>
          <a:p>
            <a:r>
              <a:rPr lang="en-US" sz="2300" b="1" dirty="0" smtClean="0">
                <a:solidFill>
                  <a:srgbClr val="FF0000"/>
                </a:solidFill>
              </a:rPr>
              <a:t>Current </a:t>
            </a:r>
            <a:r>
              <a:rPr lang="en-US" sz="2300" b="1" dirty="0">
                <a:solidFill>
                  <a:srgbClr val="FF0000"/>
                </a:solidFill>
              </a:rPr>
              <a:t>Approach:</a:t>
            </a:r>
            <a:r>
              <a:rPr lang="en-US" sz="2300" dirty="0"/>
              <a:t> </a:t>
            </a:r>
            <a:r>
              <a:rPr lang="en-US" sz="2400" dirty="0"/>
              <a:t>Data from planes and satellites is processed on NASA computers before being stored after substantial data communication. The data is made public as soon as processed and requires significant curation due to instrumental glitches. The current data size is ~150TB</a:t>
            </a:r>
            <a:endParaRPr lang="en-US" sz="2300" dirty="0" smtClean="0"/>
          </a:p>
          <a:p>
            <a:r>
              <a:rPr lang="en-US" sz="2300" b="1" dirty="0" smtClean="0">
                <a:solidFill>
                  <a:srgbClr val="FF0000"/>
                </a:solidFill>
              </a:rPr>
              <a:t>Futures:</a:t>
            </a:r>
            <a:r>
              <a:rPr lang="en-US" sz="2300" dirty="0"/>
              <a:t> The data size would increase dramatically if Earth Radar Mission launched. Clouds are suitable hosts but are not used today in production.</a:t>
            </a:r>
          </a:p>
        </p:txBody>
      </p:sp>
      <p:sp>
        <p:nvSpPr>
          <p:cNvPr id="5" name="Slide Number Placeholder 4"/>
          <p:cNvSpPr>
            <a:spLocks noGrp="1"/>
          </p:cNvSpPr>
          <p:nvPr>
            <p:ph type="sldNum" sz="quarter" idx="12"/>
          </p:nvPr>
        </p:nvSpPr>
        <p:spPr/>
        <p:txBody>
          <a:bodyPr/>
          <a:lstStyle/>
          <a:p>
            <a:fld id="{C4B85148-DB98-4269-ACE6-2DF49F9918C9}" type="slidenum">
              <a:rPr lang="en-US" smtClean="0"/>
              <a:pPr/>
              <a:t>84</a:t>
            </a:fld>
            <a:endParaRPr lang="en-US" dirty="0"/>
          </a:p>
        </p:txBody>
      </p:sp>
      <p:sp>
        <p:nvSpPr>
          <p:cNvPr id="6" name="Rounded Rectangle 5"/>
          <p:cNvSpPr/>
          <p:nvPr/>
        </p:nvSpPr>
        <p:spPr>
          <a:xfrm>
            <a:off x="1514007" y="-54759"/>
            <a:ext cx="2383436" cy="71508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b="1" dirty="0">
                <a:solidFill>
                  <a:schemeClr val="tx1"/>
                </a:solidFill>
              </a:rPr>
              <a:t>Earth, Environmental </a:t>
            </a:r>
            <a:r>
              <a:rPr lang="en-US" b="1">
                <a:solidFill>
                  <a:schemeClr val="tx1"/>
                </a:solidFill>
              </a:rPr>
              <a:t>and </a:t>
            </a:r>
            <a:r>
              <a:rPr lang="en-US" b="1" smtClean="0">
                <a:solidFill>
                  <a:schemeClr val="tx1"/>
                </a:solidFill>
              </a:rPr>
              <a:t>Polar Science</a:t>
            </a:r>
            <a:endParaRPr lang="en-US" b="1" dirty="0">
              <a:solidFill>
                <a:schemeClr val="tx1"/>
              </a:solidFill>
            </a:endParaRPr>
          </a:p>
        </p:txBody>
      </p:sp>
      <p:sp>
        <p:nvSpPr>
          <p:cNvPr id="7" name="Rectangle 6"/>
          <p:cNvSpPr/>
          <p:nvPr/>
        </p:nvSpPr>
        <p:spPr>
          <a:xfrm>
            <a:off x="1159755" y="6237907"/>
            <a:ext cx="875561" cy="369332"/>
          </a:xfrm>
          <a:prstGeom prst="rect">
            <a:avLst/>
          </a:prstGeom>
          <a:solidFill>
            <a:schemeClr val="bg2">
              <a:lumMod val="60000"/>
              <a:lumOff val="40000"/>
            </a:schemeClr>
          </a:solidFill>
        </p:spPr>
        <p:txBody>
          <a:bodyPr wrap="none">
            <a:spAutoFit/>
          </a:bodyPr>
          <a:lstStyle/>
          <a:p>
            <a:r>
              <a:rPr lang="en-US" dirty="0" smtClean="0">
                <a:solidFill>
                  <a:srgbClr val="006BB5"/>
                </a:solidFill>
              </a:rPr>
              <a:t>PP, </a:t>
            </a:r>
            <a:r>
              <a:rPr lang="en-US" dirty="0">
                <a:solidFill>
                  <a:srgbClr val="006BB5"/>
                </a:solidFill>
              </a:rPr>
              <a:t>GIS</a:t>
            </a:r>
          </a:p>
        </p:txBody>
      </p:sp>
      <p:sp>
        <p:nvSpPr>
          <p:cNvPr id="8" name="Rectangle 7"/>
          <p:cNvSpPr/>
          <p:nvPr/>
        </p:nvSpPr>
        <p:spPr>
          <a:xfrm>
            <a:off x="3279860" y="6237907"/>
            <a:ext cx="3138423" cy="369332"/>
          </a:xfrm>
          <a:prstGeom prst="rect">
            <a:avLst/>
          </a:prstGeom>
          <a:solidFill>
            <a:schemeClr val="bg2">
              <a:lumMod val="60000"/>
              <a:lumOff val="40000"/>
            </a:schemeClr>
          </a:solidFill>
        </p:spPr>
        <p:txBody>
          <a:bodyPr wrap="none">
            <a:spAutoFit/>
          </a:bodyPr>
          <a:lstStyle/>
          <a:p>
            <a:r>
              <a:rPr lang="en-US" dirty="0" smtClean="0">
                <a:solidFill>
                  <a:srgbClr val="7030A0"/>
                </a:solidFill>
              </a:rPr>
              <a:t>Parallelism </a:t>
            </a:r>
            <a:r>
              <a:rPr lang="en-US" dirty="0">
                <a:solidFill>
                  <a:srgbClr val="7030A0"/>
                </a:solidFill>
              </a:rPr>
              <a:t>over </a:t>
            </a:r>
            <a:r>
              <a:rPr lang="en-US" dirty="0" smtClean="0">
                <a:solidFill>
                  <a:srgbClr val="7030A0"/>
                </a:solidFill>
              </a:rPr>
              <a:t>Radar Images</a:t>
            </a:r>
            <a:endParaRPr lang="en-US" dirty="0">
              <a:solidFill>
                <a:srgbClr val="7030A0"/>
              </a:solidFill>
            </a:endParaRPr>
          </a:p>
        </p:txBody>
      </p:sp>
      <p:sp>
        <p:nvSpPr>
          <p:cNvPr id="9" name="Rectangle 8"/>
          <p:cNvSpPr/>
          <p:nvPr/>
        </p:nvSpPr>
        <p:spPr>
          <a:xfrm>
            <a:off x="2035316" y="6237907"/>
            <a:ext cx="1244544" cy="369332"/>
          </a:xfrm>
          <a:prstGeom prst="rect">
            <a:avLst/>
          </a:prstGeom>
          <a:solidFill>
            <a:schemeClr val="bg2">
              <a:lumMod val="60000"/>
              <a:lumOff val="40000"/>
            </a:schemeClr>
          </a:solidFill>
        </p:spPr>
        <p:txBody>
          <a:bodyPr wrap="square">
            <a:spAutoFit/>
          </a:bodyPr>
          <a:lstStyle/>
          <a:p>
            <a:r>
              <a:rPr lang="en-US" dirty="0" smtClean="0">
                <a:solidFill>
                  <a:schemeClr val="accent3">
                    <a:lumMod val="50000"/>
                  </a:schemeClr>
                </a:solidFill>
              </a:rPr>
              <a:t>Streaming</a:t>
            </a:r>
            <a:endParaRPr lang="en-US" dirty="0">
              <a:solidFill>
                <a:schemeClr val="accent3">
                  <a:lumMod val="50000"/>
                </a:schemeClr>
              </a:solidFill>
            </a:endParaRPr>
          </a:p>
        </p:txBody>
      </p:sp>
    </p:spTree>
    <p:extLst>
      <p:ext uri="{BB962C8B-B14F-4D97-AF65-F5344CB8AC3E}">
        <p14:creationId xmlns:p14="http://schemas.microsoft.com/office/powerpoint/2010/main" val="3037702136"/>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97443" y="68494"/>
            <a:ext cx="5246557" cy="810846"/>
          </a:xfrm>
          <a:solidFill>
            <a:schemeClr val="bg1"/>
          </a:solidFill>
        </p:spPr>
        <p:txBody>
          <a:bodyPr>
            <a:normAutofit fontScale="90000"/>
          </a:bodyPr>
          <a:lstStyle/>
          <a:p>
            <a:r>
              <a:rPr lang="en-US" dirty="0" smtClean="0"/>
              <a:t>44: </a:t>
            </a:r>
            <a:r>
              <a:rPr lang="en-US" dirty="0"/>
              <a:t>UAVSAR Data Processing, Data Product Delivery, and Data </a:t>
            </a:r>
            <a:r>
              <a:rPr lang="en-US" dirty="0" smtClean="0"/>
              <a:t>Services II</a:t>
            </a:r>
            <a:endParaRPr lang="en-US" dirty="0"/>
          </a:p>
        </p:txBody>
      </p:sp>
      <p:sp>
        <p:nvSpPr>
          <p:cNvPr id="3" name="Content Placeholder 2"/>
          <p:cNvSpPr>
            <a:spLocks noGrp="1"/>
          </p:cNvSpPr>
          <p:nvPr>
            <p:ph idx="1"/>
          </p:nvPr>
        </p:nvSpPr>
        <p:spPr>
          <a:xfrm>
            <a:off x="7528142" y="1024066"/>
            <a:ext cx="1615858" cy="4114800"/>
          </a:xfrm>
        </p:spPr>
        <p:txBody>
          <a:bodyPr/>
          <a:lstStyle/>
          <a:p>
            <a:r>
              <a:rPr lang="en-US" sz="1500" dirty="0"/>
              <a:t>Combined unwrapped </a:t>
            </a:r>
            <a:r>
              <a:rPr lang="en-US" sz="1500" dirty="0" err="1"/>
              <a:t>coseismic</a:t>
            </a:r>
            <a:r>
              <a:rPr lang="en-US" sz="1500" dirty="0"/>
              <a:t> interferograms for flight lines 26501, 26505, and 08508 for the October 2009 – April 2010 time period. End points where slip can be seen on the Imperial, Superstition Hills, and Elmore Ranch faults are noted. GPS stations are marked by dots and are labeled.</a:t>
            </a:r>
          </a:p>
        </p:txBody>
      </p:sp>
      <p:sp>
        <p:nvSpPr>
          <p:cNvPr id="5" name="Slide Number Placeholder 4"/>
          <p:cNvSpPr>
            <a:spLocks noGrp="1"/>
          </p:cNvSpPr>
          <p:nvPr>
            <p:ph type="sldNum" sz="quarter" idx="12"/>
          </p:nvPr>
        </p:nvSpPr>
        <p:spPr/>
        <p:txBody>
          <a:bodyPr/>
          <a:lstStyle/>
          <a:p>
            <a:fld id="{C4B85148-DB98-4269-ACE6-2DF49F9918C9}" type="slidenum">
              <a:rPr lang="en-US" smtClean="0"/>
              <a:pPr/>
              <a:t>85</a:t>
            </a:fld>
            <a:endParaRPr lang="en-US" dirty="0"/>
          </a:p>
        </p:txBody>
      </p:sp>
      <p:sp>
        <p:nvSpPr>
          <p:cNvPr id="6" name="Rounded Rectangle 5"/>
          <p:cNvSpPr/>
          <p:nvPr/>
        </p:nvSpPr>
        <p:spPr>
          <a:xfrm>
            <a:off x="1514007" y="-54759"/>
            <a:ext cx="2383436" cy="71508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b="1" dirty="0">
                <a:solidFill>
                  <a:schemeClr val="tx1"/>
                </a:solidFill>
              </a:rPr>
              <a:t>Earth, Environmental </a:t>
            </a:r>
            <a:r>
              <a:rPr lang="en-US" b="1">
                <a:solidFill>
                  <a:schemeClr val="tx1"/>
                </a:solidFill>
              </a:rPr>
              <a:t>and </a:t>
            </a:r>
            <a:r>
              <a:rPr lang="en-US" b="1" smtClean="0">
                <a:solidFill>
                  <a:schemeClr val="tx1"/>
                </a:solidFill>
              </a:rPr>
              <a:t>Polar Science</a:t>
            </a:r>
            <a:endParaRPr lang="en-US" b="1" dirty="0">
              <a:solidFill>
                <a:schemeClr val="tx1"/>
              </a:solidFill>
            </a:endParaRPr>
          </a:p>
        </p:txBody>
      </p:sp>
      <p:pic>
        <p:nvPicPr>
          <p:cNvPr id="4" name="Picture 3"/>
          <p:cNvPicPr>
            <a:picLocks noChangeAspect="1"/>
          </p:cNvPicPr>
          <p:nvPr/>
        </p:nvPicPr>
        <p:blipFill>
          <a:blip r:embed="rId2"/>
          <a:stretch>
            <a:fillRect/>
          </a:stretch>
        </p:blipFill>
        <p:spPr>
          <a:xfrm>
            <a:off x="30595" y="1036081"/>
            <a:ext cx="7715678" cy="5255862"/>
          </a:xfrm>
          <a:prstGeom prst="rect">
            <a:avLst/>
          </a:prstGeom>
        </p:spPr>
      </p:pic>
    </p:spTree>
    <p:extLst>
      <p:ext uri="{BB962C8B-B14F-4D97-AF65-F5344CB8AC3E}">
        <p14:creationId xmlns:p14="http://schemas.microsoft.com/office/powerpoint/2010/main" val="3808053468"/>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t>45: </a:t>
            </a:r>
            <a:r>
              <a:rPr lang="en-US" dirty="0"/>
              <a:t>NASA LARC/GSFC </a:t>
            </a:r>
            <a:r>
              <a:rPr lang="en-US" dirty="0" err="1"/>
              <a:t>iRODS</a:t>
            </a:r>
            <a:r>
              <a:rPr lang="en-US" dirty="0"/>
              <a:t> Federation Testbed</a:t>
            </a:r>
          </a:p>
        </p:txBody>
      </p:sp>
      <p:sp>
        <p:nvSpPr>
          <p:cNvPr id="3" name="Content Placeholder 2"/>
          <p:cNvSpPr>
            <a:spLocks noGrp="1"/>
          </p:cNvSpPr>
          <p:nvPr>
            <p:ph idx="1"/>
          </p:nvPr>
        </p:nvSpPr>
        <p:spPr>
          <a:xfrm>
            <a:off x="0" y="1036081"/>
            <a:ext cx="9144000" cy="4114800"/>
          </a:xfrm>
        </p:spPr>
        <p:txBody>
          <a:bodyPr/>
          <a:lstStyle/>
          <a:p>
            <a:r>
              <a:rPr lang="en-US" sz="1600" b="1" dirty="0">
                <a:solidFill>
                  <a:srgbClr val="FF0000"/>
                </a:solidFill>
              </a:rPr>
              <a:t>Application:</a:t>
            </a:r>
            <a:r>
              <a:rPr lang="en-US" sz="1600" dirty="0"/>
              <a:t> NASA Center for Climate Simulation (NCCS) and NASA Atmospheric Science Data Center (ASDC) have complementary data sets, each containing vast amounts of data that is not easily shared and queried. Climate researchers, weather forecasters, instrument teams, and other scientists need to access data from across multiple datasets in order to compare sensor measurements from various instruments, compare sensor measurements to model outputs, calibrate instruments, look for correlations across multiple parameters, </a:t>
            </a:r>
            <a:r>
              <a:rPr lang="en-US" sz="1600" dirty="0" smtClean="0"/>
              <a:t>etc.</a:t>
            </a:r>
          </a:p>
          <a:p>
            <a:r>
              <a:rPr lang="en-US" sz="1600" b="1" dirty="0" smtClean="0">
                <a:solidFill>
                  <a:srgbClr val="FF0000"/>
                </a:solidFill>
              </a:rPr>
              <a:t>Current </a:t>
            </a:r>
            <a:r>
              <a:rPr lang="en-US" sz="1600" b="1" dirty="0">
                <a:solidFill>
                  <a:srgbClr val="FF0000"/>
                </a:solidFill>
              </a:rPr>
              <a:t>Approach:</a:t>
            </a:r>
            <a:r>
              <a:rPr lang="en-US" sz="1600" dirty="0"/>
              <a:t> </a:t>
            </a:r>
            <a:r>
              <a:rPr lang="en-US" sz="1600" dirty="0" smtClean="0"/>
              <a:t>The </a:t>
            </a:r>
            <a:r>
              <a:rPr lang="en-US" sz="1600" dirty="0"/>
              <a:t>data includes MERRA </a:t>
            </a:r>
            <a:r>
              <a:rPr lang="en-US" sz="1600" dirty="0" smtClean="0"/>
              <a:t>(Project 46) </a:t>
            </a:r>
            <a:r>
              <a:rPr lang="en-US" sz="1600" dirty="0"/>
              <a:t>and NASA Clouds and Earth's Radiant Energy System (CERES) EBAF(Energy Balanced And Filled)-TOA(Top of Atmosphere) Product which is about 420MB and Data from the EBAF-Surface Product which is about 690MB. Data grows with each version update (about every six months). </a:t>
            </a:r>
            <a:endParaRPr lang="en-US" sz="1600" dirty="0" smtClean="0"/>
          </a:p>
          <a:p>
            <a:r>
              <a:rPr lang="en-US" sz="1600" dirty="0" smtClean="0"/>
              <a:t>To </a:t>
            </a:r>
            <a:r>
              <a:rPr lang="en-US" sz="1600" dirty="0"/>
              <a:t>analyze, visualize and otherwise process data from heterogeneous datasets is currently a time consuming effort that requires scientists to separately access, search for, and download data from multiple servers and often the data is duplicated without an understanding of the authoritative source. Often times accessing data is greater than scientific analysis time. Current datasets are hosted on modest size (144 to 576 cores) Infiniband clusters</a:t>
            </a:r>
            <a:r>
              <a:rPr lang="en-US" sz="1600" dirty="0" smtClean="0"/>
              <a:t>.</a:t>
            </a:r>
          </a:p>
          <a:p>
            <a:r>
              <a:rPr lang="en-US" sz="1600" b="1" dirty="0" smtClean="0">
                <a:solidFill>
                  <a:srgbClr val="FF0000"/>
                </a:solidFill>
              </a:rPr>
              <a:t>Futures:</a:t>
            </a:r>
            <a:r>
              <a:rPr lang="en-US" sz="1600" dirty="0"/>
              <a:t> The improved access will be enabled through the use of </a:t>
            </a:r>
            <a:r>
              <a:rPr lang="en-US" sz="1600" dirty="0" err="1"/>
              <a:t>iRODS</a:t>
            </a:r>
            <a:r>
              <a:rPr lang="en-US" sz="1600" dirty="0"/>
              <a:t> that enables parallel downloads of datasets from selected replica servers that can be geographically dispersed, but still accessible by users worldwide. </a:t>
            </a:r>
            <a:r>
              <a:rPr lang="en-US" sz="1600" dirty="0" err="1"/>
              <a:t>iRODS</a:t>
            </a:r>
            <a:r>
              <a:rPr lang="en-US" sz="1600" dirty="0"/>
              <a:t> operation will be enhanced with semantically organized metadata, and managed via a highly precise Earth Science ontology. Cloud solutions will also be explored.</a:t>
            </a:r>
          </a:p>
        </p:txBody>
      </p:sp>
      <p:sp>
        <p:nvSpPr>
          <p:cNvPr id="5" name="Slide Number Placeholder 4"/>
          <p:cNvSpPr>
            <a:spLocks noGrp="1"/>
          </p:cNvSpPr>
          <p:nvPr>
            <p:ph type="sldNum" sz="quarter" idx="12"/>
          </p:nvPr>
        </p:nvSpPr>
        <p:spPr/>
        <p:txBody>
          <a:bodyPr/>
          <a:lstStyle/>
          <a:p>
            <a:fld id="{C4B85148-DB98-4269-ACE6-2DF49F9918C9}" type="slidenum">
              <a:rPr lang="en-US" smtClean="0"/>
              <a:pPr/>
              <a:t>86</a:t>
            </a:fld>
            <a:endParaRPr lang="en-US" dirty="0"/>
          </a:p>
        </p:txBody>
      </p:sp>
      <p:sp>
        <p:nvSpPr>
          <p:cNvPr id="6" name="Rounded Rectangle 5"/>
          <p:cNvSpPr/>
          <p:nvPr/>
        </p:nvSpPr>
        <p:spPr>
          <a:xfrm>
            <a:off x="1514007" y="-54759"/>
            <a:ext cx="2383436" cy="71508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b="1" dirty="0">
                <a:solidFill>
                  <a:schemeClr val="tx1"/>
                </a:solidFill>
              </a:rPr>
              <a:t>Earth, Environmental </a:t>
            </a:r>
            <a:r>
              <a:rPr lang="en-US" b="1">
                <a:solidFill>
                  <a:schemeClr val="tx1"/>
                </a:solidFill>
              </a:rPr>
              <a:t>and </a:t>
            </a:r>
            <a:r>
              <a:rPr lang="en-US" b="1" smtClean="0">
                <a:solidFill>
                  <a:schemeClr val="tx1"/>
                </a:solidFill>
              </a:rPr>
              <a:t>Polar Science</a:t>
            </a:r>
            <a:endParaRPr lang="en-US" b="1" dirty="0">
              <a:solidFill>
                <a:schemeClr val="tx1"/>
              </a:solidFill>
            </a:endParaRPr>
          </a:p>
        </p:txBody>
      </p:sp>
      <p:sp>
        <p:nvSpPr>
          <p:cNvPr id="7" name="Rectangle 6"/>
          <p:cNvSpPr/>
          <p:nvPr/>
        </p:nvSpPr>
        <p:spPr>
          <a:xfrm>
            <a:off x="1593996" y="5896530"/>
            <a:ext cx="1657057" cy="369332"/>
          </a:xfrm>
          <a:prstGeom prst="rect">
            <a:avLst/>
          </a:prstGeom>
          <a:solidFill>
            <a:schemeClr val="bg2">
              <a:lumMod val="60000"/>
              <a:lumOff val="40000"/>
            </a:schemeClr>
          </a:solidFill>
        </p:spPr>
        <p:txBody>
          <a:bodyPr wrap="none">
            <a:spAutoFit/>
          </a:bodyPr>
          <a:lstStyle/>
          <a:p>
            <a:r>
              <a:rPr lang="en-US" dirty="0" smtClean="0">
                <a:solidFill>
                  <a:srgbClr val="006BB5"/>
                </a:solidFill>
              </a:rPr>
              <a:t>S/Q, Index, </a:t>
            </a:r>
            <a:r>
              <a:rPr lang="en-US" dirty="0">
                <a:solidFill>
                  <a:srgbClr val="006BB5"/>
                </a:solidFill>
              </a:rPr>
              <a:t>GIS</a:t>
            </a:r>
          </a:p>
        </p:txBody>
      </p:sp>
      <p:sp>
        <p:nvSpPr>
          <p:cNvPr id="8" name="Rectangle 7"/>
          <p:cNvSpPr/>
          <p:nvPr/>
        </p:nvSpPr>
        <p:spPr>
          <a:xfrm>
            <a:off x="4495597" y="5896530"/>
            <a:ext cx="2654766" cy="369332"/>
          </a:xfrm>
          <a:prstGeom prst="rect">
            <a:avLst/>
          </a:prstGeom>
          <a:solidFill>
            <a:schemeClr val="bg2">
              <a:lumMod val="60000"/>
              <a:lumOff val="40000"/>
            </a:schemeClr>
          </a:solidFill>
        </p:spPr>
        <p:txBody>
          <a:bodyPr wrap="none">
            <a:spAutoFit/>
          </a:bodyPr>
          <a:lstStyle/>
          <a:p>
            <a:r>
              <a:rPr lang="en-US" dirty="0" smtClean="0">
                <a:solidFill>
                  <a:srgbClr val="7030A0"/>
                </a:solidFill>
              </a:rPr>
              <a:t>Parallelism </a:t>
            </a:r>
            <a:r>
              <a:rPr lang="en-US" dirty="0">
                <a:solidFill>
                  <a:srgbClr val="7030A0"/>
                </a:solidFill>
              </a:rPr>
              <a:t>over </a:t>
            </a:r>
            <a:r>
              <a:rPr lang="en-US" dirty="0" smtClean="0">
                <a:solidFill>
                  <a:srgbClr val="7030A0"/>
                </a:solidFill>
              </a:rPr>
              <a:t>Datasets</a:t>
            </a:r>
            <a:endParaRPr lang="en-US" dirty="0">
              <a:solidFill>
                <a:srgbClr val="7030A0"/>
              </a:solidFill>
            </a:endParaRPr>
          </a:p>
        </p:txBody>
      </p:sp>
      <p:sp>
        <p:nvSpPr>
          <p:cNvPr id="9" name="Rectangle 8"/>
          <p:cNvSpPr/>
          <p:nvPr/>
        </p:nvSpPr>
        <p:spPr>
          <a:xfrm>
            <a:off x="3251053" y="5896530"/>
            <a:ext cx="1244544" cy="369332"/>
          </a:xfrm>
          <a:prstGeom prst="rect">
            <a:avLst/>
          </a:prstGeom>
          <a:solidFill>
            <a:schemeClr val="bg2">
              <a:lumMod val="60000"/>
              <a:lumOff val="40000"/>
            </a:schemeClr>
          </a:solidFill>
        </p:spPr>
        <p:txBody>
          <a:bodyPr wrap="square">
            <a:spAutoFit/>
          </a:bodyPr>
          <a:lstStyle/>
          <a:p>
            <a:r>
              <a:rPr lang="en-US" dirty="0" smtClean="0">
                <a:solidFill>
                  <a:schemeClr val="accent3">
                    <a:lumMod val="50000"/>
                  </a:schemeClr>
                </a:solidFill>
              </a:rPr>
              <a:t>Streaming</a:t>
            </a:r>
            <a:endParaRPr lang="en-US" dirty="0">
              <a:solidFill>
                <a:schemeClr val="accent3">
                  <a:lumMod val="50000"/>
                </a:schemeClr>
              </a:solidFill>
            </a:endParaRPr>
          </a:p>
        </p:txBody>
      </p:sp>
    </p:spTree>
    <p:extLst>
      <p:ext uri="{BB962C8B-B14F-4D97-AF65-F5344CB8AC3E}">
        <p14:creationId xmlns:p14="http://schemas.microsoft.com/office/powerpoint/2010/main" val="591551099"/>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46: </a:t>
            </a:r>
            <a:r>
              <a:rPr lang="en-US" sz="3200" dirty="0"/>
              <a:t>MERRA Analytic Services MERRA/AS</a:t>
            </a:r>
          </a:p>
        </p:txBody>
      </p:sp>
      <p:sp>
        <p:nvSpPr>
          <p:cNvPr id="3" name="Content Placeholder 2"/>
          <p:cNvSpPr>
            <a:spLocks noGrp="1"/>
          </p:cNvSpPr>
          <p:nvPr>
            <p:ph idx="1"/>
          </p:nvPr>
        </p:nvSpPr>
        <p:spPr>
          <a:xfrm>
            <a:off x="95250" y="1036081"/>
            <a:ext cx="9048750" cy="4114800"/>
          </a:xfrm>
        </p:spPr>
        <p:txBody>
          <a:bodyPr/>
          <a:lstStyle/>
          <a:p>
            <a:r>
              <a:rPr lang="en-US" sz="1800" b="1" dirty="0">
                <a:solidFill>
                  <a:srgbClr val="FF0000"/>
                </a:solidFill>
              </a:rPr>
              <a:t>Application:</a:t>
            </a:r>
            <a:r>
              <a:rPr lang="en-US" sz="1800" dirty="0"/>
              <a:t> This application produces global temporally and spatially consistent syntheses of 26 key climate variables by combining numerical simulations with observational data. Three-dimensional results are produced every 6-hours extending from 1979-present. </a:t>
            </a:r>
            <a:endParaRPr lang="en-US" sz="1800" dirty="0" smtClean="0"/>
          </a:p>
        </p:txBody>
      </p:sp>
      <p:sp>
        <p:nvSpPr>
          <p:cNvPr id="5" name="Slide Number Placeholder 4"/>
          <p:cNvSpPr>
            <a:spLocks noGrp="1"/>
          </p:cNvSpPr>
          <p:nvPr>
            <p:ph type="sldNum" sz="quarter" idx="12"/>
          </p:nvPr>
        </p:nvSpPr>
        <p:spPr/>
        <p:txBody>
          <a:bodyPr/>
          <a:lstStyle/>
          <a:p>
            <a:fld id="{C4B85148-DB98-4269-ACE6-2DF49F9918C9}" type="slidenum">
              <a:rPr lang="en-US" smtClean="0"/>
              <a:pPr/>
              <a:t>87</a:t>
            </a:fld>
            <a:endParaRPr lang="en-US" dirty="0"/>
          </a:p>
        </p:txBody>
      </p:sp>
      <p:sp>
        <p:nvSpPr>
          <p:cNvPr id="6" name="Rounded Rectangle 5"/>
          <p:cNvSpPr/>
          <p:nvPr/>
        </p:nvSpPr>
        <p:spPr>
          <a:xfrm>
            <a:off x="1514007" y="-54759"/>
            <a:ext cx="2383436" cy="71508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b="1" dirty="0">
                <a:solidFill>
                  <a:schemeClr val="tx1"/>
                </a:solidFill>
              </a:rPr>
              <a:t>Earth, Environmental </a:t>
            </a:r>
            <a:r>
              <a:rPr lang="en-US" b="1">
                <a:solidFill>
                  <a:schemeClr val="tx1"/>
                </a:solidFill>
              </a:rPr>
              <a:t>and </a:t>
            </a:r>
            <a:r>
              <a:rPr lang="en-US" b="1" smtClean="0">
                <a:solidFill>
                  <a:schemeClr val="tx1"/>
                </a:solidFill>
              </a:rPr>
              <a:t>Polar Science</a:t>
            </a:r>
            <a:endParaRPr lang="en-US" b="1" dirty="0">
              <a:solidFill>
                <a:schemeClr val="tx1"/>
              </a:solidFill>
            </a:endParaRPr>
          </a:p>
        </p:txBody>
      </p:sp>
      <p:pic>
        <p:nvPicPr>
          <p:cNvPr id="4" name="Picture 3"/>
          <p:cNvPicPr>
            <a:picLocks noChangeAspect="1"/>
          </p:cNvPicPr>
          <p:nvPr/>
        </p:nvPicPr>
        <p:blipFill>
          <a:blip r:embed="rId3"/>
          <a:stretch>
            <a:fillRect/>
          </a:stretch>
        </p:blipFill>
        <p:spPr>
          <a:xfrm>
            <a:off x="4851052" y="1994977"/>
            <a:ext cx="4292948" cy="4296966"/>
          </a:xfrm>
          <a:prstGeom prst="rect">
            <a:avLst/>
          </a:prstGeom>
        </p:spPr>
      </p:pic>
      <p:sp>
        <p:nvSpPr>
          <p:cNvPr id="8" name="Content Placeholder 2"/>
          <p:cNvSpPr txBox="1">
            <a:spLocks/>
          </p:cNvSpPr>
          <p:nvPr/>
        </p:nvSpPr>
        <p:spPr>
          <a:xfrm>
            <a:off x="95250" y="2177143"/>
            <a:ext cx="4775896" cy="3497147"/>
          </a:xfrm>
          <a:prstGeom prst="rect">
            <a:avLst/>
          </a:prstGeom>
        </p:spPr>
        <p:txBody>
          <a:bodyPr vert="horz" lIns="0" tIns="0" rIns="0" bIns="0" rtlCol="0">
            <a:noAutofit/>
          </a:bodyPr>
          <a:lstStyle>
            <a:lvl1pPr marL="231775" indent="-231775" algn="l" defTabSz="914400" rtl="0" eaLnBrk="1" latinLnBrk="0" hangingPunct="1">
              <a:spcBef>
                <a:spcPct val="20000"/>
              </a:spcBef>
              <a:buClr>
                <a:schemeClr val="tx2"/>
              </a:buClr>
              <a:buFont typeface="Arial"/>
              <a:buChar char="•"/>
              <a:defRPr lang="en-US" sz="2200" kern="1200">
                <a:solidFill>
                  <a:schemeClr val="tx1"/>
                </a:solidFill>
                <a:latin typeface="Franklin Gothic Medium" pitchFamily="34" charset="0"/>
                <a:ea typeface="+mn-ea"/>
                <a:cs typeface="Arial" pitchFamily="34" charset="0"/>
              </a:defRPr>
            </a:lvl1pPr>
            <a:lvl2pPr marL="571500" indent="-228600" algn="l" defTabSz="914400" rtl="0" eaLnBrk="1" latinLnBrk="0" hangingPunct="1">
              <a:spcBef>
                <a:spcPct val="20000"/>
              </a:spcBef>
              <a:buClr>
                <a:schemeClr val="bg1">
                  <a:lumMod val="65000"/>
                </a:schemeClr>
              </a:buClr>
              <a:buFont typeface="Arial" pitchFamily="34" charset="0"/>
              <a:buChar char="–"/>
              <a:defRPr sz="2000" kern="1200">
                <a:solidFill>
                  <a:schemeClr val="tx1"/>
                </a:solidFill>
                <a:latin typeface="Franklin Gothic Medium" pitchFamily="34" charset="0"/>
                <a:ea typeface="+mn-ea"/>
                <a:cs typeface="Arial" pitchFamily="34" charset="0"/>
              </a:defRPr>
            </a:lvl2pPr>
            <a:lvl3pPr marL="914400" indent="-171450" algn="l" defTabSz="914400" rtl="0" eaLnBrk="1" latinLnBrk="0" hangingPunct="1">
              <a:spcBef>
                <a:spcPct val="20000"/>
              </a:spcBef>
              <a:buClr>
                <a:schemeClr val="tx2">
                  <a:lumMod val="40000"/>
                  <a:lumOff val="60000"/>
                </a:schemeClr>
              </a:buClr>
              <a:buSzPct val="80000"/>
              <a:buFont typeface="Arial"/>
              <a:buChar char="•"/>
              <a:tabLst/>
              <a:defRPr sz="1800" kern="1200">
                <a:solidFill>
                  <a:schemeClr val="tx1"/>
                </a:solidFill>
                <a:latin typeface="Franklin Gothic Medium" pitchFamily="34" charset="0"/>
                <a:ea typeface="+mn-ea"/>
                <a:cs typeface="Arial" pitchFamily="34" charset="0"/>
              </a:defRPr>
            </a:lvl3pPr>
            <a:lvl4pPr marL="1200150" indent="-171450" algn="l" defTabSz="914400" rtl="0" eaLnBrk="1" latinLnBrk="0" hangingPunct="1">
              <a:spcBef>
                <a:spcPct val="20000"/>
              </a:spcBef>
              <a:buClr>
                <a:schemeClr val="bg1">
                  <a:lumMod val="75000"/>
                </a:schemeClr>
              </a:buClr>
              <a:buFont typeface="Arial" pitchFamily="34" charset="0"/>
              <a:buChar char="–"/>
              <a:defRPr sz="1600" kern="1200">
                <a:solidFill>
                  <a:schemeClr val="tx1"/>
                </a:solidFill>
                <a:latin typeface="Franklin Gothic Medium"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dirty="0"/>
              <a:t>This supports important applications like Intergovernmental Panel on Climate Change (IPCC) research and the NASA/Department of Interior RECOVER wildfire decision support system; these applications typically involve integration of MERRA with other datasets. </a:t>
            </a:r>
            <a:endParaRPr lang="en-US" sz="1800" b="1" dirty="0" smtClean="0">
              <a:solidFill>
                <a:srgbClr val="FF0000"/>
              </a:solidFill>
            </a:endParaRPr>
          </a:p>
          <a:p>
            <a:r>
              <a:rPr lang="en-US" sz="1800" b="1" dirty="0" smtClean="0">
                <a:solidFill>
                  <a:srgbClr val="FF0000"/>
                </a:solidFill>
              </a:rPr>
              <a:t>Current Approach</a:t>
            </a:r>
            <a:r>
              <a:rPr lang="en-US" sz="1800" b="1" i="1" dirty="0" smtClean="0">
                <a:solidFill>
                  <a:srgbClr val="FF0000"/>
                </a:solidFill>
              </a:rPr>
              <a:t>:</a:t>
            </a:r>
            <a:r>
              <a:rPr lang="en-US" sz="1800" i="1" dirty="0" smtClean="0"/>
              <a:t>  </a:t>
            </a:r>
            <a:r>
              <a:rPr lang="en-US" sz="1800" dirty="0" smtClean="0"/>
              <a:t>MapReduce is used to process a current total of 480TB. The current system is hosted on a 36 node Infiniband cluster </a:t>
            </a:r>
          </a:p>
          <a:p>
            <a:r>
              <a:rPr lang="en-US" sz="1800" b="1" dirty="0" smtClean="0">
                <a:solidFill>
                  <a:srgbClr val="FF0000"/>
                </a:solidFill>
              </a:rPr>
              <a:t>Futures:</a:t>
            </a:r>
            <a:r>
              <a:rPr lang="en-US" sz="1800" dirty="0" smtClean="0"/>
              <a:t> Clouds are being investigated. The data is growing by one TB a month.</a:t>
            </a:r>
            <a:endParaRPr lang="en-US" sz="1800" dirty="0"/>
          </a:p>
        </p:txBody>
      </p:sp>
      <p:sp>
        <p:nvSpPr>
          <p:cNvPr id="9" name="Rectangle 8"/>
          <p:cNvSpPr/>
          <p:nvPr/>
        </p:nvSpPr>
        <p:spPr>
          <a:xfrm>
            <a:off x="2124497" y="5798450"/>
            <a:ext cx="2615268" cy="369332"/>
          </a:xfrm>
          <a:prstGeom prst="rect">
            <a:avLst/>
          </a:prstGeom>
          <a:ln>
            <a:solidFill>
              <a:schemeClr val="tx1"/>
            </a:solidFill>
          </a:ln>
        </p:spPr>
        <p:txBody>
          <a:bodyPr wrap="none">
            <a:spAutoFit/>
          </a:bodyPr>
          <a:lstStyle/>
          <a:p>
            <a:r>
              <a:rPr lang="en-US" dirty="0">
                <a:latin typeface="Calibri" panose="020F0502020204030204" pitchFamily="34" charset="0"/>
                <a:ea typeface="Times New Roman" panose="02020603050405020304" pitchFamily="18" charset="0"/>
                <a:cs typeface="Times New Roman" panose="02020603050405020304" pitchFamily="18" charset="0"/>
              </a:rPr>
              <a:t>Typical MERRA/AS Output</a:t>
            </a:r>
            <a:endParaRPr lang="en-US" dirty="0"/>
          </a:p>
        </p:txBody>
      </p:sp>
      <p:sp>
        <p:nvSpPr>
          <p:cNvPr id="10" name="Rectangle 9"/>
          <p:cNvSpPr/>
          <p:nvPr/>
        </p:nvSpPr>
        <p:spPr>
          <a:xfrm>
            <a:off x="233517" y="5922611"/>
            <a:ext cx="966931" cy="369332"/>
          </a:xfrm>
          <a:prstGeom prst="rect">
            <a:avLst/>
          </a:prstGeom>
          <a:solidFill>
            <a:schemeClr val="bg2">
              <a:lumMod val="60000"/>
              <a:lumOff val="40000"/>
            </a:schemeClr>
          </a:solidFill>
        </p:spPr>
        <p:txBody>
          <a:bodyPr wrap="none">
            <a:spAutoFit/>
          </a:bodyPr>
          <a:lstStyle/>
          <a:p>
            <a:r>
              <a:rPr lang="en-US" dirty="0" smtClean="0">
                <a:solidFill>
                  <a:srgbClr val="006BB5"/>
                </a:solidFill>
              </a:rPr>
              <a:t>MR, GIS</a:t>
            </a:r>
            <a:endParaRPr lang="en-US" dirty="0">
              <a:solidFill>
                <a:srgbClr val="006BB5"/>
              </a:solidFill>
            </a:endParaRPr>
          </a:p>
        </p:txBody>
      </p:sp>
      <p:sp>
        <p:nvSpPr>
          <p:cNvPr id="11" name="Rectangle 10"/>
          <p:cNvSpPr/>
          <p:nvPr/>
        </p:nvSpPr>
        <p:spPr>
          <a:xfrm>
            <a:off x="1342440" y="6302333"/>
            <a:ext cx="7446269" cy="369332"/>
          </a:xfrm>
          <a:prstGeom prst="rect">
            <a:avLst/>
          </a:prstGeom>
          <a:solidFill>
            <a:schemeClr val="bg2">
              <a:lumMod val="60000"/>
              <a:lumOff val="40000"/>
            </a:schemeClr>
          </a:solidFill>
        </p:spPr>
        <p:txBody>
          <a:bodyPr wrap="none">
            <a:spAutoFit/>
          </a:bodyPr>
          <a:lstStyle/>
          <a:p>
            <a:r>
              <a:rPr lang="en-US" dirty="0" smtClean="0">
                <a:solidFill>
                  <a:srgbClr val="7030A0"/>
                </a:solidFill>
              </a:rPr>
              <a:t>Parallelism </a:t>
            </a:r>
            <a:r>
              <a:rPr lang="en-US" dirty="0">
                <a:solidFill>
                  <a:srgbClr val="7030A0"/>
                </a:solidFill>
              </a:rPr>
              <a:t>over Observation and Simulation results on climate assimilated</a:t>
            </a:r>
          </a:p>
        </p:txBody>
      </p:sp>
      <p:sp>
        <p:nvSpPr>
          <p:cNvPr id="12" name="Rectangle 11"/>
          <p:cNvSpPr/>
          <p:nvPr/>
        </p:nvSpPr>
        <p:spPr>
          <a:xfrm>
            <a:off x="94711" y="6302333"/>
            <a:ext cx="1244544" cy="369332"/>
          </a:xfrm>
          <a:prstGeom prst="rect">
            <a:avLst/>
          </a:prstGeom>
          <a:solidFill>
            <a:schemeClr val="bg2">
              <a:lumMod val="60000"/>
              <a:lumOff val="40000"/>
            </a:schemeClr>
          </a:solidFill>
        </p:spPr>
        <p:txBody>
          <a:bodyPr wrap="square">
            <a:spAutoFit/>
          </a:bodyPr>
          <a:lstStyle/>
          <a:p>
            <a:r>
              <a:rPr lang="en-US" dirty="0" smtClean="0">
                <a:solidFill>
                  <a:schemeClr val="accent3">
                    <a:lumMod val="50000"/>
                  </a:schemeClr>
                </a:solidFill>
              </a:rPr>
              <a:t>Streaming</a:t>
            </a:r>
            <a:endParaRPr lang="en-US" dirty="0">
              <a:solidFill>
                <a:schemeClr val="accent3">
                  <a:lumMod val="50000"/>
                </a:schemeClr>
              </a:solidFill>
            </a:endParaRPr>
          </a:p>
        </p:txBody>
      </p:sp>
    </p:spTree>
    <p:extLst>
      <p:ext uri="{BB962C8B-B14F-4D97-AF65-F5344CB8AC3E}">
        <p14:creationId xmlns:p14="http://schemas.microsoft.com/office/powerpoint/2010/main" val="4281212685"/>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47: </a:t>
            </a:r>
            <a:r>
              <a:rPr lang="en-US" dirty="0"/>
              <a:t>Atmospheric Turbulence - Event Discovery and Predictive Analytics</a:t>
            </a:r>
          </a:p>
        </p:txBody>
      </p:sp>
      <p:sp>
        <p:nvSpPr>
          <p:cNvPr id="3" name="Content Placeholder 2"/>
          <p:cNvSpPr>
            <a:spLocks noGrp="1"/>
          </p:cNvSpPr>
          <p:nvPr>
            <p:ph idx="1"/>
          </p:nvPr>
        </p:nvSpPr>
        <p:spPr>
          <a:xfrm>
            <a:off x="0" y="1036081"/>
            <a:ext cx="9144000" cy="2517672"/>
          </a:xfrm>
        </p:spPr>
        <p:txBody>
          <a:bodyPr/>
          <a:lstStyle/>
          <a:p>
            <a:r>
              <a:rPr lang="en-US" sz="1800" b="1" dirty="0">
                <a:solidFill>
                  <a:srgbClr val="FF0000"/>
                </a:solidFill>
              </a:rPr>
              <a:t>Application:</a:t>
            </a:r>
            <a:r>
              <a:rPr lang="en-US" sz="1800" dirty="0"/>
              <a:t> This builds datamining on top of reanalysis products including the North American Regional Reanalysis (NARR) and the Modern-Era Retrospective-Analysis for Research (MERRA) from NASA where latter described earlier. The analytics correlate aircraft reports of turbulence (either from pilot reports or from automated aircraft measurements of eddy dissipation rates) with recently completed atmospheric re-analyses. This is of value to aviation industry and to weather forecasters. There are no standards for re-analysis products complicating system where MapReduce is being investigated. The reanalysis data is hundreds of terabytes and slowly updated whereas turbulence is smaller in size and implemented as a streaming service. </a:t>
            </a:r>
            <a:endParaRPr lang="en-US" sz="1800" dirty="0" smtClean="0"/>
          </a:p>
        </p:txBody>
      </p:sp>
      <p:sp>
        <p:nvSpPr>
          <p:cNvPr id="5" name="Slide Number Placeholder 4"/>
          <p:cNvSpPr>
            <a:spLocks noGrp="1"/>
          </p:cNvSpPr>
          <p:nvPr>
            <p:ph type="sldNum" sz="quarter" idx="12"/>
          </p:nvPr>
        </p:nvSpPr>
        <p:spPr/>
        <p:txBody>
          <a:bodyPr/>
          <a:lstStyle/>
          <a:p>
            <a:fld id="{C4B85148-DB98-4269-ACE6-2DF49F9918C9}" type="slidenum">
              <a:rPr lang="en-US" smtClean="0"/>
              <a:pPr/>
              <a:t>88</a:t>
            </a:fld>
            <a:endParaRPr lang="en-US" dirty="0"/>
          </a:p>
        </p:txBody>
      </p:sp>
      <p:sp>
        <p:nvSpPr>
          <p:cNvPr id="6" name="Rounded Rectangle 5"/>
          <p:cNvSpPr/>
          <p:nvPr/>
        </p:nvSpPr>
        <p:spPr>
          <a:xfrm>
            <a:off x="1514007" y="-54759"/>
            <a:ext cx="2383436" cy="71508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b="1" dirty="0">
                <a:solidFill>
                  <a:schemeClr val="tx1"/>
                </a:solidFill>
              </a:rPr>
              <a:t>Earth, Environmental </a:t>
            </a:r>
            <a:r>
              <a:rPr lang="en-US" b="1">
                <a:solidFill>
                  <a:schemeClr val="tx1"/>
                </a:solidFill>
              </a:rPr>
              <a:t>and </a:t>
            </a:r>
            <a:r>
              <a:rPr lang="en-US" b="1" smtClean="0">
                <a:solidFill>
                  <a:schemeClr val="tx1"/>
                </a:solidFill>
              </a:rPr>
              <a:t>Polar Science</a:t>
            </a:r>
            <a:endParaRPr lang="en-US" b="1" dirty="0">
              <a:solidFill>
                <a:schemeClr val="tx1"/>
              </a:solidFill>
            </a:endParaRPr>
          </a:p>
        </p:txBody>
      </p:sp>
      <p:pic>
        <p:nvPicPr>
          <p:cNvPr id="7" name="Picture 6" descr="C:\Users\Geoffrey Fox\Downloads\365848main_waveclouds-516.jpg"/>
          <p:cNvPicPr/>
          <p:nvPr/>
        </p:nvPicPr>
        <p:blipFill>
          <a:blip r:embed="rId3">
            <a:extLst>
              <a:ext uri="{28A0092B-C50C-407E-A947-70E740481C1C}">
                <a14:useLocalDpi xmlns:a14="http://schemas.microsoft.com/office/drawing/2010/main" val="0"/>
              </a:ext>
            </a:extLst>
          </a:blip>
          <a:srcRect/>
          <a:stretch>
            <a:fillRect/>
          </a:stretch>
        </p:blipFill>
        <p:spPr bwMode="auto">
          <a:xfrm>
            <a:off x="5220726" y="3398520"/>
            <a:ext cx="3923274" cy="3459480"/>
          </a:xfrm>
          <a:prstGeom prst="rect">
            <a:avLst/>
          </a:prstGeom>
          <a:noFill/>
          <a:ln>
            <a:noFill/>
          </a:ln>
        </p:spPr>
      </p:pic>
      <p:sp>
        <p:nvSpPr>
          <p:cNvPr id="8" name="Content Placeholder 2"/>
          <p:cNvSpPr txBox="1">
            <a:spLocks/>
          </p:cNvSpPr>
          <p:nvPr/>
        </p:nvSpPr>
        <p:spPr>
          <a:xfrm>
            <a:off x="62630" y="3553753"/>
            <a:ext cx="4900915" cy="2369374"/>
          </a:xfrm>
          <a:prstGeom prst="rect">
            <a:avLst/>
          </a:prstGeom>
        </p:spPr>
        <p:txBody>
          <a:bodyPr vert="horz" lIns="0" tIns="0" rIns="0" bIns="0" rtlCol="0">
            <a:noAutofit/>
          </a:bodyPr>
          <a:lstStyle>
            <a:lvl1pPr marL="231775" indent="-231775" algn="l" defTabSz="914400" rtl="0" eaLnBrk="1" latinLnBrk="0" hangingPunct="1">
              <a:spcBef>
                <a:spcPct val="20000"/>
              </a:spcBef>
              <a:buClr>
                <a:schemeClr val="tx2"/>
              </a:buClr>
              <a:buFont typeface="Arial"/>
              <a:buChar char="•"/>
              <a:defRPr lang="en-US" sz="2200" kern="1200">
                <a:solidFill>
                  <a:schemeClr val="tx1"/>
                </a:solidFill>
                <a:latin typeface="Franklin Gothic Medium" pitchFamily="34" charset="0"/>
                <a:ea typeface="+mn-ea"/>
                <a:cs typeface="Arial" pitchFamily="34" charset="0"/>
              </a:defRPr>
            </a:lvl1pPr>
            <a:lvl2pPr marL="571500" indent="-228600" algn="l" defTabSz="914400" rtl="0" eaLnBrk="1" latinLnBrk="0" hangingPunct="1">
              <a:spcBef>
                <a:spcPct val="20000"/>
              </a:spcBef>
              <a:buClr>
                <a:schemeClr val="bg1">
                  <a:lumMod val="65000"/>
                </a:schemeClr>
              </a:buClr>
              <a:buFont typeface="Arial" pitchFamily="34" charset="0"/>
              <a:buChar char="–"/>
              <a:defRPr sz="2000" kern="1200">
                <a:solidFill>
                  <a:schemeClr val="tx1"/>
                </a:solidFill>
                <a:latin typeface="Franklin Gothic Medium" pitchFamily="34" charset="0"/>
                <a:ea typeface="+mn-ea"/>
                <a:cs typeface="Arial" pitchFamily="34" charset="0"/>
              </a:defRPr>
            </a:lvl2pPr>
            <a:lvl3pPr marL="914400" indent="-171450" algn="l" defTabSz="914400" rtl="0" eaLnBrk="1" latinLnBrk="0" hangingPunct="1">
              <a:spcBef>
                <a:spcPct val="20000"/>
              </a:spcBef>
              <a:buClr>
                <a:schemeClr val="tx2">
                  <a:lumMod val="40000"/>
                  <a:lumOff val="60000"/>
                </a:schemeClr>
              </a:buClr>
              <a:buSzPct val="80000"/>
              <a:buFont typeface="Arial"/>
              <a:buChar char="•"/>
              <a:tabLst/>
              <a:defRPr sz="1800" kern="1200">
                <a:solidFill>
                  <a:schemeClr val="tx1"/>
                </a:solidFill>
                <a:latin typeface="Franklin Gothic Medium" pitchFamily="34" charset="0"/>
                <a:ea typeface="+mn-ea"/>
                <a:cs typeface="Arial" pitchFamily="34" charset="0"/>
              </a:defRPr>
            </a:lvl3pPr>
            <a:lvl4pPr marL="1200150" indent="-171450" algn="l" defTabSz="914400" rtl="0" eaLnBrk="1" latinLnBrk="0" hangingPunct="1">
              <a:spcBef>
                <a:spcPct val="20000"/>
              </a:spcBef>
              <a:buClr>
                <a:schemeClr val="bg1">
                  <a:lumMod val="75000"/>
                </a:schemeClr>
              </a:buClr>
              <a:buFont typeface="Arial" pitchFamily="34" charset="0"/>
              <a:buChar char="–"/>
              <a:defRPr sz="1600" kern="1200">
                <a:solidFill>
                  <a:schemeClr val="tx1"/>
                </a:solidFill>
                <a:latin typeface="Franklin Gothic Medium"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b="1" dirty="0" smtClean="0">
                <a:solidFill>
                  <a:srgbClr val="FF0000"/>
                </a:solidFill>
              </a:rPr>
              <a:t>Current Approach:  </a:t>
            </a:r>
            <a:r>
              <a:rPr lang="en-US" sz="1800" dirty="0" smtClean="0"/>
              <a:t>Current 200TB dataset can be analyzed with MapReduce or the like using </a:t>
            </a:r>
            <a:r>
              <a:rPr lang="en-US" sz="1800" dirty="0" err="1" smtClean="0"/>
              <a:t>SciDB</a:t>
            </a:r>
            <a:r>
              <a:rPr lang="en-US" sz="1800" dirty="0" smtClean="0"/>
              <a:t> or other scientific database.</a:t>
            </a:r>
          </a:p>
          <a:p>
            <a:r>
              <a:rPr lang="en-US" sz="1800" b="1" dirty="0" smtClean="0">
                <a:solidFill>
                  <a:srgbClr val="FF0000"/>
                </a:solidFill>
              </a:rPr>
              <a:t>Futures:</a:t>
            </a:r>
            <a:r>
              <a:rPr lang="en-US" sz="1800" dirty="0" smtClean="0"/>
              <a:t> The dataset will reach 500TB in 5 years. The initial turbulence case can be extended to other ocean/atmosphere phenomena but the analytics would be different in each case.</a:t>
            </a:r>
            <a:endParaRPr lang="en-US" sz="1800" dirty="0"/>
          </a:p>
        </p:txBody>
      </p:sp>
      <p:sp>
        <p:nvSpPr>
          <p:cNvPr id="4" name="Rectangle 3"/>
          <p:cNvSpPr/>
          <p:nvPr/>
        </p:nvSpPr>
        <p:spPr>
          <a:xfrm>
            <a:off x="1256918" y="5865984"/>
            <a:ext cx="3835217" cy="410882"/>
          </a:xfrm>
          <a:prstGeom prst="rect">
            <a:avLst/>
          </a:prstGeom>
          <a:ln>
            <a:solidFill>
              <a:schemeClr val="tx1"/>
            </a:solidFill>
          </a:ln>
        </p:spPr>
        <p:txBody>
          <a:bodyPr wrap="none">
            <a:spAutoFit/>
          </a:bodyPr>
          <a:lstStyle/>
          <a:p>
            <a:pPr>
              <a:lnSpc>
                <a:spcPct val="115000"/>
              </a:lnSpc>
            </a:pPr>
            <a:r>
              <a:rPr lang="en-US" dirty="0">
                <a:latin typeface="Calibri" panose="020F0502020204030204" pitchFamily="34" charset="0"/>
                <a:ea typeface="Times New Roman" panose="02020603050405020304" pitchFamily="18" charset="0"/>
                <a:cs typeface="Times New Roman" panose="02020603050405020304" pitchFamily="18" charset="0"/>
              </a:rPr>
              <a:t>Typical NASA image of turbulent waves</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Rectangle 8"/>
          <p:cNvSpPr/>
          <p:nvPr/>
        </p:nvSpPr>
        <p:spPr>
          <a:xfrm>
            <a:off x="4327" y="6211669"/>
            <a:ext cx="1571264" cy="646331"/>
          </a:xfrm>
          <a:prstGeom prst="rect">
            <a:avLst/>
          </a:prstGeom>
          <a:solidFill>
            <a:schemeClr val="bg2">
              <a:lumMod val="60000"/>
              <a:lumOff val="40000"/>
            </a:schemeClr>
          </a:solidFill>
        </p:spPr>
        <p:txBody>
          <a:bodyPr wrap="none">
            <a:spAutoFit/>
          </a:bodyPr>
          <a:lstStyle/>
          <a:p>
            <a:r>
              <a:rPr lang="en-US" dirty="0">
                <a:solidFill>
                  <a:srgbClr val="006BB5"/>
                </a:solidFill>
              </a:rPr>
              <a:t>Local </a:t>
            </a:r>
            <a:r>
              <a:rPr lang="en-US" dirty="0" smtClean="0">
                <a:solidFill>
                  <a:srgbClr val="006BB5"/>
                </a:solidFill>
              </a:rPr>
              <a:t>ML, GIS,</a:t>
            </a:r>
            <a:br>
              <a:rPr lang="en-US" dirty="0" smtClean="0">
                <a:solidFill>
                  <a:srgbClr val="006BB5"/>
                </a:solidFill>
              </a:rPr>
            </a:br>
            <a:r>
              <a:rPr lang="en-US" dirty="0" smtClean="0">
                <a:solidFill>
                  <a:srgbClr val="006BB5"/>
                </a:solidFill>
              </a:rPr>
              <a:t>Classification</a:t>
            </a:r>
            <a:endParaRPr lang="en-US" dirty="0">
              <a:solidFill>
                <a:srgbClr val="006BB5"/>
              </a:solidFill>
            </a:endParaRPr>
          </a:p>
        </p:txBody>
      </p:sp>
      <p:sp>
        <p:nvSpPr>
          <p:cNvPr id="10" name="Rectangle 9"/>
          <p:cNvSpPr/>
          <p:nvPr/>
        </p:nvSpPr>
        <p:spPr>
          <a:xfrm>
            <a:off x="2825945" y="6488668"/>
            <a:ext cx="6116611" cy="369332"/>
          </a:xfrm>
          <a:prstGeom prst="rect">
            <a:avLst/>
          </a:prstGeom>
          <a:solidFill>
            <a:schemeClr val="bg2">
              <a:lumMod val="60000"/>
              <a:lumOff val="40000"/>
            </a:schemeClr>
          </a:solidFill>
        </p:spPr>
        <p:txBody>
          <a:bodyPr wrap="none">
            <a:spAutoFit/>
          </a:bodyPr>
          <a:lstStyle/>
          <a:p>
            <a:r>
              <a:rPr lang="en-US" dirty="0" smtClean="0">
                <a:solidFill>
                  <a:srgbClr val="7030A0"/>
                </a:solidFill>
              </a:rPr>
              <a:t>Parallelism </a:t>
            </a:r>
            <a:r>
              <a:rPr lang="en-US" dirty="0">
                <a:solidFill>
                  <a:srgbClr val="7030A0"/>
                </a:solidFill>
              </a:rPr>
              <a:t>over Images and atmospheric events/parameters</a:t>
            </a:r>
          </a:p>
        </p:txBody>
      </p:sp>
      <p:sp>
        <p:nvSpPr>
          <p:cNvPr id="11" name="Rectangle 10"/>
          <p:cNvSpPr/>
          <p:nvPr/>
        </p:nvSpPr>
        <p:spPr>
          <a:xfrm>
            <a:off x="1578216" y="6488668"/>
            <a:ext cx="1244544" cy="369332"/>
          </a:xfrm>
          <a:prstGeom prst="rect">
            <a:avLst/>
          </a:prstGeom>
          <a:solidFill>
            <a:schemeClr val="bg2">
              <a:lumMod val="60000"/>
              <a:lumOff val="40000"/>
            </a:schemeClr>
          </a:solidFill>
        </p:spPr>
        <p:txBody>
          <a:bodyPr wrap="square">
            <a:spAutoFit/>
          </a:bodyPr>
          <a:lstStyle/>
          <a:p>
            <a:r>
              <a:rPr lang="en-US" dirty="0" smtClean="0">
                <a:solidFill>
                  <a:schemeClr val="accent3">
                    <a:lumMod val="50000"/>
                  </a:schemeClr>
                </a:solidFill>
              </a:rPr>
              <a:t>Streaming</a:t>
            </a:r>
            <a:endParaRPr lang="en-US" dirty="0">
              <a:solidFill>
                <a:schemeClr val="accent3">
                  <a:lumMod val="50000"/>
                </a:schemeClr>
              </a:solidFill>
            </a:endParaRPr>
          </a:p>
        </p:txBody>
      </p:sp>
    </p:spTree>
    <p:extLst>
      <p:ext uri="{BB962C8B-B14F-4D97-AF65-F5344CB8AC3E}">
        <p14:creationId xmlns:p14="http://schemas.microsoft.com/office/powerpoint/2010/main" val="3134378447"/>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000" dirty="0" smtClean="0"/>
              <a:t>48: </a:t>
            </a:r>
            <a:r>
              <a:rPr lang="en-US" sz="2000" dirty="0"/>
              <a:t>Climate Studies using the Community Earth System Model at DOE’s NERSC center</a:t>
            </a:r>
          </a:p>
        </p:txBody>
      </p:sp>
      <p:sp>
        <p:nvSpPr>
          <p:cNvPr id="3" name="Content Placeholder 2"/>
          <p:cNvSpPr>
            <a:spLocks noGrp="1"/>
          </p:cNvSpPr>
          <p:nvPr>
            <p:ph idx="1"/>
          </p:nvPr>
        </p:nvSpPr>
        <p:spPr>
          <a:xfrm>
            <a:off x="0" y="1003490"/>
            <a:ext cx="9144000" cy="5164303"/>
          </a:xfrm>
        </p:spPr>
        <p:txBody>
          <a:bodyPr/>
          <a:lstStyle/>
          <a:p>
            <a:r>
              <a:rPr lang="en-US" sz="2100" b="1" dirty="0">
                <a:solidFill>
                  <a:srgbClr val="FF0000"/>
                </a:solidFill>
              </a:rPr>
              <a:t>Application:</a:t>
            </a:r>
            <a:r>
              <a:rPr lang="en-US" sz="2100" dirty="0"/>
              <a:t> We need to understand and quantify contributions of natural and anthropogenic-induced patterns of climate variability and change in the 20th and 21st centuries by means of simulations with the Community Earth System Model (CESM). The results of supercomputer simulations across the world need to be stored and compared.</a:t>
            </a:r>
            <a:endParaRPr lang="en-US" sz="2100" dirty="0" smtClean="0"/>
          </a:p>
          <a:p>
            <a:r>
              <a:rPr lang="en-US" sz="2100" b="1" dirty="0" smtClean="0">
                <a:solidFill>
                  <a:srgbClr val="FF0000"/>
                </a:solidFill>
              </a:rPr>
              <a:t>Current </a:t>
            </a:r>
            <a:r>
              <a:rPr lang="en-US" sz="2100" b="1" dirty="0">
                <a:solidFill>
                  <a:srgbClr val="FF0000"/>
                </a:solidFill>
              </a:rPr>
              <a:t>Approach:</a:t>
            </a:r>
            <a:r>
              <a:rPr lang="en-US" sz="2100" dirty="0"/>
              <a:t> The Earth Systems Grid (ESG) enables world wide access to </a:t>
            </a:r>
            <a:r>
              <a:rPr lang="en-US" sz="2100" dirty="0" err="1"/>
              <a:t>Peta</a:t>
            </a:r>
            <a:r>
              <a:rPr lang="en-US" sz="2100" dirty="0"/>
              <a:t>/</a:t>
            </a:r>
            <a:r>
              <a:rPr lang="en-US" sz="2100" dirty="0" err="1"/>
              <a:t>Exa</a:t>
            </a:r>
            <a:r>
              <a:rPr lang="en-US" sz="2100" dirty="0"/>
              <a:t>-scale climate science data with multiple petabytes of data at dozens of federated sites worldwide. The ESG is recognized as the leading infrastructure for the management and access of large distributed data volumes for climate change research. It supports the Coupled Model </a:t>
            </a:r>
            <a:r>
              <a:rPr lang="en-US" sz="2100" dirty="0" err="1"/>
              <a:t>Intercomparison</a:t>
            </a:r>
            <a:r>
              <a:rPr lang="en-US" sz="2100" dirty="0"/>
              <a:t> Project (CMIP), whose protocols enable the periodic assessments carried out by the Intergovernmental Panel on Climate Change (IPCC). </a:t>
            </a:r>
            <a:endParaRPr lang="en-US" sz="2100" dirty="0" smtClean="0"/>
          </a:p>
          <a:p>
            <a:r>
              <a:rPr lang="en-US" sz="2100" b="1" dirty="0" smtClean="0">
                <a:solidFill>
                  <a:srgbClr val="FF0000"/>
                </a:solidFill>
              </a:rPr>
              <a:t>Futures:</a:t>
            </a:r>
            <a:r>
              <a:rPr lang="en-US" sz="2100" dirty="0"/>
              <a:t> Rapid growth of data with 30 PB produced at NERSC (assuming 15 end-to-end climate change experiments) in 2017 and many times more this worldwide</a:t>
            </a:r>
          </a:p>
        </p:txBody>
      </p:sp>
      <p:sp>
        <p:nvSpPr>
          <p:cNvPr id="5" name="Slide Number Placeholder 4"/>
          <p:cNvSpPr>
            <a:spLocks noGrp="1"/>
          </p:cNvSpPr>
          <p:nvPr>
            <p:ph type="sldNum" sz="quarter" idx="12"/>
          </p:nvPr>
        </p:nvSpPr>
        <p:spPr/>
        <p:txBody>
          <a:bodyPr/>
          <a:lstStyle/>
          <a:p>
            <a:fld id="{C4B85148-DB98-4269-ACE6-2DF49F9918C9}" type="slidenum">
              <a:rPr lang="en-US" smtClean="0"/>
              <a:pPr/>
              <a:t>89</a:t>
            </a:fld>
            <a:endParaRPr lang="en-US" dirty="0"/>
          </a:p>
        </p:txBody>
      </p:sp>
      <p:sp>
        <p:nvSpPr>
          <p:cNvPr id="6" name="Rounded Rectangle 5"/>
          <p:cNvSpPr/>
          <p:nvPr/>
        </p:nvSpPr>
        <p:spPr>
          <a:xfrm>
            <a:off x="1514007" y="-54759"/>
            <a:ext cx="2383436" cy="71508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b="1" dirty="0">
                <a:solidFill>
                  <a:schemeClr val="tx1"/>
                </a:solidFill>
              </a:rPr>
              <a:t>Earth, Environmental </a:t>
            </a:r>
            <a:r>
              <a:rPr lang="en-US" b="1">
                <a:solidFill>
                  <a:schemeClr val="tx1"/>
                </a:solidFill>
              </a:rPr>
              <a:t>and </a:t>
            </a:r>
            <a:r>
              <a:rPr lang="en-US" b="1" smtClean="0">
                <a:solidFill>
                  <a:schemeClr val="tx1"/>
                </a:solidFill>
              </a:rPr>
              <a:t>Polar Science</a:t>
            </a:r>
            <a:endParaRPr lang="en-US" b="1" dirty="0">
              <a:solidFill>
                <a:schemeClr val="tx1"/>
              </a:solidFill>
            </a:endParaRPr>
          </a:p>
        </p:txBody>
      </p:sp>
      <p:sp>
        <p:nvSpPr>
          <p:cNvPr id="7" name="Rectangle 6"/>
          <p:cNvSpPr/>
          <p:nvPr/>
        </p:nvSpPr>
        <p:spPr>
          <a:xfrm>
            <a:off x="1514007" y="6119336"/>
            <a:ext cx="5073312" cy="369332"/>
          </a:xfrm>
          <a:prstGeom prst="rect">
            <a:avLst/>
          </a:prstGeom>
          <a:solidFill>
            <a:schemeClr val="bg2">
              <a:lumMod val="60000"/>
              <a:lumOff val="40000"/>
            </a:schemeClr>
          </a:solidFill>
        </p:spPr>
        <p:txBody>
          <a:bodyPr wrap="none">
            <a:spAutoFit/>
          </a:bodyPr>
          <a:lstStyle/>
          <a:p>
            <a:r>
              <a:rPr lang="en-US" dirty="0">
                <a:solidFill>
                  <a:srgbClr val="006BB5"/>
                </a:solidFill>
              </a:rPr>
              <a:t>HPC simulations, MR for assimilation as in 46, GIS</a:t>
            </a:r>
          </a:p>
        </p:txBody>
      </p:sp>
      <p:sp>
        <p:nvSpPr>
          <p:cNvPr id="8" name="Rectangle 7"/>
          <p:cNvSpPr/>
          <p:nvPr/>
        </p:nvSpPr>
        <p:spPr>
          <a:xfrm>
            <a:off x="1994667" y="6488668"/>
            <a:ext cx="7158370" cy="369332"/>
          </a:xfrm>
          <a:prstGeom prst="rect">
            <a:avLst/>
          </a:prstGeom>
          <a:solidFill>
            <a:schemeClr val="bg2">
              <a:lumMod val="60000"/>
              <a:lumOff val="40000"/>
            </a:schemeClr>
          </a:solidFill>
        </p:spPr>
        <p:txBody>
          <a:bodyPr wrap="none">
            <a:spAutoFit/>
          </a:bodyPr>
          <a:lstStyle/>
          <a:p>
            <a:r>
              <a:rPr lang="en-US" dirty="0" smtClean="0">
                <a:solidFill>
                  <a:srgbClr val="7030A0"/>
                </a:solidFill>
              </a:rPr>
              <a:t>Parallelism </a:t>
            </a:r>
            <a:r>
              <a:rPr lang="en-US" dirty="0">
                <a:solidFill>
                  <a:srgbClr val="7030A0"/>
                </a:solidFill>
              </a:rPr>
              <a:t>over Standard simulation parallelism; observed climate data</a:t>
            </a:r>
          </a:p>
        </p:txBody>
      </p:sp>
      <p:sp>
        <p:nvSpPr>
          <p:cNvPr id="9" name="Rectangle 8"/>
          <p:cNvSpPr/>
          <p:nvPr/>
        </p:nvSpPr>
        <p:spPr>
          <a:xfrm>
            <a:off x="746938" y="6488668"/>
            <a:ext cx="1244544" cy="369332"/>
          </a:xfrm>
          <a:prstGeom prst="rect">
            <a:avLst/>
          </a:prstGeom>
          <a:solidFill>
            <a:schemeClr val="bg2">
              <a:lumMod val="60000"/>
              <a:lumOff val="40000"/>
            </a:schemeClr>
          </a:solidFill>
        </p:spPr>
        <p:txBody>
          <a:bodyPr wrap="square">
            <a:spAutoFit/>
          </a:bodyPr>
          <a:lstStyle/>
          <a:p>
            <a:r>
              <a:rPr lang="en-US" dirty="0" smtClean="0">
                <a:solidFill>
                  <a:schemeClr val="accent3">
                    <a:lumMod val="50000"/>
                  </a:schemeClr>
                </a:solidFill>
              </a:rPr>
              <a:t>Streaming</a:t>
            </a:r>
            <a:endParaRPr lang="en-US" dirty="0">
              <a:solidFill>
                <a:schemeClr val="accent3">
                  <a:lumMod val="50000"/>
                </a:schemeClr>
              </a:solidFill>
            </a:endParaRPr>
          </a:p>
        </p:txBody>
      </p:sp>
    </p:spTree>
    <p:extLst>
      <p:ext uri="{BB962C8B-B14F-4D97-AF65-F5344CB8AC3E}">
        <p14:creationId xmlns:p14="http://schemas.microsoft.com/office/powerpoint/2010/main" val="109897473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Comments on Requirements &amp; Use cases Process</a:t>
            </a:r>
            <a:endParaRPr lang="en-US" dirty="0"/>
          </a:p>
        </p:txBody>
      </p:sp>
      <p:sp>
        <p:nvSpPr>
          <p:cNvPr id="3" name="Content Placeholder 2"/>
          <p:cNvSpPr>
            <a:spLocks noGrp="1"/>
          </p:cNvSpPr>
          <p:nvPr>
            <p:ph idx="1"/>
          </p:nvPr>
        </p:nvSpPr>
        <p:spPr>
          <a:xfrm>
            <a:off x="0" y="1131747"/>
            <a:ext cx="9144000" cy="5160195"/>
          </a:xfrm>
        </p:spPr>
        <p:txBody>
          <a:bodyPr/>
          <a:lstStyle/>
          <a:p>
            <a:r>
              <a:rPr lang="en-US" dirty="0" smtClean="0">
                <a:sym typeface="Symbol" panose="05050102010706020507" pitchFamily="18" charset="2"/>
              </a:rPr>
              <a:t>Note sum </a:t>
            </a:r>
            <a:r>
              <a:rPr lang="en-US" i="1" baseline="-25000" dirty="0" err="1" smtClean="0">
                <a:sym typeface="Symbol" panose="05050102010706020507" pitchFamily="18" charset="2"/>
              </a:rPr>
              <a:t>i</a:t>
            </a:r>
            <a:r>
              <a:rPr lang="en-US" baseline="-25000" dirty="0" smtClean="0">
                <a:sym typeface="Symbol" panose="05050102010706020507" pitchFamily="18" charset="2"/>
              </a:rPr>
              <a:t>=0</a:t>
            </a:r>
            <a:r>
              <a:rPr lang="en-US" baseline="30000" dirty="0" smtClean="0">
                <a:sym typeface="Symbol" panose="05050102010706020507" pitchFamily="18" charset="2"/>
              </a:rPr>
              <a:t>50</a:t>
            </a:r>
            <a:r>
              <a:rPr lang="en-US" dirty="0" smtClean="0">
                <a:sym typeface="Symbol" panose="05050102010706020507" pitchFamily="18" charset="2"/>
              </a:rPr>
              <a:t> </a:t>
            </a:r>
            <a:r>
              <a:rPr lang="en-US" i="1" baseline="-25000" dirty="0" err="1" smtClean="0">
                <a:sym typeface="Symbol" panose="05050102010706020507" pitchFamily="18" charset="2"/>
              </a:rPr>
              <a:t>i</a:t>
            </a:r>
            <a:r>
              <a:rPr lang="en-US" i="1" dirty="0" smtClean="0">
                <a:sym typeface="Symbol" panose="05050102010706020507" pitchFamily="18" charset="2"/>
              </a:rPr>
              <a:t> </a:t>
            </a:r>
            <a:r>
              <a:rPr lang="en-US" dirty="0" smtClean="0">
                <a:sym typeface="Symbol" panose="05050102010706020507" pitchFamily="18" charset="2"/>
              </a:rPr>
              <a:t>can be pretty large however small </a:t>
            </a:r>
            <a:r>
              <a:rPr lang="en-US" dirty="0">
                <a:sym typeface="Symbol" panose="05050102010706020507" pitchFamily="18" charset="2"/>
              </a:rPr>
              <a:t></a:t>
            </a:r>
            <a:r>
              <a:rPr lang="en-US" i="1" baseline="-25000" dirty="0" err="1">
                <a:sym typeface="Symbol" panose="05050102010706020507" pitchFamily="18" charset="2"/>
              </a:rPr>
              <a:t>i</a:t>
            </a:r>
            <a:r>
              <a:rPr lang="en-US" dirty="0">
                <a:sym typeface="Symbol" panose="05050102010706020507" pitchFamily="18" charset="2"/>
              </a:rPr>
              <a:t> </a:t>
            </a:r>
            <a:r>
              <a:rPr lang="en-US" dirty="0" smtClean="0">
                <a:sym typeface="Symbol" panose="05050102010706020507" pitchFamily="18" charset="2"/>
              </a:rPr>
              <a:t>is</a:t>
            </a:r>
          </a:p>
          <a:p>
            <a:pPr lvl="1"/>
            <a:r>
              <a:rPr lang="en-US" dirty="0" smtClean="0">
                <a:sym typeface="Symbol" panose="05050102010706020507" pitchFamily="18" charset="2"/>
              </a:rPr>
              <a:t>i.e. processing 51 use cases takes a long time even for modest tasks</a:t>
            </a:r>
          </a:p>
          <a:p>
            <a:pPr lvl="1"/>
            <a:r>
              <a:rPr lang="en-US" dirty="0" smtClean="0">
                <a:sym typeface="Symbol" panose="05050102010706020507" pitchFamily="18" charset="2"/>
              </a:rPr>
              <a:t>Future solution would be to automate process so that submitter does most of post-processing tasks</a:t>
            </a:r>
          </a:p>
          <a:p>
            <a:r>
              <a:rPr lang="en-US" dirty="0" smtClean="0">
                <a:sym typeface="Symbol" panose="05050102010706020507" pitchFamily="18" charset="2"/>
              </a:rPr>
              <a:t>Following material available for use </a:t>
            </a:r>
            <a:r>
              <a:rPr lang="en-US" dirty="0">
                <a:sym typeface="Symbol" panose="05050102010706020507" pitchFamily="18" charset="2"/>
              </a:rPr>
              <a:t>cases </a:t>
            </a:r>
            <a:r>
              <a:rPr lang="en-US" dirty="0">
                <a:sym typeface="Symbol" panose="05050102010706020507" pitchFamily="18" charset="2"/>
                <a:hlinkClick r:id="rId2"/>
              </a:rPr>
              <a:t>http://</a:t>
            </a:r>
            <a:r>
              <a:rPr lang="en-US" dirty="0" smtClean="0">
                <a:sym typeface="Symbol" panose="05050102010706020507" pitchFamily="18" charset="2"/>
                <a:hlinkClick r:id="rId2"/>
              </a:rPr>
              <a:t>bigdatawg.nist.gov/usecases.php</a:t>
            </a:r>
            <a:r>
              <a:rPr lang="en-US" dirty="0" smtClean="0">
                <a:sym typeface="Symbol" panose="05050102010706020507" pitchFamily="18" charset="2"/>
              </a:rPr>
              <a:t> </a:t>
            </a:r>
          </a:p>
          <a:p>
            <a:pPr lvl="1"/>
            <a:r>
              <a:rPr lang="en-US" dirty="0" smtClean="0">
                <a:sym typeface="Symbol" panose="05050102010706020507" pitchFamily="18" charset="2"/>
              </a:rPr>
              <a:t>Template with </a:t>
            </a:r>
            <a:r>
              <a:rPr lang="en-US" dirty="0">
                <a:sym typeface="Symbol" panose="05050102010706020507" pitchFamily="18" charset="2"/>
              </a:rPr>
              <a:t>26 </a:t>
            </a:r>
            <a:r>
              <a:rPr lang="en-US" dirty="0" smtClean="0">
                <a:sym typeface="Symbol" panose="05050102010706020507" pitchFamily="18" charset="2"/>
              </a:rPr>
              <a:t>fields</a:t>
            </a:r>
          </a:p>
          <a:p>
            <a:pPr lvl="1"/>
            <a:r>
              <a:rPr lang="en-US" dirty="0" smtClean="0">
                <a:sym typeface="Symbol" panose="05050102010706020507" pitchFamily="18" charset="2"/>
              </a:rPr>
              <a:t>“Readable” summary with fields Application, Current Approach, Futures and sometimes pictures</a:t>
            </a:r>
          </a:p>
          <a:p>
            <a:pPr lvl="1"/>
            <a:r>
              <a:rPr lang="en-US" dirty="0" smtClean="0">
                <a:sym typeface="Symbol" panose="05050102010706020507" pitchFamily="18" charset="2"/>
              </a:rPr>
              <a:t>Digest with fields Data Volume, Velocity, Variety (The big 3 V’s), Software, Data Analytics</a:t>
            </a:r>
          </a:p>
          <a:p>
            <a:pPr lvl="1"/>
            <a:r>
              <a:rPr lang="en-US" dirty="0" smtClean="0">
                <a:sym typeface="Symbol" panose="05050102010706020507" pitchFamily="18" charset="2"/>
              </a:rPr>
              <a:t>Set of Specific requirements extracted from each use case with (sometimes) explicit tie to use case</a:t>
            </a:r>
          </a:p>
          <a:p>
            <a:pPr lvl="1"/>
            <a:r>
              <a:rPr lang="en-US" dirty="0" smtClean="0">
                <a:sym typeface="Symbol" panose="05050102010706020507" pitchFamily="18" charset="2"/>
              </a:rPr>
              <a:t>Link between Specific requirements and General requirements</a:t>
            </a:r>
            <a:endParaRPr lang="en-US" dirty="0"/>
          </a:p>
        </p:txBody>
      </p:sp>
      <p:sp>
        <p:nvSpPr>
          <p:cNvPr id="4" name="Slide Number Placeholder 3"/>
          <p:cNvSpPr>
            <a:spLocks noGrp="1"/>
          </p:cNvSpPr>
          <p:nvPr>
            <p:ph type="sldNum" sz="quarter" idx="12"/>
          </p:nvPr>
        </p:nvSpPr>
        <p:spPr/>
        <p:txBody>
          <a:bodyPr/>
          <a:lstStyle/>
          <a:p>
            <a:fld id="{F5B7371F-B25E-42BE-91F9-DCD17E1CF49D}" type="slidenum">
              <a:rPr lang="en-US" smtClean="0"/>
              <a:pPr/>
              <a:t>9</a:t>
            </a:fld>
            <a:endParaRPr lang="en-US" dirty="0"/>
          </a:p>
        </p:txBody>
      </p:sp>
    </p:spTree>
    <p:extLst>
      <p:ext uri="{BB962C8B-B14F-4D97-AF65-F5344CB8AC3E}">
        <p14:creationId xmlns:p14="http://schemas.microsoft.com/office/powerpoint/2010/main" val="989716818"/>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smtClean="0"/>
              <a:t>49: </a:t>
            </a:r>
            <a:r>
              <a:rPr lang="en-US" sz="2400" dirty="0"/>
              <a:t>DOE-BER Subsurface Biogeochemistry Scientific Focus Area</a:t>
            </a:r>
          </a:p>
        </p:txBody>
      </p:sp>
      <p:sp>
        <p:nvSpPr>
          <p:cNvPr id="3" name="Content Placeholder 2"/>
          <p:cNvSpPr>
            <a:spLocks noGrp="1"/>
          </p:cNvSpPr>
          <p:nvPr>
            <p:ph idx="1"/>
          </p:nvPr>
        </p:nvSpPr>
        <p:spPr>
          <a:xfrm>
            <a:off x="0" y="1036081"/>
            <a:ext cx="9144000" cy="4114800"/>
          </a:xfrm>
        </p:spPr>
        <p:txBody>
          <a:bodyPr/>
          <a:lstStyle/>
          <a:p>
            <a:r>
              <a:rPr lang="en-US" sz="1900" b="1" dirty="0">
                <a:solidFill>
                  <a:srgbClr val="FF0000"/>
                </a:solidFill>
              </a:rPr>
              <a:t>Application:</a:t>
            </a:r>
            <a:r>
              <a:rPr lang="en-US" sz="1900" dirty="0"/>
              <a:t> Development of a Genome-Enabled Watershed Simulation Capability (</a:t>
            </a:r>
            <a:r>
              <a:rPr lang="en-US" sz="1900" dirty="0" err="1"/>
              <a:t>GEWaSC</a:t>
            </a:r>
            <a:r>
              <a:rPr lang="en-US" sz="1900" dirty="0"/>
              <a:t>) that will provide a predictive framework for understanding how genomic information stored in a subsurface </a:t>
            </a:r>
            <a:r>
              <a:rPr lang="en-US" sz="1900" dirty="0" err="1"/>
              <a:t>microbiome</a:t>
            </a:r>
            <a:r>
              <a:rPr lang="en-US" sz="1900" dirty="0"/>
              <a:t>, affects biogeochemical watershed functioning; how watershed-scale processes affect microbial functioning; and how these interactions co-evolve. </a:t>
            </a:r>
            <a:endParaRPr lang="en-US" sz="1900" dirty="0" smtClean="0"/>
          </a:p>
          <a:p>
            <a:r>
              <a:rPr lang="en-US" sz="1900" b="1" dirty="0" smtClean="0">
                <a:solidFill>
                  <a:srgbClr val="FF0000"/>
                </a:solidFill>
              </a:rPr>
              <a:t>Current </a:t>
            </a:r>
            <a:r>
              <a:rPr lang="en-US" sz="1900" b="1" dirty="0">
                <a:solidFill>
                  <a:srgbClr val="FF0000"/>
                </a:solidFill>
              </a:rPr>
              <a:t>Approach:</a:t>
            </a:r>
            <a:r>
              <a:rPr lang="en-US" sz="1900" dirty="0"/>
              <a:t> Current modeling capabilities can represent processes occurring over an impressive range of scales (ranging from a single bacterial cell to that of a contaminant plume). Data crosses all scales from genomics of the microbes in the soil to watershed hydro-biogeochemistry. Data are generated by the different research areas and include simulation data, field data (hydrological, geochemical, geophysical), ‘</a:t>
            </a:r>
            <a:r>
              <a:rPr lang="en-US" sz="1900" dirty="0" err="1"/>
              <a:t>omics</a:t>
            </a:r>
            <a:r>
              <a:rPr lang="en-US" sz="1900" dirty="0"/>
              <a:t> data, and observations from laboratory experiments. </a:t>
            </a:r>
            <a:endParaRPr lang="en-US" sz="1900" dirty="0" smtClean="0"/>
          </a:p>
          <a:p>
            <a:r>
              <a:rPr lang="en-US" sz="1900" b="1" dirty="0" smtClean="0">
                <a:solidFill>
                  <a:srgbClr val="FF0000"/>
                </a:solidFill>
              </a:rPr>
              <a:t>Futures:</a:t>
            </a:r>
            <a:r>
              <a:rPr lang="en-US" sz="1900" dirty="0"/>
              <a:t> : Little effort to date has been devoted to developing a framework for systematically connecting scales, as is needed to identify key controls and to simulate important feedbacks. </a:t>
            </a:r>
            <a:r>
              <a:rPr lang="en-US" sz="1900" dirty="0" err="1"/>
              <a:t>GEWaSC</a:t>
            </a:r>
            <a:r>
              <a:rPr lang="en-US" sz="1900" dirty="0"/>
              <a:t> will develop a simulation framework that formally scales from genomes to watersheds and will synthesize diverse and disparate field, laboratory, and simulation datasets across different semantic, spatial, and temporal scales</a:t>
            </a:r>
            <a:r>
              <a:rPr lang="en-US" sz="1900" dirty="0" smtClean="0"/>
              <a:t>.</a:t>
            </a:r>
            <a:endParaRPr lang="en-US" sz="1900" dirty="0"/>
          </a:p>
        </p:txBody>
      </p:sp>
      <p:sp>
        <p:nvSpPr>
          <p:cNvPr id="5" name="Slide Number Placeholder 4"/>
          <p:cNvSpPr>
            <a:spLocks noGrp="1"/>
          </p:cNvSpPr>
          <p:nvPr>
            <p:ph type="sldNum" sz="quarter" idx="12"/>
          </p:nvPr>
        </p:nvSpPr>
        <p:spPr/>
        <p:txBody>
          <a:bodyPr/>
          <a:lstStyle/>
          <a:p>
            <a:fld id="{C4B85148-DB98-4269-ACE6-2DF49F9918C9}" type="slidenum">
              <a:rPr lang="en-US" smtClean="0"/>
              <a:pPr/>
              <a:t>90</a:t>
            </a:fld>
            <a:endParaRPr lang="en-US" dirty="0"/>
          </a:p>
        </p:txBody>
      </p:sp>
      <p:sp>
        <p:nvSpPr>
          <p:cNvPr id="6" name="Rounded Rectangle 5"/>
          <p:cNvSpPr/>
          <p:nvPr/>
        </p:nvSpPr>
        <p:spPr>
          <a:xfrm>
            <a:off x="1514007" y="-54759"/>
            <a:ext cx="2383436" cy="71508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b="1" dirty="0">
                <a:solidFill>
                  <a:schemeClr val="tx1"/>
                </a:solidFill>
              </a:rPr>
              <a:t>Earth, Environmental </a:t>
            </a:r>
            <a:r>
              <a:rPr lang="en-US" b="1">
                <a:solidFill>
                  <a:schemeClr val="tx1"/>
                </a:solidFill>
              </a:rPr>
              <a:t>and </a:t>
            </a:r>
            <a:r>
              <a:rPr lang="en-US" b="1" smtClean="0">
                <a:solidFill>
                  <a:schemeClr val="tx1"/>
                </a:solidFill>
              </a:rPr>
              <a:t>Polar Science</a:t>
            </a:r>
            <a:endParaRPr lang="en-US" b="1" dirty="0">
              <a:solidFill>
                <a:schemeClr val="tx1"/>
              </a:solidFill>
            </a:endParaRPr>
          </a:p>
        </p:txBody>
      </p:sp>
      <p:sp>
        <p:nvSpPr>
          <p:cNvPr id="8" name="Rectangle 7"/>
          <p:cNvSpPr/>
          <p:nvPr/>
        </p:nvSpPr>
        <p:spPr>
          <a:xfrm>
            <a:off x="1514007" y="6119336"/>
            <a:ext cx="3010889" cy="369332"/>
          </a:xfrm>
          <a:prstGeom prst="rect">
            <a:avLst/>
          </a:prstGeom>
          <a:solidFill>
            <a:schemeClr val="bg2">
              <a:lumMod val="60000"/>
              <a:lumOff val="40000"/>
            </a:schemeClr>
          </a:solidFill>
        </p:spPr>
        <p:txBody>
          <a:bodyPr wrap="none">
            <a:spAutoFit/>
          </a:bodyPr>
          <a:lstStyle/>
          <a:p>
            <a:r>
              <a:rPr lang="en-US" dirty="0">
                <a:solidFill>
                  <a:srgbClr val="006BB5"/>
                </a:solidFill>
              </a:rPr>
              <a:t>Fusion, HPC Simulations, GIS</a:t>
            </a:r>
          </a:p>
        </p:txBody>
      </p:sp>
      <p:sp>
        <p:nvSpPr>
          <p:cNvPr id="9" name="Rectangle 8"/>
          <p:cNvSpPr/>
          <p:nvPr/>
        </p:nvSpPr>
        <p:spPr>
          <a:xfrm>
            <a:off x="1994667" y="6488668"/>
            <a:ext cx="6975162" cy="369332"/>
          </a:xfrm>
          <a:prstGeom prst="rect">
            <a:avLst/>
          </a:prstGeom>
          <a:solidFill>
            <a:schemeClr val="bg2">
              <a:lumMod val="60000"/>
              <a:lumOff val="40000"/>
            </a:schemeClr>
          </a:solidFill>
        </p:spPr>
        <p:txBody>
          <a:bodyPr wrap="square">
            <a:spAutoFit/>
          </a:bodyPr>
          <a:lstStyle/>
          <a:p>
            <a:r>
              <a:rPr lang="en-US" dirty="0" smtClean="0">
                <a:solidFill>
                  <a:srgbClr val="7030A0"/>
                </a:solidFill>
              </a:rPr>
              <a:t>Parallelism </a:t>
            </a:r>
            <a:r>
              <a:rPr lang="en-US" dirty="0">
                <a:solidFill>
                  <a:srgbClr val="7030A0"/>
                </a:solidFill>
              </a:rPr>
              <a:t>over Sensors, Sequences, standard  simulation parallelism</a:t>
            </a:r>
          </a:p>
        </p:txBody>
      </p:sp>
      <p:sp>
        <p:nvSpPr>
          <p:cNvPr id="10" name="Rectangle 9"/>
          <p:cNvSpPr/>
          <p:nvPr/>
        </p:nvSpPr>
        <p:spPr>
          <a:xfrm>
            <a:off x="746938" y="6488668"/>
            <a:ext cx="1244544" cy="369332"/>
          </a:xfrm>
          <a:prstGeom prst="rect">
            <a:avLst/>
          </a:prstGeom>
          <a:solidFill>
            <a:schemeClr val="bg2">
              <a:lumMod val="60000"/>
              <a:lumOff val="40000"/>
            </a:schemeClr>
          </a:solidFill>
        </p:spPr>
        <p:txBody>
          <a:bodyPr wrap="square">
            <a:spAutoFit/>
          </a:bodyPr>
          <a:lstStyle/>
          <a:p>
            <a:r>
              <a:rPr lang="en-US" dirty="0" smtClean="0">
                <a:solidFill>
                  <a:schemeClr val="accent3">
                    <a:lumMod val="50000"/>
                  </a:schemeClr>
                </a:solidFill>
              </a:rPr>
              <a:t>Streaming</a:t>
            </a:r>
            <a:endParaRPr lang="en-US" dirty="0">
              <a:solidFill>
                <a:schemeClr val="accent3">
                  <a:lumMod val="50000"/>
                </a:schemeClr>
              </a:solidFill>
            </a:endParaRPr>
          </a:p>
        </p:txBody>
      </p:sp>
    </p:spTree>
    <p:extLst>
      <p:ext uri="{BB962C8B-B14F-4D97-AF65-F5344CB8AC3E}">
        <p14:creationId xmlns:p14="http://schemas.microsoft.com/office/powerpoint/2010/main" val="3406586012"/>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t>50: </a:t>
            </a:r>
            <a:r>
              <a:rPr lang="en-US" dirty="0"/>
              <a:t>DOE-BER AmeriFlux and </a:t>
            </a:r>
            <a:r>
              <a:rPr lang="en-US"/>
              <a:t>FLUXNET </a:t>
            </a:r>
            <a:r>
              <a:rPr lang="en-US" smtClean="0"/>
              <a:t>Networks I</a:t>
            </a:r>
            <a:endParaRPr lang="en-US" dirty="0"/>
          </a:p>
        </p:txBody>
      </p:sp>
      <p:sp>
        <p:nvSpPr>
          <p:cNvPr id="3" name="Content Placeholder 2"/>
          <p:cNvSpPr>
            <a:spLocks noGrp="1"/>
          </p:cNvSpPr>
          <p:nvPr>
            <p:ph idx="1"/>
          </p:nvPr>
        </p:nvSpPr>
        <p:spPr>
          <a:xfrm>
            <a:off x="5013" y="1065733"/>
            <a:ext cx="9133974" cy="3808324"/>
          </a:xfrm>
        </p:spPr>
        <p:txBody>
          <a:bodyPr/>
          <a:lstStyle/>
          <a:p>
            <a:r>
              <a:rPr lang="en-US" sz="2000" b="1" dirty="0">
                <a:solidFill>
                  <a:srgbClr val="FF0000"/>
                </a:solidFill>
              </a:rPr>
              <a:t>Application:</a:t>
            </a:r>
            <a:r>
              <a:rPr lang="en-US" sz="2000" dirty="0"/>
              <a:t> AmeriFlux and FLUXNET are US and world collections respectively of sensors that observe trace gas fluxes (CO2, water vapor) across a broad spectrum of times (hours, days, seasons, years, and decades) and space. Moreover, such datasets provide the crucial linkages among organisms, ecosystems, and process-scale studies—at climate-relevant scales of landscapes, regions, and continents—for incorporation into biogeochemical and climate models.</a:t>
            </a:r>
            <a:endParaRPr lang="en-US" sz="2000" dirty="0" smtClean="0"/>
          </a:p>
          <a:p>
            <a:r>
              <a:rPr lang="en-US" sz="2000" b="1" dirty="0" smtClean="0">
                <a:solidFill>
                  <a:srgbClr val="FF0000"/>
                </a:solidFill>
              </a:rPr>
              <a:t>Current </a:t>
            </a:r>
            <a:r>
              <a:rPr lang="en-US" sz="2000" b="1" dirty="0">
                <a:solidFill>
                  <a:srgbClr val="FF0000"/>
                </a:solidFill>
              </a:rPr>
              <a:t>Approach:</a:t>
            </a:r>
            <a:r>
              <a:rPr lang="en-US" sz="2000" dirty="0"/>
              <a:t>  Software includes </a:t>
            </a:r>
            <a:r>
              <a:rPr lang="en-US" sz="2000" dirty="0" err="1"/>
              <a:t>EddyPro</a:t>
            </a:r>
            <a:r>
              <a:rPr lang="en-US" sz="2000" dirty="0"/>
              <a:t>, Custom analysis software, R, python, neural networks, Matlab. There are ~150 towers in AmeriFlux and over 500 towers distributed globally collecting flux measurements.</a:t>
            </a:r>
          </a:p>
          <a:p>
            <a:r>
              <a:rPr lang="en-US" sz="2000" b="1" dirty="0" smtClean="0">
                <a:solidFill>
                  <a:srgbClr val="FF0000"/>
                </a:solidFill>
              </a:rPr>
              <a:t>Futures:</a:t>
            </a:r>
            <a:r>
              <a:rPr lang="en-US" sz="2000" dirty="0"/>
              <a:t> Field experiment data taking would be improved by access to existing data and automated entry of new data via mobile devices. Need to support interdisciplinary </a:t>
            </a:r>
            <a:r>
              <a:rPr lang="en-US" sz="2000" dirty="0" smtClean="0"/>
              <a:t>study </a:t>
            </a:r>
            <a:r>
              <a:rPr lang="en-US" sz="2000" dirty="0"/>
              <a:t>integrating diverse data sources.</a:t>
            </a:r>
          </a:p>
        </p:txBody>
      </p:sp>
      <p:sp>
        <p:nvSpPr>
          <p:cNvPr id="5" name="Slide Number Placeholder 4"/>
          <p:cNvSpPr>
            <a:spLocks noGrp="1"/>
          </p:cNvSpPr>
          <p:nvPr>
            <p:ph type="sldNum" sz="quarter" idx="12"/>
          </p:nvPr>
        </p:nvSpPr>
        <p:spPr/>
        <p:txBody>
          <a:bodyPr/>
          <a:lstStyle/>
          <a:p>
            <a:fld id="{C4B85148-DB98-4269-ACE6-2DF49F9918C9}" type="slidenum">
              <a:rPr lang="en-US" smtClean="0"/>
              <a:pPr/>
              <a:t>91</a:t>
            </a:fld>
            <a:endParaRPr lang="en-US" dirty="0"/>
          </a:p>
        </p:txBody>
      </p:sp>
      <p:sp>
        <p:nvSpPr>
          <p:cNvPr id="6" name="Rounded Rectangle 5"/>
          <p:cNvSpPr/>
          <p:nvPr/>
        </p:nvSpPr>
        <p:spPr>
          <a:xfrm>
            <a:off x="1514007" y="-54759"/>
            <a:ext cx="2383436" cy="71508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b="1" dirty="0">
                <a:solidFill>
                  <a:schemeClr val="tx1"/>
                </a:solidFill>
              </a:rPr>
              <a:t>Earth, Environmental </a:t>
            </a:r>
            <a:r>
              <a:rPr lang="en-US" b="1">
                <a:solidFill>
                  <a:schemeClr val="tx1"/>
                </a:solidFill>
              </a:rPr>
              <a:t>and </a:t>
            </a:r>
            <a:r>
              <a:rPr lang="en-US" b="1" smtClean="0">
                <a:solidFill>
                  <a:schemeClr val="tx1"/>
                </a:solidFill>
              </a:rPr>
              <a:t>Polar Science</a:t>
            </a:r>
            <a:endParaRPr lang="en-US" b="1" dirty="0">
              <a:solidFill>
                <a:schemeClr val="tx1"/>
              </a:solidFill>
            </a:endParaRPr>
          </a:p>
        </p:txBody>
      </p:sp>
      <p:sp>
        <p:nvSpPr>
          <p:cNvPr id="8" name="AutoShape 6" descr="data:image/jpeg;base64,/9j/4AAQSkZJRgABAQAAAQABAAD/2wCEAAkGBhQSERQUEhQVFRUUGBQVFBcUFBgYGBgYFhUVFRQUFxcXHCYeFxkjGhcXHy8gIycpLCwsFx4xNTAqNSYrLCkBCQoKDgwOGg8PGiwkHyQpLCwsLCwsLCwsKSwsLCwsLCwsLCwsKSwsLCwsLCwsLCwsLCwsLCwsKSwsLCwsKSwsLP/AABEIAOEA4QMBIgACEQEDEQH/xAAcAAACAwEBAQEAAAAAAAAAAAACAwABBAUGBwj/xABDEAABAwIDBAcFBQcDAwUAAAABAAIRAyESMUEEUWFxBRMigZGh8AYUMrHBQlLR4fEHFSNicoKSM1Oys8LSRGNzg6L/xAAZAQEBAQEBAQAAAAAAAAAAAAABAAIDBAX/xAAgEQEBAQADAAMAAwEAAAAAAAAAARECEiEDMUETUWEy/9oADAMBAAIRAxEAPwD3oRAoFYK9TmNqKUAVypDBVylhHCEKVCFQCINUSyFRCbhVEBSKhWo5USoDYQtNJ4WNq0UyEUxrFZWawSusbCy1K8LMmnW5zggwyuf74nU9uCcq1ods86K27Oqbt7VD0mNEerwbtngLO/YyU9u3ymt2gI2w+OY/YnaKm7G7cuoajUPvICe1GRz/AHRwzCtj4WyttkrDVdKZd+w0N2veqqbZKwOBQGtCeq1u64KLn+9cFFdRrSGIsCe2mqcxOnCUQarLUbGqShTRdWnBqMNRqwjCqWo00Ipo0srghhanMS3U06CQxWKEo8KrAVaiTThGwqyEEpTbRqN1CqtRa7JZAUJqFZ6nR1NiCzO2eEZrFUai1NZKLSqxonOQErSLrbaGCTMcASeUBF71InQ5IajIkhpdlZokqU9m7I5K8Ce9FENrKWaCrq0+D1pbt8aJw6RH3VjbT4Ky3gsWQ+tNTap+ystQ8PNG1iYykNVfRZJ4Klv93buUV2ix0AxUaSs1EONYaFgVlkIS9DjSjhUEcUbXjRZMQRtAOQhGJoJUAlYatQTc+CoVzxKcWtDq0JJrpRbOiQ9p3eK1INa8YVdasReQhG0rXUa6DagUKxN2lWapRi1rwq8KxtqlaqNaEVCLVAOCc6qCjpgLOlipPLqjmGkQ1oaQ+ey7FNm8RBkaW3hOdsm4LUAJPIfVMawxn5LPZrHMds4BM4cXZnLFE24xnCZ7kSuXtuxPG04jIDhRu06sqBuAgg5h8z/KunW6Rc0ZSd1gfOAnaEPRxTafRg3lKb0w1oBc5s6hzxY7rGFl6T9pqTGh5cR2XuaKeJxdgaS6MIO6OfejbV46J6OI18kLtlI3Fc/ZukH1GMqNc4io1jxyc0EeRWsdIPIjXkIKfV4qT93JMaeAKSK78wB4IWVH6gHnZNB2Pgole9/y+vBRBFjRB6UrC2yYXoCVJVOKkuVfckyra4qRqJrwEvGVYQRuqegldaU0FGx4QmWo0HMDwKWaQ0C6NWo2LAjisz9qiw80y1Yx1WHckyVqftCU566RilisrbWTBUVGqpCbXTPfSs2NXiVi1qpdJZ9w8P1TG9Ilchm2jE8BlRxDjihlh2WxckAyBNt6aNtP+1U8G/8AkueRr1s6Q2hz2ODcOIGmW4xLcQe1wLuF07GHNbugQN0DJcjaOkiwFxp1A0YS5xww2CO1AcSRFoA3Iqe2kC9KpNzEs1Mx8SMa10hG5croqqfetvpuxljjRcJJwFrqLWPpwbZgkhGNvd/tVP8A8D5uU2bbJLpY5hm+KLzEQW2dYcdysGuh2WgBtgAAANAAAAO4K21AsnWqY04Nb2gHWOSZYfaPkuZ7yodqlHU66XXt3nyVrk9ZxVK6rW8PVhyQHjNWaoG/uC3sHp8q5SevbvCD3pu9CaVZC59XpG3ZEnjksrtte4ZkcrI047KsFctj6jRczzuo7bHnWOEDuR2h6112lMlcL95P4eHzTaXSLpuZG4iAORGSFjquckuS2bY0+reKbiTFSXMQYFoL0suWtZKIQFqaUBWtBZaFUIigKtCWVhyWc1IUS9sfPVsF+srUWXyvUBJPABpKewggEEkG4JsSNCdxSqLZ2mgNzsZ8cI+vgUqhMEfdJHMHtNPg6O5Z/T+NZdCAuSirC1gFKuUCuUFA1WKStoTWotWFdWrTYURpwL6RdhcbTleY8rlCQA43Mkb48tO9IbWx3DtMwZjlxRVKzQYcYNu/cbBebvP7d+t/poGyMOpn+oT32SnMAkKveqQ+3H9rvKVR22kCe1JF/gMeKO8PT/BUWCbiBHrJW+iMVsrcM1VPpVgzOeuEgc4Vu6QZM4iB/S6/gFd/T1axEWWTaacXiRwVHa6epcd8NdqiZtDDo8gZdlwjmicpDeNrNX2YxIk/PvGqjNke5otEb8z3FOb0kwOPa1tY24FNd0gwn4oPIrX8jP8AGQ2g4G8jKNUbarm5i+nHvTBtzJkOg65i/CyF+1sIPakGbfnoZV3XQxzi4Wd3SAfzWf3h2RPlCyM2lrZmpAG+/Ll3IWdIYpBcCQNx/Bbnyf6xfj38anbW/RCOlCMxbgshru0LSOGR3wYVN2jeARzPkd66z5OLF+OunT21jsnRzt+SbZcd20NH1BF++FQ2jF8JwjeFd+K6cnWdEjv+ShIXHO1OBEvMcQVTtufNjM5S3NM5cb+i8eU/GzaB2wZjE+i224Fz5ngTp5p7LOJLpkARAzac7cDC5lTa7sJGT2Ex3g53mAVo2rpBrXwJMCJsJvJOfHyVs0etxqBUagWE7e2JOL/FD+8Wbz4Fa8GVvxhWCueek2A/a54TCY3pCn98d9vmpN4RBYP3hT++3/IIv3gz77f8gs0tqiwfvSn/ALlP/MKITn0tuZig07jVpPjM/gn0arCS3DEavEjug6blwK3SwblfEB8JAPHv/BH0d0rSIcIDHQQ4uc4mJyDhcTuF1857dju7TVAyYOYy/wAZS6FeAXYYboQ0G537vC65G1dNYXATTwC0AAiI0nXRKrbdSOZaSBiy0F4B0IV+LY67um26Ru5k63udUbemm2z4XEz+G9buhSXU24jNtWt/BeZ6b20NqvLmhrpLQ2W5CMDiW2AIvETeCt8+Fk8Ynya7DulqgdoARETAPhms1XpaobOBBg2BmOIJyEb8oC8w7plzmxMzcxpf9UOMOBAJ1zMk6nmsyf2ez0DOkJDj1jeA1gcYjisrun6YLQXONiARMZjTM3XmDtE5FoIzO/vlB2jlhG6+XEELp0i716TaOkXdeASerLRcEixJmDpCdV6Rp9qHnDYAFvaBGbgdQV52iC0du+7CfFMlujp8fp4I6wzk7FHpRgzdPGDOfAZRC0M22k4QX78+yfL5rhOYHAlumYucs4JWTaqhpxJBxZQdyukp749VWqtEEVWN/qIIIyjNGalsTXEg6scMJOtptuXjtnBq3OG1r313bjvWqrVLXdlt8uyLnfbORvCzeFlwfyf49BUe+LYhvD9Tu3GVTtrcLDFO7F603Lj09qc4EgmImxE/llCxN2uoZl5EXmRqmcdP8j0rOkHNMdoRcbjvg71r6P2k1S5hEi1pse0ATYzIB8Vwqb3PoNAe3E175xPDOyWswGXwM2u5WnNX1TwARWpNcN1YRG+WnfotzjlZvLY9z7VdF0tlDH0w8HGDD3uc2GNe6O1eIFhOi89W25ppNfjDmlzg0kjESAC6JiLvHeUrYqwNEittTXHHFQ9a58giqbF1iZIMHOy5nSWwU3UWtbWpAUnNaZx4cVQOdUMgS04ptFwG5LdjlxuNOze0ogtdLZsWkhzTpHPimN6RpvIh7cowgi0ZdoBeaPRNMf8AqKP9prR/01o2DoRpe3DUa+C17gxlZxwtcC6RgyiZm17o6T+2u7t7L0lPwQbw6LjxnzSNt29zQCSJk4SGDTQzrGpWOj0TSq7TWHXFrS6u/Cxha5gDnuDXBwAaBkQJI0CTX2RlGvUArY2tcQ2QT2ZsH2guAsYtIMK6Z7p7/jZ+8YHxxle2cXEC/go7pAixde04Tlxgwuax9gQBBubTcm+eX5rM9/8AELZz03SLDy+UrF9+lrse+j758FS5vU/zHy/BRXq7UxtcuyuRc2J3+XBNo1nTBIO62d5tbcnde77zlXvTx9orG630h1WkHwJIIEyAL248FyNtoubrizvGfhqt/vLt/mnbJtLpIxBuMYcVhBkET/LIg8+CobxfQugh/CbxA+UrxntRSp+91i5wDiGgCYPwNkxqbZIaG01nNqHG8GnBziDOEi4mcx4rBtVd9SOsh0auAn/KJXXnyljnw4XWNrbyMjbPnfh+RWum8CTIiZMAiJgAxG+UmmxrZhov6tKJxvJG+545rnrp1NfslIkdkTmItPHjdD1TWXDHbt/dmh63+nwRNrmItEkxFp3rPrWRlq1GAEdq8g2749ZKqYbazgTlDTun6LX7yeHh5ZZK3bUSZ13jPLPwTtHWKo48E4DOcHhlZHUo9YIc0mCDlu00XY9nug6+2dYaZI6tpIkk43xLaQuIJ35DVckbe4ZyCMwSbHIgzqi9vtScWHauiy0jAwxrBJ8c7XSNvomQO0CMwLXgRA0/NdRu3G6H32ZBgg857ymcuSvCfjPsr3NjEYIF2xp60RUtno1HFuNtNxMABtQ4pPZ+EGT4I/eWTOGCdbrf0DtOytrB+0ThZdsU8UuBsTFwBnxKZdrN45HXq+ydB+wsZSfW69ji4zRqlhdUDBUBcKeLCA2W6714x1XACG1GVALSzHhMjKHtaZsNF9n2b2w2KjS6z+K1jiAT7vUgmDAPdK+UdJ0tlbWedlLzSJlmNsFoP2IMkgaE6Z5Lpyxz4S0jYQG9RUd22guxA5Tid4C403wvZdGezWz7RSZTqOry806jntdTEvIc0WwG3bNzJgNzheMqVhDRNpacgMidy+jeywvR5Ufx+i3w9+2fk8Y+kv2YUKNKo9lapLQ4txNa4WBdDoAMW+IZbl5f2d2ylSaK1Rjqgc7C0NMEhhbUecxaTTEc+K+tdP1ANmriYLqNdrd5PUvMCNYlfG9uw0y2i02oNFLLN4l1V3fULh/aFnl56eE7eGdObRQr7UX7Ox1NrzJa4gnrCSXuEE2cbxvJXL2nYwPtTpll3InEYiQ6P7fzQVnFwjGI1hsT5rn2rr1ibOJaBPw5HyF9yutsbcWM1LgfZAtzQ0WhuRB3hwMcCjqPkR2RyHlkjVOPi/d2ffKiVfh4lRW/6MacXFauipNZgMEEwQ4AjI5jVIi9itXRZHX0/wCreNxTx+41fp7TozDjY00NnIJAMUmAxwkQvWDoqkLdVTjL4Gf+K8n0X/rU+f0K9uvTXkji9L9CUBs+0EUmgmm9zsJLcRa0uaTBvBC+Rh48gvtXTFQt2eu4ZilVI5hhIXyXpPZmtLMIjEwOzm5JBicuS485+u3x33HPkKYwiNP1CW+nlF++47ozXJ3MbUbnHrxUxN9FLdSUc3hO/hykKWjka93a/Jbuh+h37RUwMgaucTIa3eYz4DUrntPA+P5L6H7C7EGUQ6O1UOI8hZg8AT3lb+Pj2rnz59Y73s97MDZmEU69btTN2gYjbGG4TB5kryPtj7AvosfXoONVoJfUa+A9smXPloAe2SSbAidRl9K2ZF0gcIAPqy73jL4885Wevz9ScT93S8/QK3gzmI3Qvp/7QNga7ZHODGzTLXYg0Ai4a4TuM35BfMWM3HuXDlOtenhe0UXcAoSNyt9Ph5qizn4hYadGv0+92ze7ugsxNdMuLpaOyM4ju0XLIB1Vmn6P6oC36eilfS3Ux2SSI1voMRK9J0X7YVKOB4pseGlo+Ij4AbEibkHujuXlds2x1NsiMrjlmve0NhpBgb1NMicfbBeQ5wEu7Rg8jZd+O548/OzfTT+0WpWD52ei1tOm9+LE97gSMDA2YALnuYLjKV4FzSbkknMmczqV9p2b2a2XqxNCkcQYXdgAOIu0wLRckDivmXtzs7ae3Vm02Na0dXAa0AD+G0mALZmVnlLnta4WfkefwFCWonngUPd4rDoHuyUm2Q4wVeX5FU83vbj9PBQVbcopDfRKtIdFzNb+f6J3RVACsx1zLxcmdD9EmTFzyBmOdkzZ9oLXtdHw5brRGWma48eeV3vDY9xsGzfx6TpPYfYAkA4mkdoCzrb8ivcBfMOiPaimHsNWWQZdEugAZwLr1Tv2h7GIh9R0/dpO5fbheu8+N914+nKeY7PTYJ2avGfU1o59W6Ml8f23bjUwHDGFjWnncmOEle62z9o1JzXspUqpcadQtLurABgAEjEZu4W4L50WvxXHiRfU2XLnydOHCy+jdVcLW+SrGT+ipwIsT5x80DnN3rm7CcT+CFzjp3pbK7Rm4iDYgT3q27aTMSYzMZTlzUmikx7yGtALnEACQJJyC+r9C7Nga1sfCAPAQvkVHasXCLjLTlcR+C37J7Q7TSFq9Tl8QE5NEg2G88V04c5x3XPn8d5/T7lsyLpe4Zx/ABfHtn/aBtoIArYjIAHV07ycpw2nKdE/ZPbnbX1QK9Q4WNe4taymC0sJ7OQxAwGm4Iuc10nyS1y5fFyke+9pmYtk2kf+1UP+IxD5L40B5cfXNeu6V/aI+tTqCgCwA4KhcGEhjxhBw3wgklszYxvC8hECIm2QNxbK65c+U12+PjZFtcfXmixHhHHOO5SrVbAwtJF5MkEWyj6hJccoy4zcR5LnsdMpjn4ZmBnu+SDZ9rDhNraHXj4Ixwyg5QRbQ7ioAN/iI3BWxZQ1s2kxAN+QaYHC69405f2/RfNulXwDABMNBj4sP3TvyseML2Gye2NB4aTiabHBBJGUi27evXwkjyc7a+rUPgb/AEj5a8V8m9vKh/eFeIGEsHP+Gy5438gvfVfbTZKbRNUEhrZDAXEWFjEwea+Ye0G3nadpq1mh7BUMhpgkANa2CR/TK5c7Mb+PjXPDz90XOh/TVUbjLKZIn66I/d3HU/P5IOqIuDB1sdcxyXHx39LdzCsx/L3jyuo0P+7O79FZYdR5j9VpkEDe1RHfcVFajmjSbG8T9rUT+aYHTAvbj4G+S5+x1Q/mLm2mRWsHmRwG/gudjrKYAT5iPqn9I7KG4IEABwGeeI3PySg42ubH9Fv6UdBbn9rl8ZWp/wA1m/8AUc/ZQZdP+283H81MQqZSxusb554ZB3yL/km0Wkkx9x+Y3uZAtxGqqOV4IkXG8eSL9Qz7oXU9CD64/VZ3bEJxCJzjQ8N8LUBnl4I20+Z18LeCzLjVmuZ7o7MES2OB132S/dCL4TprbhZdUAb8/Q9BU5v0zOWf5LXejrHPrUy1obEmxeWxb7rZGgzMangpQ20yARJ3AeGdit2ERkNJvu1Go5IHUhBmCNJmR9CFdtE44S6rabg5zfMGe7dqu5trY2qu64a4vdYW7Ra8x/lJXDOxy2HE5ES10b5ltyN3FbtteHuxNfiD6VAG2TmsYH58Wea1wsjPOXkx0dqDXYiWvMFpm2JjhDqZ1gjTSxEQmV9kAwljsTSDgcc4yIdH2mnsniJ1CjmiMgco7pE7wVTQIlvnYxF4jPLVY1vPWdwcDFjyt9VOvA0cLRGfcOC2ClO6OcDx3ckvqGuBkyLA5WJy43VqxVHbKeTw6fvNIEzvBsiNale77HLsnPkUmp0c0eJzPeYnJV7g0aO3i2ecE7u5OwWVv2LYmOJxTEEnsA9gAEx6+SGrTY1rSwYceMkQZhsQ2dYMgb0hlSC4h57QgjcJBhoPIaJbnON84td1yOZ3Hct3lPWJxv6aTBtJndGgy3780Xvca5cPms5qEm4icpuOfL80ZDoEybQIM5zuXPHQzr+HeBGSIv5j1vWKptNoEycuyZ/BVQ2p2IAiAeEJxm2Nz3TYEzuMXSi2eapvMCDGvoLS2k61x5ev0VuCs/u7uPiFa2worVjz7dgdTcbWOsQYOVrpwqFs53A0MDPlBiTddNp3D163ICJiCI1EXMxkSrs11JpVxaL3zy1yXR6WN26R1kn/AOwwsWESbCbEk59nK+ibUeXfEcp4ZnE78VdpmDrdlFsBxdbhII6qL8ajZ+Stzt1tBBn5/LihpQ3EYkvaGnlOIOHy/RUQZN87HK+VjxnVFsuGSy0ZaRMzMkRqOJUd3xfeltHnlHfa+qtz5FiOGd9LhZaGCNZzAupjB/FKcwm7Rl2nkGC1ggF05mCW2zummDaeehz+R4bpTi0LjaRqhPI6eimPvGvzsAJ7gEm5PDLUHMnMaDipDLfPMjydIuULz4GfHQ+s0VISLg3jX1Bsm4LZk/TcAhMzqczpxjnaFHEn4YsJ103E63WllP1peya0+BzH4pTJMBowumSAItJyAG828UFQk9lwyMEGJBkyCDHh+C0dUCZgWsLmd6j6IzvfPPfmoEtaQ7M8R5ATOneqFIm0gCZtnvMRrGq0DZRpOtvrzQtpQN/O58rKWkN2eYJ1tl9d6b7seB3X+ZUJk/j+qsM3R3JCqezHOROfr1omEEfjl4oST9fBA2pOvr6JAnOSyBuGqLvM8IVYfVkJRdwF+F1fvWnrwUw8R3hLc3y9BITrTw8CrQ4+XmrVi1o6o8DGWWqLD3+R4qg3DkQYki9r5gg3lahRIFwIMGSCRnMbx6BWW2V7YzBE5W3ZEIcQzjy8ck7I6/nuVU8wSO6bg6ERnyUWdvAm4A8I35I2cfLdlHHmnOp65WmNeAtpodyECXRGcCMpI1GpJH1QimMBJ8JmwG896XWpAGYBjIgkc1qqUQTGECJntbj2mxPNBUpsBmCBkIO+wbe8fgmJjpmM3mDuOGRmKbiM24hPgtVGsHzcEnSb5zYDOYy0RPoUxYYSZght4tkfw5pgYLRF94AN7xMZptEhT2EmId/UIiBz+XBPYOG+bX8VdIbxzFhlndXPqfAxoghDScoz0iOI8Pmo7SwHMnL6Kw6PzCFzzHC+9Sxe+Bfu9BLLToD8kYOLLyG8/nvSzViQdDAPL5K0Yo21HESZ0udP0VMMnNMLs4n+6/yzQB6UsUjrJB1BhDUZH5klR1T0FGVAM/UKAHQLzh9b1AdZJ3QtDSDOQ8EirWEwCDnu9RkrRiF0oHMvMndGnPmqZtEzlbLiPpqpiIN4iOPBKOweihe3f8ihLhNpMDXv3oS7jBOv6qCi3lwn8UnEdbE55oqe0mTPn61V164g2kC/FaCsHqT+KiR1zNwUSz46RpuxA4hh3XmdRMLT1xiAbZCD36pVB2IgZTrewFoIOv0RPpgEif6ouATcRouVd4E1bm/gPxKhsfwkHjackAe05Xgagz3k332Q1ax1435W0z/NSLqbfEiCSBaRbePmm0tonnmJtfhPekspF84JOE3aIkkyIwnO0pzmmwBccs4yjS0ymqUdQ5ZXFhN4nPLfrwUYIzmDM5nuF/JU/ZwQQbHhaABedQZgJtao5wAcTeMxEEDhpcXQixSaSXAQeIg9/FMcRaxEZ56bt+sIDnM3O/I5g/JBhO+2kSYjUWy03qRoqjSBuOe713qcoO7f3bwkuYSATvvJ7wPW9PouibmXADkoBcbZC0zOZEeHBVjiJ8svzVvAvP5+SR1kcM92n18lLTSdxt5HfOvBAHAWNhpAOnrJTrxFr6nvtdBWvEAj7pG/XmlCqxEi8QDaDvtBSm1yTM9xGqrEbCxk2i19M9dyjtncwCcTQbg/Z3m+XgkCFWRE67t+nFDry3oqrc9deJGQjelCsJibxAvwNsrqCqgk/hblwQvoAEFwvl8M56clVjac9f0Ttnq1KZlrrm/bY1x7jMjuPckF02ToNxjmfH81VRxuJOnw6ePco7anuJFWDkRDZvItHC5udQkUa5LbgzYzvBkHD3jLmpHtBAzmd8eBhGxwhJDbAyTM25fqoyrE7rRvVg1dYCYNhmfmFG0RYiCDqENQAmYg6g+rquu0b5EytA6Aok4nfzeIUVi11NnzH9v/ACKlfJnI/JRRcnZB8TfWgWN/+m3l9VFExOj0R/rP50/qlbR/qf3u+aiir9ifSVPj/wA/k5Xu7vkVFFUwp/xDkm1cxzUUUISNf6P+5idr63KKKQq2Q5LFU07/AKqKKiC74Xc2f8XIdm+A/wDyH/i1RRaCmfZ7l1Omf9Kj/b8nKKIv21Pqubq3l/2hBRzd/UPmVFExzv1GtnwHmP8AiEt/2OR+qiiyUZkUn7J5/gookIz4PH5hL+0eY+iii1GaJyVT15D6qlFqKukooosNP//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10" name="Group 9"/>
          <p:cNvGrpSpPr/>
          <p:nvPr/>
        </p:nvGrpSpPr>
        <p:grpSpPr>
          <a:xfrm>
            <a:off x="5013" y="4572000"/>
            <a:ext cx="9133974" cy="2295659"/>
            <a:chOff x="5013" y="4572000"/>
            <a:chExt cx="9133974" cy="2295659"/>
          </a:xfrm>
        </p:grpSpPr>
        <p:pic>
          <p:nvPicPr>
            <p:cNvPr id="5128" name="Picture 8" descr="https://encrypted-tbn0.gstatic.com/images?q=tbn:ANd9GcRgjT__qyZaDD3NSHlavDchf_ivZqPY5aXO6UvlPGSrbV-mOxh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13" y="4846320"/>
              <a:ext cx="2011682" cy="2011680"/>
            </a:xfrm>
            <a:prstGeom prst="rect">
              <a:avLst/>
            </a:prstGeom>
            <a:noFill/>
            <a:extLst>
              <a:ext uri="{909E8E84-426E-40DD-AFC4-6F175D3DCCD1}">
                <a14:hiddenFill xmlns:a14="http://schemas.microsoft.com/office/drawing/2010/main">
                  <a:solidFill>
                    <a:srgbClr val="FFFFFF"/>
                  </a:solidFill>
                </a14:hiddenFill>
              </a:ext>
            </a:extLst>
          </p:spPr>
        </p:pic>
        <p:pic>
          <p:nvPicPr>
            <p:cNvPr id="5132" name="Picture 12" descr="http://cdiac.esd.ornl.gov/programs/ameriflux/data_system/sylvani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7887527" y="4572000"/>
              <a:ext cx="125146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5134" name="Picture 14" descr="http://ucanr.edu/blogs/Hopland/blogfiles/19168_original.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16695" y="5221739"/>
              <a:ext cx="2782922" cy="1645920"/>
            </a:xfrm>
            <a:prstGeom prst="rect">
              <a:avLst/>
            </a:prstGeom>
            <a:noFill/>
            <a:extLst>
              <a:ext uri="{909E8E84-426E-40DD-AFC4-6F175D3DCCD1}">
                <a14:hiddenFill xmlns:a14="http://schemas.microsoft.com/office/drawing/2010/main">
                  <a:solidFill>
                    <a:srgbClr val="FFFFFF"/>
                  </a:solidFill>
                </a14:hiddenFill>
              </a:ext>
            </a:extLst>
          </p:spPr>
        </p:pic>
        <p:pic>
          <p:nvPicPr>
            <p:cNvPr id="5136" name="Picture 16" descr="http://www.climatetechnology.gov/images/cctp-brochure-images360pix/thumbnails/yale-towerameriflux.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16645" y="4945881"/>
              <a:ext cx="1524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5138" name="Picture 18" descr="http://hpwren.ucsd.edu/news/20080516/images/image00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40645" y="4695441"/>
              <a:ext cx="1616580" cy="215544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746998379"/>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t>50: </a:t>
            </a:r>
            <a:r>
              <a:rPr lang="en-US" dirty="0"/>
              <a:t>DOE-BER AmeriFlux and FLUXNET </a:t>
            </a:r>
            <a:r>
              <a:rPr lang="en-US" dirty="0" smtClean="0"/>
              <a:t>Networks II</a:t>
            </a:r>
            <a:endParaRPr lang="en-US" dirty="0"/>
          </a:p>
        </p:txBody>
      </p:sp>
      <p:sp>
        <p:nvSpPr>
          <p:cNvPr id="5" name="Slide Number Placeholder 4"/>
          <p:cNvSpPr>
            <a:spLocks noGrp="1"/>
          </p:cNvSpPr>
          <p:nvPr>
            <p:ph type="sldNum" sz="quarter" idx="12"/>
          </p:nvPr>
        </p:nvSpPr>
        <p:spPr/>
        <p:txBody>
          <a:bodyPr/>
          <a:lstStyle/>
          <a:p>
            <a:fld id="{C4B85148-DB98-4269-ACE6-2DF49F9918C9}" type="slidenum">
              <a:rPr lang="en-US" smtClean="0"/>
              <a:pPr/>
              <a:t>92</a:t>
            </a:fld>
            <a:endParaRPr lang="en-US" dirty="0"/>
          </a:p>
        </p:txBody>
      </p:sp>
      <p:sp>
        <p:nvSpPr>
          <p:cNvPr id="6" name="Rounded Rectangle 5"/>
          <p:cNvSpPr/>
          <p:nvPr/>
        </p:nvSpPr>
        <p:spPr>
          <a:xfrm>
            <a:off x="1514007" y="-54759"/>
            <a:ext cx="2383436" cy="71508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b="1" dirty="0">
                <a:solidFill>
                  <a:schemeClr val="tx1"/>
                </a:solidFill>
              </a:rPr>
              <a:t>Earth, Environmental </a:t>
            </a:r>
            <a:r>
              <a:rPr lang="en-US" b="1">
                <a:solidFill>
                  <a:schemeClr val="tx1"/>
                </a:solidFill>
              </a:rPr>
              <a:t>and </a:t>
            </a:r>
            <a:r>
              <a:rPr lang="en-US" b="1" smtClean="0">
                <a:solidFill>
                  <a:schemeClr val="tx1"/>
                </a:solidFill>
              </a:rPr>
              <a:t>Polar Science</a:t>
            </a:r>
            <a:endParaRPr lang="en-US" b="1" dirty="0">
              <a:solidFill>
                <a:schemeClr val="tx1"/>
              </a:solidFill>
            </a:endParaRPr>
          </a:p>
        </p:txBody>
      </p:sp>
      <p:pic>
        <p:nvPicPr>
          <p:cNvPr id="5122" name="Picture 2" descr="FLUXNET Measurement Site Locatio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6371"/>
            <a:ext cx="9144000" cy="4713109"/>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3"/>
          <p:cNvSpPr>
            <a:spLocks noGrp="1"/>
          </p:cNvSpPr>
          <p:nvPr>
            <p:ph idx="1"/>
          </p:nvPr>
        </p:nvSpPr>
        <p:spPr>
          <a:xfrm>
            <a:off x="0" y="990815"/>
            <a:ext cx="9144000" cy="427355"/>
          </a:xfrm>
        </p:spPr>
        <p:txBody>
          <a:bodyPr/>
          <a:lstStyle/>
          <a:p>
            <a:r>
              <a:rPr lang="en-US" dirty="0"/>
              <a:t>FLUXNET </a:t>
            </a:r>
            <a:r>
              <a:rPr lang="en-US" sz="2000" dirty="0" smtClean="0"/>
              <a:t>datasets consist </a:t>
            </a:r>
            <a:r>
              <a:rPr lang="en-US" sz="2000" dirty="0"/>
              <a:t>of over 960 site-years of data from over 253 eddy covariance measurement sites</a:t>
            </a:r>
          </a:p>
        </p:txBody>
      </p:sp>
      <p:sp>
        <p:nvSpPr>
          <p:cNvPr id="7" name="Rectangle 6"/>
          <p:cNvSpPr/>
          <p:nvPr/>
        </p:nvSpPr>
        <p:spPr>
          <a:xfrm>
            <a:off x="1128887" y="6363976"/>
            <a:ext cx="1630703" cy="369332"/>
          </a:xfrm>
          <a:prstGeom prst="rect">
            <a:avLst/>
          </a:prstGeom>
          <a:solidFill>
            <a:schemeClr val="bg2">
              <a:lumMod val="60000"/>
              <a:lumOff val="40000"/>
            </a:schemeClr>
          </a:solidFill>
        </p:spPr>
        <p:txBody>
          <a:bodyPr wrap="none">
            <a:spAutoFit/>
          </a:bodyPr>
          <a:lstStyle/>
          <a:p>
            <a:r>
              <a:rPr lang="en-US" dirty="0">
                <a:solidFill>
                  <a:srgbClr val="006BB5"/>
                </a:solidFill>
              </a:rPr>
              <a:t>Fusion, PP, GIS</a:t>
            </a:r>
          </a:p>
        </p:txBody>
      </p:sp>
      <p:sp>
        <p:nvSpPr>
          <p:cNvPr id="8" name="Rectangle 7"/>
          <p:cNvSpPr/>
          <p:nvPr/>
        </p:nvSpPr>
        <p:spPr>
          <a:xfrm>
            <a:off x="4010504" y="6363976"/>
            <a:ext cx="2566942" cy="369332"/>
          </a:xfrm>
          <a:prstGeom prst="rect">
            <a:avLst/>
          </a:prstGeom>
          <a:solidFill>
            <a:schemeClr val="bg2">
              <a:lumMod val="60000"/>
              <a:lumOff val="40000"/>
            </a:schemeClr>
          </a:solidFill>
        </p:spPr>
        <p:txBody>
          <a:bodyPr wrap="square">
            <a:spAutoFit/>
          </a:bodyPr>
          <a:lstStyle/>
          <a:p>
            <a:r>
              <a:rPr lang="en-US" dirty="0" smtClean="0">
                <a:solidFill>
                  <a:srgbClr val="7030A0"/>
                </a:solidFill>
              </a:rPr>
              <a:t>Parallelism </a:t>
            </a:r>
            <a:r>
              <a:rPr lang="en-US" dirty="0">
                <a:solidFill>
                  <a:srgbClr val="7030A0"/>
                </a:solidFill>
              </a:rPr>
              <a:t>over </a:t>
            </a:r>
            <a:r>
              <a:rPr lang="en-US" dirty="0" smtClean="0">
                <a:solidFill>
                  <a:srgbClr val="7030A0"/>
                </a:solidFill>
              </a:rPr>
              <a:t>Sensors</a:t>
            </a:r>
            <a:endParaRPr lang="en-US" dirty="0">
              <a:solidFill>
                <a:srgbClr val="7030A0"/>
              </a:solidFill>
            </a:endParaRPr>
          </a:p>
        </p:txBody>
      </p:sp>
      <p:sp>
        <p:nvSpPr>
          <p:cNvPr id="9" name="Rectangle 8"/>
          <p:cNvSpPr/>
          <p:nvPr/>
        </p:nvSpPr>
        <p:spPr>
          <a:xfrm>
            <a:off x="2762775" y="6363976"/>
            <a:ext cx="1244544" cy="369332"/>
          </a:xfrm>
          <a:prstGeom prst="rect">
            <a:avLst/>
          </a:prstGeom>
          <a:solidFill>
            <a:schemeClr val="bg2">
              <a:lumMod val="60000"/>
              <a:lumOff val="40000"/>
            </a:schemeClr>
          </a:solidFill>
        </p:spPr>
        <p:txBody>
          <a:bodyPr wrap="square">
            <a:spAutoFit/>
          </a:bodyPr>
          <a:lstStyle/>
          <a:p>
            <a:r>
              <a:rPr lang="en-US" dirty="0" smtClean="0">
                <a:solidFill>
                  <a:schemeClr val="accent3">
                    <a:lumMod val="50000"/>
                  </a:schemeClr>
                </a:solidFill>
              </a:rPr>
              <a:t>Streaming</a:t>
            </a:r>
            <a:endParaRPr lang="en-US" dirty="0">
              <a:solidFill>
                <a:schemeClr val="accent3">
                  <a:lumMod val="50000"/>
                </a:schemeClr>
              </a:solidFill>
            </a:endParaRPr>
          </a:p>
        </p:txBody>
      </p:sp>
    </p:spTree>
    <p:extLst>
      <p:ext uri="{BB962C8B-B14F-4D97-AF65-F5344CB8AC3E}">
        <p14:creationId xmlns:p14="http://schemas.microsoft.com/office/powerpoint/2010/main" val="2784884554"/>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371600" y="2408369"/>
            <a:ext cx="6111860" cy="566924"/>
          </a:xfrm>
        </p:spPr>
        <p:txBody>
          <a:bodyPr>
            <a:normAutofit fontScale="90000"/>
          </a:bodyPr>
          <a:lstStyle/>
          <a:p>
            <a:r>
              <a:rPr lang="en-US" dirty="0" smtClean="0"/>
              <a:t>Introduction to </a:t>
            </a:r>
            <a:r>
              <a:rPr lang="en-US" dirty="0"/>
              <a:t>NIST Big Data Public Working Group (NBD-PWG</a:t>
            </a:r>
            <a:r>
              <a:rPr lang="en-US" dirty="0" smtClean="0"/>
              <a:t>)</a:t>
            </a:r>
            <a:br>
              <a:rPr lang="en-US" dirty="0" smtClean="0"/>
            </a:br>
            <a:r>
              <a:rPr lang="en-US" dirty="0">
                <a:solidFill>
                  <a:srgbClr val="782F40"/>
                </a:solidFill>
              </a:rPr>
              <a:t>Requirements and Use Case </a:t>
            </a:r>
            <a:r>
              <a:rPr lang="en-US" dirty="0" smtClean="0">
                <a:solidFill>
                  <a:srgbClr val="782F40"/>
                </a:solidFill>
              </a:rPr>
              <a:t>Subgroup</a:t>
            </a:r>
            <a:r>
              <a:rPr lang="en-US" smtClean="0">
                <a:solidFill>
                  <a:srgbClr val="782F40"/>
                </a:solidFill>
              </a:rPr>
              <a:t/>
            </a:r>
            <a:br>
              <a:rPr lang="en-US" smtClean="0">
                <a:solidFill>
                  <a:srgbClr val="782F40"/>
                </a:solidFill>
              </a:rPr>
            </a:br>
            <a:r>
              <a:rPr lang="en-US" smtClean="0">
                <a:solidFill>
                  <a:schemeClr val="accent3">
                    <a:lumMod val="50000"/>
                  </a:schemeClr>
                </a:solidFill>
              </a:rPr>
              <a:t>Energy Use Case</a:t>
            </a:r>
            <a:endParaRPr lang="en-US" dirty="0">
              <a:solidFill>
                <a:schemeClr val="accent3">
                  <a:lumMod val="50000"/>
                </a:schemeClr>
              </a:solidFill>
            </a:endParaRPr>
          </a:p>
        </p:txBody>
      </p:sp>
      <p:sp>
        <p:nvSpPr>
          <p:cNvPr id="4" name="Text Placeholder 3"/>
          <p:cNvSpPr>
            <a:spLocks noGrp="1"/>
          </p:cNvSpPr>
          <p:nvPr>
            <p:ph type="body" sz="quarter" idx="10"/>
          </p:nvPr>
        </p:nvSpPr>
        <p:spPr/>
        <p:txBody>
          <a:bodyPr/>
          <a:lstStyle/>
          <a:p>
            <a:endParaRPr lang="en-US" dirty="0"/>
          </a:p>
        </p:txBody>
      </p:sp>
    </p:spTree>
    <p:extLst>
      <p:ext uri="{BB962C8B-B14F-4D97-AF65-F5344CB8AC3E}">
        <p14:creationId xmlns:p14="http://schemas.microsoft.com/office/powerpoint/2010/main" val="215912415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8226" y="87912"/>
            <a:ext cx="5185774" cy="810846"/>
          </a:xfrm>
        </p:spPr>
        <p:txBody>
          <a:bodyPr>
            <a:noAutofit/>
          </a:bodyPr>
          <a:lstStyle/>
          <a:p>
            <a:r>
              <a:rPr lang="en-US" dirty="0" smtClean="0"/>
              <a:t>51: Consumption </a:t>
            </a:r>
            <a:r>
              <a:rPr lang="en-US" dirty="0"/>
              <a:t>forecasting in Smart Grids</a:t>
            </a:r>
          </a:p>
        </p:txBody>
      </p:sp>
      <p:sp>
        <p:nvSpPr>
          <p:cNvPr id="3" name="Content Placeholder 2"/>
          <p:cNvSpPr>
            <a:spLocks noGrp="1"/>
          </p:cNvSpPr>
          <p:nvPr>
            <p:ph idx="1"/>
          </p:nvPr>
        </p:nvSpPr>
        <p:spPr>
          <a:xfrm>
            <a:off x="0" y="1209660"/>
            <a:ext cx="9048750" cy="4771381"/>
          </a:xfrm>
        </p:spPr>
        <p:txBody>
          <a:bodyPr/>
          <a:lstStyle/>
          <a:p>
            <a:r>
              <a:rPr lang="en-US" sz="2000" b="1" dirty="0">
                <a:solidFill>
                  <a:srgbClr val="FF0000"/>
                </a:solidFill>
              </a:rPr>
              <a:t>Application: </a:t>
            </a:r>
            <a:r>
              <a:rPr lang="en-US" sz="2000" dirty="0"/>
              <a:t>Predict energy consumption for customers, transformers, sub-stations and the electrical grid service area using smart meters providing measurements every 15-mins at the granularity of individual consumers within the service area of smart power utilities. Combine Head-end of smart meters (distributed), Utility databases (Customer Information, Network topology; centralized), US Census data (distributed), NOAA weather data (distributed), Micro-grid building information system (centralized), Micro-grid sensor network (distributed). This generalizes to real-time data-driven analytics  for time series from cyber physical systems</a:t>
            </a:r>
            <a:endParaRPr lang="en-US" sz="2000" dirty="0" smtClean="0"/>
          </a:p>
          <a:p>
            <a:r>
              <a:rPr lang="en-US" sz="2000" b="1" dirty="0" smtClean="0">
                <a:solidFill>
                  <a:srgbClr val="FF0000"/>
                </a:solidFill>
              </a:rPr>
              <a:t>Current </a:t>
            </a:r>
            <a:r>
              <a:rPr lang="en-US" sz="2000" b="1" dirty="0">
                <a:solidFill>
                  <a:srgbClr val="FF0000"/>
                </a:solidFill>
              </a:rPr>
              <a:t>Approach: </a:t>
            </a:r>
            <a:r>
              <a:rPr lang="en-US" sz="2000" dirty="0"/>
              <a:t>GIS based visualization. Data is around 4 TB a year for a city with 1.4M sensors in Los Angeles. Uses R/Matlab, </a:t>
            </a:r>
            <a:r>
              <a:rPr lang="en-US" sz="2000" dirty="0" err="1"/>
              <a:t>Weka</a:t>
            </a:r>
            <a:r>
              <a:rPr lang="en-US" sz="2000" dirty="0"/>
              <a:t>, Hadoop software. Significant privacy issues requiring anonymization by aggregation. Combine real time and historic data with machine learning for predicting consumption</a:t>
            </a:r>
            <a:r>
              <a:rPr lang="en-US" sz="2000" dirty="0" smtClean="0"/>
              <a:t>.</a:t>
            </a:r>
          </a:p>
          <a:p>
            <a:r>
              <a:rPr lang="en-US" sz="2000" b="1" dirty="0" smtClean="0">
                <a:solidFill>
                  <a:srgbClr val="FF0000"/>
                </a:solidFill>
              </a:rPr>
              <a:t>Futures: </a:t>
            </a:r>
            <a:r>
              <a:rPr lang="en-US" sz="2000" dirty="0"/>
              <a:t>Wide spread deployment of Smart Grids with new analytics integrating diverse data and supporting curtailment requests. Mobile applications for client interactions.</a:t>
            </a:r>
          </a:p>
        </p:txBody>
      </p:sp>
      <p:sp>
        <p:nvSpPr>
          <p:cNvPr id="5" name="Slide Number Placeholder 4"/>
          <p:cNvSpPr>
            <a:spLocks noGrp="1"/>
          </p:cNvSpPr>
          <p:nvPr>
            <p:ph type="sldNum" sz="quarter" idx="12"/>
          </p:nvPr>
        </p:nvSpPr>
        <p:spPr/>
        <p:txBody>
          <a:bodyPr/>
          <a:lstStyle/>
          <a:p>
            <a:fld id="{C4B85148-DB98-4269-ACE6-2DF49F9918C9}" type="slidenum">
              <a:rPr lang="en-US" smtClean="0"/>
              <a:pPr/>
              <a:t>94</a:t>
            </a:fld>
            <a:endParaRPr lang="en-US" dirty="0"/>
          </a:p>
        </p:txBody>
      </p:sp>
      <p:sp>
        <p:nvSpPr>
          <p:cNvPr id="6" name="Rounded Rectangle 5"/>
          <p:cNvSpPr/>
          <p:nvPr/>
        </p:nvSpPr>
        <p:spPr>
          <a:xfrm>
            <a:off x="2638269" y="98474"/>
            <a:ext cx="1019331" cy="40862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b="1" dirty="0" smtClean="0">
                <a:solidFill>
                  <a:schemeClr val="tx1"/>
                </a:solidFill>
              </a:rPr>
              <a:t>Energy</a:t>
            </a:r>
            <a:endParaRPr lang="en-US" b="1" dirty="0">
              <a:solidFill>
                <a:schemeClr val="tx1"/>
              </a:solidFill>
            </a:endParaRPr>
          </a:p>
        </p:txBody>
      </p:sp>
      <p:sp>
        <p:nvSpPr>
          <p:cNvPr id="7" name="Rectangle 6"/>
          <p:cNvSpPr/>
          <p:nvPr/>
        </p:nvSpPr>
        <p:spPr>
          <a:xfrm>
            <a:off x="245658" y="6275197"/>
            <a:ext cx="3903504" cy="369332"/>
          </a:xfrm>
          <a:prstGeom prst="rect">
            <a:avLst/>
          </a:prstGeom>
          <a:solidFill>
            <a:schemeClr val="bg2">
              <a:lumMod val="60000"/>
              <a:lumOff val="40000"/>
            </a:schemeClr>
          </a:solidFill>
        </p:spPr>
        <p:txBody>
          <a:bodyPr wrap="none">
            <a:spAutoFit/>
          </a:bodyPr>
          <a:lstStyle/>
          <a:p>
            <a:r>
              <a:rPr lang="en-US" dirty="0">
                <a:solidFill>
                  <a:srgbClr val="006BB5"/>
                </a:solidFill>
              </a:rPr>
              <a:t>Fusion, PP, MR, ML, GIS, Classification</a:t>
            </a:r>
          </a:p>
        </p:txBody>
      </p:sp>
      <p:sp>
        <p:nvSpPr>
          <p:cNvPr id="8" name="Rectangle 7"/>
          <p:cNvSpPr/>
          <p:nvPr/>
        </p:nvSpPr>
        <p:spPr>
          <a:xfrm>
            <a:off x="5393706" y="6275197"/>
            <a:ext cx="2566942" cy="369332"/>
          </a:xfrm>
          <a:prstGeom prst="rect">
            <a:avLst/>
          </a:prstGeom>
          <a:solidFill>
            <a:schemeClr val="bg2">
              <a:lumMod val="60000"/>
              <a:lumOff val="40000"/>
            </a:schemeClr>
          </a:solidFill>
        </p:spPr>
        <p:txBody>
          <a:bodyPr wrap="square">
            <a:spAutoFit/>
          </a:bodyPr>
          <a:lstStyle/>
          <a:p>
            <a:r>
              <a:rPr lang="en-US" dirty="0" smtClean="0">
                <a:solidFill>
                  <a:srgbClr val="7030A0"/>
                </a:solidFill>
              </a:rPr>
              <a:t>Parallelism </a:t>
            </a:r>
            <a:r>
              <a:rPr lang="en-US" dirty="0">
                <a:solidFill>
                  <a:srgbClr val="7030A0"/>
                </a:solidFill>
              </a:rPr>
              <a:t>over </a:t>
            </a:r>
            <a:r>
              <a:rPr lang="en-US" dirty="0" smtClean="0">
                <a:solidFill>
                  <a:srgbClr val="7030A0"/>
                </a:solidFill>
              </a:rPr>
              <a:t>Sensors</a:t>
            </a:r>
            <a:endParaRPr lang="en-US" dirty="0">
              <a:solidFill>
                <a:srgbClr val="7030A0"/>
              </a:solidFill>
            </a:endParaRPr>
          </a:p>
        </p:txBody>
      </p:sp>
      <p:sp>
        <p:nvSpPr>
          <p:cNvPr id="9" name="Rectangle 8"/>
          <p:cNvSpPr/>
          <p:nvPr/>
        </p:nvSpPr>
        <p:spPr>
          <a:xfrm>
            <a:off x="4149162" y="6275197"/>
            <a:ext cx="1244544" cy="369332"/>
          </a:xfrm>
          <a:prstGeom prst="rect">
            <a:avLst/>
          </a:prstGeom>
          <a:solidFill>
            <a:schemeClr val="bg2">
              <a:lumMod val="60000"/>
              <a:lumOff val="40000"/>
            </a:schemeClr>
          </a:solidFill>
        </p:spPr>
        <p:txBody>
          <a:bodyPr wrap="square">
            <a:spAutoFit/>
          </a:bodyPr>
          <a:lstStyle/>
          <a:p>
            <a:r>
              <a:rPr lang="en-US" dirty="0" smtClean="0">
                <a:solidFill>
                  <a:schemeClr val="accent3">
                    <a:lumMod val="50000"/>
                  </a:schemeClr>
                </a:solidFill>
              </a:rPr>
              <a:t>Streaming</a:t>
            </a:r>
            <a:endParaRPr lang="en-US" dirty="0">
              <a:solidFill>
                <a:schemeClr val="accent3">
                  <a:lumMod val="50000"/>
                </a:schemeClr>
              </a:solidFill>
            </a:endParaRPr>
          </a:p>
        </p:txBody>
      </p:sp>
    </p:spTree>
    <p:extLst>
      <p:ext uri="{BB962C8B-B14F-4D97-AF65-F5344CB8AC3E}">
        <p14:creationId xmlns:p14="http://schemas.microsoft.com/office/powerpoint/2010/main" val="1819033370"/>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371600" y="2408369"/>
            <a:ext cx="6111860" cy="566924"/>
          </a:xfrm>
        </p:spPr>
        <p:txBody>
          <a:bodyPr>
            <a:normAutofit fontScale="90000"/>
          </a:bodyPr>
          <a:lstStyle/>
          <a:p>
            <a:r>
              <a:rPr lang="en-US" dirty="0" smtClean="0"/>
              <a:t>Introduction to </a:t>
            </a:r>
            <a:r>
              <a:rPr lang="en-US" dirty="0"/>
              <a:t>NIST Big Data Public Working Group (NBD-PWG</a:t>
            </a:r>
            <a:r>
              <a:rPr lang="en-US" dirty="0" smtClean="0"/>
              <a:t>)</a:t>
            </a:r>
            <a:br>
              <a:rPr lang="en-US" dirty="0" smtClean="0"/>
            </a:br>
            <a:r>
              <a:rPr lang="en-US" dirty="0">
                <a:solidFill>
                  <a:srgbClr val="782F40"/>
                </a:solidFill>
              </a:rPr>
              <a:t>Requirements and Use Case </a:t>
            </a:r>
            <a:r>
              <a:rPr lang="en-US" dirty="0" smtClean="0">
                <a:solidFill>
                  <a:srgbClr val="782F40"/>
                </a:solidFill>
              </a:rPr>
              <a:t>Subgroup</a:t>
            </a:r>
            <a:br>
              <a:rPr lang="en-US" dirty="0" smtClean="0">
                <a:solidFill>
                  <a:srgbClr val="782F40"/>
                </a:solidFill>
              </a:rPr>
            </a:br>
            <a:r>
              <a:rPr lang="en-US" dirty="0" smtClean="0">
                <a:solidFill>
                  <a:schemeClr val="accent3">
                    <a:lumMod val="50000"/>
                  </a:schemeClr>
                </a:solidFill>
              </a:rPr>
              <a:t>Summary of Use Case Classification</a:t>
            </a:r>
            <a:endParaRPr lang="en-US" dirty="0">
              <a:solidFill>
                <a:schemeClr val="accent3">
                  <a:lumMod val="50000"/>
                </a:schemeClr>
              </a:solidFill>
            </a:endParaRPr>
          </a:p>
        </p:txBody>
      </p:sp>
      <p:sp>
        <p:nvSpPr>
          <p:cNvPr id="4" name="Text Placeholder 3"/>
          <p:cNvSpPr>
            <a:spLocks noGrp="1"/>
          </p:cNvSpPr>
          <p:nvPr>
            <p:ph type="body" sz="quarter" idx="10"/>
          </p:nvPr>
        </p:nvSpPr>
        <p:spPr/>
        <p:txBody>
          <a:bodyPr/>
          <a:lstStyle/>
          <a:p>
            <a:endParaRPr lang="en-US" dirty="0"/>
          </a:p>
        </p:txBody>
      </p:sp>
    </p:spTree>
    <p:extLst>
      <p:ext uri="{BB962C8B-B14F-4D97-AF65-F5344CB8AC3E}">
        <p14:creationId xmlns:p14="http://schemas.microsoft.com/office/powerpoint/2010/main" val="220880713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Parallelism Over?</a:t>
            </a:r>
            <a:endParaRPr lang="en-US" dirty="0"/>
          </a:p>
        </p:txBody>
      </p:sp>
      <p:sp>
        <p:nvSpPr>
          <p:cNvPr id="3" name="Content Placeholder 2"/>
          <p:cNvSpPr>
            <a:spLocks noGrp="1"/>
          </p:cNvSpPr>
          <p:nvPr>
            <p:ph idx="1"/>
          </p:nvPr>
        </p:nvSpPr>
        <p:spPr>
          <a:xfrm>
            <a:off x="0" y="1052186"/>
            <a:ext cx="9144000" cy="5148198"/>
          </a:xfrm>
        </p:spPr>
        <p:txBody>
          <a:bodyPr/>
          <a:lstStyle/>
          <a:p>
            <a:r>
              <a:rPr lang="en-US" sz="1800" b="1" dirty="0">
                <a:solidFill>
                  <a:srgbClr val="006BB5"/>
                </a:solidFill>
              </a:rPr>
              <a:t>People</a:t>
            </a:r>
            <a:r>
              <a:rPr lang="en-US" sz="1800" dirty="0">
                <a:solidFill>
                  <a:srgbClr val="006BB5"/>
                </a:solidFill>
              </a:rPr>
              <a:t>: </a:t>
            </a:r>
            <a:r>
              <a:rPr lang="en-US" sz="1800" dirty="0"/>
              <a:t>either the users (but see below) or subjects of </a:t>
            </a:r>
            <a:r>
              <a:rPr lang="en-US" sz="1800" dirty="0" smtClean="0"/>
              <a:t>application and often both</a:t>
            </a:r>
            <a:endParaRPr lang="en-US" sz="1800" dirty="0"/>
          </a:p>
          <a:p>
            <a:r>
              <a:rPr lang="en-US" sz="1800" b="1" dirty="0">
                <a:solidFill>
                  <a:srgbClr val="006BB5"/>
                </a:solidFill>
              </a:rPr>
              <a:t>Decision makers </a:t>
            </a:r>
            <a:r>
              <a:rPr lang="en-US" sz="1800" dirty="0"/>
              <a:t>like researchers or doctors (users of application)</a:t>
            </a:r>
          </a:p>
          <a:p>
            <a:r>
              <a:rPr lang="en-US" sz="1800" b="1" dirty="0" smtClean="0">
                <a:solidFill>
                  <a:srgbClr val="006BB5"/>
                </a:solidFill>
              </a:rPr>
              <a:t>Items</a:t>
            </a:r>
            <a:r>
              <a:rPr lang="en-US" sz="1800" dirty="0" smtClean="0"/>
              <a:t> </a:t>
            </a:r>
            <a:r>
              <a:rPr lang="en-US" sz="1800" dirty="0"/>
              <a:t>such as Images, EMR, Sequences below; observations or contents of online store</a:t>
            </a:r>
          </a:p>
          <a:p>
            <a:pPr lvl="1"/>
            <a:r>
              <a:rPr lang="en-US" sz="1600" b="1" dirty="0">
                <a:solidFill>
                  <a:srgbClr val="006BB5"/>
                </a:solidFill>
              </a:rPr>
              <a:t>Images </a:t>
            </a:r>
            <a:r>
              <a:rPr lang="en-US" sz="1600" dirty="0"/>
              <a:t>or “Electronic Information nuggets”</a:t>
            </a:r>
          </a:p>
          <a:p>
            <a:pPr lvl="1"/>
            <a:r>
              <a:rPr lang="en-US" sz="1600" b="1" dirty="0">
                <a:solidFill>
                  <a:srgbClr val="006BB5"/>
                </a:solidFill>
              </a:rPr>
              <a:t>EMR</a:t>
            </a:r>
            <a:r>
              <a:rPr lang="en-US" sz="1600" dirty="0"/>
              <a:t>: Electronic Medical Records (often similar to people parallelism)</a:t>
            </a:r>
          </a:p>
          <a:p>
            <a:pPr lvl="1"/>
            <a:r>
              <a:rPr lang="en-US" sz="1600" dirty="0"/>
              <a:t>Protein or Gene </a:t>
            </a:r>
            <a:r>
              <a:rPr lang="en-US" sz="1600" b="1" dirty="0">
                <a:solidFill>
                  <a:srgbClr val="006BB5"/>
                </a:solidFill>
              </a:rPr>
              <a:t>Sequences</a:t>
            </a:r>
            <a:r>
              <a:rPr lang="en-US" sz="1600" dirty="0"/>
              <a:t>;</a:t>
            </a:r>
          </a:p>
          <a:p>
            <a:pPr lvl="1"/>
            <a:r>
              <a:rPr lang="en-US" sz="1600" b="1" dirty="0">
                <a:solidFill>
                  <a:srgbClr val="006BB5"/>
                </a:solidFill>
              </a:rPr>
              <a:t>Material</a:t>
            </a:r>
            <a:r>
              <a:rPr lang="en-US" sz="1600" dirty="0"/>
              <a:t> properties, </a:t>
            </a:r>
            <a:r>
              <a:rPr lang="en-US" sz="1600" b="1" dirty="0">
                <a:solidFill>
                  <a:srgbClr val="006BB5"/>
                </a:solidFill>
              </a:rPr>
              <a:t>Manufactured Object </a:t>
            </a:r>
            <a:r>
              <a:rPr lang="en-US" sz="1600" dirty="0"/>
              <a:t>specifications etc. in custom dataset</a:t>
            </a:r>
          </a:p>
          <a:p>
            <a:pPr lvl="1"/>
            <a:r>
              <a:rPr lang="en-US" sz="1600" b="1" dirty="0">
                <a:solidFill>
                  <a:srgbClr val="006BB5"/>
                </a:solidFill>
              </a:rPr>
              <a:t>Modelled</a:t>
            </a:r>
            <a:r>
              <a:rPr lang="en-US" sz="1600" b="1" dirty="0"/>
              <a:t> </a:t>
            </a:r>
            <a:r>
              <a:rPr lang="en-US" sz="1600" b="1" dirty="0">
                <a:solidFill>
                  <a:srgbClr val="006BB5"/>
                </a:solidFill>
              </a:rPr>
              <a:t>entities</a:t>
            </a:r>
            <a:r>
              <a:rPr lang="en-US" sz="1600" b="1" dirty="0"/>
              <a:t> </a:t>
            </a:r>
            <a:r>
              <a:rPr lang="en-US" sz="1600" dirty="0"/>
              <a:t>like vehicles and people</a:t>
            </a:r>
          </a:p>
          <a:p>
            <a:r>
              <a:rPr lang="en-US" sz="1800" b="1" dirty="0" smtClean="0">
                <a:solidFill>
                  <a:srgbClr val="006BB5"/>
                </a:solidFill>
              </a:rPr>
              <a:t>Sensors</a:t>
            </a:r>
            <a:r>
              <a:rPr lang="en-US" sz="1800" dirty="0" smtClean="0"/>
              <a:t> – Internet of Things</a:t>
            </a:r>
          </a:p>
          <a:p>
            <a:r>
              <a:rPr lang="en-US" sz="1800" b="1" dirty="0" smtClean="0">
                <a:solidFill>
                  <a:srgbClr val="006BB5"/>
                </a:solidFill>
              </a:rPr>
              <a:t>Events</a:t>
            </a:r>
            <a:r>
              <a:rPr lang="en-US" sz="1800" dirty="0" smtClean="0"/>
              <a:t> such as detected anomalies in telescope or credit card data or atmosphere</a:t>
            </a:r>
          </a:p>
          <a:p>
            <a:r>
              <a:rPr lang="en-US" sz="1800" b="1" dirty="0" smtClean="0"/>
              <a:t>(</a:t>
            </a:r>
            <a:r>
              <a:rPr lang="en-US" sz="1800" b="1" dirty="0" smtClean="0">
                <a:solidFill>
                  <a:srgbClr val="006BB5"/>
                </a:solidFill>
              </a:rPr>
              <a:t>Complex</a:t>
            </a:r>
            <a:r>
              <a:rPr lang="en-US" sz="1800" b="1" dirty="0" smtClean="0"/>
              <a:t>) </a:t>
            </a:r>
            <a:r>
              <a:rPr lang="en-US" sz="1800" b="1" dirty="0" smtClean="0">
                <a:solidFill>
                  <a:srgbClr val="006BB5"/>
                </a:solidFill>
              </a:rPr>
              <a:t>Nodes</a:t>
            </a:r>
            <a:r>
              <a:rPr lang="en-US" sz="1800" b="1" dirty="0" smtClean="0"/>
              <a:t> </a:t>
            </a:r>
            <a:r>
              <a:rPr lang="en-US" sz="1800" dirty="0" smtClean="0"/>
              <a:t>in RDF Graph</a:t>
            </a:r>
          </a:p>
          <a:p>
            <a:r>
              <a:rPr lang="en-US" sz="1800" b="1" dirty="0" smtClean="0">
                <a:solidFill>
                  <a:srgbClr val="006BB5"/>
                </a:solidFill>
              </a:rPr>
              <a:t>Simple nodes </a:t>
            </a:r>
            <a:r>
              <a:rPr lang="en-US" sz="1800" dirty="0" smtClean="0"/>
              <a:t>as in a learning network</a:t>
            </a:r>
          </a:p>
          <a:p>
            <a:r>
              <a:rPr lang="en-US" sz="1800" b="1" dirty="0" smtClean="0">
                <a:solidFill>
                  <a:srgbClr val="006BB5"/>
                </a:solidFill>
              </a:rPr>
              <a:t>Tweets</a:t>
            </a:r>
            <a:r>
              <a:rPr lang="en-US" sz="1800" dirty="0" smtClean="0"/>
              <a:t>, </a:t>
            </a:r>
            <a:r>
              <a:rPr lang="en-US" sz="1800" b="1" dirty="0" smtClean="0">
                <a:solidFill>
                  <a:srgbClr val="006BB5"/>
                </a:solidFill>
              </a:rPr>
              <a:t>Blogs</a:t>
            </a:r>
            <a:r>
              <a:rPr lang="en-US" sz="1800" dirty="0" smtClean="0"/>
              <a:t>, </a:t>
            </a:r>
            <a:r>
              <a:rPr lang="en-US" sz="1800" b="1" dirty="0" smtClean="0">
                <a:solidFill>
                  <a:srgbClr val="006BB5"/>
                </a:solidFill>
              </a:rPr>
              <a:t>Documents</a:t>
            </a:r>
            <a:r>
              <a:rPr lang="en-US" sz="1800" dirty="0" smtClean="0"/>
              <a:t>, </a:t>
            </a:r>
            <a:r>
              <a:rPr lang="en-US" sz="1800" dirty="0" smtClean="0">
                <a:solidFill>
                  <a:srgbClr val="006BB5"/>
                </a:solidFill>
              </a:rPr>
              <a:t>Web Pages </a:t>
            </a:r>
            <a:r>
              <a:rPr lang="en-US" sz="1800" dirty="0" smtClean="0"/>
              <a:t>etc.</a:t>
            </a:r>
          </a:p>
          <a:p>
            <a:pPr lvl="1"/>
            <a:r>
              <a:rPr lang="en-US" sz="1800" dirty="0" smtClean="0"/>
              <a:t>And characters/words in them</a:t>
            </a:r>
          </a:p>
          <a:p>
            <a:r>
              <a:rPr lang="en-US" sz="1800" b="1" dirty="0" smtClean="0">
                <a:solidFill>
                  <a:srgbClr val="006BB5"/>
                </a:solidFill>
              </a:rPr>
              <a:t>Files</a:t>
            </a:r>
            <a:r>
              <a:rPr lang="en-US" sz="1800" dirty="0" smtClean="0"/>
              <a:t> or data to be backed up, moved or assigned metadata</a:t>
            </a:r>
          </a:p>
          <a:p>
            <a:r>
              <a:rPr lang="en-US" sz="1800" b="1" dirty="0">
                <a:solidFill>
                  <a:srgbClr val="006BB5"/>
                </a:solidFill>
              </a:rPr>
              <a:t>Particles</a:t>
            </a:r>
            <a:r>
              <a:rPr lang="en-US" sz="1800" b="1" dirty="0"/>
              <a:t>/</a:t>
            </a:r>
            <a:r>
              <a:rPr lang="en-US" sz="1800" b="1" dirty="0">
                <a:solidFill>
                  <a:srgbClr val="006BB5"/>
                </a:solidFill>
              </a:rPr>
              <a:t>cells</a:t>
            </a:r>
            <a:r>
              <a:rPr lang="en-US" sz="1800" b="1" dirty="0"/>
              <a:t>/</a:t>
            </a:r>
            <a:r>
              <a:rPr lang="en-US" sz="1800" b="1" dirty="0">
                <a:solidFill>
                  <a:srgbClr val="006BB5"/>
                </a:solidFill>
              </a:rPr>
              <a:t>mesh</a:t>
            </a:r>
            <a:r>
              <a:rPr lang="en-US" sz="1800" b="1" dirty="0"/>
              <a:t> </a:t>
            </a:r>
            <a:r>
              <a:rPr lang="en-US" sz="1800" b="1" dirty="0">
                <a:solidFill>
                  <a:srgbClr val="006BB5"/>
                </a:solidFill>
              </a:rPr>
              <a:t>points</a:t>
            </a:r>
            <a:r>
              <a:rPr lang="en-US" sz="1800" b="1" dirty="0"/>
              <a:t> </a:t>
            </a:r>
            <a:r>
              <a:rPr lang="en-US" sz="1800" dirty="0"/>
              <a:t>as in parallel </a:t>
            </a:r>
            <a:r>
              <a:rPr lang="en-US" sz="1800" dirty="0" smtClean="0"/>
              <a:t>simulations</a:t>
            </a:r>
          </a:p>
          <a:p>
            <a:endParaRPr lang="en-US" sz="1800" dirty="0"/>
          </a:p>
        </p:txBody>
      </p:sp>
      <p:sp>
        <p:nvSpPr>
          <p:cNvPr id="4" name="Slide Number Placeholder 3"/>
          <p:cNvSpPr>
            <a:spLocks noGrp="1"/>
          </p:cNvSpPr>
          <p:nvPr>
            <p:ph type="sldNum" sz="quarter" idx="12"/>
          </p:nvPr>
        </p:nvSpPr>
        <p:spPr/>
        <p:txBody>
          <a:bodyPr/>
          <a:lstStyle/>
          <a:p>
            <a:fld id="{C4B85148-DB98-4269-ACE6-2DF49F9918C9}" type="slidenum">
              <a:rPr lang="en-US" smtClean="0"/>
              <a:pPr/>
              <a:t>96</a:t>
            </a:fld>
            <a:endParaRPr lang="en-US" dirty="0"/>
          </a:p>
        </p:txBody>
      </p:sp>
    </p:spTree>
    <p:extLst>
      <p:ext uri="{BB962C8B-B14F-4D97-AF65-F5344CB8AC3E}">
        <p14:creationId xmlns:p14="http://schemas.microsoft.com/office/powerpoint/2010/main" val="2603209372"/>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Low-Level (Run-time) Computational Types</a:t>
            </a:r>
            <a:endParaRPr lang="en-US" dirty="0"/>
          </a:p>
        </p:txBody>
      </p:sp>
      <p:sp>
        <p:nvSpPr>
          <p:cNvPr id="3" name="Content Placeholder 2"/>
          <p:cNvSpPr>
            <a:spLocks noGrp="1"/>
          </p:cNvSpPr>
          <p:nvPr>
            <p:ph idx="1"/>
          </p:nvPr>
        </p:nvSpPr>
        <p:spPr>
          <a:xfrm>
            <a:off x="94342" y="1152395"/>
            <a:ext cx="9049658" cy="5139548"/>
          </a:xfrm>
        </p:spPr>
        <p:txBody>
          <a:bodyPr/>
          <a:lstStyle/>
          <a:p>
            <a:r>
              <a:rPr lang="en-US" sz="2000" b="1" dirty="0" smtClean="0">
                <a:solidFill>
                  <a:srgbClr val="006BB5"/>
                </a:solidFill>
              </a:rPr>
              <a:t>PP(8): </a:t>
            </a:r>
            <a:r>
              <a:rPr lang="en-US" sz="2000" dirty="0" smtClean="0"/>
              <a:t>Pleasingly Parallel or Map Only</a:t>
            </a:r>
          </a:p>
          <a:p>
            <a:r>
              <a:rPr lang="en-US" sz="2000" b="1" dirty="0" smtClean="0">
                <a:solidFill>
                  <a:srgbClr val="006BB5"/>
                </a:solidFill>
              </a:rPr>
              <a:t>MR(16 +7 </a:t>
            </a:r>
            <a:r>
              <a:rPr lang="en-US" sz="2000" b="1" dirty="0" err="1" smtClean="0">
                <a:solidFill>
                  <a:srgbClr val="006BB5"/>
                </a:solidFill>
              </a:rPr>
              <a:t>MRStat</a:t>
            </a:r>
            <a:r>
              <a:rPr lang="en-US" sz="2000" b="1" dirty="0" smtClean="0">
                <a:solidFill>
                  <a:srgbClr val="006BB5"/>
                </a:solidFill>
              </a:rPr>
              <a:t>): </a:t>
            </a:r>
            <a:r>
              <a:rPr lang="en-US" sz="2000" dirty="0" smtClean="0"/>
              <a:t>Classic MapReduce</a:t>
            </a:r>
          </a:p>
          <a:p>
            <a:r>
              <a:rPr lang="en-US" sz="2000" b="1" dirty="0" err="1" smtClean="0">
                <a:solidFill>
                  <a:srgbClr val="006BB5"/>
                </a:solidFill>
              </a:rPr>
              <a:t>MRStat</a:t>
            </a:r>
            <a:r>
              <a:rPr lang="en-US" sz="2000" b="1" dirty="0" smtClean="0">
                <a:solidFill>
                  <a:srgbClr val="006BB5"/>
                </a:solidFill>
              </a:rPr>
              <a:t>(7): </a:t>
            </a:r>
            <a:r>
              <a:rPr lang="en-US" sz="2000" dirty="0" smtClean="0"/>
              <a:t>Simple version of MR where key computations are simple reduction as coming in statistical averages</a:t>
            </a:r>
          </a:p>
          <a:p>
            <a:r>
              <a:rPr lang="en-US" sz="2000" b="1" dirty="0" err="1" smtClean="0">
                <a:solidFill>
                  <a:srgbClr val="006BB5"/>
                </a:solidFill>
              </a:rPr>
              <a:t>MRIter</a:t>
            </a:r>
            <a:r>
              <a:rPr lang="en-US" sz="2000" b="1" dirty="0" smtClean="0">
                <a:solidFill>
                  <a:srgbClr val="006BB5"/>
                </a:solidFill>
              </a:rPr>
              <a:t>(19): </a:t>
            </a:r>
            <a:r>
              <a:rPr lang="en-US" sz="2000" dirty="0" smtClean="0"/>
              <a:t>Iterative MapReduce</a:t>
            </a:r>
          </a:p>
          <a:p>
            <a:r>
              <a:rPr lang="en-US" sz="2000" b="1" dirty="0" smtClean="0">
                <a:solidFill>
                  <a:srgbClr val="006BB5"/>
                </a:solidFill>
              </a:rPr>
              <a:t>Graph(4): </a:t>
            </a:r>
            <a:r>
              <a:rPr lang="en-US" sz="2000" dirty="0" smtClean="0"/>
              <a:t>complex graph data structure needed in analysis </a:t>
            </a:r>
          </a:p>
          <a:p>
            <a:r>
              <a:rPr lang="en-US" sz="2000" b="1" dirty="0" smtClean="0">
                <a:solidFill>
                  <a:srgbClr val="006BB5"/>
                </a:solidFill>
              </a:rPr>
              <a:t>Fusion(8): </a:t>
            </a:r>
            <a:r>
              <a:rPr lang="en-US" sz="2000" dirty="0"/>
              <a:t>Integrate diverse data to aid discovery/decision </a:t>
            </a:r>
            <a:r>
              <a:rPr lang="en-US" sz="2000" dirty="0" smtClean="0"/>
              <a:t>making; could involve sophisticated algorithms or could just be a portal</a:t>
            </a:r>
            <a:endParaRPr lang="en-US" sz="2000" dirty="0"/>
          </a:p>
          <a:p>
            <a:r>
              <a:rPr lang="en-US" sz="2000" b="1" dirty="0" smtClean="0">
                <a:solidFill>
                  <a:srgbClr val="006BB5"/>
                </a:solidFill>
              </a:rPr>
              <a:t>MC(2): </a:t>
            </a:r>
            <a:r>
              <a:rPr lang="en-US" sz="2000" dirty="0" smtClean="0"/>
              <a:t>Monte Carlo simulations of data system for quantifying analysis</a:t>
            </a:r>
          </a:p>
          <a:p>
            <a:r>
              <a:rPr lang="en-US" sz="2000" b="1" dirty="0" smtClean="0">
                <a:solidFill>
                  <a:srgbClr val="006BB5"/>
                </a:solidFill>
              </a:rPr>
              <a:t>Streaming(34): </a:t>
            </a:r>
            <a:r>
              <a:rPr lang="en-US" sz="2000" dirty="0" smtClean="0"/>
              <a:t>some data comes in incrementally and processed this way</a:t>
            </a:r>
          </a:p>
          <a:p>
            <a:endParaRPr lang="en-US" sz="2000" dirty="0" smtClean="0"/>
          </a:p>
        </p:txBody>
      </p:sp>
      <p:sp>
        <p:nvSpPr>
          <p:cNvPr id="4" name="Slide Number Placeholder 3"/>
          <p:cNvSpPr>
            <a:spLocks noGrp="1"/>
          </p:cNvSpPr>
          <p:nvPr>
            <p:ph type="sldNum" sz="quarter" idx="12"/>
          </p:nvPr>
        </p:nvSpPr>
        <p:spPr/>
        <p:txBody>
          <a:bodyPr/>
          <a:lstStyle/>
          <a:p>
            <a:fld id="{C4B85148-DB98-4269-ACE6-2DF49F9918C9}" type="slidenum">
              <a:rPr lang="en-US" smtClean="0"/>
              <a:pPr/>
              <a:t>97</a:t>
            </a:fld>
            <a:endParaRPr lang="en-US" dirty="0"/>
          </a:p>
        </p:txBody>
      </p:sp>
    </p:spTree>
    <p:extLst>
      <p:ext uri="{BB962C8B-B14F-4D97-AF65-F5344CB8AC3E}">
        <p14:creationId xmlns:p14="http://schemas.microsoft.com/office/powerpoint/2010/main" val="3868121244"/>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High-Level Computational Types or Features</a:t>
            </a:r>
            <a:endParaRPr lang="en-US" dirty="0"/>
          </a:p>
        </p:txBody>
      </p:sp>
      <p:sp>
        <p:nvSpPr>
          <p:cNvPr id="3" name="Content Placeholder 2"/>
          <p:cNvSpPr>
            <a:spLocks noGrp="1"/>
          </p:cNvSpPr>
          <p:nvPr>
            <p:ph idx="1"/>
          </p:nvPr>
        </p:nvSpPr>
        <p:spPr>
          <a:xfrm>
            <a:off x="94342" y="1015867"/>
            <a:ext cx="9049658" cy="5276076"/>
          </a:xfrm>
        </p:spPr>
        <p:txBody>
          <a:bodyPr/>
          <a:lstStyle/>
          <a:p>
            <a:r>
              <a:rPr lang="en-US" sz="1800" b="1" dirty="0" smtClean="0">
                <a:solidFill>
                  <a:srgbClr val="006BB5"/>
                </a:solidFill>
              </a:rPr>
              <a:t>Classification(20): </a:t>
            </a:r>
            <a:r>
              <a:rPr lang="en-US" sz="1800" dirty="0" smtClean="0"/>
              <a:t>divide data into categories</a:t>
            </a:r>
            <a:endParaRPr lang="en-US" sz="1800" dirty="0"/>
          </a:p>
          <a:p>
            <a:r>
              <a:rPr lang="en-US" sz="1800" b="1" dirty="0" smtClean="0">
                <a:solidFill>
                  <a:srgbClr val="006BB5"/>
                </a:solidFill>
              </a:rPr>
              <a:t>S/Q(12): </a:t>
            </a:r>
            <a:r>
              <a:rPr lang="en-US" sz="1800" dirty="0"/>
              <a:t>Search and </a:t>
            </a:r>
            <a:r>
              <a:rPr lang="en-US" sz="1800" dirty="0" smtClean="0"/>
              <a:t>Query</a:t>
            </a:r>
          </a:p>
          <a:p>
            <a:r>
              <a:rPr lang="en-US" sz="1800" b="1" dirty="0" smtClean="0">
                <a:solidFill>
                  <a:srgbClr val="006BB5"/>
                </a:solidFill>
              </a:rPr>
              <a:t>Index(12): </a:t>
            </a:r>
            <a:r>
              <a:rPr lang="en-US" sz="1800" dirty="0"/>
              <a:t>Find indices to enable fast </a:t>
            </a:r>
            <a:r>
              <a:rPr lang="en-US" sz="1800" dirty="0" smtClean="0"/>
              <a:t>search</a:t>
            </a:r>
            <a:endParaRPr lang="en-US" sz="1800" dirty="0"/>
          </a:p>
          <a:p>
            <a:r>
              <a:rPr lang="en-US" sz="1800" b="1" dirty="0" smtClean="0">
                <a:solidFill>
                  <a:srgbClr val="006BB5"/>
                </a:solidFill>
              </a:rPr>
              <a:t>CF(4): </a:t>
            </a:r>
            <a:r>
              <a:rPr lang="en-US" sz="1800" dirty="0"/>
              <a:t>Collaborative Filtering</a:t>
            </a:r>
          </a:p>
          <a:p>
            <a:r>
              <a:rPr lang="en-US" sz="1800" b="1" dirty="0" smtClean="0">
                <a:solidFill>
                  <a:srgbClr val="006BB5"/>
                </a:solidFill>
              </a:rPr>
              <a:t>ML(5): </a:t>
            </a:r>
            <a:r>
              <a:rPr lang="en-US" sz="1800" dirty="0"/>
              <a:t>Machine Learning </a:t>
            </a:r>
            <a:r>
              <a:rPr lang="en-US" sz="1800" dirty="0" smtClean="0"/>
              <a:t>and sophisticated statistics: Clustering, LDA, SVM …</a:t>
            </a:r>
          </a:p>
          <a:p>
            <a:pPr lvl="1"/>
            <a:r>
              <a:rPr lang="en-US" sz="1600" dirty="0"/>
              <a:t>D</a:t>
            </a:r>
            <a:r>
              <a:rPr lang="en-US" sz="1600" dirty="0" smtClean="0"/>
              <a:t>ivide into largely </a:t>
            </a:r>
            <a:r>
              <a:rPr lang="en-US" sz="1600" b="1" dirty="0" smtClean="0">
                <a:solidFill>
                  <a:srgbClr val="006BB5"/>
                </a:solidFill>
              </a:rPr>
              <a:t>local </a:t>
            </a:r>
            <a:r>
              <a:rPr lang="en-US" sz="1600" dirty="0" smtClean="0"/>
              <a:t>or executed independently for each “item” or </a:t>
            </a:r>
            <a:r>
              <a:rPr lang="en-US" sz="1600" b="1" dirty="0" smtClean="0">
                <a:solidFill>
                  <a:srgbClr val="006BB5"/>
                </a:solidFill>
              </a:rPr>
              <a:t>global</a:t>
            </a:r>
            <a:r>
              <a:rPr lang="en-US" sz="1600" dirty="0" smtClean="0"/>
              <a:t> if involve simultaneous variation of features of many(all) items</a:t>
            </a:r>
          </a:p>
          <a:p>
            <a:pPr lvl="1"/>
            <a:r>
              <a:rPr lang="en-US" sz="1600" dirty="0" smtClean="0"/>
              <a:t>Typically implied by classification and EGO but details not always available</a:t>
            </a:r>
          </a:p>
          <a:p>
            <a:r>
              <a:rPr lang="en-US" sz="1800" b="1" dirty="0" smtClean="0">
                <a:solidFill>
                  <a:srgbClr val="006BB5"/>
                </a:solidFill>
              </a:rPr>
              <a:t>EGO(6): </a:t>
            </a:r>
            <a:r>
              <a:rPr lang="en-US" sz="1800" dirty="0" smtClean="0"/>
              <a:t>Large </a:t>
            </a:r>
            <a:r>
              <a:rPr lang="en-US" sz="1800" dirty="0"/>
              <a:t>Scale Optimizations (Exascale Global Optimization) as in Variational Bayes, Lifted Belief Propagation, Stochastic Gradient Descent, L-BFGS, MDS, Global Machine Learning (see </a:t>
            </a:r>
            <a:r>
              <a:rPr lang="en-US" sz="1800" dirty="0" smtClean="0"/>
              <a:t>above)</a:t>
            </a:r>
            <a:endParaRPr lang="en-US" sz="1800" dirty="0"/>
          </a:p>
          <a:p>
            <a:r>
              <a:rPr lang="en-US" sz="1800" b="1" dirty="0" smtClean="0">
                <a:solidFill>
                  <a:srgbClr val="006BB5"/>
                </a:solidFill>
              </a:rPr>
              <a:t>EM(not listed in descriptions): </a:t>
            </a:r>
            <a:r>
              <a:rPr lang="en-US" sz="1800" dirty="0"/>
              <a:t>Expectation </a:t>
            </a:r>
            <a:r>
              <a:rPr lang="en-US" sz="1800" dirty="0" smtClean="0"/>
              <a:t>maximization (often implied by ML and used in EGO solution); implies iterative</a:t>
            </a:r>
            <a:endParaRPr lang="en-US" sz="1800" dirty="0"/>
          </a:p>
          <a:p>
            <a:r>
              <a:rPr lang="en-US" sz="1800" b="1" dirty="0" smtClean="0">
                <a:solidFill>
                  <a:srgbClr val="006BB5"/>
                </a:solidFill>
              </a:rPr>
              <a:t>GIS(16): </a:t>
            </a:r>
            <a:r>
              <a:rPr lang="en-US" sz="1800" dirty="0"/>
              <a:t>Geotagged </a:t>
            </a:r>
            <a:r>
              <a:rPr lang="en-US" sz="1800" dirty="0" smtClean="0"/>
              <a:t>data and often displayed in ESRI, Google Earth etc.</a:t>
            </a:r>
          </a:p>
          <a:p>
            <a:r>
              <a:rPr lang="en-US" sz="1800" b="1" dirty="0" smtClean="0">
                <a:solidFill>
                  <a:srgbClr val="006BB5"/>
                </a:solidFill>
              </a:rPr>
              <a:t>HPC(4): </a:t>
            </a:r>
            <a:r>
              <a:rPr lang="en-US" sz="1800" dirty="0"/>
              <a:t>Classic large scale simulation of cosmos, materials etc</a:t>
            </a:r>
            <a:r>
              <a:rPr lang="en-US" sz="1800" dirty="0" smtClean="0"/>
              <a:t>.</a:t>
            </a:r>
          </a:p>
          <a:p>
            <a:r>
              <a:rPr lang="en-US" sz="1800" b="1" dirty="0" smtClean="0">
                <a:solidFill>
                  <a:srgbClr val="006BB5"/>
                </a:solidFill>
              </a:rPr>
              <a:t>Agent(2): </a:t>
            </a:r>
            <a:r>
              <a:rPr lang="en-US" sz="1800" dirty="0" smtClean="0"/>
              <a:t>Simulations of models of macroscopic entities represented as agents</a:t>
            </a:r>
            <a:endParaRPr lang="en-US" sz="1800" dirty="0"/>
          </a:p>
          <a:p>
            <a:endParaRPr lang="en-US" sz="1800" dirty="0"/>
          </a:p>
          <a:p>
            <a:endParaRPr lang="en-US" sz="1800" dirty="0"/>
          </a:p>
          <a:p>
            <a:endParaRPr lang="en-US" sz="1800" dirty="0" smtClean="0"/>
          </a:p>
        </p:txBody>
      </p:sp>
      <p:sp>
        <p:nvSpPr>
          <p:cNvPr id="4" name="Slide Number Placeholder 3"/>
          <p:cNvSpPr>
            <a:spLocks noGrp="1"/>
          </p:cNvSpPr>
          <p:nvPr>
            <p:ph type="sldNum" sz="quarter" idx="12"/>
          </p:nvPr>
        </p:nvSpPr>
        <p:spPr/>
        <p:txBody>
          <a:bodyPr/>
          <a:lstStyle/>
          <a:p>
            <a:fld id="{C4B85148-DB98-4269-ACE6-2DF49F9918C9}" type="slidenum">
              <a:rPr lang="en-US" smtClean="0"/>
              <a:pPr/>
              <a:t>98</a:t>
            </a:fld>
            <a:endParaRPr lang="en-US" dirty="0"/>
          </a:p>
        </p:txBody>
      </p:sp>
    </p:spTree>
    <p:extLst>
      <p:ext uri="{BB962C8B-B14F-4D97-AF65-F5344CB8AC3E}">
        <p14:creationId xmlns:p14="http://schemas.microsoft.com/office/powerpoint/2010/main" val="806636582"/>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Big Data Kernels/Patterns/Dwarves: </a:t>
            </a:r>
            <a:br>
              <a:rPr lang="en-US" dirty="0" smtClean="0"/>
            </a:br>
            <a:r>
              <a:rPr lang="en-US" dirty="0" smtClean="0"/>
              <a:t>Overall Structure</a:t>
            </a:r>
            <a:endParaRPr lang="en-US" dirty="0"/>
          </a:p>
        </p:txBody>
      </p:sp>
      <p:sp>
        <p:nvSpPr>
          <p:cNvPr id="3" name="Content Placeholder 2"/>
          <p:cNvSpPr>
            <a:spLocks noGrp="1"/>
          </p:cNvSpPr>
          <p:nvPr>
            <p:ph idx="1"/>
          </p:nvPr>
        </p:nvSpPr>
        <p:spPr>
          <a:xfrm>
            <a:off x="0" y="1027133"/>
            <a:ext cx="9144000" cy="4872625"/>
          </a:xfrm>
        </p:spPr>
        <p:txBody>
          <a:bodyPr/>
          <a:lstStyle/>
          <a:p>
            <a:r>
              <a:rPr lang="en-US" sz="1800" dirty="0" smtClean="0"/>
              <a:t>Use cases in (); sometimes not enough detail for dwarf assignment</a:t>
            </a:r>
          </a:p>
          <a:p>
            <a:r>
              <a:rPr lang="en-US" sz="1800" dirty="0" smtClean="0">
                <a:solidFill>
                  <a:srgbClr val="006BB5"/>
                </a:solidFill>
              </a:rPr>
              <a:t>Classic Database </a:t>
            </a:r>
            <a:r>
              <a:rPr lang="en-US" sz="1800" dirty="0" smtClean="0"/>
              <a:t>application as in NARA (1-5)</a:t>
            </a:r>
          </a:p>
          <a:p>
            <a:r>
              <a:rPr lang="en-US" sz="1800" dirty="0" smtClean="0"/>
              <a:t>Database built (in future) on top of</a:t>
            </a:r>
            <a:r>
              <a:rPr lang="en-US" sz="1800" dirty="0" smtClean="0">
                <a:solidFill>
                  <a:srgbClr val="006BB5"/>
                </a:solidFill>
              </a:rPr>
              <a:t> </a:t>
            </a:r>
            <a:r>
              <a:rPr lang="en-US" sz="1800" dirty="0" err="1" smtClean="0">
                <a:solidFill>
                  <a:srgbClr val="006BB5"/>
                </a:solidFill>
              </a:rPr>
              <a:t>NoSQL</a:t>
            </a:r>
            <a:r>
              <a:rPr lang="en-US" sz="1800" dirty="0" smtClean="0">
                <a:solidFill>
                  <a:srgbClr val="006BB5"/>
                </a:solidFill>
              </a:rPr>
              <a:t> </a:t>
            </a:r>
            <a:r>
              <a:rPr lang="en-US" sz="1800" dirty="0" smtClean="0"/>
              <a:t>such as </a:t>
            </a:r>
            <a:r>
              <a:rPr lang="en-US" sz="1800" dirty="0" err="1" smtClean="0"/>
              <a:t>Hbase</a:t>
            </a:r>
            <a:r>
              <a:rPr lang="en-US" sz="1800" dirty="0" smtClean="0"/>
              <a:t> for media (6-8), Search (8), Health (16, 21, 22), AI (26, 27), or </a:t>
            </a:r>
            <a:r>
              <a:rPr lang="en-US" sz="1800" dirty="0"/>
              <a:t>Network Science (28) </a:t>
            </a:r>
            <a:r>
              <a:rPr lang="en-US" sz="1800" dirty="0" smtClean="0"/>
              <a:t>followed by analytics</a:t>
            </a:r>
          </a:p>
          <a:p>
            <a:r>
              <a:rPr lang="en-US" sz="1800" dirty="0" smtClean="0">
                <a:solidFill>
                  <a:srgbClr val="006BB5"/>
                </a:solidFill>
              </a:rPr>
              <a:t>Basic processing of data </a:t>
            </a:r>
            <a:r>
              <a:rPr lang="en-US" sz="1800" dirty="0" smtClean="0"/>
              <a:t>as in backup or metadata (9, 32, 33, 45)</a:t>
            </a:r>
          </a:p>
          <a:p>
            <a:r>
              <a:rPr lang="en-US" sz="1800" dirty="0" smtClean="0">
                <a:solidFill>
                  <a:srgbClr val="006BB5"/>
                </a:solidFill>
              </a:rPr>
              <a:t>GIS </a:t>
            </a:r>
            <a:r>
              <a:rPr lang="en-US" sz="1800" dirty="0" smtClean="0"/>
              <a:t>support of spatial big data (13-15, 25, 41-51)</a:t>
            </a:r>
          </a:p>
          <a:p>
            <a:r>
              <a:rPr lang="en-US" sz="1800" dirty="0" smtClean="0">
                <a:solidFill>
                  <a:srgbClr val="006BB5"/>
                </a:solidFill>
              </a:rPr>
              <a:t>Host of Sensors </a:t>
            </a:r>
            <a:r>
              <a:rPr lang="en-US" sz="1800" dirty="0" smtClean="0"/>
              <a:t>processed on demand (10, 14-15, 25, 42, 49-51)</a:t>
            </a:r>
          </a:p>
          <a:p>
            <a:r>
              <a:rPr lang="en-US" sz="1800" dirty="0" smtClean="0">
                <a:solidFill>
                  <a:srgbClr val="006BB5"/>
                </a:solidFill>
              </a:rPr>
              <a:t>Pleasingly parallel processing </a:t>
            </a:r>
            <a:r>
              <a:rPr lang="en-US" sz="1800" dirty="0" smtClean="0"/>
              <a:t>(varying from simple to complex for each observation and including local ML) of items such as experimental observations (followed by a variety of global follow-on stages) (19, 20, 39, 40, 41, 42) with images common (17, 18, 35-38, 43, 44, 47)</a:t>
            </a:r>
          </a:p>
          <a:p>
            <a:r>
              <a:rPr lang="en-US" sz="1800" dirty="0" smtClean="0">
                <a:solidFill>
                  <a:srgbClr val="006BB5"/>
                </a:solidFill>
              </a:rPr>
              <a:t>HPC assimilated </a:t>
            </a:r>
            <a:r>
              <a:rPr lang="en-US" sz="1800" dirty="0" smtClean="0"/>
              <a:t>with observational data (11, 12, 37, 46, 48, 49)</a:t>
            </a:r>
          </a:p>
          <a:p>
            <a:r>
              <a:rPr lang="en-US" sz="1800" dirty="0" smtClean="0"/>
              <a:t>Big data driving </a:t>
            </a:r>
            <a:r>
              <a:rPr lang="en-US" sz="1800" dirty="0" smtClean="0">
                <a:solidFill>
                  <a:srgbClr val="006BB5"/>
                </a:solidFill>
              </a:rPr>
              <a:t>agent-based models </a:t>
            </a:r>
            <a:r>
              <a:rPr lang="en-US" sz="1800" dirty="0" smtClean="0"/>
              <a:t>(23, 24)</a:t>
            </a:r>
          </a:p>
          <a:p>
            <a:r>
              <a:rPr lang="en-US" sz="1800" dirty="0" smtClean="0"/>
              <a:t>Multi-modal </a:t>
            </a:r>
            <a:r>
              <a:rPr lang="en-US" sz="1800" dirty="0" smtClean="0">
                <a:solidFill>
                  <a:srgbClr val="006BB5"/>
                </a:solidFill>
              </a:rPr>
              <a:t>data fusion </a:t>
            </a:r>
            <a:r>
              <a:rPr lang="en-US" sz="1800" dirty="0">
                <a:solidFill>
                  <a:srgbClr val="006BB5"/>
                </a:solidFill>
              </a:rPr>
              <a:t>or Knowledge Management </a:t>
            </a:r>
            <a:r>
              <a:rPr lang="en-US" sz="1800" dirty="0" smtClean="0"/>
              <a:t>for discovery and decision support (15, 37, 49-51)</a:t>
            </a:r>
          </a:p>
          <a:p>
            <a:r>
              <a:rPr lang="en-US" sz="1800" dirty="0" smtClean="0">
                <a:solidFill>
                  <a:srgbClr val="006BB5"/>
                </a:solidFill>
              </a:rPr>
              <a:t>Crowd Sourcing </a:t>
            </a:r>
            <a:r>
              <a:rPr lang="en-US" sz="1800" dirty="0" smtClean="0"/>
              <a:t>as “key algorithm” (29)</a:t>
            </a:r>
          </a:p>
        </p:txBody>
      </p:sp>
      <p:sp>
        <p:nvSpPr>
          <p:cNvPr id="4" name="Slide Number Placeholder 3"/>
          <p:cNvSpPr>
            <a:spLocks noGrp="1"/>
          </p:cNvSpPr>
          <p:nvPr>
            <p:ph type="sldNum" sz="quarter" idx="12"/>
          </p:nvPr>
        </p:nvSpPr>
        <p:spPr/>
        <p:txBody>
          <a:bodyPr/>
          <a:lstStyle/>
          <a:p>
            <a:fld id="{C4B85148-DB98-4269-ACE6-2DF49F9918C9}" type="slidenum">
              <a:rPr lang="en-US" smtClean="0"/>
              <a:pPr/>
              <a:t>99</a:t>
            </a:fld>
            <a:endParaRPr lang="en-US" dirty="0"/>
          </a:p>
        </p:txBody>
      </p:sp>
    </p:spTree>
    <p:extLst>
      <p:ext uri="{BB962C8B-B14F-4D97-AF65-F5344CB8AC3E}">
        <p14:creationId xmlns:p14="http://schemas.microsoft.com/office/powerpoint/2010/main" val="3574766342"/>
      </p:ext>
    </p:extLst>
  </p:cSld>
  <p:clrMapOvr>
    <a:masterClrMapping/>
  </p:clrMapOvr>
</p:sld>
</file>

<file path=ppt/theme/theme1.xml><?xml version="1.0" encoding="utf-8"?>
<a:theme xmlns:a="http://schemas.openxmlformats.org/drawingml/2006/main" name="12-0623-Sample-1img-full_V5">
  <a:themeElements>
    <a:clrScheme name="SAIC Color Palette">
      <a:dk1>
        <a:sysClr val="windowText" lastClr="000000"/>
      </a:dk1>
      <a:lt1>
        <a:sysClr val="window" lastClr="FFFFFF"/>
      </a:lt1>
      <a:dk2>
        <a:srgbClr val="006BB5"/>
      </a:dk2>
      <a:lt2>
        <a:srgbClr val="C1A01E"/>
      </a:lt2>
      <a:accent1>
        <a:srgbClr val="949A90"/>
      </a:accent1>
      <a:accent2>
        <a:srgbClr val="002855"/>
      </a:accent2>
      <a:accent3>
        <a:srgbClr val="546223"/>
      </a:accent3>
      <a:accent4>
        <a:srgbClr val="512D6D"/>
      </a:accent4>
      <a:accent5>
        <a:srgbClr val="EAAA00"/>
      </a:accent5>
      <a:accent6>
        <a:srgbClr val="E03C31"/>
      </a:accent6>
      <a:hlink>
        <a:srgbClr val="006BB5"/>
      </a:hlink>
      <a:folHlink>
        <a:srgbClr val="512D6D"/>
      </a:folHlink>
    </a:clrScheme>
    <a:fontScheme name="SAIC Brand Theme Fonts">
      <a:majorFont>
        <a:latin typeface="Franklin Gothic Medium"/>
        <a:ea typeface=""/>
        <a:cs typeface=""/>
      </a:majorFont>
      <a:minorFont>
        <a:latin typeface="Franklin Gothic Book"/>
        <a:ea typeface=""/>
        <a:cs typeface=""/>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Custom Design">
  <a:themeElements>
    <a:clrScheme name="SAIC Color Palette">
      <a:dk1>
        <a:sysClr val="windowText" lastClr="000000"/>
      </a:dk1>
      <a:lt1>
        <a:sysClr val="window" lastClr="FFFFFF"/>
      </a:lt1>
      <a:dk2>
        <a:srgbClr val="006BB5"/>
      </a:dk2>
      <a:lt2>
        <a:srgbClr val="C1A01E"/>
      </a:lt2>
      <a:accent1>
        <a:srgbClr val="949A90"/>
      </a:accent1>
      <a:accent2>
        <a:srgbClr val="002855"/>
      </a:accent2>
      <a:accent3>
        <a:srgbClr val="546223"/>
      </a:accent3>
      <a:accent4>
        <a:srgbClr val="512D6D"/>
      </a:accent4>
      <a:accent5>
        <a:srgbClr val="EAAA00"/>
      </a:accent5>
      <a:accent6>
        <a:srgbClr val="E03C31"/>
      </a:accent6>
      <a:hlink>
        <a:srgbClr val="006BB5"/>
      </a:hlink>
      <a:folHlink>
        <a:srgbClr val="512D6D"/>
      </a:folHlink>
    </a:clrScheme>
    <a:fontScheme name="SAIC Brand Theme Fonts">
      <a:majorFont>
        <a:latin typeface="Franklin Gothic Medium"/>
        <a:ea typeface=""/>
        <a:cs typeface=""/>
      </a:majorFont>
      <a:minorFont>
        <a:latin typeface="Franklin Gothic Boo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12-0623-Sample-1img-full_V5</Template>
  <TotalTime>39382</TotalTime>
  <Words>17634</Words>
  <Application>Microsoft Office PowerPoint</Application>
  <PresentationFormat>On-screen Show (4:3)</PresentationFormat>
  <Paragraphs>1086</Paragraphs>
  <Slides>133</Slides>
  <Notes>14</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133</vt:i4>
      </vt:variant>
    </vt:vector>
  </HeadingPairs>
  <TitlesOfParts>
    <vt:vector size="143" baseType="lpstr">
      <vt:lpstr>Arial</vt:lpstr>
      <vt:lpstr>Calibri</vt:lpstr>
      <vt:lpstr>Franklin Gothic Book</vt:lpstr>
      <vt:lpstr>Franklin Gothic Demi</vt:lpstr>
      <vt:lpstr>Franklin Gothic Medium</vt:lpstr>
      <vt:lpstr>Symbol</vt:lpstr>
      <vt:lpstr>Times New Roman</vt:lpstr>
      <vt:lpstr>Wingdings</vt:lpstr>
      <vt:lpstr>12-0623-Sample-1img-full_V5</vt:lpstr>
      <vt:lpstr>3_Custom Design</vt:lpstr>
      <vt:lpstr>Big Data Use Cases</vt:lpstr>
      <vt:lpstr>Introduction to NIST Big Data Public Working Group (NBD-PWG) Requirements and Use Case Subgroup Introduction</vt:lpstr>
      <vt:lpstr>Requirements and Use Case Subgroup</vt:lpstr>
      <vt:lpstr>Use Case Template</vt:lpstr>
      <vt:lpstr>51 Detailed Use Cases: Many TB’s to Many PB’s</vt:lpstr>
      <vt:lpstr>PowerPoint Presentation</vt:lpstr>
      <vt:lpstr>Requirements Extraction Process</vt:lpstr>
      <vt:lpstr>Requirements</vt:lpstr>
      <vt:lpstr>Comments on Requirements &amp; Use cases Process</vt:lpstr>
      <vt:lpstr>35 General Requirements</vt:lpstr>
      <vt:lpstr>Size of Process</vt:lpstr>
      <vt:lpstr>Significant Web Resources</vt:lpstr>
      <vt:lpstr>Next   Steps for Requirements &amp; Use-case Process</vt:lpstr>
      <vt:lpstr>Introduction to NIST Big Data Public Working Group (NBD-PWG) Requirements and Use Case Subgroup Government Use Cases</vt:lpstr>
      <vt:lpstr>1: Census 2010 and 2000 –  Title 13 Big Data</vt:lpstr>
      <vt:lpstr>2: National Archives and Records Administration Accession NARA, Search, Retrieve, Preservation</vt:lpstr>
      <vt:lpstr>3: Census Bureau Statistical Survey Response Improvement (Adaptive Design)</vt:lpstr>
      <vt:lpstr>4: Non-Traditional Data in Statistical Survey Response Improvement (Adaptive Design)</vt:lpstr>
      <vt:lpstr>Introduction to NIST Big Data Public Working Group (NBD-PWG) Requirements and Use Case Subgroup Commercial Use Cases</vt:lpstr>
      <vt:lpstr>5: Cloud Eco-System, for Financial Industries</vt:lpstr>
      <vt:lpstr>6: Mendeley – An International Network of Research</vt:lpstr>
      <vt:lpstr>7: Netflix Movie Service</vt:lpstr>
      <vt:lpstr>8: Web Search</vt:lpstr>
      <vt:lpstr>9: IaaS in a Cloud Eco-System Big Data Business Continuity/Disaster Recovery (BC/DR)</vt:lpstr>
      <vt:lpstr>10: Cargo Shipping I</vt:lpstr>
      <vt:lpstr>10: Cargo Shipping II</vt:lpstr>
      <vt:lpstr>11: Materials Data for Manufacturing (Materials informatics )</vt:lpstr>
      <vt:lpstr>12: Simulation driven Materials Genomics</vt:lpstr>
      <vt:lpstr>Introduction to NIST Big Data Public Working Group (NBD-PWG) Requirements and Use Case Subgroup Defense Use Cases</vt:lpstr>
      <vt:lpstr>13: Cloud Large Scale Geospatial Analysis and Visualization</vt:lpstr>
      <vt:lpstr>14: Object identification and tracking from Wide Area Large Format Imagery (WALF) Imagery or Full Motion Video (FMV) – Persistent Surveillance</vt:lpstr>
      <vt:lpstr>15: Intelligence Data Processing and Analysis</vt:lpstr>
      <vt:lpstr>16: Electronic Medical Record (EMR) Data I</vt:lpstr>
      <vt:lpstr>Introduction to NIST Big Data Public Working Group (NBD-PWG) Requirements and Use Case Subgroup Healthcare and Life Science Use Cases</vt:lpstr>
      <vt:lpstr>16: Electronic Medical Record (EMR) Data II</vt:lpstr>
      <vt:lpstr>17:Pathology Imaging/ Digital Pathology I</vt:lpstr>
      <vt:lpstr>17:Pathology Imaging/ Digital Pathology II</vt:lpstr>
      <vt:lpstr>18: Computational Bioimaging</vt:lpstr>
      <vt:lpstr>19: NIST Genome in a Bottle Consortium </vt:lpstr>
      <vt:lpstr>20: Comparative analysis for metagenomes and genomes</vt:lpstr>
      <vt:lpstr>21: Individualized Diabetes Management</vt:lpstr>
      <vt:lpstr>22: Statistical Relational Artificial Intelligence for Health Care</vt:lpstr>
      <vt:lpstr>23: World Population Scale Epidemiological Study</vt:lpstr>
      <vt:lpstr>24: Social Contagion Modeling for Planning, Public Health and Disaster Management</vt:lpstr>
      <vt:lpstr>25: Biodiversity and LifeWatch</vt:lpstr>
      <vt:lpstr>Introduction to NIST Big Data Public Working Group (NBD-PWG) Requirements and Use Case Subgroup Deep Learning and Social Networks Use Cases</vt:lpstr>
      <vt:lpstr>26: Large-scale Deep Learning</vt:lpstr>
      <vt:lpstr>27: Organizing large-scale, unstructured collections of consumer photos I</vt:lpstr>
      <vt:lpstr>27: Organizing large-scale, unstructured collections of consumer photos II</vt:lpstr>
      <vt:lpstr>28: Truthy: Information diffusion research from Twitter Data</vt:lpstr>
      <vt:lpstr>29: Crowd Sourcing in the Humanities as Source for Big and Dynamic Data</vt:lpstr>
      <vt:lpstr>30: CINET: Cyberinfrastructure for Network (Graph) Science and Analytics</vt:lpstr>
      <vt:lpstr>31: NIST Information Access Division analytic technology performance measurement, evaluations, and standards</vt:lpstr>
      <vt:lpstr>Introduction to NIST Big Data Public Working Group (NBD-PWG) Requirements and Use Case Subgroup Research Ecosystem Use Cases</vt:lpstr>
      <vt:lpstr>32: DataNet Federation Consortium DFC I</vt:lpstr>
      <vt:lpstr>32: DataNet Federation Consortium DFC II</vt:lpstr>
      <vt:lpstr>33: The ‘Discinnet process’, metadata &lt;-&gt; big data global experiment</vt:lpstr>
      <vt:lpstr>34: Semantic Graph-search on Scientific Chemical and Text-based Data</vt:lpstr>
      <vt:lpstr>35: Light source beamlines</vt:lpstr>
      <vt:lpstr>Introduction to NIST Big Data Public Working Group (NBD-PWG) Requirements and Use Case Subgroup Astronomy and Physics Use Cases</vt:lpstr>
      <vt:lpstr>36: Catalina Real-Time Transient Survey (CRTS): a digital, panoramic, synoptic sky survey I</vt:lpstr>
      <vt:lpstr>36: Catalina Real-Time Transient Survey (CRTS): a digital, panoramic, synoptic sky survey II</vt:lpstr>
      <vt:lpstr>36: Catalina Real-Time Transient Survey (CRTS): a digital, panoramic, synoptic sky survey IIi</vt:lpstr>
      <vt:lpstr>37: DOE Extreme Data from Cosmological Sky Survey and Simulations</vt:lpstr>
      <vt:lpstr>38: Large Survey Data for Cosmology</vt:lpstr>
      <vt:lpstr>39: Particle Physics: Analysis of LHC Large Hadron Collider Data: Discovery of Higgs particle I</vt:lpstr>
      <vt:lpstr>39: Particle Physics: Analysis of LHC Large Hadron Collider Data: Discovery of Higgs particle II</vt:lpstr>
      <vt:lpstr>39: Particle Physics: Analysis of LHC Large Hadron Collider Data: Discovery of Higgs particle III</vt:lpstr>
      <vt:lpstr>40: Belle II High Energy Physics Experiment</vt:lpstr>
      <vt:lpstr>Introduction to NIST Big Data Public Working Group (NBD-PWG) Requirements and Use Case Subgroup Environment, Earth and Polar Science Use Cases</vt:lpstr>
      <vt:lpstr>41: EISCAT 3D incoherent scatter radar system I</vt:lpstr>
      <vt:lpstr>41: EISCAT 3D incoherent scatter radar system II</vt:lpstr>
      <vt:lpstr>(I) 42: ENVRI, Common Operations of Environmental Research Infrastructure</vt:lpstr>
      <vt:lpstr>(II) 42: ENVRI, Common Operations of Environmental Research Infrastructure</vt:lpstr>
      <vt:lpstr>(III) 42: ENVRI, Common Operations of Environmental Research Infrastructure</vt:lpstr>
      <vt:lpstr>(IV) 42: ENVRI, Common Operations of Environmental Research Infrastructure</vt:lpstr>
      <vt:lpstr>(V) 42: ENVRI, Common Operations of Environmental Research Infrastructure</vt:lpstr>
      <vt:lpstr>(VI) 42: ENVRI, Common Operations of Environmental Research Infrastructure</vt:lpstr>
      <vt:lpstr>(VII) 42: ENVRI, Common Operations of Environmental Research Infrastructure</vt:lpstr>
      <vt:lpstr>43: Radar Data Analysis for CReSIS Remote Sensing of Ice Sheets I</vt:lpstr>
      <vt:lpstr>43: Radar Data Analysis for CReSIS Remote Sensing of Ice Sheets II</vt:lpstr>
      <vt:lpstr>43: Radar Data Analysis for CReSIS Remote Sensing of Ice Sheets III</vt:lpstr>
      <vt:lpstr>43: Radar Data Analysis for CReSIS Remote Sensing of Ice Sheets IV</vt:lpstr>
      <vt:lpstr>44: UAVSAR Data Processing, Data Product Delivery, and Data Services I</vt:lpstr>
      <vt:lpstr>44: UAVSAR Data Processing, Data Product Delivery, and Data Services II</vt:lpstr>
      <vt:lpstr>45: NASA LARC/GSFC iRODS Federation Testbed</vt:lpstr>
      <vt:lpstr>46: MERRA Analytic Services MERRA/AS</vt:lpstr>
      <vt:lpstr>47: Atmospheric Turbulence - Event Discovery and Predictive Analytics</vt:lpstr>
      <vt:lpstr>48: Climate Studies using the Community Earth System Model at DOE’s NERSC center</vt:lpstr>
      <vt:lpstr>49: DOE-BER Subsurface Biogeochemistry Scientific Focus Area</vt:lpstr>
      <vt:lpstr>50: DOE-BER AmeriFlux and FLUXNET Networks I</vt:lpstr>
      <vt:lpstr>50: DOE-BER AmeriFlux and FLUXNET Networks II</vt:lpstr>
      <vt:lpstr>Introduction to NIST Big Data Public Working Group (NBD-PWG) Requirements and Use Case Subgroup Energy Use Case</vt:lpstr>
      <vt:lpstr>51: Consumption forecasting in Smart Grids</vt:lpstr>
      <vt:lpstr>Introduction to NIST Big Data Public Working Group (NBD-PWG) Requirements and Use Case Subgroup Summary of Use Case Classification</vt:lpstr>
      <vt:lpstr>What is Parallelism Over?</vt:lpstr>
      <vt:lpstr>Low-Level (Run-time) Computational Types</vt:lpstr>
      <vt:lpstr>High-Level Computational Types or Features</vt:lpstr>
      <vt:lpstr>Big Data Kernels/Patterns/Dwarves:  Overall Structure</vt:lpstr>
      <vt:lpstr>Big Data Kernels/Patterns/Dwarves: Global Analytics</vt:lpstr>
      <vt:lpstr>Introduction to NIST Big Data Public Working Group (NBD-PWG) Requirements and Use Case Subgroup Database Use Case Classification</vt:lpstr>
      <vt:lpstr>Classic Database application</vt:lpstr>
      <vt:lpstr>Classic Database application</vt:lpstr>
      <vt:lpstr>RDBMS v. Cloud from Cloudera</vt:lpstr>
      <vt:lpstr>Problems in RDBMS Approach </vt:lpstr>
      <vt:lpstr>Traditional Relational Database Approach</vt:lpstr>
      <vt:lpstr>Hybrid RDBMS Cloud Solution from Cloudera</vt:lpstr>
      <vt:lpstr>Typical Modern Do-everything Solution from IBM</vt:lpstr>
      <vt:lpstr>PowerPoint Presentation</vt:lpstr>
      <vt:lpstr>Introduction to NIST Big Data Public Working Group (NBD-PWG) Requirements and Use Case Subgroup NoSQL Use Case Classification</vt:lpstr>
      <vt:lpstr>Database built on top of  NoSQL such as Hbase for media I</vt:lpstr>
      <vt:lpstr>Database built on top of  NoSQL such as Hbase for media II</vt:lpstr>
      <vt:lpstr>Apache Big data Stack</vt:lpstr>
      <vt:lpstr>PowerPoint Presentation</vt:lpstr>
      <vt:lpstr>Introduction to NIST Big Data Public Working Group (NBD-PWG) Requirements and Use Case Subgroup Use Case Classifications I</vt:lpstr>
      <vt:lpstr>GIS support of spatial big data</vt:lpstr>
      <vt:lpstr>3D (4D with time) science has special displays or visualizations</vt:lpstr>
      <vt:lpstr>Host of Sensors processed on demand</vt:lpstr>
      <vt:lpstr>PowerPoint Presentation</vt:lpstr>
      <vt:lpstr>Sensor Control Interface with GIS and Information Fusion</vt:lpstr>
      <vt:lpstr>Introduction to NIST Big Data Public Working Group (NBD-PWG) Requirements and Use Case Subgroup Use Case Classifications II</vt:lpstr>
      <vt:lpstr>Pleasingly Parallel Processing</vt:lpstr>
      <vt:lpstr>More on Overall Structure</vt:lpstr>
      <vt:lpstr>Agent-based modelling:</vt:lpstr>
      <vt:lpstr>Data Fusion and Workflow</vt:lpstr>
      <vt:lpstr>Exascale Global Optimization EGO</vt:lpstr>
      <vt:lpstr>Security</vt:lpstr>
      <vt:lpstr>Classification</vt:lpstr>
      <vt:lpstr>Other Features identified in Use Case analysis</vt:lpstr>
      <vt:lpstr>Classifying Use Case Programming Model I</vt:lpstr>
      <vt:lpstr>Classifying Use Case Programming Model II</vt:lpstr>
      <vt:lpstr>Classifying Use Case Analytics I</vt:lpstr>
      <vt:lpstr>Classifying Use Case Analytics II</vt:lpstr>
    </vt:vector>
  </TitlesOfParts>
  <Company>SAIC</Company>
  <LinksUpToDate>false</LinksUpToDate>
  <SharedDoc>false</SharedDoc>
  <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NIST Big Data Working Group</dc:title>
  <dc:creator>NANCY.W.GRADY@saic.com</dc:creator>
  <cp:lastModifiedBy>Geoffrey Fox</cp:lastModifiedBy>
  <cp:revision>318</cp:revision>
  <cp:lastPrinted>2013-02-14T20:26:11Z</cp:lastPrinted>
  <dcterms:created xsi:type="dcterms:W3CDTF">2013-06-12T16:38:06Z</dcterms:created>
  <dcterms:modified xsi:type="dcterms:W3CDTF">2014-01-01T12:27:20Z</dcterms:modified>
</cp:coreProperties>
</file>