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21"/>
  </p:notesMasterIdLst>
  <p:handoutMasterIdLst>
    <p:handoutMasterId r:id="rId22"/>
  </p:handoutMasterIdLst>
  <p:sldIdLst>
    <p:sldId id="380" r:id="rId3"/>
    <p:sldId id="381" r:id="rId4"/>
    <p:sldId id="382" r:id="rId5"/>
    <p:sldId id="383" r:id="rId6"/>
    <p:sldId id="392" r:id="rId7"/>
    <p:sldId id="393" r:id="rId8"/>
    <p:sldId id="384" r:id="rId9"/>
    <p:sldId id="389" r:id="rId10"/>
    <p:sldId id="385" r:id="rId11"/>
    <p:sldId id="390" r:id="rId12"/>
    <p:sldId id="391" r:id="rId13"/>
    <p:sldId id="386" r:id="rId14"/>
    <p:sldId id="395" r:id="rId15"/>
    <p:sldId id="396" r:id="rId16"/>
    <p:sldId id="397" r:id="rId17"/>
    <p:sldId id="387" r:id="rId18"/>
    <p:sldId id="394" r:id="rId19"/>
    <p:sldId id="388" r:id="rId2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p15:clr>
            <a:srgbClr val="A4A3A4"/>
          </p15:clr>
        </p15:guide>
        <p15:guide id="2" orient="horz" pos="2496">
          <p15:clr>
            <a:srgbClr val="A4A3A4"/>
          </p15:clr>
        </p15:guide>
        <p15:guide id="3" orient="horz" pos="1152">
          <p15:clr>
            <a:srgbClr val="A4A3A4"/>
          </p15:clr>
        </p15:guide>
        <p15:guide id="4" orient="horz" pos="3744">
          <p15:clr>
            <a:srgbClr val="A4A3A4"/>
          </p15:clr>
        </p15:guide>
        <p15:guide id="5" pos="2880">
          <p15:clr>
            <a:srgbClr val="A4A3A4"/>
          </p15:clr>
        </p15:guide>
        <p15:guide id="6" pos="5472">
          <p15:clr>
            <a:srgbClr val="A4A3A4"/>
          </p15:clr>
        </p15:guide>
        <p15:guide id="7" pos="288">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000000"/>
    <a:srgbClr val="006BB5"/>
    <a:srgbClr val="001832"/>
    <a:srgbClr val="00142A"/>
    <a:srgbClr val="004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7" autoAdjust="0"/>
    <p:restoredTop sz="87808" autoAdjust="0"/>
  </p:normalViewPr>
  <p:slideViewPr>
    <p:cSldViewPr snapToGrid="0">
      <p:cViewPr varScale="1">
        <p:scale>
          <a:sx n="99" d="100"/>
          <a:sy n="99" d="100"/>
        </p:scale>
        <p:origin x="1122" y="90"/>
      </p:cViewPr>
      <p:guideLst>
        <p:guide orient="horz" pos="4128"/>
        <p:guide orient="horz" pos="2496"/>
        <p:guide orient="horz" pos="1152"/>
        <p:guide orient="horz" pos="3744"/>
        <p:guide pos="2880"/>
        <p:guide pos="5472"/>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97" d="100"/>
          <a:sy n="97" d="100"/>
        </p:scale>
        <p:origin x="-356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B51F0-CEF3-4085-B706-39CF6AE9FF08}" type="doc">
      <dgm:prSet loTypeId="urn:microsoft.com/office/officeart/2005/8/layout/hierarchy3" loCatId="hierarchy" qsTypeId="urn:microsoft.com/office/officeart/2005/8/quickstyle/simple4" qsCatId="simple" csTypeId="urn:microsoft.com/office/officeart/2005/8/colors/colorful2" csCatId="colorful"/>
      <dgm:spPr/>
      <dgm:t>
        <a:bodyPr/>
        <a:lstStyle/>
        <a:p>
          <a:endParaRPr lang="en-US"/>
        </a:p>
      </dgm:t>
    </dgm:pt>
    <dgm:pt modelId="{970E0A52-F769-4DAD-BB0A-2654D6717A87}">
      <dgm:prSet/>
      <dgm:spPr/>
      <dgm:t>
        <a:bodyPr/>
        <a:lstStyle/>
        <a:p>
          <a:pPr rtl="0"/>
          <a:r>
            <a:rPr lang="en-US" b="1" dirty="0" smtClean="0"/>
            <a:t>Infrastructure security</a:t>
          </a:r>
          <a:endParaRPr lang="en-US" b="1" dirty="0"/>
        </a:p>
      </dgm:t>
    </dgm:pt>
    <dgm:pt modelId="{5A9D2856-914E-49FE-A022-49B5C296F1A1}" type="parTrans" cxnId="{87E020A3-7416-4B6F-AE6B-A8F4232C3832}">
      <dgm:prSet/>
      <dgm:spPr/>
      <dgm:t>
        <a:bodyPr/>
        <a:lstStyle/>
        <a:p>
          <a:endParaRPr lang="en-US"/>
        </a:p>
      </dgm:t>
    </dgm:pt>
    <dgm:pt modelId="{80C8E3DA-6CD9-4BFC-AE58-A4E43B90A5A2}" type="sibTrans" cxnId="{87E020A3-7416-4B6F-AE6B-A8F4232C3832}">
      <dgm:prSet/>
      <dgm:spPr/>
      <dgm:t>
        <a:bodyPr/>
        <a:lstStyle/>
        <a:p>
          <a:endParaRPr lang="en-US"/>
        </a:p>
      </dgm:t>
    </dgm:pt>
    <dgm:pt modelId="{56A76203-9565-4324-AC58-E40454A1A19C}">
      <dgm:prSet/>
      <dgm:spPr/>
      <dgm:t>
        <a:bodyPr/>
        <a:lstStyle/>
        <a:p>
          <a:pPr rtl="0"/>
          <a:r>
            <a:rPr lang="en-US" b="1" smtClean="0"/>
            <a:t>Secure Computations in Distributed Programming Frameworks</a:t>
          </a:r>
          <a:endParaRPr lang="en-US" b="1"/>
        </a:p>
      </dgm:t>
    </dgm:pt>
    <dgm:pt modelId="{78329A67-4880-4B75-BC97-E5302A6E5FCC}" type="parTrans" cxnId="{0C38433D-63FE-4990-AC81-A0F68BB3700E}">
      <dgm:prSet/>
      <dgm:spPr/>
      <dgm:t>
        <a:bodyPr/>
        <a:lstStyle/>
        <a:p>
          <a:endParaRPr lang="en-US" b="1"/>
        </a:p>
      </dgm:t>
    </dgm:pt>
    <dgm:pt modelId="{EF4EE4DC-11A4-4E2D-B68B-F92333EE2BB5}" type="sibTrans" cxnId="{0C38433D-63FE-4990-AC81-A0F68BB3700E}">
      <dgm:prSet/>
      <dgm:spPr/>
      <dgm:t>
        <a:bodyPr/>
        <a:lstStyle/>
        <a:p>
          <a:endParaRPr lang="en-US"/>
        </a:p>
      </dgm:t>
    </dgm:pt>
    <dgm:pt modelId="{F36A230A-26E3-4CF6-9D5D-06BEE2D43107}">
      <dgm:prSet/>
      <dgm:spPr/>
      <dgm:t>
        <a:bodyPr/>
        <a:lstStyle/>
        <a:p>
          <a:pPr rtl="0"/>
          <a:r>
            <a:rPr lang="en-US" b="1" smtClean="0"/>
            <a:t>Security Best Practices for Non-Relational Data Stores</a:t>
          </a:r>
          <a:endParaRPr lang="en-US" b="1"/>
        </a:p>
      </dgm:t>
    </dgm:pt>
    <dgm:pt modelId="{BCCF6D9C-8594-466D-ADEE-4B01F8F98028}" type="parTrans" cxnId="{E30E516C-E9EC-4204-856B-778CB6CE58B6}">
      <dgm:prSet/>
      <dgm:spPr/>
      <dgm:t>
        <a:bodyPr/>
        <a:lstStyle/>
        <a:p>
          <a:endParaRPr lang="en-US" b="1"/>
        </a:p>
      </dgm:t>
    </dgm:pt>
    <dgm:pt modelId="{E5E5A828-FA35-4034-B182-36F66822CE86}" type="sibTrans" cxnId="{E30E516C-E9EC-4204-856B-778CB6CE58B6}">
      <dgm:prSet/>
      <dgm:spPr/>
      <dgm:t>
        <a:bodyPr/>
        <a:lstStyle/>
        <a:p>
          <a:endParaRPr lang="en-US"/>
        </a:p>
      </dgm:t>
    </dgm:pt>
    <dgm:pt modelId="{88B54244-EC5B-402F-B249-6C26E6022C26}">
      <dgm:prSet/>
      <dgm:spPr/>
      <dgm:t>
        <a:bodyPr/>
        <a:lstStyle/>
        <a:p>
          <a:pPr rtl="0"/>
          <a:r>
            <a:rPr lang="en-US" b="1" smtClean="0"/>
            <a:t>Data Privacy</a:t>
          </a:r>
          <a:endParaRPr lang="en-US" b="1"/>
        </a:p>
      </dgm:t>
    </dgm:pt>
    <dgm:pt modelId="{33F99099-98A5-47CA-8D67-A09B0B23B9AF}" type="parTrans" cxnId="{13A7C09D-64F3-4AE7-BF75-E34982D65249}">
      <dgm:prSet/>
      <dgm:spPr/>
      <dgm:t>
        <a:bodyPr/>
        <a:lstStyle/>
        <a:p>
          <a:endParaRPr lang="en-US"/>
        </a:p>
      </dgm:t>
    </dgm:pt>
    <dgm:pt modelId="{DA5C27B5-3A00-4FBA-8BA2-C754A50D6641}" type="sibTrans" cxnId="{13A7C09D-64F3-4AE7-BF75-E34982D65249}">
      <dgm:prSet/>
      <dgm:spPr/>
      <dgm:t>
        <a:bodyPr/>
        <a:lstStyle/>
        <a:p>
          <a:endParaRPr lang="en-US"/>
        </a:p>
      </dgm:t>
    </dgm:pt>
    <dgm:pt modelId="{1F502335-C30A-4A99-B0C6-9EE4FA6947FC}">
      <dgm:prSet/>
      <dgm:spPr/>
      <dgm:t>
        <a:bodyPr/>
        <a:lstStyle/>
        <a:p>
          <a:pPr rtl="0"/>
          <a:r>
            <a:rPr lang="en-US" b="1" smtClean="0"/>
            <a:t>Privacy Preserving Data Mining and Analytics</a:t>
          </a:r>
          <a:endParaRPr lang="en-US" b="1"/>
        </a:p>
      </dgm:t>
    </dgm:pt>
    <dgm:pt modelId="{9C8533F8-6569-4E92-A26A-F148AB4C8260}" type="parTrans" cxnId="{78FF5307-E47A-44FB-A61E-4D023816CD33}">
      <dgm:prSet/>
      <dgm:spPr/>
      <dgm:t>
        <a:bodyPr/>
        <a:lstStyle/>
        <a:p>
          <a:endParaRPr lang="en-US" b="1"/>
        </a:p>
      </dgm:t>
    </dgm:pt>
    <dgm:pt modelId="{D4E1D25A-27BD-4B39-A981-8739675C1680}" type="sibTrans" cxnId="{78FF5307-E47A-44FB-A61E-4D023816CD33}">
      <dgm:prSet/>
      <dgm:spPr/>
      <dgm:t>
        <a:bodyPr/>
        <a:lstStyle/>
        <a:p>
          <a:endParaRPr lang="en-US"/>
        </a:p>
      </dgm:t>
    </dgm:pt>
    <dgm:pt modelId="{EDCFA464-EBB2-4EE5-A12C-A86D217F2C85}">
      <dgm:prSet/>
      <dgm:spPr/>
      <dgm:t>
        <a:bodyPr/>
        <a:lstStyle/>
        <a:p>
          <a:pPr rtl="0"/>
          <a:r>
            <a:rPr lang="en-US" b="1" smtClean="0"/>
            <a:t>Cryptographically Enforced Data Centric Security</a:t>
          </a:r>
          <a:endParaRPr lang="en-US" b="1"/>
        </a:p>
      </dgm:t>
    </dgm:pt>
    <dgm:pt modelId="{CAD96507-6877-4C81-B65B-2D9AA14F2ECB}" type="parTrans" cxnId="{1DFE8AF0-3DE1-4548-899D-62BE030B54CC}">
      <dgm:prSet/>
      <dgm:spPr/>
      <dgm:t>
        <a:bodyPr/>
        <a:lstStyle/>
        <a:p>
          <a:endParaRPr lang="en-US" b="1"/>
        </a:p>
      </dgm:t>
    </dgm:pt>
    <dgm:pt modelId="{1FD872B8-3DFA-4908-B650-2E759196EFBB}" type="sibTrans" cxnId="{1DFE8AF0-3DE1-4548-899D-62BE030B54CC}">
      <dgm:prSet/>
      <dgm:spPr/>
      <dgm:t>
        <a:bodyPr/>
        <a:lstStyle/>
        <a:p>
          <a:endParaRPr lang="en-US"/>
        </a:p>
      </dgm:t>
    </dgm:pt>
    <dgm:pt modelId="{EC376011-B4D7-45D3-B969-66CA1A9DAEB3}">
      <dgm:prSet/>
      <dgm:spPr/>
      <dgm:t>
        <a:bodyPr/>
        <a:lstStyle/>
        <a:p>
          <a:pPr rtl="0"/>
          <a:r>
            <a:rPr lang="en-US" b="1" smtClean="0"/>
            <a:t>Granular Access Control</a:t>
          </a:r>
          <a:endParaRPr lang="en-US" b="1"/>
        </a:p>
      </dgm:t>
    </dgm:pt>
    <dgm:pt modelId="{6870F2A4-8148-4ECE-A2C1-A522FA88D785}" type="parTrans" cxnId="{C9BF6695-3448-46F8-8913-472A9C5FC130}">
      <dgm:prSet/>
      <dgm:spPr/>
      <dgm:t>
        <a:bodyPr/>
        <a:lstStyle/>
        <a:p>
          <a:endParaRPr lang="en-US" b="1"/>
        </a:p>
      </dgm:t>
    </dgm:pt>
    <dgm:pt modelId="{74F186B1-17A6-40F9-938E-1BAAB6AAA8E9}" type="sibTrans" cxnId="{C9BF6695-3448-46F8-8913-472A9C5FC130}">
      <dgm:prSet/>
      <dgm:spPr/>
      <dgm:t>
        <a:bodyPr/>
        <a:lstStyle/>
        <a:p>
          <a:endParaRPr lang="en-US"/>
        </a:p>
      </dgm:t>
    </dgm:pt>
    <dgm:pt modelId="{23E0F508-3D5F-41E2-80DC-9EE59A1E40EB}">
      <dgm:prSet/>
      <dgm:spPr/>
      <dgm:t>
        <a:bodyPr/>
        <a:lstStyle/>
        <a:p>
          <a:pPr rtl="0"/>
          <a:r>
            <a:rPr lang="en-US" b="1" smtClean="0"/>
            <a:t>Data Management</a:t>
          </a:r>
          <a:endParaRPr lang="en-US" b="1"/>
        </a:p>
      </dgm:t>
    </dgm:pt>
    <dgm:pt modelId="{D3832246-B99B-4FDB-B648-2AC42721D54D}" type="parTrans" cxnId="{63FED2B8-F203-45DD-AE4C-9FE416238DD7}">
      <dgm:prSet/>
      <dgm:spPr/>
      <dgm:t>
        <a:bodyPr/>
        <a:lstStyle/>
        <a:p>
          <a:endParaRPr lang="en-US"/>
        </a:p>
      </dgm:t>
    </dgm:pt>
    <dgm:pt modelId="{712CCB34-13E3-468B-8DE5-DB2F4847798A}" type="sibTrans" cxnId="{63FED2B8-F203-45DD-AE4C-9FE416238DD7}">
      <dgm:prSet/>
      <dgm:spPr/>
      <dgm:t>
        <a:bodyPr/>
        <a:lstStyle/>
        <a:p>
          <a:endParaRPr lang="en-US"/>
        </a:p>
      </dgm:t>
    </dgm:pt>
    <dgm:pt modelId="{50A01836-E6EB-43C7-94B8-EF5CBE2FF369}">
      <dgm:prSet/>
      <dgm:spPr/>
      <dgm:t>
        <a:bodyPr/>
        <a:lstStyle/>
        <a:p>
          <a:pPr rtl="0"/>
          <a:r>
            <a:rPr lang="en-US" b="1" smtClean="0"/>
            <a:t>Secure Data Storage and Transaction Logs</a:t>
          </a:r>
          <a:endParaRPr lang="en-US" b="1"/>
        </a:p>
      </dgm:t>
    </dgm:pt>
    <dgm:pt modelId="{72F38B86-E305-42AD-B52C-E934CD06FA8D}" type="parTrans" cxnId="{7212A05A-1109-42AB-A6F3-39DEFCFF56E2}">
      <dgm:prSet/>
      <dgm:spPr/>
      <dgm:t>
        <a:bodyPr/>
        <a:lstStyle/>
        <a:p>
          <a:endParaRPr lang="en-US" b="1"/>
        </a:p>
      </dgm:t>
    </dgm:pt>
    <dgm:pt modelId="{82E86D84-124B-4938-9EB6-28AF7D339D5C}" type="sibTrans" cxnId="{7212A05A-1109-42AB-A6F3-39DEFCFF56E2}">
      <dgm:prSet/>
      <dgm:spPr/>
      <dgm:t>
        <a:bodyPr/>
        <a:lstStyle/>
        <a:p>
          <a:endParaRPr lang="en-US"/>
        </a:p>
      </dgm:t>
    </dgm:pt>
    <dgm:pt modelId="{37CE5151-1C20-4112-B86D-1D2858023930}">
      <dgm:prSet/>
      <dgm:spPr/>
      <dgm:t>
        <a:bodyPr/>
        <a:lstStyle/>
        <a:p>
          <a:pPr rtl="0"/>
          <a:r>
            <a:rPr lang="en-US" b="1" smtClean="0"/>
            <a:t>Granular Audits</a:t>
          </a:r>
          <a:endParaRPr lang="en-US" b="1"/>
        </a:p>
      </dgm:t>
    </dgm:pt>
    <dgm:pt modelId="{B8ABA3B6-3BF9-4F39-B9E1-BD81E8932933}" type="parTrans" cxnId="{D2340C10-1AD0-45A4-8675-7B1BB6E39043}">
      <dgm:prSet/>
      <dgm:spPr/>
      <dgm:t>
        <a:bodyPr/>
        <a:lstStyle/>
        <a:p>
          <a:endParaRPr lang="en-US" b="1"/>
        </a:p>
      </dgm:t>
    </dgm:pt>
    <dgm:pt modelId="{1E807A0B-7319-4E3F-ABC3-25CBCBFAE0F5}" type="sibTrans" cxnId="{D2340C10-1AD0-45A4-8675-7B1BB6E39043}">
      <dgm:prSet/>
      <dgm:spPr/>
      <dgm:t>
        <a:bodyPr/>
        <a:lstStyle/>
        <a:p>
          <a:endParaRPr lang="en-US"/>
        </a:p>
      </dgm:t>
    </dgm:pt>
    <dgm:pt modelId="{2CEA38D9-25A0-43A0-9444-CB3F6D8A73F1}">
      <dgm:prSet/>
      <dgm:spPr/>
      <dgm:t>
        <a:bodyPr/>
        <a:lstStyle/>
        <a:p>
          <a:pPr rtl="0"/>
          <a:r>
            <a:rPr lang="en-US" b="1" smtClean="0"/>
            <a:t>Data Provenance</a:t>
          </a:r>
          <a:endParaRPr lang="en-US" b="1"/>
        </a:p>
      </dgm:t>
    </dgm:pt>
    <dgm:pt modelId="{4848842D-9652-4A13-9B42-09C5AA973E04}" type="parTrans" cxnId="{4173DA93-C0E2-42A5-8A63-38B9E4C2BCFF}">
      <dgm:prSet/>
      <dgm:spPr/>
      <dgm:t>
        <a:bodyPr/>
        <a:lstStyle/>
        <a:p>
          <a:endParaRPr lang="en-US" b="1"/>
        </a:p>
      </dgm:t>
    </dgm:pt>
    <dgm:pt modelId="{A0677807-2AD1-4293-ACF5-BC457EA1AC03}" type="sibTrans" cxnId="{4173DA93-C0E2-42A5-8A63-38B9E4C2BCFF}">
      <dgm:prSet/>
      <dgm:spPr/>
      <dgm:t>
        <a:bodyPr/>
        <a:lstStyle/>
        <a:p>
          <a:endParaRPr lang="en-US"/>
        </a:p>
      </dgm:t>
    </dgm:pt>
    <dgm:pt modelId="{BF329172-2A23-4A5B-B3C6-26A0353762A3}">
      <dgm:prSet/>
      <dgm:spPr/>
      <dgm:t>
        <a:bodyPr/>
        <a:lstStyle/>
        <a:p>
          <a:pPr rtl="0"/>
          <a:r>
            <a:rPr lang="en-US" b="1" smtClean="0"/>
            <a:t>Integrity and Reactive Security</a:t>
          </a:r>
          <a:endParaRPr lang="en-US" b="1"/>
        </a:p>
      </dgm:t>
    </dgm:pt>
    <dgm:pt modelId="{ECFB57E4-1E0F-40F5-B774-1078F2FF45D1}" type="parTrans" cxnId="{A839FA05-A551-4F6B-8501-A330B6834D38}">
      <dgm:prSet/>
      <dgm:spPr/>
      <dgm:t>
        <a:bodyPr/>
        <a:lstStyle/>
        <a:p>
          <a:endParaRPr lang="en-US"/>
        </a:p>
      </dgm:t>
    </dgm:pt>
    <dgm:pt modelId="{908C926D-A844-44B4-972C-819B043AEED2}" type="sibTrans" cxnId="{A839FA05-A551-4F6B-8501-A330B6834D38}">
      <dgm:prSet/>
      <dgm:spPr/>
      <dgm:t>
        <a:bodyPr/>
        <a:lstStyle/>
        <a:p>
          <a:endParaRPr lang="en-US"/>
        </a:p>
      </dgm:t>
    </dgm:pt>
    <dgm:pt modelId="{8ECACD06-693F-4E9A-A917-5F3F7059F55F}">
      <dgm:prSet/>
      <dgm:spPr/>
      <dgm:t>
        <a:bodyPr/>
        <a:lstStyle/>
        <a:p>
          <a:pPr rtl="0"/>
          <a:r>
            <a:rPr lang="en-US" b="1" smtClean="0"/>
            <a:t>End-point validation and filtering</a:t>
          </a:r>
          <a:endParaRPr lang="en-US" b="1"/>
        </a:p>
      </dgm:t>
    </dgm:pt>
    <dgm:pt modelId="{2D7661E4-C0E5-4376-A29F-1380E94A700F}" type="parTrans" cxnId="{68ABF072-C69C-460D-AC00-18DCA77981DB}">
      <dgm:prSet/>
      <dgm:spPr/>
      <dgm:t>
        <a:bodyPr/>
        <a:lstStyle/>
        <a:p>
          <a:endParaRPr lang="en-US" b="1"/>
        </a:p>
      </dgm:t>
    </dgm:pt>
    <dgm:pt modelId="{02D98DCA-BBF0-4023-9D3B-8EF6965EAE21}" type="sibTrans" cxnId="{68ABF072-C69C-460D-AC00-18DCA77981DB}">
      <dgm:prSet/>
      <dgm:spPr/>
      <dgm:t>
        <a:bodyPr/>
        <a:lstStyle/>
        <a:p>
          <a:endParaRPr lang="en-US"/>
        </a:p>
      </dgm:t>
    </dgm:pt>
    <dgm:pt modelId="{C8DCBFA7-585E-4FBF-AEB6-637D731B0C8B}">
      <dgm:prSet/>
      <dgm:spPr/>
      <dgm:t>
        <a:bodyPr/>
        <a:lstStyle/>
        <a:p>
          <a:pPr rtl="0"/>
          <a:r>
            <a:rPr lang="en-US" b="1" smtClean="0"/>
            <a:t>Real time Security Monitoring</a:t>
          </a:r>
          <a:endParaRPr lang="en-US" b="1"/>
        </a:p>
      </dgm:t>
    </dgm:pt>
    <dgm:pt modelId="{716D7425-BE14-4F94-BB74-AC242B24D240}" type="parTrans" cxnId="{3266DD23-D9B9-41ED-8571-5F5018031DA5}">
      <dgm:prSet/>
      <dgm:spPr/>
      <dgm:t>
        <a:bodyPr/>
        <a:lstStyle/>
        <a:p>
          <a:endParaRPr lang="en-US" b="1"/>
        </a:p>
      </dgm:t>
    </dgm:pt>
    <dgm:pt modelId="{B608DB0A-2B42-444E-A5AE-30987EB0B3A7}" type="sibTrans" cxnId="{3266DD23-D9B9-41ED-8571-5F5018031DA5}">
      <dgm:prSet/>
      <dgm:spPr/>
      <dgm:t>
        <a:bodyPr/>
        <a:lstStyle/>
        <a:p>
          <a:endParaRPr lang="en-US"/>
        </a:p>
      </dgm:t>
    </dgm:pt>
    <dgm:pt modelId="{F6478861-9692-4F58-85B9-453C424F8066}" type="pres">
      <dgm:prSet presAssocID="{C17B51F0-CEF3-4085-B706-39CF6AE9FF08}" presName="diagram" presStyleCnt="0">
        <dgm:presLayoutVars>
          <dgm:chPref val="1"/>
          <dgm:dir/>
          <dgm:animOne val="branch"/>
          <dgm:animLvl val="lvl"/>
          <dgm:resizeHandles/>
        </dgm:presLayoutVars>
      </dgm:prSet>
      <dgm:spPr/>
      <dgm:t>
        <a:bodyPr/>
        <a:lstStyle/>
        <a:p>
          <a:endParaRPr lang="en-US"/>
        </a:p>
      </dgm:t>
    </dgm:pt>
    <dgm:pt modelId="{D2527416-C1F6-45AF-9A3E-C8ABD20006A2}" type="pres">
      <dgm:prSet presAssocID="{970E0A52-F769-4DAD-BB0A-2654D6717A87}" presName="root" presStyleCnt="0"/>
      <dgm:spPr/>
      <dgm:t>
        <a:bodyPr/>
        <a:lstStyle/>
        <a:p>
          <a:endParaRPr lang="en-US"/>
        </a:p>
      </dgm:t>
    </dgm:pt>
    <dgm:pt modelId="{AB5F3DA7-543F-4620-81F2-A6FB07436CF5}" type="pres">
      <dgm:prSet presAssocID="{970E0A52-F769-4DAD-BB0A-2654D6717A87}" presName="rootComposite" presStyleCnt="0"/>
      <dgm:spPr/>
      <dgm:t>
        <a:bodyPr/>
        <a:lstStyle/>
        <a:p>
          <a:endParaRPr lang="en-US"/>
        </a:p>
      </dgm:t>
    </dgm:pt>
    <dgm:pt modelId="{B48E436F-6296-4757-8D9B-EB4A50EA4707}" type="pres">
      <dgm:prSet presAssocID="{970E0A52-F769-4DAD-BB0A-2654D6717A87}" presName="rootText" presStyleLbl="node1" presStyleIdx="0" presStyleCnt="4"/>
      <dgm:spPr/>
      <dgm:t>
        <a:bodyPr/>
        <a:lstStyle/>
        <a:p>
          <a:endParaRPr lang="en-US"/>
        </a:p>
      </dgm:t>
    </dgm:pt>
    <dgm:pt modelId="{38E9E568-1D09-4AD1-8C80-C46CD4D732DD}" type="pres">
      <dgm:prSet presAssocID="{970E0A52-F769-4DAD-BB0A-2654D6717A87}" presName="rootConnector" presStyleLbl="node1" presStyleIdx="0" presStyleCnt="4"/>
      <dgm:spPr/>
      <dgm:t>
        <a:bodyPr/>
        <a:lstStyle/>
        <a:p>
          <a:endParaRPr lang="en-US"/>
        </a:p>
      </dgm:t>
    </dgm:pt>
    <dgm:pt modelId="{EE8A1DBB-2645-420E-ADE0-9FAEBA0B5BCC}" type="pres">
      <dgm:prSet presAssocID="{970E0A52-F769-4DAD-BB0A-2654D6717A87}" presName="childShape" presStyleCnt="0"/>
      <dgm:spPr/>
      <dgm:t>
        <a:bodyPr/>
        <a:lstStyle/>
        <a:p>
          <a:endParaRPr lang="en-US"/>
        </a:p>
      </dgm:t>
    </dgm:pt>
    <dgm:pt modelId="{C801CC0E-0F03-4738-9315-5D4DA8F1CB38}" type="pres">
      <dgm:prSet presAssocID="{78329A67-4880-4B75-BC97-E5302A6E5FCC}" presName="Name13" presStyleLbl="parChTrans1D2" presStyleIdx="0" presStyleCnt="10"/>
      <dgm:spPr/>
      <dgm:t>
        <a:bodyPr/>
        <a:lstStyle/>
        <a:p>
          <a:endParaRPr lang="en-US"/>
        </a:p>
      </dgm:t>
    </dgm:pt>
    <dgm:pt modelId="{282C61E0-3C7B-42E2-B365-7E28CFC24155}" type="pres">
      <dgm:prSet presAssocID="{56A76203-9565-4324-AC58-E40454A1A19C}" presName="childText" presStyleLbl="bgAcc1" presStyleIdx="0" presStyleCnt="10">
        <dgm:presLayoutVars>
          <dgm:bulletEnabled val="1"/>
        </dgm:presLayoutVars>
      </dgm:prSet>
      <dgm:spPr/>
      <dgm:t>
        <a:bodyPr/>
        <a:lstStyle/>
        <a:p>
          <a:endParaRPr lang="en-US"/>
        </a:p>
      </dgm:t>
    </dgm:pt>
    <dgm:pt modelId="{D7FC5D8F-BC81-43B0-B959-22257CC46001}" type="pres">
      <dgm:prSet presAssocID="{BCCF6D9C-8594-466D-ADEE-4B01F8F98028}" presName="Name13" presStyleLbl="parChTrans1D2" presStyleIdx="1" presStyleCnt="10"/>
      <dgm:spPr/>
      <dgm:t>
        <a:bodyPr/>
        <a:lstStyle/>
        <a:p>
          <a:endParaRPr lang="en-US"/>
        </a:p>
      </dgm:t>
    </dgm:pt>
    <dgm:pt modelId="{3AA3E6A7-40A6-4CB3-BFBD-E39D7E3026CE}" type="pres">
      <dgm:prSet presAssocID="{F36A230A-26E3-4CF6-9D5D-06BEE2D43107}" presName="childText" presStyleLbl="bgAcc1" presStyleIdx="1" presStyleCnt="10">
        <dgm:presLayoutVars>
          <dgm:bulletEnabled val="1"/>
        </dgm:presLayoutVars>
      </dgm:prSet>
      <dgm:spPr/>
      <dgm:t>
        <a:bodyPr/>
        <a:lstStyle/>
        <a:p>
          <a:endParaRPr lang="en-US"/>
        </a:p>
      </dgm:t>
    </dgm:pt>
    <dgm:pt modelId="{8A839A8A-3BF0-404B-A115-3943AA13DACB}" type="pres">
      <dgm:prSet presAssocID="{88B54244-EC5B-402F-B249-6C26E6022C26}" presName="root" presStyleCnt="0"/>
      <dgm:spPr/>
      <dgm:t>
        <a:bodyPr/>
        <a:lstStyle/>
        <a:p>
          <a:endParaRPr lang="en-US"/>
        </a:p>
      </dgm:t>
    </dgm:pt>
    <dgm:pt modelId="{FB9046DC-25A1-4CCA-A3F5-33FA15E5AD09}" type="pres">
      <dgm:prSet presAssocID="{88B54244-EC5B-402F-B249-6C26E6022C26}" presName="rootComposite" presStyleCnt="0"/>
      <dgm:spPr/>
      <dgm:t>
        <a:bodyPr/>
        <a:lstStyle/>
        <a:p>
          <a:endParaRPr lang="en-US"/>
        </a:p>
      </dgm:t>
    </dgm:pt>
    <dgm:pt modelId="{96A67018-76D3-480F-9B7B-150A8ED39B2E}" type="pres">
      <dgm:prSet presAssocID="{88B54244-EC5B-402F-B249-6C26E6022C26}" presName="rootText" presStyleLbl="node1" presStyleIdx="1" presStyleCnt="4"/>
      <dgm:spPr/>
      <dgm:t>
        <a:bodyPr/>
        <a:lstStyle/>
        <a:p>
          <a:endParaRPr lang="en-US"/>
        </a:p>
      </dgm:t>
    </dgm:pt>
    <dgm:pt modelId="{7D6FE562-832E-471F-953D-9F127062E637}" type="pres">
      <dgm:prSet presAssocID="{88B54244-EC5B-402F-B249-6C26E6022C26}" presName="rootConnector" presStyleLbl="node1" presStyleIdx="1" presStyleCnt="4"/>
      <dgm:spPr/>
      <dgm:t>
        <a:bodyPr/>
        <a:lstStyle/>
        <a:p>
          <a:endParaRPr lang="en-US"/>
        </a:p>
      </dgm:t>
    </dgm:pt>
    <dgm:pt modelId="{0A1B84E7-22C1-4D09-8FAA-42207C4D6F01}" type="pres">
      <dgm:prSet presAssocID="{88B54244-EC5B-402F-B249-6C26E6022C26}" presName="childShape" presStyleCnt="0"/>
      <dgm:spPr/>
      <dgm:t>
        <a:bodyPr/>
        <a:lstStyle/>
        <a:p>
          <a:endParaRPr lang="en-US"/>
        </a:p>
      </dgm:t>
    </dgm:pt>
    <dgm:pt modelId="{6A93E816-EBC3-409B-BC82-F80D1E01D0FE}" type="pres">
      <dgm:prSet presAssocID="{9C8533F8-6569-4E92-A26A-F148AB4C8260}" presName="Name13" presStyleLbl="parChTrans1D2" presStyleIdx="2" presStyleCnt="10"/>
      <dgm:spPr/>
      <dgm:t>
        <a:bodyPr/>
        <a:lstStyle/>
        <a:p>
          <a:endParaRPr lang="en-US"/>
        </a:p>
      </dgm:t>
    </dgm:pt>
    <dgm:pt modelId="{CDCA0D25-32CE-4C75-B320-5176E6C211CD}" type="pres">
      <dgm:prSet presAssocID="{1F502335-C30A-4A99-B0C6-9EE4FA6947FC}" presName="childText" presStyleLbl="bgAcc1" presStyleIdx="2" presStyleCnt="10">
        <dgm:presLayoutVars>
          <dgm:bulletEnabled val="1"/>
        </dgm:presLayoutVars>
      </dgm:prSet>
      <dgm:spPr/>
      <dgm:t>
        <a:bodyPr/>
        <a:lstStyle/>
        <a:p>
          <a:endParaRPr lang="en-US"/>
        </a:p>
      </dgm:t>
    </dgm:pt>
    <dgm:pt modelId="{E4E184A4-C951-49F4-BF54-E3A1680676B6}" type="pres">
      <dgm:prSet presAssocID="{CAD96507-6877-4C81-B65B-2D9AA14F2ECB}" presName="Name13" presStyleLbl="parChTrans1D2" presStyleIdx="3" presStyleCnt="10"/>
      <dgm:spPr/>
      <dgm:t>
        <a:bodyPr/>
        <a:lstStyle/>
        <a:p>
          <a:endParaRPr lang="en-US"/>
        </a:p>
      </dgm:t>
    </dgm:pt>
    <dgm:pt modelId="{B83E7F32-32E4-4C81-ADF2-DCD4186ECDC4}" type="pres">
      <dgm:prSet presAssocID="{EDCFA464-EBB2-4EE5-A12C-A86D217F2C85}" presName="childText" presStyleLbl="bgAcc1" presStyleIdx="3" presStyleCnt="10">
        <dgm:presLayoutVars>
          <dgm:bulletEnabled val="1"/>
        </dgm:presLayoutVars>
      </dgm:prSet>
      <dgm:spPr/>
      <dgm:t>
        <a:bodyPr/>
        <a:lstStyle/>
        <a:p>
          <a:endParaRPr lang="en-US"/>
        </a:p>
      </dgm:t>
    </dgm:pt>
    <dgm:pt modelId="{37B24D81-8F11-4B5E-95DD-0A64AA0E7224}" type="pres">
      <dgm:prSet presAssocID="{6870F2A4-8148-4ECE-A2C1-A522FA88D785}" presName="Name13" presStyleLbl="parChTrans1D2" presStyleIdx="4" presStyleCnt="10"/>
      <dgm:spPr/>
      <dgm:t>
        <a:bodyPr/>
        <a:lstStyle/>
        <a:p>
          <a:endParaRPr lang="en-US"/>
        </a:p>
      </dgm:t>
    </dgm:pt>
    <dgm:pt modelId="{933456EE-7AC4-4D6D-9AC2-60D0DC3BB234}" type="pres">
      <dgm:prSet presAssocID="{EC376011-B4D7-45D3-B969-66CA1A9DAEB3}" presName="childText" presStyleLbl="bgAcc1" presStyleIdx="4" presStyleCnt="10">
        <dgm:presLayoutVars>
          <dgm:bulletEnabled val="1"/>
        </dgm:presLayoutVars>
      </dgm:prSet>
      <dgm:spPr/>
      <dgm:t>
        <a:bodyPr/>
        <a:lstStyle/>
        <a:p>
          <a:endParaRPr lang="en-US"/>
        </a:p>
      </dgm:t>
    </dgm:pt>
    <dgm:pt modelId="{70592137-D656-4499-BE1F-2929A1ED23C4}" type="pres">
      <dgm:prSet presAssocID="{23E0F508-3D5F-41E2-80DC-9EE59A1E40EB}" presName="root" presStyleCnt="0"/>
      <dgm:spPr/>
      <dgm:t>
        <a:bodyPr/>
        <a:lstStyle/>
        <a:p>
          <a:endParaRPr lang="en-US"/>
        </a:p>
      </dgm:t>
    </dgm:pt>
    <dgm:pt modelId="{A1DAF631-5353-43D6-8314-90FF896C8530}" type="pres">
      <dgm:prSet presAssocID="{23E0F508-3D5F-41E2-80DC-9EE59A1E40EB}" presName="rootComposite" presStyleCnt="0"/>
      <dgm:spPr/>
      <dgm:t>
        <a:bodyPr/>
        <a:lstStyle/>
        <a:p>
          <a:endParaRPr lang="en-US"/>
        </a:p>
      </dgm:t>
    </dgm:pt>
    <dgm:pt modelId="{5C5DC175-802B-4922-8A31-1E145BF9B4A9}" type="pres">
      <dgm:prSet presAssocID="{23E0F508-3D5F-41E2-80DC-9EE59A1E40EB}" presName="rootText" presStyleLbl="node1" presStyleIdx="2" presStyleCnt="4"/>
      <dgm:spPr/>
      <dgm:t>
        <a:bodyPr/>
        <a:lstStyle/>
        <a:p>
          <a:endParaRPr lang="en-US"/>
        </a:p>
      </dgm:t>
    </dgm:pt>
    <dgm:pt modelId="{C40AC9D1-ADBF-44F0-8A39-8BE5141BC993}" type="pres">
      <dgm:prSet presAssocID="{23E0F508-3D5F-41E2-80DC-9EE59A1E40EB}" presName="rootConnector" presStyleLbl="node1" presStyleIdx="2" presStyleCnt="4"/>
      <dgm:spPr/>
      <dgm:t>
        <a:bodyPr/>
        <a:lstStyle/>
        <a:p>
          <a:endParaRPr lang="en-US"/>
        </a:p>
      </dgm:t>
    </dgm:pt>
    <dgm:pt modelId="{9289429C-F466-4D1F-A672-59E850B0255E}" type="pres">
      <dgm:prSet presAssocID="{23E0F508-3D5F-41E2-80DC-9EE59A1E40EB}" presName="childShape" presStyleCnt="0"/>
      <dgm:spPr/>
      <dgm:t>
        <a:bodyPr/>
        <a:lstStyle/>
        <a:p>
          <a:endParaRPr lang="en-US"/>
        </a:p>
      </dgm:t>
    </dgm:pt>
    <dgm:pt modelId="{73AA25E5-05BE-4B26-9D0D-F3354ED73497}" type="pres">
      <dgm:prSet presAssocID="{72F38B86-E305-42AD-B52C-E934CD06FA8D}" presName="Name13" presStyleLbl="parChTrans1D2" presStyleIdx="5" presStyleCnt="10"/>
      <dgm:spPr/>
      <dgm:t>
        <a:bodyPr/>
        <a:lstStyle/>
        <a:p>
          <a:endParaRPr lang="en-US"/>
        </a:p>
      </dgm:t>
    </dgm:pt>
    <dgm:pt modelId="{75605BE4-B71E-4154-B896-644045BC4CA2}" type="pres">
      <dgm:prSet presAssocID="{50A01836-E6EB-43C7-94B8-EF5CBE2FF369}" presName="childText" presStyleLbl="bgAcc1" presStyleIdx="5" presStyleCnt="10">
        <dgm:presLayoutVars>
          <dgm:bulletEnabled val="1"/>
        </dgm:presLayoutVars>
      </dgm:prSet>
      <dgm:spPr/>
      <dgm:t>
        <a:bodyPr/>
        <a:lstStyle/>
        <a:p>
          <a:endParaRPr lang="en-US"/>
        </a:p>
      </dgm:t>
    </dgm:pt>
    <dgm:pt modelId="{6116E226-CBCC-4B49-B443-9F3E7C3C9EE9}" type="pres">
      <dgm:prSet presAssocID="{B8ABA3B6-3BF9-4F39-B9E1-BD81E8932933}" presName="Name13" presStyleLbl="parChTrans1D2" presStyleIdx="6" presStyleCnt="10"/>
      <dgm:spPr/>
      <dgm:t>
        <a:bodyPr/>
        <a:lstStyle/>
        <a:p>
          <a:endParaRPr lang="en-US"/>
        </a:p>
      </dgm:t>
    </dgm:pt>
    <dgm:pt modelId="{1A3D6FFA-B41F-4522-B4F7-15C7CD0EFB33}" type="pres">
      <dgm:prSet presAssocID="{37CE5151-1C20-4112-B86D-1D2858023930}" presName="childText" presStyleLbl="bgAcc1" presStyleIdx="6" presStyleCnt="10">
        <dgm:presLayoutVars>
          <dgm:bulletEnabled val="1"/>
        </dgm:presLayoutVars>
      </dgm:prSet>
      <dgm:spPr/>
      <dgm:t>
        <a:bodyPr/>
        <a:lstStyle/>
        <a:p>
          <a:endParaRPr lang="en-US"/>
        </a:p>
      </dgm:t>
    </dgm:pt>
    <dgm:pt modelId="{07A45C6A-63B5-42B3-B9CC-7FFD2E5B3118}" type="pres">
      <dgm:prSet presAssocID="{4848842D-9652-4A13-9B42-09C5AA973E04}" presName="Name13" presStyleLbl="parChTrans1D2" presStyleIdx="7" presStyleCnt="10"/>
      <dgm:spPr/>
      <dgm:t>
        <a:bodyPr/>
        <a:lstStyle/>
        <a:p>
          <a:endParaRPr lang="en-US"/>
        </a:p>
      </dgm:t>
    </dgm:pt>
    <dgm:pt modelId="{B31C790E-6FA0-4831-A813-15038F8009BC}" type="pres">
      <dgm:prSet presAssocID="{2CEA38D9-25A0-43A0-9444-CB3F6D8A73F1}" presName="childText" presStyleLbl="bgAcc1" presStyleIdx="7" presStyleCnt="10">
        <dgm:presLayoutVars>
          <dgm:bulletEnabled val="1"/>
        </dgm:presLayoutVars>
      </dgm:prSet>
      <dgm:spPr/>
      <dgm:t>
        <a:bodyPr/>
        <a:lstStyle/>
        <a:p>
          <a:endParaRPr lang="en-US"/>
        </a:p>
      </dgm:t>
    </dgm:pt>
    <dgm:pt modelId="{B07F57B5-1511-4685-9497-F439935878AC}" type="pres">
      <dgm:prSet presAssocID="{BF329172-2A23-4A5B-B3C6-26A0353762A3}" presName="root" presStyleCnt="0"/>
      <dgm:spPr/>
      <dgm:t>
        <a:bodyPr/>
        <a:lstStyle/>
        <a:p>
          <a:endParaRPr lang="en-US"/>
        </a:p>
      </dgm:t>
    </dgm:pt>
    <dgm:pt modelId="{8C68E8CB-3CF7-429F-BC57-A6E55CDA2F2B}" type="pres">
      <dgm:prSet presAssocID="{BF329172-2A23-4A5B-B3C6-26A0353762A3}" presName="rootComposite" presStyleCnt="0"/>
      <dgm:spPr/>
      <dgm:t>
        <a:bodyPr/>
        <a:lstStyle/>
        <a:p>
          <a:endParaRPr lang="en-US"/>
        </a:p>
      </dgm:t>
    </dgm:pt>
    <dgm:pt modelId="{351F2F36-D6AD-4230-A606-DBD8DAB5180E}" type="pres">
      <dgm:prSet presAssocID="{BF329172-2A23-4A5B-B3C6-26A0353762A3}" presName="rootText" presStyleLbl="node1" presStyleIdx="3" presStyleCnt="4"/>
      <dgm:spPr/>
      <dgm:t>
        <a:bodyPr/>
        <a:lstStyle/>
        <a:p>
          <a:endParaRPr lang="en-US"/>
        </a:p>
      </dgm:t>
    </dgm:pt>
    <dgm:pt modelId="{8B1D4946-E09C-4C02-8CC0-045BA55F6D25}" type="pres">
      <dgm:prSet presAssocID="{BF329172-2A23-4A5B-B3C6-26A0353762A3}" presName="rootConnector" presStyleLbl="node1" presStyleIdx="3" presStyleCnt="4"/>
      <dgm:spPr/>
      <dgm:t>
        <a:bodyPr/>
        <a:lstStyle/>
        <a:p>
          <a:endParaRPr lang="en-US"/>
        </a:p>
      </dgm:t>
    </dgm:pt>
    <dgm:pt modelId="{0CD66FD2-CE47-4094-AA09-8A7F6EC2031E}" type="pres">
      <dgm:prSet presAssocID="{BF329172-2A23-4A5B-B3C6-26A0353762A3}" presName="childShape" presStyleCnt="0"/>
      <dgm:spPr/>
      <dgm:t>
        <a:bodyPr/>
        <a:lstStyle/>
        <a:p>
          <a:endParaRPr lang="en-US"/>
        </a:p>
      </dgm:t>
    </dgm:pt>
    <dgm:pt modelId="{B52175B0-4C4E-450D-98F5-43EFE59DE68B}" type="pres">
      <dgm:prSet presAssocID="{2D7661E4-C0E5-4376-A29F-1380E94A700F}" presName="Name13" presStyleLbl="parChTrans1D2" presStyleIdx="8" presStyleCnt="10"/>
      <dgm:spPr/>
      <dgm:t>
        <a:bodyPr/>
        <a:lstStyle/>
        <a:p>
          <a:endParaRPr lang="en-US"/>
        </a:p>
      </dgm:t>
    </dgm:pt>
    <dgm:pt modelId="{E995D1FB-5D97-4318-A9D4-345FA08F939A}" type="pres">
      <dgm:prSet presAssocID="{8ECACD06-693F-4E9A-A917-5F3F7059F55F}" presName="childText" presStyleLbl="bgAcc1" presStyleIdx="8" presStyleCnt="10">
        <dgm:presLayoutVars>
          <dgm:bulletEnabled val="1"/>
        </dgm:presLayoutVars>
      </dgm:prSet>
      <dgm:spPr/>
      <dgm:t>
        <a:bodyPr/>
        <a:lstStyle/>
        <a:p>
          <a:endParaRPr lang="en-US"/>
        </a:p>
      </dgm:t>
    </dgm:pt>
    <dgm:pt modelId="{F58270A1-1C4D-4810-9FC0-3584BCC723C3}" type="pres">
      <dgm:prSet presAssocID="{716D7425-BE14-4F94-BB74-AC242B24D240}" presName="Name13" presStyleLbl="parChTrans1D2" presStyleIdx="9" presStyleCnt="10"/>
      <dgm:spPr/>
      <dgm:t>
        <a:bodyPr/>
        <a:lstStyle/>
        <a:p>
          <a:endParaRPr lang="en-US"/>
        </a:p>
      </dgm:t>
    </dgm:pt>
    <dgm:pt modelId="{63028D3A-AA0F-4E6F-B6FB-C8E95150E373}" type="pres">
      <dgm:prSet presAssocID="{C8DCBFA7-585E-4FBF-AEB6-637D731B0C8B}" presName="childText" presStyleLbl="bgAcc1" presStyleIdx="9" presStyleCnt="10">
        <dgm:presLayoutVars>
          <dgm:bulletEnabled val="1"/>
        </dgm:presLayoutVars>
      </dgm:prSet>
      <dgm:spPr/>
      <dgm:t>
        <a:bodyPr/>
        <a:lstStyle/>
        <a:p>
          <a:endParaRPr lang="en-US"/>
        </a:p>
      </dgm:t>
    </dgm:pt>
  </dgm:ptLst>
  <dgm:cxnLst>
    <dgm:cxn modelId="{57BFE678-D1D3-42CD-9F7D-4A7B360C8145}" type="presOf" srcId="{EDCFA464-EBB2-4EE5-A12C-A86D217F2C85}" destId="{B83E7F32-32E4-4C81-ADF2-DCD4186ECDC4}" srcOrd="0" destOrd="0" presId="urn:microsoft.com/office/officeart/2005/8/layout/hierarchy3"/>
    <dgm:cxn modelId="{09362D2B-3901-4D07-83EF-B675CACB8483}" type="presOf" srcId="{BCCF6D9C-8594-466D-ADEE-4B01F8F98028}" destId="{D7FC5D8F-BC81-43B0-B959-22257CC46001}" srcOrd="0" destOrd="0" presId="urn:microsoft.com/office/officeart/2005/8/layout/hierarchy3"/>
    <dgm:cxn modelId="{0C38433D-63FE-4990-AC81-A0F68BB3700E}" srcId="{970E0A52-F769-4DAD-BB0A-2654D6717A87}" destId="{56A76203-9565-4324-AC58-E40454A1A19C}" srcOrd="0" destOrd="0" parTransId="{78329A67-4880-4B75-BC97-E5302A6E5FCC}" sibTransId="{EF4EE4DC-11A4-4E2D-B68B-F92333EE2BB5}"/>
    <dgm:cxn modelId="{C994B596-DFCD-481A-95B9-615F23EBDFFA}" type="presOf" srcId="{23E0F508-3D5F-41E2-80DC-9EE59A1E40EB}" destId="{5C5DC175-802B-4922-8A31-1E145BF9B4A9}" srcOrd="0" destOrd="0" presId="urn:microsoft.com/office/officeart/2005/8/layout/hierarchy3"/>
    <dgm:cxn modelId="{B11B6AA4-6D35-425C-8086-8C8F86E6146C}" type="presOf" srcId="{EC376011-B4D7-45D3-B969-66CA1A9DAEB3}" destId="{933456EE-7AC4-4D6D-9AC2-60D0DC3BB234}" srcOrd="0" destOrd="0" presId="urn:microsoft.com/office/officeart/2005/8/layout/hierarchy3"/>
    <dgm:cxn modelId="{22A80B0B-F5E3-4588-A9CF-84BBAD248105}" type="presOf" srcId="{B8ABA3B6-3BF9-4F39-B9E1-BD81E8932933}" destId="{6116E226-CBCC-4B49-B443-9F3E7C3C9EE9}" srcOrd="0" destOrd="0" presId="urn:microsoft.com/office/officeart/2005/8/layout/hierarchy3"/>
    <dgm:cxn modelId="{DDFB758A-BDFD-4915-A0F7-66A98CAAF730}" type="presOf" srcId="{9C8533F8-6569-4E92-A26A-F148AB4C8260}" destId="{6A93E816-EBC3-409B-BC82-F80D1E01D0FE}" srcOrd="0" destOrd="0" presId="urn:microsoft.com/office/officeart/2005/8/layout/hierarchy3"/>
    <dgm:cxn modelId="{7A4CDA2E-F555-42D6-8E1C-194C51AF8131}" type="presOf" srcId="{C8DCBFA7-585E-4FBF-AEB6-637D731B0C8B}" destId="{63028D3A-AA0F-4E6F-B6FB-C8E95150E373}" srcOrd="0" destOrd="0" presId="urn:microsoft.com/office/officeart/2005/8/layout/hierarchy3"/>
    <dgm:cxn modelId="{29F2D0D6-AD63-4850-B1CF-5885E6BED08D}" type="presOf" srcId="{BF329172-2A23-4A5B-B3C6-26A0353762A3}" destId="{8B1D4946-E09C-4C02-8CC0-045BA55F6D25}" srcOrd="1" destOrd="0" presId="urn:microsoft.com/office/officeart/2005/8/layout/hierarchy3"/>
    <dgm:cxn modelId="{FAC0DF33-8289-45D2-BFA1-274D417234D2}" type="presOf" srcId="{88B54244-EC5B-402F-B249-6C26E6022C26}" destId="{7D6FE562-832E-471F-953D-9F127062E637}" srcOrd="1" destOrd="0" presId="urn:microsoft.com/office/officeart/2005/8/layout/hierarchy3"/>
    <dgm:cxn modelId="{68ABF072-C69C-460D-AC00-18DCA77981DB}" srcId="{BF329172-2A23-4A5B-B3C6-26A0353762A3}" destId="{8ECACD06-693F-4E9A-A917-5F3F7059F55F}" srcOrd="0" destOrd="0" parTransId="{2D7661E4-C0E5-4376-A29F-1380E94A700F}" sibTransId="{02D98DCA-BBF0-4023-9D3B-8EF6965EAE21}"/>
    <dgm:cxn modelId="{438321D9-6615-4FA1-B95C-A68187074327}" type="presOf" srcId="{CAD96507-6877-4C81-B65B-2D9AA14F2ECB}" destId="{E4E184A4-C951-49F4-BF54-E3A1680676B6}" srcOrd="0" destOrd="0" presId="urn:microsoft.com/office/officeart/2005/8/layout/hierarchy3"/>
    <dgm:cxn modelId="{3266DD23-D9B9-41ED-8571-5F5018031DA5}" srcId="{BF329172-2A23-4A5B-B3C6-26A0353762A3}" destId="{C8DCBFA7-585E-4FBF-AEB6-637D731B0C8B}" srcOrd="1" destOrd="0" parTransId="{716D7425-BE14-4F94-BB74-AC242B24D240}" sibTransId="{B608DB0A-2B42-444E-A5AE-30987EB0B3A7}"/>
    <dgm:cxn modelId="{0D86F0A4-8E0A-4823-87D7-B2C67295577A}" type="presOf" srcId="{C17B51F0-CEF3-4085-B706-39CF6AE9FF08}" destId="{F6478861-9692-4F58-85B9-453C424F8066}" srcOrd="0" destOrd="0" presId="urn:microsoft.com/office/officeart/2005/8/layout/hierarchy3"/>
    <dgm:cxn modelId="{688A6FC4-2307-4116-B364-864955509C65}" type="presOf" srcId="{4848842D-9652-4A13-9B42-09C5AA973E04}" destId="{07A45C6A-63B5-42B3-B9CC-7FFD2E5B3118}" srcOrd="0" destOrd="0" presId="urn:microsoft.com/office/officeart/2005/8/layout/hierarchy3"/>
    <dgm:cxn modelId="{A19848CC-AB25-46FD-966E-F696634A6765}" type="presOf" srcId="{37CE5151-1C20-4112-B86D-1D2858023930}" destId="{1A3D6FFA-B41F-4522-B4F7-15C7CD0EFB33}" srcOrd="0" destOrd="0" presId="urn:microsoft.com/office/officeart/2005/8/layout/hierarchy3"/>
    <dgm:cxn modelId="{7212A05A-1109-42AB-A6F3-39DEFCFF56E2}" srcId="{23E0F508-3D5F-41E2-80DC-9EE59A1E40EB}" destId="{50A01836-E6EB-43C7-94B8-EF5CBE2FF369}" srcOrd="0" destOrd="0" parTransId="{72F38B86-E305-42AD-B52C-E934CD06FA8D}" sibTransId="{82E86D84-124B-4938-9EB6-28AF7D339D5C}"/>
    <dgm:cxn modelId="{F6A299FC-553F-4099-BCC8-91631CD424D6}" type="presOf" srcId="{970E0A52-F769-4DAD-BB0A-2654D6717A87}" destId="{B48E436F-6296-4757-8D9B-EB4A50EA4707}" srcOrd="0" destOrd="0" presId="urn:microsoft.com/office/officeart/2005/8/layout/hierarchy3"/>
    <dgm:cxn modelId="{63FED2B8-F203-45DD-AE4C-9FE416238DD7}" srcId="{C17B51F0-CEF3-4085-B706-39CF6AE9FF08}" destId="{23E0F508-3D5F-41E2-80DC-9EE59A1E40EB}" srcOrd="2" destOrd="0" parTransId="{D3832246-B99B-4FDB-B648-2AC42721D54D}" sibTransId="{712CCB34-13E3-468B-8DE5-DB2F4847798A}"/>
    <dgm:cxn modelId="{2F537E14-62F1-4DDC-ABDB-69AB1E5A3D75}" type="presOf" srcId="{2CEA38D9-25A0-43A0-9444-CB3F6D8A73F1}" destId="{B31C790E-6FA0-4831-A813-15038F8009BC}" srcOrd="0" destOrd="0" presId="urn:microsoft.com/office/officeart/2005/8/layout/hierarchy3"/>
    <dgm:cxn modelId="{94B3EAAD-2491-4453-AB2E-98DB4552AE8A}" type="presOf" srcId="{72F38B86-E305-42AD-B52C-E934CD06FA8D}" destId="{73AA25E5-05BE-4B26-9D0D-F3354ED73497}" srcOrd="0" destOrd="0" presId="urn:microsoft.com/office/officeart/2005/8/layout/hierarchy3"/>
    <dgm:cxn modelId="{64D579EF-C9DB-40DD-AC11-77BE1A59614F}" type="presOf" srcId="{88B54244-EC5B-402F-B249-6C26E6022C26}" destId="{96A67018-76D3-480F-9B7B-150A8ED39B2E}" srcOrd="0" destOrd="0" presId="urn:microsoft.com/office/officeart/2005/8/layout/hierarchy3"/>
    <dgm:cxn modelId="{9E3D85AE-58D0-4C50-B8F7-79A1149BCCA6}" type="presOf" srcId="{50A01836-E6EB-43C7-94B8-EF5CBE2FF369}" destId="{75605BE4-B71E-4154-B896-644045BC4CA2}" srcOrd="0" destOrd="0" presId="urn:microsoft.com/office/officeart/2005/8/layout/hierarchy3"/>
    <dgm:cxn modelId="{87E020A3-7416-4B6F-AE6B-A8F4232C3832}" srcId="{C17B51F0-CEF3-4085-B706-39CF6AE9FF08}" destId="{970E0A52-F769-4DAD-BB0A-2654D6717A87}" srcOrd="0" destOrd="0" parTransId="{5A9D2856-914E-49FE-A022-49B5C296F1A1}" sibTransId="{80C8E3DA-6CD9-4BFC-AE58-A4E43B90A5A2}"/>
    <dgm:cxn modelId="{78FFFA72-D388-4CAF-81BB-95D97C872516}" type="presOf" srcId="{BF329172-2A23-4A5B-B3C6-26A0353762A3}" destId="{351F2F36-D6AD-4230-A606-DBD8DAB5180E}" srcOrd="0" destOrd="0" presId="urn:microsoft.com/office/officeart/2005/8/layout/hierarchy3"/>
    <dgm:cxn modelId="{D2340C10-1AD0-45A4-8675-7B1BB6E39043}" srcId="{23E0F508-3D5F-41E2-80DC-9EE59A1E40EB}" destId="{37CE5151-1C20-4112-B86D-1D2858023930}" srcOrd="1" destOrd="0" parTransId="{B8ABA3B6-3BF9-4F39-B9E1-BD81E8932933}" sibTransId="{1E807A0B-7319-4E3F-ABC3-25CBCBFAE0F5}"/>
    <dgm:cxn modelId="{4173DA93-C0E2-42A5-8A63-38B9E4C2BCFF}" srcId="{23E0F508-3D5F-41E2-80DC-9EE59A1E40EB}" destId="{2CEA38D9-25A0-43A0-9444-CB3F6D8A73F1}" srcOrd="2" destOrd="0" parTransId="{4848842D-9652-4A13-9B42-09C5AA973E04}" sibTransId="{A0677807-2AD1-4293-ACF5-BC457EA1AC03}"/>
    <dgm:cxn modelId="{946455BE-93A4-4095-A171-1D9DD416C389}" type="presOf" srcId="{23E0F508-3D5F-41E2-80DC-9EE59A1E40EB}" destId="{C40AC9D1-ADBF-44F0-8A39-8BE5141BC993}" srcOrd="1" destOrd="0" presId="urn:microsoft.com/office/officeart/2005/8/layout/hierarchy3"/>
    <dgm:cxn modelId="{EA2B0828-D90B-46C8-BFCE-F1F4187D272E}" type="presOf" srcId="{8ECACD06-693F-4E9A-A917-5F3F7059F55F}" destId="{E995D1FB-5D97-4318-A9D4-345FA08F939A}" srcOrd="0" destOrd="0" presId="urn:microsoft.com/office/officeart/2005/8/layout/hierarchy3"/>
    <dgm:cxn modelId="{42123E9D-FA51-4A63-94A6-3CCD317E0D8A}" type="presOf" srcId="{970E0A52-F769-4DAD-BB0A-2654D6717A87}" destId="{38E9E568-1D09-4AD1-8C80-C46CD4D732DD}" srcOrd="1" destOrd="0" presId="urn:microsoft.com/office/officeart/2005/8/layout/hierarchy3"/>
    <dgm:cxn modelId="{CA9E46FD-BB96-4C22-86A8-665D0488D3B4}" type="presOf" srcId="{78329A67-4880-4B75-BC97-E5302A6E5FCC}" destId="{C801CC0E-0F03-4738-9315-5D4DA8F1CB38}" srcOrd="0" destOrd="0" presId="urn:microsoft.com/office/officeart/2005/8/layout/hierarchy3"/>
    <dgm:cxn modelId="{06ED3373-F770-437A-AE5E-130873FF8C8C}" type="presOf" srcId="{716D7425-BE14-4F94-BB74-AC242B24D240}" destId="{F58270A1-1C4D-4810-9FC0-3584BCC723C3}" srcOrd="0" destOrd="0" presId="urn:microsoft.com/office/officeart/2005/8/layout/hierarchy3"/>
    <dgm:cxn modelId="{1DFE8AF0-3DE1-4548-899D-62BE030B54CC}" srcId="{88B54244-EC5B-402F-B249-6C26E6022C26}" destId="{EDCFA464-EBB2-4EE5-A12C-A86D217F2C85}" srcOrd="1" destOrd="0" parTransId="{CAD96507-6877-4C81-B65B-2D9AA14F2ECB}" sibTransId="{1FD872B8-3DFA-4908-B650-2E759196EFBB}"/>
    <dgm:cxn modelId="{68D0B98E-8C29-4C29-9948-82BB57E91B7A}" type="presOf" srcId="{F36A230A-26E3-4CF6-9D5D-06BEE2D43107}" destId="{3AA3E6A7-40A6-4CB3-BFBD-E39D7E3026CE}" srcOrd="0" destOrd="0" presId="urn:microsoft.com/office/officeart/2005/8/layout/hierarchy3"/>
    <dgm:cxn modelId="{13A7C09D-64F3-4AE7-BF75-E34982D65249}" srcId="{C17B51F0-CEF3-4085-B706-39CF6AE9FF08}" destId="{88B54244-EC5B-402F-B249-6C26E6022C26}" srcOrd="1" destOrd="0" parTransId="{33F99099-98A5-47CA-8D67-A09B0B23B9AF}" sibTransId="{DA5C27B5-3A00-4FBA-8BA2-C754A50D6641}"/>
    <dgm:cxn modelId="{C9BF6695-3448-46F8-8913-472A9C5FC130}" srcId="{88B54244-EC5B-402F-B249-6C26E6022C26}" destId="{EC376011-B4D7-45D3-B969-66CA1A9DAEB3}" srcOrd="2" destOrd="0" parTransId="{6870F2A4-8148-4ECE-A2C1-A522FA88D785}" sibTransId="{74F186B1-17A6-40F9-938E-1BAAB6AAA8E9}"/>
    <dgm:cxn modelId="{78FF5307-E47A-44FB-A61E-4D023816CD33}" srcId="{88B54244-EC5B-402F-B249-6C26E6022C26}" destId="{1F502335-C30A-4A99-B0C6-9EE4FA6947FC}" srcOrd="0" destOrd="0" parTransId="{9C8533F8-6569-4E92-A26A-F148AB4C8260}" sibTransId="{D4E1D25A-27BD-4B39-A981-8739675C1680}"/>
    <dgm:cxn modelId="{32DD67A3-BC23-44CE-9D09-0DF59601BE0A}" type="presOf" srcId="{6870F2A4-8148-4ECE-A2C1-A522FA88D785}" destId="{37B24D81-8F11-4B5E-95DD-0A64AA0E7224}" srcOrd="0" destOrd="0" presId="urn:microsoft.com/office/officeart/2005/8/layout/hierarchy3"/>
    <dgm:cxn modelId="{1A38C40B-917D-4DAE-A352-3F2706F88C97}" type="presOf" srcId="{56A76203-9565-4324-AC58-E40454A1A19C}" destId="{282C61E0-3C7B-42E2-B365-7E28CFC24155}" srcOrd="0" destOrd="0" presId="urn:microsoft.com/office/officeart/2005/8/layout/hierarchy3"/>
    <dgm:cxn modelId="{65A58E9F-255E-445A-BEFF-897C36BA5E49}" type="presOf" srcId="{2D7661E4-C0E5-4376-A29F-1380E94A700F}" destId="{B52175B0-4C4E-450D-98F5-43EFE59DE68B}" srcOrd="0" destOrd="0" presId="urn:microsoft.com/office/officeart/2005/8/layout/hierarchy3"/>
    <dgm:cxn modelId="{E30E516C-E9EC-4204-856B-778CB6CE58B6}" srcId="{970E0A52-F769-4DAD-BB0A-2654D6717A87}" destId="{F36A230A-26E3-4CF6-9D5D-06BEE2D43107}" srcOrd="1" destOrd="0" parTransId="{BCCF6D9C-8594-466D-ADEE-4B01F8F98028}" sibTransId="{E5E5A828-FA35-4034-B182-36F66822CE86}"/>
    <dgm:cxn modelId="{A839FA05-A551-4F6B-8501-A330B6834D38}" srcId="{C17B51F0-CEF3-4085-B706-39CF6AE9FF08}" destId="{BF329172-2A23-4A5B-B3C6-26A0353762A3}" srcOrd="3" destOrd="0" parTransId="{ECFB57E4-1E0F-40F5-B774-1078F2FF45D1}" sibTransId="{908C926D-A844-44B4-972C-819B043AEED2}"/>
    <dgm:cxn modelId="{E162588B-8CCF-4D37-82E4-A352449E3D49}" type="presOf" srcId="{1F502335-C30A-4A99-B0C6-9EE4FA6947FC}" destId="{CDCA0D25-32CE-4C75-B320-5176E6C211CD}" srcOrd="0" destOrd="0" presId="urn:microsoft.com/office/officeart/2005/8/layout/hierarchy3"/>
    <dgm:cxn modelId="{54F07D40-CCD6-4EEC-B415-7ED8DAC85451}" type="presParOf" srcId="{F6478861-9692-4F58-85B9-453C424F8066}" destId="{D2527416-C1F6-45AF-9A3E-C8ABD20006A2}" srcOrd="0" destOrd="0" presId="urn:microsoft.com/office/officeart/2005/8/layout/hierarchy3"/>
    <dgm:cxn modelId="{5BC725F1-FB94-42E3-8BAF-CBCFB05D31C7}" type="presParOf" srcId="{D2527416-C1F6-45AF-9A3E-C8ABD20006A2}" destId="{AB5F3DA7-543F-4620-81F2-A6FB07436CF5}" srcOrd="0" destOrd="0" presId="urn:microsoft.com/office/officeart/2005/8/layout/hierarchy3"/>
    <dgm:cxn modelId="{44790C29-7E08-4B2D-9335-821BE4392B74}" type="presParOf" srcId="{AB5F3DA7-543F-4620-81F2-A6FB07436CF5}" destId="{B48E436F-6296-4757-8D9B-EB4A50EA4707}" srcOrd="0" destOrd="0" presId="urn:microsoft.com/office/officeart/2005/8/layout/hierarchy3"/>
    <dgm:cxn modelId="{1F3AE80E-50D6-4EEC-AFF6-AC529B5CB11A}" type="presParOf" srcId="{AB5F3DA7-543F-4620-81F2-A6FB07436CF5}" destId="{38E9E568-1D09-4AD1-8C80-C46CD4D732DD}" srcOrd="1" destOrd="0" presId="urn:microsoft.com/office/officeart/2005/8/layout/hierarchy3"/>
    <dgm:cxn modelId="{453D1526-385F-4398-9227-8439515E05F1}" type="presParOf" srcId="{D2527416-C1F6-45AF-9A3E-C8ABD20006A2}" destId="{EE8A1DBB-2645-420E-ADE0-9FAEBA0B5BCC}" srcOrd="1" destOrd="0" presId="urn:microsoft.com/office/officeart/2005/8/layout/hierarchy3"/>
    <dgm:cxn modelId="{5C7EFE3C-16E2-4A6E-8BAF-719C6B2FF238}" type="presParOf" srcId="{EE8A1DBB-2645-420E-ADE0-9FAEBA0B5BCC}" destId="{C801CC0E-0F03-4738-9315-5D4DA8F1CB38}" srcOrd="0" destOrd="0" presId="urn:microsoft.com/office/officeart/2005/8/layout/hierarchy3"/>
    <dgm:cxn modelId="{E4F84AA8-8CD0-480C-AB80-1F80DF608F8A}" type="presParOf" srcId="{EE8A1DBB-2645-420E-ADE0-9FAEBA0B5BCC}" destId="{282C61E0-3C7B-42E2-B365-7E28CFC24155}" srcOrd="1" destOrd="0" presId="urn:microsoft.com/office/officeart/2005/8/layout/hierarchy3"/>
    <dgm:cxn modelId="{F43CAB2D-9485-438F-B04A-5468170D07B4}" type="presParOf" srcId="{EE8A1DBB-2645-420E-ADE0-9FAEBA0B5BCC}" destId="{D7FC5D8F-BC81-43B0-B959-22257CC46001}" srcOrd="2" destOrd="0" presId="urn:microsoft.com/office/officeart/2005/8/layout/hierarchy3"/>
    <dgm:cxn modelId="{B789F032-5ECE-4677-9572-5426D5E80AD8}" type="presParOf" srcId="{EE8A1DBB-2645-420E-ADE0-9FAEBA0B5BCC}" destId="{3AA3E6A7-40A6-4CB3-BFBD-E39D7E3026CE}" srcOrd="3" destOrd="0" presId="urn:microsoft.com/office/officeart/2005/8/layout/hierarchy3"/>
    <dgm:cxn modelId="{CD3E96BF-D234-4BD1-8BFC-65242C3E17B7}" type="presParOf" srcId="{F6478861-9692-4F58-85B9-453C424F8066}" destId="{8A839A8A-3BF0-404B-A115-3943AA13DACB}" srcOrd="1" destOrd="0" presId="urn:microsoft.com/office/officeart/2005/8/layout/hierarchy3"/>
    <dgm:cxn modelId="{9184193A-75C5-4CCB-A34F-33D8E9A5A51A}" type="presParOf" srcId="{8A839A8A-3BF0-404B-A115-3943AA13DACB}" destId="{FB9046DC-25A1-4CCA-A3F5-33FA15E5AD09}" srcOrd="0" destOrd="0" presId="urn:microsoft.com/office/officeart/2005/8/layout/hierarchy3"/>
    <dgm:cxn modelId="{A40E4E78-F207-4905-80F1-4AAA60FDFCEA}" type="presParOf" srcId="{FB9046DC-25A1-4CCA-A3F5-33FA15E5AD09}" destId="{96A67018-76D3-480F-9B7B-150A8ED39B2E}" srcOrd="0" destOrd="0" presId="urn:microsoft.com/office/officeart/2005/8/layout/hierarchy3"/>
    <dgm:cxn modelId="{36932150-F7B3-471A-ACB1-C40195D0A1CA}" type="presParOf" srcId="{FB9046DC-25A1-4CCA-A3F5-33FA15E5AD09}" destId="{7D6FE562-832E-471F-953D-9F127062E637}" srcOrd="1" destOrd="0" presId="urn:microsoft.com/office/officeart/2005/8/layout/hierarchy3"/>
    <dgm:cxn modelId="{F29C820A-550E-4EFF-8E02-27B26A3E9C01}" type="presParOf" srcId="{8A839A8A-3BF0-404B-A115-3943AA13DACB}" destId="{0A1B84E7-22C1-4D09-8FAA-42207C4D6F01}" srcOrd="1" destOrd="0" presId="urn:microsoft.com/office/officeart/2005/8/layout/hierarchy3"/>
    <dgm:cxn modelId="{02FE4517-D2B5-4000-8E39-0988747404A3}" type="presParOf" srcId="{0A1B84E7-22C1-4D09-8FAA-42207C4D6F01}" destId="{6A93E816-EBC3-409B-BC82-F80D1E01D0FE}" srcOrd="0" destOrd="0" presId="urn:microsoft.com/office/officeart/2005/8/layout/hierarchy3"/>
    <dgm:cxn modelId="{DC313581-7658-4D2F-A1E3-47C281BCB99B}" type="presParOf" srcId="{0A1B84E7-22C1-4D09-8FAA-42207C4D6F01}" destId="{CDCA0D25-32CE-4C75-B320-5176E6C211CD}" srcOrd="1" destOrd="0" presId="urn:microsoft.com/office/officeart/2005/8/layout/hierarchy3"/>
    <dgm:cxn modelId="{C709A88F-191C-417F-A181-AD9232E8538D}" type="presParOf" srcId="{0A1B84E7-22C1-4D09-8FAA-42207C4D6F01}" destId="{E4E184A4-C951-49F4-BF54-E3A1680676B6}" srcOrd="2" destOrd="0" presId="urn:microsoft.com/office/officeart/2005/8/layout/hierarchy3"/>
    <dgm:cxn modelId="{4C10D303-7077-4A98-8816-9752EB45AE9D}" type="presParOf" srcId="{0A1B84E7-22C1-4D09-8FAA-42207C4D6F01}" destId="{B83E7F32-32E4-4C81-ADF2-DCD4186ECDC4}" srcOrd="3" destOrd="0" presId="urn:microsoft.com/office/officeart/2005/8/layout/hierarchy3"/>
    <dgm:cxn modelId="{46F164DD-9FDA-46B9-A2B1-B795BD1C7514}" type="presParOf" srcId="{0A1B84E7-22C1-4D09-8FAA-42207C4D6F01}" destId="{37B24D81-8F11-4B5E-95DD-0A64AA0E7224}" srcOrd="4" destOrd="0" presId="urn:microsoft.com/office/officeart/2005/8/layout/hierarchy3"/>
    <dgm:cxn modelId="{19513265-7FC5-4917-AB70-774D8D7F0EC2}" type="presParOf" srcId="{0A1B84E7-22C1-4D09-8FAA-42207C4D6F01}" destId="{933456EE-7AC4-4D6D-9AC2-60D0DC3BB234}" srcOrd="5" destOrd="0" presId="urn:microsoft.com/office/officeart/2005/8/layout/hierarchy3"/>
    <dgm:cxn modelId="{BE8F86B3-6C76-4757-AA7B-384ADC03D695}" type="presParOf" srcId="{F6478861-9692-4F58-85B9-453C424F8066}" destId="{70592137-D656-4499-BE1F-2929A1ED23C4}" srcOrd="2" destOrd="0" presId="urn:microsoft.com/office/officeart/2005/8/layout/hierarchy3"/>
    <dgm:cxn modelId="{A8C5BC96-38A5-4B6C-9AD4-7DB51C6DCA8D}" type="presParOf" srcId="{70592137-D656-4499-BE1F-2929A1ED23C4}" destId="{A1DAF631-5353-43D6-8314-90FF896C8530}" srcOrd="0" destOrd="0" presId="urn:microsoft.com/office/officeart/2005/8/layout/hierarchy3"/>
    <dgm:cxn modelId="{D089E92D-DAAA-4165-B0D3-AAF655EC5C40}" type="presParOf" srcId="{A1DAF631-5353-43D6-8314-90FF896C8530}" destId="{5C5DC175-802B-4922-8A31-1E145BF9B4A9}" srcOrd="0" destOrd="0" presId="urn:microsoft.com/office/officeart/2005/8/layout/hierarchy3"/>
    <dgm:cxn modelId="{056F39D1-BB87-4EE1-A69C-C93D64AB9D37}" type="presParOf" srcId="{A1DAF631-5353-43D6-8314-90FF896C8530}" destId="{C40AC9D1-ADBF-44F0-8A39-8BE5141BC993}" srcOrd="1" destOrd="0" presId="urn:microsoft.com/office/officeart/2005/8/layout/hierarchy3"/>
    <dgm:cxn modelId="{C131D951-069A-4E7F-A491-610B357EB7A4}" type="presParOf" srcId="{70592137-D656-4499-BE1F-2929A1ED23C4}" destId="{9289429C-F466-4D1F-A672-59E850B0255E}" srcOrd="1" destOrd="0" presId="urn:microsoft.com/office/officeart/2005/8/layout/hierarchy3"/>
    <dgm:cxn modelId="{92B720E0-AAC1-44BD-B5B0-BEEC77843379}" type="presParOf" srcId="{9289429C-F466-4D1F-A672-59E850B0255E}" destId="{73AA25E5-05BE-4B26-9D0D-F3354ED73497}" srcOrd="0" destOrd="0" presId="urn:microsoft.com/office/officeart/2005/8/layout/hierarchy3"/>
    <dgm:cxn modelId="{6894B36F-67CC-4609-8E6F-1CE235C08404}" type="presParOf" srcId="{9289429C-F466-4D1F-A672-59E850B0255E}" destId="{75605BE4-B71E-4154-B896-644045BC4CA2}" srcOrd="1" destOrd="0" presId="urn:microsoft.com/office/officeart/2005/8/layout/hierarchy3"/>
    <dgm:cxn modelId="{F9943235-FAEA-42C8-B132-A80C975FCBD7}" type="presParOf" srcId="{9289429C-F466-4D1F-A672-59E850B0255E}" destId="{6116E226-CBCC-4B49-B443-9F3E7C3C9EE9}" srcOrd="2" destOrd="0" presId="urn:microsoft.com/office/officeart/2005/8/layout/hierarchy3"/>
    <dgm:cxn modelId="{575D0B15-10DF-4803-A9F4-A374BDBF47FB}" type="presParOf" srcId="{9289429C-F466-4D1F-A672-59E850B0255E}" destId="{1A3D6FFA-B41F-4522-B4F7-15C7CD0EFB33}" srcOrd="3" destOrd="0" presId="urn:microsoft.com/office/officeart/2005/8/layout/hierarchy3"/>
    <dgm:cxn modelId="{8A34E6AB-4A2A-4369-A2F0-B2A0B82AC413}" type="presParOf" srcId="{9289429C-F466-4D1F-A672-59E850B0255E}" destId="{07A45C6A-63B5-42B3-B9CC-7FFD2E5B3118}" srcOrd="4" destOrd="0" presId="urn:microsoft.com/office/officeart/2005/8/layout/hierarchy3"/>
    <dgm:cxn modelId="{7B7FADD0-BA0E-46DE-9850-6F28B2D5BC22}" type="presParOf" srcId="{9289429C-F466-4D1F-A672-59E850B0255E}" destId="{B31C790E-6FA0-4831-A813-15038F8009BC}" srcOrd="5" destOrd="0" presId="urn:microsoft.com/office/officeart/2005/8/layout/hierarchy3"/>
    <dgm:cxn modelId="{898E6A30-174F-4BE0-BA4C-3B01ADBE3FDE}" type="presParOf" srcId="{F6478861-9692-4F58-85B9-453C424F8066}" destId="{B07F57B5-1511-4685-9497-F439935878AC}" srcOrd="3" destOrd="0" presId="urn:microsoft.com/office/officeart/2005/8/layout/hierarchy3"/>
    <dgm:cxn modelId="{801E283F-D183-4F48-AD74-9F6EEE041903}" type="presParOf" srcId="{B07F57B5-1511-4685-9497-F439935878AC}" destId="{8C68E8CB-3CF7-429F-BC57-A6E55CDA2F2B}" srcOrd="0" destOrd="0" presId="urn:microsoft.com/office/officeart/2005/8/layout/hierarchy3"/>
    <dgm:cxn modelId="{E321B729-2DDB-4042-9A9A-DAB8159FA41F}" type="presParOf" srcId="{8C68E8CB-3CF7-429F-BC57-A6E55CDA2F2B}" destId="{351F2F36-D6AD-4230-A606-DBD8DAB5180E}" srcOrd="0" destOrd="0" presId="urn:microsoft.com/office/officeart/2005/8/layout/hierarchy3"/>
    <dgm:cxn modelId="{95E4F3B9-FEF9-45FD-96AB-3EA134591640}" type="presParOf" srcId="{8C68E8CB-3CF7-429F-BC57-A6E55CDA2F2B}" destId="{8B1D4946-E09C-4C02-8CC0-045BA55F6D25}" srcOrd="1" destOrd="0" presId="urn:microsoft.com/office/officeart/2005/8/layout/hierarchy3"/>
    <dgm:cxn modelId="{936CADF2-E116-4272-90E4-7975C105DC99}" type="presParOf" srcId="{B07F57B5-1511-4685-9497-F439935878AC}" destId="{0CD66FD2-CE47-4094-AA09-8A7F6EC2031E}" srcOrd="1" destOrd="0" presId="urn:microsoft.com/office/officeart/2005/8/layout/hierarchy3"/>
    <dgm:cxn modelId="{CCFC0ECF-F64F-4042-B0EA-04DCFD78AD0E}" type="presParOf" srcId="{0CD66FD2-CE47-4094-AA09-8A7F6EC2031E}" destId="{B52175B0-4C4E-450D-98F5-43EFE59DE68B}" srcOrd="0" destOrd="0" presId="urn:microsoft.com/office/officeart/2005/8/layout/hierarchy3"/>
    <dgm:cxn modelId="{2576898C-0B2A-4E4E-84D6-5B808CD7FE9F}" type="presParOf" srcId="{0CD66FD2-CE47-4094-AA09-8A7F6EC2031E}" destId="{E995D1FB-5D97-4318-A9D4-345FA08F939A}" srcOrd="1" destOrd="0" presId="urn:microsoft.com/office/officeart/2005/8/layout/hierarchy3"/>
    <dgm:cxn modelId="{CC131607-1703-40C0-92DB-85CFCE48D449}" type="presParOf" srcId="{0CD66FD2-CE47-4094-AA09-8A7F6EC2031E}" destId="{F58270A1-1C4D-4810-9FC0-3584BCC723C3}" srcOrd="2" destOrd="0" presId="urn:microsoft.com/office/officeart/2005/8/layout/hierarchy3"/>
    <dgm:cxn modelId="{89D75591-0F8D-4F5C-BC78-3FE6C5E75C8C}" type="presParOf" srcId="{0CD66FD2-CE47-4094-AA09-8A7F6EC2031E}" destId="{63028D3A-AA0F-4E6F-B6FB-C8E95150E37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E436F-6296-4757-8D9B-EB4A50EA4707}">
      <dsp:nvSpPr>
        <dsp:cNvPr id="0" name=""/>
        <dsp:cNvSpPr/>
      </dsp:nvSpPr>
      <dsp:spPr>
        <a:xfrm>
          <a:off x="1502" y="26151"/>
          <a:ext cx="1726567" cy="863283"/>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dirty="0" smtClean="0"/>
            <a:t>Infrastructure security</a:t>
          </a:r>
          <a:endParaRPr lang="en-US" sz="1900" b="1" kern="1200" dirty="0"/>
        </a:p>
      </dsp:txBody>
      <dsp:txXfrm>
        <a:off x="26787" y="51436"/>
        <a:ext cx="1675997" cy="812713"/>
      </dsp:txXfrm>
    </dsp:sp>
    <dsp:sp modelId="{C801CC0E-0F03-4738-9315-5D4DA8F1CB38}">
      <dsp:nvSpPr>
        <dsp:cNvPr id="0" name=""/>
        <dsp:cNvSpPr/>
      </dsp:nvSpPr>
      <dsp:spPr>
        <a:xfrm>
          <a:off x="174158"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2C61E0-3C7B-42E2-B365-7E28CFC24155}">
      <dsp:nvSpPr>
        <dsp:cNvPr id="0" name=""/>
        <dsp:cNvSpPr/>
      </dsp:nvSpPr>
      <dsp:spPr>
        <a:xfrm>
          <a:off x="346815"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Secure Computations in Distributed Programming Frameworks</a:t>
          </a:r>
          <a:endParaRPr lang="en-US" sz="1200" b="1" kern="1200"/>
        </a:p>
      </dsp:txBody>
      <dsp:txXfrm>
        <a:off x="372100" y="1130540"/>
        <a:ext cx="1330683" cy="812713"/>
      </dsp:txXfrm>
    </dsp:sp>
    <dsp:sp modelId="{D7FC5D8F-BC81-43B0-B959-22257CC46001}">
      <dsp:nvSpPr>
        <dsp:cNvPr id="0" name=""/>
        <dsp:cNvSpPr/>
      </dsp:nvSpPr>
      <dsp:spPr>
        <a:xfrm>
          <a:off x="174158"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A3E6A7-40A6-4CB3-BFBD-E39D7E3026CE}">
      <dsp:nvSpPr>
        <dsp:cNvPr id="0" name=""/>
        <dsp:cNvSpPr/>
      </dsp:nvSpPr>
      <dsp:spPr>
        <a:xfrm>
          <a:off x="346815"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922875"/>
              <a:satOff val="-5848"/>
              <a:lumOff val="10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Security Best Practices for Non-Relational Data Stores</a:t>
          </a:r>
          <a:endParaRPr lang="en-US" sz="1200" b="1" kern="1200"/>
        </a:p>
      </dsp:txBody>
      <dsp:txXfrm>
        <a:off x="372100" y="2209645"/>
        <a:ext cx="1330683" cy="812713"/>
      </dsp:txXfrm>
    </dsp:sp>
    <dsp:sp modelId="{96A67018-76D3-480F-9B7B-150A8ED39B2E}">
      <dsp:nvSpPr>
        <dsp:cNvPr id="0" name=""/>
        <dsp:cNvSpPr/>
      </dsp:nvSpPr>
      <dsp:spPr>
        <a:xfrm>
          <a:off x="2159711" y="26151"/>
          <a:ext cx="1726567" cy="863283"/>
        </a:xfrm>
        <a:prstGeom prst="roundRect">
          <a:avLst>
            <a:gd name="adj" fmla="val 10000"/>
          </a:avLst>
        </a:prstGeom>
        <a:gradFill rotWithShape="0">
          <a:gsLst>
            <a:gs pos="0">
              <a:schemeClr val="accent2">
                <a:hueOff val="-2768626"/>
                <a:satOff val="-17545"/>
                <a:lumOff val="3137"/>
                <a:alphaOff val="0"/>
                <a:tint val="75000"/>
                <a:shade val="85000"/>
                <a:satMod val="230000"/>
              </a:schemeClr>
            </a:gs>
            <a:gs pos="25000">
              <a:schemeClr val="accent2">
                <a:hueOff val="-2768626"/>
                <a:satOff val="-17545"/>
                <a:lumOff val="3137"/>
                <a:alphaOff val="0"/>
                <a:tint val="90000"/>
                <a:shade val="70000"/>
                <a:satMod val="220000"/>
              </a:schemeClr>
            </a:gs>
            <a:gs pos="50000">
              <a:schemeClr val="accent2">
                <a:hueOff val="-2768626"/>
                <a:satOff val="-17545"/>
                <a:lumOff val="3137"/>
                <a:alphaOff val="0"/>
                <a:tint val="90000"/>
                <a:shade val="58000"/>
                <a:satMod val="225000"/>
              </a:schemeClr>
            </a:gs>
            <a:gs pos="65000">
              <a:schemeClr val="accent2">
                <a:hueOff val="-2768626"/>
                <a:satOff val="-17545"/>
                <a:lumOff val="3137"/>
                <a:alphaOff val="0"/>
                <a:tint val="90000"/>
                <a:shade val="58000"/>
                <a:satMod val="225000"/>
              </a:schemeClr>
            </a:gs>
            <a:gs pos="80000">
              <a:schemeClr val="accent2">
                <a:hueOff val="-2768626"/>
                <a:satOff val="-17545"/>
                <a:lumOff val="3137"/>
                <a:alphaOff val="0"/>
                <a:tint val="90000"/>
                <a:shade val="69000"/>
                <a:satMod val="220000"/>
              </a:schemeClr>
            </a:gs>
            <a:gs pos="100000">
              <a:schemeClr val="accent2">
                <a:hueOff val="-2768626"/>
                <a:satOff val="-17545"/>
                <a:lumOff val="313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smtClean="0"/>
            <a:t>Data Privacy</a:t>
          </a:r>
          <a:endParaRPr lang="en-US" sz="1900" b="1" kern="1200"/>
        </a:p>
      </dsp:txBody>
      <dsp:txXfrm>
        <a:off x="2184996" y="51436"/>
        <a:ext cx="1675997" cy="812713"/>
      </dsp:txXfrm>
    </dsp:sp>
    <dsp:sp modelId="{6A93E816-EBC3-409B-BC82-F80D1E01D0FE}">
      <dsp:nvSpPr>
        <dsp:cNvPr id="0" name=""/>
        <dsp:cNvSpPr/>
      </dsp:nvSpPr>
      <dsp:spPr>
        <a:xfrm>
          <a:off x="2332368"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CA0D25-32CE-4C75-B320-5176E6C211CD}">
      <dsp:nvSpPr>
        <dsp:cNvPr id="0" name=""/>
        <dsp:cNvSpPr/>
      </dsp:nvSpPr>
      <dsp:spPr>
        <a:xfrm>
          <a:off x="2505025"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1845750"/>
              <a:satOff val="-11697"/>
              <a:lumOff val="209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Privacy Preserving Data Mining and Analytics</a:t>
          </a:r>
          <a:endParaRPr lang="en-US" sz="1200" b="1" kern="1200"/>
        </a:p>
      </dsp:txBody>
      <dsp:txXfrm>
        <a:off x="2530310" y="1130540"/>
        <a:ext cx="1330683" cy="812713"/>
      </dsp:txXfrm>
    </dsp:sp>
    <dsp:sp modelId="{E4E184A4-C951-49F4-BF54-E3A1680676B6}">
      <dsp:nvSpPr>
        <dsp:cNvPr id="0" name=""/>
        <dsp:cNvSpPr/>
      </dsp:nvSpPr>
      <dsp:spPr>
        <a:xfrm>
          <a:off x="2332368"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3E7F32-32E4-4C81-ADF2-DCD4186ECDC4}">
      <dsp:nvSpPr>
        <dsp:cNvPr id="0" name=""/>
        <dsp:cNvSpPr/>
      </dsp:nvSpPr>
      <dsp:spPr>
        <a:xfrm>
          <a:off x="2505025"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2768626"/>
              <a:satOff val="-17545"/>
              <a:lumOff val="313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Cryptographically Enforced Data Centric Security</a:t>
          </a:r>
          <a:endParaRPr lang="en-US" sz="1200" b="1" kern="1200"/>
        </a:p>
      </dsp:txBody>
      <dsp:txXfrm>
        <a:off x="2530310" y="2209645"/>
        <a:ext cx="1330683" cy="812713"/>
      </dsp:txXfrm>
    </dsp:sp>
    <dsp:sp modelId="{37B24D81-8F11-4B5E-95DD-0A64AA0E7224}">
      <dsp:nvSpPr>
        <dsp:cNvPr id="0" name=""/>
        <dsp:cNvSpPr/>
      </dsp:nvSpPr>
      <dsp:spPr>
        <a:xfrm>
          <a:off x="2332368" y="889434"/>
          <a:ext cx="172656" cy="2805672"/>
        </a:xfrm>
        <a:custGeom>
          <a:avLst/>
          <a:gdLst/>
          <a:ahLst/>
          <a:cxnLst/>
          <a:rect l="0" t="0" r="0" b="0"/>
          <a:pathLst>
            <a:path>
              <a:moveTo>
                <a:pt x="0" y="0"/>
              </a:moveTo>
              <a:lnTo>
                <a:pt x="0" y="2805672"/>
              </a:lnTo>
              <a:lnTo>
                <a:pt x="172656" y="280567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456EE-7AC4-4D6D-9AC2-60D0DC3BB234}">
      <dsp:nvSpPr>
        <dsp:cNvPr id="0" name=""/>
        <dsp:cNvSpPr/>
      </dsp:nvSpPr>
      <dsp:spPr>
        <a:xfrm>
          <a:off x="2505025" y="326346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3691501"/>
              <a:satOff val="-23393"/>
              <a:lumOff val="41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Granular Access Control</a:t>
          </a:r>
          <a:endParaRPr lang="en-US" sz="1200" b="1" kern="1200"/>
        </a:p>
      </dsp:txBody>
      <dsp:txXfrm>
        <a:off x="2530310" y="3288750"/>
        <a:ext cx="1330683" cy="812713"/>
      </dsp:txXfrm>
    </dsp:sp>
    <dsp:sp modelId="{5C5DC175-802B-4922-8A31-1E145BF9B4A9}">
      <dsp:nvSpPr>
        <dsp:cNvPr id="0" name=""/>
        <dsp:cNvSpPr/>
      </dsp:nvSpPr>
      <dsp:spPr>
        <a:xfrm>
          <a:off x="4317920" y="26151"/>
          <a:ext cx="1726567" cy="863283"/>
        </a:xfrm>
        <a:prstGeom prst="roundRect">
          <a:avLst>
            <a:gd name="adj" fmla="val 10000"/>
          </a:avLst>
        </a:prstGeom>
        <a:gradFill rotWithShape="0">
          <a:gsLst>
            <a:gs pos="0">
              <a:schemeClr val="accent2">
                <a:hueOff val="-5537251"/>
                <a:satOff val="-35090"/>
                <a:lumOff val="6275"/>
                <a:alphaOff val="0"/>
                <a:tint val="75000"/>
                <a:shade val="85000"/>
                <a:satMod val="230000"/>
              </a:schemeClr>
            </a:gs>
            <a:gs pos="25000">
              <a:schemeClr val="accent2">
                <a:hueOff val="-5537251"/>
                <a:satOff val="-35090"/>
                <a:lumOff val="6275"/>
                <a:alphaOff val="0"/>
                <a:tint val="90000"/>
                <a:shade val="70000"/>
                <a:satMod val="220000"/>
              </a:schemeClr>
            </a:gs>
            <a:gs pos="50000">
              <a:schemeClr val="accent2">
                <a:hueOff val="-5537251"/>
                <a:satOff val="-35090"/>
                <a:lumOff val="6275"/>
                <a:alphaOff val="0"/>
                <a:tint val="90000"/>
                <a:shade val="58000"/>
                <a:satMod val="225000"/>
              </a:schemeClr>
            </a:gs>
            <a:gs pos="65000">
              <a:schemeClr val="accent2">
                <a:hueOff val="-5537251"/>
                <a:satOff val="-35090"/>
                <a:lumOff val="6275"/>
                <a:alphaOff val="0"/>
                <a:tint val="90000"/>
                <a:shade val="58000"/>
                <a:satMod val="225000"/>
              </a:schemeClr>
            </a:gs>
            <a:gs pos="80000">
              <a:schemeClr val="accent2">
                <a:hueOff val="-5537251"/>
                <a:satOff val="-35090"/>
                <a:lumOff val="6275"/>
                <a:alphaOff val="0"/>
                <a:tint val="90000"/>
                <a:shade val="69000"/>
                <a:satMod val="220000"/>
              </a:schemeClr>
            </a:gs>
            <a:gs pos="100000">
              <a:schemeClr val="accent2">
                <a:hueOff val="-5537251"/>
                <a:satOff val="-35090"/>
                <a:lumOff val="6275"/>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smtClean="0"/>
            <a:t>Data Management</a:t>
          </a:r>
          <a:endParaRPr lang="en-US" sz="1900" b="1" kern="1200"/>
        </a:p>
      </dsp:txBody>
      <dsp:txXfrm>
        <a:off x="4343205" y="51436"/>
        <a:ext cx="1675997" cy="812713"/>
      </dsp:txXfrm>
    </dsp:sp>
    <dsp:sp modelId="{73AA25E5-05BE-4B26-9D0D-F3354ED73497}">
      <dsp:nvSpPr>
        <dsp:cNvPr id="0" name=""/>
        <dsp:cNvSpPr/>
      </dsp:nvSpPr>
      <dsp:spPr>
        <a:xfrm>
          <a:off x="4490577"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605BE4-B71E-4154-B896-644045BC4CA2}">
      <dsp:nvSpPr>
        <dsp:cNvPr id="0" name=""/>
        <dsp:cNvSpPr/>
      </dsp:nvSpPr>
      <dsp:spPr>
        <a:xfrm>
          <a:off x="4663234"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4614376"/>
              <a:satOff val="-29242"/>
              <a:lumOff val="52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Secure Data Storage and Transaction Logs</a:t>
          </a:r>
          <a:endParaRPr lang="en-US" sz="1200" b="1" kern="1200"/>
        </a:p>
      </dsp:txBody>
      <dsp:txXfrm>
        <a:off x="4688519" y="1130540"/>
        <a:ext cx="1330683" cy="812713"/>
      </dsp:txXfrm>
    </dsp:sp>
    <dsp:sp modelId="{6116E226-CBCC-4B49-B443-9F3E7C3C9EE9}">
      <dsp:nvSpPr>
        <dsp:cNvPr id="0" name=""/>
        <dsp:cNvSpPr/>
      </dsp:nvSpPr>
      <dsp:spPr>
        <a:xfrm>
          <a:off x="4490577"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3D6FFA-B41F-4522-B4F7-15C7CD0EFB33}">
      <dsp:nvSpPr>
        <dsp:cNvPr id="0" name=""/>
        <dsp:cNvSpPr/>
      </dsp:nvSpPr>
      <dsp:spPr>
        <a:xfrm>
          <a:off x="4663234"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5537251"/>
              <a:satOff val="-35090"/>
              <a:lumOff val="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Granular Audits</a:t>
          </a:r>
          <a:endParaRPr lang="en-US" sz="1200" b="1" kern="1200"/>
        </a:p>
      </dsp:txBody>
      <dsp:txXfrm>
        <a:off x="4688519" y="2209645"/>
        <a:ext cx="1330683" cy="812713"/>
      </dsp:txXfrm>
    </dsp:sp>
    <dsp:sp modelId="{07A45C6A-63B5-42B3-B9CC-7FFD2E5B3118}">
      <dsp:nvSpPr>
        <dsp:cNvPr id="0" name=""/>
        <dsp:cNvSpPr/>
      </dsp:nvSpPr>
      <dsp:spPr>
        <a:xfrm>
          <a:off x="4490577" y="889434"/>
          <a:ext cx="172656" cy="2805672"/>
        </a:xfrm>
        <a:custGeom>
          <a:avLst/>
          <a:gdLst/>
          <a:ahLst/>
          <a:cxnLst/>
          <a:rect l="0" t="0" r="0" b="0"/>
          <a:pathLst>
            <a:path>
              <a:moveTo>
                <a:pt x="0" y="0"/>
              </a:moveTo>
              <a:lnTo>
                <a:pt x="0" y="2805672"/>
              </a:lnTo>
              <a:lnTo>
                <a:pt x="172656" y="280567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1C790E-6FA0-4831-A813-15038F8009BC}">
      <dsp:nvSpPr>
        <dsp:cNvPr id="0" name=""/>
        <dsp:cNvSpPr/>
      </dsp:nvSpPr>
      <dsp:spPr>
        <a:xfrm>
          <a:off x="4663234" y="326346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6460126"/>
              <a:satOff val="-40938"/>
              <a:lumOff val="732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Data Provenance</a:t>
          </a:r>
          <a:endParaRPr lang="en-US" sz="1200" b="1" kern="1200"/>
        </a:p>
      </dsp:txBody>
      <dsp:txXfrm>
        <a:off x="4688519" y="3288750"/>
        <a:ext cx="1330683" cy="812713"/>
      </dsp:txXfrm>
    </dsp:sp>
    <dsp:sp modelId="{351F2F36-D6AD-4230-A606-DBD8DAB5180E}">
      <dsp:nvSpPr>
        <dsp:cNvPr id="0" name=""/>
        <dsp:cNvSpPr/>
      </dsp:nvSpPr>
      <dsp:spPr>
        <a:xfrm>
          <a:off x="6476130" y="26151"/>
          <a:ext cx="1726567" cy="863283"/>
        </a:xfrm>
        <a:prstGeom prst="roundRect">
          <a:avLst>
            <a:gd name="adj" fmla="val 10000"/>
          </a:avLst>
        </a:prstGeom>
        <a:gradFill rotWithShape="0">
          <a:gsLst>
            <a:gs pos="0">
              <a:schemeClr val="accent2">
                <a:hueOff val="-8305876"/>
                <a:satOff val="-52635"/>
                <a:lumOff val="9412"/>
                <a:alphaOff val="0"/>
                <a:tint val="75000"/>
                <a:shade val="85000"/>
                <a:satMod val="230000"/>
              </a:schemeClr>
            </a:gs>
            <a:gs pos="25000">
              <a:schemeClr val="accent2">
                <a:hueOff val="-8305876"/>
                <a:satOff val="-52635"/>
                <a:lumOff val="9412"/>
                <a:alphaOff val="0"/>
                <a:tint val="90000"/>
                <a:shade val="70000"/>
                <a:satMod val="220000"/>
              </a:schemeClr>
            </a:gs>
            <a:gs pos="50000">
              <a:schemeClr val="accent2">
                <a:hueOff val="-8305876"/>
                <a:satOff val="-52635"/>
                <a:lumOff val="9412"/>
                <a:alphaOff val="0"/>
                <a:tint val="90000"/>
                <a:shade val="58000"/>
                <a:satMod val="225000"/>
              </a:schemeClr>
            </a:gs>
            <a:gs pos="65000">
              <a:schemeClr val="accent2">
                <a:hueOff val="-8305876"/>
                <a:satOff val="-52635"/>
                <a:lumOff val="9412"/>
                <a:alphaOff val="0"/>
                <a:tint val="90000"/>
                <a:shade val="58000"/>
                <a:satMod val="225000"/>
              </a:schemeClr>
            </a:gs>
            <a:gs pos="80000">
              <a:schemeClr val="accent2">
                <a:hueOff val="-8305876"/>
                <a:satOff val="-52635"/>
                <a:lumOff val="9412"/>
                <a:alphaOff val="0"/>
                <a:tint val="90000"/>
                <a:shade val="69000"/>
                <a:satMod val="220000"/>
              </a:schemeClr>
            </a:gs>
            <a:gs pos="100000">
              <a:schemeClr val="accent2">
                <a:hueOff val="-8305876"/>
                <a:satOff val="-52635"/>
                <a:lumOff val="941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b="1" kern="1200" smtClean="0"/>
            <a:t>Integrity and Reactive Security</a:t>
          </a:r>
          <a:endParaRPr lang="en-US" sz="1900" b="1" kern="1200"/>
        </a:p>
      </dsp:txBody>
      <dsp:txXfrm>
        <a:off x="6501415" y="51436"/>
        <a:ext cx="1675997" cy="812713"/>
      </dsp:txXfrm>
    </dsp:sp>
    <dsp:sp modelId="{B52175B0-4C4E-450D-98F5-43EFE59DE68B}">
      <dsp:nvSpPr>
        <dsp:cNvPr id="0" name=""/>
        <dsp:cNvSpPr/>
      </dsp:nvSpPr>
      <dsp:spPr>
        <a:xfrm>
          <a:off x="6648787" y="889434"/>
          <a:ext cx="172656" cy="647462"/>
        </a:xfrm>
        <a:custGeom>
          <a:avLst/>
          <a:gdLst/>
          <a:ahLst/>
          <a:cxnLst/>
          <a:rect l="0" t="0" r="0" b="0"/>
          <a:pathLst>
            <a:path>
              <a:moveTo>
                <a:pt x="0" y="0"/>
              </a:moveTo>
              <a:lnTo>
                <a:pt x="0" y="647462"/>
              </a:lnTo>
              <a:lnTo>
                <a:pt x="172656" y="64746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95D1FB-5D97-4318-A9D4-345FA08F939A}">
      <dsp:nvSpPr>
        <dsp:cNvPr id="0" name=""/>
        <dsp:cNvSpPr/>
      </dsp:nvSpPr>
      <dsp:spPr>
        <a:xfrm>
          <a:off x="6821443" y="1105255"/>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7383002"/>
              <a:satOff val="-46787"/>
              <a:lumOff val="83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End-point validation and filtering</a:t>
          </a:r>
          <a:endParaRPr lang="en-US" sz="1200" b="1" kern="1200"/>
        </a:p>
      </dsp:txBody>
      <dsp:txXfrm>
        <a:off x="6846728" y="1130540"/>
        <a:ext cx="1330683" cy="812713"/>
      </dsp:txXfrm>
    </dsp:sp>
    <dsp:sp modelId="{F58270A1-1C4D-4810-9FC0-3584BCC723C3}">
      <dsp:nvSpPr>
        <dsp:cNvPr id="0" name=""/>
        <dsp:cNvSpPr/>
      </dsp:nvSpPr>
      <dsp:spPr>
        <a:xfrm>
          <a:off x="6648787" y="889434"/>
          <a:ext cx="172656" cy="1726567"/>
        </a:xfrm>
        <a:custGeom>
          <a:avLst/>
          <a:gdLst/>
          <a:ahLst/>
          <a:cxnLst/>
          <a:rect l="0" t="0" r="0" b="0"/>
          <a:pathLst>
            <a:path>
              <a:moveTo>
                <a:pt x="0" y="0"/>
              </a:moveTo>
              <a:lnTo>
                <a:pt x="0" y="1726567"/>
              </a:lnTo>
              <a:lnTo>
                <a:pt x="172656" y="1726567"/>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028D3A-AA0F-4E6F-B6FB-C8E95150E373}">
      <dsp:nvSpPr>
        <dsp:cNvPr id="0" name=""/>
        <dsp:cNvSpPr/>
      </dsp:nvSpPr>
      <dsp:spPr>
        <a:xfrm>
          <a:off x="6821443" y="2184360"/>
          <a:ext cx="1381253" cy="863283"/>
        </a:xfrm>
        <a:prstGeom prst="roundRect">
          <a:avLst>
            <a:gd name="adj" fmla="val 10000"/>
          </a:avLst>
        </a:prstGeom>
        <a:solidFill>
          <a:schemeClr val="lt1">
            <a:alpha val="90000"/>
            <a:hueOff val="0"/>
            <a:satOff val="0"/>
            <a:lumOff val="0"/>
            <a:alphaOff val="0"/>
          </a:schemeClr>
        </a:solidFill>
        <a:ln w="10000" cap="flat" cmpd="sng" algn="ctr">
          <a:solidFill>
            <a:schemeClr val="accent2">
              <a:hueOff val="-8305876"/>
              <a:satOff val="-52635"/>
              <a:lumOff val="9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b="1" kern="1200" smtClean="0"/>
            <a:t>Real time Security Monitoring</a:t>
          </a:r>
          <a:endParaRPr lang="en-US" sz="1200" b="1" kern="1200"/>
        </a:p>
      </dsp:txBody>
      <dsp:txXfrm>
        <a:off x="6846728" y="2209645"/>
        <a:ext cx="1330683" cy="81271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38" cy="460375"/>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927476" y="1"/>
            <a:ext cx="3005138" cy="460375"/>
          </a:xfrm>
          <a:prstGeom prst="rect">
            <a:avLst/>
          </a:prstGeom>
        </p:spPr>
        <p:txBody>
          <a:bodyPr vert="horz" lIns="91429" tIns="45714" rIns="91429" bIns="45714" rtlCol="0"/>
          <a:lstStyle>
            <a:lvl1pPr algn="r">
              <a:defRPr sz="1200"/>
            </a:lvl1pPr>
          </a:lstStyle>
          <a:p>
            <a:fld id="{935FE83B-F99B-4400-8F18-7C5D5D7CCA96}" type="datetimeFigureOut">
              <a:rPr lang="en-US" smtClean="0"/>
              <a:pPr/>
              <a:t>10/10/2013</a:t>
            </a:fld>
            <a:endParaRPr lang="en-US"/>
          </a:p>
        </p:txBody>
      </p:sp>
      <p:sp>
        <p:nvSpPr>
          <p:cNvPr id="4" name="Footer Placeholder 3"/>
          <p:cNvSpPr>
            <a:spLocks noGrp="1"/>
          </p:cNvSpPr>
          <p:nvPr>
            <p:ph type="ftr" sz="quarter" idx="2"/>
          </p:nvPr>
        </p:nvSpPr>
        <p:spPr>
          <a:xfrm>
            <a:off x="0" y="8758239"/>
            <a:ext cx="3005138" cy="460375"/>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27476" y="8758239"/>
            <a:ext cx="3005138" cy="460375"/>
          </a:xfrm>
          <a:prstGeom prst="rect">
            <a:avLst/>
          </a:prstGeom>
        </p:spPr>
        <p:txBody>
          <a:bodyPr vert="horz" lIns="91429" tIns="45714" rIns="91429" bIns="45714" rtlCol="0" anchor="b"/>
          <a:lstStyle>
            <a:lvl1pPr algn="r">
              <a:defRPr sz="1200"/>
            </a:lvl1pPr>
          </a:lstStyle>
          <a:p>
            <a:fld id="{703A55F3-4597-40D4-803A-FEE1E1B423C6}" type="slidenum">
              <a:rPr lang="en-US" smtClean="0"/>
              <a:pPr/>
              <a:t>‹#›</a:t>
            </a:fld>
            <a:endParaRPr lang="en-US"/>
          </a:p>
        </p:txBody>
      </p:sp>
    </p:spTree>
    <p:extLst>
      <p:ext uri="{BB962C8B-B14F-4D97-AF65-F5344CB8AC3E}">
        <p14:creationId xmlns:p14="http://schemas.microsoft.com/office/powerpoint/2010/main" val="180007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8" tIns="46148" rIns="92298" bIns="46148"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298" tIns="46148" rIns="92298" bIns="46148" rtlCol="0"/>
          <a:lstStyle>
            <a:lvl1pPr algn="r">
              <a:defRPr sz="1200"/>
            </a:lvl1pPr>
          </a:lstStyle>
          <a:p>
            <a:fld id="{732DE9AA-71E3-4CF2-834F-13A1E92E7B69}" type="datetimeFigureOut">
              <a:rPr lang="en-US" smtClean="0"/>
              <a:pPr/>
              <a:t>10/10/2013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298" tIns="46148" rIns="92298" bIns="46148"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8" tIns="46148" rIns="92298"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8" tIns="46148" rIns="92298"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298" tIns="46148" rIns="92298" bIns="46148" rtlCol="0" anchor="b"/>
          <a:lstStyle>
            <a:lvl1pPr algn="r">
              <a:defRPr sz="1200"/>
            </a:lvl1pPr>
          </a:lstStyle>
          <a:p>
            <a:fld id="{039B4EB4-5598-40D3-88E5-16B91A0484D5}" type="slidenum">
              <a:rPr lang="en-US" smtClean="0"/>
              <a:pPr/>
              <a:t>‹#›</a:t>
            </a:fld>
            <a:endParaRPr lang="en-US"/>
          </a:p>
        </p:txBody>
      </p:sp>
    </p:spTree>
    <p:extLst>
      <p:ext uri="{BB962C8B-B14F-4D97-AF65-F5344CB8AC3E}">
        <p14:creationId xmlns:p14="http://schemas.microsoft.com/office/powerpoint/2010/main" val="313284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8</a:t>
            </a:fld>
            <a:endParaRPr lang="en-US"/>
          </a:p>
        </p:txBody>
      </p:sp>
    </p:spTree>
    <p:extLst>
      <p:ext uri="{BB962C8B-B14F-4D97-AF65-F5344CB8AC3E}">
        <p14:creationId xmlns:p14="http://schemas.microsoft.com/office/powerpoint/2010/main" val="201952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11</a:t>
            </a:fld>
            <a:endParaRPr lang="en-US"/>
          </a:p>
        </p:txBody>
      </p:sp>
    </p:spTree>
    <p:extLst>
      <p:ext uri="{BB962C8B-B14F-4D97-AF65-F5344CB8AC3E}">
        <p14:creationId xmlns:p14="http://schemas.microsoft.com/office/powerpoint/2010/main" val="90897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17</a:t>
            </a:fld>
            <a:endParaRPr lang="en-US"/>
          </a:p>
        </p:txBody>
      </p:sp>
    </p:spTree>
    <p:extLst>
      <p:ext uri="{BB962C8B-B14F-4D97-AF65-F5344CB8AC3E}">
        <p14:creationId xmlns:p14="http://schemas.microsoft.com/office/powerpoint/2010/main" val="2085415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958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4850" y="6327321"/>
            <a:ext cx="362857" cy="158583"/>
          </a:xfrm>
          <a:prstGeom prst="rect">
            <a:avLst/>
          </a:prstGeom>
        </p:spPr>
        <p:txBody>
          <a:bodyPr/>
          <a:lstStyle>
            <a:lvl1pPr>
              <a:defRPr b="0">
                <a:solidFill>
                  <a:schemeClr val="tx1"/>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42060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199" y="481713"/>
            <a:ext cx="8207829" cy="810846"/>
          </a:xfrm>
        </p:spPr>
        <p:txBody>
          <a:bodyPr/>
          <a:lstStyle>
            <a:lvl1pPr>
              <a:defRPr>
                <a:solidFill>
                  <a:schemeClr val="tx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277225" y="6346371"/>
            <a:ext cx="362857" cy="158583"/>
          </a:xfrm>
          <a:prstGeom prst="rect">
            <a:avLst/>
          </a:prstGeom>
        </p:spPr>
        <p:txBody>
          <a:bodyPr/>
          <a:lstStyle>
            <a:lvl1pPr>
              <a:defRPr>
                <a:solidFill>
                  <a:schemeClr val="accent4">
                    <a:lumMod val="50000"/>
                  </a:schemeClr>
                </a:solidFill>
              </a:defRPr>
            </a:lvl1pPr>
          </a:lstStyle>
          <a:p>
            <a:pPr>
              <a:defRPr/>
            </a:pPr>
            <a:fld id="{2C1A08E3-679B-4F99-8AF0-A2126CF8AD58}" type="slidenum">
              <a:rPr lang="en-US" smtClean="0"/>
              <a:pPr>
                <a:defRPr/>
              </a:pPr>
              <a:t>‹#›</a:t>
            </a:fld>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13458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extLst>
      <p:ext uri="{BB962C8B-B14F-4D97-AF65-F5344CB8AC3E}">
        <p14:creationId xmlns:p14="http://schemas.microsoft.com/office/powerpoint/2010/main" val="217840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2442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lvl1pPr>
              <a:defRPr b="0">
                <a:solidFill>
                  <a:schemeClr val="tx2"/>
                </a:solidFill>
                <a:latin typeface="Franklin Gothic Medium" pitchFamily="34" charset="0"/>
              </a:defRPr>
            </a:lvl1pPr>
          </a:lstStyle>
          <a:p>
            <a:fld id="{F5B7371F-B25E-42BE-91F9-DCD17E1CF49D}" type="slidenum">
              <a:rPr lang="en-US" smtClean="0"/>
              <a:pPr/>
              <a:t>‹#›</a:t>
            </a:fld>
            <a:endParaRPr lang="en-US" dirty="0"/>
          </a:p>
        </p:txBody>
      </p:sp>
    </p:spTree>
    <p:extLst>
      <p:ext uri="{BB962C8B-B14F-4D97-AF65-F5344CB8AC3E}">
        <p14:creationId xmlns:p14="http://schemas.microsoft.com/office/powerpoint/2010/main" val="8787555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85" y="476219"/>
            <a:ext cx="820782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 </a:t>
            </a:r>
            <a:r>
              <a:rPr lang="en-US" dirty="0" err="1" smtClean="0"/>
              <a:t>BigData</a:t>
            </a:r>
            <a:r>
              <a:rPr lang="en-US" dirty="0" smtClean="0"/>
              <a:t> Overview October 9 2013</a:t>
            </a:r>
            <a:endParaRPr lang="en-US" dirty="0"/>
          </a:p>
        </p:txBody>
      </p:sp>
      <p:pic>
        <p:nvPicPr>
          <p:cNvPr id="1028" name="Picture 4" descr="http://bigdatawg.nist.gov/NISTBigDataBanner2.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1359017"/>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439150" y="6343818"/>
            <a:ext cx="362857" cy="158583"/>
          </a:xfrm>
          <a:prstGeom prst="rect">
            <a:avLst/>
          </a:prstGeom>
        </p:spPr>
        <p:txBody>
          <a:bodyPr vert="horz" lIns="0" tIns="0" rIns="0" bIns="0" rtlCol="0" anchor="t" anchorCtr="0"/>
          <a:lstStyle>
            <a:lvl1pPr algn="l">
              <a:defRPr sz="1000" b="0">
                <a:solidFill>
                  <a:schemeClr val="tx1"/>
                </a:solidFill>
                <a:latin typeface="Franklin Gothic Medium" pitchFamily="34" charset="0"/>
                <a:cs typeface="Arial" pitchFamily="34" charset="0"/>
              </a:defRPr>
            </a:lvl1pPr>
          </a:lstStyle>
          <a:p>
            <a:fld id="{F5B7371F-B25E-42BE-91F9-DCD17E1CF49D}" type="slidenum">
              <a:rPr lang="en-US" smtClean="0"/>
              <a:pPr/>
              <a:t>‹#›</a:t>
            </a:fld>
            <a:endParaRPr lang="en-US" dirty="0"/>
          </a:p>
        </p:txBody>
      </p:sp>
      <p:sp>
        <p:nvSpPr>
          <p:cNvPr id="4" name="TextBox 3"/>
          <p:cNvSpPr txBox="1"/>
          <p:nvPr userDrawn="1"/>
        </p:nvSpPr>
        <p:spPr>
          <a:xfrm>
            <a:off x="287323" y="6302404"/>
            <a:ext cx="676788" cy="246221"/>
          </a:xfrm>
          <a:prstGeom prst="rect">
            <a:avLst/>
          </a:prstGeom>
          <a:noFill/>
        </p:spPr>
        <p:txBody>
          <a:bodyPr wrap="none" rtlCol="0">
            <a:spAutoFit/>
          </a:bodyPr>
          <a:lstStyle/>
          <a:p>
            <a:r>
              <a:rPr lang="en-US" sz="1000" dirty="0" smtClean="0"/>
              <a:t>9/29/13</a:t>
            </a:r>
            <a:endParaRPr lang="en-US" sz="1000" dirty="0"/>
          </a:p>
        </p:txBody>
      </p:sp>
    </p:spTree>
    <p:extLst>
      <p:ext uri="{BB962C8B-B14F-4D97-AF65-F5344CB8AC3E}">
        <p14:creationId xmlns:p14="http://schemas.microsoft.com/office/powerpoint/2010/main" val="26339760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8" r:id="rId4"/>
    <p:sldLayoutId id="2147483669" r:id="rId5"/>
    <p:sldLayoutId id="2147483670" r:id="rId6"/>
  </p:sldLayoutIdLst>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0933" y="3128674"/>
            <a:ext cx="6111860" cy="566924"/>
          </a:xfrm>
          <a:prstGeom prst="rect">
            <a:avLst/>
          </a:prstGeom>
        </p:spPr>
        <p:txBody>
          <a:bodyPr vert="horz" lIns="0" tIns="0" rIns="0" bIns="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26609" y="4477860"/>
            <a:ext cx="4283060" cy="533400"/>
          </a:xfrm>
          <a:prstGeom prst="rect">
            <a:avLst/>
          </a:prstGeom>
        </p:spPr>
        <p:txBody>
          <a:bodyPr vert="horz" lIns="0" tIns="0" rIns="0" bIns="0" rtlCol="0">
            <a:noAutofit/>
          </a:bodyPr>
          <a:lstStyle/>
          <a:p>
            <a:pPr lvl="0"/>
            <a:endParaRPr lang="en-US" dirty="0" smtClean="0"/>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0" y="1283171"/>
            <a:ext cx="9144001" cy="128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userDrawn="1"/>
        </p:nvSpPr>
        <p:spPr>
          <a:xfrm>
            <a:off x="1142039" y="6283354"/>
            <a:ext cx="6878972" cy="31339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 </a:t>
            </a:r>
            <a:r>
              <a:rPr lang="en-US" dirty="0" err="1" smtClean="0"/>
              <a:t>BigData</a:t>
            </a:r>
            <a:r>
              <a:rPr lang="en-US" dirty="0" smtClean="0"/>
              <a:t> Overview October 9 2013</a:t>
            </a:r>
            <a:endParaRPr lang="en-US" dirty="0"/>
          </a:p>
        </p:txBody>
      </p:sp>
    </p:spTree>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914400" rtl="0" eaLnBrk="1" latinLnBrk="0" hangingPunct="1">
        <a:spcBef>
          <a:spcPct val="0"/>
        </a:spcBef>
        <a:buNone/>
        <a:defRPr sz="2800" kern="1200">
          <a:solidFill>
            <a:schemeClr val="bg1"/>
          </a:solidFill>
          <a:latin typeface="Franklin Gothic Demi" pitchFamily="34" charset="0"/>
          <a:ea typeface="+mj-ea"/>
          <a:cs typeface="+mj-cs"/>
        </a:defRPr>
      </a:lvl1pPr>
    </p:titleStyle>
    <p:bodyStyle>
      <a:lvl1pPr marL="0" indent="0" algn="l" defTabSz="914400" rtl="0" eaLnBrk="1" latinLnBrk="0" hangingPunct="1">
        <a:spcBef>
          <a:spcPts val="0"/>
        </a:spcBef>
        <a:buFont typeface="Arial" pitchFamily="34" charset="0"/>
        <a:buNone/>
        <a:defRPr sz="1600" kern="1200">
          <a:solidFill>
            <a:schemeClr val="tx1"/>
          </a:solidFill>
          <a:latin typeface="+mj-lt"/>
          <a:ea typeface="+mn-ea"/>
          <a:cs typeface="+mn-cs"/>
        </a:defRPr>
      </a:lvl1pPr>
      <a:lvl2pPr marL="4572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2pPr>
      <a:lvl3pPr marL="9144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igdatawg.nist.gov/"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9" y="1744490"/>
            <a:ext cx="7406641" cy="566924"/>
          </a:xfrm>
        </p:spPr>
        <p:txBody>
          <a:bodyPr/>
          <a:lstStyle/>
          <a:p>
            <a:r>
              <a:rPr lang="en-US" dirty="0" smtClean="0"/>
              <a:t>NIST Big Data Public Working Group NBD-PWG</a:t>
            </a:r>
            <a:endParaRPr lang="en-US" dirty="0"/>
          </a:p>
        </p:txBody>
      </p:sp>
      <p:sp>
        <p:nvSpPr>
          <p:cNvPr id="7" name="Text Placeholder 6"/>
          <p:cNvSpPr>
            <a:spLocks noGrp="1"/>
          </p:cNvSpPr>
          <p:nvPr>
            <p:ph type="body" sz="quarter" idx="10"/>
          </p:nvPr>
        </p:nvSpPr>
        <p:spPr>
          <a:xfrm>
            <a:off x="1515979" y="2726769"/>
            <a:ext cx="6068728" cy="533400"/>
          </a:xfrm>
        </p:spPr>
        <p:txBody>
          <a:bodyPr/>
          <a:lstStyle/>
          <a:p>
            <a:r>
              <a:rPr lang="en-US" sz="2000" dirty="0" smtClean="0"/>
              <a:t>Based on September 30, 2013 Presentations  </a:t>
            </a:r>
            <a:br>
              <a:rPr lang="en-US" sz="2000" dirty="0" smtClean="0"/>
            </a:br>
            <a:r>
              <a:rPr lang="en-US" sz="2000" dirty="0" smtClean="0"/>
              <a:t>at one day workshop at NIST</a:t>
            </a:r>
            <a:endParaRPr lang="en-US" sz="2000" dirty="0"/>
          </a:p>
          <a:p>
            <a:endParaRPr lang="en-US" sz="2000" dirty="0" smtClean="0"/>
          </a:p>
          <a:p>
            <a:r>
              <a:rPr lang="en-US" sz="2000" b="1" dirty="0" smtClean="0"/>
              <a:t>Leaders of activity</a:t>
            </a:r>
            <a:endParaRPr lang="en-US" sz="2000" b="1" dirty="0"/>
          </a:p>
          <a:p>
            <a:r>
              <a:rPr lang="en-US" sz="2000" dirty="0" smtClean="0"/>
              <a:t>Wo Chang, NIST  (Should present but shut down)</a:t>
            </a:r>
          </a:p>
          <a:p>
            <a:r>
              <a:rPr lang="en-US" sz="2000" dirty="0" smtClean="0"/>
              <a:t>Robert Marcus, ET-Strategies</a:t>
            </a:r>
            <a:endParaRPr lang="en-US" sz="2000" dirty="0"/>
          </a:p>
          <a:p>
            <a:r>
              <a:rPr lang="en-US" sz="2000" dirty="0" smtClean="0"/>
              <a:t>Chaitanya Baru, UC San Diego</a:t>
            </a:r>
          </a:p>
          <a:p>
            <a:endParaRPr lang="en-US" sz="2000" dirty="0"/>
          </a:p>
          <a:p>
            <a:r>
              <a:rPr lang="en-US" sz="2000" dirty="0" smtClean="0"/>
              <a:t>Note web site </a:t>
            </a:r>
            <a:r>
              <a:rPr lang="en-US" sz="2000" dirty="0">
                <a:hlinkClick r:id="rId2"/>
              </a:rPr>
              <a:t>http://bigdatawg.nist.gov</a:t>
            </a:r>
            <a:r>
              <a:rPr lang="en-US" sz="2000" dirty="0" smtClean="0">
                <a:hlinkClick r:id="rId2"/>
              </a:rPr>
              <a:t>/</a:t>
            </a:r>
            <a:r>
              <a:rPr lang="en-US" sz="2000" dirty="0" smtClean="0"/>
              <a:t> is shut down and I relied on incomplete documentation (Geoffrey Fox)</a:t>
            </a:r>
          </a:p>
          <a:p>
            <a:endParaRPr lang="en-US" sz="2000" dirty="0"/>
          </a:p>
          <a:p>
            <a:endParaRPr lang="en-US" sz="2000" dirty="0" smtClean="0"/>
          </a:p>
          <a:p>
            <a:endParaRPr lang="en-US" sz="2000" dirty="0"/>
          </a:p>
          <a:p>
            <a:endParaRPr lang="en-US" sz="2000" dirty="0" smtClean="0"/>
          </a:p>
        </p:txBody>
      </p:sp>
    </p:spTree>
    <p:extLst>
      <p:ext uri="{BB962C8B-B14F-4D97-AF65-F5344CB8AC3E}">
        <p14:creationId xmlns:p14="http://schemas.microsoft.com/office/powerpoint/2010/main" val="406189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Surveyed Architectures</a:t>
            </a:r>
            <a:endParaRPr lang="en-US" dirty="0">
              <a:solidFill>
                <a:schemeClr val="tx1"/>
              </a:solidFill>
            </a:endParaRPr>
          </a:p>
        </p:txBody>
      </p:sp>
      <p:sp>
        <p:nvSpPr>
          <p:cNvPr id="6" name="Content Placeholder 5"/>
          <p:cNvSpPr>
            <a:spLocks noGrp="1"/>
          </p:cNvSpPr>
          <p:nvPr>
            <p:ph idx="1"/>
          </p:nvPr>
        </p:nvSpPr>
        <p:spPr>
          <a:xfrm>
            <a:off x="390978" y="1503775"/>
            <a:ext cx="8229600" cy="4791918"/>
          </a:xfrm>
        </p:spPr>
        <p:txBody>
          <a:bodyPr/>
          <a:lstStyle/>
          <a:p>
            <a:r>
              <a:rPr lang="en-US" dirty="0" smtClean="0"/>
              <a:t>Vendor-neutral and technology-agnostic proposals</a:t>
            </a:r>
          </a:p>
          <a:p>
            <a:pPr lvl="1"/>
            <a:r>
              <a:rPr lang="en-US" dirty="0" smtClean="0"/>
              <a:t>Bob Marcus	ET-Strategies</a:t>
            </a:r>
            <a:endParaRPr lang="en-US" dirty="0"/>
          </a:p>
          <a:p>
            <a:pPr lvl="1"/>
            <a:r>
              <a:rPr lang="en-US" dirty="0" smtClean="0"/>
              <a:t>Orit </a:t>
            </a:r>
            <a:r>
              <a:rPr lang="en-US" dirty="0"/>
              <a:t>Levin		Microsoft</a:t>
            </a:r>
          </a:p>
          <a:p>
            <a:pPr lvl="1"/>
            <a:r>
              <a:rPr lang="en-US" dirty="0" smtClean="0"/>
              <a:t>Gary Mazzaferro	</a:t>
            </a:r>
            <a:r>
              <a:rPr lang="en-US" dirty="0" err="1" smtClean="0"/>
              <a:t>AlloyCloud</a:t>
            </a:r>
            <a:r>
              <a:rPr lang="en-US" dirty="0" smtClean="0"/>
              <a:t>	</a:t>
            </a:r>
          </a:p>
          <a:p>
            <a:pPr lvl="1"/>
            <a:r>
              <a:rPr lang="en-US" dirty="0" smtClean="0"/>
              <a:t>Yuri Demchenko	University of Amsterdam</a:t>
            </a:r>
          </a:p>
          <a:p>
            <a:r>
              <a:rPr lang="en-US" dirty="0" smtClean="0"/>
              <a:t>Vendors’ Architectures</a:t>
            </a:r>
          </a:p>
          <a:p>
            <a:pPr lvl="1"/>
            <a:r>
              <a:rPr lang="en-US" dirty="0" smtClean="0"/>
              <a:t>IBM</a:t>
            </a:r>
          </a:p>
          <a:p>
            <a:pPr lvl="1"/>
            <a:r>
              <a:rPr lang="en-US" dirty="0" smtClean="0"/>
              <a:t>Oracle</a:t>
            </a:r>
          </a:p>
          <a:p>
            <a:pPr lvl="1"/>
            <a:r>
              <a:rPr lang="en-US" dirty="0" smtClean="0"/>
              <a:t>Booz Allen Hamilton</a:t>
            </a:r>
          </a:p>
          <a:p>
            <a:pPr lvl="1"/>
            <a:r>
              <a:rPr lang="en-US" dirty="0" smtClean="0"/>
              <a:t>EMC</a:t>
            </a:r>
          </a:p>
          <a:p>
            <a:pPr lvl="1"/>
            <a:r>
              <a:rPr lang="en-US" dirty="0" smtClean="0"/>
              <a:t>SAP</a:t>
            </a:r>
          </a:p>
          <a:p>
            <a:pPr lvl="1"/>
            <a:r>
              <a:rPr lang="en-US" dirty="0" smtClean="0"/>
              <a:t>9sight</a:t>
            </a:r>
          </a:p>
          <a:p>
            <a:pPr lvl="1"/>
            <a:r>
              <a:rPr lang="en-US" dirty="0" err="1" smtClean="0"/>
              <a:t>LexusNexis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10</a:t>
            </a:fld>
            <a:endParaRPr lang="en-US" dirty="0"/>
          </a:p>
        </p:txBody>
      </p:sp>
    </p:spTree>
    <p:extLst>
      <p:ext uri="{BB962C8B-B14F-4D97-AF65-F5344CB8AC3E}">
        <p14:creationId xmlns:p14="http://schemas.microsoft.com/office/powerpoint/2010/main" val="4098269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11</a:t>
            </a:fld>
            <a:endParaRPr lang="en-US" dirty="0"/>
          </a:p>
        </p:txBody>
      </p:sp>
      <p:grpSp>
        <p:nvGrpSpPr>
          <p:cNvPr id="2" name="Group 1"/>
          <p:cNvGrpSpPr/>
          <p:nvPr/>
        </p:nvGrpSpPr>
        <p:grpSpPr>
          <a:xfrm>
            <a:off x="227324" y="441508"/>
            <a:ext cx="8780843" cy="5814393"/>
            <a:chOff x="227324" y="441508"/>
            <a:chExt cx="8780843" cy="5814393"/>
          </a:xfrm>
        </p:grpSpPr>
        <p:grpSp>
          <p:nvGrpSpPr>
            <p:cNvPr id="74" name="Group 73"/>
            <p:cNvGrpSpPr/>
            <p:nvPr/>
          </p:nvGrpSpPr>
          <p:grpSpPr>
            <a:xfrm>
              <a:off x="397565" y="998099"/>
              <a:ext cx="8110954" cy="5257802"/>
              <a:chOff x="397565" y="1132849"/>
              <a:chExt cx="8110954" cy="5257802"/>
            </a:xfrm>
          </p:grpSpPr>
          <p:sp>
            <p:nvSpPr>
              <p:cNvPr id="75" name="Rounded Rectangle 74"/>
              <p:cNvSpPr/>
              <p:nvPr/>
            </p:nvSpPr>
            <p:spPr>
              <a:xfrm rot="16200000">
                <a:off x="1807264" y="-276850"/>
                <a:ext cx="5257802" cy="8077200"/>
              </a:xfrm>
              <a:prstGeom prst="roundRect">
                <a:avLst/>
              </a:prstGeom>
              <a:solidFill>
                <a:srgbClr val="E9CE6D"/>
              </a:solidFill>
              <a:ln>
                <a:noFill/>
                <a:prstDash val="dash"/>
              </a:ln>
              <a:effectLst>
                <a:outerShdw blurRad="228600" dist="38100" dir="19320000" algn="b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6" name="TextBox 75"/>
              <p:cNvSpPr txBox="1"/>
              <p:nvPr/>
            </p:nvSpPr>
            <p:spPr>
              <a:xfrm rot="16200000">
                <a:off x="7046654" y="4395385"/>
                <a:ext cx="2585175" cy="338554"/>
              </a:xfrm>
              <a:prstGeom prst="rect">
                <a:avLst/>
              </a:prstGeom>
              <a:noFill/>
            </p:spPr>
            <p:txBody>
              <a:bodyPr wrap="square" rtlCol="0">
                <a:spAutoFit/>
              </a:bodyPr>
              <a:lstStyle/>
              <a:p>
                <a:r>
                  <a:rPr lang="en-US" sz="1600" b="1" spc="300" dirty="0" smtClean="0">
                    <a:solidFill>
                      <a:schemeClr val="bg1"/>
                    </a:solidFill>
                  </a:rPr>
                  <a:t>Management</a:t>
                </a:r>
                <a:endParaRPr lang="en-US" sz="1600" b="1" spc="300" dirty="0">
                  <a:solidFill>
                    <a:schemeClr val="bg1"/>
                  </a:solidFill>
                </a:endParaRPr>
              </a:p>
            </p:txBody>
          </p:sp>
        </p:grpSp>
        <p:grpSp>
          <p:nvGrpSpPr>
            <p:cNvPr id="77" name="Group 76"/>
            <p:cNvGrpSpPr/>
            <p:nvPr/>
          </p:nvGrpSpPr>
          <p:grpSpPr>
            <a:xfrm>
              <a:off x="227324" y="885457"/>
              <a:ext cx="8018839" cy="5257798"/>
              <a:chOff x="227324" y="1020207"/>
              <a:chExt cx="8018839" cy="5257798"/>
            </a:xfrm>
          </p:grpSpPr>
          <p:sp>
            <p:nvSpPr>
              <p:cNvPr id="78" name="Rounded Rectangle 77"/>
              <p:cNvSpPr/>
              <p:nvPr/>
            </p:nvSpPr>
            <p:spPr>
              <a:xfrm rot="16200000">
                <a:off x="1607845" y="-360314"/>
                <a:ext cx="5257798" cy="8018839"/>
              </a:xfrm>
              <a:prstGeom prst="roundRect">
                <a:avLst/>
              </a:prstGeom>
              <a:solidFill>
                <a:srgbClr val="A3CFFF">
                  <a:alpha val="60000"/>
                </a:srgbClr>
              </a:solidFill>
              <a:ln>
                <a:noFill/>
                <a:prstDash val="dash"/>
              </a:ln>
              <a:effectLst>
                <a:outerShdw blurRad="228600" dist="38100" dir="19320000" algn="bl" rotWithShape="0">
                  <a:schemeClr val="accent2">
                    <a:lumMod val="90000"/>
                    <a:lumOff val="1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spc="300" dirty="0">
                  <a:solidFill>
                    <a:schemeClr val="bg1"/>
                  </a:solidFill>
                </a:endParaRPr>
              </a:p>
            </p:txBody>
          </p:sp>
          <p:sp>
            <p:nvSpPr>
              <p:cNvPr id="79" name="TextBox 78"/>
              <p:cNvSpPr txBox="1"/>
              <p:nvPr/>
            </p:nvSpPr>
            <p:spPr>
              <a:xfrm rot="16200000">
                <a:off x="6741854" y="4389761"/>
                <a:ext cx="2585175" cy="338554"/>
              </a:xfrm>
              <a:prstGeom prst="rect">
                <a:avLst/>
              </a:prstGeom>
              <a:noFill/>
            </p:spPr>
            <p:txBody>
              <a:bodyPr wrap="square" rtlCol="0">
                <a:spAutoFit/>
              </a:bodyPr>
              <a:lstStyle/>
              <a:p>
                <a:r>
                  <a:rPr lang="en-US" sz="1600" b="1" spc="300" dirty="0" smtClean="0">
                    <a:solidFill>
                      <a:schemeClr val="bg1"/>
                    </a:solidFill>
                  </a:rPr>
                  <a:t>Security &amp; Privacy</a:t>
                </a:r>
                <a:endParaRPr lang="en-US" sz="1600" b="1" spc="300" dirty="0">
                  <a:solidFill>
                    <a:schemeClr val="bg1"/>
                  </a:solidFill>
                </a:endParaRPr>
              </a:p>
            </p:txBody>
          </p:sp>
        </p:grpSp>
        <p:sp>
          <p:nvSpPr>
            <p:cNvPr id="13" name="Chevron 12"/>
            <p:cNvSpPr/>
            <p:nvPr/>
          </p:nvSpPr>
          <p:spPr>
            <a:xfrm>
              <a:off x="473764" y="476304"/>
              <a:ext cx="7696199" cy="270004"/>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Rounded Rectangle 15"/>
            <p:cNvSpPr/>
            <p:nvPr/>
          </p:nvSpPr>
          <p:spPr>
            <a:xfrm flipH="1">
              <a:off x="1494445" y="1659651"/>
              <a:ext cx="5608716" cy="1282313"/>
            </a:xfrm>
            <a:prstGeom prst="roundRect">
              <a:avLst>
                <a:gd name="adj" fmla="val 5649"/>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18726" y="1607701"/>
              <a:ext cx="5525907" cy="307777"/>
            </a:xfrm>
            <a:prstGeom prst="rect">
              <a:avLst/>
            </a:prstGeom>
            <a:noFill/>
          </p:spPr>
          <p:txBody>
            <a:bodyPr wrap="square" rtlCol="0">
              <a:spAutoFit/>
            </a:bodyPr>
            <a:lstStyle/>
            <a:p>
              <a:r>
                <a:rPr lang="en-US" sz="1400" b="1" dirty="0" smtClean="0"/>
                <a:t>Big Data Application Provider</a:t>
              </a:r>
              <a:endParaRPr lang="en-US" sz="1400" b="1" dirty="0"/>
            </a:p>
          </p:txBody>
        </p:sp>
        <p:sp>
          <p:nvSpPr>
            <p:cNvPr id="18" name="Rounded Rectangle 17"/>
            <p:cNvSpPr/>
            <p:nvPr/>
          </p:nvSpPr>
          <p:spPr>
            <a:xfrm flipH="1">
              <a:off x="4969560" y="2232881"/>
              <a:ext cx="1033677" cy="578286"/>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Visualization</a:t>
              </a:r>
              <a:endParaRPr lang="en-US" sz="1400" b="1" dirty="0">
                <a:solidFill>
                  <a:schemeClr val="tx1"/>
                </a:solidFill>
              </a:endParaRPr>
            </a:p>
          </p:txBody>
        </p:sp>
        <p:sp>
          <p:nvSpPr>
            <p:cNvPr id="19" name="Rounded Rectangle 18"/>
            <p:cNvSpPr/>
            <p:nvPr/>
          </p:nvSpPr>
          <p:spPr>
            <a:xfrm>
              <a:off x="6143230" y="2533815"/>
              <a:ext cx="883734" cy="28583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Access</a:t>
              </a:r>
              <a:endParaRPr lang="en-US" sz="1400" b="1" dirty="0">
                <a:solidFill>
                  <a:schemeClr val="tx1"/>
                </a:solidFill>
              </a:endParaRPr>
            </a:p>
          </p:txBody>
        </p:sp>
        <p:sp>
          <p:nvSpPr>
            <p:cNvPr id="20" name="Rounded Rectangle 19"/>
            <p:cNvSpPr/>
            <p:nvPr/>
          </p:nvSpPr>
          <p:spPr>
            <a:xfrm flipH="1">
              <a:off x="3896306" y="1915477"/>
              <a:ext cx="920858" cy="9143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Analytics</a:t>
              </a:r>
              <a:endParaRPr lang="en-US" sz="1400" b="1" dirty="0">
                <a:solidFill>
                  <a:schemeClr val="tx1"/>
                </a:solidFill>
              </a:endParaRPr>
            </a:p>
          </p:txBody>
        </p:sp>
        <p:sp>
          <p:nvSpPr>
            <p:cNvPr id="21" name="Rounded Rectangle 20"/>
            <p:cNvSpPr/>
            <p:nvPr/>
          </p:nvSpPr>
          <p:spPr>
            <a:xfrm flipH="1">
              <a:off x="2822966" y="2235074"/>
              <a:ext cx="927393" cy="594783"/>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err="1" smtClean="0">
                  <a:solidFill>
                    <a:schemeClr val="tx1"/>
                  </a:solidFill>
                </a:rPr>
                <a:t>Curation</a:t>
              </a:r>
              <a:r>
                <a:rPr lang="en-US" sz="1400" b="1" dirty="0" smtClean="0">
                  <a:solidFill>
                    <a:schemeClr val="tx1"/>
                  </a:solidFill>
                </a:rPr>
                <a:t> </a:t>
              </a:r>
              <a:endParaRPr lang="en-US" sz="1400" b="1" dirty="0">
                <a:solidFill>
                  <a:schemeClr val="tx1"/>
                </a:solidFill>
              </a:endParaRPr>
            </a:p>
          </p:txBody>
        </p:sp>
        <p:sp>
          <p:nvSpPr>
            <p:cNvPr id="22" name="Rounded Rectangle 21"/>
            <p:cNvSpPr/>
            <p:nvPr/>
          </p:nvSpPr>
          <p:spPr>
            <a:xfrm>
              <a:off x="1616763" y="2522100"/>
              <a:ext cx="1047976" cy="297545"/>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r>
                <a:rPr lang="en-US" sz="1400" b="1" dirty="0" smtClean="0">
                  <a:solidFill>
                    <a:schemeClr val="tx1"/>
                  </a:solidFill>
                </a:rPr>
                <a:t>Collection</a:t>
              </a:r>
              <a:endParaRPr lang="en-US" sz="1400" b="1" dirty="0">
                <a:solidFill>
                  <a:schemeClr val="tx1"/>
                </a:solidFill>
              </a:endParaRPr>
            </a:p>
          </p:txBody>
        </p:sp>
        <p:sp>
          <p:nvSpPr>
            <p:cNvPr id="23" name="Rounded Rectangle 22"/>
            <p:cNvSpPr/>
            <p:nvPr/>
          </p:nvSpPr>
          <p:spPr>
            <a:xfrm flipH="1">
              <a:off x="1494444" y="1074299"/>
              <a:ext cx="5608716" cy="37139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05542" y="1083392"/>
              <a:ext cx="2254566" cy="307777"/>
            </a:xfrm>
            <a:prstGeom prst="rect">
              <a:avLst/>
            </a:prstGeom>
            <a:noFill/>
          </p:spPr>
          <p:txBody>
            <a:bodyPr wrap="square" rtlCol="0">
              <a:spAutoFit/>
            </a:bodyPr>
            <a:lstStyle/>
            <a:p>
              <a:pPr algn="ctr"/>
              <a:r>
                <a:rPr lang="en-US" sz="1400" b="1" dirty="0" smtClean="0"/>
                <a:t>System Orchestrator</a:t>
              </a:r>
              <a:endParaRPr lang="en-US" sz="1400" b="1" dirty="0"/>
            </a:p>
          </p:txBody>
        </p:sp>
        <p:cxnSp>
          <p:nvCxnSpPr>
            <p:cNvPr id="25" name="Straight Arrow Connector 24"/>
            <p:cNvCxnSpPr>
              <a:stCxn id="23" idx="2"/>
            </p:cNvCxnSpPr>
            <p:nvPr/>
          </p:nvCxnSpPr>
          <p:spPr>
            <a:xfrm>
              <a:off x="4298802" y="1445694"/>
              <a:ext cx="2" cy="214010"/>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103164" y="2285407"/>
              <a:ext cx="504156" cy="4127"/>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15803" y="2286167"/>
              <a:ext cx="478641" cy="1"/>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0" name="Up Arrow 29"/>
            <p:cNvSpPr/>
            <p:nvPr/>
          </p:nvSpPr>
          <p:spPr>
            <a:xfrm rot="5400000">
              <a:off x="1131419" y="2381916"/>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1" name="Down Arrow 30"/>
            <p:cNvSpPr/>
            <p:nvPr/>
          </p:nvSpPr>
          <p:spPr>
            <a:xfrm rot="5400000">
              <a:off x="1134062" y="2636588"/>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2" name="Up Arrow 31"/>
            <p:cNvSpPr/>
            <p:nvPr/>
          </p:nvSpPr>
          <p:spPr>
            <a:xfrm rot="5400000">
              <a:off x="7235768" y="2378593"/>
              <a:ext cx="252956" cy="484187"/>
            </a:xfrm>
            <a:prstGeom prst="upArrow">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00" b="1" dirty="0" smtClean="0"/>
                <a:t>DATA</a:t>
              </a:r>
              <a:endParaRPr lang="en-US" sz="900" b="1" dirty="0"/>
            </a:p>
          </p:txBody>
        </p:sp>
        <p:sp>
          <p:nvSpPr>
            <p:cNvPr id="33" name="Down Arrow 32"/>
            <p:cNvSpPr/>
            <p:nvPr/>
          </p:nvSpPr>
          <p:spPr>
            <a:xfrm rot="5400000">
              <a:off x="7238411" y="2633265"/>
              <a:ext cx="228811" cy="4566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t>SW</a:t>
              </a:r>
              <a:endParaRPr lang="en-US" sz="1100" b="1" dirty="0"/>
            </a:p>
          </p:txBody>
        </p:sp>
        <p:sp>
          <p:nvSpPr>
            <p:cNvPr id="34" name="Chevron 33"/>
            <p:cNvSpPr/>
            <p:nvPr/>
          </p:nvSpPr>
          <p:spPr>
            <a:xfrm rot="16200000">
              <a:off x="6370817" y="3440599"/>
              <a:ext cx="5003652" cy="271049"/>
            </a:xfrm>
            <a:prstGeom prst="chevron">
              <a:avLst/>
            </a:prstGeom>
            <a:solidFill>
              <a:srgbClr val="F66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p:cNvSpPr txBox="1"/>
            <p:nvPr/>
          </p:nvSpPr>
          <p:spPr>
            <a:xfrm>
              <a:off x="2270331" y="441508"/>
              <a:ext cx="3848694" cy="351641"/>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INFORMATION VALUE CHAIN</a:t>
              </a:r>
              <a:endParaRPr lang="en-US" b="1" spc="300" dirty="0">
                <a:solidFill>
                  <a:schemeClr val="bg1"/>
                </a:solidFill>
                <a:effectLst>
                  <a:outerShdw blurRad="38100" dist="38100" dir="2700000" algn="tl">
                    <a:srgbClr val="000000">
                      <a:alpha val="43137"/>
                    </a:srgbClr>
                  </a:outerShdw>
                </a:effectLst>
              </a:endParaRPr>
            </a:p>
          </p:txBody>
        </p:sp>
        <p:sp>
          <p:nvSpPr>
            <p:cNvPr id="36" name="TextBox 35"/>
            <p:cNvSpPr txBox="1"/>
            <p:nvPr/>
          </p:nvSpPr>
          <p:spPr>
            <a:xfrm rot="16200000">
              <a:off x="7630271" y="3671393"/>
              <a:ext cx="2393912" cy="247726"/>
            </a:xfrm>
            <a:prstGeom prst="rect">
              <a:avLst/>
            </a:prstGeom>
            <a:noFill/>
          </p:spPr>
          <p:txBody>
            <a:bodyPr wrap="square" rtlCol="0">
              <a:spAutoFit/>
            </a:bodyPr>
            <a:lstStyle/>
            <a:p>
              <a:r>
                <a:rPr lang="en-US" b="1" spc="300" dirty="0" smtClean="0">
                  <a:solidFill>
                    <a:schemeClr val="bg1"/>
                  </a:solidFill>
                  <a:effectLst>
                    <a:outerShdw blurRad="38100" dist="38100" dir="2700000" algn="tl">
                      <a:srgbClr val="000000">
                        <a:alpha val="43137"/>
                      </a:srgbClr>
                    </a:outerShdw>
                  </a:effectLst>
                </a:rPr>
                <a:t>IT VALUE CHAIN</a:t>
              </a:r>
              <a:endParaRPr lang="en-US" b="1" spc="300" dirty="0">
                <a:solidFill>
                  <a:schemeClr val="bg1"/>
                </a:solidFill>
                <a:effectLst>
                  <a:outerShdw blurRad="38100" dist="38100" dir="2700000" algn="tl">
                    <a:srgbClr val="000000">
                      <a:alpha val="43137"/>
                    </a:srgbClr>
                  </a:outerShdw>
                </a:effectLst>
              </a:endParaRPr>
            </a:p>
          </p:txBody>
        </p:sp>
        <p:sp>
          <p:nvSpPr>
            <p:cNvPr id="37" name="Rounded Rectangle 36"/>
            <p:cNvSpPr/>
            <p:nvPr/>
          </p:nvSpPr>
          <p:spPr>
            <a:xfrm flipH="1">
              <a:off x="1616763" y="1876316"/>
              <a:ext cx="5410200" cy="267835"/>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8" name="Rounded Rectangle 37"/>
            <p:cNvSpPr/>
            <p:nvPr/>
          </p:nvSpPr>
          <p:spPr>
            <a:xfrm flipH="1">
              <a:off x="4969556" y="2217301"/>
              <a:ext cx="2057405" cy="238764"/>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39" name="Rounded Rectangle 38"/>
            <p:cNvSpPr/>
            <p:nvPr/>
          </p:nvSpPr>
          <p:spPr>
            <a:xfrm flipH="1">
              <a:off x="1610308" y="2217300"/>
              <a:ext cx="2140055" cy="236452"/>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b" anchorCtr="1"/>
            <a:lstStyle/>
            <a:p>
              <a:pPr algn="r"/>
              <a:endParaRPr lang="en-US" sz="1400" b="1" dirty="0">
                <a:solidFill>
                  <a:schemeClr val="tx1"/>
                </a:solidFill>
              </a:endParaRPr>
            </a:p>
          </p:txBody>
        </p:sp>
        <p:sp>
          <p:nvSpPr>
            <p:cNvPr id="40" name="Rounded Rectangle 39"/>
            <p:cNvSpPr/>
            <p:nvPr/>
          </p:nvSpPr>
          <p:spPr>
            <a:xfrm rot="16200000">
              <a:off x="7172597" y="2134333"/>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Rounded Rectangle 40"/>
            <p:cNvSpPr/>
            <p:nvPr/>
          </p:nvSpPr>
          <p:spPr>
            <a:xfrm rot="16200000">
              <a:off x="7096397" y="219482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2" name="Rounded Rectangle 41"/>
            <p:cNvSpPr/>
            <p:nvPr/>
          </p:nvSpPr>
          <p:spPr>
            <a:xfrm rot="16200000">
              <a:off x="7020194" y="2246776"/>
              <a:ext cx="1508292" cy="334041"/>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Consumer</a:t>
              </a:r>
              <a:endParaRPr lang="en-US" sz="1400" b="1" dirty="0">
                <a:solidFill>
                  <a:schemeClr val="tx1"/>
                </a:solidFill>
              </a:endParaRPr>
            </a:p>
          </p:txBody>
        </p:sp>
        <p:sp>
          <p:nvSpPr>
            <p:cNvPr id="43" name="Rounded Rectangle 42"/>
            <p:cNvSpPr/>
            <p:nvPr/>
          </p:nvSpPr>
          <p:spPr>
            <a:xfrm rot="16200000">
              <a:off x="61341" y="2119000"/>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4" name="Rounded Rectangle 43"/>
            <p:cNvSpPr/>
            <p:nvPr/>
          </p:nvSpPr>
          <p:spPr>
            <a:xfrm rot="16200000">
              <a:off x="-14859" y="21858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5" name="Rounded Rectangle 44"/>
            <p:cNvSpPr/>
            <p:nvPr/>
          </p:nvSpPr>
          <p:spPr>
            <a:xfrm rot="16200000">
              <a:off x="-91059" y="2262077"/>
              <a:ext cx="1533322" cy="358323"/>
            </a:xfrm>
            <a:prstGeom prst="roundRect">
              <a:avLst/>
            </a:prstGeom>
            <a:solidFill>
              <a:schemeClr val="bg1">
                <a:lumMod val="65000"/>
              </a:schemeClr>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Data Provider</a:t>
              </a:r>
              <a:endParaRPr lang="en-US" sz="1400" b="1" dirty="0">
                <a:solidFill>
                  <a:schemeClr val="tx1"/>
                </a:solidFill>
              </a:endParaRPr>
            </a:p>
          </p:txBody>
        </p:sp>
        <p:sp>
          <p:nvSpPr>
            <p:cNvPr id="46" name="Rounded Rectangle 45"/>
            <p:cNvSpPr/>
            <p:nvPr/>
          </p:nvSpPr>
          <p:spPr>
            <a:xfrm>
              <a:off x="1647257" y="3151393"/>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ounded Rectangle 46"/>
            <p:cNvSpPr/>
            <p:nvPr/>
          </p:nvSpPr>
          <p:spPr>
            <a:xfrm>
              <a:off x="1553758" y="325796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ounded Rectangle 47"/>
            <p:cNvSpPr/>
            <p:nvPr/>
          </p:nvSpPr>
          <p:spPr>
            <a:xfrm>
              <a:off x="1464364" y="3370355"/>
              <a:ext cx="5608718" cy="2707596"/>
            </a:xfrm>
            <a:prstGeom prst="roundRect">
              <a:avLst>
                <a:gd name="adj" fmla="val 4083"/>
              </a:avLst>
            </a:prstGeom>
            <a:solidFill>
              <a:srgbClr val="A6A6A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ounded Rectangle 48"/>
            <p:cNvSpPr/>
            <p:nvPr/>
          </p:nvSpPr>
          <p:spPr>
            <a:xfrm>
              <a:off x="1499993" y="3417104"/>
              <a:ext cx="5526971" cy="2601616"/>
            </a:xfrm>
            <a:prstGeom prst="roundRect">
              <a:avLst>
                <a:gd name="adj" fmla="val 4799"/>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flipH="1">
              <a:off x="1570648" y="5029031"/>
              <a:ext cx="5380116" cy="67375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flipH="1">
              <a:off x="1570648" y="3596826"/>
              <a:ext cx="5380116" cy="684755"/>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flipH="1">
              <a:off x="1570648" y="4322575"/>
              <a:ext cx="5380116" cy="665259"/>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6200000" flipH="1">
              <a:off x="1881075" y="5247993"/>
              <a:ext cx="434092" cy="395436"/>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4" name="Rounded Rectangle 53"/>
            <p:cNvSpPr/>
            <p:nvPr/>
          </p:nvSpPr>
          <p:spPr>
            <a:xfrm flipH="1">
              <a:off x="1900403" y="5225788"/>
              <a:ext cx="4144170" cy="19976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a:t>
              </a:r>
              <a:r>
                <a:rPr lang="en-US" sz="1200" b="1" dirty="0" smtClean="0">
                  <a:solidFill>
                    <a:schemeClr val="tx1"/>
                  </a:solidFill>
                </a:rPr>
                <a:t>Scalable (VM clusters)</a:t>
              </a:r>
              <a:endParaRPr lang="en-US" sz="1200" b="1" dirty="0">
                <a:solidFill>
                  <a:schemeClr val="tx1"/>
                </a:solidFill>
              </a:endParaRPr>
            </a:p>
          </p:txBody>
        </p:sp>
        <p:sp>
          <p:nvSpPr>
            <p:cNvPr id="55" name="Rounded Rectangle 54"/>
            <p:cNvSpPr/>
            <p:nvPr/>
          </p:nvSpPr>
          <p:spPr>
            <a:xfrm rot="16200000" flipH="1">
              <a:off x="6118365" y="5244163"/>
              <a:ext cx="432191" cy="395444"/>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Rounded Rectangle 55"/>
            <p:cNvSpPr/>
            <p:nvPr/>
          </p:nvSpPr>
          <p:spPr>
            <a:xfrm flipH="1">
              <a:off x="2404408" y="5470292"/>
              <a:ext cx="4116601" cy="185553"/>
            </a:xfrm>
            <a:prstGeom prst="roundRect">
              <a:avLst/>
            </a:prstGeom>
            <a:solidFill>
              <a:srgbClr val="DDD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57" name="Rounded Rectangle 56"/>
            <p:cNvSpPr/>
            <p:nvPr/>
          </p:nvSpPr>
          <p:spPr>
            <a:xfrm rot="16200000" flipH="1">
              <a:off x="1888326" y="4537122"/>
              <a:ext cx="434092"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Rounded Rectangle 57"/>
            <p:cNvSpPr/>
            <p:nvPr/>
          </p:nvSpPr>
          <p:spPr>
            <a:xfrm flipH="1">
              <a:off x="1907654" y="4504465"/>
              <a:ext cx="4144172" cy="199764"/>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Horizontally Scalable</a:t>
              </a:r>
              <a:endParaRPr lang="en-US" sz="2000" b="1" dirty="0">
                <a:solidFill>
                  <a:schemeClr val="tx1"/>
                </a:solidFill>
              </a:endParaRPr>
            </a:p>
          </p:txBody>
        </p:sp>
        <p:sp>
          <p:nvSpPr>
            <p:cNvPr id="59" name="Rounded Rectangle 58"/>
            <p:cNvSpPr/>
            <p:nvPr/>
          </p:nvSpPr>
          <p:spPr>
            <a:xfrm rot="16200000" flipH="1">
              <a:off x="6122097" y="4522842"/>
              <a:ext cx="432190" cy="395437"/>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Rounded Rectangle 59"/>
            <p:cNvSpPr/>
            <p:nvPr/>
          </p:nvSpPr>
          <p:spPr>
            <a:xfrm flipH="1">
              <a:off x="2391739" y="4746264"/>
              <a:ext cx="4144172" cy="190391"/>
            </a:xfrm>
            <a:prstGeom prst="round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Vertically Scalable</a:t>
              </a:r>
            </a:p>
          </p:txBody>
        </p:sp>
        <p:sp>
          <p:nvSpPr>
            <p:cNvPr id="61" name="Rounded Rectangle 60"/>
            <p:cNvSpPr/>
            <p:nvPr/>
          </p:nvSpPr>
          <p:spPr>
            <a:xfrm rot="16200000" flipH="1">
              <a:off x="1879178" y="3828255"/>
              <a:ext cx="434092"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2" name="Rounded Rectangle 61"/>
            <p:cNvSpPr/>
            <p:nvPr/>
          </p:nvSpPr>
          <p:spPr>
            <a:xfrm flipH="1">
              <a:off x="1898506" y="3800297"/>
              <a:ext cx="4144172" cy="199764"/>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rPr>
                <a:t>Horizontally Scalable</a:t>
              </a:r>
              <a:endParaRPr lang="en-US" sz="2000" b="1" dirty="0">
                <a:solidFill>
                  <a:schemeClr val="tx1"/>
                </a:solidFill>
              </a:endParaRPr>
            </a:p>
          </p:txBody>
        </p:sp>
        <p:sp>
          <p:nvSpPr>
            <p:cNvPr id="63" name="Rounded Rectangle 62"/>
            <p:cNvSpPr/>
            <p:nvPr/>
          </p:nvSpPr>
          <p:spPr>
            <a:xfrm rot="16200000" flipH="1">
              <a:off x="6112949" y="3813975"/>
              <a:ext cx="432190" cy="395437"/>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4" name="Rounded Rectangle 63"/>
            <p:cNvSpPr/>
            <p:nvPr/>
          </p:nvSpPr>
          <p:spPr>
            <a:xfrm flipH="1">
              <a:off x="2382592" y="4037397"/>
              <a:ext cx="4144172" cy="190391"/>
            </a:xfrm>
            <a:prstGeom prst="roundRect">
              <a:avLst/>
            </a:prstGeom>
            <a:solidFill>
              <a:srgbClr val="F2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tx1"/>
                  </a:solidFill>
                </a:rPr>
                <a:t>Vertically Scalable</a:t>
              </a:r>
              <a:endParaRPr lang="en-US" sz="1200" b="1" dirty="0">
                <a:solidFill>
                  <a:schemeClr val="tx1"/>
                </a:solidFill>
              </a:endParaRPr>
            </a:p>
          </p:txBody>
        </p:sp>
        <p:sp>
          <p:nvSpPr>
            <p:cNvPr id="65" name="TextBox 64"/>
            <p:cNvSpPr txBox="1"/>
            <p:nvPr/>
          </p:nvSpPr>
          <p:spPr>
            <a:xfrm>
              <a:off x="1535463" y="3357323"/>
              <a:ext cx="2748301" cy="307777"/>
            </a:xfrm>
            <a:prstGeom prst="rect">
              <a:avLst/>
            </a:prstGeom>
            <a:noFill/>
          </p:spPr>
          <p:txBody>
            <a:bodyPr wrap="square" rtlCol="0">
              <a:spAutoFit/>
            </a:bodyPr>
            <a:lstStyle/>
            <a:p>
              <a:r>
                <a:rPr lang="en-US" sz="1400" b="1" dirty="0" smtClean="0"/>
                <a:t>Big Data Framework Provider</a:t>
              </a:r>
              <a:endParaRPr lang="en-US" sz="1400" b="1" dirty="0"/>
            </a:p>
          </p:txBody>
        </p:sp>
        <p:sp>
          <p:nvSpPr>
            <p:cNvPr id="66" name="TextBox 65"/>
            <p:cNvSpPr txBox="1"/>
            <p:nvPr/>
          </p:nvSpPr>
          <p:spPr>
            <a:xfrm>
              <a:off x="1634436" y="3550115"/>
              <a:ext cx="4914218" cy="276999"/>
            </a:xfrm>
            <a:prstGeom prst="rect">
              <a:avLst/>
            </a:prstGeom>
            <a:noFill/>
          </p:spPr>
          <p:txBody>
            <a:bodyPr wrap="square" rtlCol="0">
              <a:spAutoFit/>
            </a:bodyPr>
            <a:lstStyle/>
            <a:p>
              <a:r>
                <a:rPr lang="en-US" sz="1200" b="1" dirty="0" smtClean="0"/>
                <a:t>Processing Frameworks (analytic </a:t>
              </a:r>
              <a:r>
                <a:rPr lang="en-US" sz="1200" b="1" dirty="0"/>
                <a:t>tools, etc.)</a:t>
              </a:r>
              <a:r>
                <a:rPr lang="en-US" sz="1200" b="1" dirty="0" smtClean="0"/>
                <a:t> </a:t>
              </a:r>
              <a:endParaRPr lang="en-US" sz="1200" b="1" dirty="0"/>
            </a:p>
          </p:txBody>
        </p:sp>
        <p:sp>
          <p:nvSpPr>
            <p:cNvPr id="67" name="TextBox 66"/>
            <p:cNvSpPr txBox="1"/>
            <p:nvPr/>
          </p:nvSpPr>
          <p:spPr>
            <a:xfrm>
              <a:off x="1616764" y="4272888"/>
              <a:ext cx="4914218" cy="276999"/>
            </a:xfrm>
            <a:prstGeom prst="rect">
              <a:avLst/>
            </a:prstGeom>
            <a:noFill/>
          </p:spPr>
          <p:txBody>
            <a:bodyPr wrap="square" rtlCol="0">
              <a:spAutoFit/>
            </a:bodyPr>
            <a:lstStyle/>
            <a:p>
              <a:r>
                <a:rPr lang="en-US" sz="1200" b="1" dirty="0" smtClean="0"/>
                <a:t>Platforms (databases, </a:t>
              </a:r>
              <a:r>
                <a:rPr lang="en-US" sz="1200" b="1" dirty="0"/>
                <a:t>etc.)</a:t>
              </a:r>
              <a:r>
                <a:rPr lang="en-US" sz="1200" b="1" dirty="0" smtClean="0"/>
                <a:t> </a:t>
              </a:r>
              <a:endParaRPr lang="en-US" sz="1200" b="1" dirty="0"/>
            </a:p>
          </p:txBody>
        </p:sp>
        <p:sp>
          <p:nvSpPr>
            <p:cNvPr id="68" name="TextBox 67"/>
            <p:cNvSpPr txBox="1"/>
            <p:nvPr/>
          </p:nvSpPr>
          <p:spPr>
            <a:xfrm>
              <a:off x="1634436" y="4996154"/>
              <a:ext cx="4914218" cy="276999"/>
            </a:xfrm>
            <a:prstGeom prst="rect">
              <a:avLst/>
            </a:prstGeom>
            <a:noFill/>
          </p:spPr>
          <p:txBody>
            <a:bodyPr wrap="square" rtlCol="0">
              <a:spAutoFit/>
            </a:bodyPr>
            <a:lstStyle/>
            <a:p>
              <a:r>
                <a:rPr lang="en-US" sz="1200" b="1" dirty="0" smtClean="0"/>
                <a:t>Infrastructures</a:t>
              </a:r>
              <a:endParaRPr lang="en-US" sz="1200" b="1" dirty="0"/>
            </a:p>
          </p:txBody>
        </p:sp>
        <p:sp>
          <p:nvSpPr>
            <p:cNvPr id="69" name="Rounded Rectangle 68"/>
            <p:cNvSpPr/>
            <p:nvPr/>
          </p:nvSpPr>
          <p:spPr>
            <a:xfrm flipH="1">
              <a:off x="1570648" y="5734062"/>
              <a:ext cx="5380116" cy="242886"/>
            </a:xfrm>
            <a:prstGeom prst="roundRect">
              <a:avLst>
                <a:gd name="adj" fmla="val 22440"/>
              </a:avLst>
            </a:pr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616764" y="5730588"/>
              <a:ext cx="4914218" cy="276999"/>
            </a:xfrm>
            <a:prstGeom prst="rect">
              <a:avLst/>
            </a:prstGeom>
            <a:noFill/>
          </p:spPr>
          <p:txBody>
            <a:bodyPr wrap="square" rtlCol="0">
              <a:spAutoFit/>
            </a:bodyPr>
            <a:lstStyle/>
            <a:p>
              <a:r>
                <a:rPr lang="en-US" sz="1200" b="1" dirty="0" smtClean="0"/>
                <a:t>Physical and Virtual Resources (networking, computing, etc.)</a:t>
              </a:r>
              <a:endParaRPr lang="en-US" sz="1200" b="1" dirty="0"/>
            </a:p>
          </p:txBody>
        </p:sp>
        <p:cxnSp>
          <p:nvCxnSpPr>
            <p:cNvPr id="71" name="Straight Arrow Connector 70"/>
            <p:cNvCxnSpPr>
              <a:stCxn id="16" idx="2"/>
            </p:cNvCxnSpPr>
            <p:nvPr/>
          </p:nvCxnSpPr>
          <p:spPr>
            <a:xfrm>
              <a:off x="4298803" y="2941964"/>
              <a:ext cx="0" cy="432473"/>
            </a:xfrm>
            <a:prstGeom prst="straightConnector1">
              <a:avLst/>
            </a:prstGeom>
            <a:ln w="41275">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72" name="Left-Right Arrow 71"/>
            <p:cNvSpPr/>
            <p:nvPr/>
          </p:nvSpPr>
          <p:spPr>
            <a:xfrm rot="16200000">
              <a:off x="4333585" y="3029121"/>
              <a:ext cx="419531" cy="242826"/>
            </a:xfrm>
            <a:prstGeom prst="leftRightArrow">
              <a:avLst/>
            </a:prstGeom>
            <a:solidFill>
              <a:schemeClr val="accent2">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spc="50" dirty="0" smtClean="0"/>
                <a:t>DATA</a:t>
              </a:r>
              <a:endParaRPr lang="en-US" sz="900" b="1" spc="50" dirty="0"/>
            </a:p>
          </p:txBody>
        </p:sp>
        <p:sp>
          <p:nvSpPr>
            <p:cNvPr id="73" name="Down Arrow 72"/>
            <p:cNvSpPr/>
            <p:nvPr/>
          </p:nvSpPr>
          <p:spPr>
            <a:xfrm>
              <a:off x="4723776" y="2937299"/>
              <a:ext cx="245788" cy="45132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smtClean="0"/>
                <a:t>SW</a:t>
              </a:r>
              <a:endParaRPr lang="en-US" sz="1050" b="1" dirty="0"/>
            </a:p>
          </p:txBody>
        </p:sp>
      </p:grpSp>
    </p:spTree>
    <p:extLst>
      <p:ext uri="{BB962C8B-B14F-4D97-AF65-F5344CB8AC3E}">
        <p14:creationId xmlns:p14="http://schemas.microsoft.com/office/powerpoint/2010/main" val="202632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12</a:t>
            </a:fld>
            <a:endParaRPr lang="en-US" dirty="0"/>
          </a:p>
        </p:txBody>
      </p:sp>
      <p:sp>
        <p:nvSpPr>
          <p:cNvPr id="5" name="Content Placeholder 4"/>
          <p:cNvSpPr>
            <a:spLocks noGrp="1"/>
          </p:cNvSpPr>
          <p:nvPr>
            <p:ph idx="1"/>
          </p:nvPr>
        </p:nvSpPr>
        <p:spPr>
          <a:xfrm>
            <a:off x="446314" y="1463040"/>
            <a:ext cx="8229600" cy="2485292"/>
          </a:xfrm>
        </p:spPr>
        <p:txBody>
          <a:bodyPr/>
          <a:lstStyle/>
          <a:p>
            <a:pPr marL="0" indent="0">
              <a:buNone/>
            </a:pPr>
            <a:r>
              <a:rPr lang="en-US" sz="2000" i="1" dirty="0"/>
              <a:t>The focus is to form a community of interest from industry, academia, and government, with the goal of developing a consensus secure reference architecture to handle security and privacy issues across all stakeholders.  This includes gaining an understanding of what standards are available or under development, as well as identifies which key organizations are working on these standards</a:t>
            </a:r>
            <a:r>
              <a:rPr lang="en-US" sz="2000" i="1" dirty="0" smtClean="0"/>
              <a:t>.</a:t>
            </a:r>
          </a:p>
          <a:p>
            <a:pPr marL="0" indent="0">
              <a:buNone/>
            </a:pPr>
            <a:endParaRPr lang="en-US" sz="1000" i="1" dirty="0"/>
          </a:p>
          <a:p>
            <a:pPr marL="0" lvl="0" indent="0">
              <a:buNone/>
            </a:pPr>
            <a:r>
              <a:rPr lang="en-US" sz="2000" b="1" dirty="0" smtClean="0"/>
              <a:t>Tasks</a:t>
            </a:r>
          </a:p>
          <a:p>
            <a:pPr lvl="0"/>
            <a:r>
              <a:rPr lang="en-US" sz="2000" dirty="0"/>
              <a:t>Gather input from all stakeholders regarding security and privacy concerns in Big Data processing, storage, and services. </a:t>
            </a:r>
          </a:p>
          <a:p>
            <a:pPr lvl="0"/>
            <a:r>
              <a:rPr lang="en-US" sz="2000" dirty="0"/>
              <a:t>Analyze/prioritize a list of challenging security and privacy </a:t>
            </a:r>
            <a:r>
              <a:rPr lang="en-US" sz="2000" dirty="0" smtClean="0"/>
              <a:t>requirements from ~10 special use cases  </a:t>
            </a:r>
            <a:r>
              <a:rPr lang="en-US" sz="2000" dirty="0"/>
              <a:t>that may delay or prevent adoption of Big Data deployment </a:t>
            </a:r>
          </a:p>
          <a:p>
            <a:pPr lvl="0"/>
            <a:r>
              <a:rPr lang="en-US" sz="2000" dirty="0"/>
              <a:t>Develop a Security and Privacy Reference Architecture that supplements the general Big Data Reference Architecture</a:t>
            </a:r>
          </a:p>
        </p:txBody>
      </p:sp>
    </p:spTree>
    <p:extLst>
      <p:ext uri="{BB962C8B-B14F-4D97-AF65-F5344CB8AC3E}">
        <p14:creationId xmlns:p14="http://schemas.microsoft.com/office/powerpoint/2010/main" val="1875446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DE279D2-F137-41D2-A737-8D98B36838CC}" type="slidenum">
              <a:rPr lang="en-US" smtClean="0"/>
              <a:pPr>
                <a:defRPr/>
              </a:pPr>
              <a:t>13</a:t>
            </a:fld>
            <a:endParaRPr lang="en-US" dirty="0"/>
          </a:p>
        </p:txBody>
      </p:sp>
      <p:sp>
        <p:nvSpPr>
          <p:cNvPr id="9" name="Content Placeholder 8"/>
          <p:cNvSpPr>
            <a:spLocks noGrp="1"/>
          </p:cNvSpPr>
          <p:nvPr>
            <p:ph sz="quarter" idx="12"/>
          </p:nvPr>
        </p:nvSpPr>
        <p:spPr/>
        <p:txBody>
          <a:bodyPr/>
          <a:lstStyle/>
          <a:p>
            <a:endParaRPr lang="en-US"/>
          </a:p>
        </p:txBody>
      </p:sp>
      <p:graphicFrame>
        <p:nvGraphicFramePr>
          <p:cNvPr id="5" name="Object 4"/>
          <p:cNvGraphicFramePr>
            <a:graphicFrameLocks noChangeAspect="1"/>
          </p:cNvGraphicFramePr>
          <p:nvPr>
            <p:extLst/>
          </p:nvPr>
        </p:nvGraphicFramePr>
        <p:xfrm>
          <a:off x="3438056" y="1134452"/>
          <a:ext cx="5477344" cy="5170121"/>
        </p:xfrm>
        <a:graphic>
          <a:graphicData uri="http://schemas.openxmlformats.org/presentationml/2006/ole">
            <mc:AlternateContent xmlns:mc="http://schemas.openxmlformats.org/markup-compatibility/2006">
              <mc:Choice xmlns:v="urn:schemas-microsoft-com:vml" Requires="v">
                <p:oleObj spid="_x0000_s1027" name="Presentation" r:id="rId3" imgW="4265551" imgH="3198893" progId="PowerPoint.Show.12">
                  <p:embed/>
                </p:oleObj>
              </mc:Choice>
              <mc:Fallback>
                <p:oleObj name="Presentation" r:id="rId3" imgW="4265551" imgH="3198893" progId="PowerPoint.Show.12">
                  <p:embed/>
                  <p:pic>
                    <p:nvPicPr>
                      <p:cNvPr id="0" name=""/>
                      <p:cNvPicPr>
                        <a:picLocks noChangeAspect="1" noChangeArrowheads="1"/>
                      </p:cNvPicPr>
                      <p:nvPr/>
                    </p:nvPicPr>
                    <p:blipFill>
                      <a:blip r:embed="rId4"/>
                      <a:srcRect/>
                      <a:stretch>
                        <a:fillRect/>
                      </a:stretch>
                    </p:blipFill>
                    <p:spPr bwMode="auto">
                      <a:xfrm>
                        <a:off x="3438056" y="1134452"/>
                        <a:ext cx="5477344" cy="5170121"/>
                      </a:xfrm>
                      <a:prstGeom prst="rect">
                        <a:avLst/>
                      </a:prstGeom>
                      <a:noFill/>
                    </p:spPr>
                  </p:pic>
                </p:oleObj>
              </mc:Fallback>
            </mc:AlternateContent>
          </a:graphicData>
        </a:graphic>
      </p:graphicFrame>
      <p:sp>
        <p:nvSpPr>
          <p:cNvPr id="6" name="Rectangle 5"/>
          <p:cNvSpPr/>
          <p:nvPr/>
        </p:nvSpPr>
        <p:spPr>
          <a:xfrm>
            <a:off x="244229" y="1524000"/>
            <a:ext cx="3641971" cy="3948773"/>
          </a:xfrm>
          <a:prstGeom prst="rect">
            <a:avLst/>
          </a:prstGeom>
        </p:spPr>
        <p:txBody>
          <a:bodyPr wrap="square">
            <a:spAutoFit/>
          </a:bodyPr>
          <a:lstStyle/>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Secure computations in distributed programming frameworks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Security best practices for non-relational </a:t>
            </a:r>
            <a:r>
              <a:rPr kumimoji="1" lang="en-US" sz="1400" b="1" dirty="0" err="1">
                <a:solidFill>
                  <a:srgbClr val="000000"/>
                </a:solidFill>
              </a:rPr>
              <a:t>datastores</a:t>
            </a:r>
            <a:endParaRPr kumimoji="1" lang="en-US" sz="1400" b="1" dirty="0">
              <a:solidFill>
                <a:srgbClr val="000000"/>
              </a:solidFill>
            </a:endParaRP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Secure data storage </a:t>
            </a:r>
            <a:r>
              <a:rPr kumimoji="1" lang="en-US" sz="1400" b="1" dirty="0" smtClean="0">
                <a:solidFill>
                  <a:srgbClr val="000000"/>
                </a:solidFill>
              </a:rPr>
              <a:t>and </a:t>
            </a:r>
            <a:r>
              <a:rPr kumimoji="1" lang="en-US" sz="1400" b="1" dirty="0">
                <a:solidFill>
                  <a:srgbClr val="000000"/>
                </a:solidFill>
              </a:rPr>
              <a:t>transactions logs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End-point input validation/filtering</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Real time security monitoring</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Scalable and </a:t>
            </a:r>
            <a:r>
              <a:rPr kumimoji="1" lang="en-US" sz="1400" b="1" dirty="0" err="1">
                <a:solidFill>
                  <a:srgbClr val="000000"/>
                </a:solidFill>
              </a:rPr>
              <a:t>composable</a:t>
            </a:r>
            <a:r>
              <a:rPr kumimoji="1" lang="en-US" sz="1400" b="1" dirty="0">
                <a:solidFill>
                  <a:srgbClr val="000000"/>
                </a:solidFill>
              </a:rPr>
              <a:t> privacy-preserving data mining and analytics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Cryptographically enforced access control and secure communication</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ro-RO" sz="1400" b="1" dirty="0">
                <a:solidFill>
                  <a:srgbClr val="000000"/>
                </a:solidFill>
              </a:rPr>
              <a:t>Granular access control</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ro-RO" sz="1400" b="1" dirty="0">
                <a:solidFill>
                  <a:srgbClr val="000000"/>
                </a:solidFill>
              </a:rPr>
              <a:t>Granular audits</a:t>
            </a:r>
          </a:p>
          <a:p>
            <a:pPr marL="457200" indent="-457200" defTabSz="457200" eaLnBrk="0" fontAlgn="base" hangingPunct="0">
              <a:lnSpc>
                <a:spcPct val="95000"/>
              </a:lnSpc>
              <a:spcBef>
                <a:spcPct val="20000"/>
              </a:spcBef>
              <a:spcAft>
                <a:spcPct val="10000"/>
              </a:spcAft>
              <a:buClr>
                <a:srgbClr val="A30B1A"/>
              </a:buClr>
              <a:buFont typeface="+mj-lt"/>
              <a:buAutoNum type="arabicParenR"/>
            </a:pPr>
            <a:r>
              <a:rPr kumimoji="1" lang="en-US" sz="1400" b="1" dirty="0">
                <a:solidFill>
                  <a:srgbClr val="000000"/>
                </a:solidFill>
              </a:rPr>
              <a:t>Data provenance</a:t>
            </a:r>
          </a:p>
        </p:txBody>
      </p:sp>
      <p:sp>
        <p:nvSpPr>
          <p:cNvPr id="2" name="Title 1"/>
          <p:cNvSpPr>
            <a:spLocks noGrp="1"/>
          </p:cNvSpPr>
          <p:nvPr>
            <p:ph type="title"/>
          </p:nvPr>
        </p:nvSpPr>
        <p:spPr/>
        <p:txBody>
          <a:bodyPr>
            <a:noAutofit/>
          </a:bodyPr>
          <a:lstStyle/>
          <a:p>
            <a:r>
              <a:rPr lang="en-US" dirty="0" smtClean="0">
                <a:solidFill>
                  <a:schemeClr val="tx1"/>
                </a:solidFill>
              </a:rPr>
              <a:t>CSA </a:t>
            </a:r>
            <a:r>
              <a:rPr lang="en-US" dirty="0"/>
              <a:t>(Cloud Security Alliance) BDWG</a:t>
            </a:r>
            <a:r>
              <a:rPr lang="en-US" dirty="0" smtClean="0">
                <a:solidFill>
                  <a:schemeClr val="tx1"/>
                </a:solidFill>
              </a:rPr>
              <a:t>: Top Ten Big Data Security and Privacy </a:t>
            </a:r>
            <a:r>
              <a:rPr lang="en-US" dirty="0" smtClean="0">
                <a:solidFill>
                  <a:schemeClr val="tx1"/>
                </a:solidFill>
              </a:rPr>
              <a:t>Challenges</a:t>
            </a:r>
            <a:endParaRPr lang="en-US" dirty="0"/>
          </a:p>
        </p:txBody>
      </p:sp>
    </p:spTree>
    <p:extLst>
      <p:ext uri="{BB962C8B-B14F-4D97-AF65-F5344CB8AC3E}">
        <p14:creationId xmlns:p14="http://schemas.microsoft.com/office/powerpoint/2010/main" val="235473588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Top 10 S&amp;P Challenges: Classification</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DE279D2-F137-41D2-A737-8D98B36838CC}" type="slidenum">
              <a:rPr lang="en-US" smtClean="0"/>
              <a:pPr>
                <a:defRPr/>
              </a:pPr>
              <a:t>14</a:t>
            </a:fld>
            <a:endParaRPr lang="en-US" dirty="0"/>
          </a:p>
        </p:txBody>
      </p:sp>
      <p:graphicFrame>
        <p:nvGraphicFramePr>
          <p:cNvPr id="5" name="Content Placeholder 4"/>
          <p:cNvGraphicFramePr>
            <a:graphicFrameLocks noGrp="1"/>
          </p:cNvGraphicFramePr>
          <p:nvPr>
            <p:ph sz="quarter" idx="11"/>
            <p:extLst/>
          </p:nvPr>
        </p:nvGraphicFramePr>
        <p:xfrm>
          <a:off x="457200" y="1828800"/>
          <a:ext cx="820420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9971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Use Cases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F5B7371F-B25E-42BE-91F9-DCD17E1CF49D}" type="slidenum">
              <a:rPr lang="en-US" smtClean="0"/>
              <a:pPr/>
              <a:t>15</a:t>
            </a:fld>
            <a:endParaRPr lang="en-US" dirty="0"/>
          </a:p>
        </p:txBody>
      </p:sp>
      <p:sp>
        <p:nvSpPr>
          <p:cNvPr id="3" name="Content Placeholder 2"/>
          <p:cNvSpPr>
            <a:spLocks noGrp="1"/>
          </p:cNvSpPr>
          <p:nvPr>
            <p:ph sz="quarter" idx="11"/>
          </p:nvPr>
        </p:nvSpPr>
        <p:spPr/>
        <p:txBody>
          <a:bodyPr>
            <a:normAutofit fontScale="92500" lnSpcReduction="20000"/>
          </a:bodyPr>
          <a:lstStyle/>
          <a:p>
            <a:r>
              <a:rPr lang="en-US" dirty="0" smtClean="0"/>
              <a:t>Retail/Marketing</a:t>
            </a:r>
          </a:p>
          <a:p>
            <a:pPr lvl="1"/>
            <a:r>
              <a:rPr lang="en-US" dirty="0" smtClean="0"/>
              <a:t>Modern Day Consumerism</a:t>
            </a:r>
          </a:p>
          <a:p>
            <a:pPr lvl="1"/>
            <a:r>
              <a:rPr lang="en-US" dirty="0" smtClean="0"/>
              <a:t>Nielsen </a:t>
            </a:r>
            <a:r>
              <a:rPr lang="en-US" dirty="0" err="1" smtClean="0"/>
              <a:t>Homescan</a:t>
            </a:r>
            <a:endParaRPr lang="en-US" dirty="0" smtClean="0"/>
          </a:p>
          <a:p>
            <a:pPr lvl="1"/>
            <a:r>
              <a:rPr lang="en-US" dirty="0" smtClean="0"/>
              <a:t>Web Traffic Analysis</a:t>
            </a:r>
          </a:p>
          <a:p>
            <a:r>
              <a:rPr lang="en-US" dirty="0" smtClean="0"/>
              <a:t>Healthcare</a:t>
            </a:r>
          </a:p>
          <a:p>
            <a:pPr lvl="1"/>
            <a:r>
              <a:rPr lang="en-US" dirty="0" smtClean="0"/>
              <a:t>Health Information Exchange</a:t>
            </a:r>
          </a:p>
          <a:p>
            <a:pPr lvl="1"/>
            <a:r>
              <a:rPr lang="en-US" dirty="0" smtClean="0"/>
              <a:t>Genetic Privacy</a:t>
            </a:r>
          </a:p>
          <a:p>
            <a:pPr lvl="1"/>
            <a:r>
              <a:rPr lang="en-US" dirty="0" err="1" smtClean="0"/>
              <a:t>Pharma</a:t>
            </a:r>
            <a:r>
              <a:rPr lang="en-US" dirty="0" smtClean="0"/>
              <a:t> Clinical Trial Data Sharing</a:t>
            </a:r>
          </a:p>
          <a:p>
            <a:r>
              <a:rPr lang="en-US" dirty="0" smtClean="0"/>
              <a:t>Cyber-security</a:t>
            </a:r>
          </a:p>
          <a:p>
            <a:r>
              <a:rPr lang="en-US" dirty="0" smtClean="0"/>
              <a:t>Government</a:t>
            </a:r>
          </a:p>
          <a:p>
            <a:pPr lvl="1"/>
            <a:r>
              <a:rPr lang="en-US" dirty="0" smtClean="0"/>
              <a:t>Military</a:t>
            </a:r>
          </a:p>
          <a:p>
            <a:pPr lvl="1"/>
            <a:r>
              <a:rPr lang="en-US" dirty="0" smtClean="0"/>
              <a:t>Education</a:t>
            </a:r>
          </a:p>
          <a:p>
            <a:endParaRPr lang="en-US" dirty="0"/>
          </a:p>
        </p:txBody>
      </p:sp>
    </p:spTree>
    <p:extLst>
      <p:ext uri="{BB962C8B-B14F-4D97-AF65-F5344CB8AC3E}">
        <p14:creationId xmlns:p14="http://schemas.microsoft.com/office/powerpoint/2010/main" val="36024239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Roadmap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16</a:t>
            </a:fld>
            <a:endParaRPr lang="en-US" dirty="0"/>
          </a:p>
        </p:txBody>
      </p:sp>
      <p:sp>
        <p:nvSpPr>
          <p:cNvPr id="5" name="Content Placeholder 4"/>
          <p:cNvSpPr>
            <a:spLocks noGrp="1"/>
          </p:cNvSpPr>
          <p:nvPr>
            <p:ph idx="1"/>
          </p:nvPr>
        </p:nvSpPr>
        <p:spPr>
          <a:xfrm>
            <a:off x="457200" y="1828800"/>
            <a:ext cx="8229600" cy="2485292"/>
          </a:xfrm>
        </p:spPr>
        <p:txBody>
          <a:bodyPr/>
          <a:lstStyle/>
          <a:p>
            <a:pPr marL="0" indent="0">
              <a:buNone/>
            </a:pPr>
            <a:r>
              <a:rPr lang="en-US" sz="1800" i="1" dirty="0"/>
              <a:t>The focus is to form a community of interest from industry, academia, and government, with the goal of developing a consensus vision with recommendations on how Big Data should move forward by performing a good gap analysis through the materials gathered from all other NBD subgroups. This includes setting standardization and adoption priorities through an understanding of what standards are available or under development as part of the recommendations. </a:t>
            </a:r>
          </a:p>
          <a:p>
            <a:pPr marL="0" lvl="0" indent="0">
              <a:buNone/>
            </a:pPr>
            <a:r>
              <a:rPr lang="en-US" sz="1800" b="1" dirty="0" smtClean="0"/>
              <a:t>Tasks</a:t>
            </a:r>
          </a:p>
          <a:p>
            <a:pPr lvl="0"/>
            <a:r>
              <a:rPr lang="en-US" sz="1800" dirty="0"/>
              <a:t>Gather input from NBD subgroups and study the taxonomies for the actors’ roles and responsibility, use cases and requirements, and secure reference architecture.</a:t>
            </a:r>
          </a:p>
          <a:p>
            <a:pPr lvl="0"/>
            <a:r>
              <a:rPr lang="en-US" sz="1800" dirty="0"/>
              <a:t>Gain understanding of what standards are available or under development for Big Data</a:t>
            </a:r>
          </a:p>
          <a:p>
            <a:pPr lvl="0"/>
            <a:r>
              <a:rPr lang="en-US" sz="1800" dirty="0"/>
              <a:t>Perform a thorough gap analysis and document the findings</a:t>
            </a:r>
          </a:p>
          <a:p>
            <a:pPr lvl="0"/>
            <a:r>
              <a:rPr lang="en-US" sz="1800" dirty="0"/>
              <a:t>Identify what possible barriers may delay or prevent adoption of Big Data</a:t>
            </a:r>
          </a:p>
          <a:p>
            <a:pPr lvl="0"/>
            <a:r>
              <a:rPr lang="en-US" sz="1800" dirty="0"/>
              <a:t>Document vision and recommendations</a:t>
            </a:r>
          </a:p>
        </p:txBody>
      </p:sp>
    </p:spTree>
    <p:extLst>
      <p:ext uri="{BB962C8B-B14F-4D97-AF65-F5344CB8AC3E}">
        <p14:creationId xmlns:p14="http://schemas.microsoft.com/office/powerpoint/2010/main" val="204245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Some Identified Features</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2C1A08E3-679B-4F99-8AF0-A2126CF8AD58}" type="slidenum">
              <a:rPr lang="en-US" smtClean="0"/>
              <a:pPr>
                <a:defRPr/>
              </a:pPr>
              <a:t>17</a:t>
            </a:fld>
            <a:endParaRPr lang="en-US" dirty="0"/>
          </a:p>
        </p:txBody>
      </p:sp>
      <p:sp>
        <p:nvSpPr>
          <p:cNvPr id="2" name="Rounded Rectangle 1"/>
          <p:cNvSpPr/>
          <p:nvPr/>
        </p:nvSpPr>
        <p:spPr>
          <a:xfrm>
            <a:off x="1127051" y="6262577"/>
            <a:ext cx="6900530" cy="34024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Technology Roadmap</a:t>
            </a:r>
            <a:endParaRPr lang="en-US" dirty="0"/>
          </a:p>
        </p:txBody>
      </p:sp>
      <p:sp>
        <p:nvSpPr>
          <p:cNvPr id="4" name="Rectangle 3"/>
          <p:cNvSpPr/>
          <p:nvPr/>
        </p:nvSpPr>
        <p:spPr>
          <a:xfrm>
            <a:off x="154379" y="6262577"/>
            <a:ext cx="878774"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09.30.2013</a:t>
            </a: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90788999"/>
              </p:ext>
            </p:extLst>
          </p:nvPr>
        </p:nvGraphicFramePr>
        <p:xfrm>
          <a:off x="997597" y="1579418"/>
          <a:ext cx="7148807" cy="4318524"/>
        </p:xfrm>
        <a:graphic>
          <a:graphicData uri="http://schemas.openxmlformats.org/drawingml/2006/table">
            <a:tbl>
              <a:tblPr firstRow="1" firstCol="1" bandRow="1">
                <a:tableStyleId>{72833802-FEF1-4C79-8D5D-14CF1EAF98D9}</a:tableStyleId>
              </a:tblPr>
              <a:tblGrid>
                <a:gridCol w="2470068"/>
                <a:gridCol w="1306285"/>
                <a:gridCol w="1448790"/>
                <a:gridCol w="1923664"/>
              </a:tblGrid>
              <a:tr h="421573">
                <a:tc>
                  <a:txBody>
                    <a:bodyPr/>
                    <a:lstStyle/>
                    <a:p>
                      <a:pPr marL="0" marR="0" algn="l">
                        <a:lnSpc>
                          <a:spcPct val="115000"/>
                        </a:lnSpc>
                        <a:spcBef>
                          <a:spcPts val="0"/>
                        </a:spcBef>
                        <a:spcAft>
                          <a:spcPts val="0"/>
                        </a:spcAft>
                      </a:pPr>
                      <a:r>
                        <a:rPr lang="en-US" sz="1200" dirty="0" smtClean="0">
                          <a:effectLst/>
                        </a:rPr>
                        <a:t> Feature</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a:effectLst/>
                        </a:rPr>
                        <a:t>Roles</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a:effectLst/>
                        </a:rPr>
                        <a:t>Readiness</a:t>
                      </a:r>
                      <a:endParaRPr lang="en-US" sz="1200"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200" dirty="0" smtClean="0">
                          <a:effectLst/>
                        </a:rPr>
                        <a:t>Ref Architecture </a:t>
                      </a:r>
                      <a:r>
                        <a:rPr lang="en-US" sz="1200" dirty="0">
                          <a:effectLst/>
                        </a:rPr>
                        <a:t>Mapping</a:t>
                      </a:r>
                      <a:endParaRPr lang="en-US" sz="1200" dirty="0">
                        <a:effectLst/>
                        <a:latin typeface="Calibri"/>
                        <a:ea typeface="Times New Roman"/>
                        <a:cs typeface="Times New Roman"/>
                      </a:endParaRPr>
                    </a:p>
                  </a:txBody>
                  <a:tcPr marL="16565" marR="16565" marT="0" marB="0" anchor="ctr"/>
                </a:tc>
              </a:tr>
              <a:tr h="533889">
                <a:tc>
                  <a:txBody>
                    <a:bodyPr/>
                    <a:lstStyle/>
                    <a:p>
                      <a:pPr marL="0" marR="0" algn="l">
                        <a:lnSpc>
                          <a:spcPct val="115000"/>
                        </a:lnSpc>
                        <a:spcBef>
                          <a:spcPts val="0"/>
                        </a:spcBef>
                        <a:spcAft>
                          <a:spcPts val="0"/>
                        </a:spcAft>
                      </a:pPr>
                      <a:r>
                        <a:rPr lang="en-US" sz="1400" b="1" dirty="0" smtClean="0">
                          <a:effectLst/>
                        </a:rPr>
                        <a:t> Storage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86746">
                <a:tc>
                  <a:txBody>
                    <a:bodyPr/>
                    <a:lstStyle/>
                    <a:p>
                      <a:pPr marL="0" marR="0" algn="l">
                        <a:lnSpc>
                          <a:spcPct val="115000"/>
                        </a:lnSpc>
                        <a:spcBef>
                          <a:spcPts val="0"/>
                        </a:spcBef>
                        <a:spcAft>
                          <a:spcPts val="0"/>
                        </a:spcAft>
                      </a:pPr>
                      <a:r>
                        <a:rPr lang="en-US" sz="1400" b="1" dirty="0" smtClean="0">
                          <a:effectLst/>
                        </a:rPr>
                        <a:t> Processing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68718">
                <a:tc>
                  <a:txBody>
                    <a:bodyPr/>
                    <a:lstStyle/>
                    <a:p>
                      <a:pPr marL="0" marR="0" algn="l">
                        <a:lnSpc>
                          <a:spcPct val="115000"/>
                        </a:lnSpc>
                        <a:spcBef>
                          <a:spcPts val="0"/>
                        </a:spcBef>
                        <a:spcAft>
                          <a:spcPts val="0"/>
                        </a:spcAft>
                      </a:pPr>
                      <a:r>
                        <a:rPr lang="en-US" sz="1400" b="1" dirty="0" smtClean="0">
                          <a:effectLst/>
                        </a:rPr>
                        <a:t> Resource </a:t>
                      </a:r>
                      <a:r>
                        <a:rPr lang="en-US" sz="1400" b="1" dirty="0">
                          <a:effectLst/>
                        </a:rPr>
                        <a:t>Managers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76014">
                <a:tc>
                  <a:txBody>
                    <a:bodyPr/>
                    <a:lstStyle/>
                    <a:p>
                      <a:pPr marL="0" marR="0" algn="l">
                        <a:lnSpc>
                          <a:spcPct val="115000"/>
                        </a:lnSpc>
                        <a:spcBef>
                          <a:spcPts val="0"/>
                        </a:spcBef>
                        <a:spcAft>
                          <a:spcPts val="0"/>
                        </a:spcAft>
                      </a:pPr>
                      <a:r>
                        <a:rPr lang="en-US" sz="1400" b="1" dirty="0" smtClean="0">
                          <a:effectLst/>
                        </a:rPr>
                        <a:t> Infrastructure Framework</a:t>
                      </a:r>
                      <a:r>
                        <a:rPr lang="en-US" sz="1400" b="1" dirty="0">
                          <a:effectLst/>
                        </a:rPr>
                        <a:t> </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Capabilities</a:t>
                      </a:r>
                      <a:endParaRPr lang="en-US" sz="1400" b="1">
                        <a:effectLst/>
                        <a:latin typeface="Calibri"/>
                        <a:ea typeface="Times New Roman"/>
                        <a:cs typeface="Times New Roman"/>
                      </a:endParaRPr>
                    </a:p>
                  </a:txBody>
                  <a:tcPr marL="16565" marR="16565" marT="0" marB="0" anchor="ctr"/>
                </a:tc>
              </a:tr>
              <a:tr h="486888">
                <a:tc>
                  <a:txBody>
                    <a:bodyPr/>
                    <a:lstStyle/>
                    <a:p>
                      <a:pPr marL="0" marR="0" algn="l">
                        <a:lnSpc>
                          <a:spcPct val="115000"/>
                        </a:lnSpc>
                        <a:spcBef>
                          <a:spcPts val="0"/>
                        </a:spcBef>
                        <a:spcAft>
                          <a:spcPts val="0"/>
                        </a:spcAft>
                      </a:pPr>
                      <a:r>
                        <a:rPr lang="en-US" sz="1400" b="1" dirty="0" smtClean="0">
                          <a:effectLst/>
                        </a:rPr>
                        <a:t> Information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solidFill>
                            <a:srgbClr val="FF0000"/>
                          </a:solidFill>
                          <a:effectLst/>
                        </a:rPr>
                        <a:t>TBD</a:t>
                      </a:r>
                      <a:endParaRPr lang="en-US" sz="1400" b="1">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a:effectLst/>
                        </a:rPr>
                        <a:t>Data Services</a:t>
                      </a:r>
                      <a:endParaRPr lang="en-US" sz="1400" b="1">
                        <a:effectLst/>
                        <a:latin typeface="Calibri"/>
                        <a:ea typeface="Times New Roman"/>
                        <a:cs typeface="Times New Roman"/>
                      </a:endParaRPr>
                    </a:p>
                  </a:txBody>
                  <a:tcPr marL="16565" marR="16565" marT="0" marB="0" anchor="ctr"/>
                </a:tc>
              </a:tr>
              <a:tr h="525288">
                <a:tc>
                  <a:txBody>
                    <a:bodyPr/>
                    <a:lstStyle/>
                    <a:p>
                      <a:pPr marL="0" marR="0" algn="l">
                        <a:lnSpc>
                          <a:spcPct val="115000"/>
                        </a:lnSpc>
                        <a:spcBef>
                          <a:spcPts val="0"/>
                        </a:spcBef>
                        <a:spcAft>
                          <a:spcPts val="0"/>
                        </a:spcAft>
                      </a:pPr>
                      <a:r>
                        <a:rPr lang="en-US" sz="1400" b="1" dirty="0" smtClean="0">
                          <a:effectLst/>
                        </a:rPr>
                        <a:t> Standards </a:t>
                      </a:r>
                      <a:r>
                        <a:rPr lang="en-US" sz="1400" b="1" dirty="0">
                          <a:effectLst/>
                        </a:rPr>
                        <a:t>Integration 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Data Services</a:t>
                      </a:r>
                      <a:endParaRPr lang="en-US" sz="1400" b="1" dirty="0">
                        <a:effectLst/>
                        <a:latin typeface="Calibri"/>
                        <a:ea typeface="Times New Roman"/>
                        <a:cs typeface="Times New Roman"/>
                      </a:endParaRPr>
                    </a:p>
                  </a:txBody>
                  <a:tcPr marL="16565" marR="16565" marT="0" marB="0" anchor="ctr"/>
                </a:tc>
              </a:tr>
              <a:tr h="450691">
                <a:tc>
                  <a:txBody>
                    <a:bodyPr/>
                    <a:lstStyle/>
                    <a:p>
                      <a:pPr marL="0" marR="0" algn="l">
                        <a:lnSpc>
                          <a:spcPct val="115000"/>
                        </a:lnSpc>
                        <a:spcBef>
                          <a:spcPts val="0"/>
                        </a:spcBef>
                        <a:spcAft>
                          <a:spcPts val="0"/>
                        </a:spcAft>
                      </a:pPr>
                      <a:r>
                        <a:rPr lang="en-US" sz="1400" b="1" dirty="0" smtClean="0">
                          <a:effectLst/>
                        </a:rPr>
                        <a:t> Applications </a:t>
                      </a:r>
                      <a:r>
                        <a:rPr lang="en-US" sz="1400" b="1" dirty="0">
                          <a:effectLst/>
                        </a:rPr>
                        <a:t>Framework</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Capabilities</a:t>
                      </a:r>
                      <a:endParaRPr lang="en-US" sz="1400" b="1" dirty="0">
                        <a:effectLst/>
                        <a:latin typeface="Calibri"/>
                        <a:ea typeface="Times New Roman"/>
                        <a:cs typeface="Times New Roman"/>
                      </a:endParaRPr>
                    </a:p>
                  </a:txBody>
                  <a:tcPr marL="16565" marR="16565" marT="0" marB="0" anchor="ctr"/>
                </a:tc>
              </a:tr>
              <a:tr h="468717">
                <a:tc>
                  <a:txBody>
                    <a:bodyPr/>
                    <a:lstStyle/>
                    <a:p>
                      <a:pPr marL="0" marR="0" algn="l">
                        <a:lnSpc>
                          <a:spcPct val="115000"/>
                        </a:lnSpc>
                        <a:spcBef>
                          <a:spcPts val="0"/>
                        </a:spcBef>
                        <a:spcAft>
                          <a:spcPts val="0"/>
                        </a:spcAft>
                      </a:pPr>
                      <a:r>
                        <a:rPr lang="en-US" sz="1400" b="1" dirty="0" smtClean="0">
                          <a:effectLst/>
                        </a:rPr>
                        <a:t> Business </a:t>
                      </a:r>
                      <a:r>
                        <a:rPr lang="en-US" sz="1400" b="1" dirty="0">
                          <a:effectLst/>
                        </a:rPr>
                        <a:t>Operations</a:t>
                      </a:r>
                      <a:endParaRPr lang="en-US" sz="1400" b="1" dirty="0">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solidFill>
                            <a:srgbClr val="FF0000"/>
                          </a:solidFill>
                          <a:effectLst/>
                        </a:rPr>
                        <a:t>TBD</a:t>
                      </a:r>
                      <a:endParaRPr lang="en-US" sz="1400" b="1" dirty="0">
                        <a:solidFill>
                          <a:srgbClr val="FF0000"/>
                        </a:solidFill>
                        <a:effectLst/>
                        <a:latin typeface="Calibri"/>
                        <a:ea typeface="Times New Roman"/>
                        <a:cs typeface="Times New Roman"/>
                      </a:endParaRPr>
                    </a:p>
                  </a:txBody>
                  <a:tcPr marL="16565" marR="16565" marT="0" marB="0" anchor="ctr"/>
                </a:tc>
                <a:tc>
                  <a:txBody>
                    <a:bodyPr/>
                    <a:lstStyle/>
                    <a:p>
                      <a:pPr marL="0" marR="0" algn="l">
                        <a:lnSpc>
                          <a:spcPct val="115000"/>
                        </a:lnSpc>
                        <a:spcBef>
                          <a:spcPts val="0"/>
                        </a:spcBef>
                        <a:spcAft>
                          <a:spcPts val="0"/>
                        </a:spcAft>
                      </a:pPr>
                      <a:r>
                        <a:rPr lang="en-US" sz="1400" b="1" dirty="0">
                          <a:effectLst/>
                        </a:rPr>
                        <a:t>Vertical Orchestrator</a:t>
                      </a:r>
                      <a:endParaRPr lang="en-US" sz="1400" b="1" dirty="0">
                        <a:effectLst/>
                        <a:latin typeface="Calibri"/>
                        <a:ea typeface="Times New Roman"/>
                        <a:cs typeface="Times New Roman"/>
                      </a:endParaRPr>
                    </a:p>
                  </a:txBody>
                  <a:tcPr marL="16565" marR="16565" marT="0" marB="0" anchor="ctr"/>
                </a:tc>
              </a:tr>
            </a:tbl>
          </a:graphicData>
        </a:graphic>
      </p:graphicFrame>
    </p:spTree>
    <p:extLst>
      <p:ext uri="{BB962C8B-B14F-4D97-AF65-F5344CB8AC3E}">
        <p14:creationId xmlns:p14="http://schemas.microsoft.com/office/powerpoint/2010/main" val="120981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Between Subgroups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18</a:t>
            </a:fld>
            <a:endParaRPr lang="en-US" dirty="0"/>
          </a:p>
        </p:txBody>
      </p:sp>
      <p:sp>
        <p:nvSpPr>
          <p:cNvPr id="14" name="Freeform 13"/>
          <p:cNvSpPr/>
          <p:nvPr/>
        </p:nvSpPr>
        <p:spPr>
          <a:xfrm>
            <a:off x="6286500" y="2601399"/>
            <a:ext cx="2057400" cy="2057400"/>
          </a:xfrm>
          <a:custGeom>
            <a:avLst/>
            <a:gdLst>
              <a:gd name="connsiteX0" fmla="*/ 0 w 1637109"/>
              <a:gd name="connsiteY0" fmla="*/ 818555 h 1637109"/>
              <a:gd name="connsiteX1" fmla="*/ 818555 w 1637109"/>
              <a:gd name="connsiteY1" fmla="*/ 0 h 1637109"/>
              <a:gd name="connsiteX2" fmla="*/ 1637110 w 1637109"/>
              <a:gd name="connsiteY2" fmla="*/ 818555 h 1637109"/>
              <a:gd name="connsiteX3" fmla="*/ 818555 w 1637109"/>
              <a:gd name="connsiteY3" fmla="*/ 1637110 h 1637109"/>
              <a:gd name="connsiteX4" fmla="*/ 0 w 1637109"/>
              <a:gd name="connsiteY4" fmla="*/ 818555 h 16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109" h="1637109">
                <a:moveTo>
                  <a:pt x="0" y="818555"/>
                </a:moveTo>
                <a:cubicBezTo>
                  <a:pt x="0" y="366480"/>
                  <a:pt x="366480" y="0"/>
                  <a:pt x="818555" y="0"/>
                </a:cubicBezTo>
                <a:cubicBezTo>
                  <a:pt x="1270630" y="0"/>
                  <a:pt x="1637110" y="366480"/>
                  <a:pt x="1637110" y="818555"/>
                </a:cubicBezTo>
                <a:cubicBezTo>
                  <a:pt x="1637110" y="1270630"/>
                  <a:pt x="1270630" y="1637110"/>
                  <a:pt x="818555" y="1637110"/>
                </a:cubicBezTo>
                <a:cubicBezTo>
                  <a:pt x="366480" y="1637110"/>
                  <a:pt x="0" y="1270630"/>
                  <a:pt x="0" y="818555"/>
                </a:cubicBezTo>
                <a:close/>
              </a:path>
            </a:pathLst>
          </a:cu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outerShdw>
          </a:effectLst>
          <a:scene3d>
            <a:camera prst="orthographicFront">
              <a:rot lat="0" lon="0" rev="0"/>
            </a:camera>
            <a:lightRig rig="threePt" dir="t">
              <a:rot lat="0" lon="0" rev="1200000"/>
            </a:lightRig>
          </a:scene3d>
          <a:sp3d>
            <a:bevelT w="63500" h="25400"/>
          </a:sp3d>
        </p:spPr>
        <p:txBody>
          <a:bodyPr spcFirstLastPara="0" vert="horz" wrap="square" lIns="257529" tIns="257529" rIns="257529" bIns="257529"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Technology Roadmap</a:t>
            </a:r>
          </a:p>
        </p:txBody>
      </p:sp>
      <p:sp>
        <p:nvSpPr>
          <p:cNvPr id="15" name="Freeform 14"/>
          <p:cNvSpPr/>
          <p:nvPr/>
        </p:nvSpPr>
        <p:spPr>
          <a:xfrm>
            <a:off x="3952483" y="1507464"/>
            <a:ext cx="1551090" cy="1145976"/>
          </a:xfrm>
          <a:custGeom>
            <a:avLst/>
            <a:gdLst>
              <a:gd name="connsiteX0" fmla="*/ 0 w 1551090"/>
              <a:gd name="connsiteY0" fmla="*/ 572988 h 1145976"/>
              <a:gd name="connsiteX1" fmla="*/ 775545 w 1551090"/>
              <a:gd name="connsiteY1" fmla="*/ 0 h 1145976"/>
              <a:gd name="connsiteX2" fmla="*/ 1551090 w 1551090"/>
              <a:gd name="connsiteY2" fmla="*/ 572988 h 1145976"/>
              <a:gd name="connsiteX3" fmla="*/ 775545 w 1551090"/>
              <a:gd name="connsiteY3" fmla="*/ 1145976 h 1145976"/>
              <a:gd name="connsiteX4" fmla="*/ 0 w 1551090"/>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090" h="1145976">
                <a:moveTo>
                  <a:pt x="0" y="572988"/>
                </a:moveTo>
                <a:cubicBezTo>
                  <a:pt x="0" y="256535"/>
                  <a:pt x="347223" y="0"/>
                  <a:pt x="775545" y="0"/>
                </a:cubicBezTo>
                <a:cubicBezTo>
                  <a:pt x="1203867" y="0"/>
                  <a:pt x="1551090" y="256535"/>
                  <a:pt x="1551090" y="572988"/>
                </a:cubicBezTo>
                <a:cubicBezTo>
                  <a:pt x="1551090" y="889441"/>
                  <a:pt x="1203867" y="1145976"/>
                  <a:pt x="775545" y="1145976"/>
                </a:cubicBezTo>
                <a:cubicBezTo>
                  <a:pt x="347223" y="1145976"/>
                  <a:pt x="0" y="889441"/>
                  <a:pt x="0" y="572988"/>
                </a:cubicBezTo>
                <a:close/>
              </a:path>
            </a:pathLst>
          </a:cu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44932" tIns="185604" rIns="244932"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Requirements &amp; Use Cases</a:t>
            </a:r>
          </a:p>
        </p:txBody>
      </p:sp>
      <p:sp>
        <p:nvSpPr>
          <p:cNvPr id="16" name="Freeform 15"/>
          <p:cNvSpPr/>
          <p:nvPr/>
        </p:nvSpPr>
        <p:spPr>
          <a:xfrm>
            <a:off x="3950690" y="4713118"/>
            <a:ext cx="1554677" cy="1145976"/>
          </a:xfrm>
          <a:custGeom>
            <a:avLst/>
            <a:gdLst>
              <a:gd name="connsiteX0" fmla="*/ 0 w 1554677"/>
              <a:gd name="connsiteY0" fmla="*/ 572988 h 1145976"/>
              <a:gd name="connsiteX1" fmla="*/ 777339 w 1554677"/>
              <a:gd name="connsiteY1" fmla="*/ 0 h 1145976"/>
              <a:gd name="connsiteX2" fmla="*/ 1554678 w 1554677"/>
              <a:gd name="connsiteY2" fmla="*/ 572988 h 1145976"/>
              <a:gd name="connsiteX3" fmla="*/ 777339 w 1554677"/>
              <a:gd name="connsiteY3" fmla="*/ 1145976 h 1145976"/>
              <a:gd name="connsiteX4" fmla="*/ 0 w 1554677"/>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77" h="1145976">
                <a:moveTo>
                  <a:pt x="0" y="572988"/>
                </a:moveTo>
                <a:cubicBezTo>
                  <a:pt x="0" y="256535"/>
                  <a:pt x="348027" y="0"/>
                  <a:pt x="777339" y="0"/>
                </a:cubicBezTo>
                <a:cubicBezTo>
                  <a:pt x="1206651" y="0"/>
                  <a:pt x="1554678" y="256535"/>
                  <a:pt x="1554678" y="572988"/>
                </a:cubicBezTo>
                <a:cubicBezTo>
                  <a:pt x="1554678" y="889441"/>
                  <a:pt x="1206651" y="1145976"/>
                  <a:pt x="777339" y="1145976"/>
                </a:cubicBezTo>
                <a:cubicBezTo>
                  <a:pt x="348027" y="1145976"/>
                  <a:pt x="0" y="889441"/>
                  <a:pt x="0" y="572988"/>
                </a:cubicBezTo>
                <a:close/>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45457" tIns="185604" rIns="245457"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Definitions &amp; Taxonomies</a:t>
            </a:r>
          </a:p>
        </p:txBody>
      </p:sp>
      <p:sp>
        <p:nvSpPr>
          <p:cNvPr id="25" name="Oval 24"/>
          <p:cNvSpPr/>
          <p:nvPr/>
        </p:nvSpPr>
        <p:spPr>
          <a:xfrm>
            <a:off x="800100" y="2111146"/>
            <a:ext cx="2362200" cy="30379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stCxn id="25" idx="7"/>
          </p:cNvCxnSpPr>
          <p:nvPr/>
        </p:nvCxnSpPr>
        <p:spPr>
          <a:xfrm flipV="1">
            <a:off x="2816364" y="2080453"/>
            <a:ext cx="1134326" cy="47558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5" idx="5"/>
            <a:endCxn id="16" idx="0"/>
          </p:cNvCxnSpPr>
          <p:nvPr/>
        </p:nvCxnSpPr>
        <p:spPr>
          <a:xfrm>
            <a:off x="2816364" y="4704162"/>
            <a:ext cx="1134326" cy="581944"/>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p:cNvCxnSpPr>
          <p:nvPr/>
        </p:nvCxnSpPr>
        <p:spPr>
          <a:xfrm>
            <a:off x="4728028" y="2653440"/>
            <a:ext cx="0" cy="2050722"/>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a:endCxn id="14" idx="1"/>
          </p:cNvCxnSpPr>
          <p:nvPr/>
        </p:nvCxnSpPr>
        <p:spPr>
          <a:xfrm>
            <a:off x="5503573" y="2080452"/>
            <a:ext cx="1811628" cy="52094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p:cNvCxnSpPr>
          <p:nvPr/>
        </p:nvCxnSpPr>
        <p:spPr>
          <a:xfrm flipV="1">
            <a:off x="5505368" y="4658799"/>
            <a:ext cx="1809833" cy="62730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5" idx="6"/>
          </p:cNvCxnSpPr>
          <p:nvPr/>
        </p:nvCxnSpPr>
        <p:spPr>
          <a:xfrm flipV="1">
            <a:off x="3162300" y="3630099"/>
            <a:ext cx="3124200" cy="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74622" y="4658799"/>
            <a:ext cx="458780" cy="461665"/>
          </a:xfrm>
          <a:prstGeom prst="rect">
            <a:avLst/>
          </a:prstGeom>
        </p:spPr>
        <p:txBody>
          <a:bodyPr wrap="none">
            <a:spAutoFit/>
          </a:bodyPr>
          <a:lstStyle/>
          <a:p>
            <a:r>
              <a:rPr lang="en-US" sz="2400" dirty="0">
                <a:sym typeface="Wingdings"/>
              </a:rPr>
              <a:t></a:t>
            </a:r>
            <a:endParaRPr lang="en-US" sz="2400" dirty="0"/>
          </a:p>
        </p:txBody>
      </p:sp>
      <p:grpSp>
        <p:nvGrpSpPr>
          <p:cNvPr id="30" name="Group 29"/>
          <p:cNvGrpSpPr/>
          <p:nvPr/>
        </p:nvGrpSpPr>
        <p:grpSpPr>
          <a:xfrm>
            <a:off x="1185578" y="2663619"/>
            <a:ext cx="1860176" cy="1145976"/>
            <a:chOff x="1185578" y="3460783"/>
            <a:chExt cx="1860176" cy="1145976"/>
          </a:xfrm>
        </p:grpSpPr>
        <p:sp>
          <p:nvSpPr>
            <p:cNvPr id="26" name="Freeform 25"/>
            <p:cNvSpPr/>
            <p:nvPr/>
          </p:nvSpPr>
          <p:spPr>
            <a:xfrm>
              <a:off x="1185578" y="3460783"/>
              <a:ext cx="1591245" cy="1145976"/>
            </a:xfrm>
            <a:custGeom>
              <a:avLst/>
              <a:gdLst>
                <a:gd name="connsiteX0" fmla="*/ 0 w 1591245"/>
                <a:gd name="connsiteY0" fmla="*/ 572988 h 1145976"/>
                <a:gd name="connsiteX1" fmla="*/ 795623 w 1591245"/>
                <a:gd name="connsiteY1" fmla="*/ 0 h 1145976"/>
                <a:gd name="connsiteX2" fmla="*/ 1591246 w 1591245"/>
                <a:gd name="connsiteY2" fmla="*/ 572988 h 1145976"/>
                <a:gd name="connsiteX3" fmla="*/ 795623 w 1591245"/>
                <a:gd name="connsiteY3" fmla="*/ 1145976 h 1145976"/>
                <a:gd name="connsiteX4" fmla="*/ 0 w 1591245"/>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245" h="1145976">
                  <a:moveTo>
                    <a:pt x="0" y="572988"/>
                  </a:moveTo>
                  <a:cubicBezTo>
                    <a:pt x="0" y="256535"/>
                    <a:pt x="356213" y="0"/>
                    <a:pt x="795623" y="0"/>
                  </a:cubicBezTo>
                  <a:cubicBezTo>
                    <a:pt x="1235033" y="0"/>
                    <a:pt x="1591246" y="256535"/>
                    <a:pt x="1591246" y="572988"/>
                  </a:cubicBezTo>
                  <a:cubicBezTo>
                    <a:pt x="1591246" y="889441"/>
                    <a:pt x="1235033" y="1145976"/>
                    <a:pt x="795623" y="1145976"/>
                  </a:cubicBezTo>
                  <a:cubicBezTo>
                    <a:pt x="356213" y="1145976"/>
                    <a:pt x="0" y="889441"/>
                    <a:pt x="0" y="572988"/>
                  </a:cubicBezTo>
                  <a:close/>
                </a:path>
              </a:pathLst>
            </a:cu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50812" tIns="185604" rIns="250812"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Reference Architecture</a:t>
              </a:r>
            </a:p>
          </p:txBody>
        </p:sp>
        <p:sp>
          <p:nvSpPr>
            <p:cNvPr id="10" name="Rectangle 9"/>
            <p:cNvSpPr/>
            <p:nvPr/>
          </p:nvSpPr>
          <p:spPr>
            <a:xfrm>
              <a:off x="2586974" y="3801694"/>
              <a:ext cx="458780" cy="461665"/>
            </a:xfrm>
            <a:prstGeom prst="rect">
              <a:avLst/>
            </a:prstGeom>
          </p:spPr>
          <p:txBody>
            <a:bodyPr wrap="none">
              <a:spAutoFit/>
            </a:bodyPr>
            <a:lstStyle/>
            <a:p>
              <a:r>
                <a:rPr lang="en-US" sz="2400" dirty="0">
                  <a:sym typeface="Wingdings"/>
                </a:rPr>
                <a:t></a:t>
              </a:r>
              <a:endParaRPr lang="en-US" sz="2400" dirty="0"/>
            </a:p>
          </p:txBody>
        </p:sp>
      </p:grpSp>
      <p:sp>
        <p:nvSpPr>
          <p:cNvPr id="11" name="Rectangle 10"/>
          <p:cNvSpPr/>
          <p:nvPr/>
        </p:nvSpPr>
        <p:spPr>
          <a:xfrm>
            <a:off x="6254272" y="2783877"/>
            <a:ext cx="458780" cy="461665"/>
          </a:xfrm>
          <a:prstGeom prst="rect">
            <a:avLst/>
          </a:prstGeom>
        </p:spPr>
        <p:txBody>
          <a:bodyPr wrap="none">
            <a:spAutoFit/>
          </a:bodyPr>
          <a:lstStyle/>
          <a:p>
            <a:r>
              <a:rPr lang="en-US" sz="2400" dirty="0">
                <a:sym typeface="Wingdings"/>
              </a:rPr>
              <a:t></a:t>
            </a:r>
            <a:endParaRPr lang="en-US" sz="2400" dirty="0"/>
          </a:p>
        </p:txBody>
      </p:sp>
      <p:sp>
        <p:nvSpPr>
          <p:cNvPr id="12" name="Rectangle 11"/>
          <p:cNvSpPr/>
          <p:nvPr/>
        </p:nvSpPr>
        <p:spPr>
          <a:xfrm>
            <a:off x="3845183" y="2224461"/>
            <a:ext cx="458780" cy="461665"/>
          </a:xfrm>
          <a:prstGeom prst="rect">
            <a:avLst/>
          </a:prstGeom>
        </p:spPr>
        <p:txBody>
          <a:bodyPr wrap="none">
            <a:spAutoFit/>
          </a:bodyPr>
          <a:lstStyle/>
          <a:p>
            <a:r>
              <a:rPr lang="en-US" sz="2400" dirty="0">
                <a:sym typeface="Wingdings"/>
              </a:rPr>
              <a:t></a:t>
            </a:r>
            <a:endParaRPr lang="en-US" sz="2400" dirty="0"/>
          </a:p>
        </p:txBody>
      </p:sp>
      <p:grpSp>
        <p:nvGrpSpPr>
          <p:cNvPr id="29" name="Group 28"/>
          <p:cNvGrpSpPr/>
          <p:nvPr/>
        </p:nvGrpSpPr>
        <p:grpSpPr>
          <a:xfrm>
            <a:off x="1185578" y="3485773"/>
            <a:ext cx="1729897" cy="1145976"/>
            <a:chOff x="1185578" y="2653440"/>
            <a:chExt cx="1729897" cy="1145976"/>
          </a:xfrm>
        </p:grpSpPr>
        <p:sp>
          <p:nvSpPr>
            <p:cNvPr id="27" name="Freeform 26"/>
            <p:cNvSpPr/>
            <p:nvPr/>
          </p:nvSpPr>
          <p:spPr>
            <a:xfrm>
              <a:off x="1185578" y="2653440"/>
              <a:ext cx="1500507" cy="1145976"/>
            </a:xfrm>
            <a:custGeom>
              <a:avLst/>
              <a:gdLst>
                <a:gd name="connsiteX0" fmla="*/ 0 w 1500507"/>
                <a:gd name="connsiteY0" fmla="*/ 572988 h 1145976"/>
                <a:gd name="connsiteX1" fmla="*/ 750254 w 1500507"/>
                <a:gd name="connsiteY1" fmla="*/ 0 h 1145976"/>
                <a:gd name="connsiteX2" fmla="*/ 1500508 w 1500507"/>
                <a:gd name="connsiteY2" fmla="*/ 572988 h 1145976"/>
                <a:gd name="connsiteX3" fmla="*/ 750254 w 1500507"/>
                <a:gd name="connsiteY3" fmla="*/ 1145976 h 1145976"/>
                <a:gd name="connsiteX4" fmla="*/ 0 w 1500507"/>
                <a:gd name="connsiteY4" fmla="*/ 572988 h 114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507" h="1145976">
                  <a:moveTo>
                    <a:pt x="0" y="572988"/>
                  </a:moveTo>
                  <a:cubicBezTo>
                    <a:pt x="0" y="256535"/>
                    <a:pt x="335900" y="0"/>
                    <a:pt x="750254" y="0"/>
                  </a:cubicBezTo>
                  <a:cubicBezTo>
                    <a:pt x="1164608" y="0"/>
                    <a:pt x="1500508" y="256535"/>
                    <a:pt x="1500508" y="572988"/>
                  </a:cubicBezTo>
                  <a:cubicBezTo>
                    <a:pt x="1500508" y="889441"/>
                    <a:pt x="1164608" y="1145976"/>
                    <a:pt x="750254" y="1145976"/>
                  </a:cubicBezTo>
                  <a:cubicBezTo>
                    <a:pt x="335900" y="1145976"/>
                    <a:pt x="0" y="889441"/>
                    <a:pt x="0" y="572988"/>
                  </a:cubicBezTo>
                  <a:close/>
                </a:path>
              </a:pathLst>
            </a:cu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7524" tIns="185604" rIns="237524" bIns="185604"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mn-ea"/>
                  <a:cs typeface="+mn-cs"/>
                </a:rPr>
                <a:t>Security &amp; Privacy</a:t>
              </a:r>
            </a:p>
          </p:txBody>
        </p:sp>
        <p:sp>
          <p:nvSpPr>
            <p:cNvPr id="8" name="Rectangle 7"/>
            <p:cNvSpPr/>
            <p:nvPr/>
          </p:nvSpPr>
          <p:spPr>
            <a:xfrm>
              <a:off x="2456695" y="3168434"/>
              <a:ext cx="458780" cy="461665"/>
            </a:xfrm>
            <a:prstGeom prst="rect">
              <a:avLst/>
            </a:prstGeom>
          </p:spPr>
          <p:txBody>
            <a:bodyPr wrap="none">
              <a:spAutoFit/>
            </a:bodyPr>
            <a:lstStyle/>
            <a:p>
              <a:r>
                <a:rPr lang="en-US" sz="2400" dirty="0">
                  <a:sym typeface="Wingdings"/>
                </a:rPr>
                <a:t></a:t>
              </a:r>
              <a:endParaRPr lang="en-US" sz="2400" dirty="0"/>
            </a:p>
          </p:txBody>
        </p:sp>
        <p:sp>
          <p:nvSpPr>
            <p:cNvPr id="13" name="Rectangle 12"/>
            <p:cNvSpPr/>
            <p:nvPr/>
          </p:nvSpPr>
          <p:spPr>
            <a:xfrm>
              <a:off x="2438400" y="2812493"/>
              <a:ext cx="458780" cy="461665"/>
            </a:xfrm>
            <a:prstGeom prst="rect">
              <a:avLst/>
            </a:prstGeom>
          </p:spPr>
          <p:txBody>
            <a:bodyPr wrap="none">
              <a:spAutoFit/>
            </a:bodyPr>
            <a:lstStyle/>
            <a:p>
              <a:r>
                <a:rPr lang="en-US" sz="2400" dirty="0">
                  <a:sym typeface="Wingdings"/>
                </a:rPr>
                <a:t></a:t>
              </a:r>
              <a:endParaRPr lang="en-US" sz="2400" dirty="0"/>
            </a:p>
          </p:txBody>
        </p:sp>
      </p:grpSp>
      <p:sp>
        <p:nvSpPr>
          <p:cNvPr id="28" name="Rectangle 27"/>
          <p:cNvSpPr/>
          <p:nvPr/>
        </p:nvSpPr>
        <p:spPr>
          <a:xfrm>
            <a:off x="1367966" y="5849035"/>
            <a:ext cx="6408069" cy="369332"/>
          </a:xfrm>
          <a:prstGeom prst="rect">
            <a:avLst/>
          </a:prstGeom>
        </p:spPr>
        <p:txBody>
          <a:bodyPr wrap="square">
            <a:spAutoFit/>
          </a:bodyPr>
          <a:lstStyle/>
          <a:p>
            <a:r>
              <a:rPr lang="en-US" b="1" dirty="0">
                <a:solidFill>
                  <a:schemeClr val="accent2">
                    <a:lumMod val="90000"/>
                    <a:lumOff val="10000"/>
                  </a:schemeClr>
                </a:solidFill>
                <a:latin typeface="Calibri" panose="020F0502020204030204" pitchFamily="34" charset="0"/>
              </a:rPr>
              <a:t>Due to time constraints, activities </a:t>
            </a:r>
            <a:r>
              <a:rPr lang="en-US" b="1" dirty="0" smtClean="0">
                <a:solidFill>
                  <a:schemeClr val="accent2">
                    <a:lumMod val="90000"/>
                    <a:lumOff val="10000"/>
                  </a:schemeClr>
                </a:solidFill>
                <a:latin typeface="Calibri" panose="020F0502020204030204" pitchFamily="34" charset="0"/>
              </a:rPr>
              <a:t>were  carried </a:t>
            </a:r>
            <a:r>
              <a:rPr lang="en-US" b="1" dirty="0">
                <a:solidFill>
                  <a:schemeClr val="accent2">
                    <a:lumMod val="90000"/>
                    <a:lumOff val="10000"/>
                  </a:schemeClr>
                </a:solidFill>
                <a:latin typeface="Calibri" panose="020F0502020204030204" pitchFamily="34" charset="0"/>
              </a:rPr>
              <a:t>out in parallel.</a:t>
            </a:r>
          </a:p>
        </p:txBody>
      </p:sp>
    </p:spTree>
    <p:extLst>
      <p:ext uri="{BB962C8B-B14F-4D97-AF65-F5344CB8AC3E}">
        <p14:creationId xmlns:p14="http://schemas.microsoft.com/office/powerpoint/2010/main" val="1569226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NBD-PWG Charter</a:t>
            </a:r>
            <a:endParaRPr lang="en-US" dirty="0"/>
          </a:p>
        </p:txBody>
      </p:sp>
      <p:sp>
        <p:nvSpPr>
          <p:cNvPr id="3" name="Content Placeholder 2"/>
          <p:cNvSpPr>
            <a:spLocks noGrp="1"/>
          </p:cNvSpPr>
          <p:nvPr>
            <p:ph idx="1"/>
          </p:nvPr>
        </p:nvSpPr>
        <p:spPr>
          <a:xfrm>
            <a:off x="276678" y="1501540"/>
            <a:ext cx="8229600" cy="4114800"/>
          </a:xfrm>
        </p:spPr>
        <p:txBody>
          <a:bodyPr/>
          <a:lstStyle/>
          <a:p>
            <a:pPr marL="0" indent="0">
              <a:buNone/>
            </a:pPr>
            <a:r>
              <a:rPr lang="en-US" sz="2000" dirty="0" smtClean="0">
                <a:solidFill>
                  <a:srgbClr val="782F40"/>
                </a:solidFill>
              </a:rPr>
              <a:t>Launch Date: June 26, 2013; Public Meeting with interim deliverables: September, 30, 2013; Edit and send out for comment Nov-Dec 2013</a:t>
            </a:r>
          </a:p>
          <a:p>
            <a:r>
              <a:rPr lang="en-US" i="1" dirty="0" smtClean="0"/>
              <a:t>The </a:t>
            </a:r>
            <a:r>
              <a:rPr lang="en-US" i="1" dirty="0"/>
              <a:t>focus of the (NBD-PWG) is to form a community of interest from industry, academia, and government, with the goal of developing a consensus </a:t>
            </a:r>
            <a:r>
              <a:rPr lang="en-US" i="1" dirty="0">
                <a:solidFill>
                  <a:srgbClr val="FF0000"/>
                </a:solidFill>
              </a:rPr>
              <a:t>definitions</a:t>
            </a:r>
            <a:r>
              <a:rPr lang="en-US" i="1" dirty="0"/>
              <a:t>, </a:t>
            </a:r>
            <a:r>
              <a:rPr lang="en-US" i="1" dirty="0">
                <a:solidFill>
                  <a:srgbClr val="FF0000"/>
                </a:solidFill>
              </a:rPr>
              <a:t>taxonomies</a:t>
            </a:r>
            <a:r>
              <a:rPr lang="en-US" i="1" dirty="0"/>
              <a:t>, </a:t>
            </a:r>
            <a:r>
              <a:rPr lang="en-US" i="1" dirty="0">
                <a:solidFill>
                  <a:srgbClr val="FF0000"/>
                </a:solidFill>
              </a:rPr>
              <a:t>secure reference architectures</a:t>
            </a:r>
            <a:r>
              <a:rPr lang="en-US" i="1" dirty="0"/>
              <a:t>, and </a:t>
            </a:r>
            <a:r>
              <a:rPr lang="en-US" i="1" dirty="0">
                <a:solidFill>
                  <a:srgbClr val="FF0000"/>
                </a:solidFill>
              </a:rPr>
              <a:t>technology roadmap</a:t>
            </a:r>
            <a:r>
              <a:rPr lang="en-US" i="1" dirty="0"/>
              <a:t>.  The aim is to create vendor-neutral, technology and infrastructure agnostic deliverables to enable big data stakeholders to pick-and-choose best analytics tools for their processing and visualization requirements on the most suitable computing platforms and clusters while allowing value-added from big data service providers and flow of data between the stakeholders in a cohesive and secure manner.  </a:t>
            </a:r>
            <a:endParaRPr lang="en-US" i="1" dirty="0" smtClean="0"/>
          </a:p>
          <a:p>
            <a:r>
              <a:rPr lang="en-US" i="1" dirty="0" smtClean="0">
                <a:solidFill>
                  <a:srgbClr val="782F40"/>
                </a:solidFill>
              </a:rPr>
              <a:t>Note identify common/best practice; includes but not limited to discussing standards (S in NIST)</a:t>
            </a:r>
            <a:endParaRPr lang="en-US" i="1" dirty="0">
              <a:solidFill>
                <a:srgbClr val="782F40"/>
              </a:solidFill>
            </a:endParaRP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2</a:t>
            </a:fld>
            <a:endParaRPr lang="en-US" dirty="0"/>
          </a:p>
        </p:txBody>
      </p:sp>
    </p:spTree>
    <p:extLst>
      <p:ext uri="{BB962C8B-B14F-4D97-AF65-F5344CB8AC3E}">
        <p14:creationId xmlns:p14="http://schemas.microsoft.com/office/powerpoint/2010/main" val="63430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NBD-PWG </a:t>
            </a:r>
            <a:r>
              <a:rPr lang="en-US" dirty="0" smtClean="0"/>
              <a:t>Subgroups &amp; Co-Chairs</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3</a:t>
            </a:fld>
            <a:endParaRPr lang="en-US" dirty="0"/>
          </a:p>
        </p:txBody>
      </p:sp>
      <p:sp>
        <p:nvSpPr>
          <p:cNvPr id="5" name="Content Placeholder 4"/>
          <p:cNvSpPr>
            <a:spLocks noGrp="1"/>
          </p:cNvSpPr>
          <p:nvPr>
            <p:ph idx="1"/>
          </p:nvPr>
        </p:nvSpPr>
        <p:spPr>
          <a:xfrm>
            <a:off x="457200" y="1828800"/>
            <a:ext cx="8382000" cy="4114800"/>
          </a:xfrm>
        </p:spPr>
        <p:txBody>
          <a:bodyPr/>
          <a:lstStyle/>
          <a:p>
            <a:pPr lvl="0"/>
            <a:r>
              <a:rPr lang="en-US" dirty="0" smtClean="0">
                <a:solidFill>
                  <a:srgbClr val="782F40"/>
                </a:solidFill>
              </a:rPr>
              <a:t>Requirements and Use Cases SG</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dirty="0" smtClean="0">
                <a:solidFill>
                  <a:srgbClr val="782F4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dirty="0" smtClean="0">
                <a:solidFill>
                  <a:srgbClr val="782F40"/>
                </a:solidFill>
              </a:rPr>
              <a:t>Reference Architecture SG</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dirty="0" smtClean="0">
                <a:solidFill>
                  <a:srgbClr val="782F40"/>
                </a:solidFill>
              </a:rPr>
              <a:t>Security and Privacy SG</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dirty="0" smtClean="0">
                <a:solidFill>
                  <a:srgbClr val="782F40"/>
                </a:solidFill>
              </a:rPr>
              <a:t>Technology Roadmap SG</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Tactic</a:t>
            </a:r>
            <a:endParaRPr lang="en-US" i="1" dirty="0" smtClean="0"/>
          </a:p>
        </p:txBody>
      </p:sp>
    </p:spTree>
    <p:extLst>
      <p:ext uri="{BB962C8B-B14F-4D97-AF65-F5344CB8AC3E}">
        <p14:creationId xmlns:p14="http://schemas.microsoft.com/office/powerpoint/2010/main" val="2890739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and Use Case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4</a:t>
            </a:fld>
            <a:endParaRPr lang="en-US" dirty="0"/>
          </a:p>
        </p:txBody>
      </p:sp>
      <p:sp>
        <p:nvSpPr>
          <p:cNvPr id="5" name="Content Placeholder 4"/>
          <p:cNvSpPr>
            <a:spLocks noGrp="1"/>
          </p:cNvSpPr>
          <p:nvPr>
            <p:ph idx="1"/>
          </p:nvPr>
        </p:nvSpPr>
        <p:spPr>
          <a:xfrm>
            <a:off x="446314" y="1549668"/>
            <a:ext cx="8229600" cy="4114800"/>
          </a:xfrm>
        </p:spPr>
        <p:txBody>
          <a:bodyPr/>
          <a:lstStyle/>
          <a:p>
            <a:pPr marL="0" indent="0">
              <a:buNone/>
            </a:pPr>
            <a:r>
              <a:rPr lang="en-US" sz="2000" i="1" dirty="0"/>
              <a:t>The focus  is to form a community of interest from industry, academia, and government, with the goal of developing a consensus list of Big Data requirements across all stakeholders.  This includes gathering and understanding various use cases from diversified application domains.</a:t>
            </a:r>
          </a:p>
          <a:p>
            <a:pPr marL="0" lvl="0" indent="0">
              <a:buNone/>
            </a:pPr>
            <a:endParaRPr lang="en-US" sz="2000" dirty="0" smtClean="0"/>
          </a:p>
          <a:p>
            <a:pPr marL="0" lvl="0" indent="0">
              <a:buNone/>
            </a:pPr>
            <a:r>
              <a:rPr lang="en-US" sz="2000" b="1" dirty="0" smtClean="0"/>
              <a:t>Tasks</a:t>
            </a:r>
          </a:p>
          <a:p>
            <a:pPr lvl="0"/>
            <a:r>
              <a:rPr lang="en-US" sz="2000" dirty="0" smtClean="0"/>
              <a:t>Gather use case input </a:t>
            </a:r>
            <a:r>
              <a:rPr lang="en-US" sz="2000" dirty="0"/>
              <a:t>from all stakeholders </a:t>
            </a:r>
            <a:endParaRPr lang="en-US" sz="2000" dirty="0" smtClean="0"/>
          </a:p>
          <a:p>
            <a:pPr lvl="0"/>
            <a:r>
              <a:rPr lang="en-US" sz="2000" dirty="0" smtClean="0"/>
              <a:t>Derive Big </a:t>
            </a:r>
            <a:r>
              <a:rPr lang="en-US" sz="2000" dirty="0"/>
              <a:t>Data </a:t>
            </a:r>
            <a:r>
              <a:rPr lang="en-US" sz="2000" dirty="0" smtClean="0"/>
              <a:t>requirements from each use case. </a:t>
            </a:r>
            <a:endParaRPr lang="en-US" sz="2000" dirty="0"/>
          </a:p>
          <a:p>
            <a:pPr lvl="0"/>
            <a:r>
              <a:rPr lang="en-US" sz="2000" dirty="0"/>
              <a:t>Analyze/prioritize a list of challenging general requirements that may delay or prevent adoption of Big Data deployment </a:t>
            </a:r>
          </a:p>
          <a:p>
            <a:pPr lvl="0"/>
            <a:r>
              <a:rPr lang="en-US" sz="2000" dirty="0" smtClean="0"/>
              <a:t>Work with Reference Architecture to validate requirements and reference architecture</a:t>
            </a:r>
          </a:p>
          <a:p>
            <a:pPr lvl="0"/>
            <a:r>
              <a:rPr lang="en-US" sz="2000" dirty="0"/>
              <a:t>D</a:t>
            </a:r>
            <a:r>
              <a:rPr lang="en-US" sz="2000" dirty="0" smtClean="0"/>
              <a:t>evelop </a:t>
            </a:r>
            <a:r>
              <a:rPr lang="en-US" sz="2000" dirty="0"/>
              <a:t>a set of general patterns capturing the “essence” of use </a:t>
            </a:r>
            <a:r>
              <a:rPr lang="en-US" sz="2000" dirty="0" smtClean="0"/>
              <a:t>cases (to do)</a:t>
            </a:r>
            <a:endParaRPr lang="en-US" sz="2000" dirty="0"/>
          </a:p>
          <a:p>
            <a:pPr lvl="0"/>
            <a:endParaRPr lang="en-US" sz="2000" dirty="0"/>
          </a:p>
        </p:txBody>
      </p:sp>
    </p:spTree>
    <p:extLst>
      <p:ext uri="{BB962C8B-B14F-4D97-AF65-F5344CB8AC3E}">
        <p14:creationId xmlns:p14="http://schemas.microsoft.com/office/powerpoint/2010/main" val="1237237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lnSpcReduction="1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Tree>
    <p:extLst>
      <p:ext uri="{BB962C8B-B14F-4D97-AF65-F5344CB8AC3E}">
        <p14:creationId xmlns:p14="http://schemas.microsoft.com/office/powerpoint/2010/main" val="3008139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3887"/>
            <a:ext cx="9144000" cy="881743"/>
          </a:xfrm>
        </p:spPr>
        <p:txBody>
          <a:bodyPr>
            <a:normAutofit fontScale="90000"/>
          </a:bodyPr>
          <a:lstStyle/>
          <a:p>
            <a:pPr algn="ctr"/>
            <a:r>
              <a:rPr lang="en-US" sz="3600" b="1" dirty="0" smtClean="0">
                <a:latin typeface="+mn-lt"/>
              </a:rPr>
              <a:t>51 Detailed Use Cases: Many TB’s to Many PB’s</a:t>
            </a:r>
            <a:endParaRPr lang="en-US" sz="3600" b="1" dirty="0">
              <a:latin typeface="+mn-lt"/>
            </a:endParaRPr>
          </a:p>
        </p:txBody>
      </p:sp>
      <p:sp>
        <p:nvSpPr>
          <p:cNvPr id="3" name="Content Placeholder 2"/>
          <p:cNvSpPr>
            <a:spLocks noGrp="1"/>
          </p:cNvSpPr>
          <p:nvPr>
            <p:ph idx="1"/>
          </p:nvPr>
        </p:nvSpPr>
        <p:spPr>
          <a:xfrm>
            <a:off x="0" y="1401851"/>
            <a:ext cx="9144000" cy="6139542"/>
          </a:xfrm>
        </p:spPr>
        <p:txBody>
          <a:bodyPr>
            <a:normAutofit/>
          </a:bodyPr>
          <a:lstStyle/>
          <a:p>
            <a:r>
              <a:rPr lang="en-US" sz="1600" b="1" dirty="0" smtClean="0"/>
              <a:t>Government </a:t>
            </a:r>
            <a:r>
              <a:rPr lang="en-US" sz="1600" b="1" dirty="0"/>
              <a:t>Operation: </a:t>
            </a:r>
            <a:r>
              <a:rPr lang="en-US" sz="1600" dirty="0"/>
              <a:t>National Archives and Records </a:t>
            </a:r>
            <a:r>
              <a:rPr lang="en-US" sz="1600" dirty="0" smtClean="0"/>
              <a:t>Administration, Census Bureau</a:t>
            </a:r>
          </a:p>
          <a:p>
            <a:r>
              <a:rPr lang="en-US" sz="1600" b="1" dirty="0" smtClean="0"/>
              <a:t>Commercial: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 </a:t>
            </a:r>
            <a:r>
              <a:rPr lang="en-US" sz="1600" dirty="0" smtClean="0"/>
              <a:t>Sensors, Image surveillance, Situation Assessment</a:t>
            </a:r>
          </a:p>
          <a:p>
            <a:r>
              <a:rPr lang="en-US" sz="1600" b="1" dirty="0" smtClean="0"/>
              <a:t>Healthcare and Life Sciences: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 </a:t>
            </a:r>
            <a:r>
              <a:rPr lang="en-US" sz="1600" dirty="0" smtClean="0"/>
              <a:t>Driving Car, </a:t>
            </a:r>
            <a:r>
              <a:rPr lang="en-US" sz="1600" dirty="0" err="1" smtClean="0"/>
              <a:t>Geolocate</a:t>
            </a:r>
            <a:r>
              <a:rPr lang="en-US" sz="1600" dirty="0" smtClean="0"/>
              <a:t> images, Twitter, Crowd Sourcing, Network Science, NIST benchmark datasets</a:t>
            </a:r>
          </a:p>
          <a:p>
            <a:r>
              <a:rPr lang="en-US" sz="1600" b="1" dirty="0"/>
              <a:t>The Ecosystem for </a:t>
            </a:r>
            <a:r>
              <a:rPr lang="en-US" sz="1600" b="1" dirty="0" smtClean="0"/>
              <a:t>Research: </a:t>
            </a:r>
            <a:r>
              <a:rPr lang="en-US" sz="1600" dirty="0" smtClean="0"/>
              <a:t>Metadata, Collaboration, Language Translation, Light source experiments</a:t>
            </a:r>
          </a:p>
          <a:p>
            <a:r>
              <a:rPr lang="en-US" sz="1600" b="1" dirty="0"/>
              <a:t>Astronomy and </a:t>
            </a:r>
            <a:r>
              <a:rPr lang="en-US" sz="1600" b="1" dirty="0" smtClean="0"/>
              <a:t>Physics: </a:t>
            </a:r>
            <a:r>
              <a:rPr lang="en-US" sz="1600" dirty="0" smtClean="0"/>
              <a:t>Sky Surveys compared to simulation, Large Hadron Collider at CERN, Belle Accelerator II in Japan</a:t>
            </a:r>
          </a:p>
          <a:p>
            <a:r>
              <a:rPr lang="en-US" sz="1600" b="1" dirty="0" smtClean="0"/>
              <a:t>Earth</a:t>
            </a:r>
            <a:r>
              <a:rPr lang="en-US" sz="1600" b="1" dirty="0"/>
              <a:t>, Environmental and Polar </a:t>
            </a:r>
            <a:r>
              <a:rPr lang="en-US" sz="1600" b="1" dirty="0" smtClean="0"/>
              <a:t>Science: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Energy: </a:t>
            </a:r>
            <a:r>
              <a:rPr lang="en-US" sz="1600" dirty="0" smtClean="0"/>
              <a:t>Smart grid</a:t>
            </a:r>
          </a:p>
          <a:p>
            <a:r>
              <a:rPr lang="en-US" sz="1600" dirty="0" smtClean="0">
                <a:solidFill>
                  <a:srgbClr val="FF0000"/>
                </a:solidFill>
              </a:rPr>
              <a:t>Next step involves matching extracted requirements and reference architecture</a:t>
            </a:r>
          </a:p>
          <a:p>
            <a:r>
              <a:rPr lang="en-US" sz="1600" dirty="0" smtClean="0">
                <a:solidFill>
                  <a:srgbClr val="FF0000"/>
                </a:solidFill>
              </a:rPr>
              <a:t>Alternatively develop a set of general patterns capturing the “essence” of use cases</a:t>
            </a:r>
            <a:endParaRPr lang="en-US" sz="1600" dirty="0">
              <a:solidFill>
                <a:srgbClr val="FF0000"/>
              </a:solidFill>
            </a:endParaRPr>
          </a:p>
          <a:p>
            <a:endParaRPr lang="en-US" sz="1600" dirty="0"/>
          </a:p>
        </p:txBody>
      </p:sp>
    </p:spTree>
    <p:extLst>
      <p:ext uri="{BB962C8B-B14F-4D97-AF65-F5344CB8AC3E}">
        <p14:creationId xmlns:p14="http://schemas.microsoft.com/office/powerpoint/2010/main" val="418201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and Taxonomies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7</a:t>
            </a:fld>
            <a:endParaRPr lang="en-US" dirty="0"/>
          </a:p>
        </p:txBody>
      </p:sp>
      <p:sp>
        <p:nvSpPr>
          <p:cNvPr id="5" name="Content Placeholder 4"/>
          <p:cNvSpPr>
            <a:spLocks noGrp="1"/>
          </p:cNvSpPr>
          <p:nvPr>
            <p:ph idx="1"/>
          </p:nvPr>
        </p:nvSpPr>
        <p:spPr>
          <a:xfrm>
            <a:off x="446314" y="1636295"/>
            <a:ext cx="8229600" cy="4114800"/>
          </a:xfrm>
        </p:spPr>
        <p:txBody>
          <a:bodyPr/>
          <a:lstStyle/>
          <a:p>
            <a:r>
              <a:rPr lang="en-US" sz="2000" i="1" dirty="0"/>
              <a:t>The focus is to gain a better understanding of the principles of Big Data.  It is important to develop a consensus-based common language and vocabulary terms used in Big Data across stakeholders from industry, academia, and government.  In addition, it is also critical to identify essential actors with roles and responsibility, and subdivide them into components and sub-components on how they interact/ relate with each other according to their similarities and differences. </a:t>
            </a:r>
          </a:p>
          <a:p>
            <a:pPr marL="0" lvl="0" indent="0">
              <a:buNone/>
            </a:pPr>
            <a:r>
              <a:rPr lang="en-US" sz="2000" b="1" dirty="0" smtClean="0"/>
              <a:t>Tasks</a:t>
            </a:r>
          </a:p>
          <a:p>
            <a:pPr lvl="0"/>
            <a:r>
              <a:rPr lang="en-US" sz="2000" dirty="0" smtClean="0"/>
              <a:t>For </a:t>
            </a:r>
            <a:r>
              <a:rPr lang="en-US" sz="2000" dirty="0">
                <a:solidFill>
                  <a:srgbClr val="782F40"/>
                </a:solidFill>
              </a:rPr>
              <a:t>Definitions: </a:t>
            </a:r>
            <a:r>
              <a:rPr lang="en-US" sz="2000" dirty="0"/>
              <a:t>Compile terms used from all stakeholders regarding the meaning of Big Data from various standard bodies, domain applications, and diversified operational environments. </a:t>
            </a:r>
          </a:p>
          <a:p>
            <a:pPr lvl="0"/>
            <a:r>
              <a:rPr lang="en-US" sz="2000" dirty="0"/>
              <a:t>For </a:t>
            </a:r>
            <a:r>
              <a:rPr lang="en-US" sz="2000" dirty="0">
                <a:solidFill>
                  <a:srgbClr val="782F40"/>
                </a:solidFill>
              </a:rPr>
              <a:t>Taxonomies: </a:t>
            </a:r>
            <a:r>
              <a:rPr lang="en-US" sz="2000" dirty="0"/>
              <a:t>Identify key actors with their roles and responsibilities from all stakeholders, categorize them into components and subcomponents based on their similarities and differences</a:t>
            </a:r>
          </a:p>
          <a:p>
            <a:pPr marL="0" indent="0">
              <a:buNone/>
            </a:pPr>
            <a:endParaRPr lang="en-US" dirty="0"/>
          </a:p>
        </p:txBody>
      </p:sp>
    </p:spTree>
    <p:extLst>
      <p:ext uri="{BB962C8B-B14F-4D97-AF65-F5344CB8AC3E}">
        <p14:creationId xmlns:p14="http://schemas.microsoft.com/office/powerpoint/2010/main" val="3600689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Science Definition </a:t>
            </a:r>
            <a:r>
              <a:rPr lang="en-US" sz="2400" dirty="0" smtClean="0"/>
              <a:t>(Big Data less consensus)</a:t>
            </a:r>
            <a:endParaRPr lang="en-US" sz="2400" dirty="0"/>
          </a:p>
        </p:txBody>
      </p:sp>
      <p:sp>
        <p:nvSpPr>
          <p:cNvPr id="3" name="Content Placeholder 2"/>
          <p:cNvSpPr>
            <a:spLocks noGrp="1"/>
          </p:cNvSpPr>
          <p:nvPr>
            <p:ph idx="1"/>
          </p:nvPr>
        </p:nvSpPr>
        <p:spPr>
          <a:xfrm>
            <a:off x="95250" y="1491916"/>
            <a:ext cx="4659630" cy="4114800"/>
          </a:xfrm>
        </p:spPr>
        <p:txBody>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solidFill>
                  <a:srgbClr val="782F40"/>
                </a:solidFill>
              </a:rPr>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8</a:t>
            </a:fld>
            <a:endParaRPr lang="en-US" dirty="0"/>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628" y="2644119"/>
            <a:ext cx="4235624" cy="3522096"/>
          </a:xfrm>
          <a:prstGeom prst="rect">
            <a:avLst/>
          </a:prstGeom>
        </p:spPr>
      </p:pic>
      <p:sp>
        <p:nvSpPr>
          <p:cNvPr id="6" name="TextBox 5"/>
          <p:cNvSpPr txBox="1"/>
          <p:nvPr/>
        </p:nvSpPr>
        <p:spPr>
          <a:xfrm>
            <a:off x="4665798" y="1443790"/>
            <a:ext cx="4478202" cy="1200329"/>
          </a:xfrm>
          <a:prstGeom prst="rect">
            <a:avLst/>
          </a:prstGeom>
          <a:noFill/>
        </p:spPr>
        <p:txBody>
          <a:bodyPr wrap="square" rtlCol="0">
            <a:spAutoFit/>
          </a:bodyPr>
          <a:lstStyle/>
          <a:p>
            <a:r>
              <a:rPr lang="en-US" b="1" dirty="0">
                <a:solidFill>
                  <a:srgbClr val="782F40"/>
                </a:solidFill>
              </a:rPr>
              <a:t>Big Data </a:t>
            </a:r>
            <a:r>
              <a:rPr lang="en-US" dirty="0"/>
              <a:t>refers to digital data volume, velocity and/or variety whose</a:t>
            </a:r>
            <a:br>
              <a:rPr lang="en-US" dirty="0"/>
            </a:br>
            <a:r>
              <a:rPr lang="en-US" dirty="0"/>
              <a:t>management requires scalability across coupled horizontal resources</a:t>
            </a:r>
          </a:p>
        </p:txBody>
      </p:sp>
    </p:spTree>
    <p:extLst>
      <p:ext uri="{BB962C8B-B14F-4D97-AF65-F5344CB8AC3E}">
        <p14:creationId xmlns:p14="http://schemas.microsoft.com/office/powerpoint/2010/main" val="184976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Architecture Subgroup</a:t>
            </a:r>
            <a:endParaRPr lang="en-US" dirty="0"/>
          </a:p>
        </p:txBody>
      </p:sp>
      <p:sp>
        <p:nvSpPr>
          <p:cNvPr id="4" name="Slide Number Placeholder 3"/>
          <p:cNvSpPr>
            <a:spLocks noGrp="1"/>
          </p:cNvSpPr>
          <p:nvPr>
            <p:ph type="sldNum" sz="quarter" idx="12"/>
          </p:nvPr>
        </p:nvSpPr>
        <p:spPr/>
        <p:txBody>
          <a:bodyPr/>
          <a:lstStyle/>
          <a:p>
            <a:fld id="{F5B7371F-B25E-42BE-91F9-DCD17E1CF49D}" type="slidenum">
              <a:rPr lang="en-US" smtClean="0"/>
              <a:pPr/>
              <a:t>9</a:t>
            </a:fld>
            <a:endParaRPr lang="en-US" dirty="0"/>
          </a:p>
        </p:txBody>
      </p:sp>
      <p:sp>
        <p:nvSpPr>
          <p:cNvPr id="5" name="Content Placeholder 4"/>
          <p:cNvSpPr>
            <a:spLocks noGrp="1"/>
          </p:cNvSpPr>
          <p:nvPr>
            <p:ph idx="1"/>
          </p:nvPr>
        </p:nvSpPr>
        <p:spPr>
          <a:xfrm>
            <a:off x="457200" y="1828800"/>
            <a:ext cx="8229600" cy="2485292"/>
          </a:xfrm>
        </p:spPr>
        <p:txBody>
          <a:bodyPr/>
          <a:lstStyle/>
          <a:p>
            <a:pPr marL="0" indent="0">
              <a:buNone/>
            </a:pPr>
            <a:r>
              <a:rPr lang="en-US" sz="1800" i="1" dirty="0"/>
              <a:t>The focus is to form a community of interest from industry, academia, and government, with the goal of developing a consensus-based approach to orchestrate vendor-neutral, technology and infrastructure agnostic for analytics tools and computing environments. The goal is to enable Big Data stakeholders to pick-and-choose </a:t>
            </a:r>
            <a:r>
              <a:rPr lang="en-US" sz="1800" i="1" dirty="0">
                <a:solidFill>
                  <a:srgbClr val="782F40"/>
                </a:solidFill>
              </a:rPr>
              <a:t>technology-agnostic</a:t>
            </a:r>
            <a:r>
              <a:rPr lang="en-US" sz="1800" i="1" dirty="0"/>
              <a:t> analytics tools for processing and visualization in any computing platform and cluster while allowing value-added from Big Data service providers and  the flow of the data between the stakeholders in a cohesive and secure manner.</a:t>
            </a:r>
          </a:p>
          <a:p>
            <a:pPr marL="0" lvl="0" indent="0">
              <a:buNone/>
            </a:pPr>
            <a:r>
              <a:rPr lang="en-US" sz="1800" b="1" dirty="0" smtClean="0"/>
              <a:t>Tasks</a:t>
            </a:r>
          </a:p>
          <a:p>
            <a:pPr lvl="0"/>
            <a:r>
              <a:rPr lang="en-US" sz="1800" dirty="0"/>
              <a:t>Gather and study </a:t>
            </a:r>
            <a:r>
              <a:rPr lang="en-US" sz="1800" dirty="0">
                <a:solidFill>
                  <a:srgbClr val="782F40"/>
                </a:solidFill>
              </a:rPr>
              <a:t>available Big Data architectures </a:t>
            </a:r>
            <a:r>
              <a:rPr lang="en-US" sz="1800" dirty="0"/>
              <a:t>representing various stakeholders, different data types,’ use cases, and document the architectures using the Big Data taxonomies model based upon the identified actors with their roles and responsibilities.</a:t>
            </a:r>
          </a:p>
          <a:p>
            <a:pPr lvl="0"/>
            <a:r>
              <a:rPr lang="en-US" sz="1800" dirty="0"/>
              <a:t>Ensure that the developed </a:t>
            </a:r>
            <a:r>
              <a:rPr lang="en-US" sz="1800" dirty="0">
                <a:solidFill>
                  <a:srgbClr val="782F40"/>
                </a:solidFill>
              </a:rPr>
              <a:t>Big Data reference architecture </a:t>
            </a:r>
            <a:r>
              <a:rPr lang="en-US" sz="1800" dirty="0"/>
              <a:t>and  the Security and Privacy Reference Architecture correspond and complement each other.</a:t>
            </a:r>
          </a:p>
        </p:txBody>
      </p:sp>
    </p:spTree>
    <p:extLst>
      <p:ext uri="{BB962C8B-B14F-4D97-AF65-F5344CB8AC3E}">
        <p14:creationId xmlns:p14="http://schemas.microsoft.com/office/powerpoint/2010/main" val="3921806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12-0623-Sample-1img-full_V5</Template>
  <TotalTime>32647</TotalTime>
  <Words>1737</Words>
  <Application>Microsoft Office PowerPoint</Application>
  <PresentationFormat>On-screen Show (4:3)</PresentationFormat>
  <Paragraphs>243</Paragraphs>
  <Slides>18</Slides>
  <Notes>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Franklin Gothic Book</vt:lpstr>
      <vt:lpstr>Franklin Gothic Demi</vt:lpstr>
      <vt:lpstr>Franklin Gothic Medium</vt:lpstr>
      <vt:lpstr>Times New Roman</vt:lpstr>
      <vt:lpstr>Wingdings</vt:lpstr>
      <vt:lpstr>12-0623-Sample-1img-full_V5</vt:lpstr>
      <vt:lpstr>3_Custom Design</vt:lpstr>
      <vt:lpstr>Presentation</vt:lpstr>
      <vt:lpstr>NIST Big Data Public Working Group NBD-PWG</vt:lpstr>
      <vt:lpstr>NBD-PWG Charter</vt:lpstr>
      <vt:lpstr>NBD-PWG Subgroups &amp; Co-Chairs</vt:lpstr>
      <vt:lpstr>Requirements and Use Case Subgroup</vt:lpstr>
      <vt:lpstr>Use Case Template</vt:lpstr>
      <vt:lpstr>51 Detailed Use Cases: Many TB’s to Many PB’s</vt:lpstr>
      <vt:lpstr>Definitions and Taxonomies Subgroup</vt:lpstr>
      <vt:lpstr>Data Science Definition (Big Data less consensus)</vt:lpstr>
      <vt:lpstr>Reference Architecture Subgroup</vt:lpstr>
      <vt:lpstr>List Of Surveyed Architectures</vt:lpstr>
      <vt:lpstr>PowerPoint Presentation</vt:lpstr>
      <vt:lpstr>Security and Privacy Subgroup</vt:lpstr>
      <vt:lpstr>CSA (Cloud Security Alliance) BDWG: Top Ten Big Data Security and Privacy Challenges</vt:lpstr>
      <vt:lpstr>Top 10 S&amp;P Challenges: Classification</vt:lpstr>
      <vt:lpstr>Use Cases</vt:lpstr>
      <vt:lpstr>Technology Roadmap Subgroup</vt:lpstr>
      <vt:lpstr>Some Identified Features</vt:lpstr>
      <vt:lpstr>Interaction Between Subgroups</vt:lpstr>
    </vt:vector>
  </TitlesOfParts>
  <Company>SAIC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NIST Big Data Working Group</dc:title>
  <dc:creator>NANCY.W.GRADY@saic.com</dc:creator>
  <cp:lastModifiedBy>Geoffrey Fox</cp:lastModifiedBy>
  <cp:revision>160</cp:revision>
  <cp:lastPrinted>2013-02-14T20:26:11Z</cp:lastPrinted>
  <dcterms:created xsi:type="dcterms:W3CDTF">2013-06-12T16:38:06Z</dcterms:created>
  <dcterms:modified xsi:type="dcterms:W3CDTF">2013-10-10T19:27:45Z</dcterms:modified>
</cp:coreProperties>
</file>