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84" r:id="rId12"/>
    <p:sldId id="269" r:id="rId13"/>
    <p:sldId id="285" r:id="rId14"/>
    <p:sldId id="287" r:id="rId15"/>
    <p:sldId id="288" r:id="rId16"/>
    <p:sldId id="292" r:id="rId17"/>
    <p:sldId id="289" r:id="rId18"/>
    <p:sldId id="293" r:id="rId19"/>
    <p:sldId id="294" r:id="rId20"/>
    <p:sldId id="291" r:id="rId21"/>
    <p:sldId id="276" r:id="rId22"/>
    <p:sldId id="272" r:id="rId23"/>
    <p:sldId id="273" r:id="rId24"/>
    <p:sldId id="274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8DB6-7888-CB43-BF80-1EF67280F35A}" type="datetimeFigureOut">
              <a:rPr lang="en-US" smtClean="0"/>
              <a:pPr/>
              <a:t>6/22/09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6C68-A623-7343-BC26-F07C860AB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gce.svn.sourceforge.net/svnroot/ogce/incubator/OGCE-OAuth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808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OAuth Security for Gateways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Zhenhua</a:t>
            </a:r>
            <a:r>
              <a:rPr lang="en-US" dirty="0" smtClean="0"/>
              <a:t> </a:t>
            </a:r>
            <a:r>
              <a:rPr lang="en-US" dirty="0" smtClean="0"/>
              <a:t>(Gerald) </a:t>
            </a:r>
            <a:r>
              <a:rPr lang="en-US" dirty="0" err="1" smtClean="0"/>
              <a:t>Guo</a:t>
            </a:r>
            <a:r>
              <a:rPr lang="en-US" dirty="0" smtClean="0"/>
              <a:t> and Marlon Pierce</a:t>
            </a:r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Check out from OGCE </a:t>
            </a:r>
            <a:r>
              <a:rPr lang="en-US" dirty="0" err="1" smtClean="0"/>
              <a:t>SourceForge</a:t>
            </a:r>
            <a:r>
              <a:rPr lang="en-US" dirty="0" smtClean="0"/>
              <a:t> SVN</a:t>
            </a:r>
          </a:p>
          <a:p>
            <a:pPr lvl="1"/>
            <a:r>
              <a:rPr lang="en-US" dirty="0" err="1" smtClean="0"/>
              <a:t>svn</a:t>
            </a:r>
            <a:r>
              <a:rPr lang="en-US" dirty="0" smtClean="0"/>
              <a:t>  checkout  </a:t>
            </a:r>
            <a:r>
              <a:rPr lang="en-US" dirty="0" smtClean="0">
                <a:hlinkClick r:id="rId2"/>
              </a:rPr>
              <a:t>https://ogce.svn.sourceforge.net/svnroot/ogce/incubator/OGCE-OAuth</a:t>
            </a:r>
            <a:endParaRPr lang="en-US" dirty="0" smtClean="0"/>
          </a:p>
          <a:p>
            <a:r>
              <a:rPr lang="en-US" dirty="0" smtClean="0"/>
              <a:t>Build with Apache Maven 2</a:t>
            </a:r>
          </a:p>
          <a:p>
            <a:pPr lvl="1"/>
            <a:r>
              <a:rPr lang="en-US" dirty="0" err="1" smtClean="0"/>
              <a:t>cd</a:t>
            </a:r>
            <a:r>
              <a:rPr lang="en-US" dirty="0" smtClean="0"/>
              <a:t> OGCE-</a:t>
            </a:r>
            <a:r>
              <a:rPr lang="en-US" dirty="0" err="1" smtClean="0"/>
              <a:t>Oauth</a:t>
            </a:r>
            <a:endParaRPr lang="en-US" dirty="0" smtClean="0"/>
          </a:p>
          <a:p>
            <a:pPr lvl="1"/>
            <a:r>
              <a:rPr lang="en-US" dirty="0" err="1" smtClean="0"/>
              <a:t>mvn</a:t>
            </a:r>
            <a:r>
              <a:rPr lang="en-US" dirty="0" smtClean="0"/>
              <a:t> clean install</a:t>
            </a:r>
          </a:p>
          <a:p>
            <a:r>
              <a:rPr lang="en-US" dirty="0" smtClean="0"/>
              <a:t>Fire up the server:</a:t>
            </a:r>
          </a:p>
          <a:p>
            <a:pPr lvl="1"/>
            <a:r>
              <a:rPr lang="en-US" dirty="0" smtClean="0"/>
              <a:t>./portal_deploy/apache-tomcat-5.5.20/bin/startup.sh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Creating a Public/Private Key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You’ll need a key pair for the Service Provider demo.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tools won’t work with Java very easily.</a:t>
            </a:r>
          </a:p>
          <a:p>
            <a:pPr lvl="1"/>
            <a:r>
              <a:rPr lang="en-US" dirty="0" smtClean="0"/>
              <a:t>Use Java’s </a:t>
            </a:r>
            <a:r>
              <a:rPr lang="en-US" dirty="0" err="1" smtClean="0"/>
              <a:t>keytool</a:t>
            </a:r>
            <a:r>
              <a:rPr lang="en-US" dirty="0" smtClean="0"/>
              <a:t> instead.</a:t>
            </a:r>
          </a:p>
          <a:p>
            <a:r>
              <a:rPr lang="en-US" dirty="0" smtClean="0"/>
              <a:t>Use something like this:</a:t>
            </a:r>
          </a:p>
          <a:p>
            <a:pPr lvl="1"/>
            <a:r>
              <a:rPr lang="en-US" dirty="0" err="1" smtClean="0"/>
              <a:t>keytool</a:t>
            </a:r>
            <a:r>
              <a:rPr lang="en-US" dirty="0" smtClean="0"/>
              <a:t> -</a:t>
            </a:r>
            <a:r>
              <a:rPr lang="en-US" dirty="0" err="1" smtClean="0"/>
              <a:t>genkey</a:t>
            </a:r>
            <a:r>
              <a:rPr lang="en-US" dirty="0" smtClean="0"/>
              <a:t> -</a:t>
            </a:r>
            <a:r>
              <a:rPr lang="en-US" dirty="0" err="1" smtClean="0"/>
              <a:t>keyalg</a:t>
            </a:r>
            <a:r>
              <a:rPr lang="en-US" dirty="0" smtClean="0"/>
              <a:t> RSA -</a:t>
            </a:r>
            <a:r>
              <a:rPr lang="en-US" dirty="0" err="1" smtClean="0"/>
              <a:t>keysize</a:t>
            </a:r>
            <a:r>
              <a:rPr lang="en-US" dirty="0" smtClean="0"/>
              <a:t> 1024 -alias </a:t>
            </a:r>
            <a:r>
              <a:rPr lang="en-US" dirty="0" err="1" smtClean="0"/>
              <a:t>oauth</a:t>
            </a:r>
            <a:r>
              <a:rPr lang="en-US" dirty="0" smtClean="0"/>
              <a:t>-demo -</a:t>
            </a:r>
            <a:r>
              <a:rPr lang="en-US" dirty="0" err="1" smtClean="0"/>
              <a:t>dname</a:t>
            </a:r>
            <a:r>
              <a:rPr lang="en-US" dirty="0" smtClean="0"/>
              <a:t> "</a:t>
            </a:r>
            <a:r>
              <a:rPr lang="en-US" dirty="0" err="1" smtClean="0"/>
              <a:t>cn</a:t>
            </a:r>
            <a:r>
              <a:rPr lang="en-US" dirty="0" smtClean="0"/>
              <a:t>=156-56-104-143.dhcp-bl.indiana.edu, </a:t>
            </a:r>
            <a:r>
              <a:rPr lang="en-US" dirty="0" err="1" smtClean="0"/>
              <a:t>ou</a:t>
            </a:r>
            <a:r>
              <a:rPr lang="en-US" dirty="0" smtClean="0"/>
              <a:t>=OGCE, </a:t>
            </a:r>
            <a:r>
              <a:rPr lang="en-US" dirty="0" err="1" smtClean="0"/>
              <a:t>o</a:t>
            </a:r>
            <a:r>
              <a:rPr lang="en-US" dirty="0" smtClean="0"/>
              <a:t>=OAuth, </a:t>
            </a:r>
            <a:r>
              <a:rPr lang="en-US" dirty="0" err="1" smtClean="0"/>
              <a:t>c</a:t>
            </a:r>
            <a:r>
              <a:rPr lang="en-US" dirty="0" smtClean="0"/>
              <a:t>=US”</a:t>
            </a:r>
          </a:p>
          <a:p>
            <a:pPr lvl="1"/>
            <a:r>
              <a:rPr lang="en-US" dirty="0" smtClean="0"/>
              <a:t>The “</a:t>
            </a:r>
            <a:r>
              <a:rPr lang="en-US" dirty="0" err="1" smtClean="0"/>
              <a:t>cn</a:t>
            </a:r>
            <a:r>
              <a:rPr lang="en-US" dirty="0" smtClean="0"/>
              <a:t>” value must be the DN of your server.</a:t>
            </a:r>
          </a:p>
          <a:p>
            <a:r>
              <a:rPr lang="en-US" dirty="0" smtClean="0"/>
              <a:t>Next export the public key.</a:t>
            </a:r>
          </a:p>
          <a:p>
            <a:pPr lvl="1"/>
            <a:r>
              <a:rPr lang="en-US" dirty="0" err="1" smtClean="0"/>
              <a:t>keytool</a:t>
            </a:r>
            <a:r>
              <a:rPr lang="en-US" dirty="0" smtClean="0"/>
              <a:t> -alias </a:t>
            </a:r>
            <a:r>
              <a:rPr lang="en-US" dirty="0" err="1" smtClean="0"/>
              <a:t>oauth-demo-rsa</a:t>
            </a:r>
            <a:r>
              <a:rPr lang="en-US" dirty="0" smtClean="0"/>
              <a:t> -export -</a:t>
            </a:r>
            <a:r>
              <a:rPr lang="en-US" dirty="0" err="1" smtClean="0"/>
              <a:t>rfc</a:t>
            </a:r>
            <a:r>
              <a:rPr lang="en-US" dirty="0" smtClean="0"/>
              <a:t> -file </a:t>
            </a:r>
            <a:r>
              <a:rPr lang="en-US" dirty="0" err="1" smtClean="0"/>
              <a:t>mycert.pem</a:t>
            </a:r>
            <a:endParaRPr lang="en-US" dirty="0" smtClean="0"/>
          </a:p>
          <a:p>
            <a:r>
              <a:rPr lang="en-US" dirty="0" smtClean="0"/>
              <a:t>Finally export the private key with the convenient code (</a:t>
            </a:r>
            <a:r>
              <a:rPr lang="en-US" dirty="0" err="1" smtClean="0"/>
              <a:t>keytool</a:t>
            </a:r>
            <a:r>
              <a:rPr lang="en-US" dirty="0" smtClean="0"/>
              <a:t> won’t do this).</a:t>
            </a:r>
          </a:p>
          <a:p>
            <a:pPr lvl="1"/>
            <a:r>
              <a:rPr lang="en-US" dirty="0" smtClean="0"/>
              <a:t> java </a:t>
            </a:r>
            <a:r>
              <a:rPr lang="en-US" dirty="0" err="1" smtClean="0"/>
              <a:t>ExportPrivateKey</a:t>
            </a:r>
            <a:r>
              <a:rPr lang="en-US" dirty="0" smtClean="0"/>
              <a:t> $HOME/.</a:t>
            </a:r>
            <a:r>
              <a:rPr lang="en-US" dirty="0" err="1" smtClean="0"/>
              <a:t>keystore</a:t>
            </a:r>
            <a:r>
              <a:rPr lang="en-US" dirty="0" smtClean="0"/>
              <a:t> JKS </a:t>
            </a:r>
            <a:r>
              <a:rPr lang="en-US" dirty="0" err="1" smtClean="0"/>
              <a:t>changeit</a:t>
            </a:r>
            <a:r>
              <a:rPr lang="en-US" dirty="0" smtClean="0"/>
              <a:t> </a:t>
            </a:r>
            <a:r>
              <a:rPr lang="en-US" dirty="0" err="1" smtClean="0"/>
              <a:t>oauth-demo-rsa</a:t>
            </a:r>
            <a:r>
              <a:rPr lang="en-US" dirty="0" smtClean="0"/>
              <a:t> </a:t>
            </a:r>
            <a:r>
              <a:rPr lang="en-US" dirty="0" err="1" smtClean="0"/>
              <a:t>mykey.pem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 Quick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I use this code?</a:t>
            </a:r>
          </a:p>
          <a:p>
            <a:pPr lvl="1"/>
            <a:r>
              <a:rPr lang="en-US" dirty="0" smtClean="0"/>
              <a:t>Yes, feel free.  But give us credit.</a:t>
            </a:r>
          </a:p>
          <a:p>
            <a:r>
              <a:rPr lang="en-US" dirty="0" smtClean="0"/>
              <a:t>What do I need for my development environment?</a:t>
            </a:r>
          </a:p>
          <a:p>
            <a:pPr lvl="1"/>
            <a:r>
              <a:rPr lang="en-US" dirty="0" smtClean="0"/>
              <a:t>Computer with Java 1.5 or greater and a real domain name/IP.</a:t>
            </a:r>
          </a:p>
          <a:p>
            <a:r>
              <a:rPr lang="en-US" dirty="0" smtClean="0"/>
              <a:t>Can I use </a:t>
            </a:r>
            <a:r>
              <a:rPr lang="en-US" dirty="0" smtClean="0">
                <a:hlinkClick r:id="rId2"/>
              </a:rPr>
              <a:t>http://localhost:8080</a:t>
            </a:r>
            <a:r>
              <a:rPr lang="en-US" dirty="0" smtClean="0"/>
              <a:t> in my URLs?</a:t>
            </a:r>
          </a:p>
          <a:p>
            <a:pPr lvl="1"/>
            <a:r>
              <a:rPr lang="en-US" dirty="0" smtClean="0"/>
              <a:t>No, you need to use your </a:t>
            </a:r>
            <a:r>
              <a:rPr lang="en-US" dirty="0" err="1" smtClean="0"/>
              <a:t>computers’s</a:t>
            </a:r>
            <a:r>
              <a:rPr lang="en-US" dirty="0" smtClean="0"/>
              <a:t> full DN for both the consumer and server pieces.</a:t>
            </a:r>
          </a:p>
          <a:p>
            <a:r>
              <a:rPr lang="en-US" dirty="0" smtClean="0"/>
              <a:t>Is there extensive, professionally written documentation with artistically appealing pictures somewhere?</a:t>
            </a:r>
          </a:p>
          <a:p>
            <a:pPr lvl="1"/>
            <a:r>
              <a:rPr lang="en-US" dirty="0" smtClean="0"/>
              <a:t>Not yet.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Demo OAuth Consumer with Twitter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7.png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4601561" cy="3733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Picture 27.pn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4572000" y="3148187"/>
            <a:ext cx="4572001" cy="3709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3600" y="8382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Provide some descriptive metadata about yourself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290536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Callback URL should point to your callback service.  It must be a DN (not IP). For example:</a:t>
            </a:r>
          </a:p>
          <a:p>
            <a:endParaRPr lang="en-US" sz="2000" dirty="0" smtClean="0"/>
          </a:p>
          <a:p>
            <a:r>
              <a:rPr lang="en-US" sz="2000" dirty="0" smtClean="0"/>
              <a:t>http://</a:t>
            </a:r>
            <a:r>
              <a:rPr lang="en-US" sz="2000" dirty="0" err="1" smtClean="0"/>
              <a:t>your.service/oauthConsumer/Oauth/Callback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724400" y="1447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8.png"/>
          <p:cNvPicPr>
            <a:picLocks noChangeAspect="1"/>
          </p:cNvPicPr>
          <p:nvPr/>
        </p:nvPicPr>
        <p:blipFill>
          <a:blip r:embed="rId2"/>
          <a:srcRect r="2309"/>
          <a:stretch>
            <a:fillRect/>
          </a:stretch>
        </p:blipFill>
        <p:spPr>
          <a:xfrm>
            <a:off x="2619375" y="-1"/>
            <a:ext cx="644842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209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You’ll need this to use the Twitter service from the Consumer interface. </a:t>
            </a:r>
          </a:p>
          <a:p>
            <a:endParaRPr lang="en-US" sz="2400" dirty="0" smtClean="0"/>
          </a:p>
          <a:p>
            <a:r>
              <a:rPr lang="en-US" sz="2400" dirty="0" smtClean="0"/>
              <a:t>Note you should not normally put secret keys in power point slides.  This one has been disabled.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2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598003"/>
            <a:ext cx="695139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one example service. See more at</a:t>
            </a:r>
          </a:p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apiwiki.twitter.com</a:t>
            </a:r>
            <a:r>
              <a:rPr lang="en-US" sz="2400" dirty="0" smtClean="0"/>
              <a:t>/Twitter-API-Documentation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800"/>
            <a:ext cx="9144001" cy="2638426"/>
          </a:xfrm>
          <a:prstGeom prst="rect">
            <a:avLst/>
          </a:prstGeom>
        </p:spPr>
      </p:pic>
      <p:pic>
        <p:nvPicPr>
          <p:cNvPr id="6" name="Picture 5" descr="Picture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52400"/>
            <a:ext cx="6819900" cy="406400"/>
          </a:xfrm>
          <a:prstGeom prst="rect">
            <a:avLst/>
          </a:prstGeom>
        </p:spPr>
      </p:pic>
      <p:pic>
        <p:nvPicPr>
          <p:cNvPr id="9" name="Picture 8" descr="Picture 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57600"/>
            <a:ext cx="9144001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524000"/>
            <a:ext cx="2895600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 in to the Consumer interface to get to the Account management interface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791200" y="558800"/>
            <a:ext cx="1219200" cy="965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>
            <a:off x="5181600" y="2231890"/>
            <a:ext cx="762000" cy="630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00600" y="3429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794375"/>
            <a:ext cx="87630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 a consumer. The key, secret, and URLs all come from Twitter’s “Application Details” page.  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0"/>
            <a:ext cx="906462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267200"/>
            <a:ext cx="533400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Bind a private key to your account on the consumer.  This is a demo implementation detail.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and 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OAuth is a security protocol for Web applications.</a:t>
            </a:r>
          </a:p>
          <a:p>
            <a:r>
              <a:rPr lang="en-US" dirty="0" smtClean="0"/>
              <a:t>Security for REST and XML-RPC services.</a:t>
            </a:r>
          </a:p>
          <a:p>
            <a:r>
              <a:rPr lang="en-US" dirty="0" smtClean="0"/>
              <a:t>Three-legged OAuth</a:t>
            </a:r>
          </a:p>
          <a:p>
            <a:pPr lvl="1"/>
            <a:r>
              <a:rPr lang="en-US" dirty="0" smtClean="0"/>
              <a:t>Human-application-application security</a:t>
            </a:r>
          </a:p>
          <a:p>
            <a:pPr lvl="1"/>
            <a:r>
              <a:rPr lang="en-US" dirty="0" smtClean="0"/>
              <a:t>Security flaw, currently being revised</a:t>
            </a:r>
          </a:p>
          <a:p>
            <a:pPr lvl="1"/>
            <a:r>
              <a:rPr lang="en-US" dirty="0" smtClean="0"/>
              <a:t>http://oauth.net/advisories/2009-1</a:t>
            </a:r>
          </a:p>
          <a:p>
            <a:r>
              <a:rPr lang="en-US" dirty="0" smtClean="0"/>
              <a:t>Two-legged OAuth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pplication-to-application security with no human interactions.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76500"/>
          </a:xfrm>
          <a:prstGeom prst="rect">
            <a:avLst/>
          </a:prstGeom>
        </p:spPr>
      </p:pic>
      <p:pic>
        <p:nvPicPr>
          <p:cNvPr id="6" name="Picture 5" descr="Picture 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953"/>
            <a:ext cx="6959140" cy="2989047"/>
          </a:xfrm>
          <a:prstGeom prst="rect">
            <a:avLst/>
          </a:prstGeom>
        </p:spPr>
      </p:pic>
      <p:pic>
        <p:nvPicPr>
          <p:cNvPr id="3" name="Picture 2" descr="Picture 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87855"/>
            <a:ext cx="4114800" cy="2531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 rot="5400000">
            <a:off x="1484376" y="2907792"/>
            <a:ext cx="127101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896997">
            <a:off x="3466232" y="3363944"/>
            <a:ext cx="145181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172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Redirected for authorization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667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Retrieve illegible XML.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3821044" y="3211441"/>
            <a:ext cx="54113" cy="381001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316067"/>
            <a:ext cx="429770" cy="112933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r>
              <a:rPr lang="en-US" dirty="0" smtClean="0"/>
              <a:t>Using the Service Provider Interface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rcRect r="1639"/>
          <a:stretch>
            <a:fillRect/>
          </a:stretch>
        </p:blipFill>
        <p:spPr>
          <a:xfrm>
            <a:off x="-1" y="600657"/>
            <a:ext cx="9144001" cy="2675943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54350"/>
            <a:ext cx="9144001" cy="2051050"/>
          </a:xfrm>
          <a:prstGeom prst="rect">
            <a:avLst/>
          </a:prstGeom>
        </p:spPr>
      </p:pic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0161"/>
            <a:ext cx="9067800" cy="1529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0" y="1828800"/>
            <a:ext cx="304813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Log in to the server.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232" y="4114800"/>
            <a:ext cx="442936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Choose “Developer Account”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09384" y="5823466"/>
            <a:ext cx="514102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Add or edit an existing application</a:t>
            </a:r>
            <a:endParaRPr lang="en-US" sz="2800" dirty="0"/>
          </a:p>
        </p:txBody>
      </p:sp>
      <p:pic>
        <p:nvPicPr>
          <p:cNvPr id="11" name="Picture 10" descr="Picture 10.png"/>
          <p:cNvPicPr>
            <a:picLocks noChangeAspect="1"/>
          </p:cNvPicPr>
          <p:nvPr/>
        </p:nvPicPr>
        <p:blipFill>
          <a:blip r:embed="rId5"/>
          <a:srcRect l="20000" t="41379" r="30200"/>
          <a:stretch>
            <a:fillRect/>
          </a:stretch>
        </p:blipFill>
        <p:spPr>
          <a:xfrm>
            <a:off x="893433" y="76200"/>
            <a:ext cx="7336167" cy="521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272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962400"/>
            <a:ext cx="60960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Register a service. This is equivalent to the Twitter registration process.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8188326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5588" y="2677180"/>
            <a:ext cx="449301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Set privileges for a given user.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91440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25180"/>
            <a:ext cx="74676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Consumer, now add the Echo Service.  We did the same thing earlier for Twitter service.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14686"/>
            <a:ext cx="5943600" cy="3429001"/>
          </a:xfrm>
          <a:prstGeom prst="rect">
            <a:avLst/>
          </a:prstGeom>
        </p:spPr>
      </p:pic>
      <p:pic>
        <p:nvPicPr>
          <p:cNvPr id="3" name="Picture 2" descr="Picture 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435600"/>
            <a:ext cx="2362200" cy="96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 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3114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33400"/>
            <a:ext cx="3124200" cy="31085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sz="2800" dirty="0" smtClean="0"/>
              <a:t>Invoke the service from the client, 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Authorize the client,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Gaze upon </a:t>
            </a:r>
            <a:r>
              <a:rPr lang="en-US" sz="2800" smtClean="0"/>
              <a:t>the output.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OAuth in the Wild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73480"/>
          <a:ext cx="80772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70"/>
                <a:gridCol w="6259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Provider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Twitter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Twitter</a:t>
                      </a:r>
                      <a:r>
                        <a:rPr lang="en-US" sz="2400" baseline="0" dirty="0" smtClean="0"/>
                        <a:t> allows you to access private data through OAuth as an alternative to standard HTTP Authentication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2-legged</a:t>
                      </a:r>
                      <a:r>
                        <a:rPr lang="en-US" sz="2400" baseline="0" dirty="0" smtClean="0"/>
                        <a:t> OAuth is u</a:t>
                      </a:r>
                      <a:r>
                        <a:rPr lang="en-US" sz="2400" dirty="0" smtClean="0"/>
                        <a:t>sed by Open</a:t>
                      </a:r>
                      <a:r>
                        <a:rPr lang="en-US" sz="2400" baseline="0" dirty="0" smtClean="0"/>
                        <a:t> Social’s REST/RPC API. Allows gadgets in different containers to exchange data (</a:t>
                      </a:r>
                      <a:r>
                        <a:rPr lang="en-US" sz="2400" baseline="0" dirty="0" err="1" smtClean="0"/>
                        <a:t>Orkut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sym typeface="Wingdings"/>
                        </a:rPr>
                        <a:t>&lt;--&gt; LinkedIn, for example).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Ma.gnolia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Social</a:t>
                      </a:r>
                      <a:r>
                        <a:rPr lang="en-US" sz="2400" baseline="0" dirty="0" smtClean="0"/>
                        <a:t> bookmarking service, now defunct.  OAuth was co-developed by these guys.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Flickr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Password</a:t>
                      </a:r>
                      <a:r>
                        <a:rPr lang="en-US" sz="2400" baseline="0" dirty="0" smtClean="0"/>
                        <a:t> protected services can be accessed via OAuth instead.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Drupal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</a:t>
                      </a:r>
                      <a:r>
                        <a:rPr lang="en-US" sz="2400" baseline="0" dirty="0" smtClean="0"/>
                        <a:t> for </a:t>
                      </a:r>
                      <a:r>
                        <a:rPr lang="en-US" sz="2400" baseline="0" dirty="0" err="1" smtClean="0"/>
                        <a:t>Drupal-to-Drupal</a:t>
                      </a:r>
                      <a:r>
                        <a:rPr lang="en-US" sz="2400" baseline="0" dirty="0" smtClean="0"/>
                        <a:t> interoperability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 through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User: </a:t>
            </a:r>
            <a:r>
              <a:rPr lang="en-US" dirty="0" smtClean="0"/>
              <a:t>this is the human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Provider: </a:t>
            </a:r>
            <a:r>
              <a:rPr lang="en-US" dirty="0" smtClean="0"/>
              <a:t>a Web service that provides access to the User’s data.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Consumer</a:t>
            </a:r>
            <a:r>
              <a:rPr lang="en-US" dirty="0" smtClean="0"/>
              <a:t>: a Web application needing access to the User’s data on the Service Provider</a:t>
            </a:r>
          </a:p>
          <a:p>
            <a:r>
              <a:rPr lang="en-US" dirty="0" smtClean="0"/>
              <a:t>The basic idea is that the User </a:t>
            </a:r>
            <a:r>
              <a:rPr lang="en-US" dirty="0" smtClean="0">
                <a:solidFill>
                  <a:srgbClr val="FF0000"/>
                </a:solidFill>
              </a:rPr>
              <a:t>delegates authority </a:t>
            </a:r>
            <a:r>
              <a:rPr lang="en-US" dirty="0" smtClean="0"/>
              <a:t>to the Consumer to access his/her personal data on the Service Provider.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04800"/>
          <a:ext cx="7467600" cy="538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4876800"/>
              </a:tblGrid>
              <a:tr h="582484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oauth_consumer_key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r>
                        <a:rPr lang="en-US" baseline="0" dirty="0" smtClean="0"/>
                        <a:t> uses this to prove identity to the Server.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oauth_token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r>
                        <a:rPr lang="en-US" baseline="0" dirty="0" smtClean="0"/>
                        <a:t> and access tokens (optional).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oauth_signature_method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 (like HMAC-SHA1) used to sign the request.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Contains a hash or signing of the request parameters using the consumer’s private key or a shared secret. 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time of the invocation. 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oauth_nonce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random string</a:t>
                      </a:r>
                      <a:r>
                        <a:rPr lang="en-US" baseline="0" dirty="0" smtClean="0"/>
                        <a:t> that allows the service provider to verify that the invocation is unique to stop replay attacks.</a:t>
                      </a:r>
                      <a:endParaRPr lang="en-US" dirty="0"/>
                    </a:p>
                  </a:txBody>
                  <a:tcPr/>
                </a:tc>
              </a:tr>
              <a:tr h="5824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oauth_version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protocol</a:t>
                      </a:r>
                      <a:r>
                        <a:rPr lang="en-US" baseline="0" dirty="0" smtClean="0"/>
                        <a:t> version number.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260068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send these in HTTP Authorization Headers, in HTTP POST, or in HTTP GET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REST Example URL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17638"/>
            <a:ext cx="883920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http://sandbox.orkut.com/social/rest/people/08354253340777199997/@self</a:t>
            </a:r>
          </a:p>
          <a:p>
            <a:r>
              <a:rPr lang="en-US" sz="2400" dirty="0" smtClean="0"/>
              <a:t>?oauth_consumer_key</a:t>
            </a:r>
            <a:r>
              <a:rPr lang="en-US" dirty="0" smtClean="0"/>
              <a:t>=orkut.com%3A623061448914</a:t>
            </a:r>
          </a:p>
          <a:p>
            <a:r>
              <a:rPr lang="en-US" sz="2400" dirty="0" smtClean="0"/>
              <a:t>&amp;oauth_nonce</a:t>
            </a:r>
            <a:r>
              <a:rPr lang="en-US" dirty="0" smtClean="0"/>
              <a:t>=1231537930162003000</a:t>
            </a:r>
          </a:p>
          <a:p>
            <a:r>
              <a:rPr lang="en-US" sz="2400" dirty="0" smtClean="0"/>
              <a:t>&amp;</a:t>
            </a:r>
            <a:r>
              <a:rPr lang="en-US" sz="2400" dirty="0" err="1" smtClean="0"/>
              <a:t>oauth_timestamp</a:t>
            </a:r>
            <a:r>
              <a:rPr lang="en-US" dirty="0" smtClean="0"/>
              <a:t>=1231537930</a:t>
            </a:r>
          </a:p>
          <a:p>
            <a:r>
              <a:rPr lang="en-US" sz="2400" dirty="0" smtClean="0"/>
              <a:t>&amp;oauth_signature</a:t>
            </a:r>
            <a:r>
              <a:rPr lang="en-US" dirty="0" smtClean="0"/>
              <a:t>=0h%2FU49KtBplnmnc%2BhDKsDxFPR9%3D</a:t>
            </a:r>
          </a:p>
          <a:p>
            <a:r>
              <a:rPr lang="en-US" sz="2400" dirty="0" smtClean="0"/>
              <a:t>&amp;oauth_signature_method</a:t>
            </a:r>
            <a:r>
              <a:rPr lang="en-US" dirty="0" smtClean="0"/>
              <a:t>=HMACSHA1</a:t>
            </a:r>
          </a:p>
          <a:p>
            <a:r>
              <a:rPr lang="en-US" sz="2400" dirty="0" smtClean="0"/>
              <a:t>&amp;</a:t>
            </a:r>
            <a:r>
              <a:rPr lang="en-US" sz="2400" dirty="0" err="1" smtClean="0"/>
              <a:t>oauth_token</a:t>
            </a:r>
            <a:r>
              <a:rPr lang="en-US" sz="2400" dirty="0" smtClean="0"/>
              <a:t>=</a:t>
            </a:r>
          </a:p>
          <a:p>
            <a:r>
              <a:rPr lang="en-US" sz="2400" dirty="0" smtClean="0"/>
              <a:t>&amp;</a:t>
            </a:r>
            <a:r>
              <a:rPr lang="en-US" sz="2400" dirty="0" err="1" smtClean="0"/>
              <a:t>xoauth_requestor_id</a:t>
            </a:r>
            <a:r>
              <a:rPr lang="en-US" dirty="0" smtClean="0"/>
              <a:t>=03067092798963641994&amp;oauth_version=1.0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That is, the API is all about generating, invoking, and managing the response of the above URL.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The example is taken from two-legged OAuth. The optional token parameter is blank.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6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248400"/>
            <a:ext cx="5029200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3-Legged, from http://oauth.net/core/1.0/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Tutorial Examples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example </a:t>
            </a:r>
            <a:r>
              <a:rPr lang="en-US" dirty="0" smtClean="0">
                <a:solidFill>
                  <a:srgbClr val="FF0000"/>
                </a:solidFill>
              </a:rPr>
              <a:t>Consumer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Service Provider </a:t>
            </a:r>
            <a:r>
              <a:rPr lang="en-US" dirty="0" smtClean="0"/>
              <a:t>codes.</a:t>
            </a:r>
          </a:p>
          <a:p>
            <a:pPr lvl="1"/>
            <a:r>
              <a:rPr lang="en-US" dirty="0" smtClean="0"/>
              <a:t>In Java</a:t>
            </a:r>
          </a:p>
          <a:p>
            <a:r>
              <a:rPr lang="en-US" dirty="0" smtClean="0"/>
              <a:t>The Consumer example can also work with third party applications (</a:t>
            </a:r>
            <a:r>
              <a:rPr lang="en-US" dirty="0" smtClean="0">
                <a:solidFill>
                  <a:srgbClr val="FF0000"/>
                </a:solidFill>
              </a:rPr>
              <a:t>Twitter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Service Provider example supports both </a:t>
            </a:r>
            <a:r>
              <a:rPr lang="en-US" dirty="0" smtClean="0">
                <a:solidFill>
                  <a:srgbClr val="FF0000"/>
                </a:solidFill>
              </a:rPr>
              <a:t>2- and 3-legged</a:t>
            </a:r>
            <a:r>
              <a:rPr lang="en-US" dirty="0" smtClean="0"/>
              <a:t> OAuth.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1060</Words>
  <Application>Microsoft Macintosh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OAuth Security for Gateways</vt:lpstr>
      <vt:lpstr>OAuth and Gateways</vt:lpstr>
      <vt:lpstr>OAuth in the Wild</vt:lpstr>
      <vt:lpstr>Delegation through Authentication</vt:lpstr>
      <vt:lpstr>Slide 5</vt:lpstr>
      <vt:lpstr>OAuth REST Example URL</vt:lpstr>
      <vt:lpstr>Slide 7</vt:lpstr>
      <vt:lpstr>Getting Tutorial Examples</vt:lpstr>
      <vt:lpstr>Tutorial Example Code</vt:lpstr>
      <vt:lpstr>Building the Examples</vt:lpstr>
      <vt:lpstr>Creating a Public/Private Key Pair</vt:lpstr>
      <vt:lpstr>A Quick FAQ</vt:lpstr>
      <vt:lpstr>Using Demo OAuth Consumer with Twitter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Using the Service Provider Interface</vt:lpstr>
      <vt:lpstr>Slide 22</vt:lpstr>
      <vt:lpstr>Slide 23</vt:lpstr>
      <vt:lpstr>Slide 24</vt:lpstr>
      <vt:lpstr>Slide 25</vt:lpstr>
      <vt:lpstr>Slide 26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OAuth Security for Gateways</dc:title>
  <dc:creator>Marlon Pierce</dc:creator>
  <cp:lastModifiedBy>Marlon  Pierce</cp:lastModifiedBy>
  <cp:revision>56</cp:revision>
  <dcterms:created xsi:type="dcterms:W3CDTF">2009-06-22T16:45:29Z</dcterms:created>
  <dcterms:modified xsi:type="dcterms:W3CDTF">2009-06-22T20:06:35Z</dcterms:modified>
</cp:coreProperties>
</file>