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Default Extension="pdf" ContentType="application/pd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0" r:id="rId3"/>
    <p:sldId id="262" r:id="rId4"/>
    <p:sldId id="263" r:id="rId5"/>
    <p:sldId id="264" r:id="rId6"/>
    <p:sldId id="274" r:id="rId7"/>
    <p:sldId id="275" r:id="rId8"/>
    <p:sldId id="276" r:id="rId9"/>
    <p:sldId id="272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7246" autoAdjust="0"/>
    <p:restoredTop sz="98311" autoAdjust="0"/>
  </p:normalViewPr>
  <p:slideViewPr>
    <p:cSldViewPr snapToObjects="1">
      <p:cViewPr>
        <p:scale>
          <a:sx n="100" d="100"/>
          <a:sy n="100" d="100"/>
        </p:scale>
        <p:origin x="-1048" y="-5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4F48CB-4911-5B45-9419-CA16B057285C}" type="datetimeFigureOut">
              <a:rPr lang="en-US" smtClean="0"/>
              <a:pPr/>
              <a:t>1/26/10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0F122-C476-2644-85FA-F9B3AEB172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4F1FE4-E98F-5A41-A4F0-760D5F170D54}" type="datetimeFigureOut">
              <a:rPr lang="en-US" smtClean="0"/>
              <a:pPr/>
              <a:t>1/26/10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EC4D8-A3E9-3345-8F7A-38CB5AC583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73AD14-9387-6F42-9168-E68BC99B8602}" type="slidenum">
              <a:rPr lang="en-US"/>
              <a:pPr/>
              <a:t>6</a:t>
            </a:fld>
            <a:endParaRPr 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DCEE-3319-D845-A8AE-4E52A3C423D0}" type="datetimeFigureOut">
              <a:rPr lang="en-US" smtClean="0"/>
              <a:pPr/>
              <a:t>1/26/10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20139-AAF0-1B45-9F63-5C2C8EE160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DCEE-3319-D845-A8AE-4E52A3C423D0}" type="datetimeFigureOut">
              <a:rPr lang="en-US" smtClean="0"/>
              <a:pPr/>
              <a:t>1/26/10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20139-AAF0-1B45-9F63-5C2C8EE160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DCEE-3319-D845-A8AE-4E52A3C423D0}" type="datetimeFigureOut">
              <a:rPr lang="en-US" smtClean="0"/>
              <a:pPr/>
              <a:t>1/26/10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20139-AAF0-1B45-9F63-5C2C8EE160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DCEE-3319-D845-A8AE-4E52A3C423D0}" type="datetimeFigureOut">
              <a:rPr lang="en-US" smtClean="0"/>
              <a:pPr/>
              <a:t>1/26/10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20139-AAF0-1B45-9F63-5C2C8EE160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DCEE-3319-D845-A8AE-4E52A3C423D0}" type="datetimeFigureOut">
              <a:rPr lang="en-US" smtClean="0"/>
              <a:pPr/>
              <a:t>1/26/10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20139-AAF0-1B45-9F63-5C2C8EE160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DCEE-3319-D845-A8AE-4E52A3C423D0}" type="datetimeFigureOut">
              <a:rPr lang="en-US" smtClean="0"/>
              <a:pPr/>
              <a:t>1/26/10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20139-AAF0-1B45-9F63-5C2C8EE160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DCEE-3319-D845-A8AE-4E52A3C423D0}" type="datetimeFigureOut">
              <a:rPr lang="en-US" smtClean="0"/>
              <a:pPr/>
              <a:t>1/26/10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20139-AAF0-1B45-9F63-5C2C8EE160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DCEE-3319-D845-A8AE-4E52A3C423D0}" type="datetimeFigureOut">
              <a:rPr lang="en-US" smtClean="0"/>
              <a:pPr/>
              <a:t>1/26/10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20139-AAF0-1B45-9F63-5C2C8EE160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DCEE-3319-D845-A8AE-4E52A3C423D0}" type="datetimeFigureOut">
              <a:rPr lang="en-US" smtClean="0"/>
              <a:pPr/>
              <a:t>1/26/10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20139-AAF0-1B45-9F63-5C2C8EE160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DCEE-3319-D845-A8AE-4E52A3C423D0}" type="datetimeFigureOut">
              <a:rPr lang="en-US" smtClean="0"/>
              <a:pPr/>
              <a:t>1/26/10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20139-AAF0-1B45-9F63-5C2C8EE160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DCEE-3319-D845-A8AE-4E52A3C423D0}" type="datetimeFigureOut">
              <a:rPr lang="en-US" smtClean="0"/>
              <a:pPr/>
              <a:t>1/26/10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20139-AAF0-1B45-9F63-5C2C8EE160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BDCEE-3319-D845-A8AE-4E52A3C423D0}" type="datetimeFigureOut">
              <a:rPr lang="en-US" smtClean="0"/>
              <a:pPr/>
              <a:t>1/26/10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20139-AAF0-1B45-9F63-5C2C8EE160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df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df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ollab-ogce.blogspot.com" TargetMode="External"/><Relationship Id="rId4" Type="http://schemas.openxmlformats.org/officeDocument/2006/relationships/hyperlink" Target="https://gf18.ucs.indiana.edu:7443/ishindig-webapp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ollab-ogce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ervasive COVER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906" t="3529"/>
              <a:stretch>
                <a:fillRect/>
              </a:stretch>
            </p:blipFill>
          </mc:Choice>
          <mc:Fallback>
            <p:blipFill>
              <a:blip r:embed="rId3"/>
              <a:srcRect l="906" t="3529"/>
              <a:stretch>
                <a:fillRect/>
              </a:stretch>
            </p:blipFill>
          </mc:Fallback>
        </mc:AlternateContent>
        <p:spPr>
          <a:xfrm>
            <a:off x="7966" y="0"/>
            <a:ext cx="9212234" cy="69038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43200" y="609600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OGCE Components for Enhancing </a:t>
            </a:r>
            <a:r>
              <a:rPr lang="en-US" sz="2400" b="1" dirty="0" err="1" smtClean="0">
                <a:solidFill>
                  <a:schemeClr val="bg1"/>
                </a:solidFill>
              </a:rPr>
              <a:t>UltraScan</a:t>
            </a:r>
            <a:r>
              <a:rPr lang="en-US" sz="2400" b="1" dirty="0" smtClean="0">
                <a:solidFill>
                  <a:schemeClr val="bg1"/>
                </a:solidFill>
              </a:rPr>
              <a:t>  Job Management.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213360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Suresh </a:t>
            </a:r>
            <a:r>
              <a:rPr lang="en-US" dirty="0" err="1" smtClean="0">
                <a:solidFill>
                  <a:schemeClr val="bg1"/>
                </a:solidFill>
              </a:rPr>
              <a:t>Marru,Raminder</a:t>
            </a:r>
            <a:r>
              <a:rPr lang="en-US" dirty="0" smtClean="0">
                <a:solidFill>
                  <a:schemeClr val="bg1"/>
                </a:solidFill>
              </a:rPr>
              <a:t> Singh</a:t>
            </a:r>
            <a:r>
              <a:rPr lang="en-US" dirty="0" smtClean="0">
                <a:solidFill>
                  <a:schemeClr val="bg1"/>
                </a:solidFill>
              </a:rPr>
              <a:t>, Marlon </a:t>
            </a:r>
            <a:r>
              <a:rPr lang="en-US" dirty="0" smtClean="0">
                <a:solidFill>
                  <a:schemeClr val="bg1"/>
                </a:solidFill>
              </a:rPr>
              <a:t>Pierce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uassian_Charmm_Buta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0102"/>
            <a:ext cx="9144000" cy="30770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832" y="4343400"/>
            <a:ext cx="8496335" cy="206210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We will go through the steps to use OGCE tools to wrap, register, and run real TeraGrid applications (Gaussian, CHARMM) as a workflow using OGCE tools. Packaged, downloadable software. </a:t>
            </a:r>
            <a:endParaRPr lang="en-US" sz="32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OGCE Tools for Science Workflows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0800"/>
            <a:ext cx="7543801" cy="5035487"/>
          </a:xfrm>
          <a:prstGeom prst="rect">
            <a:avLst/>
          </a:prstGeom>
          <a:ln w="15875" cap="sq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17465" y="5334000"/>
            <a:ext cx="8496335" cy="12003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OGCE’s</a:t>
            </a:r>
            <a:r>
              <a:rPr lang="en-US" sz="2400" dirty="0" smtClean="0"/>
              <a:t> </a:t>
            </a:r>
            <a:r>
              <a:rPr lang="en-US" sz="2400" dirty="0" err="1" smtClean="0"/>
              <a:t>Cyberaide</a:t>
            </a:r>
            <a:r>
              <a:rPr lang="en-US" sz="2400" dirty="0" smtClean="0"/>
              <a:t> JavaScript provides a Grid abstraction layer for developing </a:t>
            </a:r>
            <a:r>
              <a:rPr lang="en-US" sz="2400" dirty="0" err="1" smtClean="0"/>
              <a:t>mashups</a:t>
            </a:r>
            <a:r>
              <a:rPr lang="en-US" sz="2400" dirty="0" smtClean="0"/>
              <a:t> and gadgets.  Downloadable, packaged software.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142" y="33420"/>
            <a:ext cx="9144001" cy="54832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7465" y="5505272"/>
            <a:ext cx="8496335" cy="12003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 OGCE Gadget Container allows you to build portals out of public and private Google Open Social gadgets.  Supports HTTPS.  Downloadable, packaged software.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9" y="1061414"/>
            <a:ext cx="9138711" cy="3712602"/>
          </a:xfrm>
          <a:prstGeom prst="rect">
            <a:avLst/>
          </a:prstGeom>
          <a:ln w="12700" cap="sq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17465" y="4983540"/>
            <a:ext cx="8496335" cy="15696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You can also build secure gadgets for accessing TeraGrid resources using </a:t>
            </a:r>
            <a:r>
              <a:rPr lang="en-US" sz="3200" dirty="0" err="1" smtClean="0"/>
              <a:t>Cyberaide</a:t>
            </a:r>
            <a:r>
              <a:rPr lang="en-US" sz="3200" dirty="0" smtClean="0"/>
              <a:t> and deploy them into the OGCE Gadget Container.</a:t>
            </a: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OGCE Grid Mash Up Tools and Gadgets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"/>
          <p:cNvGrpSpPr/>
          <p:nvPr/>
        </p:nvGrpSpPr>
        <p:grpSpPr>
          <a:xfrm>
            <a:off x="154310" y="76200"/>
            <a:ext cx="8766092" cy="5931863"/>
            <a:chOff x="154310" y="238734"/>
            <a:chExt cx="8766092" cy="6488696"/>
          </a:xfrm>
        </p:grpSpPr>
        <p:sp>
          <p:nvSpPr>
            <p:cNvPr id="100418" name="Rectangle 66"/>
            <p:cNvSpPr>
              <a:spLocks noChangeArrowheads="1"/>
            </p:cNvSpPr>
            <p:nvPr/>
          </p:nvSpPr>
          <p:spPr bwMode="auto">
            <a:xfrm>
              <a:off x="154310" y="238734"/>
              <a:ext cx="8766092" cy="64886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0419" name="Rectangle 67"/>
            <p:cNvSpPr>
              <a:spLocks noChangeArrowheads="1"/>
            </p:cNvSpPr>
            <p:nvPr/>
          </p:nvSpPr>
          <p:spPr bwMode="auto">
            <a:xfrm>
              <a:off x="1125214" y="3439900"/>
              <a:ext cx="7013188" cy="1359950"/>
            </a:xfrm>
            <a:prstGeom prst="rect">
              <a:avLst/>
            </a:prstGeom>
            <a:solidFill>
              <a:srgbClr val="99CCFF"/>
            </a:solidFill>
            <a:ln w="9525">
              <a:noFill/>
              <a:prstDash val="lgDashDotDot"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r>
                <a:rPr lang="en-US" dirty="0" smtClean="0"/>
                <a:t>Middleware Services</a:t>
              </a:r>
              <a:endParaRPr lang="en-US" dirty="0"/>
            </a:p>
          </p:txBody>
        </p:sp>
        <p:sp>
          <p:nvSpPr>
            <p:cNvPr id="100421" name="Rectangle 69"/>
            <p:cNvSpPr>
              <a:spLocks noChangeArrowheads="1"/>
            </p:cNvSpPr>
            <p:nvPr/>
          </p:nvSpPr>
          <p:spPr bwMode="auto">
            <a:xfrm>
              <a:off x="1101254" y="5171958"/>
              <a:ext cx="7144444" cy="1278843"/>
            </a:xfrm>
            <a:prstGeom prst="rect">
              <a:avLst/>
            </a:prstGeom>
            <a:solidFill>
              <a:srgbClr val="00CC99"/>
            </a:solidFill>
            <a:ln w="9525">
              <a:noFill/>
              <a:prstDash val="lgDashDotDot"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pPr algn="ctr"/>
              <a:r>
                <a:rPr lang="en-US" dirty="0" smtClean="0"/>
                <a:t>Compute &amp; Data Resources</a:t>
              </a:r>
              <a:endParaRPr lang="en-US" dirty="0"/>
            </a:p>
          </p:txBody>
        </p:sp>
        <p:sp>
          <p:nvSpPr>
            <p:cNvPr id="100422" name="Rectangle 70"/>
            <p:cNvSpPr>
              <a:spLocks noChangeArrowheads="1"/>
            </p:cNvSpPr>
            <p:nvPr/>
          </p:nvSpPr>
          <p:spPr bwMode="auto">
            <a:xfrm>
              <a:off x="1027842" y="385433"/>
              <a:ext cx="7086600" cy="1676400"/>
            </a:xfrm>
            <a:prstGeom prst="rect">
              <a:avLst/>
            </a:prstGeom>
            <a:solidFill>
              <a:srgbClr val="FFFF00"/>
            </a:solidFill>
            <a:ln w="9525">
              <a:noFill/>
              <a:prstDash val="dash"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pPr algn="ctr"/>
              <a:r>
                <a:rPr lang="en-US" dirty="0" smtClean="0"/>
                <a:t>User Interactions</a:t>
              </a:r>
              <a:endParaRPr lang="en-US" dirty="0"/>
            </a:p>
          </p:txBody>
        </p:sp>
        <p:sp>
          <p:nvSpPr>
            <p:cNvPr id="100423" name="AutoShape 71"/>
            <p:cNvSpPr>
              <a:spLocks noChangeArrowheads="1"/>
            </p:cNvSpPr>
            <p:nvPr/>
          </p:nvSpPr>
          <p:spPr bwMode="auto">
            <a:xfrm>
              <a:off x="1408842" y="5570465"/>
              <a:ext cx="1828800" cy="762000"/>
            </a:xfrm>
            <a:prstGeom prst="roundRect">
              <a:avLst>
                <a:gd name="adj" fmla="val 16667"/>
              </a:avLst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Computational Cloud 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00424" name="AutoShape 72"/>
            <p:cNvSpPr>
              <a:spLocks noChangeArrowheads="1"/>
            </p:cNvSpPr>
            <p:nvPr/>
          </p:nvSpPr>
          <p:spPr bwMode="auto">
            <a:xfrm>
              <a:off x="5743874" y="3900655"/>
              <a:ext cx="1043146" cy="600629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 smtClean="0"/>
                <a:t>Transient Application Services</a:t>
              </a:r>
              <a:endParaRPr lang="en-US" sz="1200" dirty="0"/>
            </a:p>
          </p:txBody>
        </p:sp>
        <p:sp>
          <p:nvSpPr>
            <p:cNvPr id="100425" name="AutoShape 73"/>
            <p:cNvSpPr>
              <a:spLocks noChangeArrowheads="1"/>
            </p:cNvSpPr>
            <p:nvPr/>
          </p:nvSpPr>
          <p:spPr bwMode="auto">
            <a:xfrm>
              <a:off x="6150258" y="5570465"/>
              <a:ext cx="1828800" cy="762000"/>
            </a:xfrm>
            <a:prstGeom prst="roundRect">
              <a:avLst>
                <a:gd name="adj" fmla="val 16667"/>
              </a:avLst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Local Lab Resources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0426" name="AutoShape 74"/>
            <p:cNvSpPr>
              <a:spLocks noChangeArrowheads="1"/>
            </p:cNvSpPr>
            <p:nvPr/>
          </p:nvSpPr>
          <p:spPr bwMode="auto">
            <a:xfrm>
              <a:off x="6057042" y="1022645"/>
              <a:ext cx="1676400" cy="76200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00FF00"/>
                </a:gs>
                <a:gs pos="100000">
                  <a:srgbClr val="CBCBCB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dirty="0" smtClean="0"/>
                <a:t>Other Clients</a:t>
              </a:r>
              <a:endParaRPr lang="en-US" sz="1200" dirty="0"/>
            </a:p>
          </p:txBody>
        </p:sp>
        <p:sp>
          <p:nvSpPr>
            <p:cNvPr id="100427" name="AutoShape 75"/>
            <p:cNvSpPr>
              <a:spLocks noChangeArrowheads="1"/>
            </p:cNvSpPr>
            <p:nvPr/>
          </p:nvSpPr>
          <p:spPr bwMode="auto">
            <a:xfrm>
              <a:off x="3694842" y="1022645"/>
              <a:ext cx="1676400" cy="762000"/>
            </a:xfrm>
            <a:prstGeom prst="roundRect">
              <a:avLst>
                <a:gd name="adj" fmla="val 16667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dirty="0" smtClean="0"/>
                <a:t>XBaya GUI</a:t>
              </a:r>
              <a:endParaRPr lang="en-US" sz="1200" dirty="0"/>
            </a:p>
          </p:txBody>
        </p:sp>
        <p:sp>
          <p:nvSpPr>
            <p:cNvPr id="100428" name="AutoShape 76"/>
            <p:cNvSpPr>
              <a:spLocks noChangeArrowheads="1"/>
            </p:cNvSpPr>
            <p:nvPr/>
          </p:nvSpPr>
          <p:spPr bwMode="auto">
            <a:xfrm>
              <a:off x="4161305" y="2327228"/>
              <a:ext cx="2362994" cy="762000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dirty="0" smtClean="0"/>
                <a:t>XBaya Core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00429" name="AutoShape 77"/>
            <p:cNvSpPr>
              <a:spLocks noChangeArrowheads="1"/>
            </p:cNvSpPr>
            <p:nvPr/>
          </p:nvSpPr>
          <p:spPr bwMode="auto">
            <a:xfrm>
              <a:off x="1408842" y="1022645"/>
              <a:ext cx="1676400" cy="762000"/>
            </a:xfrm>
            <a:prstGeom prst="roundRect">
              <a:avLst>
                <a:gd name="adj" fmla="val 16667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dirty="0" smtClean="0"/>
                <a:t>Web Portal</a:t>
              </a:r>
              <a:endParaRPr lang="en-US" dirty="0"/>
            </a:p>
          </p:txBody>
        </p:sp>
        <p:cxnSp>
          <p:nvCxnSpPr>
            <p:cNvPr id="100436" name="AutoShape 84"/>
            <p:cNvCxnSpPr>
              <a:cxnSpLocks noChangeShapeType="1"/>
              <a:stCxn id="100426" idx="0"/>
              <a:endCxn id="100429" idx="0"/>
            </p:cNvCxnSpPr>
            <p:nvPr/>
          </p:nvCxnSpPr>
          <p:spPr bwMode="auto">
            <a:xfrm rot="16200000" flipH="1" flipV="1">
              <a:off x="4570348" y="-1300661"/>
              <a:ext cx="1588" cy="4648200"/>
            </a:xfrm>
            <a:prstGeom prst="bentConnector3">
              <a:avLst>
                <a:gd name="adj1" fmla="val -14400000"/>
              </a:avLst>
            </a:prstGeom>
            <a:noFill/>
            <a:ln w="9525">
              <a:solidFill>
                <a:schemeClr val="tx1"/>
              </a:solidFill>
              <a:prstDash val="dash"/>
              <a:miter lim="800000"/>
              <a:headEnd type="stealth" w="lg" len="lg"/>
              <a:tailEnd type="stealth" w="lg" len="lg"/>
            </a:ln>
            <a:effectLst/>
          </p:spPr>
        </p:cxnSp>
        <p:cxnSp>
          <p:nvCxnSpPr>
            <p:cNvPr id="28" name="AutoShape 82"/>
            <p:cNvCxnSpPr>
              <a:cxnSpLocks noChangeShapeType="1"/>
              <a:endCxn id="100427" idx="0"/>
            </p:cNvCxnSpPr>
            <p:nvPr/>
          </p:nvCxnSpPr>
          <p:spPr bwMode="auto">
            <a:xfrm rot="5400000">
              <a:off x="4419107" y="908709"/>
              <a:ext cx="227871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stealth" w="lg" len="lg"/>
            </a:ln>
            <a:effectLst/>
          </p:spPr>
        </p:cxnSp>
        <p:sp>
          <p:nvSpPr>
            <p:cNvPr id="34" name="AutoShape 71"/>
            <p:cNvSpPr>
              <a:spLocks noChangeArrowheads="1"/>
            </p:cNvSpPr>
            <p:nvPr/>
          </p:nvSpPr>
          <p:spPr bwMode="auto">
            <a:xfrm>
              <a:off x="3855724" y="5570465"/>
              <a:ext cx="1828800" cy="762000"/>
            </a:xfrm>
            <a:prstGeom prst="roundRect">
              <a:avLst>
                <a:gd name="adj" fmla="val 16667"/>
              </a:avLst>
            </a:prstGeom>
            <a:solidFill>
              <a:srgbClr val="66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Computational Grids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58" name="AutoShape 76"/>
            <p:cNvSpPr>
              <a:spLocks noChangeArrowheads="1"/>
            </p:cNvSpPr>
            <p:nvPr/>
          </p:nvSpPr>
          <p:spPr bwMode="auto">
            <a:xfrm>
              <a:off x="1101254" y="2545056"/>
              <a:ext cx="1983988" cy="422134"/>
            </a:xfrm>
            <a:prstGeom prst="roundRect">
              <a:avLst>
                <a:gd name="adj" fmla="val 16667"/>
              </a:avLst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dirty="0" smtClean="0"/>
                <a:t>Event Bus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78" name="AutoShape 72"/>
            <p:cNvSpPr>
              <a:spLocks noChangeArrowheads="1"/>
            </p:cNvSpPr>
            <p:nvPr/>
          </p:nvSpPr>
          <p:spPr bwMode="auto">
            <a:xfrm>
              <a:off x="1231633" y="3885450"/>
              <a:ext cx="1015410" cy="665176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 smtClean="0"/>
                <a:t>Workflow Engine (ODE)</a:t>
              </a:r>
              <a:endParaRPr lang="en-US" sz="1200" dirty="0"/>
            </a:p>
          </p:txBody>
        </p:sp>
        <p:cxnSp>
          <p:nvCxnSpPr>
            <p:cNvPr id="79" name="AutoShape 82"/>
            <p:cNvCxnSpPr>
              <a:cxnSpLocks noChangeShapeType="1"/>
              <a:endCxn id="100421" idx="0"/>
            </p:cNvCxnSpPr>
            <p:nvPr/>
          </p:nvCxnSpPr>
          <p:spPr bwMode="auto">
            <a:xfrm rot="16200000" flipH="1">
              <a:off x="4487025" y="4985507"/>
              <a:ext cx="372108" cy="794"/>
            </a:xfrm>
            <a:prstGeom prst="straightConnector1">
              <a:avLst/>
            </a:prstGeom>
            <a:noFill/>
            <a:ln w="38100" cmpd="sng">
              <a:solidFill>
                <a:schemeClr val="tx1"/>
              </a:solidFill>
              <a:prstDash val="solid"/>
              <a:round/>
              <a:headEnd type="stealth" w="lg" len="lg"/>
              <a:tailEnd type="stealth" w="lg" len="lg"/>
            </a:ln>
            <a:effectLst/>
          </p:spPr>
        </p:cxnSp>
        <p:sp>
          <p:nvSpPr>
            <p:cNvPr id="89" name="AutoShape 72"/>
            <p:cNvSpPr>
              <a:spLocks noChangeArrowheads="1"/>
            </p:cNvSpPr>
            <p:nvPr/>
          </p:nvSpPr>
          <p:spPr bwMode="auto">
            <a:xfrm>
              <a:off x="3652711" y="3885449"/>
              <a:ext cx="881125" cy="665177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 smtClean="0"/>
                <a:t>XRegistry</a:t>
              </a:r>
              <a:endParaRPr lang="en-US" sz="1200" dirty="0"/>
            </a:p>
          </p:txBody>
        </p:sp>
        <p:cxnSp>
          <p:nvCxnSpPr>
            <p:cNvPr id="90" name="AutoShape 82"/>
            <p:cNvCxnSpPr>
              <a:cxnSpLocks noChangeShapeType="1"/>
            </p:cNvCxnSpPr>
            <p:nvPr/>
          </p:nvCxnSpPr>
          <p:spPr bwMode="auto">
            <a:xfrm rot="5400000">
              <a:off x="5273665" y="3285361"/>
              <a:ext cx="393854" cy="1588"/>
            </a:xfrm>
            <a:prstGeom prst="straightConnector1">
              <a:avLst/>
            </a:prstGeom>
            <a:noFill/>
            <a:ln w="38100" cmpd="sng">
              <a:solidFill>
                <a:schemeClr val="tx1"/>
              </a:solidFill>
              <a:prstDash val="solid"/>
              <a:round/>
              <a:headEnd type="stealth" w="lg" len="lg"/>
              <a:tailEnd type="stealth" w="lg" len="lg"/>
            </a:ln>
            <a:effectLst/>
          </p:spPr>
        </p:cxnSp>
        <p:cxnSp>
          <p:nvCxnSpPr>
            <p:cNvPr id="93" name="AutoShape 86"/>
            <p:cNvCxnSpPr>
              <a:cxnSpLocks noChangeShapeType="1"/>
              <a:endCxn id="58" idx="3"/>
            </p:cNvCxnSpPr>
            <p:nvPr/>
          </p:nvCxnSpPr>
          <p:spPr bwMode="auto">
            <a:xfrm rot="16200000" flipV="1">
              <a:off x="3048154" y="2793212"/>
              <a:ext cx="683777" cy="609600"/>
            </a:xfrm>
            <a:prstGeom prst="curvedConnector2">
              <a:avLst/>
            </a:prstGeom>
            <a:noFill/>
            <a:ln w="19050" cmpd="sng">
              <a:solidFill>
                <a:schemeClr val="tx1"/>
              </a:solidFill>
              <a:prstDash val="dash"/>
              <a:round/>
              <a:headEnd type="none" w="lg" len="lg"/>
              <a:tailEnd type="stealth" w="lg" len="lg"/>
            </a:ln>
            <a:effectLst/>
          </p:spPr>
        </p:cxnSp>
        <p:cxnSp>
          <p:nvCxnSpPr>
            <p:cNvPr id="97" name="AutoShape 86"/>
            <p:cNvCxnSpPr>
              <a:cxnSpLocks noChangeShapeType="1"/>
            </p:cNvCxnSpPr>
            <p:nvPr/>
          </p:nvCxnSpPr>
          <p:spPr bwMode="auto">
            <a:xfrm rot="5400000" flipH="1" flipV="1">
              <a:off x="2246615" y="2138067"/>
              <a:ext cx="407418" cy="406562"/>
            </a:xfrm>
            <a:prstGeom prst="curvedConnector3">
              <a:avLst>
                <a:gd name="adj1" fmla="val 50000"/>
              </a:avLst>
            </a:prstGeom>
            <a:noFill/>
            <a:ln w="19050" cmpd="sng">
              <a:solidFill>
                <a:schemeClr val="tx1"/>
              </a:solidFill>
              <a:prstDash val="dash"/>
              <a:round/>
              <a:headEnd type="none" w="lg" len="lg"/>
              <a:tailEnd type="stealth" w="lg" len="lg"/>
            </a:ln>
            <a:effectLst/>
          </p:spPr>
        </p:cxnSp>
        <p:cxnSp>
          <p:nvCxnSpPr>
            <p:cNvPr id="101" name="AutoShape 82"/>
            <p:cNvCxnSpPr>
              <a:cxnSpLocks noChangeShapeType="1"/>
            </p:cNvCxnSpPr>
            <p:nvPr/>
          </p:nvCxnSpPr>
          <p:spPr bwMode="auto">
            <a:xfrm>
              <a:off x="4673476" y="2061833"/>
              <a:ext cx="797910" cy="272733"/>
            </a:xfrm>
            <a:prstGeom prst="straightConnector1">
              <a:avLst/>
            </a:prstGeom>
            <a:noFill/>
            <a:ln w="38100" cmpd="sng">
              <a:solidFill>
                <a:schemeClr val="tx1"/>
              </a:solidFill>
              <a:prstDash val="solid"/>
              <a:round/>
              <a:headEnd type="stealth" w="lg" len="lg"/>
              <a:tailEnd type="stealth" w="lg" len="lg"/>
            </a:ln>
            <a:effectLst/>
          </p:spPr>
        </p:cxnSp>
        <p:sp>
          <p:nvSpPr>
            <p:cNvPr id="25" name="AutoShape 72"/>
            <p:cNvSpPr>
              <a:spLocks noChangeArrowheads="1"/>
            </p:cNvSpPr>
            <p:nvPr/>
          </p:nvSpPr>
          <p:spPr bwMode="auto">
            <a:xfrm>
              <a:off x="7052377" y="3853175"/>
              <a:ext cx="926681" cy="66517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 err="1" smtClean="0"/>
                <a:t>XMCCat</a:t>
              </a:r>
              <a:r>
                <a:rPr lang="en-US" sz="1200" dirty="0" smtClean="0"/>
                <a:t> Metadata Catalog</a:t>
              </a:r>
              <a:endParaRPr lang="en-US" sz="1200" dirty="0"/>
            </a:p>
          </p:txBody>
        </p:sp>
        <p:sp>
          <p:nvSpPr>
            <p:cNvPr id="26" name="AutoShape 72"/>
            <p:cNvSpPr>
              <a:spLocks noChangeArrowheads="1"/>
            </p:cNvSpPr>
            <p:nvPr/>
          </p:nvSpPr>
          <p:spPr bwMode="auto">
            <a:xfrm>
              <a:off x="2446801" y="3876915"/>
              <a:ext cx="974436" cy="665177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 smtClean="0"/>
                <a:t>Dynamic Service Creator</a:t>
              </a:r>
              <a:endParaRPr lang="en-US" sz="1200" dirty="0"/>
            </a:p>
          </p:txBody>
        </p:sp>
        <p:sp>
          <p:nvSpPr>
            <p:cNvPr id="27" name="AutoShape 72"/>
            <p:cNvSpPr>
              <a:spLocks noChangeArrowheads="1"/>
            </p:cNvSpPr>
            <p:nvPr/>
          </p:nvSpPr>
          <p:spPr bwMode="auto">
            <a:xfrm>
              <a:off x="4672682" y="3885450"/>
              <a:ext cx="879536" cy="632902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 smtClean="0"/>
                <a:t>Generic Service Factory</a:t>
              </a:r>
              <a:endParaRPr lang="en-US" sz="1200" dirty="0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266665" y="6120824"/>
            <a:ext cx="8496335" cy="58477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OGCE Gateway Stack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780"/>
            <a:ext cx="8229600" cy="56356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Generic Application Service Factory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4" name="Picture 3" descr="Figure4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644" y="1177477"/>
            <a:ext cx="8835520" cy="42327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92161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Workflow  Architecture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4" name="Picture 3" descr="xbaya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6200" y="1447800"/>
            <a:ext cx="8867197" cy="533922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Information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Web Site and Contact Information</a:t>
            </a:r>
          </a:p>
          <a:p>
            <a:pPr lvl="1"/>
            <a:r>
              <a:rPr lang="en-US" dirty="0" smtClean="0">
                <a:hlinkClick r:id="rId2"/>
              </a:rPr>
              <a:t>http://www.collab-ogce.org</a:t>
            </a:r>
            <a:endParaRPr lang="en-US" dirty="0" smtClean="0"/>
          </a:p>
          <a:p>
            <a:r>
              <a:rPr lang="en-US" dirty="0" smtClean="0"/>
              <a:t>RSS News Feed and blog</a:t>
            </a:r>
          </a:p>
          <a:p>
            <a:pPr lvl="1"/>
            <a:r>
              <a:rPr lang="en-US" dirty="0" smtClean="0">
                <a:hlinkClick r:id="rId3"/>
              </a:rPr>
              <a:t>http://collab-ogce.blogspot.com</a:t>
            </a:r>
            <a:endParaRPr lang="en-US" dirty="0" smtClean="0"/>
          </a:p>
          <a:p>
            <a:r>
              <a:rPr lang="en-US" dirty="0" smtClean="0"/>
              <a:t>SC09 Demo Portal Site</a:t>
            </a:r>
          </a:p>
          <a:p>
            <a:pPr lvl="1"/>
            <a:r>
              <a:rPr lang="en-US" dirty="0" smtClean="0">
                <a:hlinkClick r:id="rId4"/>
              </a:rPr>
              <a:t>https:/</a:t>
            </a:r>
            <a:r>
              <a:rPr lang="en-US" smtClean="0">
                <a:hlinkClick r:id="rId4"/>
              </a:rPr>
              <a:t>/gf18.ucs.indiana.edu:7443/ishindig-webapp</a:t>
            </a:r>
            <a:endParaRPr lang="en-US" smtClean="0"/>
          </a:p>
          <a:p>
            <a:pPr>
              <a:buNone/>
            </a:pP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	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230</Words>
  <Application>Microsoft Macintosh PowerPoint</Application>
  <PresentationFormat>On-screen Show (4:3)</PresentationFormat>
  <Paragraphs>37</Paragraphs>
  <Slides>9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OGCE Tools for Science Workflows</vt:lpstr>
      <vt:lpstr>Slide 3</vt:lpstr>
      <vt:lpstr>Slide 4</vt:lpstr>
      <vt:lpstr>OGCE Grid Mash Up Tools and Gadgets</vt:lpstr>
      <vt:lpstr>Slide 6</vt:lpstr>
      <vt:lpstr>Generic Application Service Factory</vt:lpstr>
      <vt:lpstr>Workflow  Architecture</vt:lpstr>
      <vt:lpstr>More Information</vt:lpstr>
    </vt:vector>
  </TitlesOfParts>
  <Manager/>
  <Company>Indiana University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Green Jeff</dc:creator>
  <cp:keywords/>
  <dc:description/>
  <cp:lastModifiedBy>Suresh Marru</cp:lastModifiedBy>
  <cp:revision>17</cp:revision>
  <dcterms:created xsi:type="dcterms:W3CDTF">2010-01-26T16:28:36Z</dcterms:created>
  <dcterms:modified xsi:type="dcterms:W3CDTF">2010-01-26T16:32:32Z</dcterms:modified>
  <cp:category/>
</cp:coreProperties>
</file>