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2" r:id="rId4"/>
    <p:sldId id="263" r:id="rId5"/>
    <p:sldId id="264" r:id="rId6"/>
    <p:sldId id="273" r:id="rId7"/>
    <p:sldId id="272" r:id="rId8"/>
    <p:sldId id="271" r:id="rId9"/>
    <p:sldId id="268" r:id="rId10"/>
    <p:sldId id="269" r:id="rId11"/>
    <p:sldId id="270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6" autoAdjust="0"/>
    <p:restoredTop sz="98311" autoAdjust="0"/>
  </p:normalViewPr>
  <p:slideViewPr>
    <p:cSldViewPr snapToObjects="1">
      <p:cViewPr>
        <p:scale>
          <a:sx n="100" d="100"/>
          <a:sy n="100" d="100"/>
        </p:scale>
        <p:origin x="-2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48CB-4911-5B45-9419-CA16B057285C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F122-C476-2644-85FA-F9B3AEB17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F1FE4-E98F-5A41-A4F0-760D5F170D54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EC4D8-A3E9-3345-8F7A-38CB5AC5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18E9-3E31-C54A-AFC1-42BB7AF1A7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18E9-3E31-C54A-AFC1-42BB7AF1A7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B18E9-3E31-C54A-AFC1-42BB7AF1A7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6063" y="6307138"/>
            <a:ext cx="2344737" cy="414337"/>
          </a:xfrm>
          <a:prstGeom prst="rect">
            <a:avLst/>
          </a:prstGeom>
        </p:spPr>
        <p:txBody>
          <a:bodyPr/>
          <a:lstStyle/>
          <a:p>
            <a:fld id="{A70BDCEE-3319-D845-A8AE-4E52A3C423D0}" type="datetimeFigureOut">
              <a:rPr lang="en-US" smtClean="0"/>
              <a:pPr/>
              <a:t>12/13/2009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0139-AAF0-1B45-9F63-5C2C8EE16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ab-ogce.org" TargetMode="External"/><Relationship Id="rId7" Type="http://schemas.openxmlformats.org/officeDocument/2006/relationships/hyperlink" Target="http://collab-ogce.blogspo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ab-ogce.org/ogce/index.php/JavaScript_COG" TargetMode="External"/><Relationship Id="rId5" Type="http://schemas.openxmlformats.org/officeDocument/2006/relationships/hyperlink" Target="http://www.collab-ogce.org/ogce/index.php/OGCE_Gadget_Container" TargetMode="External"/><Relationship Id="rId4" Type="http://schemas.openxmlformats.org/officeDocument/2006/relationships/hyperlink" Target="http://www.collab-ogce.org/ogce/index.php/Workflo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vasive COVER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906" t="3529"/>
              <a:stretch>
                <a:fillRect/>
              </a:stretch>
            </p:blipFill>
          </mc:Choice>
          <mc:Fallback>
            <p:blipFill>
              <a:blip r:embed="rId4"/>
              <a:srcRect l="906" t="3529"/>
              <a:stretch>
                <a:fillRect/>
              </a:stretch>
            </p:blipFill>
          </mc:Fallback>
        </mc:AlternateContent>
        <p:spPr>
          <a:xfrm>
            <a:off x="-68234" y="-45846"/>
            <a:ext cx="9212234" cy="6903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609600"/>
            <a:ext cx="586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Building Science Gateways and Managing Workflows with the Open Grid Computing Environment Toolkit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Marlon Pierce, Suresh </a:t>
            </a:r>
            <a:r>
              <a:rPr lang="en-US" dirty="0" err="1" smtClean="0">
                <a:solidFill>
                  <a:schemeClr val="bg1"/>
                </a:solidFill>
              </a:rPr>
              <a:t>Marru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Zhenhua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Guo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Fugang</a:t>
            </a:r>
            <a:r>
              <a:rPr lang="en-US" dirty="0" smtClean="0">
                <a:solidFill>
                  <a:schemeClr val="bg1"/>
                </a:solidFill>
              </a:rPr>
              <a:t> Wang, </a:t>
            </a:r>
            <a:r>
              <a:rPr lang="en-US" dirty="0" err="1" smtClean="0">
                <a:solidFill>
                  <a:schemeClr val="bg1"/>
                </a:solidFill>
              </a:rPr>
              <a:t>Rion</a:t>
            </a:r>
            <a:r>
              <a:rPr lang="en-US" dirty="0" smtClean="0">
                <a:solidFill>
                  <a:schemeClr val="bg1"/>
                </a:solidFill>
              </a:rPr>
              <a:t> Dooley, </a:t>
            </a:r>
            <a:r>
              <a:rPr lang="en-US" dirty="0" err="1" smtClean="0">
                <a:solidFill>
                  <a:schemeClr val="bg1"/>
                </a:solidFill>
              </a:rPr>
              <a:t>Wenjun</a:t>
            </a:r>
            <a:r>
              <a:rPr lang="en-US" dirty="0" smtClean="0">
                <a:solidFill>
                  <a:schemeClr val="bg1"/>
                </a:solidFill>
              </a:rPr>
              <a:t> Wu, </a:t>
            </a:r>
            <a:r>
              <a:rPr lang="en-US" dirty="0" err="1" smtClean="0">
                <a:solidFill>
                  <a:schemeClr val="bg1"/>
                </a:solidFill>
              </a:rPr>
              <a:t>Gregor</a:t>
            </a:r>
            <a:r>
              <a:rPr lang="en-US" dirty="0" smtClean="0">
                <a:solidFill>
                  <a:schemeClr val="bg1"/>
                </a:solidFill>
              </a:rPr>
              <a:t> von </a:t>
            </a:r>
            <a:r>
              <a:rPr lang="en-US" dirty="0" err="1" smtClean="0">
                <a:solidFill>
                  <a:schemeClr val="bg1"/>
                </a:solidFill>
              </a:rPr>
              <a:t>Laszewksi</a:t>
            </a:r>
            <a:r>
              <a:rPr lang="en-US" dirty="0" smtClean="0">
                <a:solidFill>
                  <a:schemeClr val="bg1"/>
                </a:solidFill>
              </a:rPr>
              <a:t>, and the OGCE Team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Tues., </a:t>
            </a:r>
            <a:r>
              <a:rPr lang="en-US" dirty="0">
                <a:solidFill>
                  <a:schemeClr val="bg1"/>
                </a:solidFill>
              </a:rPr>
              <a:t>November</a:t>
            </a:r>
            <a:r>
              <a:rPr lang="en-US" dirty="0" smtClean="0">
                <a:solidFill>
                  <a:schemeClr val="bg1"/>
                </a:solidFill>
              </a:rPr>
              <a:t> 17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10:00 a.m. – 12:00 p.m.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</p:grpSpPr>
        <p:sp>
          <p:nvSpPr>
            <p:cNvPr id="9" name="Pie 8"/>
            <p:cNvSpPr/>
            <p:nvPr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logo_9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 (cont.)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974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 cyberaide object 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pointing to the Agent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service's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Your call through the Cyberaide API will be 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mediated to this Web service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Refer to the installation instruction for the ‘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 If you followed each step, the </a:t>
            </a:r>
            <a:r>
              <a:rPr lang="en-US" dirty="0" err="1" smtClean="0"/>
              <a:t>url</a:t>
            </a:r>
            <a:r>
              <a:rPr lang="en-US" dirty="0" smtClean="0"/>
              <a:t> should be like this</a:t>
            </a:r>
            <a:br>
              <a:rPr lang="en-US" dirty="0" smtClean="0"/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"../axis2/services/AgentService”; 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cyberaide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new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org.cyberaide.js.jsUtil(url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invoke authentication function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cyberaide.authenticate(auth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authResponse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authResponse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callback function 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handler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EDC161A-9D0F-8444-8953-B2398CC7321A}" type="datetime1">
              <a:rPr lang="en-US" smtClean="0"/>
              <a:pPr/>
              <a:t>12/13/2009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FEE0F70-E5A2-5A47-822D-C8965D5F90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</p:grpSpPr>
        <p:sp>
          <p:nvSpPr>
            <p:cNvPr id="9" name="Pie 8"/>
            <p:cNvSpPr/>
            <p:nvPr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logo_9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 (cont.)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97475"/>
          </a:xfrm>
        </p:spPr>
        <p:txBody>
          <a:bodyPr>
            <a:normAutofit fontScale="92500" lnSpcReduction="20000"/>
          </a:bodyPr>
          <a:lstStyle/>
          <a:p>
            <a:pPr rtl="0" eaLnBrk="1" latinLnBrk="0" hangingPunct="1"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/*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 the authenticate callback function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*/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authResponse(ret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if(ret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){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//authenticated successfully!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//put your code here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 else{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//authentication failed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//put your code here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EDC161A-9D0F-8444-8953-B2398CC7321A}" type="datetime1">
              <a:rPr lang="en-US" smtClean="0"/>
              <a:pPr/>
              <a:t>12/13/2009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FEE0F70-E5A2-5A47-822D-C8965D5F90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vasiveINTERIOR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311" r="8173"/>
              <a:stretch>
                <a:fillRect/>
              </a:stretch>
            </p:blipFill>
          </mc:Choice>
          <mc:Fallback>
            <p:blipFill>
              <a:blip r:embed="rId4"/>
              <a:srcRect t="2311" r="8173"/>
              <a:stretch>
                <a:fillRect/>
              </a:stretch>
            </p:blipFill>
          </mc:Fallback>
        </mc:AlternateContent>
        <p:spPr>
          <a:xfrm>
            <a:off x="0" y="-20884"/>
            <a:ext cx="9144000" cy="687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vasiveINTERIOR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908" t="3506"/>
              <a:stretch>
                <a:fillRect/>
              </a:stretch>
            </p:blipFill>
          </mc:Choice>
          <mc:Fallback>
            <p:blipFill>
              <a:blip r:embed="rId4"/>
              <a:srcRect l="908" t="3506"/>
              <a:stretch>
                <a:fillRect/>
              </a:stretch>
            </p:blipFill>
          </mc:Fallback>
        </mc:AlternateContent>
        <p:spPr>
          <a:xfrm>
            <a:off x="-23003" y="0"/>
            <a:ext cx="9167003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vasiveINTERIORc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4770908"/>
            <a:ext cx="9144000" cy="2087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ssian_Charmm_Bu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102"/>
            <a:ext cx="9144000" cy="3077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32" y="4343400"/>
            <a:ext cx="8496335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will go through the steps to use OGCE tools to wrap, register, and run real TeraGrid applications (Gaussian, CHARMM) as a workflow using OGCE tools. Packaged, downloadable software. 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OGCE Tools for Science Workflows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800"/>
            <a:ext cx="7543801" cy="5035487"/>
          </a:xfrm>
          <a:prstGeom prst="rect">
            <a:avLst/>
          </a:prstGeom>
          <a:ln w="158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7465" y="5334000"/>
            <a:ext cx="8496335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OGCE’s</a:t>
            </a:r>
            <a:r>
              <a:rPr lang="en-US" sz="2400" dirty="0" smtClean="0"/>
              <a:t> </a:t>
            </a:r>
            <a:r>
              <a:rPr lang="en-US" sz="2400" dirty="0" err="1" smtClean="0"/>
              <a:t>Cyberaide</a:t>
            </a:r>
            <a:r>
              <a:rPr lang="en-US" sz="2400" dirty="0" smtClean="0"/>
              <a:t> JavaScript provides a Grid abstraction layer for developing </a:t>
            </a:r>
            <a:r>
              <a:rPr lang="en-US" sz="2400" dirty="0" err="1" smtClean="0"/>
              <a:t>mashups</a:t>
            </a:r>
            <a:r>
              <a:rPr lang="en-US" sz="2400" dirty="0" smtClean="0"/>
              <a:t> and gadgets.  Downloadable, packaged software.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42" y="33420"/>
            <a:ext cx="9144001" cy="5483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65" y="5581472"/>
            <a:ext cx="8496335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OGCE Gadget Container allows you to build portals out of public and private Google Open Social gadgets.  Supports HTTPS.  Downloadable, packaged software.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" y="1061414"/>
            <a:ext cx="9138711" cy="3712602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7465" y="4983540"/>
            <a:ext cx="8496335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can also build secure gadgets for accessing TeraGrid resources using </a:t>
            </a:r>
            <a:r>
              <a:rPr lang="en-US" sz="3200" dirty="0" err="1" smtClean="0"/>
              <a:t>Cyberaide</a:t>
            </a:r>
            <a:r>
              <a:rPr lang="en-US" sz="3200" dirty="0" smtClean="0"/>
              <a:t> and deploy them into the OGCE Gadget Container.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OGCE Grid Mash Up Tools and Gadgets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Mobile </a:t>
            </a:r>
            <a:r>
              <a:rPr lang="en-US" dirty="0" err="1" smtClean="0">
                <a:solidFill>
                  <a:schemeClr val="bg1"/>
                </a:solidFill>
              </a:rPr>
              <a:t>TeraGrid</a:t>
            </a:r>
            <a:r>
              <a:rPr lang="en-US" dirty="0" smtClean="0">
                <a:solidFill>
                  <a:schemeClr val="bg1"/>
                </a:solidFill>
              </a:rPr>
              <a:t> User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133600"/>
            <a:ext cx="4495800" cy="3733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 smtClean="0">
                <a:solidFill>
                  <a:srgbClr val="FFFFFF"/>
                </a:solidFill>
              </a:rPr>
              <a:t>Optimized for the </a:t>
            </a:r>
            <a:r>
              <a:rPr lang="en-US" sz="2000" dirty="0" err="1" smtClean="0">
                <a:solidFill>
                  <a:srgbClr val="FFFFFF"/>
                </a:solidFill>
              </a:rPr>
              <a:t>iPhone</a:t>
            </a:r>
            <a:r>
              <a:rPr lang="en-US" sz="2000" dirty="0" smtClean="0">
                <a:solidFill>
                  <a:srgbClr val="FFFFFF"/>
                </a:solidFill>
              </a:rPr>
              <a:t>, available on any smart phone.</a:t>
            </a:r>
          </a:p>
          <a:p>
            <a:pPr marL="0" indent="0"/>
            <a:r>
              <a:rPr lang="en-US" sz="2000" dirty="0" smtClean="0">
                <a:solidFill>
                  <a:srgbClr val="FFFFFF"/>
                </a:solidFill>
              </a:rPr>
              <a:t>    Features include: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User job information &amp; notifications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</a:rPr>
              <a:t>TeraGrid</a:t>
            </a:r>
            <a:r>
              <a:rPr lang="en-US" sz="1800" dirty="0" smtClean="0">
                <a:solidFill>
                  <a:srgbClr val="FFFFFF"/>
                </a:solidFill>
              </a:rPr>
              <a:t> news items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</a:rPr>
              <a:t>TeraGrid</a:t>
            </a:r>
            <a:r>
              <a:rPr lang="en-US" sz="1800" dirty="0" smtClean="0">
                <a:solidFill>
                  <a:srgbClr val="FFFFFF"/>
                </a:solidFill>
              </a:rPr>
              <a:t> resource status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User allocation information and balances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Direct contact mechanisms for the </a:t>
            </a:r>
            <a:r>
              <a:rPr lang="en-US" sz="1800" dirty="0" err="1" smtClean="0">
                <a:solidFill>
                  <a:srgbClr val="FFFFFF"/>
                </a:solidFill>
              </a:rPr>
              <a:t>TeraGrid</a:t>
            </a:r>
            <a:r>
              <a:rPr lang="en-US" sz="1800" dirty="0" smtClean="0">
                <a:solidFill>
                  <a:srgbClr val="FFFFFF"/>
                </a:solidFill>
              </a:rPr>
              <a:t> Help Desk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User profile information and updating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 descr="mobile-hom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3" y="1740407"/>
            <a:ext cx="1632086" cy="3136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0" dirty="0" smtClean="0">
                <a:solidFill>
                  <a:srgbClr val="FFFFFF"/>
                </a:solidFill>
              </a:rPr>
              <a:t>The Mobile TGUP is a streamlined mobile version of the TGUP.  It is designed to keep you </a:t>
            </a:r>
            <a:r>
              <a:rPr lang="en-US" sz="1800" b="0" i="1" dirty="0" smtClean="0">
                <a:solidFill>
                  <a:srgbClr val="FFFFFF"/>
                </a:solidFill>
              </a:rPr>
              <a:t>“in the know while you’re on the go.”</a:t>
            </a:r>
            <a:r>
              <a:rPr lang="en-US" sz="1800" b="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mobile-sysm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14" y="3035808"/>
            <a:ext cx="1632086" cy="3136392"/>
          </a:xfrm>
          <a:prstGeom prst="rect">
            <a:avLst/>
          </a:prstGeom>
        </p:spPr>
      </p:pic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311" y="2133600"/>
            <a:ext cx="1598689" cy="3136392"/>
          </a:xfrm>
          <a:prstGeom prst="rect">
            <a:avLst/>
          </a:prstGeom>
        </p:spPr>
      </p:pic>
      <p:pic>
        <p:nvPicPr>
          <p:cNvPr id="10" name="Picture 9" descr="TACC_logo_ppt_noblackstrok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063" y="6307138"/>
            <a:ext cx="1581150" cy="4095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 Site and Contact Information</a:t>
            </a:r>
          </a:p>
          <a:p>
            <a:pPr lvl="1"/>
            <a:r>
              <a:rPr lang="en-US" dirty="0" smtClean="0">
                <a:hlinkClick r:id="rId3"/>
              </a:rPr>
              <a:t>http://www.collab-ogce.org</a:t>
            </a:r>
            <a:endParaRPr lang="en-US" dirty="0" smtClean="0"/>
          </a:p>
          <a:p>
            <a:r>
              <a:rPr lang="en-US" dirty="0" smtClean="0"/>
              <a:t>Links to demonstrated software</a:t>
            </a:r>
          </a:p>
          <a:p>
            <a:pPr lvl="1"/>
            <a:r>
              <a:rPr lang="en-US" dirty="0" smtClean="0">
                <a:hlinkClick r:id="rId4"/>
              </a:rPr>
              <a:t>http://www.collab-ogce.org/ogce/index.php/Workflow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http://www.collab-ogce.org/ogce/index.php/OGCE_Gadget_Container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http://www.collab-ogce.org/ogce/index.php/JavaScript_COG</a:t>
            </a:r>
            <a:r>
              <a:rPr lang="en-US" dirty="0" smtClean="0"/>
              <a:t> </a:t>
            </a:r>
          </a:p>
          <a:p>
            <a:r>
              <a:rPr lang="en-US" dirty="0" smtClean="0"/>
              <a:t>RSS News Feed and blog</a:t>
            </a:r>
          </a:p>
          <a:p>
            <a:pPr lvl="1"/>
            <a:r>
              <a:rPr lang="en-US" dirty="0" smtClean="0">
                <a:hlinkClick r:id="rId7"/>
              </a:rPr>
              <a:t>http://collab-ogce.blogspot.com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Cyberaide</a:t>
            </a:r>
            <a:r>
              <a:rPr lang="en-US" dirty="0" smtClean="0"/>
              <a:t> JavaScript API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1352550" y="-692150"/>
            <a:ext cx="2705100" cy="1606550"/>
            <a:chOff x="-1352550" y="-692150"/>
            <a:chExt cx="2705100" cy="1606550"/>
          </a:xfrm>
        </p:grpSpPr>
        <p:sp>
          <p:nvSpPr>
            <p:cNvPr id="9" name="Pie 8"/>
            <p:cNvSpPr/>
            <p:nvPr/>
          </p:nvSpPr>
          <p:spPr>
            <a:xfrm>
              <a:off x="-1352550" y="-692150"/>
              <a:ext cx="2705100" cy="137795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logo_9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-228600"/>
              <a:ext cx="1143000" cy="1143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97475"/>
          </a:xfrm>
        </p:spPr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lang="en-US" dirty="0" smtClean="0"/>
              <a:t>How to authenticate through the Cyberaide JavaScript API?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</a:t>
            </a:r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 an authenticator object 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authentication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using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make sure to use the attributes keys specified here.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auth = 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org.cyberaide.js.jsAuthenticator(url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auth.setAttribute("host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myproxy.teragrid.org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auth.setAttribute("port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7512);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auth.setAttribute("user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’YOURTGUSERNAME');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auth.setAttribute("password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’YOURPASSWORD');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currently only '</a:t>
            </a: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is supported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auth.setProvider("myproxy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EDC161A-9D0F-8444-8953-B2398CC7321A}" type="datetime1">
              <a:rPr lang="en-US" smtClean="0"/>
              <a:pPr/>
              <a:t>12/13/2009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BFEE0F70-E5A2-5A47-822D-C8965D5F90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314</Words>
  <Application>Microsoft Office PowerPoint</Application>
  <PresentationFormat>On-screen Show (4:3)</PresentationFormat>
  <Paragraphs>56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OGCE Tools for Science Workflows</vt:lpstr>
      <vt:lpstr>Slide 3</vt:lpstr>
      <vt:lpstr>Slide 4</vt:lpstr>
      <vt:lpstr>OGCE Grid Mash Up Tools and Gadgets</vt:lpstr>
      <vt:lpstr>Mobile TeraGrid User Portal</vt:lpstr>
      <vt:lpstr>More Information</vt:lpstr>
      <vt:lpstr>Cyberaide JavaScript API</vt:lpstr>
      <vt:lpstr>Authentication</vt:lpstr>
      <vt:lpstr>Authentication (cont.)</vt:lpstr>
      <vt:lpstr>Authentication (cont.)</vt:lpstr>
      <vt:lpstr>Slide 12</vt:lpstr>
      <vt:lpstr>Slide 13</vt:lpstr>
      <vt:lpstr>Slide 14</vt:lpstr>
    </vt:vector>
  </TitlesOfParts>
  <Manager/>
  <Company>Indiana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Green Jeff</dc:creator>
  <cp:keywords/>
  <dc:description/>
  <cp:lastModifiedBy> </cp:lastModifiedBy>
  <cp:revision>20</cp:revision>
  <dcterms:created xsi:type="dcterms:W3CDTF">2009-11-17T14:20:37Z</dcterms:created>
  <dcterms:modified xsi:type="dcterms:W3CDTF">2009-12-13T19:37:34Z</dcterms:modified>
  <cp:category/>
</cp:coreProperties>
</file>