
<file path=[Content_Types].xml><?xml version="1.0" encoding="utf-8"?>
<Types xmlns="http://schemas.openxmlformats.org/package/2006/content-types">
  <Override PartName="/ppt/slideLayouts/slideLayout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Default Extension="bin" ContentType="application/vnd.openxmlformats-officedocument.presentationml.printerSettings"/>
  <Override PartName="/ppt/presProps.xml" ContentType="application/vnd.openxmlformats-officedocument.presentationml.presProps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Default Extension="png" ContentType="image/png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Default Extension="xml" ContentType="application/xml"/>
  <Override PartName="/ppt/notesSlides/notesSlide3.xml" ContentType="application/vnd.openxmlformats-officedocument.presentationml.notesSlide+xml"/>
  <Default Extension="jpeg" ContentType="image/jpeg"/>
  <Override PartName="/ppt/notesSlides/notesSlide5.xml" ContentType="application/vnd.openxmlformats-officedocument.presentationml.notesSlide+xml"/>
  <Default Extension="rels" ContentType="application/vnd.openxmlformats-package.relationships+xml"/>
  <Default Extension="tiff" ContentType="image/tiff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1" r:id="rId1"/>
    <p:sldMasterId id="2147483693" r:id="rId2"/>
  </p:sldMasterIdLst>
  <p:notesMasterIdLst>
    <p:notesMasterId r:id="rId29"/>
  </p:notesMasterIdLst>
  <p:sldIdLst>
    <p:sldId id="257" r:id="rId3"/>
    <p:sldId id="258" r:id="rId4"/>
    <p:sldId id="259" r:id="rId5"/>
    <p:sldId id="260" r:id="rId6"/>
    <p:sldId id="265" r:id="rId7"/>
    <p:sldId id="277" r:id="rId8"/>
    <p:sldId id="262" r:id="rId9"/>
    <p:sldId id="285" r:id="rId10"/>
    <p:sldId id="264" r:id="rId11"/>
    <p:sldId id="263" r:id="rId12"/>
    <p:sldId id="278" r:id="rId13"/>
    <p:sldId id="279" r:id="rId14"/>
    <p:sldId id="280" r:id="rId15"/>
    <p:sldId id="281" r:id="rId16"/>
    <p:sldId id="282" r:id="rId17"/>
    <p:sldId id="283" r:id="rId18"/>
    <p:sldId id="266" r:id="rId19"/>
    <p:sldId id="267" r:id="rId20"/>
    <p:sldId id="270" r:id="rId21"/>
    <p:sldId id="271" r:id="rId22"/>
    <p:sldId id="272" r:id="rId23"/>
    <p:sldId id="273" r:id="rId24"/>
    <p:sldId id="274" r:id="rId25"/>
    <p:sldId id="284" r:id="rId26"/>
    <p:sldId id="268" r:id="rId27"/>
    <p:sldId id="26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563" autoAdjust="0"/>
    <p:restoredTop sz="94660"/>
  </p:normalViewPr>
  <p:slideViewPr>
    <p:cSldViewPr snapToObjects="1" showGuides="1">
      <p:cViewPr varScale="1">
        <p:scale>
          <a:sx n="117" d="100"/>
          <a:sy n="117" d="100"/>
        </p:scale>
        <p:origin x="-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Relationship Id="rId3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D6A89-AFD3-FE4F-BDD0-9F08FD0DC8A9}" type="datetimeFigureOut">
              <a:rPr lang="en-US" smtClean="0"/>
              <a:pPr/>
              <a:t>6/24/09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D220A-CF27-A345-BBA4-CE25E1704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2D4235-3C88-2740-A4EE-6FC1810AD9B4}" type="slidenum">
              <a:rPr lang="en-US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8</a:t>
            </a:fld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B18E9-3E31-C54A-AFC1-42BB7AF1A71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5681A0-7653-624B-AAA2-B1C0C2774D31}" type="slidenum">
              <a:rPr lang="en-US"/>
              <a:pPr/>
              <a:t>22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0AC9A-1AE2-0146-A5D5-14F0CF8B671B}" type="slidenum">
              <a:rPr lang="en-US"/>
              <a:pPr/>
              <a:t>23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7D2E44-77C6-8A47-8CA1-51D37C869FC8}" type="slidenum">
              <a:rPr lang="en-US"/>
              <a:pPr/>
              <a:t>24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5E04-00C4-144C-B3D7-65B2A6948A74}" type="datetimeFigureOut">
              <a:rPr lang="en-US" smtClean="0"/>
              <a:pPr/>
              <a:t>6/24/09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319B-B7AD-D349-BBE2-5E932381B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5E04-00C4-144C-B3D7-65B2A6948A74}" type="datetimeFigureOut">
              <a:rPr lang="en-US" smtClean="0"/>
              <a:pPr/>
              <a:t>6/24/09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319B-B7AD-D349-BBE2-5E932381B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5E04-00C4-144C-B3D7-65B2A6948A74}" type="datetimeFigureOut">
              <a:rPr lang="en-US" smtClean="0"/>
              <a:pPr/>
              <a:t>6/24/09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319B-B7AD-D349-BBE2-5E932381B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8B4E8-CEC4-AC45-A557-1649817D3E6A}" type="datetime1">
              <a:rPr lang="en-US" smtClean="0"/>
              <a:pPr>
                <a:defRPr/>
              </a:pPr>
              <a:t>6/24/09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5328-3332-1D42-ACC2-344455EAC9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2A3B00-D40E-E244-9A1D-124CCD7472B9}" type="datetime1">
              <a:rPr lang="en-US" smtClean="0"/>
              <a:pPr>
                <a:defRPr/>
              </a:pPr>
              <a:t>6/24/09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6B4A3-A3C3-F340-AF07-1034C598F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8B4E8-CEC4-AC45-A557-1649817D3E6A}" type="datetime1">
              <a:rPr lang="en-US" smtClean="0"/>
              <a:pPr>
                <a:defRPr/>
              </a:pPr>
              <a:t>6/24/09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5328-3332-1D42-ACC2-344455EAC9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8B4E8-CEC4-AC45-A557-1649817D3E6A}" type="datetime1">
              <a:rPr lang="en-US" smtClean="0"/>
              <a:pPr>
                <a:defRPr/>
              </a:pPr>
              <a:t>6/24/09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5328-3332-1D42-ACC2-344455EAC9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8B4E8-CEC4-AC45-A557-1649817D3E6A}" type="datetime1">
              <a:rPr lang="en-US" smtClean="0"/>
              <a:pPr>
                <a:defRPr/>
              </a:pPr>
              <a:t>6/24/09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5328-3332-1D42-ACC2-344455EAC9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8B4E8-CEC4-AC45-A557-1649817D3E6A}" type="datetime1">
              <a:rPr lang="en-US" smtClean="0"/>
              <a:pPr>
                <a:defRPr/>
              </a:pPr>
              <a:t>6/24/09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5328-3332-1D42-ACC2-344455EAC9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045B43-B210-F646-9EB9-16B70428D436}" type="datetime1">
              <a:rPr lang="en-US" smtClean="0"/>
              <a:pPr>
                <a:defRPr/>
              </a:pPr>
              <a:t>6/24/09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1C2BB-7F03-B741-AE4C-3E918C2926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8B4E8-CEC4-AC45-A557-1649817D3E6A}" type="datetime1">
              <a:rPr lang="en-US" smtClean="0"/>
              <a:pPr>
                <a:defRPr/>
              </a:pPr>
              <a:t>6/24/09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5328-3332-1D42-ACC2-344455EAC9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5E04-00C4-144C-B3D7-65B2A6948A74}" type="datetimeFigureOut">
              <a:rPr lang="en-US" smtClean="0"/>
              <a:pPr/>
              <a:t>6/24/09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319B-B7AD-D349-BBE2-5E932381B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8B4E8-CEC4-AC45-A557-1649817D3E6A}" type="datetime1">
              <a:rPr lang="en-US" smtClean="0"/>
              <a:pPr>
                <a:defRPr/>
              </a:pPr>
              <a:t>6/24/09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5328-3332-1D42-ACC2-344455EAC9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8B4E8-CEC4-AC45-A557-1649817D3E6A}" type="datetime1">
              <a:rPr lang="en-US" smtClean="0"/>
              <a:pPr>
                <a:defRPr/>
              </a:pPr>
              <a:t>6/24/09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5328-3332-1D42-ACC2-344455EAC9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8B4E8-CEC4-AC45-A557-1649817D3E6A}" type="datetime1">
              <a:rPr lang="en-US" smtClean="0"/>
              <a:pPr>
                <a:defRPr/>
              </a:pPr>
              <a:t>6/24/09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5328-3332-1D42-ACC2-344455EAC9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2D6B-5F02-814F-AEDD-12CAC3F57C56}" type="datetime1">
              <a:rPr lang="en-US"/>
              <a:pPr>
                <a:defRPr/>
              </a:pPr>
              <a:t>6/24/09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/>
              <a:t>OGCE TG08 Tutorial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C2EDB-AF17-3E4D-A295-72D42EA25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" y="34925"/>
            <a:ext cx="7667625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038" y="1341438"/>
            <a:ext cx="4068762" cy="461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4068763" cy="2230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24275"/>
            <a:ext cx="4068763" cy="2230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70925" y="6440488"/>
            <a:ext cx="219075" cy="336550"/>
          </a:xfrm>
        </p:spPr>
        <p:txBody>
          <a:bodyPr/>
          <a:lstStyle>
            <a:lvl1pPr>
              <a:defRPr smtClean="0"/>
            </a:lvl1pPr>
          </a:lstStyle>
          <a:p>
            <a:fld id="{6B5CAF0D-107E-144C-9ED4-EB0AB30AC5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5E04-00C4-144C-B3D7-65B2A6948A74}" type="datetimeFigureOut">
              <a:rPr lang="en-US" smtClean="0"/>
              <a:pPr/>
              <a:t>6/24/09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319B-B7AD-D349-BBE2-5E932381B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5E04-00C4-144C-B3D7-65B2A6948A74}" type="datetimeFigureOut">
              <a:rPr lang="en-US" smtClean="0"/>
              <a:pPr/>
              <a:t>6/24/09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319B-B7AD-D349-BBE2-5E932381B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5E04-00C4-144C-B3D7-65B2A6948A74}" type="datetimeFigureOut">
              <a:rPr lang="en-US" smtClean="0"/>
              <a:pPr/>
              <a:t>6/24/09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319B-B7AD-D349-BBE2-5E932381B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5E04-00C4-144C-B3D7-65B2A6948A74}" type="datetimeFigureOut">
              <a:rPr lang="en-US" smtClean="0"/>
              <a:pPr/>
              <a:t>6/24/09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319B-B7AD-D349-BBE2-5E932381B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5E04-00C4-144C-B3D7-65B2A6948A74}" type="datetimeFigureOut">
              <a:rPr lang="en-US" smtClean="0"/>
              <a:pPr/>
              <a:t>6/24/09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319B-B7AD-D349-BBE2-5E932381B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5E04-00C4-144C-B3D7-65B2A6948A74}" type="datetimeFigureOut">
              <a:rPr lang="en-US" smtClean="0"/>
              <a:pPr/>
              <a:t>6/24/09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319B-B7AD-D349-BBE2-5E932381B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5E04-00C4-144C-B3D7-65B2A6948A74}" type="datetimeFigureOut">
              <a:rPr lang="en-US" smtClean="0"/>
              <a:pPr/>
              <a:t>6/24/09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319B-B7AD-D349-BBE2-5E932381B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88B4E8-CEC4-AC45-A557-1649817D3E6A}" type="datetime1">
              <a:rPr lang="en-US" smtClean="0"/>
              <a:pPr>
                <a:defRPr/>
              </a:pPr>
              <a:t>6/24/09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645328-3332-1D42-ACC2-344455EAC9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88B4E8-CEC4-AC45-A557-1649817D3E6A}" type="datetime1">
              <a:rPr lang="en-US" smtClean="0"/>
              <a:pPr>
                <a:defRPr/>
              </a:pPr>
              <a:t>6/24/09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645328-3332-1D42-ACC2-344455EAC9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escience2008.iu.edu/sessions/SWARM.s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collab-ogce.org" TargetMode="External"/><Relationship Id="rId3" Type="http://schemas.openxmlformats.org/officeDocument/2006/relationships/hyperlink" Target="http://collab-ogce.blogspot.com" TargetMode="External"/><Relationship Id="rId4" Type="http://schemas.openxmlformats.org/officeDocument/2006/relationships/hyperlink" Target="mailto:discuss@ogce.org" TargetMode="External"/><Relationship Id="rId5" Type="http://schemas.openxmlformats.org/officeDocument/2006/relationships/hyperlink" Target="http://ogce.svn.sourceforge.net/viewvc/ogce/" TargetMode="External"/><Relationship Id="rId6" Type="http://schemas.openxmlformats.org/officeDocument/2006/relationships/hyperlink" Target="http://sourceforge.net/projects/ogc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Relationship Id="rId4" Type="http://schemas.openxmlformats.org/officeDocument/2006/relationships/hyperlink" Target="http://www.google.com/ig/directory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hyperlink" Target="http://ogce.svn.sourceforge.net/viewvc/ogce/tags/ogce-portal-only-2.5-release.tar.gz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3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779463" y="1143000"/>
            <a:ext cx="7583487" cy="242887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18" charset="-128"/>
                <a:cs typeface="ＭＳ Ｐゴシック" pitchFamily="18" charset="-128"/>
              </a:rPr>
              <a:t>OGCE Overview: Portals, Services, Workflows, Gadgets, and Tags</a:t>
            </a:r>
          </a:p>
        </p:txBody>
      </p:sp>
      <p:sp>
        <p:nvSpPr>
          <p:cNvPr id="20483" name="Text Placeholder 4"/>
          <p:cNvSpPr>
            <a:spLocks noGrp="1"/>
          </p:cNvSpPr>
          <p:nvPr>
            <p:ph type="body" idx="1"/>
          </p:nvPr>
        </p:nvSpPr>
        <p:spPr>
          <a:xfrm>
            <a:off x="779463" y="3949700"/>
            <a:ext cx="7583487" cy="2527300"/>
          </a:xfrm>
        </p:spPr>
        <p:txBody>
          <a:bodyPr/>
          <a:lstStyle/>
          <a:p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Marlon Pierce (IU), Suresh </a:t>
            </a:r>
            <a:r>
              <a:rPr lang="en-US" dirty="0" err="1" smtClean="0">
                <a:ea typeface="ＭＳ Ｐゴシック" pitchFamily="18" charset="-128"/>
                <a:cs typeface="ＭＳ Ｐゴシック" pitchFamily="18" charset="-128"/>
              </a:rPr>
              <a:t>Marru</a:t>
            </a: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 (IU), </a:t>
            </a:r>
            <a:r>
              <a:rPr lang="en-US" dirty="0" err="1" smtClean="0">
                <a:ea typeface="ＭＳ Ｐゴシック" pitchFamily="18" charset="-128"/>
                <a:cs typeface="ＭＳ Ｐゴシック" pitchFamily="18" charset="-128"/>
              </a:rPr>
              <a:t>Raminder</a:t>
            </a: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 Singh (IU), </a:t>
            </a:r>
            <a:r>
              <a:rPr lang="en-US" dirty="0" err="1" smtClean="0">
                <a:ea typeface="ＭＳ Ｐゴシック" pitchFamily="18" charset="-128"/>
                <a:cs typeface="ＭＳ Ｐゴシック" pitchFamily="18" charset="-128"/>
              </a:rPr>
              <a:t>Chathura</a:t>
            </a: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 </a:t>
            </a:r>
            <a:r>
              <a:rPr lang="en-US" dirty="0" err="1" smtClean="0">
                <a:ea typeface="ＭＳ Ｐゴシック" pitchFamily="18" charset="-128"/>
                <a:cs typeface="ＭＳ Ｐゴシック" pitchFamily="18" charset="-128"/>
              </a:rPr>
              <a:t>Herath</a:t>
            </a: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 (IU), </a:t>
            </a:r>
            <a:r>
              <a:rPr lang="en-US" dirty="0" err="1" smtClean="0">
                <a:ea typeface="ＭＳ Ｐゴシック" pitchFamily="18" charset="-128"/>
                <a:cs typeface="ＭＳ Ｐゴシック" pitchFamily="18" charset="-128"/>
              </a:rPr>
              <a:t>Gregor</a:t>
            </a: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 von </a:t>
            </a:r>
            <a:r>
              <a:rPr lang="en-US" dirty="0" err="1" smtClean="0">
                <a:ea typeface="ＭＳ Ｐゴシック" pitchFamily="18" charset="-128"/>
                <a:cs typeface="ＭＳ Ｐゴシック" pitchFamily="18" charset="-128"/>
              </a:rPr>
              <a:t>Laszewski</a:t>
            </a: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 (RIT), </a:t>
            </a:r>
            <a:r>
              <a:rPr lang="en-US" dirty="0" err="1" smtClean="0">
                <a:ea typeface="ＭＳ Ｐゴシック" pitchFamily="18" charset="-128"/>
                <a:cs typeface="ＭＳ Ｐゴシック" pitchFamily="18" charset="-128"/>
              </a:rPr>
              <a:t>Fungang</a:t>
            </a: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 Wang (RIT), Mary Thomas (SDSU), Nancy Wilkins-</a:t>
            </a:r>
            <a:r>
              <a:rPr lang="en-US" dirty="0" err="1" smtClean="0">
                <a:ea typeface="ＭＳ Ｐゴシック" pitchFamily="18" charset="-128"/>
                <a:cs typeface="ＭＳ Ｐゴシック" pitchFamily="18" charset="-128"/>
              </a:rPr>
              <a:t>Diehr</a:t>
            </a: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 (SDSC), Jeff Sale (SDSC), </a:t>
            </a:r>
            <a:r>
              <a:rPr lang="en-US" dirty="0" err="1" smtClean="0">
                <a:ea typeface="ＭＳ Ｐゴシック" pitchFamily="18" charset="-128"/>
                <a:cs typeface="ＭＳ Ｐゴシック" pitchFamily="18" charset="-128"/>
              </a:rPr>
              <a:t>Maytal</a:t>
            </a: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 </a:t>
            </a:r>
            <a:r>
              <a:rPr lang="en-US" dirty="0" err="1" smtClean="0">
                <a:ea typeface="ＭＳ Ｐゴシック" pitchFamily="18" charset="-128"/>
                <a:cs typeface="ＭＳ Ｐゴシック" pitchFamily="18" charset="-128"/>
              </a:rPr>
              <a:t>Dahan</a:t>
            </a: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 (TACC), </a:t>
            </a:r>
            <a:r>
              <a:rPr lang="en-US" dirty="0" err="1" smtClean="0">
                <a:ea typeface="ＭＳ Ｐゴシック" pitchFamily="18" charset="-128"/>
                <a:cs typeface="ＭＳ Ｐゴシック" pitchFamily="18" charset="-128"/>
              </a:rPr>
              <a:t>Rion</a:t>
            </a: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 Dooley (TACC), and </a:t>
            </a:r>
            <a:r>
              <a:rPr lang="en-US" dirty="0" err="1" smtClean="0">
                <a:ea typeface="ＭＳ Ｐゴシック" pitchFamily="18" charset="-128"/>
                <a:cs typeface="ＭＳ Ｐゴシック" pitchFamily="18" charset="-128"/>
              </a:rPr>
              <a:t>Wenjun</a:t>
            </a: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 Wu (UC)</a:t>
            </a:r>
          </a:p>
          <a:p>
            <a:endParaRPr lang="en-US" dirty="0" smtClean="0">
              <a:ea typeface="ＭＳ Ｐゴシック" pitchFamily="18" charset="-128"/>
              <a:cs typeface="ＭＳ Ｐゴシック" pitchFamily="18" charset="-128"/>
            </a:endParaRPr>
          </a:p>
          <a:p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Funding: NSF SDCI, TeraGrid RP and GIG (synergistic)</a:t>
            </a:r>
          </a:p>
          <a:p>
            <a:endParaRPr lang="en-US" dirty="0" smtClean="0">
              <a:ea typeface="ＭＳ Ｐゴシック" pitchFamily="18" charset="-128"/>
              <a:cs typeface="ＭＳ Ｐゴシック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4938" y="-31750"/>
            <a:ext cx="9355138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1200" y="304800"/>
            <a:ext cx="2590800" cy="4619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/>
              <a:t>JMeter</a:t>
            </a:r>
            <a:r>
              <a:rPr lang="en-US" sz="2400" dirty="0"/>
              <a:t> test suite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title"/>
          </p:nvPr>
        </p:nvSpPr>
        <p:spPr>
          <a:xfrm>
            <a:off x="779463" y="2590800"/>
            <a:ext cx="7583487" cy="1362075"/>
          </a:xfrm>
        </p:spPr>
        <p:txBody>
          <a:bodyPr/>
          <a:lstStyle/>
          <a:p>
            <a:r>
              <a:rPr lang="en-US" smtClean="0">
                <a:ea typeface="ＭＳ Ｐゴシック" pitchFamily="18" charset="-128"/>
                <a:cs typeface="ＭＳ Ｐゴシック" pitchFamily="18" charset="-128"/>
              </a:rPr>
              <a:t>Some OGCE Services</a:t>
            </a:r>
          </a:p>
        </p:txBody>
      </p:sp>
      <p:sp>
        <p:nvSpPr>
          <p:cNvPr id="55299" name="Text Placeholder 4"/>
          <p:cNvSpPr>
            <a:spLocks noGrp="1"/>
          </p:cNvSpPr>
          <p:nvPr>
            <p:ph type="body" idx="1"/>
          </p:nvPr>
        </p:nvSpPr>
        <p:spPr>
          <a:xfrm>
            <a:off x="779463" y="3949700"/>
            <a:ext cx="7583487" cy="1500188"/>
          </a:xfrm>
        </p:spPr>
        <p:txBody>
          <a:bodyPr/>
          <a:lstStyle/>
          <a:p>
            <a:r>
              <a:rPr lang="en-US" smtClean="0">
                <a:ea typeface="ＭＳ Ｐゴシック" pitchFamily="18" charset="-128"/>
                <a:cs typeface="ＭＳ Ｐゴシック" pitchFamily="18" charset="-128"/>
              </a:rPr>
              <a:t>Information Web Services and build framework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Resource Discovery Service</a:t>
            </a:r>
          </a:p>
        </p:txBody>
      </p:sp>
      <p:sp>
        <p:nvSpPr>
          <p:cNvPr id="56323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Extracted from the TeraGrid User Portal</a:t>
            </a:r>
          </a:p>
          <a:p>
            <a:pPr lvl="1"/>
            <a:r>
              <a:rPr lang="en-US" dirty="0" smtClean="0"/>
              <a:t>Contributed by </a:t>
            </a:r>
            <a:r>
              <a:rPr lang="en-US" dirty="0" err="1" smtClean="0"/>
              <a:t>Rion</a:t>
            </a:r>
            <a:r>
              <a:rPr lang="en-US" dirty="0" smtClean="0"/>
              <a:t> Dooley, TACC</a:t>
            </a:r>
          </a:p>
          <a:p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Axis2 Web service</a:t>
            </a:r>
          </a:p>
          <a:p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Integrates information from INCA, GPIR services.</a:t>
            </a:r>
          </a:p>
          <a:p>
            <a:pPr lvl="1"/>
            <a:r>
              <a:rPr lang="en-US" dirty="0" smtClean="0"/>
              <a:t>What machines are in my Grid</a:t>
            </a:r>
          </a:p>
          <a:p>
            <a:pPr lvl="1"/>
            <a:r>
              <a:rPr lang="en-US" dirty="0" smtClean="0"/>
              <a:t>Which ones are actually running?</a:t>
            </a:r>
          </a:p>
          <a:p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Works with TeraGrid deployed services, but you can use it with your own information service installations.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Resource Prediction Service (RPS)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599" cy="51355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Predicts an optimal set of resources for running scientific applications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Predicts a set of resources on which the sum of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data transfer time, queue wait time and compute time </a:t>
            </a:r>
            <a:r>
              <a:rPr lang="en-US" dirty="0" smtClean="0">
                <a:ea typeface="+mn-ea"/>
              </a:rPr>
              <a:t>for the application will be minimum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Data transfer time: </a:t>
            </a:r>
            <a:r>
              <a:rPr lang="en-US" dirty="0" smtClean="0">
                <a:ea typeface="+mn-ea"/>
              </a:rPr>
              <a:t>Uses input data size and NWS info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Queue wait time: </a:t>
            </a:r>
            <a:r>
              <a:rPr lang="en-US" dirty="0" smtClean="0">
                <a:ea typeface="+mn-ea"/>
              </a:rPr>
              <a:t>Uses QBETS info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Compute time: </a:t>
            </a:r>
            <a:r>
              <a:rPr lang="en-US" dirty="0" smtClean="0">
                <a:ea typeface="+mn-ea"/>
              </a:rPr>
              <a:t>Uses application performance info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Axis2 web service with a </a:t>
            </a:r>
            <a:r>
              <a:rPr lang="en-US" dirty="0" err="1" smtClean="0">
                <a:ea typeface="+mn-ea"/>
                <a:cs typeface="+mn-cs"/>
              </a:rPr>
              <a:t>MySQL</a:t>
            </a:r>
            <a:r>
              <a:rPr lang="en-US" dirty="0" smtClean="0">
                <a:ea typeface="+mn-ea"/>
                <a:cs typeface="+mn-cs"/>
              </a:rPr>
              <a:t> backend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RPS is a subset of the Fault Tolerance and Recovery service used in LEAD and </a:t>
            </a:r>
            <a:r>
              <a:rPr lang="en-US" dirty="0" err="1" smtClean="0">
                <a:ea typeface="+mn-ea"/>
                <a:cs typeface="+mn-cs"/>
              </a:rPr>
              <a:t>VGrADS</a:t>
            </a: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779463" y="250825"/>
            <a:ext cx="7583487" cy="1044575"/>
          </a:xfrm>
        </p:spPr>
        <p:txBody>
          <a:bodyPr/>
          <a:lstStyle/>
          <a:p>
            <a:r>
              <a:rPr lang="en-US" smtClean="0">
                <a:ea typeface="ＭＳ Ｐゴシック" pitchFamily="18" charset="-128"/>
                <a:cs typeface="ＭＳ Ｐゴシック" pitchFamily="18" charset="-128"/>
              </a:rPr>
              <a:t>Packaging Services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Everything builds with one command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mvn</a:t>
            </a:r>
            <a:r>
              <a:rPr lang="en-US" dirty="0" smtClean="0"/>
              <a:t> clean install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We use Apache Maven 2 for builds.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Structured, modular builds and consistent layouts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Build a single module: 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mvn</a:t>
            </a:r>
            <a:r>
              <a:rPr lang="en-US" dirty="0" smtClean="0"/>
              <a:t> clean install –</a:t>
            </a:r>
            <a:r>
              <a:rPr lang="en-US" dirty="0" err="1" smtClean="0"/>
              <a:t>f</a:t>
            </a:r>
            <a:r>
              <a:rPr lang="en-US" dirty="0" smtClean="0"/>
              <a:t> </a:t>
            </a:r>
            <a:r>
              <a:rPr lang="en-US" dirty="0" err="1" smtClean="0"/>
              <a:t>somemod/pom.xml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We include Apache Tomcat in the download, so all you need is Java and </a:t>
            </a:r>
            <a:r>
              <a:rPr lang="en-US" dirty="0" err="1" smtClean="0">
                <a:ea typeface="ＭＳ Ｐゴシック" pitchFamily="18" charset="-128"/>
                <a:cs typeface="ＭＳ Ｐゴシック" pitchFamily="18" charset="-128"/>
              </a:rPr>
              <a:t>MySQL</a:t>
            </a: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Suitable also for the NMI build and test system.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Want the </a:t>
            </a:r>
            <a:r>
              <a:rPr lang="en-US" dirty="0" err="1" smtClean="0">
                <a:ea typeface="ＭＳ Ｐゴシック" pitchFamily="18" charset="-128"/>
                <a:cs typeface="ＭＳ Ｐゴシック" pitchFamily="18" charset="-128"/>
              </a:rPr>
              <a:t>Javadoc</a:t>
            </a: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?  </a:t>
            </a:r>
            <a:r>
              <a:rPr lang="en-US" dirty="0" err="1" smtClean="0">
                <a:ea typeface="ＭＳ Ｐゴシック" pitchFamily="18" charset="-128"/>
                <a:cs typeface="ＭＳ Ｐゴシック" pitchFamily="18" charset="-128"/>
              </a:rPr>
              <a:t>mvn</a:t>
            </a: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 </a:t>
            </a:r>
            <a:r>
              <a:rPr lang="en-US" dirty="0" err="1" smtClean="0">
                <a:ea typeface="ＭＳ Ｐゴシック" pitchFamily="18" charset="-128"/>
                <a:cs typeface="ＭＳ Ｐゴシック" pitchFamily="18" charset="-128"/>
              </a:rPr>
              <a:t>javadoc:javadoc</a:t>
            </a:r>
            <a:endParaRPr lang="en-US" dirty="0" smtClean="0">
              <a:ea typeface="ＭＳ Ｐゴシック" pitchFamily="18" charset="-128"/>
              <a:cs typeface="ＭＳ Ｐゴシック" pitchFamily="18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Upcoming Services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599" cy="528796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ea typeface="ＭＳ Ｐゴシック" pitchFamily="18" charset="-128"/>
                <a:cs typeface="ＭＳ Ｐゴシック" pitchFamily="18" charset="-128"/>
              </a:rPr>
              <a:t>XMC-CAT </a:t>
            </a: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metadata cataloging service with JSDL sample implementation.</a:t>
            </a:r>
            <a:endParaRPr lang="en-US" dirty="0" smtClean="0">
              <a:ea typeface="ＭＳ Ｐゴシック" pitchFamily="18" charset="-128"/>
              <a:cs typeface="ＭＳ Ｐゴシック" pitchFamily="18" charset="-128"/>
            </a:endParaRPr>
          </a:p>
          <a:p>
            <a:r>
              <a:rPr lang="en-US" dirty="0" smtClean="0">
                <a:solidFill>
                  <a:srgbClr val="FF0000"/>
                </a:solidFill>
                <a:ea typeface="ＭＳ Ｐゴシック" pitchFamily="18" charset="-128"/>
                <a:cs typeface="ＭＳ Ｐゴシック" pitchFamily="18" charset="-128"/>
              </a:rPr>
              <a:t>Swarm </a:t>
            </a:r>
            <a:r>
              <a:rPr lang="en-US" dirty="0" smtClean="0">
                <a:solidFill>
                  <a:srgbClr val="FF0000"/>
                </a:solidFill>
                <a:ea typeface="ＭＳ Ｐゴシック" pitchFamily="18" charset="-128"/>
                <a:cs typeface="ＭＳ Ｐゴシック" pitchFamily="18" charset="-128"/>
              </a:rPr>
              <a:t>Web Service </a:t>
            </a: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for mass job submission and management.</a:t>
            </a:r>
          </a:p>
          <a:p>
            <a:pPr lvl="1"/>
            <a:r>
              <a:rPr lang="en-US" dirty="0" smtClean="0">
                <a:hlinkClick r:id="rId2"/>
              </a:rPr>
              <a:t>http://escience2008.iu.edu/sessions/SWARM.shtml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  <a:ea typeface="ＭＳ Ｐゴシック" pitchFamily="18" charset="-128"/>
                <a:cs typeface="ＭＳ Ｐゴシック" pitchFamily="18" charset="-128"/>
              </a:rPr>
              <a:t>GPIR Web Service </a:t>
            </a: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for information on your Grid. This is being repackaged; older packaged version (but same code) is already available.</a:t>
            </a: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 </a:t>
            </a:r>
          </a:p>
          <a:p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GFAC and </a:t>
            </a:r>
            <a:r>
              <a:rPr lang="en-US" dirty="0" err="1" smtClean="0">
                <a:ea typeface="ＭＳ Ｐゴシック" pitchFamily="18" charset="-128"/>
                <a:cs typeface="ＭＳ Ｐゴシック" pitchFamily="18" charset="-128"/>
              </a:rPr>
              <a:t>XRegistry</a:t>
            </a: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 services </a:t>
            </a:r>
          </a:p>
          <a:p>
            <a:pPr lvl="1"/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Available now using XSUL Web service engine</a:t>
            </a:r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 </a:t>
            </a:r>
            <a:endParaRPr lang="en-US" dirty="0" smtClean="0">
              <a:ea typeface="ＭＳ Ｐゴシック" pitchFamily="18" charset="-128"/>
              <a:cs typeface="ＭＳ Ｐゴシック" pitchFamily="18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OGCE and Web 2.0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76200"/>
          <a:ext cx="8610600" cy="6667731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4294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Enterprise Approach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Web 2.0 Approach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94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JSR 168 Portlets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Google Gadgets, Widgets, badges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389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Server-side integration and processing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AJAX, client-side integration and processing, JavaScript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94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SOAP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RSS, Atom, JSON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94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WSDL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REST (GET, PUT, DELETE, POST)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5445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Portlet Containers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Open Social Containers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Orkut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LinkedIn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Shindig);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Facebook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;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StartPages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94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User Centric Gateways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Social Networking Portals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389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Workflow managers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Taverna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Kepler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XBaya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etc)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Mash-ups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066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WS-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Eventing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WS-Notification, Enterprise Messaging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Blogging and Micro-blogging with REST, RSS/Atom, and JSON messages (Blogger, Twitter)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773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Semantic Web: RDF, OWL,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ontologies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Microformats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folksonomies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OGCE Strategies for Web 2.0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Java COG </a:t>
            </a:r>
            <a:r>
              <a:rPr lang="en-US" dirty="0" smtClean="0">
                <a:sym typeface="Wingdings"/>
              </a:rPr>
              <a:t>--&gt; JavaScript COG (</a:t>
            </a:r>
            <a:r>
              <a:rPr lang="en-US" dirty="0" err="1" smtClean="0">
                <a:sym typeface="Wingdings"/>
              </a:rPr>
              <a:t>Cyberaide</a:t>
            </a:r>
            <a:r>
              <a:rPr lang="en-US" dirty="0" smtClean="0">
                <a:sym typeface="Wingdings"/>
              </a:rPr>
              <a:t>)</a:t>
            </a:r>
          </a:p>
          <a:p>
            <a:pPr lvl="1"/>
            <a:r>
              <a:rPr lang="en-US" dirty="0" smtClean="0">
                <a:sym typeface="Wingdings"/>
              </a:rPr>
              <a:t>JavaScript can be integrated with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many different frameworks</a:t>
            </a:r>
            <a:r>
              <a:rPr lang="en-US" dirty="0" smtClean="0">
                <a:sym typeface="Wingdings"/>
              </a:rPr>
              <a:t>: PHP,  JSP, JSF, </a:t>
            </a:r>
            <a:r>
              <a:rPr lang="en-US" dirty="0" err="1" smtClean="0">
                <a:sym typeface="Wingdings"/>
              </a:rPr>
              <a:t>RoR</a:t>
            </a:r>
            <a:r>
              <a:rPr lang="en-US" dirty="0" smtClean="0">
                <a:sym typeface="Wingdings"/>
              </a:rPr>
              <a:t>, etc</a:t>
            </a:r>
          </a:p>
          <a:p>
            <a:pPr lvl="1"/>
            <a:r>
              <a:rPr lang="en-US" dirty="0" smtClean="0">
                <a:sym typeface="Wingdings"/>
              </a:rPr>
              <a:t>Integration with JSON-REST style services.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Enable </a:t>
            </a:r>
            <a:r>
              <a:rPr lang="en-US" dirty="0" err="1" smtClean="0">
                <a:sym typeface="Wingdings"/>
              </a:rPr>
              <a:t>m</a:t>
            </a:r>
            <a:r>
              <a:rPr lang="en-US" dirty="0" err="1" smtClean="0">
                <a:sym typeface="Wingdings"/>
              </a:rPr>
              <a:t>ashups</a:t>
            </a:r>
            <a:r>
              <a:rPr lang="en-US" dirty="0" smtClean="0">
                <a:sym typeface="Wingdings"/>
              </a:rPr>
              <a:t>, integrate with </a:t>
            </a:r>
            <a:r>
              <a:rPr lang="en-US" dirty="0" err="1" smtClean="0">
                <a:sym typeface="Wingdings"/>
              </a:rPr>
              <a:t>Jquery</a:t>
            </a:r>
            <a:r>
              <a:rPr lang="en-US" dirty="0" smtClean="0">
                <a:sym typeface="Wingdings"/>
              </a:rPr>
              <a:t>, etc.</a:t>
            </a:r>
          </a:p>
          <a:p>
            <a:r>
              <a:rPr lang="en-US" dirty="0" smtClean="0">
                <a:sym typeface="Wingdings"/>
              </a:rPr>
              <a:t>Portlets--&gt; </a:t>
            </a:r>
            <a:r>
              <a:rPr lang="en-US" dirty="0" smtClean="0">
                <a:sym typeface="Wingdings"/>
              </a:rPr>
              <a:t>Google and Open Social </a:t>
            </a:r>
            <a:r>
              <a:rPr lang="en-US" dirty="0" smtClean="0">
                <a:sym typeface="Wingdings"/>
              </a:rPr>
              <a:t>Gadgets</a:t>
            </a:r>
          </a:p>
          <a:p>
            <a:r>
              <a:rPr lang="en-US" dirty="0" smtClean="0">
                <a:sym typeface="Wingdings"/>
              </a:rPr>
              <a:t>JSR 168 Containers--&gt;Open Social Containers</a:t>
            </a:r>
          </a:p>
          <a:p>
            <a:pPr lvl="1"/>
            <a:r>
              <a:rPr lang="en-US" dirty="0" err="1" smtClean="0">
                <a:sym typeface="Wingdings"/>
              </a:rPr>
              <a:t>Orkut</a:t>
            </a:r>
            <a:r>
              <a:rPr lang="en-US" dirty="0" smtClean="0">
                <a:sym typeface="Wingdings"/>
              </a:rPr>
              <a:t>, LinkedIn, MySpace, etc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Apache Shindig</a:t>
            </a:r>
            <a:r>
              <a:rPr lang="en-US" dirty="0" smtClean="0">
                <a:sym typeface="Wingdings"/>
              </a:rPr>
              <a:t>,</a:t>
            </a:r>
            <a:r>
              <a:rPr lang="en-US" dirty="0" smtClean="0">
                <a:sym typeface="Wingdings"/>
              </a:rPr>
              <a:t> Sakai 3, other </a:t>
            </a:r>
            <a:r>
              <a:rPr lang="en-US" dirty="0" smtClean="0">
                <a:sym typeface="Wingdings"/>
              </a:rPr>
              <a:t>open source</a:t>
            </a:r>
          </a:p>
          <a:p>
            <a:r>
              <a:rPr lang="en-US" dirty="0" smtClean="0">
                <a:sym typeface="Wingdings"/>
              </a:rPr>
              <a:t>Web Services --&gt; REST Services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1352550" y="-692150"/>
            <a:ext cx="2705100" cy="1606550"/>
            <a:chOff x="-1352550" y="-692150"/>
            <a:chExt cx="2705100" cy="1606550"/>
          </a:xfrm>
        </p:grpSpPr>
        <p:sp>
          <p:nvSpPr>
            <p:cNvPr id="9" name="Pie 8"/>
            <p:cNvSpPr/>
            <p:nvPr/>
          </p:nvSpPr>
          <p:spPr>
            <a:xfrm>
              <a:off x="-1352550" y="-692150"/>
              <a:ext cx="2705100" cy="1377950"/>
            </a:xfrm>
            <a:prstGeom prst="pie">
              <a:avLst>
                <a:gd name="adj1" fmla="val 0"/>
                <a:gd name="adj2" fmla="val 540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" name="Picture 9" descr="logo_9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-228600"/>
              <a:ext cx="1143000" cy="114300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97475"/>
          </a:xfrm>
        </p:spPr>
        <p:txBody>
          <a:bodyPr>
            <a:normAutofit fontScale="85000" lnSpcReduction="10000"/>
          </a:bodyPr>
          <a:lstStyle/>
          <a:p>
            <a:pPr rtl="0" eaLnBrk="1" latinLnBrk="0" hangingPunct="1"/>
            <a:r>
              <a:rPr lang="en-US" dirty="0" smtClean="0"/>
              <a:t>How to authenticate through the Cyberaide JavaScript API?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</a:t>
            </a:r>
            <a:r>
              <a:rPr lang="en-US" sz="3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 an authenticator object 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authentication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using </a:t>
            </a: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myproxy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make sure to use the attributes keys specified here.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auth = </a:t>
            </a: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org.cyberaide.js.jsAuthenticator(url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auth.setAttribute("host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myproxy.teragrid.org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");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auth.setAttribute("port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7512);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auth.setAttribute("user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’YOURTGUSERNAME');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auth.setAttribute("password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’YOURPASSWORD');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currently only '</a:t>
            </a: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myproxy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is supported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auth.setProvider("myproxy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");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340475"/>
            <a:ext cx="7086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cyberaide.org</a:t>
            </a:r>
            <a:r>
              <a:rPr lang="en-US" dirty="0" smtClean="0"/>
              <a:t> at Rochester Institute of 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18" charset="-128"/>
                <a:cs typeface="ＭＳ Ｐゴシック" pitchFamily="18" charset="-128"/>
              </a:rPr>
              <a:t>Links for More Information 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648200"/>
          </a:xfrm>
        </p:spPr>
        <p:txBody>
          <a:bodyPr>
            <a:normAutofit fontScale="92500"/>
          </a:bodyPr>
          <a:lstStyle/>
          <a:p>
            <a:r>
              <a:rPr lang="en-US" smtClean="0">
                <a:ea typeface="ＭＳ Ｐゴシック" pitchFamily="18" charset="-128"/>
                <a:cs typeface="ＭＳ Ｐゴシック" pitchFamily="18" charset="-128"/>
              </a:rPr>
              <a:t>Website: </a:t>
            </a:r>
            <a:r>
              <a:rPr lang="en-US" smtClean="0">
                <a:ea typeface="ＭＳ Ｐゴシック" pitchFamily="18" charset="-128"/>
                <a:cs typeface="ＭＳ Ｐゴシック" pitchFamily="18" charset="-128"/>
                <a:hlinkClick r:id="rId2"/>
              </a:rPr>
              <a:t>http://www.collab-ogce.org</a:t>
            </a:r>
            <a:endParaRPr lang="en-US" smtClean="0">
              <a:ea typeface="ＭＳ Ｐゴシック" pitchFamily="18" charset="-128"/>
              <a:cs typeface="ＭＳ Ｐゴシック" pitchFamily="18" charset="-128"/>
            </a:endParaRPr>
          </a:p>
          <a:p>
            <a:r>
              <a:rPr lang="en-US" smtClean="0">
                <a:ea typeface="ＭＳ Ｐゴシック" pitchFamily="18" charset="-128"/>
                <a:cs typeface="ＭＳ Ｐゴシック" pitchFamily="18" charset="-128"/>
              </a:rPr>
              <a:t>News/RSS/Blog: </a:t>
            </a:r>
            <a:r>
              <a:rPr lang="en-US" smtClean="0">
                <a:ea typeface="ＭＳ Ｐゴシック" pitchFamily="18" charset="-128"/>
                <a:cs typeface="ＭＳ Ｐゴシック" pitchFamily="18" charset="-128"/>
                <a:hlinkClick r:id="rId3"/>
              </a:rPr>
              <a:t>http://collab-ogce.blogspot.com</a:t>
            </a:r>
            <a:endParaRPr lang="en-US" smtClean="0">
              <a:ea typeface="ＭＳ Ｐゴシック" pitchFamily="18" charset="-128"/>
              <a:cs typeface="ＭＳ Ｐゴシック" pitchFamily="18" charset="-128"/>
            </a:endParaRPr>
          </a:p>
          <a:p>
            <a:r>
              <a:rPr lang="en-US" smtClean="0">
                <a:ea typeface="ＭＳ Ｐゴシック" pitchFamily="18" charset="-128"/>
                <a:cs typeface="ＭＳ Ｐゴシック" pitchFamily="18" charset="-128"/>
              </a:rPr>
              <a:t>Email: </a:t>
            </a:r>
            <a:r>
              <a:rPr lang="en-US" smtClean="0">
                <a:ea typeface="ＭＳ Ｐゴシック" pitchFamily="18" charset="-128"/>
                <a:cs typeface="ＭＳ Ｐゴシック" pitchFamily="18" charset="-128"/>
                <a:hlinkClick r:id="rId4"/>
              </a:rPr>
              <a:t>discuss@ogce.org</a:t>
            </a:r>
            <a:endParaRPr lang="en-US" smtClean="0">
              <a:ea typeface="ＭＳ Ｐゴシック" pitchFamily="18" charset="-128"/>
              <a:cs typeface="ＭＳ Ｐゴシック" pitchFamily="18" charset="-128"/>
            </a:endParaRPr>
          </a:p>
          <a:p>
            <a:r>
              <a:rPr lang="en-US" smtClean="0">
                <a:ea typeface="ＭＳ Ｐゴシック" pitchFamily="18" charset="-128"/>
                <a:cs typeface="ＭＳ Ｐゴシック" pitchFamily="18" charset="-128"/>
              </a:rPr>
              <a:t>SVN Code Repository: </a:t>
            </a:r>
            <a:r>
              <a:rPr lang="en-US" smtClean="0">
                <a:ea typeface="ＭＳ Ｐゴシック" pitchFamily="18" charset="-128"/>
                <a:cs typeface="ＭＳ Ｐゴシック" pitchFamily="18" charset="-128"/>
                <a:hlinkClick r:id="rId5"/>
              </a:rPr>
              <a:t>http://ogce.svn.sourceforge.net/viewvc/ogce/</a:t>
            </a:r>
            <a:r>
              <a:rPr lang="en-US" smtClean="0">
                <a:ea typeface="ＭＳ Ｐゴシック" pitchFamily="18" charset="-128"/>
                <a:cs typeface="ＭＳ Ｐゴシック" pitchFamily="18" charset="-128"/>
              </a:rPr>
              <a:t> </a:t>
            </a:r>
          </a:p>
          <a:p>
            <a:pPr lvl="1"/>
            <a:r>
              <a:rPr lang="en-US" smtClean="0"/>
              <a:t>And get tar.gz’s</a:t>
            </a:r>
          </a:p>
          <a:p>
            <a:r>
              <a:rPr lang="en-US" smtClean="0">
                <a:ea typeface="ＭＳ Ｐゴシック" pitchFamily="18" charset="-128"/>
                <a:cs typeface="ＭＳ Ｐゴシック" pitchFamily="18" charset="-128"/>
              </a:rPr>
              <a:t>Source Forge: </a:t>
            </a:r>
            <a:r>
              <a:rPr lang="en-US" smtClean="0">
                <a:ea typeface="ＭＳ Ｐゴシック" pitchFamily="18" charset="-128"/>
                <a:cs typeface="ＭＳ Ｐゴシック" pitchFamily="18" charset="-128"/>
                <a:hlinkClick r:id="rId6"/>
              </a:rPr>
              <a:t>http://sourceforge.net/projects/ogce</a:t>
            </a:r>
            <a:endParaRPr lang="en-US" smtClean="0">
              <a:ea typeface="ＭＳ Ｐゴシック" pitchFamily="18" charset="-128"/>
              <a:cs typeface="ＭＳ Ｐゴシック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Cyberaide</a:t>
            </a:r>
            <a:r>
              <a:rPr lang="en-US" dirty="0" smtClean="0"/>
              <a:t> JavaScript API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Authentication</a:t>
            </a:r>
          </a:p>
          <a:p>
            <a:r>
              <a:rPr lang="en-US" dirty="0" smtClean="0"/>
              <a:t>Job and Workflow Submission</a:t>
            </a:r>
          </a:p>
          <a:p>
            <a:r>
              <a:rPr lang="en-US" dirty="0" smtClean="0"/>
              <a:t>Job Monitoring</a:t>
            </a:r>
          </a:p>
          <a:p>
            <a:r>
              <a:rPr lang="en-US" dirty="0" smtClean="0"/>
              <a:t>File management </a:t>
            </a:r>
          </a:p>
          <a:p>
            <a:pPr lvl="1"/>
            <a:r>
              <a:rPr lang="en-US" dirty="0" smtClean="0"/>
              <a:t>Listing, upload, download, third party transfer, etc.</a:t>
            </a:r>
          </a:p>
          <a:p>
            <a:r>
              <a:rPr lang="en-US" dirty="0" smtClean="0"/>
              <a:t>Graphical components</a:t>
            </a:r>
          </a:p>
          <a:p>
            <a:endParaRPr lang="en-US" dirty="0"/>
          </a:p>
        </p:txBody>
      </p:sp>
      <p:pic>
        <p:nvPicPr>
          <p:cNvPr id="4" name="Content Placeholder 10" descr="jsportalRss.png"/>
          <p:cNvPicPr>
            <a:picLocks noChangeAspect="1"/>
          </p:cNvPicPr>
          <p:nvPr/>
        </p:nvPicPr>
        <p:blipFill>
          <a:blip r:embed="rId2"/>
          <a:srcRect t="-3064" b="-2585"/>
          <a:stretch>
            <a:fillRect/>
          </a:stretch>
        </p:blipFill>
        <p:spPr>
          <a:xfrm>
            <a:off x="4495800" y="1660585"/>
            <a:ext cx="4495800" cy="390201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Picture 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4940300"/>
            <a:ext cx="6781800" cy="13849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/>
              <a:t>Example OGCE Google </a:t>
            </a:r>
            <a:r>
              <a:rPr lang="en-US" sz="2800" dirty="0"/>
              <a:t>Gadgets: MOAB dashboard, remote directory browser, and proxy management</a:t>
            </a:r>
            <a:r>
              <a:rPr lang="en-US" sz="2800" dirty="0" smtClean="0"/>
              <a:t>.   Built with GTLAB.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34925"/>
            <a:ext cx="9026525" cy="854075"/>
          </a:xfrm>
        </p:spPr>
        <p:txBody>
          <a:bodyPr/>
          <a:lstStyle/>
          <a:p>
            <a:r>
              <a:rPr lang="en-US"/>
              <a:t>TeraGrid Gadgets </a:t>
            </a:r>
            <a:r>
              <a:rPr lang="en-US" sz="2100"/>
              <a:t>using the OpenSocial APIs</a:t>
            </a:r>
          </a:p>
        </p:txBody>
      </p:sp>
      <p:pic>
        <p:nvPicPr>
          <p:cNvPr id="38916" name="Picture 4" descr="search-tg-gadget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295400"/>
            <a:ext cx="8469313" cy="4514850"/>
          </a:xfrm>
          <a:noFill/>
          <a:ln/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505200" y="5638800"/>
            <a:ext cx="54784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012" tIns="49212" rIns="100012" bIns="49212">
            <a:prstTxWarp prst="textNoShape">
              <a:avLst/>
            </a:prstTxWarp>
            <a:spAutoFit/>
          </a:bodyPr>
          <a:lstStyle/>
          <a:p>
            <a:pPr defTabSz="987425"/>
            <a:r>
              <a:rPr lang="en-US" sz="2100">
                <a:hlinkClick r:id="rId4"/>
              </a:rPr>
              <a:t>http://www.google.com/ig/directory</a:t>
            </a:r>
            <a:endParaRPr lang="en-US" sz="2100"/>
          </a:p>
          <a:p>
            <a:pPr defTabSz="987425"/>
            <a:r>
              <a:rPr lang="en-US" sz="2100"/>
              <a:t>Six teragrid gadgets have been published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096000"/>
            <a:ext cx="3289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of </a:t>
            </a:r>
            <a:r>
              <a:rPr lang="en-US" dirty="0" err="1" smtClean="0"/>
              <a:t>Wenjun</a:t>
            </a:r>
            <a:r>
              <a:rPr lang="en-US" dirty="0" smtClean="0"/>
              <a:t> Wu and </a:t>
            </a:r>
          </a:p>
          <a:p>
            <a:r>
              <a:rPr lang="en-US" dirty="0" smtClean="0"/>
              <a:t>Thomas </a:t>
            </a:r>
            <a:r>
              <a:rPr lang="en-US" dirty="0" err="1" smtClean="0"/>
              <a:t>Uram</a:t>
            </a:r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3300" dirty="0"/>
              <a:t>TeraGrid Gadgets on </a:t>
            </a:r>
            <a:r>
              <a:rPr lang="en-US" sz="3300" dirty="0" err="1"/>
              <a:t>iGoogle</a:t>
            </a:r>
            <a:endParaRPr lang="en-US" sz="3300" dirty="0"/>
          </a:p>
        </p:txBody>
      </p:sp>
      <p:pic>
        <p:nvPicPr>
          <p:cNvPr id="88068" name="Picture 4" descr="teragrid-gadget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" y="2371225"/>
            <a:ext cx="8991600" cy="4486775"/>
          </a:xfrm>
          <a:noFill/>
          <a:ln/>
        </p:spPr>
      </p:pic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427038" y="990600"/>
            <a:ext cx="82899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111" tIns="45324" rIns="92111" bIns="45324">
            <a:prstTxWarp prst="textNoShape">
              <a:avLst/>
            </a:prstTxWarp>
          </a:bodyPr>
          <a:lstStyle/>
          <a:p>
            <a:pPr marL="212725" indent="-212725" algn="l" defTabSz="909638">
              <a:spcBef>
                <a:spcPct val="20000"/>
              </a:spcBef>
              <a:buClr>
                <a:srgbClr val="790015"/>
              </a:buClr>
              <a:buSzPct val="100000"/>
            </a:pPr>
            <a:endParaRPr lang="en-US" sz="1800" dirty="0">
              <a:solidFill>
                <a:schemeClr val="hlin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66800"/>
            <a:ext cx="5044971" cy="136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2725" indent="-212725" defTabSz="909638">
              <a:spcBef>
                <a:spcPct val="20000"/>
              </a:spcBef>
              <a:buClr>
                <a:srgbClr val="790015"/>
              </a:buClr>
              <a:buSzPct val="100000"/>
              <a:buFont typeface="Times" pitchFamily="18" charset="0"/>
              <a:buChar char="•"/>
            </a:pPr>
            <a:r>
              <a:rPr lang="en-US" dirty="0">
                <a:solidFill>
                  <a:schemeClr val="hlink"/>
                </a:solidFill>
              </a:rPr>
              <a:t>Search for “TeraGrid” in </a:t>
            </a:r>
            <a:r>
              <a:rPr lang="en-US" dirty="0" err="1">
                <a:solidFill>
                  <a:schemeClr val="hlink"/>
                </a:solidFill>
              </a:rPr>
              <a:t>iGoogle</a:t>
            </a:r>
            <a:r>
              <a:rPr lang="en-US" dirty="0">
                <a:solidFill>
                  <a:schemeClr val="hlink"/>
                </a:solidFill>
              </a:rPr>
              <a:t> Gadget Directory</a:t>
            </a:r>
          </a:p>
          <a:p>
            <a:pPr marL="212725" indent="-212725" defTabSz="909638">
              <a:spcBef>
                <a:spcPct val="20000"/>
              </a:spcBef>
              <a:buClr>
                <a:srgbClr val="790015"/>
              </a:buClr>
              <a:buSzPct val="100000"/>
              <a:buFont typeface="Times" pitchFamily="18" charset="0"/>
              <a:buChar char="•"/>
            </a:pPr>
            <a:r>
              <a:rPr lang="en-US" dirty="0">
                <a:solidFill>
                  <a:schemeClr val="hlink"/>
                </a:solidFill>
              </a:rPr>
              <a:t>Add two TeraGrid gadgets here</a:t>
            </a:r>
          </a:p>
          <a:p>
            <a:pPr marL="212725" indent="-212725" defTabSz="909638">
              <a:spcBef>
                <a:spcPct val="20000"/>
              </a:spcBef>
              <a:buClr>
                <a:srgbClr val="790015"/>
              </a:buClr>
              <a:buSzPct val="100000"/>
              <a:buFont typeface="Times" pitchFamily="18" charset="0"/>
              <a:buChar char="•"/>
            </a:pPr>
            <a:r>
              <a:rPr lang="en-US" dirty="0" smtClean="0">
                <a:solidFill>
                  <a:schemeClr val="hlink"/>
                </a:solidFill>
              </a:rPr>
              <a:t>Open Life Sciences Gateway gadgets</a:t>
            </a:r>
            <a:endParaRPr lang="en-US" dirty="0">
              <a:solidFill>
                <a:schemeClr val="hlink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78618" y="1219200"/>
            <a:ext cx="3289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of </a:t>
            </a:r>
            <a:r>
              <a:rPr lang="en-US" dirty="0" err="1" smtClean="0"/>
              <a:t>Wenjun</a:t>
            </a:r>
            <a:r>
              <a:rPr lang="en-US" dirty="0" smtClean="0"/>
              <a:t> Wu and </a:t>
            </a:r>
          </a:p>
          <a:p>
            <a:r>
              <a:rPr lang="en-US" dirty="0" smtClean="0"/>
              <a:t>Thomas </a:t>
            </a:r>
            <a:r>
              <a:rPr lang="en-US" dirty="0" err="1" smtClean="0"/>
              <a:t>Uram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34925"/>
            <a:ext cx="9026525" cy="1184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Pilot Open Social Project: </a:t>
            </a:r>
            <a:r>
              <a:rPr lang="en-US" dirty="0" err="1" smtClean="0"/>
              <a:t>SIDGrid</a:t>
            </a:r>
            <a:r>
              <a:rPr lang="en-US" dirty="0" smtClean="0"/>
              <a:t> </a:t>
            </a:r>
            <a:r>
              <a:rPr lang="en-US" dirty="0"/>
              <a:t>Gadget Container </a:t>
            </a:r>
            <a:r>
              <a:rPr lang="en-US" dirty="0" smtClean="0"/>
              <a:t>Integration (</a:t>
            </a:r>
            <a:r>
              <a:rPr lang="en-US" dirty="0" err="1" smtClean="0"/>
              <a:t>W.Wu</a:t>
            </a:r>
            <a:r>
              <a:rPr lang="en-US" dirty="0"/>
              <a:t>)</a:t>
            </a:r>
          </a:p>
        </p:txBody>
      </p:sp>
      <p:pic>
        <p:nvPicPr>
          <p:cNvPr id="77828" name="Picture 4" descr="sidgrid-prj-view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7038" y="1452563"/>
            <a:ext cx="4068762" cy="3043237"/>
          </a:xfrm>
          <a:noFill/>
          <a:ln>
            <a:solidFill>
              <a:schemeClr val="tx1"/>
            </a:solidFill>
          </a:ln>
        </p:spPr>
      </p:pic>
      <p:pic>
        <p:nvPicPr>
          <p:cNvPr id="77830" name="Picture 6" descr="ffmpeg-gadge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393825"/>
            <a:ext cx="4068763" cy="2124075"/>
          </a:xfrm>
          <a:noFill/>
          <a:ln>
            <a:solidFill>
              <a:schemeClr val="tx1"/>
            </a:solidFill>
          </a:ln>
        </p:spPr>
      </p:pic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2514600" y="4343400"/>
            <a:ext cx="533400" cy="228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00012" tIns="49212" rIns="100012" bIns="4921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2438400" y="43434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012" tIns="49212" rIns="100012" bIns="4921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auto">
          <a:xfrm>
            <a:off x="2514600" y="4343400"/>
            <a:ext cx="533400" cy="228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00012" tIns="49212" rIns="100012" bIns="4921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 flipV="1">
            <a:off x="2895600" y="3048000"/>
            <a:ext cx="1828800" cy="1371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lIns="100012" tIns="49212" rIns="100012" bIns="49212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7836" name="Picture 12" descr="history-gadge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648200" y="3786188"/>
            <a:ext cx="4068763" cy="2106612"/>
          </a:xfrm>
          <a:noFill/>
          <a:ln>
            <a:solidFill>
              <a:schemeClr val="tx1"/>
            </a:solidFill>
          </a:ln>
        </p:spPr>
      </p:pic>
      <p:sp>
        <p:nvSpPr>
          <p:cNvPr id="77838" name="Line 14"/>
          <p:cNvSpPr>
            <a:spLocks noChangeShapeType="1"/>
          </p:cNvSpPr>
          <p:nvPr/>
        </p:nvSpPr>
        <p:spPr bwMode="auto">
          <a:xfrm flipV="1">
            <a:off x="2895600" y="1676400"/>
            <a:ext cx="175260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100012" tIns="49212" rIns="100012" bIns="4921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3505200" y="4419600"/>
            <a:ext cx="1066800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100012" tIns="49212" rIns="100012" bIns="4921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0" name="Oval 16"/>
          <p:cNvSpPr>
            <a:spLocks noChangeArrowheads="1"/>
          </p:cNvSpPr>
          <p:nvPr/>
        </p:nvSpPr>
        <p:spPr bwMode="auto">
          <a:xfrm>
            <a:off x="609600" y="3048000"/>
            <a:ext cx="762000" cy="152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00012" tIns="49212" rIns="100012" bIns="4921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1" name="Oval 17"/>
          <p:cNvSpPr>
            <a:spLocks noChangeArrowheads="1"/>
          </p:cNvSpPr>
          <p:nvPr/>
        </p:nvSpPr>
        <p:spPr bwMode="auto">
          <a:xfrm>
            <a:off x="609600" y="3048000"/>
            <a:ext cx="685800" cy="228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00012" tIns="49212" rIns="100012" bIns="4921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2" name="Oval 18"/>
          <p:cNvSpPr>
            <a:spLocks noChangeArrowheads="1"/>
          </p:cNvSpPr>
          <p:nvPr/>
        </p:nvSpPr>
        <p:spPr bwMode="auto">
          <a:xfrm>
            <a:off x="533400" y="2971800"/>
            <a:ext cx="838200" cy="3048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100012" tIns="49212" rIns="100012" bIns="4921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7475" y="5092005"/>
            <a:ext cx="67762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Built on top of Shindig </a:t>
            </a:r>
          </a:p>
          <a:p>
            <a:pPr>
              <a:buFont typeface="Arial"/>
              <a:buChar char="•"/>
            </a:pPr>
            <a:r>
              <a:rPr lang="en-US" sz="2800" dirty="0" err="1" smtClean="0"/>
              <a:t>OAuth</a:t>
            </a:r>
            <a:r>
              <a:rPr lang="en-US" sz="2800" dirty="0" smtClean="0"/>
              <a:t> Security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Container-Gadget JSON-RPC Communication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8" grpId="0" animBg="1"/>
      <p:bldP spid="778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18" charset="-128"/>
                <a:cs typeface="ＭＳ Ｐゴシック" pitchFamily="18" charset="-128"/>
              </a:rPr>
              <a:t>TeraGrid REST Information Services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1234440"/>
          <a:ext cx="6400800" cy="4937760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</a:tblGrid>
              <a:tr h="714375"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/profiles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GET – list all user profiles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PUT – unused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POST – add a new user profile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DELETE – unused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/profiles/id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GET – get user profile details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PUT – update user profile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POST – unused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DELETE – delete user profile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/resources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GET – list all resources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PUT – unused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POST –  add resource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DELETE – unused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/resources/id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GET – get resource details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PUT – update resource information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POST - unused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DELETE – delete resource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/accounts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GET – list all accounts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PUT – unused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POST – add account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DELETE - unused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/accounts/id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GET – get account details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PUT – update account details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POST - unused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DELETE – delete account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6400800"/>
            <a:ext cx="2910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of </a:t>
            </a:r>
            <a:r>
              <a:rPr lang="en-US" dirty="0" err="1" smtClean="0"/>
              <a:t>Rion</a:t>
            </a:r>
            <a:r>
              <a:rPr lang="en-US" dirty="0" smtClean="0"/>
              <a:t> Dooley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Back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to put it all together again.</a:t>
            </a:r>
          </a:p>
          <a:p>
            <a:pPr lvl="1"/>
            <a:r>
              <a:rPr lang="en-US" dirty="0" smtClean="0"/>
              <a:t>Working Grid gadgets and mash-up examples.</a:t>
            </a:r>
          </a:p>
          <a:p>
            <a:pPr lvl="1"/>
            <a:r>
              <a:rPr lang="en-US" dirty="0" smtClean="0"/>
              <a:t>Running in an open social container</a:t>
            </a:r>
          </a:p>
          <a:p>
            <a:pPr lvl="1"/>
            <a:r>
              <a:rPr lang="en-US" dirty="0" smtClean="0"/>
              <a:t>Coupled </a:t>
            </a:r>
            <a:r>
              <a:rPr lang="en-US" smtClean="0"/>
              <a:t>with Axis and </a:t>
            </a:r>
            <a:r>
              <a:rPr lang="en-US" dirty="0" smtClean="0"/>
              <a:t>REST information services</a:t>
            </a:r>
          </a:p>
          <a:p>
            <a:pPr lvl="1"/>
            <a:r>
              <a:rPr lang="en-US" dirty="0" smtClean="0"/>
              <a:t>Continued support for workflows</a:t>
            </a:r>
          </a:p>
          <a:p>
            <a:r>
              <a:rPr lang="en-US" dirty="0" smtClean="0"/>
              <a:t>Expect this at SC09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1" y="304798"/>
          <a:ext cx="8762999" cy="6324603"/>
        </p:xfrm>
        <a:graphic>
          <a:graphicData uri="http://schemas.openxmlformats.org/drawingml/2006/table">
            <a:tbl>
              <a:tblPr/>
              <a:tblGrid>
                <a:gridCol w="2305108"/>
                <a:gridCol w="4477471"/>
                <a:gridCol w="1980420"/>
              </a:tblGrid>
              <a:tr h="413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Project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1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Grid Portal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Packaged, one step installation of Grid portlets into Tomcat+Gridsphere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Stable, V2.5 for TG09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101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Axis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One step install of Resource Discovery and Prediction Services. More services to come.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Stable, V1.0 for TG09.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</a:tr>
              <a:tr h="101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Workflow Suite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Support for scientific workflows, based on LEAD tools.  Suresh will describe next.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Dev. Release for TG09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713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GTLAB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JSF Tag Libraries for building Grid portlets and gadgets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Dev. Release for TG09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</a:tr>
              <a:tr h="713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JavaScript COG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Cyberaide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JavaScript libraries for building Grid gateways.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Dev. Preview for TG09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713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Gadgets, Open Social Portals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Open Social containers, gadgets,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OAuth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OpenID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SVN, will build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713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Incubator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projects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Pylons portals, metascheduling services, bio-gadgets,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SVN if you dare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838200"/>
          </a:xfrm>
        </p:spPr>
        <p:txBody>
          <a:bodyPr/>
          <a:lstStyle/>
          <a:p>
            <a:r>
              <a:rPr lang="en-US" smtClean="0">
                <a:ea typeface="ＭＳ Ｐゴシック" pitchFamily="18" charset="-128"/>
                <a:cs typeface="ＭＳ Ｐゴシック" pitchFamily="18" charset="-128"/>
              </a:rPr>
              <a:t>OGCE and Gateways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8077200" cy="3276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itchFamily="-112" charset="2"/>
              <a:buChar char=""/>
              <a:defRPr/>
            </a:pPr>
            <a:r>
              <a:rPr lang="en-US" sz="2400" dirty="0" smtClean="0"/>
              <a:t>We develop and package software for use by TeraGrid Science Gateways and other resources</a:t>
            </a:r>
          </a:p>
          <a:p>
            <a:pPr lvl="1">
              <a:buFont typeface="Wingdings 2" pitchFamily="-112" charset="2"/>
              <a:buChar char=""/>
              <a:defRPr/>
            </a:pPr>
            <a:r>
              <a:rPr lang="en-US" sz="2200" dirty="0" err="1" smtClean="0"/>
              <a:t>BioVLAB</a:t>
            </a:r>
            <a:r>
              <a:rPr lang="en-US" sz="2200" dirty="0" smtClean="0"/>
              <a:t> use OGCE tools to run on Amazon </a:t>
            </a:r>
          </a:p>
          <a:p>
            <a:pPr>
              <a:buFont typeface="Wingdings 2" pitchFamily="-112" charset="2"/>
              <a:buChar char=""/>
              <a:defRPr/>
            </a:pPr>
            <a:r>
              <a:rPr lang="en-US" sz="2400" dirty="0" smtClean="0"/>
              <a:t>A lot of this comes from active Gateways.</a:t>
            </a:r>
          </a:p>
          <a:p>
            <a:pPr lvl="1">
              <a:buFont typeface="Wingdings 2" pitchFamily="-112" charset="2"/>
              <a:buChar char=""/>
              <a:defRPr/>
            </a:pPr>
            <a:r>
              <a:rPr lang="en-US" sz="2000" dirty="0" smtClean="0"/>
              <a:t>Information Services (GPIR, QBETS): TeraGrid User Portal</a:t>
            </a:r>
          </a:p>
          <a:p>
            <a:pPr lvl="1">
              <a:buFont typeface="Wingdings 2" pitchFamily="-112" charset="2"/>
              <a:buChar char=""/>
              <a:defRPr/>
            </a:pPr>
            <a:r>
              <a:rPr lang="en-US" sz="2000" dirty="0" smtClean="0"/>
              <a:t>Workflow tools: LEAD</a:t>
            </a:r>
          </a:p>
          <a:p>
            <a:pPr lvl="1">
              <a:buFont typeface="Wingdings 2" pitchFamily="-112" charset="2"/>
              <a:buChar char=""/>
              <a:defRPr/>
            </a:pPr>
            <a:r>
              <a:rPr lang="en-US" sz="2000" dirty="0" smtClean="0"/>
              <a:t>Resource Discovery Service, File Browser Applet: TGUP, </a:t>
            </a:r>
            <a:r>
              <a:rPr lang="en-US" sz="2000" dirty="0" err="1" smtClean="0"/>
              <a:t>GridChem</a:t>
            </a:r>
            <a:endParaRPr lang="en-US" sz="2000" dirty="0" smtClean="0"/>
          </a:p>
          <a:p>
            <a:pPr lvl="1">
              <a:buFont typeface="Wingdings 2" pitchFamily="-112" charset="2"/>
              <a:buChar char=""/>
              <a:defRPr/>
            </a:pPr>
            <a:r>
              <a:rPr lang="en-US" sz="2000" dirty="0" smtClean="0"/>
              <a:t>Gadgets, Open Social Containers: </a:t>
            </a:r>
            <a:r>
              <a:rPr lang="en-US" sz="2000" dirty="0" err="1" smtClean="0"/>
              <a:t>SIDGrid</a:t>
            </a:r>
            <a:r>
              <a:rPr lang="en-US" sz="2000" dirty="0" smtClean="0"/>
              <a:t>, OLSG</a:t>
            </a:r>
          </a:p>
          <a:p>
            <a:pPr>
              <a:buFont typeface="Wingdings 2" pitchFamily="-112" charset="2"/>
              <a:buChar char=""/>
              <a:defRPr/>
            </a:pPr>
            <a:r>
              <a:rPr lang="en-US" sz="2200" dirty="0" smtClean="0"/>
              <a:t>We contribute codes back to these projects.	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4724400"/>
            <a:ext cx="1752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Gateways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4724400"/>
            <a:ext cx="1752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/>
              <a:t>OGCE</a:t>
            </a:r>
          </a:p>
          <a:p>
            <a:pPr algn="ctr">
              <a:defRPr/>
            </a:pPr>
            <a:r>
              <a:rPr lang="en-US" sz="2800" dirty="0"/>
              <a:t>Software</a:t>
            </a:r>
          </a:p>
          <a:p>
            <a:pPr algn="ctr">
              <a:defRPr/>
            </a:pPr>
            <a:endParaRPr lang="en-US" sz="2800" dirty="0"/>
          </a:p>
        </p:txBody>
      </p:sp>
      <p:sp>
        <p:nvSpPr>
          <p:cNvPr id="10" name="Left-Right Arrow 9"/>
          <p:cNvSpPr/>
          <p:nvPr/>
        </p:nvSpPr>
        <p:spPr>
          <a:xfrm>
            <a:off x="3124200" y="5257800"/>
            <a:ext cx="2819400" cy="457200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825" y="0"/>
            <a:ext cx="394017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52400"/>
            <a:ext cx="4724400" cy="66294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Grid Portal Software</a:t>
            </a:r>
          </a:p>
          <a:p>
            <a:pPr lvl="1"/>
            <a:r>
              <a:rPr lang="en-US" dirty="0" smtClean="0"/>
              <a:t>Java-based</a:t>
            </a:r>
            <a:endParaRPr lang="en-US" dirty="0" smtClean="0"/>
          </a:p>
          <a:p>
            <a:r>
              <a:rPr lang="en-US" dirty="0" smtClean="0"/>
              <a:t>Code </a:t>
            </a:r>
            <a:r>
              <a:rPr lang="en-US" dirty="0"/>
              <a:t>managed by Source Forge SVN. </a:t>
            </a:r>
            <a:r>
              <a:rPr lang="en-US" dirty="0" smtClean="0"/>
              <a:t> </a:t>
            </a:r>
          </a:p>
          <a:p>
            <a:r>
              <a:rPr lang="en-US" dirty="0"/>
              <a:t>Get it by anonymous SVN </a:t>
            </a:r>
            <a:r>
              <a:rPr lang="en-US" dirty="0" smtClean="0"/>
              <a:t>checkout</a:t>
            </a:r>
          </a:p>
          <a:p>
            <a:r>
              <a:rPr lang="en-US" dirty="0"/>
              <a:t>Download the Tar: </a:t>
            </a:r>
            <a:r>
              <a:rPr lang="en-US" dirty="0">
                <a:hlinkClick r:id="rId3"/>
              </a:rPr>
              <a:t>http://ogce.svn.sourceforge.net/viewvc/ogce/tags/ogce-portal-only-2.5-release.tar.</a:t>
            </a:r>
            <a:r>
              <a:rPr lang="en-US" dirty="0" smtClean="0">
                <a:hlinkClick r:id="rId3"/>
              </a:rPr>
              <a:t>gz</a:t>
            </a:r>
            <a:endParaRPr lang="en-US" dirty="0" smtClean="0"/>
          </a:p>
          <a:p>
            <a:r>
              <a:rPr lang="en-US" dirty="0"/>
              <a:t>One-line build: </a:t>
            </a:r>
            <a:r>
              <a:rPr lang="en-US" dirty="0" err="1" smtClean="0"/>
              <a:t>mvn</a:t>
            </a:r>
            <a:r>
              <a:rPr lang="en-US" dirty="0" smtClean="0"/>
              <a:t> clean install.</a:t>
            </a:r>
          </a:p>
          <a:p>
            <a:r>
              <a:rPr lang="en-US" dirty="0" smtClean="0"/>
              <a:t>Download has everything you need except Java.  </a:t>
            </a:r>
            <a:endParaRPr lang="en-US" dirty="0"/>
          </a:p>
          <a:p>
            <a:endParaRPr lang="en-US" dirty="0"/>
          </a:p>
        </p:txBody>
      </p:sp>
      <p:sp>
        <p:nvSpPr>
          <p:cNvPr id="4" name="Donut 3"/>
          <p:cNvSpPr/>
          <p:nvPr/>
        </p:nvSpPr>
        <p:spPr>
          <a:xfrm>
            <a:off x="4953000" y="6400800"/>
            <a:ext cx="2667000" cy="457200"/>
          </a:xfrm>
          <a:prstGeom prst="don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8.png"/>
          <p:cNvPicPr>
            <a:picLocks noChangeAspect="1"/>
          </p:cNvPicPr>
          <p:nvPr/>
        </p:nvPicPr>
        <p:blipFill>
          <a:blip r:embed="rId2"/>
          <a:srcRect r="15833"/>
          <a:stretch>
            <a:fillRect/>
          </a:stretch>
        </p:blipFill>
        <p:spPr>
          <a:xfrm>
            <a:off x="685800" y="0"/>
            <a:ext cx="7806025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692" y="6172200"/>
            <a:ext cx="768030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File browser</a:t>
            </a:r>
            <a:r>
              <a:rPr lang="en-US" sz="2800" dirty="0" smtClean="0"/>
              <a:t> front </a:t>
            </a:r>
            <a:r>
              <a:rPr lang="en-US" sz="2800" dirty="0" smtClean="0"/>
              <a:t>end from OGCE portal download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33925"/>
          </a:xfrm>
          <a:prstGeom prst="rect">
            <a:avLst/>
          </a:prstGeom>
        </p:spPr>
      </p:pic>
      <p:pic>
        <p:nvPicPr>
          <p:cNvPr id="2" name="Picture 1" descr="Polar_Grid_Workflow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0175"/>
            <a:ext cx="9144000" cy="5457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152400"/>
            <a:ext cx="413639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Workflow: GFAC and </a:t>
            </a:r>
            <a:r>
              <a:rPr lang="en-US" sz="2800" dirty="0" err="1" smtClean="0"/>
              <a:t>XBaya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pic2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" y="727075"/>
            <a:ext cx="780415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2438400" y="4724400"/>
            <a:ext cx="1676400" cy="762000"/>
          </a:xfrm>
          <a:prstGeom prst="wedgeRoundRectCallout">
            <a:avLst>
              <a:gd name="adj1" fmla="val -83742"/>
              <a:gd name="adj2" fmla="val -15575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>
                <a:solidFill>
                  <a:schemeClr val="tx1"/>
                </a:solidFill>
                <a:ea typeface="Arial" pitchFamily="-65" charset="0"/>
                <a:cs typeface="Arial" pitchFamily="-65" charset="0"/>
              </a:rPr>
              <a:t>WRF-Static running on Tungsten</a:t>
            </a:r>
          </a:p>
        </p:txBody>
      </p:sp>
      <p:sp>
        <p:nvSpPr>
          <p:cNvPr id="28676" name="Title 1"/>
          <p:cNvSpPr>
            <a:spLocks noGrp="1"/>
          </p:cNvSpPr>
          <p:nvPr>
            <p:ph type="title"/>
          </p:nvPr>
        </p:nvSpPr>
        <p:spPr>
          <a:xfrm>
            <a:off x="320675" y="-79375"/>
            <a:ext cx="8229600" cy="855663"/>
          </a:xfrm>
        </p:spPr>
        <p:txBody>
          <a:bodyPr/>
          <a:lstStyle/>
          <a:p>
            <a:pPr eaLnBrk="1" hangingPunct="1"/>
            <a:r>
              <a:rPr lang="en-US" sz="3200" dirty="0"/>
              <a:t>LEAD: A Weather Forecasting </a:t>
            </a:r>
            <a:r>
              <a:rPr lang="en-US" sz="3200" dirty="0" smtClean="0"/>
              <a:t>Workflow</a:t>
            </a:r>
            <a:endParaRPr lang="en-US" sz="3200" dirty="0"/>
          </a:p>
        </p:txBody>
      </p:sp>
      <p:sp>
        <p:nvSpPr>
          <p:cNvPr id="28678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OGCE Workflow Tutorial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76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638800"/>
            <a:ext cx="8610600" cy="584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Nightly builds on 14 </a:t>
            </a:r>
            <a:r>
              <a:rPr lang="en-US" sz="3200" dirty="0" err="1" smtClean="0"/>
              <a:t>linux</a:t>
            </a:r>
            <a:r>
              <a:rPr lang="en-US" sz="3200" dirty="0" smtClean="0"/>
              <a:t>, Mac PPC, and Mac X86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1492</Words>
  <Application>Microsoft Macintosh PowerPoint</Application>
  <PresentationFormat>On-screen Show (4:3)</PresentationFormat>
  <Paragraphs>200</Paragraphs>
  <Slides>26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OGCE Overview: Portals, Services, Workflows, Gadgets, and Tags</vt:lpstr>
      <vt:lpstr>Links for More Information </vt:lpstr>
      <vt:lpstr>Slide 3</vt:lpstr>
      <vt:lpstr>OGCE and Gateways </vt:lpstr>
      <vt:lpstr>Slide 5</vt:lpstr>
      <vt:lpstr>Slide 6</vt:lpstr>
      <vt:lpstr>Slide 7</vt:lpstr>
      <vt:lpstr>LEAD: A Weather Forecasting Workflow</vt:lpstr>
      <vt:lpstr>Slide 9</vt:lpstr>
      <vt:lpstr>Slide 10</vt:lpstr>
      <vt:lpstr>Some OGCE Services</vt:lpstr>
      <vt:lpstr>Resource Discovery Service</vt:lpstr>
      <vt:lpstr>Resource Prediction Service (RPS)</vt:lpstr>
      <vt:lpstr>Packaging Services</vt:lpstr>
      <vt:lpstr>Upcoming Services</vt:lpstr>
      <vt:lpstr>OGCE and Web 2.0</vt:lpstr>
      <vt:lpstr>Slide 17</vt:lpstr>
      <vt:lpstr>OGCE Strategies for Web 2.0</vt:lpstr>
      <vt:lpstr>Authentication</vt:lpstr>
      <vt:lpstr>Cyberaide JavaScript API Summary</vt:lpstr>
      <vt:lpstr>Slide 21</vt:lpstr>
      <vt:lpstr>TeraGrid Gadgets using the OpenSocial APIs</vt:lpstr>
      <vt:lpstr>TeraGrid Gadgets on iGoogle</vt:lpstr>
      <vt:lpstr>Pilot Open Social Project: SIDGrid Gadget Container Integration (W.Wu)</vt:lpstr>
      <vt:lpstr>TeraGrid REST Information Services</vt:lpstr>
      <vt:lpstr>Putting It All Back Together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Marlon  Pierce</dc:creator>
  <cp:lastModifiedBy>Marlon  Pierce</cp:lastModifiedBy>
  <cp:revision>50</cp:revision>
  <dcterms:created xsi:type="dcterms:W3CDTF">2009-06-24T13:18:05Z</dcterms:created>
  <dcterms:modified xsi:type="dcterms:W3CDTF">2009-06-24T15:38:59Z</dcterms:modified>
</cp:coreProperties>
</file>