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7"/>
  </p:notesMasterIdLst>
  <p:sldIdLst>
    <p:sldId id="297" r:id="rId2"/>
    <p:sldId id="494" r:id="rId3"/>
    <p:sldId id="472" r:id="rId4"/>
    <p:sldId id="475" r:id="rId5"/>
    <p:sldId id="476" r:id="rId6"/>
    <p:sldId id="495" r:id="rId7"/>
    <p:sldId id="496" r:id="rId8"/>
    <p:sldId id="489" r:id="rId9"/>
    <p:sldId id="487" r:id="rId10"/>
    <p:sldId id="490" r:id="rId11"/>
    <p:sldId id="474" r:id="rId12"/>
    <p:sldId id="492" r:id="rId13"/>
    <p:sldId id="483" r:id="rId14"/>
    <p:sldId id="491" r:id="rId15"/>
    <p:sldId id="49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FC9F1"/>
    <a:srgbClr val="FF9797"/>
    <a:srgbClr val="C2E59B"/>
    <a:srgbClr val="B0DD7F"/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83228" autoAdjust="0"/>
  </p:normalViewPr>
  <p:slideViewPr>
    <p:cSldViewPr>
      <p:cViewPr varScale="1">
        <p:scale>
          <a:sx n="83" d="100"/>
          <a:sy n="83" d="100"/>
        </p:scale>
        <p:origin x="4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4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8/21/2013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8/21/2013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d-npac.org/users/gcf/cps615intro96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ucloudsummerschool.appspot.com/p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413" y="381000"/>
            <a:ext cx="9144000" cy="1905000"/>
          </a:xfrm>
        </p:spPr>
        <p:txBody>
          <a:bodyPr>
            <a:no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Remarks on MOOC’s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20297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Open Grid Forum BOF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July 24 OGF38B at XSEDE13 San Diego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672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Customizable MOOC’s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7" y="533400"/>
            <a:ext cx="9106348" cy="5173532"/>
          </a:xfrm>
        </p:spPr>
        <p:txBody>
          <a:bodyPr/>
          <a:lstStyle/>
          <a:p>
            <a:pPr marL="285750" indent="-285750"/>
            <a:r>
              <a:rPr lang="en-US" sz="2800" dirty="0"/>
              <a:t>The </a:t>
            </a:r>
            <a:r>
              <a:rPr lang="en-US" sz="2800" dirty="0" smtClean="0"/>
              <a:t>3-15 </a:t>
            </a:r>
            <a:r>
              <a:rPr lang="en-US" sz="2800" dirty="0"/>
              <a:t>minute Video over PowerPoint of </a:t>
            </a:r>
            <a:r>
              <a:rPr lang="en-US" sz="2800" dirty="0" smtClean="0"/>
              <a:t>MOOC lesson object’s  is easy </a:t>
            </a:r>
            <a:r>
              <a:rPr lang="en-US" sz="2800" dirty="0"/>
              <a:t>to re-use</a:t>
            </a:r>
          </a:p>
          <a:p>
            <a:pPr marL="285750" indent="-285750"/>
            <a:r>
              <a:rPr lang="en-US" sz="2800" dirty="0" smtClean="0"/>
              <a:t>Qiu (IU)and  Hayden (ECSU Elizabeth City State University) will customize a module</a:t>
            </a:r>
          </a:p>
          <a:p>
            <a:pPr marL="685800" lvl="1"/>
            <a:r>
              <a:rPr lang="en-US" sz="2400" dirty="0" smtClean="0"/>
              <a:t>Starting with </a:t>
            </a:r>
            <a:r>
              <a:rPr lang="en-US" sz="2400" dirty="0" err="1" smtClean="0"/>
              <a:t>Qiu’s</a:t>
            </a:r>
            <a:r>
              <a:rPr lang="en-US" sz="2400" dirty="0" smtClean="0"/>
              <a:t> cloud computing course at IU</a:t>
            </a:r>
          </a:p>
          <a:p>
            <a:pPr marL="685800" lvl="1"/>
            <a:r>
              <a:rPr lang="en-US" sz="2400" dirty="0" smtClean="0"/>
              <a:t>Adding material on use of Cloud Computing in Remote Sensing (area covered by ECSU course)</a:t>
            </a:r>
          </a:p>
          <a:p>
            <a:pPr marL="285750"/>
            <a:r>
              <a:rPr lang="en-US" sz="2800" dirty="0" smtClean="0"/>
              <a:t>This is a model for adding cloud curricula material to diverse set of universities</a:t>
            </a:r>
          </a:p>
          <a:p>
            <a:pPr marL="285750"/>
            <a:r>
              <a:rPr lang="en-US" sz="2800" dirty="0"/>
              <a:t>Defining how to support computing </a:t>
            </a:r>
            <a:r>
              <a:rPr lang="en-US" sz="2800" dirty="0" smtClean="0"/>
              <a:t>labs associated with MOOC’s </a:t>
            </a:r>
            <a:r>
              <a:rPr lang="en-US" sz="2800" dirty="0"/>
              <a:t>with FutureGrid or appliances + Virtual </a:t>
            </a:r>
            <a:r>
              <a:rPr lang="en-US" sz="2800" dirty="0" smtClean="0"/>
              <a:t>Box</a:t>
            </a:r>
          </a:p>
          <a:p>
            <a:pPr marL="685800" lvl="1"/>
            <a:r>
              <a:rPr lang="en-US" sz="2400" dirty="0" smtClean="0"/>
              <a:t>Appliances scale as download to student’s client</a:t>
            </a:r>
          </a:p>
          <a:p>
            <a:pPr marL="685800" lvl="1"/>
            <a:r>
              <a:rPr lang="en-US" sz="2400" dirty="0" smtClean="0"/>
              <a:t>Virtual machines essential</a:t>
            </a:r>
            <a:endParaRPr lang="en-US" sz="2400" dirty="0"/>
          </a:p>
          <a:p>
            <a:pPr marL="28575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0" t="9195" r="3605" b="4528"/>
          <a:stretch/>
        </p:blipFill>
        <p:spPr>
          <a:xfrm>
            <a:off x="22123" y="12290"/>
            <a:ext cx="68220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4142" y="533400"/>
            <a:ext cx="22998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of course build many different interfaces</a:t>
            </a:r>
          </a:p>
          <a:p>
            <a:endParaRPr lang="en-US" sz="2800" dirty="0"/>
          </a:p>
          <a:p>
            <a:r>
              <a:rPr lang="en-US" sz="2800" dirty="0" smtClean="0"/>
              <a:t>Songs stored on YouTube</a:t>
            </a:r>
          </a:p>
          <a:p>
            <a:endParaRPr lang="en-US" sz="2800" dirty="0"/>
          </a:p>
          <a:p>
            <a:r>
              <a:rPr lang="en-US" sz="2800" dirty="0" smtClean="0"/>
              <a:t>Songs prepared with Adobe Presenter on Laptop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9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Two limits where MOOC’s are Compelling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volume courses (CS/</a:t>
            </a:r>
            <a:r>
              <a:rPr lang="en-US" dirty="0" err="1" smtClean="0"/>
              <a:t>Ph</a:t>
            </a:r>
            <a:r>
              <a:rPr lang="en-US" dirty="0" smtClean="0"/>
              <a:t>/</a:t>
            </a:r>
            <a:r>
              <a:rPr lang="en-US" dirty="0" err="1" smtClean="0"/>
              <a:t>Chem</a:t>
            </a:r>
            <a:r>
              <a:rPr lang="en-US" dirty="0" smtClean="0"/>
              <a:t>/Bio101…) where scalability of MOOC’s make them attractive to reach a lot of students</a:t>
            </a:r>
          </a:p>
          <a:p>
            <a:r>
              <a:rPr lang="en-US" dirty="0" smtClean="0"/>
              <a:t>Niche areas where there is some student interest but either no faculty expertise or not enough students to justify traditional courses</a:t>
            </a:r>
          </a:p>
          <a:p>
            <a:pPr lvl="1"/>
            <a:r>
              <a:rPr lang="en-US" dirty="0" smtClean="0"/>
              <a:t>Offer to many institutions simultaneously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91361" y="3733800"/>
            <a:ext cx="4762500" cy="3228975"/>
            <a:chOff x="4391361" y="3733800"/>
            <a:chExt cx="4762500" cy="3228975"/>
          </a:xfrm>
        </p:grpSpPr>
        <p:pic>
          <p:nvPicPr>
            <p:cNvPr id="1026" name="Picture 2" descr="http://farm3.static.flickr.com/2721/4519914359_1ba63b25f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361" y="3733800"/>
              <a:ext cx="4762500" cy="322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4776769"/>
              <a:ext cx="1066800" cy="1600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Hermit’s Cave Virtual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" y="762000"/>
            <a:ext cx="9131710" cy="4525963"/>
          </a:xfrm>
        </p:spPr>
        <p:txBody>
          <a:bodyPr/>
          <a:lstStyle/>
          <a:p>
            <a:r>
              <a:rPr lang="en-US" sz="2400" dirty="0" smtClean="0"/>
              <a:t>I proposed in 1999 misjudging pace of online education: One can place faculty in their favorite location (e.g. remote cave) and universities provide structure to give “credentials” while faculty teach</a:t>
            </a:r>
          </a:p>
          <a:p>
            <a:pPr lvl="1"/>
            <a:r>
              <a:rPr lang="en-US" sz="2000" dirty="0" smtClean="0"/>
              <a:t>Maybe some populate repository; others actually deliver courses</a:t>
            </a:r>
          </a:p>
          <a:p>
            <a:r>
              <a:rPr lang="en-US" sz="2400" dirty="0" smtClean="0"/>
              <a:t>Note </a:t>
            </a:r>
            <a:r>
              <a:rPr lang="en-US" sz="2400" b="1" dirty="0" smtClean="0"/>
              <a:t>Google Course Builder </a:t>
            </a:r>
            <a:r>
              <a:rPr lang="en-US" sz="2400" dirty="0" smtClean="0"/>
              <a:t>has no need for local resources except for faculty client (laptop) – entire course stored in the cloud</a:t>
            </a:r>
          </a:p>
          <a:p>
            <a:r>
              <a:rPr lang="en-US" sz="2400" dirty="0" smtClean="0"/>
              <a:t>So we can radically change</a:t>
            </a:r>
            <a:r>
              <a:rPr lang="en-US" sz="2400" dirty="0"/>
              <a:t> </a:t>
            </a:r>
            <a:r>
              <a:rPr lang="en-US" sz="2400" dirty="0" smtClean="0"/>
              <a:t>university system with a major cross institution virtual education and</a:t>
            </a:r>
            <a:br>
              <a:rPr lang="en-US" sz="2400" dirty="0" smtClean="0"/>
            </a:br>
            <a:r>
              <a:rPr lang="en-US" sz="2400" dirty="0" smtClean="0"/>
              <a:t>as well research component</a:t>
            </a:r>
          </a:p>
          <a:p>
            <a:r>
              <a:rPr lang="en-US" sz="2400" dirty="0" smtClean="0"/>
              <a:t>Enabled by cloud plus high </a:t>
            </a:r>
            <a:br>
              <a:rPr lang="en-US" sz="2400" dirty="0" smtClean="0"/>
            </a:br>
            <a:r>
              <a:rPr lang="en-US" sz="2400" dirty="0" smtClean="0"/>
              <a:t>performance reliable networking</a:t>
            </a:r>
          </a:p>
          <a:p>
            <a:r>
              <a:rPr lang="en-US" sz="2400" dirty="0" smtClean="0"/>
              <a:t>Lets set up community to define</a:t>
            </a:r>
            <a:br>
              <a:rPr lang="en-US" sz="2400" dirty="0" smtClean="0"/>
            </a:br>
            <a:r>
              <a:rPr lang="en-US" sz="2400" dirty="0" smtClean="0"/>
              <a:t>and build the virtual university</a:t>
            </a:r>
            <a:br>
              <a:rPr lang="en-US" sz="2400" dirty="0" smtClean="0"/>
            </a:br>
            <a:r>
              <a:rPr lang="en-US" sz="2400" dirty="0" smtClean="0"/>
              <a:t>MOOC repository and other</a:t>
            </a:r>
            <a:br>
              <a:rPr lang="en-US" sz="2400" dirty="0" smtClean="0"/>
            </a:br>
            <a:r>
              <a:rPr lang="en-US" sz="2400" dirty="0" smtClean="0"/>
              <a:t>needed activities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843262"/>
          </a:xfrm>
        </p:spPr>
        <p:txBody>
          <a:bodyPr/>
          <a:lstStyle/>
          <a:p>
            <a:r>
              <a:rPr lang="en-US" dirty="0" smtClean="0"/>
              <a:t>Mentoring / Grading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854869"/>
            <a:ext cx="9067800" cy="1964532"/>
          </a:xfrm>
        </p:spPr>
        <p:txBody>
          <a:bodyPr/>
          <a:lstStyle/>
          <a:p>
            <a:r>
              <a:rPr lang="en-US" dirty="0" smtClean="0"/>
              <a:t>We should aim at simplicity; attractive at moment is a mix of multi-topic forum plus more interactive Hangouts or equivalent (5-12 people)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99" t="19170" r="45986" b="41752"/>
          <a:stretch/>
        </p:blipFill>
        <p:spPr>
          <a:xfrm>
            <a:off x="0" y="2819400"/>
            <a:ext cx="7315200" cy="4038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2443792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https://www.youtube.com/watch?v=M3jcSCA9_hM</a:t>
            </a:r>
          </a:p>
        </p:txBody>
      </p:sp>
    </p:spTree>
    <p:extLst>
      <p:ext uri="{BB962C8B-B14F-4D97-AF65-F5344CB8AC3E}">
        <p14:creationId xmlns:p14="http://schemas.microsoft.com/office/powerpoint/2010/main" val="21938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954741"/>
          </a:xfrm>
        </p:spPr>
        <p:txBody>
          <a:bodyPr/>
          <a:lstStyle/>
          <a:p>
            <a:r>
              <a:rPr lang="en-US" dirty="0" smtClean="0"/>
              <a:t>This is all very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184"/>
            <a:ext cx="8229600" cy="4525963"/>
          </a:xfrm>
        </p:spPr>
        <p:txBody>
          <a:bodyPr/>
          <a:lstStyle/>
          <a:p>
            <a:r>
              <a:rPr lang="en-US" dirty="0" smtClean="0"/>
              <a:t>Correct but that’s good </a:t>
            </a:r>
          </a:p>
          <a:p>
            <a:r>
              <a:rPr lang="en-US" dirty="0" smtClean="0"/>
              <a:t>Internet successes are from simple ideas done very well</a:t>
            </a:r>
          </a:p>
          <a:p>
            <a:r>
              <a:rPr lang="en-US" dirty="0" smtClean="0"/>
              <a:t>MOOC’s are a very old idea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www.old-npac.org/users/gcf/cps615intro96/index.html</a:t>
            </a:r>
            <a:r>
              <a:rPr lang="en-US" dirty="0" smtClean="0"/>
              <a:t> does a playlist on audio + PowerPoint in 1996</a:t>
            </a:r>
          </a:p>
          <a:p>
            <a:pPr lvl="1"/>
            <a:r>
              <a:rPr lang="en-US" dirty="0" smtClean="0"/>
              <a:t>But they didn’t work well before due to network</a:t>
            </a:r>
          </a:p>
          <a:p>
            <a:pPr lvl="1"/>
            <a:r>
              <a:rPr lang="en-US" dirty="0" smtClean="0"/>
              <a:t>In general MOOC’s less sophisticated than much online education?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94" y="0"/>
            <a:ext cx="8229600" cy="838200"/>
          </a:xfrm>
        </p:spPr>
        <p:txBody>
          <a:bodyPr/>
          <a:lstStyle/>
          <a:p>
            <a:r>
              <a:rPr lang="en-US" dirty="0" smtClean="0"/>
              <a:t>OGF BOF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" y="685800"/>
            <a:ext cx="8967019" cy="4525963"/>
          </a:xfrm>
        </p:spPr>
        <p:txBody>
          <a:bodyPr/>
          <a:lstStyle/>
          <a:p>
            <a:r>
              <a:rPr lang="en-US" sz="2400" dirty="0"/>
              <a:t>MOOC's are likely to have profound implications for education if only by waking the sleeping giant to reconsider some teaching and costing models. </a:t>
            </a:r>
            <a:endParaRPr lang="en-US" sz="2400" dirty="0" smtClean="0"/>
          </a:p>
          <a:p>
            <a:r>
              <a:rPr lang="en-US" sz="2400" dirty="0" smtClean="0"/>
              <a:t>MOOC's </a:t>
            </a:r>
            <a:r>
              <a:rPr lang="en-US" sz="2400" dirty="0"/>
              <a:t>have new open source software (</a:t>
            </a:r>
            <a:r>
              <a:rPr lang="en-US" sz="2400" dirty="0" err="1"/>
              <a:t>EdX</a:t>
            </a:r>
            <a:r>
              <a:rPr lang="en-US" sz="2400" dirty="0"/>
              <a:t> and Google Course Builder) challenging older proprietary (Blackboard) and open systems (Moodle, Sakai).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also suggesting open source credentials like </a:t>
            </a:r>
            <a:r>
              <a:rPr lang="en-US" sz="2400" dirty="0" err="1" smtClean="0"/>
              <a:t>eBadges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Openbadges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MOOC's </a:t>
            </a:r>
            <a:r>
              <a:rPr lang="en-US" sz="2400" dirty="0"/>
              <a:t>also provide new ways for organizations to describe their capabilities; maybe all software should be packaged with a MOOC describing how to </a:t>
            </a:r>
            <a:r>
              <a:rPr lang="en-US" sz="2400" dirty="0" smtClean="0"/>
              <a:t>use.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will discuss the implications of this for </a:t>
            </a:r>
            <a:r>
              <a:rPr lang="en-US" sz="2400" dirty="0" smtClean="0"/>
              <a:t>OGF such as standards </a:t>
            </a:r>
            <a:r>
              <a:rPr lang="en-US" sz="2400" dirty="0"/>
              <a:t>and software best practices for MOOC's and the best way to organize the community for developing interoperable tools in this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" y="609600"/>
            <a:ext cx="9144000" cy="5441950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start-ups; perhaps over 100,000 participants </a:t>
            </a:r>
          </a:p>
          <a:p>
            <a:r>
              <a:rPr lang="en-US" sz="2800" dirty="0" smtClean="0"/>
              <a:t>Relevant to Data Science (where IU is preparing a MOOC) as this is a new field with few courses at most universities</a:t>
            </a:r>
          </a:p>
          <a:p>
            <a:r>
              <a:rPr lang="en-US" sz="2800" dirty="0" smtClean="0"/>
              <a:t>Typical model is collection of short prerecorded segments (talking head over PowerPoint) of length 3-15 minutes</a:t>
            </a:r>
          </a:p>
          <a:p>
            <a:r>
              <a:rPr lang="en-US" sz="2800" dirty="0" smtClean="0"/>
              <a:t>These “lesson objects” can be viewed as “songs”</a:t>
            </a:r>
          </a:p>
          <a:p>
            <a:r>
              <a:rPr lang="en-US" sz="2800" dirty="0" smtClean="0"/>
              <a:t>Google Course Builder (python open source) builds customizable  MOOC’s as “playlists” of “songs”</a:t>
            </a:r>
          </a:p>
          <a:p>
            <a:r>
              <a:rPr lang="en-US" sz="2800" b="1" dirty="0" smtClean="0"/>
              <a:t>Tells you to capture all material as “lesson objects”</a:t>
            </a:r>
          </a:p>
          <a:p>
            <a:r>
              <a:rPr lang="en-US" sz="2800" b="1" dirty="0" smtClean="0"/>
              <a:t>We are aiming to build a repository of many “songs”; used in many ways – tutorials, classes …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66" t="8747" r="23299"/>
          <a:stretch/>
        </p:blipFill>
        <p:spPr>
          <a:xfrm>
            <a:off x="9832" y="22123"/>
            <a:ext cx="627018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6972" y="6242604"/>
            <a:ext cx="529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http://x-informatics.appspot.com/course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0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1120" y="10610"/>
            <a:ext cx="2304043" cy="6009190"/>
          </a:xfrm>
        </p:spPr>
        <p:txBody>
          <a:bodyPr/>
          <a:lstStyle/>
          <a:p>
            <a:r>
              <a:rPr lang="en-US" dirty="0" smtClean="0"/>
              <a:t>Twelve </a:t>
            </a:r>
            <a:r>
              <a:rPr lang="en-US" dirty="0" smtClean="0"/>
              <a:t>~10 minutes lesson objects in this lecture</a:t>
            </a:r>
            <a:endParaRPr lang="en-US" dirty="0"/>
          </a:p>
          <a:p>
            <a:r>
              <a:rPr lang="en-US" dirty="0" smtClean="0"/>
              <a:t>IU wants us to close caption if use in real course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59" t="9842" r="22235"/>
          <a:stretch/>
        </p:blipFill>
        <p:spPr>
          <a:xfrm>
            <a:off x="12539" y="15433"/>
            <a:ext cx="684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357" t="12465" r="26929" b="34739"/>
          <a:stretch/>
        </p:blipFill>
        <p:spPr>
          <a:xfrm>
            <a:off x="0" y="-12289"/>
            <a:ext cx="9144000" cy="56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60" t="14666" r="32388" b="25206"/>
          <a:stretch/>
        </p:blipFill>
        <p:spPr>
          <a:xfrm>
            <a:off x="0" y="-2458"/>
            <a:ext cx="9144000" cy="56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Customizable MOOC’s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4525963"/>
          </a:xfrm>
        </p:spPr>
        <p:txBody>
          <a:bodyPr/>
          <a:lstStyle/>
          <a:p>
            <a:r>
              <a:rPr lang="en-US" sz="2800" dirty="0" smtClean="0"/>
              <a:t>We could  teach one class to 100,000 students or 2,000 classes to 50 students</a:t>
            </a:r>
          </a:p>
          <a:p>
            <a:r>
              <a:rPr lang="en-US" sz="2800" dirty="0" smtClean="0"/>
              <a:t>The 2,000 class choice has 2 useful features</a:t>
            </a:r>
          </a:p>
          <a:p>
            <a:pPr lvl="1"/>
            <a:r>
              <a:rPr lang="en-US" sz="2400" dirty="0" smtClean="0"/>
              <a:t>One can use the usual (electronic) mentoring/grading technology</a:t>
            </a:r>
          </a:p>
          <a:p>
            <a:pPr lvl="1"/>
            <a:r>
              <a:rPr lang="en-US" sz="2400" dirty="0" smtClean="0"/>
              <a:t>One can customize each of 2,000 classes for a particular audience given their level and interests</a:t>
            </a:r>
          </a:p>
          <a:p>
            <a:pPr lvl="1"/>
            <a:r>
              <a:rPr lang="en-US" sz="2400" dirty="0" smtClean="0"/>
              <a:t>One can even allow student to customize – that’s what one does in making play lists in iTunes</a:t>
            </a:r>
          </a:p>
          <a:p>
            <a:r>
              <a:rPr lang="en-US" sz="2800" dirty="0" smtClean="0"/>
              <a:t>Both models can be supported by a repository of lesson objects (3-15 minute video segments) in the cloud</a:t>
            </a:r>
          </a:p>
          <a:p>
            <a:r>
              <a:rPr lang="en-US" sz="2800" dirty="0" smtClean="0"/>
              <a:t>The teacher can choose from existing lesson objects and add their own to produce a new customized course with new lessons contributed back to repository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37" t="22373" r="24410" b="8951"/>
          <a:stretch/>
        </p:blipFill>
        <p:spPr>
          <a:xfrm>
            <a:off x="0" y="0"/>
            <a:ext cx="9006729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Cloud MOOC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4994" y="53129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http://iucloudsummerschool.appspot.com/preview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Collaboration in the Cloud and online education environments&amp;quot;&quot;/&gt;&lt;property id=&quot;20307&quot; value=&quot;297&quot;/&gt;&lt;/object&gt;&lt;object type=&quot;3&quot; unique_id=&quot;10006&quot;&gt;&lt;property id=&quot;20148&quot; value=&quot;5&quot;/&gt;&lt;property id=&quot;20300&quot; value=&quot;Slide 3 - &amp;quot;McKinsey Institute on Big Data Jobs&amp;quot;&quot;/&gt;&lt;property id=&quot;20307&quot; value=&quot;438&quot;/&gt;&lt;/object&gt;&lt;object type=&quot;3&quot; unique_id=&quot;10012&quot;&gt;&lt;property id=&quot;20148&quot; value=&quot;5&quot;/&gt;&lt;property id=&quot;20300&quot; value=&quot;Slide 4 - &amp;quot;Massive Open Online Courses (MOOC)&amp;quot;&quot;/&gt;&lt;property id=&quot;20307&quot; value=&quot;472&quot;/&gt;&lt;/object&gt;&lt;object type=&quot;3&quot; unique_id=&quot;106385&quot;&gt;&lt;property id=&quot;20148&quot; value=&quot;5&quot;/&gt;&lt;property id=&quot;20300&quot; value=&quot;Slide 5&quot;/&gt;&lt;property id=&quot;20307&quot; value=&quot;475&quot;/&gt;&lt;/object&gt;&lt;object type=&quot;3&quot; unique_id=&quot;106386&quot;&gt;&lt;property id=&quot;20148&quot; value=&quot;5&quot;/&gt;&lt;property id=&quot;20300&quot; value=&quot;Slide 6&quot;/&gt;&lt;property id=&quot;20307&quot; value=&quot;476&quot;/&gt;&lt;/object&gt;&lt;object type=&quot;3&quot; unique_id=&quot;106388&quot;&gt;&lt;property id=&quot;20148&quot; value=&quot;5&quot;/&gt;&lt;property id=&quot;20300&quot; value=&quot;Slide 10&quot;/&gt;&lt;property id=&quot;20307&quot; value=&quot;474&quot;/&gt;&lt;/object&gt;&lt;object type=&quot;3&quot; unique_id=&quot;106815&quot;&gt;&lt;property id=&quot;20148&quot; value=&quot;5&quot;/&gt;&lt;property id=&quot;20300&quot; value=&quot;Slide 2 - &amp;quot;Abstract&amp;quot;&quot;/&gt;&lt;property id=&quot;20307&quot; value=&quot;482&quot;/&gt;&lt;/object&gt;&lt;object type=&quot;3&quot; unique_id=&quot;106816&quot;&gt;&lt;property id=&quot;20148&quot; value=&quot;5&quot;/&gt;&lt;property id=&quot;20300&quot; value=&quot;Slide 12 - &amp;quot;Hermit’s Cave Virtual University&amp;quot;&quot;/&gt;&lt;property id=&quot;20307&quot; value=&quot;483&quot;/&gt;&lt;/object&gt;&lt;object type=&quot;3&quot; unique_id=&quot;106817&quot;&gt;&lt;property id=&quot;20148&quot; value=&quot;5&quot;/&gt;&lt;property id=&quot;20300&quot; value=&quot;Slide 15 - &amp;quot;3-way Clouds and Universities&amp;quot;&quot;/&gt;&lt;property id=&quot;20307&quot; value=&quot;484&quot;/&gt;&lt;/object&gt;&lt;object type=&quot;3&quot; unique_id=&quot;106818&quot;&gt;&lt;property id=&quot;20148&quot; value=&quot;5&quot;/&gt;&lt;property id=&quot;20300&quot; value=&quot;Slide 16 - &amp;quot;C4 = Continuous Collaborative  Computational Cloud&amp;quot;&quot;/&gt;&lt;property id=&quot;20307&quot; value=&quot;485&quot;/&gt;&lt;/object&gt;&lt;object type=&quot;3&quot; unique_id=&quot;106819&quot;&gt;&lt;property id=&quot;20148&quot; value=&quot;5&quot;/&gt;&lt;property id=&quot;20300&quot; value=&quot;Slide 17 - &amp;quot;Higher Education 2020&amp;quot;&quot;/&gt;&lt;property id=&quot;20307&quot; value=&quot;486&quot;/&gt;&lt;/object&gt;&lt;object type=&quot;3&quot; unique_id=&quot;106925&quot;&gt;&lt;property id=&quot;20148&quot; value=&quot;5&quot;/&gt;&lt;property id=&quot;20300&quot; value=&quot;Slide 8 - &amp;quot;Cloud MOOC Repository&amp;quot;&quot;/&gt;&lt;property id=&quot;20307&quot; value=&quot;487&quot;/&gt;&lt;/object&gt;&lt;object type=&quot;3&quot; unique_id=&quot;107054&quot;&gt;&lt;property id=&quot;20148&quot; value=&quot;5&quot;/&gt;&lt;property id=&quot;20300&quot; value=&quot;Slide 7 - &amp;quot;Customizable MOOC’s I&amp;quot;&quot;/&gt;&lt;property id=&quot;20307&quot; value=&quot;489&quot;/&gt;&lt;/object&gt;&lt;object type=&quot;3&quot; unique_id=&quot;107055&quot;&gt;&lt;property id=&quot;20148&quot; value=&quot;5&quot;/&gt;&lt;property id=&quot;20300&quot; value=&quot;Slide 9 - &amp;quot;Customizable MOOC’s II&amp;quot;&quot;/&gt;&lt;property id=&quot;20307&quot; value=&quot;490&quot;/&gt;&lt;/object&gt;&lt;object type=&quot;3&quot; unique_id=&quot;107110&quot;&gt;&lt;property id=&quot;20148&quot; value=&quot;5&quot;/&gt;&lt;property id=&quot;20300&quot; value=&quot;Slide 13 - &amp;quot;Mentoring / Grading&amp;quot;&quot;/&gt;&lt;property id=&quot;20307&quot; value=&quot;491&quot;/&gt;&lt;/object&gt;&lt;object type=&quot;3&quot; unique_id=&quot;107184&quot;&gt;&lt;property id=&quot;20148&quot; value=&quot;5&quot;/&gt;&lt;property id=&quot;20300&quot; value=&quot;Slide 11 - &amp;quot;Two limits where MOOC’s are Compelling&amp;quot;&quot;/&gt;&lt;property id=&quot;20307&quot; value=&quot;492&quot;/&gt;&lt;/object&gt;&lt;object type=&quot;3&quot; unique_id=&quot;107185&quot;&gt;&lt;property id=&quot;20148&quot; value=&quot;5&quot;/&gt;&lt;property id=&quot;20300&quot; value=&quot;Slide 14 - &amp;quot;This is all very simple&amp;quot;&quot;/&gt;&lt;property id=&quot;20307&quot; value=&quot;49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22116</TotalTime>
  <Words>780</Words>
  <Application>Microsoft Office PowerPoint</Application>
  <PresentationFormat>On-screen Show (4:3)</PresentationFormat>
  <Paragraphs>88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3_Office Theme</vt:lpstr>
      <vt:lpstr> Remarks on MOOC’s</vt:lpstr>
      <vt:lpstr>OGF BOF Goals</vt:lpstr>
      <vt:lpstr>Massive Open Online Courses (MOOC)</vt:lpstr>
      <vt:lpstr>PowerPoint Presentation</vt:lpstr>
      <vt:lpstr>PowerPoint Presentation</vt:lpstr>
      <vt:lpstr>PowerPoint Presentation</vt:lpstr>
      <vt:lpstr>PowerPoint Presentation</vt:lpstr>
      <vt:lpstr>Customizable MOOC’s I</vt:lpstr>
      <vt:lpstr>Cloud MOOC Repository</vt:lpstr>
      <vt:lpstr>Customizable MOOC’s II</vt:lpstr>
      <vt:lpstr>PowerPoint Presentation</vt:lpstr>
      <vt:lpstr>Two limits where MOOC’s are Compelling</vt:lpstr>
      <vt:lpstr>Hermit’s Cave Virtual University</vt:lpstr>
      <vt:lpstr>Mentoring / Grading</vt:lpstr>
      <vt:lpstr>This is all very simple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915</cp:revision>
  <dcterms:created xsi:type="dcterms:W3CDTF">2010-11-02T19:01:47Z</dcterms:created>
  <dcterms:modified xsi:type="dcterms:W3CDTF">2013-08-22T01:57:30Z</dcterms:modified>
</cp:coreProperties>
</file>