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7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8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  <p:sldMasterId id="2147483673" r:id="rId4"/>
    <p:sldMasterId id="2147483681" r:id="rId5"/>
    <p:sldMasterId id="2147483689" r:id="rId6"/>
    <p:sldMasterId id="2147483697" r:id="rId7"/>
    <p:sldMasterId id="2147483705" r:id="rId8"/>
    <p:sldMasterId id="2147483713" r:id="rId9"/>
    <p:sldMasterId id="2147483735" r:id="rId10"/>
    <p:sldMasterId id="2147483746" r:id="rId11"/>
  </p:sldMasterIdLst>
  <p:notesMasterIdLst>
    <p:notesMasterId r:id="rId53"/>
  </p:notesMasterIdLst>
  <p:sldIdLst>
    <p:sldId id="629" r:id="rId12"/>
    <p:sldId id="549" r:id="rId13"/>
    <p:sldId id="696" r:id="rId14"/>
    <p:sldId id="298" r:id="rId15"/>
    <p:sldId id="626" r:id="rId16"/>
    <p:sldId id="314" r:id="rId17"/>
    <p:sldId id="297" r:id="rId18"/>
    <p:sldId id="316" r:id="rId19"/>
    <p:sldId id="690" r:id="rId20"/>
    <p:sldId id="399" r:id="rId21"/>
    <p:sldId id="482" r:id="rId22"/>
    <p:sldId id="483" r:id="rId23"/>
    <p:sldId id="627" r:id="rId24"/>
    <p:sldId id="628" r:id="rId25"/>
    <p:sldId id="630" r:id="rId26"/>
    <p:sldId id="633" r:id="rId27"/>
    <p:sldId id="635" r:id="rId28"/>
    <p:sldId id="636" r:id="rId29"/>
    <p:sldId id="637" r:id="rId30"/>
    <p:sldId id="685" r:id="rId31"/>
    <p:sldId id="643" r:id="rId32"/>
    <p:sldId id="693" r:id="rId33"/>
    <p:sldId id="691" r:id="rId34"/>
    <p:sldId id="692" r:id="rId35"/>
    <p:sldId id="694" r:id="rId36"/>
    <p:sldId id="695" r:id="rId37"/>
    <p:sldId id="646" r:id="rId38"/>
    <p:sldId id="649" r:id="rId39"/>
    <p:sldId id="650" r:id="rId40"/>
    <p:sldId id="673" r:id="rId41"/>
    <p:sldId id="675" r:id="rId42"/>
    <p:sldId id="653" r:id="rId43"/>
    <p:sldId id="654" r:id="rId44"/>
    <p:sldId id="686" r:id="rId45"/>
    <p:sldId id="655" r:id="rId46"/>
    <p:sldId id="689" r:id="rId47"/>
    <p:sldId id="621" r:id="rId48"/>
    <p:sldId id="659" r:id="rId49"/>
    <p:sldId id="660" r:id="rId50"/>
    <p:sldId id="590" r:id="rId51"/>
    <p:sldId id="462" r:id="rId52"/>
  </p:sldIdLst>
  <p:sldSz cx="9144000" cy="6858000" type="screen4x3"/>
  <p:notesSz cx="6858000" cy="9144000"/>
  <p:custDataLst>
    <p:tags r:id="rId5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4F4F"/>
    <a:srgbClr val="FF0000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66" autoAdjust="0"/>
    <p:restoredTop sz="96086" autoAdjust="0"/>
  </p:normalViewPr>
  <p:slideViewPr>
    <p:cSldViewPr snapToGrid="0" snapToObjects="1">
      <p:cViewPr varScale="1">
        <p:scale>
          <a:sx n="120" d="100"/>
          <a:sy n="120" d="100"/>
        </p:scale>
        <p:origin x="92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5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54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Master" Target="slideMasters/slideMaster9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theme" Target="theme/theme1.xml"/><Relationship Id="rId10" Type="http://schemas.openxmlformats.org/officeDocument/2006/relationships/slideMaster" Target="slideMasters/slideMaster8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4" Type="http://schemas.openxmlformats.org/officeDocument/2006/relationships/slideMaster" Target="slideMasters/slideMaster2.xml"/><Relationship Id="rId9" Type="http://schemas.openxmlformats.org/officeDocument/2006/relationships/slideMaster" Target="slideMasters/slideMaster7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6.xml"/><Relationship Id="rId51" Type="http://schemas.openxmlformats.org/officeDocument/2006/relationships/slide" Target="slides/slide40.xml"/><Relationship Id="rId3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AC38FE-F884-4E17-A83D-543C466F79A5}" type="datetimeFigureOut">
              <a:rPr lang="en-US" smtClean="0"/>
              <a:t>7/18/2015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9C080E-B00D-4181-91FC-08D9D4473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48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764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6699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D8143-D15D-4DF0-B208-8B2BDCDED102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9668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Big</a:t>
            </a:r>
            <a:r>
              <a:rPr lang="en-US" baseline="0" dirty="0" smtClean="0"/>
              <a:t> dwarfs are Ogres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Implement Ogres  in ABDS+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399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Big</a:t>
            </a:r>
            <a:r>
              <a:rPr lang="en-US" baseline="0" dirty="0" smtClean="0"/>
              <a:t> dwarfs are Ogres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Implement Ogres  in ABDS+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9849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Big</a:t>
            </a:r>
            <a:r>
              <a:rPr lang="en-US" baseline="0" dirty="0" smtClean="0"/>
              <a:t> dwarfs are Ogres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Implement Ogres  in ABDS+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865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Big</a:t>
            </a:r>
            <a:r>
              <a:rPr lang="en-US" baseline="0" dirty="0" smtClean="0"/>
              <a:t> dwarfs are Ogres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Implement Ogres  in ABDS+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9585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Big</a:t>
            </a:r>
            <a:r>
              <a:rPr lang="en-US" baseline="0" dirty="0" smtClean="0"/>
              <a:t> dwarfs are Ogres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Implement Ogres  in ABDS+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8196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D8143-D15D-4DF0-B208-8B2BDCDED102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8427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D8143-D15D-4DF0-B208-8B2BDCDED102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372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863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B4EB4-5598-40D3-88E5-16B91A0484D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78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700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742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387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2145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3637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8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436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60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151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531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0"/>
            <a:ext cx="518160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57200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2"/>
          </p:nvPr>
        </p:nvSpPr>
        <p:spPr>
          <a:xfrm>
            <a:off x="4733108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323943" y="6291943"/>
            <a:ext cx="6132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10646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283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5931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520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7376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8139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3/1/2015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09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09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3/1/2015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77CC54B-F56B-44F2-8EAB-AB16C6971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1479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56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0903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4434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7795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8520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3/1/2015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8746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3/1/2015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77CC54B-F56B-44F2-8EAB-AB16C6971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7786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00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832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8977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1935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8872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613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3/1/2015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6281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3/1/2015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77CC54B-F56B-44F2-8EAB-AB16C6971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1420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812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4459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8087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361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507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7864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3/1/2015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3527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3/1/2015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77CC54B-F56B-44F2-8EAB-AB16C6971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6981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896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069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9076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369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7634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3/1/2015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6871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3/1/2015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77CC54B-F56B-44F2-8EAB-AB16C6971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671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090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3/1/2015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014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308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6275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solidFill>
                  <a:schemeClr val="tx1"/>
                </a:solidFill>
                <a:latin typeface="Franklin Gothic Medium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Franklin Gothic Medium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solidFill>
                  <a:schemeClr val="tx1"/>
                </a:solidFill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8458" y="6343818"/>
            <a:ext cx="533400" cy="154953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F5B7371F-B25E-42BE-91F9-DCD17E1CF49D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301142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15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569686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722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089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0"/>
            <a:ext cx="518160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57200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2"/>
          </p:nvPr>
        </p:nvSpPr>
        <p:spPr>
          <a:xfrm>
            <a:off x="4733108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323943" y="6291943"/>
            <a:ext cx="6132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143976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1137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3229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327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698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8716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2092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solidFill>
                  <a:schemeClr val="tx1"/>
                </a:solidFill>
                <a:latin typeface="Franklin Gothic Medium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Franklin Gothic Medium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solidFill>
                  <a:schemeClr val="tx1"/>
                </a:solidFill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8458" y="6343818"/>
            <a:ext cx="533400" cy="154953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F5B7371F-B25E-42BE-91F9-DCD17E1CF49D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301142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921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569686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531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0"/>
            <a:ext cx="518160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57200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2"/>
          </p:nvPr>
        </p:nvSpPr>
        <p:spPr>
          <a:xfrm>
            <a:off x="4733108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323943" y="6291943"/>
            <a:ext cx="6132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379670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8064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4488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Supercomputing-Background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Supercomputing-Background-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1863"/>
            <a:ext cx="9144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253438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6912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, Signa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18890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FB4FC23-A57C-493A-9265-05ECE363126E}" type="datetimeFigureOut">
              <a:rPr lang="en-US" sz="2400" i="1">
                <a:solidFill>
                  <a:srgbClr val="000000"/>
                </a:solidFill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7/18/2015</a:t>
            </a:fld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63029DE-C3B1-41B9-A17F-1DB9AD189CD7}" type="slidenum">
              <a:rPr lang="en-US" sz="2400" i="1">
                <a:solidFill>
                  <a:srgbClr val="000000"/>
                </a:solidFill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 i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4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7801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07CC151-8719-4DB4-A441-9CB81E0A00F0}" type="datetimeFigureOut">
              <a:rPr lang="en-US" sz="2400" i="1">
                <a:solidFill>
                  <a:srgbClr val="000000"/>
                </a:solidFill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7/18/2015</a:t>
            </a:fld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2701F94-06A7-45B6-80A5-533ECB98BB99}" type="slidenum">
              <a:rPr lang="en-US" sz="2400" i="1">
                <a:solidFill>
                  <a:srgbClr val="000000"/>
                </a:solidFill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 i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090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30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358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Relationship Id="rId9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9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Relationship Id="rId9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3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61.xml"/><Relationship Id="rId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68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3/1/2015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35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745" r:id="rId13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9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156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9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334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9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850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9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88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9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597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11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737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10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66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2" r:id="rId6"/>
    <p:sldLayoutId id="2147483743" r:id="rId7"/>
    <p:sldLayoutId id="2147483744" r:id="rId8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Supercomputing-Background-2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04800"/>
            <a:ext cx="838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6388" y="1336675"/>
            <a:ext cx="8380412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29" name="Picture 2" descr="Supercomputing-Background-1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1863"/>
            <a:ext cx="9144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6358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+mj-lt"/>
          <a:ea typeface="+mj-ea"/>
          <a:cs typeface="ＭＳ Ｐゴシック" pitchFamily="-10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infomall.org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bigdatawg.nist.gov/V1_output_docs.php" TargetMode="External"/><Relationship Id="rId2" Type="http://schemas.openxmlformats.org/officeDocument/2006/relationships/hyperlink" Target="http://bigdatawg.nist.gov/usecases.php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bigdatawg.nist.gov/usecases.php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igdatacoursespring2014.appspot.com/cours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35475"/>
            <a:ext cx="9144000" cy="1912651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prstClr val="black"/>
                </a:solidFill>
              </a:rPr>
              <a:t>Classification of Big Data Applications and Implications for the Algorithms and Software Needed for Scalable Data Analytics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519663"/>
            <a:ext cx="9144000" cy="1413413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4F4F4F"/>
                </a:solidFill>
              </a:rPr>
              <a:t>70</a:t>
            </a:r>
            <a:r>
              <a:rPr lang="en-US" sz="2400" b="1" baseline="30000" dirty="0" smtClean="0">
                <a:solidFill>
                  <a:srgbClr val="4F4F4F"/>
                </a:solidFill>
              </a:rPr>
              <a:t>th</a:t>
            </a:r>
            <a:r>
              <a:rPr lang="en-US" sz="2400" b="1" dirty="0" smtClean="0">
                <a:solidFill>
                  <a:srgbClr val="4F4F4F"/>
                </a:solidFill>
              </a:rPr>
              <a:t> </a:t>
            </a:r>
            <a:r>
              <a:rPr lang="en-US" sz="2400" b="1" dirty="0">
                <a:solidFill>
                  <a:srgbClr val="4F4F4F"/>
                </a:solidFill>
              </a:rPr>
              <a:t>Annual Meeting of the ORAU Council of Sponsoring Institutions</a:t>
            </a:r>
            <a:endParaRPr lang="en-US" sz="2400" dirty="0">
              <a:solidFill>
                <a:srgbClr val="4F4F4F"/>
              </a:solidFill>
            </a:endParaRPr>
          </a:p>
          <a:p>
            <a:r>
              <a:rPr lang="en-US" sz="2400" b="1" dirty="0">
                <a:solidFill>
                  <a:srgbClr val="4F4F4F"/>
                </a:solidFill>
              </a:rPr>
              <a:t>March 4-5, </a:t>
            </a:r>
            <a:r>
              <a:rPr lang="en-US" sz="2400" b="1" dirty="0" smtClean="0">
                <a:solidFill>
                  <a:srgbClr val="4F4F4F"/>
                </a:solidFill>
              </a:rPr>
              <a:t>2015, </a:t>
            </a:r>
            <a:r>
              <a:rPr lang="en-US" sz="2400" b="1" dirty="0">
                <a:solidFill>
                  <a:srgbClr val="4F4F4F"/>
                </a:solidFill>
              </a:rPr>
              <a:t>Oak Ridge, Tennessee</a:t>
            </a:r>
            <a:endParaRPr lang="en-US" sz="2400" dirty="0">
              <a:solidFill>
                <a:srgbClr val="4F4F4F"/>
              </a:solidFill>
            </a:endParaRPr>
          </a:p>
          <a:p>
            <a:r>
              <a:rPr lang="en-US" sz="2400" b="1" i="1" dirty="0">
                <a:solidFill>
                  <a:srgbClr val="4F4F4F"/>
                </a:solidFill>
              </a:rPr>
              <a:t>Big Data Analytics:  Challenges and Opportunities</a:t>
            </a:r>
            <a:endParaRPr lang="en-US" sz="2400" dirty="0">
              <a:solidFill>
                <a:srgbClr val="4F4F4F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4069976"/>
            <a:ext cx="91440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2000" dirty="0" smtClean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2514" y="4093925"/>
            <a:ext cx="7437119" cy="250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prstClr val="black"/>
                </a:solidFill>
                <a:cs typeface="Times New Roman" pitchFamily="18" charset="0"/>
              </a:rPr>
              <a:t>March 4 2015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prstClr val="black"/>
                </a:solidFill>
                <a:cs typeface="Times New Roman" pitchFamily="18" charset="0"/>
              </a:rPr>
              <a:t>Geoffrey </a:t>
            </a:r>
            <a:r>
              <a:rPr lang="en-US" sz="2000" b="1" dirty="0">
                <a:solidFill>
                  <a:prstClr val="black"/>
                </a:solidFill>
                <a:cs typeface="Times New Roman" pitchFamily="18" charset="0"/>
              </a:rPr>
              <a:t>Fox 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000" dirty="0">
                <a:solidFill>
                  <a:prstClr val="black"/>
                </a:solidFill>
                <a:hlinkClick r:id="rId3"/>
              </a:rPr>
              <a:t>gcf@indiana.edu</a:t>
            </a:r>
            <a:r>
              <a:rPr lang="en-US" sz="2000" dirty="0">
                <a:solidFill>
                  <a:prstClr val="black"/>
                </a:solidFill>
              </a:rPr>
              <a:t>           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  <a:hlinkClick r:id="rId4"/>
              </a:rPr>
              <a:t>http://www.infomall.org</a:t>
            </a:r>
            <a:endParaRPr lang="en-US" dirty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cs typeface="Times New Roman" pitchFamily="18" charset="0"/>
              </a:rPr>
              <a:t>School of Informatics and Computing</a:t>
            </a:r>
          </a:p>
          <a:p>
            <a:pPr algn="ctr"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cs typeface="Times New Roman" pitchFamily="18" charset="0"/>
              </a:rPr>
              <a:t>Digital Science Center</a:t>
            </a:r>
          </a:p>
          <a:p>
            <a:pPr algn="ctr"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cs typeface="Times New Roman" pitchFamily="18" charset="0"/>
              </a:rPr>
              <a:t>Indiana University Bloomington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3/1/2015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66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00"/>
            <a:ext cx="9144000" cy="78825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51 Use Cases: What </a:t>
            </a:r>
            <a:r>
              <a:rPr lang="en-US" b="1" dirty="0" smtClean="0"/>
              <a:t>is Parallelism Over?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00493"/>
            <a:ext cx="9144000" cy="6098891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006BB5"/>
                </a:solidFill>
              </a:rPr>
              <a:t>People</a:t>
            </a:r>
            <a:r>
              <a:rPr lang="en-US" sz="2000" dirty="0">
                <a:solidFill>
                  <a:srgbClr val="006BB5"/>
                </a:solidFill>
              </a:rPr>
              <a:t>: </a:t>
            </a:r>
            <a:r>
              <a:rPr lang="en-US" sz="2000" dirty="0"/>
              <a:t>either the users (but see below) or subjects of </a:t>
            </a:r>
            <a:r>
              <a:rPr lang="en-US" sz="2000" dirty="0" smtClean="0"/>
              <a:t>application and often both</a:t>
            </a:r>
            <a:endParaRPr lang="en-US" sz="2000" dirty="0"/>
          </a:p>
          <a:p>
            <a:r>
              <a:rPr lang="en-US" sz="2000" b="1" dirty="0">
                <a:solidFill>
                  <a:srgbClr val="006BB5"/>
                </a:solidFill>
              </a:rPr>
              <a:t>Decision makers </a:t>
            </a:r>
            <a:r>
              <a:rPr lang="en-US" sz="2000" dirty="0"/>
              <a:t>like researchers or doctors (users of application)</a:t>
            </a:r>
          </a:p>
          <a:p>
            <a:r>
              <a:rPr lang="en-US" sz="2000" b="1" dirty="0" smtClean="0">
                <a:solidFill>
                  <a:srgbClr val="006BB5"/>
                </a:solidFill>
              </a:rPr>
              <a:t>Items</a:t>
            </a:r>
            <a:r>
              <a:rPr lang="en-US" sz="2000" dirty="0" smtClean="0"/>
              <a:t> </a:t>
            </a:r>
            <a:r>
              <a:rPr lang="en-US" sz="2000" dirty="0"/>
              <a:t>such as Images, EMR, Sequences below; observations or contents of online store</a:t>
            </a:r>
          </a:p>
          <a:p>
            <a:pPr lvl="1"/>
            <a:r>
              <a:rPr lang="en-US" sz="1800" b="1" dirty="0">
                <a:solidFill>
                  <a:srgbClr val="006BB5"/>
                </a:solidFill>
              </a:rPr>
              <a:t>Images </a:t>
            </a:r>
            <a:r>
              <a:rPr lang="en-US" sz="1800" dirty="0"/>
              <a:t>or “Electronic Information nuggets”</a:t>
            </a:r>
          </a:p>
          <a:p>
            <a:pPr lvl="1"/>
            <a:r>
              <a:rPr lang="en-US" sz="1800" b="1" dirty="0">
                <a:solidFill>
                  <a:srgbClr val="006BB5"/>
                </a:solidFill>
              </a:rPr>
              <a:t>EMR</a:t>
            </a:r>
            <a:r>
              <a:rPr lang="en-US" sz="1800" dirty="0"/>
              <a:t>: Electronic Medical Records (often similar to people parallelism)</a:t>
            </a:r>
          </a:p>
          <a:p>
            <a:pPr lvl="1"/>
            <a:r>
              <a:rPr lang="en-US" sz="1800" dirty="0"/>
              <a:t>Protein or Gene </a:t>
            </a:r>
            <a:r>
              <a:rPr lang="en-US" sz="1800" b="1" dirty="0">
                <a:solidFill>
                  <a:srgbClr val="006BB5"/>
                </a:solidFill>
              </a:rPr>
              <a:t>Sequences</a:t>
            </a:r>
            <a:r>
              <a:rPr lang="en-US" sz="1800" dirty="0"/>
              <a:t>;</a:t>
            </a:r>
          </a:p>
          <a:p>
            <a:pPr lvl="1"/>
            <a:r>
              <a:rPr lang="en-US" sz="1800" b="1" dirty="0">
                <a:solidFill>
                  <a:srgbClr val="006BB5"/>
                </a:solidFill>
              </a:rPr>
              <a:t>Material</a:t>
            </a:r>
            <a:r>
              <a:rPr lang="en-US" sz="1800" dirty="0"/>
              <a:t> properties, </a:t>
            </a:r>
            <a:r>
              <a:rPr lang="en-US" sz="1800" b="1" dirty="0">
                <a:solidFill>
                  <a:srgbClr val="006BB5"/>
                </a:solidFill>
              </a:rPr>
              <a:t>Manufactured Object </a:t>
            </a:r>
            <a:r>
              <a:rPr lang="en-US" sz="1800" dirty="0" smtClean="0"/>
              <a:t>specifications, </a:t>
            </a:r>
            <a:r>
              <a:rPr lang="en-US" sz="1800" dirty="0"/>
              <a:t>etc</a:t>
            </a:r>
            <a:r>
              <a:rPr lang="en-US" sz="1800" dirty="0" smtClean="0"/>
              <a:t>., </a:t>
            </a:r>
            <a:r>
              <a:rPr lang="en-US" sz="1800" dirty="0"/>
              <a:t>in custom dataset</a:t>
            </a:r>
          </a:p>
          <a:p>
            <a:pPr lvl="1"/>
            <a:r>
              <a:rPr lang="en-US" sz="1800" b="1" dirty="0">
                <a:solidFill>
                  <a:srgbClr val="006BB5"/>
                </a:solidFill>
              </a:rPr>
              <a:t>Modelled</a:t>
            </a:r>
            <a:r>
              <a:rPr lang="en-US" sz="1800" b="1" dirty="0"/>
              <a:t> </a:t>
            </a:r>
            <a:r>
              <a:rPr lang="en-US" sz="1800" b="1" dirty="0">
                <a:solidFill>
                  <a:srgbClr val="006BB5"/>
                </a:solidFill>
              </a:rPr>
              <a:t>entities</a:t>
            </a:r>
            <a:r>
              <a:rPr lang="en-US" sz="1800" b="1" dirty="0"/>
              <a:t> </a:t>
            </a:r>
            <a:r>
              <a:rPr lang="en-US" sz="1800" dirty="0"/>
              <a:t>like vehicles and people</a:t>
            </a:r>
          </a:p>
          <a:p>
            <a:r>
              <a:rPr lang="en-US" sz="2000" b="1" dirty="0" smtClean="0">
                <a:solidFill>
                  <a:srgbClr val="006BB5"/>
                </a:solidFill>
              </a:rPr>
              <a:t>Sensors</a:t>
            </a:r>
            <a:r>
              <a:rPr lang="en-US" sz="2000" dirty="0" smtClean="0"/>
              <a:t> – Internet of Things</a:t>
            </a:r>
          </a:p>
          <a:p>
            <a:r>
              <a:rPr lang="en-US" sz="2000" b="1" dirty="0" smtClean="0">
                <a:solidFill>
                  <a:srgbClr val="006BB5"/>
                </a:solidFill>
              </a:rPr>
              <a:t>Events</a:t>
            </a:r>
            <a:r>
              <a:rPr lang="en-US" sz="2000" dirty="0" smtClean="0"/>
              <a:t> such as detected anomalies in telescope or credit card data or atmosphere</a:t>
            </a:r>
          </a:p>
          <a:p>
            <a:r>
              <a:rPr lang="en-US" sz="2000" b="1" dirty="0" smtClean="0">
                <a:solidFill>
                  <a:srgbClr val="0070C0"/>
                </a:solidFill>
              </a:rPr>
              <a:t>(Complex) </a:t>
            </a:r>
            <a:r>
              <a:rPr lang="en-US" sz="2000" b="1" dirty="0" smtClean="0">
                <a:solidFill>
                  <a:srgbClr val="006BB5"/>
                </a:solidFill>
              </a:rPr>
              <a:t>Nodes</a:t>
            </a:r>
            <a:r>
              <a:rPr lang="en-US" sz="2000" b="1" dirty="0" smtClean="0"/>
              <a:t> </a:t>
            </a:r>
            <a:r>
              <a:rPr lang="en-US" sz="2000" dirty="0" smtClean="0"/>
              <a:t>in RDF Graph</a:t>
            </a:r>
          </a:p>
          <a:p>
            <a:r>
              <a:rPr lang="en-US" sz="2000" b="1" dirty="0" smtClean="0">
                <a:solidFill>
                  <a:srgbClr val="006BB5"/>
                </a:solidFill>
              </a:rPr>
              <a:t>Simple nodes </a:t>
            </a:r>
            <a:r>
              <a:rPr lang="en-US" sz="2000" dirty="0" smtClean="0"/>
              <a:t>as in a learning network</a:t>
            </a:r>
          </a:p>
          <a:p>
            <a:r>
              <a:rPr lang="en-US" sz="2000" b="1" dirty="0" smtClean="0">
                <a:solidFill>
                  <a:srgbClr val="006BB5"/>
                </a:solidFill>
              </a:rPr>
              <a:t>Tweets</a:t>
            </a:r>
            <a:r>
              <a:rPr lang="en-US" sz="2000" dirty="0" smtClean="0"/>
              <a:t>, </a:t>
            </a:r>
            <a:r>
              <a:rPr lang="en-US" sz="2000" b="1" dirty="0" smtClean="0">
                <a:solidFill>
                  <a:srgbClr val="006BB5"/>
                </a:solidFill>
              </a:rPr>
              <a:t>Blogs</a:t>
            </a:r>
            <a:r>
              <a:rPr lang="en-US" sz="2000" dirty="0" smtClean="0"/>
              <a:t>, </a:t>
            </a:r>
            <a:r>
              <a:rPr lang="en-US" sz="2000" b="1" dirty="0" smtClean="0">
                <a:solidFill>
                  <a:srgbClr val="006BB5"/>
                </a:solidFill>
              </a:rPr>
              <a:t>Documents</a:t>
            </a:r>
            <a:r>
              <a:rPr lang="en-US" sz="2000" dirty="0" smtClean="0"/>
              <a:t>, </a:t>
            </a:r>
            <a:r>
              <a:rPr lang="en-US" sz="2000" b="1" dirty="0" smtClean="0">
                <a:solidFill>
                  <a:srgbClr val="006BB5"/>
                </a:solidFill>
              </a:rPr>
              <a:t>Web Pages, </a:t>
            </a:r>
            <a:r>
              <a:rPr lang="en-US" sz="2000" dirty="0" smtClean="0"/>
              <a:t>etc.</a:t>
            </a:r>
          </a:p>
          <a:p>
            <a:pPr lvl="1"/>
            <a:r>
              <a:rPr lang="en-US" sz="2000" dirty="0" smtClean="0"/>
              <a:t>And characters/words in them</a:t>
            </a:r>
          </a:p>
          <a:p>
            <a:r>
              <a:rPr lang="en-US" sz="2000" b="1" dirty="0" smtClean="0">
                <a:solidFill>
                  <a:srgbClr val="006BB5"/>
                </a:solidFill>
              </a:rPr>
              <a:t>Files</a:t>
            </a:r>
            <a:r>
              <a:rPr lang="en-US" sz="2000" dirty="0" smtClean="0"/>
              <a:t> or data to be backed up, moved or assigned metadata</a:t>
            </a:r>
          </a:p>
          <a:p>
            <a:r>
              <a:rPr lang="en-US" sz="2000" b="1" dirty="0">
                <a:solidFill>
                  <a:srgbClr val="006BB5"/>
                </a:solidFill>
              </a:rPr>
              <a:t>Particles</a:t>
            </a:r>
            <a:r>
              <a:rPr lang="en-US" sz="2000" b="1" dirty="0"/>
              <a:t>/</a:t>
            </a:r>
            <a:r>
              <a:rPr lang="en-US" sz="2000" b="1" dirty="0">
                <a:solidFill>
                  <a:srgbClr val="006BB5"/>
                </a:solidFill>
              </a:rPr>
              <a:t>cells</a:t>
            </a:r>
            <a:r>
              <a:rPr lang="en-US" sz="2000" b="1" dirty="0"/>
              <a:t>/</a:t>
            </a:r>
            <a:r>
              <a:rPr lang="en-US" sz="2000" b="1" dirty="0">
                <a:solidFill>
                  <a:srgbClr val="006BB5"/>
                </a:solidFill>
              </a:rPr>
              <a:t>mesh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006BB5"/>
                </a:solidFill>
              </a:rPr>
              <a:t>points</a:t>
            </a:r>
            <a:r>
              <a:rPr lang="en-US" sz="2000" b="1" dirty="0"/>
              <a:t> </a:t>
            </a:r>
            <a:r>
              <a:rPr lang="en-US" sz="2000" dirty="0"/>
              <a:t>as in parallel </a:t>
            </a:r>
            <a:r>
              <a:rPr lang="en-US" sz="2000" dirty="0" smtClean="0"/>
              <a:t>simulations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62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51"/>
            <a:ext cx="8229600" cy="700147"/>
          </a:xfrm>
        </p:spPr>
        <p:txBody>
          <a:bodyPr>
            <a:noAutofit/>
          </a:bodyPr>
          <a:lstStyle/>
          <a:p>
            <a:r>
              <a:rPr lang="en-US" b="1" dirty="0" smtClean="0"/>
              <a:t>Features of 51 Use Cases 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891" y="750498"/>
            <a:ext cx="8936966" cy="4525963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C00FF"/>
                </a:solidFill>
              </a:rPr>
              <a:t>PP (26)</a:t>
            </a:r>
            <a:r>
              <a:rPr lang="en-US" sz="2400" dirty="0" smtClean="0">
                <a:solidFill>
                  <a:srgbClr val="CC00FF"/>
                </a:solidFill>
              </a:rPr>
              <a:t> </a:t>
            </a:r>
            <a:r>
              <a:rPr lang="en-US" sz="2400" b="1" dirty="0" smtClean="0"/>
              <a:t>“All” </a:t>
            </a:r>
            <a:r>
              <a:rPr lang="en-US" sz="2400" dirty="0" smtClean="0"/>
              <a:t>Pleasingly </a:t>
            </a:r>
            <a:r>
              <a:rPr lang="en-US" sz="2400" dirty="0"/>
              <a:t>Parallel or Map Only</a:t>
            </a:r>
          </a:p>
          <a:p>
            <a:r>
              <a:rPr lang="en-US" sz="2400" b="1" dirty="0" smtClean="0">
                <a:solidFill>
                  <a:srgbClr val="CC00FF"/>
                </a:solidFill>
              </a:rPr>
              <a:t>MR (18) </a:t>
            </a:r>
            <a:r>
              <a:rPr lang="en-US" sz="2400" dirty="0" smtClean="0"/>
              <a:t>Classic </a:t>
            </a:r>
            <a:r>
              <a:rPr lang="en-US" sz="2400" dirty="0"/>
              <a:t>MapReduce MR (add </a:t>
            </a:r>
            <a:r>
              <a:rPr lang="en-US" sz="2400" dirty="0" err="1"/>
              <a:t>MRStat</a:t>
            </a:r>
            <a:r>
              <a:rPr lang="en-US" sz="2400" dirty="0"/>
              <a:t> below for full count)</a:t>
            </a:r>
          </a:p>
          <a:p>
            <a:r>
              <a:rPr lang="en-US" sz="2400" b="1" dirty="0" err="1" smtClean="0">
                <a:solidFill>
                  <a:srgbClr val="CC00FF"/>
                </a:solidFill>
              </a:rPr>
              <a:t>MRStat</a:t>
            </a:r>
            <a:r>
              <a:rPr lang="en-US" sz="2400" b="1" dirty="0" smtClean="0">
                <a:solidFill>
                  <a:srgbClr val="CC00FF"/>
                </a:solidFill>
              </a:rPr>
              <a:t> (7</a:t>
            </a:r>
            <a:r>
              <a:rPr lang="en-US" sz="2400" dirty="0" smtClean="0"/>
              <a:t>) Simple </a:t>
            </a:r>
            <a:r>
              <a:rPr lang="en-US" sz="2400" dirty="0"/>
              <a:t>version of MR where key computations are simple reduction as found in statistical averages such as histograms and averages</a:t>
            </a:r>
          </a:p>
          <a:p>
            <a:r>
              <a:rPr lang="en-US" sz="2400" b="1" dirty="0" err="1" smtClean="0">
                <a:solidFill>
                  <a:srgbClr val="CC00FF"/>
                </a:solidFill>
              </a:rPr>
              <a:t>MRIter</a:t>
            </a:r>
            <a:r>
              <a:rPr lang="en-US" sz="2400" b="1" dirty="0" smtClean="0">
                <a:solidFill>
                  <a:srgbClr val="CC00FF"/>
                </a:solidFill>
              </a:rPr>
              <a:t> (23</a:t>
            </a:r>
            <a:r>
              <a:rPr lang="en-US" sz="2400" dirty="0" smtClean="0">
                <a:solidFill>
                  <a:srgbClr val="CC00FF"/>
                </a:solidFill>
              </a:rPr>
              <a:t>)</a:t>
            </a:r>
            <a:r>
              <a:rPr lang="en-US" sz="2400" dirty="0" smtClean="0"/>
              <a:t> Iterative </a:t>
            </a:r>
            <a:r>
              <a:rPr lang="en-US" sz="2400" dirty="0"/>
              <a:t>MapReduce or </a:t>
            </a:r>
            <a:r>
              <a:rPr lang="en-US" sz="2400" dirty="0" smtClean="0"/>
              <a:t>MPI (Spark, Twister)</a:t>
            </a:r>
            <a:endParaRPr lang="en-US" sz="2400" dirty="0"/>
          </a:p>
          <a:p>
            <a:r>
              <a:rPr lang="en-US" sz="2400" b="1" dirty="0" smtClean="0">
                <a:solidFill>
                  <a:srgbClr val="CC00FF"/>
                </a:solidFill>
              </a:rPr>
              <a:t>Graph (9)</a:t>
            </a:r>
            <a:r>
              <a:rPr lang="en-US" sz="2400" dirty="0" smtClean="0"/>
              <a:t> Complex </a:t>
            </a:r>
            <a:r>
              <a:rPr lang="en-US" sz="2400" dirty="0"/>
              <a:t>graph data structure needed in analysis </a:t>
            </a:r>
          </a:p>
          <a:p>
            <a:r>
              <a:rPr lang="en-US" sz="2400" b="1" dirty="0" smtClean="0">
                <a:solidFill>
                  <a:srgbClr val="CC00FF"/>
                </a:solidFill>
              </a:rPr>
              <a:t>Fusion (11)</a:t>
            </a:r>
            <a:r>
              <a:rPr lang="en-US" sz="2400" dirty="0" smtClean="0"/>
              <a:t> Integrate </a:t>
            </a:r>
            <a:r>
              <a:rPr lang="en-US" sz="2400" dirty="0"/>
              <a:t>diverse data to aid discovery/decision making; could involve sophisticated algorithms or could just be a portal</a:t>
            </a:r>
          </a:p>
          <a:p>
            <a:r>
              <a:rPr lang="en-US" sz="2400" b="1" dirty="0" smtClean="0">
                <a:solidFill>
                  <a:srgbClr val="CC00FF"/>
                </a:solidFill>
              </a:rPr>
              <a:t>Streaming (41) </a:t>
            </a:r>
            <a:r>
              <a:rPr lang="en-US" sz="2400" dirty="0" smtClean="0"/>
              <a:t>Some </a:t>
            </a:r>
            <a:r>
              <a:rPr lang="en-US" sz="2400" dirty="0"/>
              <a:t>data comes in incrementally and is processed this way</a:t>
            </a:r>
          </a:p>
          <a:p>
            <a:r>
              <a:rPr lang="en-US" sz="2400" b="1" dirty="0">
                <a:solidFill>
                  <a:srgbClr val="CC00FF"/>
                </a:solidFill>
              </a:rPr>
              <a:t>Classify	</a:t>
            </a:r>
            <a:r>
              <a:rPr lang="en-US" sz="2400" b="1" dirty="0" smtClean="0">
                <a:solidFill>
                  <a:srgbClr val="CC00FF"/>
                </a:solidFill>
              </a:rPr>
              <a:t>(30) </a:t>
            </a:r>
            <a:r>
              <a:rPr lang="en-US" sz="2400" dirty="0" smtClean="0"/>
              <a:t>Classification</a:t>
            </a:r>
            <a:r>
              <a:rPr lang="en-US" sz="2400" dirty="0"/>
              <a:t>: divide data into </a:t>
            </a:r>
            <a:r>
              <a:rPr lang="en-US" sz="2400" dirty="0" smtClean="0"/>
              <a:t>categories</a:t>
            </a:r>
          </a:p>
          <a:p>
            <a:r>
              <a:rPr lang="en-US" sz="2400" b="1" dirty="0" smtClean="0">
                <a:solidFill>
                  <a:srgbClr val="CC00FF"/>
                </a:solidFill>
              </a:rPr>
              <a:t>S/Q (12) </a:t>
            </a:r>
            <a:r>
              <a:rPr lang="en-US" sz="2400" dirty="0" smtClean="0"/>
              <a:t>Index</a:t>
            </a:r>
            <a:r>
              <a:rPr lang="en-US" sz="2400" dirty="0"/>
              <a:t>, Search and Query</a:t>
            </a:r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88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7751"/>
          </a:xfrm>
        </p:spPr>
        <p:txBody>
          <a:bodyPr/>
          <a:lstStyle/>
          <a:p>
            <a:r>
              <a:rPr lang="en-US" b="1" dirty="0"/>
              <a:t>Features of 51 Use Cases </a:t>
            </a:r>
            <a:r>
              <a:rPr lang="en-US" b="1" dirty="0" smtClean="0"/>
              <a:t>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799"/>
            <a:ext cx="8988724" cy="598242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C00FF"/>
                </a:solidFill>
              </a:rPr>
              <a:t>CF (4) </a:t>
            </a:r>
            <a:r>
              <a:rPr lang="en-US" sz="2400" dirty="0" smtClean="0"/>
              <a:t>Collaborative </a:t>
            </a:r>
            <a:r>
              <a:rPr lang="en-US" sz="2400" dirty="0"/>
              <a:t>Filtering for recommender engines</a:t>
            </a:r>
          </a:p>
          <a:p>
            <a:r>
              <a:rPr lang="en-US" sz="2400" b="1" dirty="0" smtClean="0">
                <a:solidFill>
                  <a:srgbClr val="CC00FF"/>
                </a:solidFill>
              </a:rPr>
              <a:t>LML (36) </a:t>
            </a:r>
            <a:r>
              <a:rPr lang="en-US" sz="2400" dirty="0" smtClean="0"/>
              <a:t>Local </a:t>
            </a:r>
            <a:r>
              <a:rPr lang="en-US" sz="2400" dirty="0"/>
              <a:t>Machine Learning (Independent for each parallel entity</a:t>
            </a:r>
            <a:r>
              <a:rPr lang="en-US" sz="2400" dirty="0" smtClean="0"/>
              <a:t>) – application could have GML as well</a:t>
            </a:r>
            <a:endParaRPr lang="en-US" sz="2400" dirty="0"/>
          </a:p>
          <a:p>
            <a:r>
              <a:rPr lang="en-US" sz="2400" b="1" dirty="0" smtClean="0">
                <a:solidFill>
                  <a:srgbClr val="CC00FF"/>
                </a:solidFill>
              </a:rPr>
              <a:t>GML (23) </a:t>
            </a:r>
            <a:r>
              <a:rPr lang="en-US" sz="2400" dirty="0" smtClean="0"/>
              <a:t>Global </a:t>
            </a:r>
            <a:r>
              <a:rPr lang="en-US" sz="2400" dirty="0"/>
              <a:t>Machine Learning: Deep Learning, Clustering, LDA, PLSI, MDS, </a:t>
            </a:r>
          </a:p>
          <a:p>
            <a:pPr lvl="1"/>
            <a:r>
              <a:rPr lang="en-US" sz="2000" dirty="0"/>
              <a:t>Large Scale Optimizations as in </a:t>
            </a:r>
            <a:r>
              <a:rPr lang="en-US" sz="2000" dirty="0" err="1"/>
              <a:t>Variational</a:t>
            </a:r>
            <a:r>
              <a:rPr lang="en-US" sz="2000" dirty="0"/>
              <a:t> Bayes, MCMC, Lifted Belief Propagation, Stochastic Gradient Descent, L-BFGS, </a:t>
            </a:r>
            <a:r>
              <a:rPr lang="en-US" sz="2000" dirty="0" err="1"/>
              <a:t>Levenberg</a:t>
            </a:r>
            <a:r>
              <a:rPr lang="en-US" sz="2000" dirty="0"/>
              <a:t>-Marquardt . Can call EGO or Exascale Global Optimization with scalable parallel algorithm</a:t>
            </a:r>
          </a:p>
          <a:p>
            <a:r>
              <a:rPr lang="en-US" sz="2400" b="1" dirty="0" smtClean="0">
                <a:solidFill>
                  <a:srgbClr val="CC00FF"/>
                </a:solidFill>
              </a:rPr>
              <a:t>Workflow (51) </a:t>
            </a:r>
            <a:r>
              <a:rPr lang="en-US" sz="2400" dirty="0" smtClean="0"/>
              <a:t>Universal </a:t>
            </a:r>
          </a:p>
          <a:p>
            <a:r>
              <a:rPr lang="en-US" sz="2400" b="1" dirty="0" smtClean="0">
                <a:solidFill>
                  <a:srgbClr val="CC00FF"/>
                </a:solidFill>
              </a:rPr>
              <a:t>GIS (16) </a:t>
            </a:r>
            <a:r>
              <a:rPr lang="en-US" sz="2400" dirty="0" smtClean="0"/>
              <a:t>Geotagged </a:t>
            </a:r>
            <a:r>
              <a:rPr lang="en-US" sz="2400" dirty="0"/>
              <a:t>data and often displayed in ESRI, Microsoft Virtual Earth, Google Earth, </a:t>
            </a:r>
            <a:r>
              <a:rPr lang="en-US" sz="2400" dirty="0" err="1"/>
              <a:t>GeoServer</a:t>
            </a:r>
            <a:r>
              <a:rPr lang="en-US" sz="2400" dirty="0"/>
              <a:t> etc.</a:t>
            </a:r>
          </a:p>
          <a:p>
            <a:r>
              <a:rPr lang="en-US" sz="2400" b="1" dirty="0">
                <a:solidFill>
                  <a:srgbClr val="CC00FF"/>
                </a:solidFill>
              </a:rPr>
              <a:t>HPC	</a:t>
            </a:r>
            <a:r>
              <a:rPr lang="en-US" sz="2400" b="1" dirty="0" smtClean="0">
                <a:solidFill>
                  <a:srgbClr val="CC00FF"/>
                </a:solidFill>
              </a:rPr>
              <a:t>(5) </a:t>
            </a:r>
            <a:r>
              <a:rPr lang="en-US" sz="2400" dirty="0" smtClean="0"/>
              <a:t>Classic </a:t>
            </a:r>
            <a:r>
              <a:rPr lang="en-US" sz="2400" dirty="0"/>
              <a:t>large-scale simulation of cosmos, materials, etc. generating (visualization) data</a:t>
            </a:r>
          </a:p>
          <a:p>
            <a:r>
              <a:rPr lang="en-US" sz="2400" b="1" dirty="0" smtClean="0">
                <a:solidFill>
                  <a:srgbClr val="CC00FF"/>
                </a:solidFill>
              </a:rPr>
              <a:t>Agent (2) </a:t>
            </a:r>
            <a:r>
              <a:rPr lang="en-US" sz="2400" dirty="0" smtClean="0"/>
              <a:t>Simulations </a:t>
            </a:r>
            <a:r>
              <a:rPr lang="en-US" sz="2400" dirty="0"/>
              <a:t>of models of data-defined macroscopic entities represented as agents</a:t>
            </a:r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92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830"/>
            <a:ext cx="8229600" cy="70900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13 Image-based Use Cases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61" y="836247"/>
            <a:ext cx="9081477" cy="5744307"/>
          </a:xfrm>
        </p:spPr>
        <p:txBody>
          <a:bodyPr>
            <a:normAutofit fontScale="92500" lnSpcReduction="20000"/>
          </a:bodyPr>
          <a:lstStyle/>
          <a:p>
            <a:r>
              <a:rPr lang="en-US" sz="2400" b="1" dirty="0" smtClean="0"/>
              <a:t>13-15 Military Sensor Data Analysis/ Intelligence </a:t>
            </a:r>
            <a:r>
              <a:rPr lang="en-US" sz="2400" b="1" dirty="0">
                <a:solidFill>
                  <a:srgbClr val="0070C0"/>
                </a:solidFill>
              </a:rPr>
              <a:t>PP, </a:t>
            </a:r>
            <a:r>
              <a:rPr lang="en-US" sz="2400" b="1" dirty="0" smtClean="0">
                <a:solidFill>
                  <a:srgbClr val="0070C0"/>
                </a:solidFill>
              </a:rPr>
              <a:t>LML, GIS, MR</a:t>
            </a:r>
            <a:endParaRPr lang="en-US" sz="2400" b="1" dirty="0" smtClean="0"/>
          </a:p>
          <a:p>
            <a:r>
              <a:rPr lang="en-US" sz="2400" b="1" dirty="0" smtClean="0"/>
              <a:t>7:Pathology </a:t>
            </a:r>
            <a:r>
              <a:rPr lang="en-US" sz="2400" b="1" dirty="0"/>
              <a:t>Imaging/ Digital </a:t>
            </a:r>
            <a:r>
              <a:rPr lang="en-US" sz="2400" b="1" dirty="0" smtClean="0"/>
              <a:t>Pathology: </a:t>
            </a:r>
            <a:r>
              <a:rPr lang="en-US" sz="2400" b="1" dirty="0" smtClean="0">
                <a:solidFill>
                  <a:srgbClr val="0070C0"/>
                </a:solidFill>
              </a:rPr>
              <a:t>PP, LML, MR </a:t>
            </a:r>
            <a:r>
              <a:rPr lang="en-US" sz="2400" dirty="0" smtClean="0"/>
              <a:t>for search becoming terabyte 3D images, Global Classification</a:t>
            </a:r>
          </a:p>
          <a:p>
            <a:r>
              <a:rPr lang="en-US" sz="2400" b="1" dirty="0" smtClean="0"/>
              <a:t>18&amp;35: </a:t>
            </a:r>
            <a:r>
              <a:rPr lang="en-US" sz="2400" b="1" dirty="0"/>
              <a:t>Computational </a:t>
            </a:r>
            <a:r>
              <a:rPr lang="en-US" sz="2400" b="1" dirty="0" err="1" smtClean="0"/>
              <a:t>Bioimaging</a:t>
            </a:r>
            <a:r>
              <a:rPr lang="en-US" sz="2400" b="1" dirty="0" smtClean="0"/>
              <a:t> (Light Sources): </a:t>
            </a:r>
            <a:r>
              <a:rPr lang="en-US" sz="2400" b="1" dirty="0" smtClean="0">
                <a:solidFill>
                  <a:srgbClr val="0070C0"/>
                </a:solidFill>
              </a:rPr>
              <a:t>PP, LML </a:t>
            </a:r>
            <a:r>
              <a:rPr lang="en-US" sz="2400" dirty="0" smtClean="0"/>
              <a:t>Also materials</a:t>
            </a:r>
          </a:p>
          <a:p>
            <a:r>
              <a:rPr lang="en-US" sz="2400" b="1" dirty="0"/>
              <a:t>26: Large-scale Deep </a:t>
            </a:r>
            <a:r>
              <a:rPr lang="en-US" sz="2400" b="1" dirty="0" smtClean="0"/>
              <a:t>Learning: </a:t>
            </a:r>
            <a:r>
              <a:rPr lang="en-US" sz="2400" b="1" dirty="0" smtClean="0">
                <a:solidFill>
                  <a:srgbClr val="0070C0"/>
                </a:solidFill>
              </a:rPr>
              <a:t>GML</a:t>
            </a:r>
            <a:r>
              <a:rPr lang="en-US" sz="2400" b="1" dirty="0" smtClean="0"/>
              <a:t> </a:t>
            </a:r>
            <a:r>
              <a:rPr lang="en-US" sz="2400" dirty="0" smtClean="0"/>
              <a:t>Stanford ran 10 </a:t>
            </a:r>
            <a:r>
              <a:rPr lang="en-US" sz="2400" dirty="0"/>
              <a:t>million images and </a:t>
            </a:r>
            <a:r>
              <a:rPr lang="en-US" sz="2400" dirty="0" smtClean="0"/>
              <a:t>11 </a:t>
            </a:r>
            <a:r>
              <a:rPr lang="en-US" sz="2400" dirty="0"/>
              <a:t>billion parameters on a 64 GPU </a:t>
            </a:r>
            <a:r>
              <a:rPr lang="en-US" sz="2400" dirty="0" smtClean="0"/>
              <a:t>HPC; vision (drive car), </a:t>
            </a:r>
            <a:r>
              <a:rPr lang="en-US" sz="2400" dirty="0"/>
              <a:t>speech, and Natural Language Processing </a:t>
            </a:r>
            <a:endParaRPr lang="en-US" sz="2400" dirty="0" smtClean="0"/>
          </a:p>
          <a:p>
            <a:r>
              <a:rPr lang="en-US" sz="2400" b="1" dirty="0" smtClean="0"/>
              <a:t>27</a:t>
            </a:r>
            <a:r>
              <a:rPr lang="en-US" sz="2400" b="1" dirty="0"/>
              <a:t>: Organizing large-scale, unstructured collections </a:t>
            </a:r>
            <a:r>
              <a:rPr lang="en-US" sz="2400" b="1" dirty="0" smtClean="0"/>
              <a:t>of photos: </a:t>
            </a:r>
            <a:r>
              <a:rPr lang="en-US" sz="2400" b="1" dirty="0" smtClean="0">
                <a:solidFill>
                  <a:srgbClr val="0070C0"/>
                </a:solidFill>
              </a:rPr>
              <a:t>GML</a:t>
            </a:r>
            <a:r>
              <a:rPr lang="en-US" sz="2400" b="1" dirty="0" smtClean="0"/>
              <a:t> </a:t>
            </a:r>
            <a:r>
              <a:rPr lang="en-US" sz="2400" dirty="0" smtClean="0"/>
              <a:t>Fit position and camera direction to assemble 3D photo ensemble </a:t>
            </a:r>
          </a:p>
          <a:p>
            <a:r>
              <a:rPr lang="en-US" sz="2400" b="1" dirty="0"/>
              <a:t>36: Catalina Real-Time Transient </a:t>
            </a:r>
            <a:r>
              <a:rPr lang="en-US" sz="2400" b="1" dirty="0" smtClean="0"/>
              <a:t>Synoptic Sky Survey </a:t>
            </a:r>
            <a:r>
              <a:rPr lang="en-US" sz="2400" b="1" dirty="0"/>
              <a:t>(CRTS</a:t>
            </a:r>
            <a:r>
              <a:rPr lang="en-US" sz="2400" b="1" dirty="0" smtClean="0"/>
              <a:t>): </a:t>
            </a:r>
            <a:r>
              <a:rPr lang="en-US" sz="2400" b="1" dirty="0" smtClean="0">
                <a:solidFill>
                  <a:srgbClr val="0070C0"/>
                </a:solidFill>
              </a:rPr>
              <a:t>PP, LML</a:t>
            </a:r>
            <a:r>
              <a:rPr lang="en-US" sz="2400" b="1" dirty="0" smtClean="0"/>
              <a:t> </a:t>
            </a:r>
            <a:r>
              <a:rPr lang="en-US" sz="2400" dirty="0" smtClean="0"/>
              <a:t>followed by classification of events (</a:t>
            </a:r>
            <a:r>
              <a:rPr lang="en-US" sz="2400" b="1" dirty="0" smtClean="0">
                <a:solidFill>
                  <a:srgbClr val="0070C0"/>
                </a:solidFill>
              </a:rPr>
              <a:t>GML</a:t>
            </a:r>
            <a:r>
              <a:rPr lang="en-US" sz="2400" dirty="0" smtClean="0"/>
              <a:t>)</a:t>
            </a:r>
          </a:p>
          <a:p>
            <a:r>
              <a:rPr lang="en-US" sz="2400" b="1" dirty="0" smtClean="0"/>
              <a:t>43</a:t>
            </a:r>
            <a:r>
              <a:rPr lang="en-US" sz="2400" b="1" dirty="0"/>
              <a:t>: Radar Data Analysis for </a:t>
            </a:r>
            <a:r>
              <a:rPr lang="en-US" sz="2400" b="1" dirty="0" err="1"/>
              <a:t>CReSIS</a:t>
            </a:r>
            <a:r>
              <a:rPr lang="en-US" sz="2400" b="1" dirty="0"/>
              <a:t> Remote Sensing of Ice </a:t>
            </a:r>
            <a:r>
              <a:rPr lang="en-US" sz="2400" b="1" dirty="0" smtClean="0"/>
              <a:t>Sheets: </a:t>
            </a:r>
            <a:r>
              <a:rPr lang="en-US" sz="2400" b="1" dirty="0" smtClean="0">
                <a:solidFill>
                  <a:srgbClr val="0070C0"/>
                </a:solidFill>
              </a:rPr>
              <a:t>PP, LML </a:t>
            </a:r>
            <a:r>
              <a:rPr lang="en-US" sz="2400" dirty="0" smtClean="0"/>
              <a:t>to identify glacier beds; </a:t>
            </a:r>
            <a:r>
              <a:rPr lang="en-US" sz="2400" b="1" dirty="0" smtClean="0">
                <a:solidFill>
                  <a:srgbClr val="0070C0"/>
                </a:solidFill>
              </a:rPr>
              <a:t>GML </a:t>
            </a:r>
            <a:r>
              <a:rPr lang="en-US" sz="2400" dirty="0" smtClean="0"/>
              <a:t>for full ice-sheet</a:t>
            </a:r>
          </a:p>
          <a:p>
            <a:r>
              <a:rPr lang="en-US" sz="2400" b="1" dirty="0"/>
              <a:t>44: UAVSAR Data Processing, Data Product Delivery, and Data </a:t>
            </a:r>
            <a:r>
              <a:rPr lang="en-US" sz="2400" b="1" dirty="0" smtClean="0"/>
              <a:t>Services</a:t>
            </a:r>
            <a:r>
              <a:rPr lang="en-US" sz="2400" dirty="0" smtClean="0"/>
              <a:t>: </a:t>
            </a:r>
            <a:r>
              <a:rPr lang="en-US" sz="2400" b="1" dirty="0" smtClean="0">
                <a:solidFill>
                  <a:srgbClr val="0070C0"/>
                </a:solidFill>
              </a:rPr>
              <a:t>PP</a:t>
            </a:r>
            <a:r>
              <a:rPr lang="en-US" sz="2400" dirty="0" smtClean="0"/>
              <a:t> to find slippage from radar images</a:t>
            </a:r>
          </a:p>
          <a:p>
            <a:r>
              <a:rPr lang="en-US" sz="2400" b="1" dirty="0" smtClean="0"/>
              <a:t>45, 46: Analysis of Simulation visualizations: </a:t>
            </a:r>
            <a:r>
              <a:rPr lang="en-US" sz="2400" b="1" dirty="0">
                <a:solidFill>
                  <a:srgbClr val="0070C0"/>
                </a:solidFill>
              </a:rPr>
              <a:t>PP LML ?</a:t>
            </a:r>
            <a:r>
              <a:rPr lang="en-US" sz="2400" b="1" dirty="0" smtClean="0">
                <a:solidFill>
                  <a:srgbClr val="0070C0"/>
                </a:solidFill>
              </a:rPr>
              <a:t>GML</a:t>
            </a:r>
            <a:r>
              <a:rPr lang="en-US" sz="2400" dirty="0" smtClean="0"/>
              <a:t> find paths, classify orbits, classify patterns that signal earthquakes, instabilities, climate, turbulence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13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189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Internet of Things and Streaming Apps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32" y="571620"/>
            <a:ext cx="9110221" cy="6286380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It </a:t>
            </a:r>
            <a:r>
              <a:rPr lang="en-US" sz="2400" dirty="0"/>
              <a:t>is projected that there will </a:t>
            </a:r>
            <a:r>
              <a:rPr lang="en-US" sz="2400" dirty="0" smtClean="0"/>
              <a:t>be </a:t>
            </a:r>
            <a:r>
              <a:rPr lang="en-US" sz="2400" b="1" dirty="0" smtClean="0"/>
              <a:t>24 (Mobile Industry Group)  to 50 (Cisco) </a:t>
            </a:r>
            <a:r>
              <a:rPr lang="en-US" sz="2400" b="1" dirty="0"/>
              <a:t>billion devices</a:t>
            </a:r>
            <a:r>
              <a:rPr lang="en-US" sz="2400" b="1" dirty="0">
                <a:solidFill>
                  <a:srgbClr val="00B0F0"/>
                </a:solidFill>
              </a:rPr>
              <a:t> </a:t>
            </a:r>
            <a:r>
              <a:rPr lang="en-US" sz="2400" dirty="0"/>
              <a:t>on the </a:t>
            </a:r>
            <a:r>
              <a:rPr lang="en-US" sz="2400" dirty="0" smtClean="0"/>
              <a:t>Internet by 2020. </a:t>
            </a:r>
          </a:p>
          <a:p>
            <a:r>
              <a:rPr lang="en-US" sz="2400" dirty="0" smtClean="0"/>
              <a:t>The</a:t>
            </a:r>
            <a:r>
              <a:rPr lang="en-US" sz="2400" b="1" dirty="0" smtClean="0"/>
              <a:t> </a:t>
            </a:r>
            <a:r>
              <a:rPr lang="en-US" sz="2400" b="1" dirty="0"/>
              <a:t>cloud </a:t>
            </a:r>
            <a:r>
              <a:rPr lang="en-US" sz="2400" dirty="0" smtClean="0"/>
              <a:t>natural controller </a:t>
            </a:r>
            <a:r>
              <a:rPr lang="en-US" sz="2400" dirty="0"/>
              <a:t>of and </a:t>
            </a:r>
            <a:r>
              <a:rPr lang="en-US" sz="2400" b="1" dirty="0"/>
              <a:t>resource provider for the Internet of Things. </a:t>
            </a:r>
            <a:endParaRPr lang="en-US" sz="2400" b="1" dirty="0" smtClean="0"/>
          </a:p>
          <a:p>
            <a:r>
              <a:rPr lang="en-US" sz="2400" dirty="0" smtClean="0"/>
              <a:t>Smart phones/watches, Wearable devices (Smart People), “Intelligent River” “Smart Homes and Grid” </a:t>
            </a:r>
            <a:r>
              <a:rPr lang="en-US" sz="2400" dirty="0"/>
              <a:t>and </a:t>
            </a:r>
            <a:r>
              <a:rPr lang="en-US" sz="2400" dirty="0" smtClean="0"/>
              <a:t>“Ubiquitous Cities”, Robotics.</a:t>
            </a:r>
          </a:p>
          <a:p>
            <a:r>
              <a:rPr lang="en-US" sz="2400" dirty="0" smtClean="0"/>
              <a:t>Majority of use cases are streaming – experimental science gathers data in a stream – sometimes batched as in a field trip. Below is sample</a:t>
            </a:r>
          </a:p>
          <a:p>
            <a:r>
              <a:rPr lang="en-US" sz="2400" b="1" dirty="0"/>
              <a:t>10: Cargo Shipping </a:t>
            </a:r>
            <a:r>
              <a:rPr lang="en-US" sz="2400" b="1" dirty="0" smtClean="0"/>
              <a:t>Tracking </a:t>
            </a:r>
            <a:r>
              <a:rPr lang="en-US" sz="2400" dirty="0" smtClean="0"/>
              <a:t>as in UPS, </a:t>
            </a:r>
            <a:r>
              <a:rPr lang="en-US" sz="2400" dirty="0" err="1" smtClean="0"/>
              <a:t>Fedex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PP GIS LML</a:t>
            </a:r>
          </a:p>
          <a:p>
            <a:r>
              <a:rPr lang="en-US" sz="2400" b="1" dirty="0" smtClean="0"/>
              <a:t>13</a:t>
            </a:r>
            <a:r>
              <a:rPr lang="en-US" sz="2400" b="1" dirty="0"/>
              <a:t>: Large Scale Geospatial Analysis and </a:t>
            </a:r>
            <a:r>
              <a:rPr lang="en-US" sz="2400" b="1" dirty="0" smtClean="0"/>
              <a:t>Visualization </a:t>
            </a:r>
            <a:r>
              <a:rPr lang="en-US" sz="2400" b="1" dirty="0" smtClean="0">
                <a:solidFill>
                  <a:srgbClr val="0070C0"/>
                </a:solidFill>
              </a:rPr>
              <a:t>PP GIS LML</a:t>
            </a:r>
          </a:p>
          <a:p>
            <a:r>
              <a:rPr lang="en-US" sz="2400" b="1" dirty="0"/>
              <a:t>28: </a:t>
            </a:r>
            <a:r>
              <a:rPr lang="en-US" sz="2400" b="1" dirty="0" err="1"/>
              <a:t>Truthy</a:t>
            </a:r>
            <a:r>
              <a:rPr lang="en-US" sz="2400" b="1" dirty="0"/>
              <a:t>: Information diffusion research from Twitter </a:t>
            </a:r>
            <a:r>
              <a:rPr lang="en-US" sz="2400" b="1" dirty="0" smtClean="0"/>
              <a:t>Data </a:t>
            </a:r>
            <a:r>
              <a:rPr lang="en-US" sz="2400" b="1" dirty="0" smtClean="0">
                <a:solidFill>
                  <a:srgbClr val="0070C0"/>
                </a:solidFill>
              </a:rPr>
              <a:t>PP MR </a:t>
            </a:r>
            <a:r>
              <a:rPr lang="en-US" sz="2400" dirty="0" smtClean="0"/>
              <a:t>for Search, </a:t>
            </a:r>
            <a:r>
              <a:rPr lang="en-US" sz="2400" b="1" dirty="0" smtClean="0">
                <a:solidFill>
                  <a:srgbClr val="0070C0"/>
                </a:solidFill>
              </a:rPr>
              <a:t>GML</a:t>
            </a:r>
            <a:r>
              <a:rPr lang="en-US" sz="2400" dirty="0" smtClean="0"/>
              <a:t> for community determination</a:t>
            </a:r>
          </a:p>
          <a:p>
            <a:r>
              <a:rPr lang="en-US" sz="2400" b="1" dirty="0" smtClean="0"/>
              <a:t>39</a:t>
            </a:r>
            <a:r>
              <a:rPr lang="en-US" sz="2400" b="1" dirty="0"/>
              <a:t>: Particle Physics: Analysis of LHC Large Hadron Collider Data: Discovery of Higgs particle </a:t>
            </a:r>
            <a:r>
              <a:rPr lang="en-US" sz="2400" b="1" dirty="0" smtClean="0">
                <a:solidFill>
                  <a:srgbClr val="0070C0"/>
                </a:solidFill>
              </a:rPr>
              <a:t>PP Local Processing Global statistics</a:t>
            </a:r>
          </a:p>
          <a:p>
            <a:r>
              <a:rPr lang="en-US" sz="2400" b="1" dirty="0"/>
              <a:t>50: DOE-BER </a:t>
            </a:r>
            <a:r>
              <a:rPr lang="en-US" sz="2400" b="1" dirty="0" err="1"/>
              <a:t>AmeriFlux</a:t>
            </a:r>
            <a:r>
              <a:rPr lang="en-US" sz="2400" b="1" dirty="0"/>
              <a:t> and FLUXNET </a:t>
            </a:r>
            <a:r>
              <a:rPr lang="en-US" sz="2400" b="1" dirty="0" smtClean="0"/>
              <a:t>Networks </a:t>
            </a:r>
            <a:r>
              <a:rPr lang="en-US" sz="2400" b="1" dirty="0" smtClean="0">
                <a:solidFill>
                  <a:srgbClr val="0070C0"/>
                </a:solidFill>
              </a:rPr>
              <a:t>PP GIS LML</a:t>
            </a:r>
          </a:p>
          <a:p>
            <a:r>
              <a:rPr lang="en-US" sz="2400" b="1" dirty="0"/>
              <a:t>51: Consumption forecasting in Smart </a:t>
            </a:r>
            <a:r>
              <a:rPr lang="en-US" sz="2400" b="1" dirty="0" smtClean="0"/>
              <a:t>Grids </a:t>
            </a:r>
            <a:r>
              <a:rPr lang="en-US" sz="2400" b="1" dirty="0" smtClean="0">
                <a:solidFill>
                  <a:srgbClr val="0070C0"/>
                </a:solidFill>
              </a:rPr>
              <a:t>PP GIS LML</a:t>
            </a:r>
            <a:endParaRPr lang="en-US" sz="2400" dirty="0" smtClean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57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Big Data Patterns – the Ogres</a:t>
            </a:r>
            <a:endParaRPr lang="en-US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3/1/2015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90" y="526864"/>
            <a:ext cx="904911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7 Computational Giants of </a:t>
            </a:r>
            <a:br>
              <a:rPr lang="en-US" b="1" dirty="0"/>
            </a:br>
            <a:r>
              <a:rPr lang="en-US" b="1" dirty="0" smtClean="0"/>
              <a:t>NRC Massive </a:t>
            </a:r>
            <a:r>
              <a:rPr lang="en-US" b="1" dirty="0"/>
              <a:t>Data </a:t>
            </a:r>
            <a:r>
              <a:rPr lang="en-US" b="1" dirty="0" smtClean="0"/>
              <a:t>Analysis Report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890" y="2534373"/>
            <a:ext cx="9049110" cy="4525963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rgbClr val="CC00FF"/>
                </a:solidFill>
              </a:rPr>
              <a:t>G1:</a:t>
            </a:r>
            <a:r>
              <a:rPr lang="en-US" dirty="0" smtClean="0"/>
              <a:t>	Basic Statistics e.g. </a:t>
            </a:r>
            <a:r>
              <a:rPr lang="en-US" dirty="0" err="1" smtClean="0"/>
              <a:t>MRStat</a:t>
            </a: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rgbClr val="CC00FF"/>
                </a:solidFill>
              </a:rPr>
              <a:t>G2:</a:t>
            </a:r>
            <a:r>
              <a:rPr lang="en-US" dirty="0" smtClean="0"/>
              <a:t>	Generalized N-Body Problems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rgbClr val="CC00FF"/>
                </a:solidFill>
              </a:rPr>
              <a:t>G3:</a:t>
            </a:r>
            <a:r>
              <a:rPr lang="en-US" dirty="0" smtClean="0"/>
              <a:t>	Graph-Theoretic Computations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rgbClr val="CC00FF"/>
                </a:solidFill>
              </a:rPr>
              <a:t>G4:</a:t>
            </a:r>
            <a:r>
              <a:rPr lang="en-US" dirty="0" smtClean="0"/>
              <a:t>	Linear Algebraic Computations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rgbClr val="CC00FF"/>
                </a:solidFill>
              </a:rPr>
              <a:t>G5:</a:t>
            </a:r>
            <a:r>
              <a:rPr lang="en-US" dirty="0" smtClean="0"/>
              <a:t>	Optimizations e.g. Linear Programming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rgbClr val="CC00FF"/>
                </a:solidFill>
              </a:rPr>
              <a:t>G6:</a:t>
            </a:r>
            <a:r>
              <a:rPr lang="en-US" dirty="0" smtClean="0"/>
              <a:t>	Integration e.g. LDA and other GML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rgbClr val="CC00FF"/>
                </a:solidFill>
              </a:rPr>
              <a:t>G7:</a:t>
            </a:r>
            <a:r>
              <a:rPr lang="en-US" dirty="0" smtClean="0"/>
              <a:t>	Alignment Problems e.g. BLAST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4889" y="1980374"/>
            <a:ext cx="6501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http://www.nap.edu/catalog.php?record_id=18374</a:t>
            </a:r>
            <a:endParaRPr lang="en-US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038"/>
            <a:ext cx="9143999" cy="827332"/>
          </a:xfrm>
        </p:spPr>
        <p:txBody>
          <a:bodyPr/>
          <a:lstStyle/>
          <a:p>
            <a:r>
              <a:rPr lang="en-US" b="1" dirty="0" smtClean="0"/>
              <a:t>HPC Benchmark Classics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73370"/>
            <a:ext cx="9061938" cy="4525963"/>
          </a:xfrm>
        </p:spPr>
        <p:txBody>
          <a:bodyPr>
            <a:noAutofit/>
          </a:bodyPr>
          <a:lstStyle/>
          <a:p>
            <a:r>
              <a:rPr lang="en-US" sz="2800" b="1" dirty="0" err="1" smtClean="0"/>
              <a:t>Linpack</a:t>
            </a:r>
            <a:r>
              <a:rPr lang="en-US" sz="2800" b="1" dirty="0" smtClean="0"/>
              <a:t> </a:t>
            </a:r>
            <a:r>
              <a:rPr lang="en-US" sz="2800" dirty="0" smtClean="0"/>
              <a:t>or HPL: Parallel LU factorization </a:t>
            </a:r>
            <a:br>
              <a:rPr lang="en-US" sz="2800" dirty="0" smtClean="0"/>
            </a:br>
            <a:r>
              <a:rPr lang="en-US" sz="2800" dirty="0" smtClean="0"/>
              <a:t>for solution of linear equations</a:t>
            </a:r>
          </a:p>
          <a:p>
            <a:r>
              <a:rPr lang="en-US" sz="2800" b="1" dirty="0" smtClean="0"/>
              <a:t>NPB</a:t>
            </a:r>
            <a:r>
              <a:rPr lang="en-US" sz="2800" dirty="0" smtClean="0"/>
              <a:t> version 1: Mainly classic HPC solver kernels</a:t>
            </a:r>
          </a:p>
          <a:p>
            <a:pPr lvl="1"/>
            <a:r>
              <a:rPr lang="en-US" dirty="0" smtClean="0"/>
              <a:t>MG: </a:t>
            </a:r>
            <a:r>
              <a:rPr lang="en-US" dirty="0" err="1" smtClean="0"/>
              <a:t>Multigrid</a:t>
            </a:r>
            <a:endParaRPr lang="en-US" dirty="0" smtClean="0"/>
          </a:p>
          <a:p>
            <a:pPr lvl="1"/>
            <a:r>
              <a:rPr lang="en-US" dirty="0" smtClean="0"/>
              <a:t>CG: Conjugate Gradient</a:t>
            </a:r>
          </a:p>
          <a:p>
            <a:pPr lvl="1"/>
            <a:r>
              <a:rPr lang="en-US" dirty="0" smtClean="0"/>
              <a:t>FT: Fast Fourier Transform</a:t>
            </a:r>
          </a:p>
          <a:p>
            <a:pPr lvl="1"/>
            <a:r>
              <a:rPr lang="en-US" dirty="0" smtClean="0"/>
              <a:t>IS: Integer sort</a:t>
            </a:r>
          </a:p>
          <a:p>
            <a:pPr lvl="1"/>
            <a:r>
              <a:rPr lang="en-US" dirty="0" smtClean="0"/>
              <a:t>EP: Embarrassingly Parallel</a:t>
            </a:r>
          </a:p>
          <a:p>
            <a:pPr lvl="1"/>
            <a:r>
              <a:rPr lang="en-US" dirty="0" smtClean="0"/>
              <a:t>BT: Block </a:t>
            </a:r>
            <a:r>
              <a:rPr lang="en-US" dirty="0" err="1" smtClean="0"/>
              <a:t>Tridiagonal</a:t>
            </a:r>
            <a:endParaRPr lang="en-US" dirty="0" smtClean="0"/>
          </a:p>
          <a:p>
            <a:pPr lvl="1"/>
            <a:r>
              <a:rPr lang="en-US" dirty="0" smtClean="0"/>
              <a:t>SP: Scalar </a:t>
            </a:r>
            <a:r>
              <a:rPr lang="en-US" dirty="0" err="1" smtClean="0"/>
              <a:t>Pentadiagonal</a:t>
            </a:r>
            <a:endParaRPr lang="en-US" dirty="0" smtClean="0"/>
          </a:p>
          <a:p>
            <a:pPr lvl="1"/>
            <a:r>
              <a:rPr lang="en-US" dirty="0" smtClean="0"/>
              <a:t> LU: Lower-Upper symmetric Gauss Seidel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43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523" y="0"/>
            <a:ext cx="8827477" cy="867508"/>
          </a:xfrm>
        </p:spPr>
        <p:txBody>
          <a:bodyPr/>
          <a:lstStyle/>
          <a:p>
            <a:r>
              <a:rPr lang="en-US" b="1" dirty="0" smtClean="0"/>
              <a:t>13 Berkeley Dwarfs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dirty="0" smtClean="0">
                <a:solidFill>
                  <a:srgbClr val="0070C0"/>
                </a:solidFill>
              </a:rPr>
              <a:t>Dense </a:t>
            </a:r>
            <a:r>
              <a:rPr lang="en-US" dirty="0">
                <a:solidFill>
                  <a:srgbClr val="0070C0"/>
                </a:solidFill>
              </a:rPr>
              <a:t>Linear </a:t>
            </a:r>
            <a:r>
              <a:rPr lang="en-US" dirty="0" smtClean="0">
                <a:solidFill>
                  <a:srgbClr val="0070C0"/>
                </a:solidFill>
              </a:rPr>
              <a:t>Algebra </a:t>
            </a:r>
            <a:endParaRPr lang="en-US" dirty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dirty="0">
                <a:solidFill>
                  <a:srgbClr val="0070C0"/>
                </a:solidFill>
              </a:rPr>
              <a:t>Sparse Linear Algebra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>
                <a:solidFill>
                  <a:srgbClr val="0070C0"/>
                </a:solidFill>
              </a:rPr>
              <a:t>Spectral Methods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>
                <a:solidFill>
                  <a:srgbClr val="0070C0"/>
                </a:solidFill>
              </a:rPr>
              <a:t>N-Body Methods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>
                <a:solidFill>
                  <a:srgbClr val="0070C0"/>
                </a:solidFill>
              </a:rPr>
              <a:t>Structured Grids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>
                <a:solidFill>
                  <a:srgbClr val="0070C0"/>
                </a:solidFill>
              </a:rPr>
              <a:t>Unstructured Grids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MapReduce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Combinational Logic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Graph Traversal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Dynamic Programming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Backtrack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Branch-and-Bound</a:t>
            </a:r>
            <a:endParaRPr lang="en-US" dirty="0"/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Graphical Models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Finite State Machines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85138" y="2200251"/>
            <a:ext cx="471267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First 6 of these correspond to </a:t>
            </a:r>
            <a:r>
              <a:rPr lang="en-US" sz="2400" dirty="0" err="1" smtClean="0"/>
              <a:t>Colella’s</a:t>
            </a:r>
            <a:r>
              <a:rPr lang="en-US" sz="2400" dirty="0" smtClean="0"/>
              <a:t> original. </a:t>
            </a:r>
          </a:p>
          <a:p>
            <a:r>
              <a:rPr lang="en-US" sz="2400" dirty="0" smtClean="0"/>
              <a:t>Monte Carlo dropped.</a:t>
            </a:r>
            <a:endParaRPr lang="en-US" sz="2400" dirty="0"/>
          </a:p>
          <a:p>
            <a:r>
              <a:rPr lang="en-US" sz="2400" dirty="0" smtClean="0"/>
              <a:t>N-body methods are a subset of Particle in </a:t>
            </a:r>
            <a:r>
              <a:rPr lang="en-US" sz="2400" dirty="0" err="1" smtClean="0"/>
              <a:t>Colella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Note a little inconsistent in that MapReduce is a programming model and spectral method is a numerical method.</a:t>
            </a:r>
          </a:p>
          <a:p>
            <a:r>
              <a:rPr lang="en-US" sz="2400" dirty="0" smtClean="0"/>
              <a:t>Need multiple facets!</a:t>
            </a:r>
            <a:endParaRPr lang="en-US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27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Facets of the Ogres</a:t>
            </a:r>
            <a:endParaRPr lang="en-US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3/1/2015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86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-34724"/>
            <a:ext cx="9143999" cy="68698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HPC and Data Analytics/Software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706055"/>
            <a:ext cx="9143998" cy="6151943"/>
          </a:xfrm>
        </p:spPr>
        <p:txBody>
          <a:bodyPr>
            <a:noAutofit/>
          </a:bodyPr>
          <a:lstStyle/>
          <a:p>
            <a:r>
              <a:rPr lang="en-US" sz="2000" dirty="0"/>
              <a:t>D</a:t>
            </a:r>
            <a:r>
              <a:rPr lang="en-US" sz="2000" dirty="0" smtClean="0"/>
              <a:t>evelop </a:t>
            </a:r>
            <a:r>
              <a:rPr lang="en-US" sz="2000" b="1" dirty="0" smtClean="0">
                <a:solidFill>
                  <a:srgbClr val="FF0000"/>
                </a:solidFill>
              </a:rPr>
              <a:t>data analytics library SPIDAL </a:t>
            </a:r>
            <a:r>
              <a:rPr lang="en-US" sz="2000" dirty="0" smtClean="0"/>
              <a:t>(</a:t>
            </a:r>
            <a:r>
              <a:rPr lang="en-US" sz="2000" b="1" dirty="0"/>
              <a:t>Scalable Parallel Interoperable Data Analytics Library </a:t>
            </a:r>
            <a:r>
              <a:rPr lang="en-US" sz="2000" b="1" dirty="0" smtClean="0"/>
              <a:t>) </a:t>
            </a:r>
            <a:r>
              <a:rPr lang="en-US" sz="2000" dirty="0" smtClean="0"/>
              <a:t>of similar quality to </a:t>
            </a:r>
            <a:r>
              <a:rPr lang="en-US" sz="2000" b="1" dirty="0" err="1" smtClean="0"/>
              <a:t>PETSc</a:t>
            </a:r>
            <a:r>
              <a:rPr lang="en-US" sz="2000" dirty="0" smtClean="0"/>
              <a:t> and </a:t>
            </a:r>
            <a:r>
              <a:rPr lang="en-US" sz="2000" b="1" dirty="0" err="1" smtClean="0"/>
              <a:t>ScaLAPACK</a:t>
            </a:r>
            <a:r>
              <a:rPr lang="en-US" sz="2000" b="1" dirty="0" smtClean="0"/>
              <a:t> </a:t>
            </a:r>
            <a:r>
              <a:rPr lang="en-US" sz="2000" dirty="0" smtClean="0"/>
              <a:t>which have been very influential in success of HPC for simulations</a:t>
            </a:r>
          </a:p>
          <a:p>
            <a:r>
              <a:rPr lang="en-US" sz="2000" b="1" dirty="0" smtClean="0"/>
              <a:t>Approach: </a:t>
            </a:r>
          </a:p>
          <a:p>
            <a:r>
              <a:rPr lang="en-US" sz="2000" b="1" dirty="0" smtClean="0"/>
              <a:t>1) Analyze Big Data applications </a:t>
            </a:r>
            <a:r>
              <a:rPr lang="en-US" sz="2000" dirty="0" smtClean="0"/>
              <a:t>to identify analytics needed and generate </a:t>
            </a:r>
            <a:r>
              <a:rPr lang="en-US" sz="2000" b="1" dirty="0" smtClean="0">
                <a:solidFill>
                  <a:srgbClr val="FF0000"/>
                </a:solidFill>
              </a:rPr>
              <a:t>benchmark applications and characteristics (Ogres with facets)</a:t>
            </a:r>
          </a:p>
          <a:p>
            <a:r>
              <a:rPr lang="en-US" sz="2000" b="1" dirty="0" smtClean="0"/>
              <a:t>2) </a:t>
            </a:r>
            <a:r>
              <a:rPr lang="en-US" sz="2000" dirty="0" smtClean="0"/>
              <a:t>Analyze existing </a:t>
            </a:r>
            <a:r>
              <a:rPr lang="en-US" sz="2000" b="1" dirty="0" smtClean="0"/>
              <a:t>analytics libraries </a:t>
            </a:r>
            <a:r>
              <a:rPr lang="en-US" sz="2000" dirty="0" smtClean="0"/>
              <a:t>(in practice limit to some application domains and some general libraries Mahout, R. </a:t>
            </a:r>
            <a:r>
              <a:rPr lang="en-US" sz="2000" dirty="0" err="1" smtClean="0"/>
              <a:t>MLlib</a:t>
            </a:r>
            <a:r>
              <a:rPr lang="en-US" sz="2000" dirty="0" smtClean="0"/>
              <a:t>) </a:t>
            </a:r>
          </a:p>
          <a:p>
            <a:r>
              <a:rPr lang="en-US" sz="2000" b="1" dirty="0" smtClean="0"/>
              <a:t>3) Analyze Big Data Software </a:t>
            </a:r>
            <a:r>
              <a:rPr lang="en-US" sz="2000" dirty="0" smtClean="0"/>
              <a:t>and identify </a:t>
            </a:r>
            <a:r>
              <a:rPr lang="en-US" sz="2000" b="1" dirty="0" smtClean="0"/>
              <a:t>software model </a:t>
            </a:r>
            <a:r>
              <a:rPr lang="en-US" sz="2000" b="1" dirty="0">
                <a:solidFill>
                  <a:srgbClr val="FF0000"/>
                </a:solidFill>
              </a:rPr>
              <a:t>HPC-ABDS (HPC – Apache Big Data </a:t>
            </a:r>
            <a:r>
              <a:rPr lang="en-US" sz="2000" b="1" dirty="0" smtClean="0">
                <a:solidFill>
                  <a:srgbClr val="FF0000"/>
                </a:solidFill>
              </a:rPr>
              <a:t>Stack) </a:t>
            </a:r>
            <a:r>
              <a:rPr lang="en-US" sz="2000" dirty="0" smtClean="0"/>
              <a:t>to allow </a:t>
            </a:r>
            <a:r>
              <a:rPr lang="en-US" sz="2000" b="1" dirty="0" smtClean="0"/>
              <a:t>interoperability </a:t>
            </a:r>
            <a:r>
              <a:rPr lang="en-US" sz="2000" dirty="0" smtClean="0"/>
              <a:t>(Cloud/HPC) and </a:t>
            </a:r>
            <a:r>
              <a:rPr lang="en-US" sz="2000" b="1" dirty="0" smtClean="0"/>
              <a:t>high performance </a:t>
            </a:r>
            <a:r>
              <a:rPr lang="en-US" sz="2000" dirty="0" smtClean="0"/>
              <a:t>merging HPC and commodity cloud software </a:t>
            </a:r>
          </a:p>
          <a:p>
            <a:r>
              <a:rPr lang="en-US" sz="2000" dirty="0" smtClean="0"/>
              <a:t>4) Identify </a:t>
            </a:r>
            <a:r>
              <a:rPr lang="en-US" sz="2000" dirty="0"/>
              <a:t>range of </a:t>
            </a:r>
            <a:r>
              <a:rPr lang="en-US" sz="2000" b="1" dirty="0"/>
              <a:t>big data computer architectures</a:t>
            </a:r>
          </a:p>
          <a:p>
            <a:r>
              <a:rPr lang="en-US" sz="2000" dirty="0" smtClean="0"/>
              <a:t>5) Design or identify new or existing </a:t>
            </a:r>
            <a:r>
              <a:rPr lang="en-US" sz="2000" b="1" dirty="0" smtClean="0"/>
              <a:t>algorithms including  parallel implementation</a:t>
            </a:r>
            <a:br>
              <a:rPr lang="en-US" sz="2000" b="1" dirty="0" smtClean="0"/>
            </a:br>
            <a:endParaRPr lang="en-US" sz="2000" b="1" dirty="0" smtClean="0"/>
          </a:p>
          <a:p>
            <a:r>
              <a:rPr lang="en-US" sz="2000" b="1" dirty="0" smtClean="0"/>
              <a:t>Many more </a:t>
            </a:r>
            <a:r>
              <a:rPr lang="en-US" sz="2000" b="1" dirty="0"/>
              <a:t>data scientists than computational scientists </a:t>
            </a:r>
            <a:r>
              <a:rPr lang="en-US" sz="2000" dirty="0"/>
              <a:t>so HPC implications of data analytics could be influential on simulation software and </a:t>
            </a:r>
            <a:r>
              <a:rPr lang="en-US" sz="2000" dirty="0" smtClean="0"/>
              <a:t>hardware</a:t>
            </a:r>
          </a:p>
          <a:p>
            <a:r>
              <a:rPr lang="en-US" sz="2000" dirty="0" smtClean="0"/>
              <a:t>Develop </a:t>
            </a:r>
            <a:r>
              <a:rPr lang="en-US" sz="2000" b="1" dirty="0" smtClean="0"/>
              <a:t>Data Science Curricula</a:t>
            </a:r>
            <a:endParaRPr lang="en-US" sz="2000" b="1" dirty="0"/>
          </a:p>
          <a:p>
            <a:pPr marL="0" indent="0">
              <a:buNone/>
            </a:pPr>
            <a:endParaRPr lang="en-US" sz="2000" b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02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5415" y="0"/>
            <a:ext cx="9144000" cy="672911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+mn-lt"/>
              </a:rPr>
              <a:t>Big Data Ogres and their Facets</a:t>
            </a:r>
            <a:endParaRPr lang="en-US" sz="31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42908"/>
            <a:ext cx="9144000" cy="584933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b="1" dirty="0">
                <a:solidFill>
                  <a:srgbClr val="FF0000"/>
                </a:solidFill>
              </a:rPr>
              <a:t>Big Data Ogres </a:t>
            </a:r>
            <a:r>
              <a:rPr lang="en-US" sz="2000" dirty="0" smtClean="0"/>
              <a:t>are an attempt to characterize applications and algorithms with a set of general common features that are called </a:t>
            </a:r>
            <a:r>
              <a:rPr lang="en-US" sz="2000" b="1" dirty="0" smtClean="0">
                <a:solidFill>
                  <a:srgbClr val="FF0000"/>
                </a:solidFill>
              </a:rPr>
              <a:t>Facets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 smtClean="0"/>
              <a:t>Originally derived from NIST collection of 51 use cases but refined with experience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 smtClean="0"/>
              <a:t>The 50 facets </a:t>
            </a:r>
            <a:r>
              <a:rPr lang="en-US" sz="2000" dirty="0"/>
              <a:t>capture common characteristics </a:t>
            </a:r>
            <a:r>
              <a:rPr lang="en-US" sz="2000" dirty="0" smtClean="0"/>
              <a:t>(shared by several problems)which </a:t>
            </a:r>
            <a:r>
              <a:rPr lang="en-US" sz="2000" dirty="0"/>
              <a:t>are inevitably multi-dimensional and often overlapping. </a:t>
            </a:r>
            <a:r>
              <a:rPr lang="en-US" sz="2000" b="1" dirty="0" smtClean="0"/>
              <a:t>Divided into 4 views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One view of an Ogre is the overall</a:t>
            </a:r>
            <a:r>
              <a:rPr lang="en-US" sz="2000" b="1" dirty="0">
                <a:solidFill>
                  <a:srgbClr val="00B0F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problem architecture </a:t>
            </a:r>
            <a:r>
              <a:rPr lang="en-US" sz="2000" dirty="0"/>
              <a:t>which is naturally related to the machine architecture needed to support data intensive </a:t>
            </a:r>
            <a:r>
              <a:rPr lang="en-US" sz="2000" dirty="0" smtClean="0"/>
              <a:t>application. </a:t>
            </a:r>
            <a:endParaRPr lang="en-US" sz="20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 smtClean="0"/>
              <a:t>The </a:t>
            </a:r>
            <a:r>
              <a:rPr lang="en-US" sz="2000" b="1" dirty="0">
                <a:solidFill>
                  <a:srgbClr val="FF0000"/>
                </a:solidFill>
              </a:rPr>
              <a:t>execution (computational) features </a:t>
            </a:r>
            <a:r>
              <a:rPr lang="en-US" sz="2000" dirty="0"/>
              <a:t>view, </a:t>
            </a:r>
            <a:r>
              <a:rPr lang="en-US" sz="2000" dirty="0" smtClean="0"/>
              <a:t>describes issues </a:t>
            </a:r>
            <a:r>
              <a:rPr lang="en-US" sz="2000" dirty="0"/>
              <a:t>such as I/O versus compute rates, iterative nature </a:t>
            </a:r>
            <a:r>
              <a:rPr lang="en-US" sz="2000" dirty="0" smtClean="0"/>
              <a:t>and regularity of </a:t>
            </a:r>
            <a:r>
              <a:rPr lang="en-US" sz="2000" dirty="0"/>
              <a:t>computation and the classic V’s of Big Data: defining problem size, rate of change, etc.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The </a:t>
            </a:r>
            <a:r>
              <a:rPr lang="en-US" sz="2000" b="1" dirty="0">
                <a:solidFill>
                  <a:srgbClr val="FF0000"/>
                </a:solidFill>
              </a:rPr>
              <a:t>data source &amp; style </a:t>
            </a:r>
            <a:r>
              <a:rPr lang="en-US" sz="2000" dirty="0"/>
              <a:t>view includes facets specifying how the data is collected, stored and accessed. </a:t>
            </a:r>
            <a:r>
              <a:rPr lang="en-US" sz="2000" dirty="0" smtClean="0"/>
              <a:t>Has classic database characteristics</a:t>
            </a:r>
            <a:endParaRPr lang="en-US" sz="20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b="1" dirty="0" smtClean="0">
                <a:solidFill>
                  <a:srgbClr val="FF0000"/>
                </a:solidFill>
              </a:rPr>
              <a:t>Processing</a:t>
            </a:r>
            <a:r>
              <a:rPr lang="en-US" sz="2000" dirty="0" smtClean="0"/>
              <a:t> </a:t>
            </a:r>
            <a:r>
              <a:rPr lang="en-US" sz="2000" dirty="0"/>
              <a:t>view has facets which </a:t>
            </a:r>
            <a:r>
              <a:rPr lang="en-US" sz="2000" dirty="0" smtClean="0"/>
              <a:t>describe types of </a:t>
            </a:r>
            <a:r>
              <a:rPr lang="en-US" sz="2000" dirty="0"/>
              <a:t>processing steps including </a:t>
            </a:r>
            <a:r>
              <a:rPr lang="en-US" sz="2000" dirty="0" smtClean="0"/>
              <a:t>nature of algorithms </a:t>
            </a:r>
            <a:r>
              <a:rPr lang="en-US" sz="2000" dirty="0"/>
              <a:t>and </a:t>
            </a:r>
            <a:r>
              <a:rPr lang="en-US" sz="2000" dirty="0" smtClean="0"/>
              <a:t>kernels e.g. Linear Programming, Learning, Maximum Likelihood 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b="1" dirty="0" smtClean="0"/>
              <a:t>Instances of Ogres </a:t>
            </a:r>
            <a:r>
              <a:rPr lang="en-US" sz="2000" dirty="0" smtClean="0"/>
              <a:t>are particular big data problems and a set of Ogre instances that cover enough of the facets could form a comprehensive  </a:t>
            </a:r>
            <a:r>
              <a:rPr lang="en-US" sz="2000" b="1" dirty="0" smtClean="0"/>
              <a:t>benchmark/mini-app</a:t>
            </a:r>
            <a:r>
              <a:rPr lang="en-US" sz="2000" dirty="0" smtClean="0"/>
              <a:t> set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 smtClean="0"/>
              <a:t>Ogres and their instances can be </a:t>
            </a:r>
            <a:r>
              <a:rPr lang="en-US" sz="2000" b="1" dirty="0" smtClean="0"/>
              <a:t>atomic</a:t>
            </a:r>
            <a:r>
              <a:rPr lang="en-US" sz="2000" dirty="0" smtClean="0"/>
              <a:t> or </a:t>
            </a:r>
            <a:r>
              <a:rPr lang="en-US" sz="2000" b="1" dirty="0" smtClean="0"/>
              <a:t>composite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69525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032"/>
            <a:ext cx="9144000" cy="529627"/>
          </a:xfrm>
        </p:spPr>
        <p:txBody>
          <a:bodyPr>
            <a:noAutofit/>
          </a:bodyPr>
          <a:lstStyle/>
          <a:p>
            <a:r>
              <a:rPr lang="en-US" sz="2700" b="1" dirty="0" smtClean="0">
                <a:solidFill>
                  <a:srgbClr val="0070C0"/>
                </a:solidFill>
              </a:rPr>
              <a:t>Problem Architecture View </a:t>
            </a:r>
            <a:r>
              <a:rPr lang="en-US" sz="2700" b="1" dirty="0" smtClean="0"/>
              <a:t>of Ogres (Meta or </a:t>
            </a:r>
            <a:r>
              <a:rPr lang="en-US" sz="2700" b="1" dirty="0" err="1" smtClean="0"/>
              <a:t>MacroPatterns</a:t>
            </a:r>
            <a:r>
              <a:rPr lang="en-US" sz="2700" b="1" dirty="0" smtClean="0"/>
              <a:t>)</a:t>
            </a:r>
            <a:endParaRPr lang="en-US" sz="27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73391"/>
            <a:ext cx="9144000" cy="5953497"/>
          </a:xfrm>
        </p:spPr>
        <p:txBody>
          <a:bodyPr>
            <a:noAutofit/>
          </a:bodyPr>
          <a:lstStyle/>
          <a:p>
            <a:pPr marL="571500" indent="-514350">
              <a:buFont typeface="+mj-lt"/>
              <a:buAutoNum type="romanLcPeriod"/>
            </a:pPr>
            <a:r>
              <a:rPr lang="en-US" sz="1800" b="1" dirty="0" smtClean="0"/>
              <a:t>Pleasingly </a:t>
            </a:r>
            <a:r>
              <a:rPr lang="en-US" sz="1800" b="1" dirty="0"/>
              <a:t>Parallel </a:t>
            </a:r>
            <a:r>
              <a:rPr lang="en-US" sz="1800" dirty="0"/>
              <a:t>– as in </a:t>
            </a:r>
            <a:r>
              <a:rPr lang="en-US" sz="1800" dirty="0" smtClean="0"/>
              <a:t>BLAST, Protein docking, some (bio-)imagery  including </a:t>
            </a:r>
            <a:r>
              <a:rPr lang="en-US" sz="1800" b="1" dirty="0" smtClean="0"/>
              <a:t>Local Analytics or Machine </a:t>
            </a:r>
            <a:r>
              <a:rPr lang="en-US" sz="1800" b="1" dirty="0"/>
              <a:t>Learning </a:t>
            </a:r>
            <a:r>
              <a:rPr lang="en-US" sz="1800" dirty="0"/>
              <a:t>– </a:t>
            </a:r>
            <a:r>
              <a:rPr lang="en-US" sz="1800" dirty="0" smtClean="0"/>
              <a:t>ML </a:t>
            </a:r>
            <a:r>
              <a:rPr lang="en-US" sz="1800" dirty="0"/>
              <a:t>or filtering pleasingly </a:t>
            </a:r>
            <a:r>
              <a:rPr lang="en-US" sz="1800" dirty="0" smtClean="0"/>
              <a:t>parallel, </a:t>
            </a:r>
            <a:r>
              <a:rPr lang="en-US" sz="1800" dirty="0"/>
              <a:t>as in bio-imagery, radar </a:t>
            </a:r>
            <a:r>
              <a:rPr lang="en-US" sz="1800" dirty="0" smtClean="0"/>
              <a:t>images (pleasingly parallel but sophisticated local analytics)</a:t>
            </a:r>
          </a:p>
          <a:p>
            <a:pPr marL="571500" indent="-514350">
              <a:buFont typeface="+mj-lt"/>
              <a:buAutoNum type="romanLcPeriod"/>
            </a:pPr>
            <a:r>
              <a:rPr lang="en-US" sz="1800" b="1" dirty="0" smtClean="0"/>
              <a:t>Classic MapReduce: </a:t>
            </a:r>
            <a:r>
              <a:rPr lang="en-US" sz="1800" dirty="0"/>
              <a:t>Search, Index and Query and Classification algorithms like collaborative filtering (G1 for </a:t>
            </a:r>
            <a:r>
              <a:rPr lang="en-US" sz="1800" dirty="0" err="1"/>
              <a:t>MRStat</a:t>
            </a:r>
            <a:r>
              <a:rPr lang="en-US" sz="1800" dirty="0"/>
              <a:t> in </a:t>
            </a:r>
            <a:r>
              <a:rPr lang="en-US" sz="1800" dirty="0" smtClean="0"/>
              <a:t>Features, </a:t>
            </a:r>
            <a:r>
              <a:rPr lang="en-US" sz="1800" dirty="0"/>
              <a:t>G7</a:t>
            </a:r>
            <a:r>
              <a:rPr lang="en-US" sz="1800" dirty="0" smtClean="0"/>
              <a:t>)</a:t>
            </a:r>
          </a:p>
          <a:p>
            <a:pPr marL="571500" indent="-514350">
              <a:buFont typeface="+mj-lt"/>
              <a:buAutoNum type="romanLcPeriod"/>
            </a:pPr>
            <a:r>
              <a:rPr lang="en-US" sz="1800" b="1" dirty="0" smtClean="0"/>
              <a:t>Map-Collective: </a:t>
            </a:r>
            <a:r>
              <a:rPr lang="en-US" sz="1800" dirty="0" smtClean="0"/>
              <a:t>Iterative maps + communication dominated by “collective” operations as in reduction, broadcast, gather, scatter. Common </a:t>
            </a:r>
            <a:r>
              <a:rPr lang="en-US" sz="1800" dirty="0" err="1" smtClean="0"/>
              <a:t>datamining</a:t>
            </a:r>
            <a:r>
              <a:rPr lang="en-US" sz="1800" dirty="0" smtClean="0"/>
              <a:t> pattern</a:t>
            </a:r>
          </a:p>
          <a:p>
            <a:pPr marL="571500" indent="-514350">
              <a:buFont typeface="+mj-lt"/>
              <a:buAutoNum type="romanLcPeriod"/>
            </a:pPr>
            <a:r>
              <a:rPr lang="en-US" sz="1800" b="1" dirty="0" smtClean="0"/>
              <a:t>Map-Point to Point: </a:t>
            </a:r>
            <a:r>
              <a:rPr lang="en-US" sz="1800" dirty="0"/>
              <a:t>Iterative maps + communication dominated </a:t>
            </a:r>
            <a:r>
              <a:rPr lang="en-US" sz="1800" dirty="0" smtClean="0"/>
              <a:t>by many small point to point messages as in graph algorithms</a:t>
            </a:r>
            <a:endParaRPr lang="en-US" sz="1800" b="1" dirty="0" smtClean="0"/>
          </a:p>
          <a:p>
            <a:pPr marL="571500" indent="-514350">
              <a:buFont typeface="+mj-lt"/>
              <a:buAutoNum type="romanLcPeriod"/>
            </a:pPr>
            <a:r>
              <a:rPr lang="en-US" sz="1800" b="1" dirty="0" smtClean="0"/>
              <a:t>Map-Streaming: </a:t>
            </a:r>
            <a:r>
              <a:rPr lang="en-US" sz="1800" dirty="0" smtClean="0"/>
              <a:t>Describes streaming, steering and assimilation problems </a:t>
            </a:r>
          </a:p>
          <a:p>
            <a:pPr marL="571500" indent="-514350">
              <a:buFont typeface="+mj-lt"/>
              <a:buAutoNum type="romanLcPeriod"/>
            </a:pPr>
            <a:r>
              <a:rPr lang="en-US" sz="1800" b="1" dirty="0" smtClean="0"/>
              <a:t>Shared Memory: </a:t>
            </a:r>
            <a:r>
              <a:rPr lang="en-US" sz="1800" dirty="0" smtClean="0"/>
              <a:t>Some problems are asynchronous and are easier to parallelize on shared rather than distributed memory – see some graph algorithms</a:t>
            </a:r>
          </a:p>
          <a:p>
            <a:pPr marL="571500" indent="-514350">
              <a:buFont typeface="+mj-lt"/>
              <a:buAutoNum type="romanLcPeriod"/>
            </a:pPr>
            <a:r>
              <a:rPr lang="en-US" sz="1800" b="1" dirty="0" smtClean="0"/>
              <a:t>SPMD: </a:t>
            </a:r>
            <a:r>
              <a:rPr lang="en-US" sz="1800" dirty="0" smtClean="0"/>
              <a:t>Single Program Multiple Data, common parallel programming feature</a:t>
            </a:r>
          </a:p>
          <a:p>
            <a:pPr marL="571500" indent="-514350">
              <a:buFont typeface="+mj-lt"/>
              <a:buAutoNum type="romanLcPeriod"/>
            </a:pPr>
            <a:r>
              <a:rPr lang="en-US" sz="1800" b="1" dirty="0" smtClean="0"/>
              <a:t>BSP or Bulk Synchronous Processing: </a:t>
            </a:r>
            <a:r>
              <a:rPr lang="en-US" sz="1800" dirty="0" smtClean="0"/>
              <a:t>well-defined compute-communication phases</a:t>
            </a:r>
          </a:p>
          <a:p>
            <a:pPr marL="571500" indent="-514350">
              <a:buFont typeface="+mj-lt"/>
              <a:buAutoNum type="romanLcPeriod"/>
            </a:pPr>
            <a:r>
              <a:rPr lang="en-US" sz="1800" b="1" dirty="0" smtClean="0"/>
              <a:t>Fusion</a:t>
            </a:r>
            <a:r>
              <a:rPr lang="en-US" sz="1800" b="1" dirty="0"/>
              <a:t>: </a:t>
            </a:r>
            <a:r>
              <a:rPr lang="en-US" sz="1800" dirty="0"/>
              <a:t>Knowledge discovery often involves fusion of multiple </a:t>
            </a:r>
            <a:r>
              <a:rPr lang="en-US" sz="1800" dirty="0" smtClean="0"/>
              <a:t>methods</a:t>
            </a:r>
            <a:r>
              <a:rPr lang="en-US" sz="1800" dirty="0"/>
              <a:t>. </a:t>
            </a:r>
            <a:endParaRPr lang="en-US" sz="1800" dirty="0" smtClean="0"/>
          </a:p>
          <a:p>
            <a:pPr marL="571500" indent="-514350">
              <a:buFont typeface="+mj-lt"/>
              <a:buAutoNum type="romanLcPeriod"/>
            </a:pPr>
            <a:r>
              <a:rPr lang="en-US" sz="1800" b="1" dirty="0" smtClean="0"/>
              <a:t>Dataflow: </a:t>
            </a:r>
            <a:r>
              <a:rPr lang="en-US" sz="1800" dirty="0" smtClean="0"/>
              <a:t>Important application features often occurring in composite Ogres</a:t>
            </a:r>
          </a:p>
          <a:p>
            <a:pPr marL="571500" indent="-514350">
              <a:buFont typeface="+mj-lt"/>
              <a:buAutoNum type="romanLcPeriod"/>
            </a:pPr>
            <a:r>
              <a:rPr lang="en-US" sz="1800" b="1" dirty="0" smtClean="0"/>
              <a:t>Use Agents: </a:t>
            </a:r>
            <a:r>
              <a:rPr lang="en-US" sz="1800" dirty="0" smtClean="0"/>
              <a:t>as </a:t>
            </a:r>
            <a:r>
              <a:rPr lang="en-US" sz="1800" dirty="0"/>
              <a:t>in epidemiology (swarm approaches</a:t>
            </a:r>
            <a:r>
              <a:rPr lang="en-US" sz="1800" dirty="0" smtClean="0"/>
              <a:t>)</a:t>
            </a:r>
          </a:p>
          <a:p>
            <a:pPr marL="571500" indent="-514350">
              <a:buFont typeface="+mj-lt"/>
              <a:buAutoNum type="romanLcPeriod"/>
            </a:pPr>
            <a:r>
              <a:rPr lang="en-US" sz="1800" b="1" dirty="0"/>
              <a:t>Workflow: </a:t>
            </a:r>
            <a:r>
              <a:rPr lang="en-US" sz="1800" dirty="0"/>
              <a:t>All applications often involve orchestration (workflow) of multiple </a:t>
            </a:r>
            <a:r>
              <a:rPr lang="en-US" sz="1800" dirty="0" smtClean="0"/>
              <a:t>components</a:t>
            </a:r>
          </a:p>
          <a:p>
            <a:pPr marL="0" indent="0">
              <a:buNone/>
            </a:pPr>
            <a:r>
              <a:rPr lang="en-US" sz="1800" b="1" dirty="0" smtClean="0"/>
              <a:t>Note </a:t>
            </a:r>
            <a:r>
              <a:rPr lang="en-US" sz="1800" b="1" dirty="0"/>
              <a:t>problem and machine architectures are </a:t>
            </a:r>
            <a:r>
              <a:rPr lang="en-US" sz="1800" b="1" dirty="0" smtClean="0"/>
              <a:t>related</a:t>
            </a:r>
            <a:endParaRPr lang="en-US" sz="18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53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2042"/>
            <a:ext cx="8229600" cy="74239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Hardware, Software, Applications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4644" y="1105677"/>
            <a:ext cx="9069355" cy="535110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In my old papers (especially book Parallel Computing Works!), I discussed computing as multiple complex systems mapped into each other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b="1" dirty="0" smtClean="0">
                <a:solidFill>
                  <a:srgbClr val="C00000"/>
                </a:solidFill>
              </a:rPr>
              <a:t>Problem </a:t>
            </a:r>
            <a:r>
              <a:rPr lang="en-US" sz="28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 Numerical formulation  Software  Hardware</a:t>
            </a:r>
            <a:r>
              <a:rPr lang="en-US" sz="24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/>
            </a:r>
            <a:br>
              <a:rPr lang="en-US" sz="2400" b="1" dirty="0" smtClean="0">
                <a:solidFill>
                  <a:srgbClr val="C00000"/>
                </a:solidFill>
                <a:sym typeface="Wingdings" panose="05000000000000000000" pitchFamily="2" charset="2"/>
              </a:rPr>
            </a:br>
            <a:endParaRPr lang="en-US" b="1" dirty="0" smtClean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r>
              <a:rPr lang="en-US" dirty="0" smtClean="0"/>
              <a:t>Each of these </a:t>
            </a:r>
            <a:r>
              <a:rPr lang="en-US" b="1" dirty="0" smtClean="0"/>
              <a:t>4 complex systems </a:t>
            </a:r>
            <a:r>
              <a:rPr lang="en-US" dirty="0" smtClean="0"/>
              <a:t>has an </a:t>
            </a:r>
            <a:r>
              <a:rPr lang="en-US" b="1" dirty="0" smtClean="0"/>
              <a:t>architecture</a:t>
            </a:r>
            <a:r>
              <a:rPr lang="en-US" dirty="0" smtClean="0"/>
              <a:t> that can be described in similar language</a:t>
            </a:r>
          </a:p>
          <a:p>
            <a:r>
              <a:rPr lang="en-US" dirty="0" smtClean="0"/>
              <a:t>One gets an easy programming model if architecture of problem matches that of Software</a:t>
            </a:r>
          </a:p>
          <a:p>
            <a:r>
              <a:rPr lang="en-US" dirty="0" smtClean="0"/>
              <a:t>One gets good performance if architecture of hardware matches that of software and problem</a:t>
            </a:r>
          </a:p>
          <a:p>
            <a:r>
              <a:rPr lang="en-US" dirty="0" smtClean="0"/>
              <a:t>So “MapReduce” can be used as architecture of software (programming model) or “Numerical formulation of problem”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1/26/2015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96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104"/>
          <p:cNvPicPr>
            <a:picLocks noChangeAspect="1"/>
          </p:cNvPicPr>
          <p:nvPr/>
        </p:nvPicPr>
        <p:blipFill rotWithShape="1">
          <a:blip r:embed="rId2"/>
          <a:srcRect r="24307"/>
          <a:stretch/>
        </p:blipFill>
        <p:spPr>
          <a:xfrm>
            <a:off x="1087402" y="-107809"/>
            <a:ext cx="8056598" cy="37029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-96776" y="35130"/>
            <a:ext cx="1339272" cy="1435551"/>
          </a:xfrm>
        </p:spPr>
        <p:txBody>
          <a:bodyPr/>
          <a:lstStyle/>
          <a:p>
            <a:r>
              <a:rPr lang="en-US" sz="1800" b="1" dirty="0" smtClean="0"/>
              <a:t>6 Forms of MapReduce</a:t>
            </a:r>
            <a:endParaRPr lang="en-US" sz="1800" b="1" dirty="0"/>
          </a:p>
        </p:txBody>
      </p:sp>
      <p:grpSp>
        <p:nvGrpSpPr>
          <p:cNvPr id="109" name="Group 108"/>
          <p:cNvGrpSpPr/>
          <p:nvPr/>
        </p:nvGrpSpPr>
        <p:grpSpPr>
          <a:xfrm>
            <a:off x="1087402" y="3388599"/>
            <a:ext cx="8197477" cy="3565285"/>
            <a:chOff x="124487" y="3975787"/>
            <a:chExt cx="6082865" cy="2645588"/>
          </a:xfrm>
        </p:grpSpPr>
        <p:pic>
          <p:nvPicPr>
            <p:cNvPr id="106" name="Picture 105"/>
            <p:cNvPicPr>
              <a:picLocks noChangeAspect="1"/>
            </p:cNvPicPr>
            <p:nvPr/>
          </p:nvPicPr>
          <p:blipFill rotWithShape="1">
            <a:blip r:embed="rId2"/>
            <a:srcRect l="75102"/>
            <a:stretch/>
          </p:blipFill>
          <p:spPr>
            <a:xfrm>
              <a:off x="124487" y="3975787"/>
              <a:ext cx="1865756" cy="2606969"/>
            </a:xfrm>
            <a:prstGeom prst="rect">
              <a:avLst/>
            </a:prstGeom>
          </p:spPr>
        </p:pic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66631" y="4047679"/>
              <a:ext cx="1908896" cy="2573696"/>
            </a:xfrm>
            <a:prstGeom prst="rect">
              <a:avLst/>
            </a:prstGeom>
          </p:spPr>
        </p:pic>
        <p:pic>
          <p:nvPicPr>
            <p:cNvPr id="108" name="Picture 10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01965" y="4003495"/>
              <a:ext cx="2505387" cy="2603298"/>
            </a:xfrm>
            <a:prstGeom prst="rect">
              <a:avLst/>
            </a:prstGeom>
          </p:spPr>
        </p:pic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1/26/2015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23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663676" y="6526725"/>
            <a:ext cx="1722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b="1" dirty="0" smtClean="0">
                <a:solidFill>
                  <a:srgbClr val="0070C0"/>
                </a:solidFill>
              </a:rPr>
              <a:t>Shared Memory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52796" y="6488668"/>
            <a:ext cx="1158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b="1" dirty="0" smtClean="0">
                <a:solidFill>
                  <a:srgbClr val="0070C0"/>
                </a:solidFill>
              </a:rPr>
              <a:t>Streaming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43481" y="6119336"/>
            <a:ext cx="769506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algn="ctr" defTabSz="914400"/>
            <a:r>
              <a:rPr lang="en-US" b="1" dirty="0" smtClean="0">
                <a:solidFill>
                  <a:srgbClr val="0070C0"/>
                </a:solidFill>
              </a:rPr>
              <a:t>Graph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127365" y="2847404"/>
            <a:ext cx="985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b="1" dirty="0" smtClean="0">
                <a:solidFill>
                  <a:srgbClr val="0070C0"/>
                </a:solidFill>
              </a:rPr>
              <a:t>Iterative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22792" y="697803"/>
            <a:ext cx="15723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b="1" dirty="0" smtClean="0">
                <a:solidFill>
                  <a:srgbClr val="0070C0"/>
                </a:solidFill>
              </a:rPr>
              <a:t>MR </a:t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Basic Statistics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43431" y="785893"/>
            <a:ext cx="1935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US" b="1" dirty="0" smtClean="0">
                <a:solidFill>
                  <a:srgbClr val="0070C0"/>
                </a:solidFill>
              </a:rPr>
              <a:t>PP </a:t>
            </a:r>
          </a:p>
          <a:p>
            <a:pPr algn="ctr" defTabSz="914400"/>
            <a:r>
              <a:rPr lang="en-US" b="1" dirty="0" smtClean="0">
                <a:solidFill>
                  <a:srgbClr val="0070C0"/>
                </a:solidFill>
              </a:rPr>
              <a:t>Local Analytics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26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794327"/>
          </a:xfrm>
        </p:spPr>
        <p:txBody>
          <a:bodyPr>
            <a:normAutofit/>
          </a:bodyPr>
          <a:lstStyle/>
          <a:p>
            <a:r>
              <a:rPr lang="en-US" b="1" dirty="0" smtClean="0"/>
              <a:t>8 Data </a:t>
            </a:r>
            <a:r>
              <a:rPr lang="en-US" b="1" dirty="0"/>
              <a:t>Analysis </a:t>
            </a:r>
            <a:r>
              <a:rPr lang="en-US" b="1" dirty="0" smtClean="0"/>
              <a:t>Problem Architectures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58982"/>
            <a:ext cx="9042400" cy="590203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200" dirty="0" smtClean="0"/>
              <a:t>1) Pleasingly </a:t>
            </a:r>
            <a:r>
              <a:rPr lang="en-US" sz="2200" dirty="0"/>
              <a:t>Parallel</a:t>
            </a:r>
            <a:r>
              <a:rPr lang="en-US" sz="2200" dirty="0">
                <a:solidFill>
                  <a:srgbClr val="FF0000"/>
                </a:solidFill>
              </a:rPr>
              <a:t> PP </a:t>
            </a:r>
            <a:r>
              <a:rPr lang="en-US" sz="2200" dirty="0" smtClean="0"/>
              <a:t>or “map-only</a:t>
            </a:r>
            <a:r>
              <a:rPr lang="en-US" sz="2200" dirty="0"/>
              <a:t>” in </a:t>
            </a:r>
            <a:r>
              <a:rPr lang="en-US" sz="2200" dirty="0" smtClean="0"/>
              <a:t>MapReduce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BLAST </a:t>
            </a:r>
            <a:r>
              <a:rPr lang="en-US" sz="1800" dirty="0" smtClean="0"/>
              <a:t>Analysis; Local </a:t>
            </a:r>
            <a:r>
              <a:rPr lang="en-US" sz="1800" dirty="0"/>
              <a:t>Machine </a:t>
            </a:r>
            <a:r>
              <a:rPr lang="en-US" sz="1800" dirty="0" smtClean="0"/>
              <a:t>Learning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 smtClean="0"/>
              <a:t>2A) Classic </a:t>
            </a:r>
            <a:r>
              <a:rPr lang="en-US" sz="2200" dirty="0"/>
              <a:t>MapReduce </a:t>
            </a:r>
            <a:r>
              <a:rPr lang="en-US" sz="2200" dirty="0" smtClean="0">
                <a:solidFill>
                  <a:srgbClr val="FF0000"/>
                </a:solidFill>
              </a:rPr>
              <a:t>MR</a:t>
            </a:r>
            <a:r>
              <a:rPr lang="en-US" sz="2200" dirty="0" smtClean="0"/>
              <a:t>, Map followed by reduction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High Energy Physics (HEP) </a:t>
            </a:r>
            <a:r>
              <a:rPr lang="en-US" sz="1800" dirty="0" smtClean="0"/>
              <a:t>Histograms; Web search; Recommender Engines</a:t>
            </a:r>
            <a:endParaRPr lang="en-US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 smtClean="0"/>
              <a:t>2B) Simple </a:t>
            </a:r>
            <a:r>
              <a:rPr lang="en-US" sz="2200" dirty="0"/>
              <a:t>version of classic </a:t>
            </a:r>
            <a:r>
              <a:rPr lang="en-US" sz="2200" dirty="0">
                <a:solidFill>
                  <a:srgbClr val="FF0000"/>
                </a:solidFill>
              </a:rPr>
              <a:t>MapReduce </a:t>
            </a:r>
            <a:r>
              <a:rPr lang="en-US" sz="2200" dirty="0" err="1" smtClean="0">
                <a:solidFill>
                  <a:srgbClr val="FF0000"/>
                </a:solidFill>
              </a:rPr>
              <a:t>MRStat</a:t>
            </a:r>
            <a:endParaRPr lang="en-US" sz="2200" dirty="0" smtClean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Final reduction is just simple statistics </a:t>
            </a:r>
            <a:endParaRPr lang="en-US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 smtClean="0"/>
              <a:t>3) Iterative </a:t>
            </a:r>
            <a:r>
              <a:rPr lang="en-US" sz="2200" dirty="0"/>
              <a:t>MapReduce </a:t>
            </a:r>
            <a:r>
              <a:rPr lang="en-US" sz="2200" dirty="0" err="1">
                <a:solidFill>
                  <a:srgbClr val="FF0000"/>
                </a:solidFill>
              </a:rPr>
              <a:t>MRIter</a:t>
            </a:r>
            <a:endParaRPr lang="en-US" sz="2200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Expectation maximization Clustering Linear Algebra, </a:t>
            </a:r>
            <a:r>
              <a:rPr lang="en-US" sz="1800" dirty="0" smtClean="0"/>
              <a:t>PageRank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 smtClean="0"/>
              <a:t>4A) Map Point to Point Communication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Classic MPI; PDE </a:t>
            </a:r>
            <a:r>
              <a:rPr lang="en-US" sz="1800" dirty="0"/>
              <a:t>Solvers and Particle </a:t>
            </a:r>
            <a:r>
              <a:rPr lang="en-US" sz="1800" dirty="0" smtClean="0"/>
              <a:t>Dynamics; </a:t>
            </a:r>
            <a:r>
              <a:rPr lang="en-US" sz="1800" dirty="0"/>
              <a:t>Graph processing </a:t>
            </a:r>
            <a:r>
              <a:rPr lang="en-US" sz="1800" dirty="0">
                <a:solidFill>
                  <a:srgbClr val="FF0000"/>
                </a:solidFill>
              </a:rPr>
              <a:t>Graph</a:t>
            </a:r>
            <a:r>
              <a:rPr lang="en-US" sz="1800" dirty="0"/>
              <a:t> </a:t>
            </a:r>
            <a:endParaRPr lang="en-US" sz="1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 smtClean="0"/>
              <a:t>4B) GPU (Accelerator) enhanced 4A) – especially for deep learning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 smtClean="0"/>
              <a:t>5) Map + </a:t>
            </a:r>
            <a:r>
              <a:rPr lang="en-US" sz="2200" dirty="0" smtClean="0">
                <a:solidFill>
                  <a:srgbClr val="FF0000"/>
                </a:solidFill>
              </a:rPr>
              <a:t>Streaming</a:t>
            </a:r>
            <a:r>
              <a:rPr lang="en-US" sz="2200" dirty="0" smtClean="0"/>
              <a:t> + Communication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Images from Synchrotron sources; Telescopes; Internet of Things </a:t>
            </a:r>
            <a:r>
              <a:rPr lang="en-US" sz="1800" dirty="0" err="1" smtClean="0"/>
              <a:t>IoT</a:t>
            </a:r>
            <a:endParaRPr lang="en-US" sz="1800" dirty="0" smtClean="0"/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US" sz="2200" dirty="0" smtClean="0"/>
              <a:t>6) </a:t>
            </a:r>
            <a:r>
              <a:rPr lang="en-US" sz="2200" dirty="0">
                <a:solidFill>
                  <a:srgbClr val="FF0000"/>
                </a:solidFill>
              </a:rPr>
              <a:t>Shared memory </a:t>
            </a:r>
            <a:r>
              <a:rPr lang="en-US" sz="2200" dirty="0"/>
              <a:t>allowing parallel threads which are tricky to program </a:t>
            </a:r>
            <a:r>
              <a:rPr lang="en-US" sz="2200" dirty="0" smtClean="0"/>
              <a:t>but lower latency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Difficult </a:t>
            </a:r>
            <a:r>
              <a:rPr lang="en-US" sz="1800" dirty="0"/>
              <a:t>to parallelize asynchronous </a:t>
            </a:r>
            <a:r>
              <a:rPr lang="en-US" sz="1800" dirty="0" smtClean="0"/>
              <a:t>parallel Graph Algorithms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1/26/2015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23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3/1/2015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25400" y="0"/>
            <a:ext cx="91947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There are a lot of Big Data and HPC Software </a:t>
            </a:r>
            <a:r>
              <a:rPr lang="en-US" sz="2000" b="1" dirty="0" smtClean="0"/>
              <a:t>systems in 17 (21) layers</a:t>
            </a:r>
            <a:endParaRPr lang="en-US" sz="2000" b="1" dirty="0"/>
          </a:p>
          <a:p>
            <a:pPr algn="ctr"/>
            <a:r>
              <a:rPr lang="en-US" sz="2000" b="1" dirty="0" smtClean="0"/>
              <a:t>Build on – do not compete with the 293 HPC-ABDS systems </a:t>
            </a:r>
            <a:endParaRPr lang="en-US" sz="20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r="1281" b="3249"/>
          <a:stretch/>
        </p:blipFill>
        <p:spPr>
          <a:xfrm>
            <a:off x="0" y="632618"/>
            <a:ext cx="9144000" cy="632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76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8687"/>
            <a:ext cx="9144000" cy="6257713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1/26/2015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51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043517" cy="1135463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One View </a:t>
            </a:r>
            <a:r>
              <a:rPr lang="en-US" sz="3600" b="1" dirty="0" smtClean="0"/>
              <a:t>of Ogres has Facets that are </a:t>
            </a:r>
            <a:r>
              <a:rPr lang="en-US" sz="3600" b="1" dirty="0" err="1" smtClean="0"/>
              <a:t>micropatterns</a:t>
            </a:r>
            <a:r>
              <a:rPr lang="en-US" sz="3600" b="1" dirty="0" smtClean="0"/>
              <a:t> or </a:t>
            </a:r>
            <a:r>
              <a:rPr lang="en-US" sz="3600" b="1" dirty="0" smtClean="0">
                <a:solidFill>
                  <a:srgbClr val="0070C0"/>
                </a:solidFill>
              </a:rPr>
              <a:t>Execution Features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32681"/>
            <a:ext cx="9144000" cy="5825319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romanLcPeriod"/>
            </a:pPr>
            <a:r>
              <a:rPr lang="en-US" sz="1800" b="1" dirty="0" smtClean="0"/>
              <a:t>Performance Metrics; </a:t>
            </a:r>
            <a:r>
              <a:rPr lang="en-US" sz="1800" dirty="0" smtClean="0"/>
              <a:t>property found by benchmarking Ogre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1800" b="1" dirty="0" smtClean="0"/>
              <a:t>Flops </a:t>
            </a:r>
            <a:r>
              <a:rPr lang="en-US" sz="1800" b="1" dirty="0"/>
              <a:t>per </a:t>
            </a:r>
            <a:r>
              <a:rPr lang="en-US" sz="1800" b="1" dirty="0" smtClean="0"/>
              <a:t>byte; </a:t>
            </a:r>
            <a:r>
              <a:rPr lang="en-US" sz="1800" dirty="0" smtClean="0"/>
              <a:t>memory or I/O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1800" b="1" dirty="0" smtClean="0"/>
              <a:t>Execution Environment; </a:t>
            </a:r>
            <a:r>
              <a:rPr lang="en-US" sz="1800" b="1" dirty="0"/>
              <a:t>Core libraries needed: </a:t>
            </a:r>
            <a:r>
              <a:rPr lang="en-US" sz="1800" dirty="0"/>
              <a:t>matrix-matrix/vector algebra, conjugate gradient, reduction, </a:t>
            </a:r>
            <a:r>
              <a:rPr lang="en-US" sz="1800" dirty="0" smtClean="0"/>
              <a:t>broadcast; Cloud, HPC etc.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1800" b="1" dirty="0" smtClean="0"/>
              <a:t>Volume: </a:t>
            </a:r>
            <a:r>
              <a:rPr lang="en-US" sz="1800" dirty="0" smtClean="0"/>
              <a:t>property of an Ogre instance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1800" b="1" dirty="0" smtClean="0"/>
              <a:t>Velocity: </a:t>
            </a:r>
            <a:r>
              <a:rPr lang="en-US" sz="1800" dirty="0" smtClean="0"/>
              <a:t>qualitative property of Ogre with value associated with instance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1800" b="1" dirty="0" smtClean="0"/>
              <a:t>Variety: </a:t>
            </a:r>
            <a:r>
              <a:rPr lang="en-US" sz="1800" dirty="0" smtClean="0"/>
              <a:t>important property especially of composite Ogres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1800" b="1" dirty="0" smtClean="0"/>
              <a:t>Veracity: </a:t>
            </a:r>
            <a:r>
              <a:rPr lang="en-US" sz="1800" dirty="0" smtClean="0"/>
              <a:t>important property of “mini-applications” but not kernels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1800" b="1" dirty="0" smtClean="0"/>
              <a:t>Communication Structure; </a:t>
            </a:r>
            <a:r>
              <a:rPr lang="en-US" sz="1800" dirty="0"/>
              <a:t>Interconnect </a:t>
            </a:r>
            <a:r>
              <a:rPr lang="en-US" sz="1800" dirty="0" smtClean="0"/>
              <a:t>requirements; </a:t>
            </a:r>
            <a:r>
              <a:rPr lang="en-US" sz="1800" dirty="0"/>
              <a:t>Is communication BSP, Asynchronous, Pub-Sub, Collective, Point to Point? </a:t>
            </a:r>
            <a:endParaRPr lang="en-US" sz="1800" dirty="0" smtClean="0"/>
          </a:p>
          <a:p>
            <a:pPr marL="514350" indent="-514350">
              <a:buFont typeface="+mj-lt"/>
              <a:buAutoNum type="romanLcPeriod"/>
            </a:pPr>
            <a:r>
              <a:rPr lang="en-US" sz="1800" dirty="0" smtClean="0"/>
              <a:t>Is application (graph) </a:t>
            </a:r>
            <a:r>
              <a:rPr lang="en-US" sz="1800" b="1" dirty="0" smtClean="0"/>
              <a:t>static </a:t>
            </a:r>
            <a:r>
              <a:rPr lang="en-US" sz="1800" dirty="0" smtClean="0"/>
              <a:t>or </a:t>
            </a:r>
            <a:r>
              <a:rPr lang="en-US" sz="1800" b="1" dirty="0" smtClean="0"/>
              <a:t>dynamic?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1800" dirty="0" smtClean="0"/>
              <a:t>Most applications consist of a set of interconnected entities; is this </a:t>
            </a:r>
            <a:r>
              <a:rPr lang="en-US" sz="1800" b="1" dirty="0" smtClean="0"/>
              <a:t>regular </a:t>
            </a:r>
            <a:r>
              <a:rPr lang="en-US" sz="1800" dirty="0" smtClean="0"/>
              <a:t>as a set of pixels or is it a complicated </a:t>
            </a:r>
            <a:r>
              <a:rPr lang="en-US" sz="1800" b="1" dirty="0" smtClean="0"/>
              <a:t>irregular graph?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1800" dirty="0" smtClean="0"/>
              <a:t>Are algorithms </a:t>
            </a:r>
            <a:r>
              <a:rPr lang="en-US" sz="1800" b="1" dirty="0" smtClean="0"/>
              <a:t>Iterative </a:t>
            </a:r>
            <a:r>
              <a:rPr lang="en-US" sz="1800" dirty="0" smtClean="0"/>
              <a:t>or</a:t>
            </a:r>
            <a:r>
              <a:rPr lang="en-US" sz="1800" b="1" dirty="0" smtClean="0"/>
              <a:t> not?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1800" b="1" dirty="0" smtClean="0"/>
              <a:t>Data Abstraction: </a:t>
            </a:r>
            <a:r>
              <a:rPr lang="en-US" sz="1800" dirty="0" smtClean="0"/>
              <a:t>key-value, pixel, graph(G3), vector, bags of words or items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1800" dirty="0" smtClean="0"/>
              <a:t>Are </a:t>
            </a:r>
            <a:r>
              <a:rPr lang="en-US" sz="1800" dirty="0"/>
              <a:t>data points in </a:t>
            </a:r>
            <a:r>
              <a:rPr lang="en-US" sz="1800" b="1" dirty="0"/>
              <a:t>metric or non-metric spaces? 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1800" dirty="0" smtClean="0"/>
              <a:t>Is </a:t>
            </a:r>
            <a:r>
              <a:rPr lang="en-US" sz="1800" dirty="0"/>
              <a:t>algorithm </a:t>
            </a:r>
            <a:r>
              <a:rPr lang="en-US" sz="1800" b="1" dirty="0"/>
              <a:t>O(N</a:t>
            </a:r>
            <a:r>
              <a:rPr lang="en-US" sz="1800" b="1" baseline="30000" dirty="0"/>
              <a:t>2</a:t>
            </a:r>
            <a:r>
              <a:rPr lang="en-US" sz="1800" b="1" dirty="0"/>
              <a:t>) or O(N) </a:t>
            </a:r>
            <a:r>
              <a:rPr lang="en-US" sz="1800" dirty="0"/>
              <a:t>(up to logs) for N points per iteration (G2)</a:t>
            </a:r>
            <a:endParaRPr lang="en-US" sz="1800" dirty="0" smtClean="0"/>
          </a:p>
          <a:p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99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564" y="136499"/>
            <a:ext cx="8729082" cy="710101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Data Source and Style View </a:t>
            </a:r>
            <a:r>
              <a:rPr lang="en-US" sz="4000" b="1" dirty="0" smtClean="0"/>
              <a:t>of Ogres I 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46117"/>
            <a:ext cx="9144000" cy="6242539"/>
          </a:xfrm>
        </p:spPr>
        <p:txBody>
          <a:bodyPr>
            <a:noAutofit/>
          </a:bodyPr>
          <a:lstStyle/>
          <a:p>
            <a:pPr marL="514350" indent="-514350">
              <a:spcBef>
                <a:spcPts val="200"/>
              </a:spcBef>
              <a:buFont typeface="+mj-lt"/>
              <a:buAutoNum type="romanLcPeriod"/>
            </a:pPr>
            <a:r>
              <a:rPr lang="en-US" sz="2400" b="1" dirty="0" smtClean="0"/>
              <a:t>SQL </a:t>
            </a:r>
            <a:r>
              <a:rPr lang="en-US" sz="2400" b="1" dirty="0" err="1" smtClean="0"/>
              <a:t>NewSQL</a:t>
            </a:r>
            <a:r>
              <a:rPr lang="en-US" sz="2400" b="1" dirty="0" smtClean="0"/>
              <a:t> or </a:t>
            </a:r>
            <a:r>
              <a:rPr lang="en-US" sz="2400" b="1" dirty="0"/>
              <a:t>NoSQL: </a:t>
            </a:r>
            <a:r>
              <a:rPr lang="en-US" sz="2400" dirty="0"/>
              <a:t>NoSQL includes Document,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Column</a:t>
            </a:r>
            <a:r>
              <a:rPr lang="en-US" sz="2400" dirty="0"/>
              <a:t>, Key-value, Graph, Triple </a:t>
            </a:r>
            <a:r>
              <a:rPr lang="en-US" sz="2400" dirty="0" smtClean="0"/>
              <a:t>store; </a:t>
            </a:r>
            <a:r>
              <a:rPr lang="en-US" sz="2400" dirty="0" err="1" smtClean="0"/>
              <a:t>NewSQL</a:t>
            </a:r>
            <a:r>
              <a:rPr lang="en-US" sz="2400" dirty="0" smtClean="0"/>
              <a:t> is SQL redone to exploit NoSQL performance</a:t>
            </a:r>
          </a:p>
          <a:p>
            <a:pPr marL="514350" indent="-514350">
              <a:spcBef>
                <a:spcPts val="200"/>
              </a:spcBef>
              <a:buFont typeface="+mj-lt"/>
              <a:buAutoNum type="romanLcPeriod"/>
            </a:pPr>
            <a:r>
              <a:rPr lang="en-US" sz="2400" dirty="0" smtClean="0"/>
              <a:t>Other </a:t>
            </a:r>
            <a:r>
              <a:rPr lang="en-US" sz="2400" b="1" dirty="0" smtClean="0"/>
              <a:t>Enterprise data systems: </a:t>
            </a:r>
            <a:r>
              <a:rPr lang="en-US" sz="2400" dirty="0" smtClean="0"/>
              <a:t>10 examples from </a:t>
            </a:r>
            <a:r>
              <a:rPr lang="en-US" sz="2400" dirty="0"/>
              <a:t>NIST integrate </a:t>
            </a:r>
            <a:r>
              <a:rPr lang="en-US" sz="2400" dirty="0" smtClean="0"/>
              <a:t>SQL/NoSQL</a:t>
            </a:r>
          </a:p>
          <a:p>
            <a:pPr marL="514350" indent="-514350">
              <a:spcBef>
                <a:spcPts val="200"/>
              </a:spcBef>
              <a:buFont typeface="+mj-lt"/>
              <a:buAutoNum type="romanLcPeriod"/>
            </a:pPr>
            <a:r>
              <a:rPr lang="en-US" sz="2400" b="1" dirty="0" smtClean="0"/>
              <a:t>Set </a:t>
            </a:r>
            <a:r>
              <a:rPr lang="en-US" sz="2400" b="1" dirty="0"/>
              <a:t>of </a:t>
            </a:r>
            <a:r>
              <a:rPr lang="en-US" sz="2400" b="1" dirty="0" smtClean="0"/>
              <a:t>Files or Objects: </a:t>
            </a:r>
            <a:r>
              <a:rPr lang="en-US" sz="2400" dirty="0" smtClean="0"/>
              <a:t>as </a:t>
            </a:r>
            <a:r>
              <a:rPr lang="en-US" sz="2400" dirty="0"/>
              <a:t>managed in </a:t>
            </a:r>
            <a:r>
              <a:rPr lang="en-US" sz="2400" dirty="0" err="1"/>
              <a:t>iRODS</a:t>
            </a:r>
            <a:r>
              <a:rPr lang="en-US" sz="2400" dirty="0"/>
              <a:t> and extremely common in scientific </a:t>
            </a:r>
            <a:r>
              <a:rPr lang="en-US" sz="2400" dirty="0" smtClean="0"/>
              <a:t>research</a:t>
            </a:r>
          </a:p>
          <a:p>
            <a:pPr marL="514350" indent="-514350">
              <a:spcBef>
                <a:spcPts val="200"/>
              </a:spcBef>
              <a:buFont typeface="+mj-lt"/>
              <a:buAutoNum type="romanLcPeriod"/>
            </a:pPr>
            <a:r>
              <a:rPr lang="en-US" sz="2400" b="1" dirty="0" smtClean="0"/>
              <a:t>File systems, </a:t>
            </a:r>
            <a:r>
              <a:rPr lang="en-US" sz="2400" b="1" dirty="0"/>
              <a:t>Object, Blob and Data-parallel </a:t>
            </a:r>
            <a:r>
              <a:rPr lang="en-US" sz="2400" dirty="0"/>
              <a:t>(HDFS) raw storage: Separated from computing or </a:t>
            </a:r>
            <a:r>
              <a:rPr lang="en-US" sz="2400" dirty="0" err="1"/>
              <a:t>colocated</a:t>
            </a:r>
            <a:r>
              <a:rPr lang="en-US" sz="2400" dirty="0" smtClean="0"/>
              <a:t>? HDFS v </a:t>
            </a:r>
            <a:r>
              <a:rPr lang="en-US" sz="2400" dirty="0" err="1" smtClean="0"/>
              <a:t>Lustre</a:t>
            </a:r>
            <a:r>
              <a:rPr lang="en-US" sz="2400" dirty="0" smtClean="0"/>
              <a:t> v. </a:t>
            </a:r>
            <a:r>
              <a:rPr lang="en-US" sz="2400" dirty="0" err="1" smtClean="0"/>
              <a:t>Openstack</a:t>
            </a:r>
            <a:r>
              <a:rPr lang="en-US" sz="2400" dirty="0" smtClean="0"/>
              <a:t> Swift v. GPFS</a:t>
            </a:r>
            <a:endParaRPr lang="en-US" sz="2400" dirty="0"/>
          </a:p>
          <a:p>
            <a:pPr marL="514350" indent="-514350">
              <a:spcBef>
                <a:spcPts val="200"/>
              </a:spcBef>
              <a:buFont typeface="+mj-lt"/>
              <a:buAutoNum type="romanLcPeriod"/>
            </a:pPr>
            <a:r>
              <a:rPr lang="en-US" sz="2400" b="1" dirty="0" smtClean="0"/>
              <a:t>Archive/Batched/Streaming: </a:t>
            </a:r>
            <a:r>
              <a:rPr lang="en-US" sz="2400" dirty="0"/>
              <a:t>Streaming </a:t>
            </a:r>
            <a:r>
              <a:rPr lang="en-US" sz="2400" dirty="0" smtClean="0"/>
              <a:t>is incremental </a:t>
            </a:r>
            <a:r>
              <a:rPr lang="en-US" sz="2400" dirty="0"/>
              <a:t>update of datasets with new algorithms to achieve real-time response (G7); Before data gets to compute system, there is often an initial data gathering phase which is characterized by a block size and timing. Block size varies from month (Remote Sensing, Seismic) to day (genomic) to seconds or lower (Real time control, streaming</a:t>
            </a:r>
            <a:r>
              <a:rPr lang="en-US" sz="2400" dirty="0" smtClean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64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564" y="136499"/>
            <a:ext cx="8729082" cy="710101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Data Source and Style View </a:t>
            </a:r>
            <a:r>
              <a:rPr lang="en-US" sz="4000" b="1" dirty="0" smtClean="0"/>
              <a:t>of Ogres II 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46600"/>
            <a:ext cx="9144000" cy="6242539"/>
          </a:xfrm>
        </p:spPr>
        <p:txBody>
          <a:bodyPr>
            <a:noAutofit/>
          </a:bodyPr>
          <a:lstStyle/>
          <a:p>
            <a:pPr marL="514350" indent="-514350">
              <a:spcBef>
                <a:spcPts val="200"/>
              </a:spcBef>
              <a:buFont typeface="+mj-lt"/>
              <a:buAutoNum type="romanLcPeriod" startAt="6"/>
            </a:pPr>
            <a:r>
              <a:rPr lang="en-US" sz="2400" b="1" dirty="0" smtClean="0"/>
              <a:t>Shared/Dedicated/Transient/Permanent: </a:t>
            </a:r>
            <a:r>
              <a:rPr lang="en-US" sz="2400" dirty="0" smtClean="0"/>
              <a:t>qualitative property </a:t>
            </a:r>
            <a:r>
              <a:rPr lang="en-US" sz="2400" dirty="0"/>
              <a:t>of data; Other characteristics are needed for permanent auxiliary/comparison datasets and these could be interdisciplinary, implying nontrivial data </a:t>
            </a:r>
            <a:r>
              <a:rPr lang="en-US" sz="2400" dirty="0" smtClean="0"/>
              <a:t>movement/replication</a:t>
            </a:r>
          </a:p>
          <a:p>
            <a:pPr marL="514350" indent="-514350">
              <a:spcBef>
                <a:spcPts val="200"/>
              </a:spcBef>
              <a:buFont typeface="+mj-lt"/>
              <a:buAutoNum type="romanLcPeriod" startAt="6"/>
            </a:pPr>
            <a:r>
              <a:rPr lang="en-US" sz="2400" b="1" dirty="0"/>
              <a:t>Metadata/Provenance: </a:t>
            </a:r>
            <a:r>
              <a:rPr lang="en-US" sz="2400" dirty="0"/>
              <a:t>Clear qualitative property but not for kernels as important aspect of data collection process</a:t>
            </a:r>
            <a:endParaRPr lang="en-US" sz="2400" dirty="0" smtClean="0"/>
          </a:p>
          <a:p>
            <a:pPr marL="514350" indent="-514350">
              <a:spcBef>
                <a:spcPts val="200"/>
              </a:spcBef>
              <a:buFont typeface="+mj-lt"/>
              <a:buAutoNum type="romanLcPeriod" startAt="6"/>
            </a:pPr>
            <a:r>
              <a:rPr lang="en-US" sz="2400" b="1" dirty="0" smtClean="0"/>
              <a:t>Internet </a:t>
            </a:r>
            <a:r>
              <a:rPr lang="en-US" sz="2400" b="1" dirty="0"/>
              <a:t>of </a:t>
            </a:r>
            <a:r>
              <a:rPr lang="en-US" sz="2400" b="1" dirty="0" smtClean="0"/>
              <a:t>Things: </a:t>
            </a:r>
            <a:r>
              <a:rPr lang="en-US" sz="2400" dirty="0" smtClean="0"/>
              <a:t>24 to 50 Billion devices on Internet by 2020</a:t>
            </a:r>
          </a:p>
          <a:p>
            <a:pPr marL="514350" indent="-514350">
              <a:spcBef>
                <a:spcPts val="200"/>
              </a:spcBef>
              <a:buFont typeface="+mj-lt"/>
              <a:buAutoNum type="romanLcPeriod" startAt="6"/>
            </a:pPr>
            <a:r>
              <a:rPr lang="en-US" sz="2400" b="1" dirty="0" smtClean="0"/>
              <a:t>HPC simulations: </a:t>
            </a:r>
            <a:r>
              <a:rPr lang="en-US" sz="2400" dirty="0"/>
              <a:t>generate major (visualization) output that often needs to </a:t>
            </a:r>
            <a:r>
              <a:rPr lang="en-US" sz="2400" dirty="0" smtClean="0"/>
              <a:t>be mined </a:t>
            </a:r>
          </a:p>
          <a:p>
            <a:pPr marL="514350" indent="-514350">
              <a:spcBef>
                <a:spcPts val="200"/>
              </a:spcBef>
              <a:buFont typeface="+mj-lt"/>
              <a:buAutoNum type="romanLcPeriod" startAt="6"/>
            </a:pPr>
            <a:r>
              <a:rPr lang="en-US" sz="2400" dirty="0" smtClean="0"/>
              <a:t>Using </a:t>
            </a:r>
            <a:r>
              <a:rPr lang="en-US" sz="2400" b="1" dirty="0" smtClean="0"/>
              <a:t>GIS:</a:t>
            </a:r>
            <a:r>
              <a:rPr lang="en-US" sz="2400" dirty="0" smtClean="0"/>
              <a:t> Geographical </a:t>
            </a:r>
            <a:r>
              <a:rPr lang="en-US" sz="2400" dirty="0"/>
              <a:t>Information </a:t>
            </a:r>
            <a:r>
              <a:rPr lang="en-US" sz="2400" dirty="0" smtClean="0"/>
              <a:t>Systems </a:t>
            </a:r>
            <a:r>
              <a:rPr lang="en-US" sz="2400" dirty="0"/>
              <a:t>provide attractive access to geospatial </a:t>
            </a:r>
            <a:r>
              <a:rPr lang="en-US" sz="2400" dirty="0" smtClean="0"/>
              <a:t>data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Note 10 Bob Marcus (lead NIST effort) access examples illustrate this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42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650" y="-4136"/>
            <a:ext cx="7886700" cy="7905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+mn-lt"/>
              </a:rPr>
              <a:t>IU Data Science Program</a:t>
            </a:r>
            <a:endParaRPr lang="en-US" dirty="0">
              <a:latin typeface="+mn-lt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0" y="622499"/>
            <a:ext cx="9086850" cy="5251305"/>
          </a:xfrm>
        </p:spPr>
        <p:txBody>
          <a:bodyPr/>
          <a:lstStyle/>
          <a:p>
            <a:r>
              <a:rPr lang="en-US" altLang="en-US" dirty="0" smtClean="0"/>
              <a:t>Program managed by cross disciplinary Faculty in Data Science. Currently Statistics and Informatics and Computing School but will expand scope to full campus </a:t>
            </a:r>
          </a:p>
          <a:p>
            <a:r>
              <a:rPr lang="en-US" altLang="en-US" dirty="0" smtClean="0"/>
              <a:t>A </a:t>
            </a:r>
            <a:r>
              <a:rPr lang="en-US" altLang="en-US" b="1" dirty="0" smtClean="0"/>
              <a:t>purely online </a:t>
            </a:r>
            <a:r>
              <a:rPr lang="en-US" altLang="en-US" dirty="0" smtClean="0"/>
              <a:t>4-course </a:t>
            </a:r>
            <a:r>
              <a:rPr lang="en-US" altLang="en-US" b="1" dirty="0" smtClean="0"/>
              <a:t>Certificate in Data Science </a:t>
            </a:r>
            <a:r>
              <a:rPr lang="en-US" altLang="en-US" dirty="0" smtClean="0"/>
              <a:t>has been running since January 2014 (with 100 students so far)</a:t>
            </a:r>
          </a:p>
          <a:p>
            <a:pPr lvl="1"/>
            <a:r>
              <a:rPr lang="en-US" altLang="en-US" dirty="0" smtClean="0"/>
              <a:t>Most students are professionals taking courses in “free time”</a:t>
            </a:r>
          </a:p>
          <a:p>
            <a:r>
              <a:rPr lang="en-US" altLang="en-US" b="1" dirty="0" smtClean="0"/>
              <a:t>Masters in Data Science </a:t>
            </a:r>
            <a:r>
              <a:rPr lang="en-US" altLang="en-US" dirty="0" smtClean="0"/>
              <a:t>(10 courses) approved October 2014</a:t>
            </a:r>
          </a:p>
          <a:p>
            <a:pPr lvl="1"/>
            <a:r>
              <a:rPr lang="en-US" altLang="en-US" dirty="0" smtClean="0"/>
              <a:t>Online or Residential (Online masters is just $11,500 total)</a:t>
            </a:r>
          </a:p>
          <a:p>
            <a:pPr lvl="1"/>
            <a:r>
              <a:rPr lang="en-US" altLang="en-US" dirty="0" smtClean="0"/>
              <a:t>80 students this semester and 150 applications for Fall 2015</a:t>
            </a:r>
          </a:p>
          <a:p>
            <a:r>
              <a:rPr lang="en-US" altLang="en-US" dirty="0" smtClean="0"/>
              <a:t>A campus wide </a:t>
            </a:r>
            <a:r>
              <a:rPr lang="en-US" altLang="en-US" b="1" dirty="0" smtClean="0"/>
              <a:t>Ph.D. Minor </a:t>
            </a:r>
            <a:r>
              <a:rPr lang="en-US" altLang="en-US" dirty="0" smtClean="0"/>
              <a:t>in Data Science has been approved.</a:t>
            </a:r>
          </a:p>
          <a:p>
            <a:r>
              <a:rPr lang="en-US" altLang="en-US" dirty="0" smtClean="0"/>
              <a:t>Exploring </a:t>
            </a:r>
            <a:r>
              <a:rPr lang="en-US" altLang="en-US" b="1" dirty="0" smtClean="0"/>
              <a:t>PhD</a:t>
            </a:r>
            <a:r>
              <a:rPr lang="en-US" altLang="en-US" dirty="0" smtClean="0"/>
              <a:t> in Data Science</a:t>
            </a:r>
          </a:p>
          <a:p>
            <a:r>
              <a:rPr lang="en-US" altLang="en-US" dirty="0" smtClean="0"/>
              <a:t>Courses labelled as “</a:t>
            </a:r>
            <a:r>
              <a:rPr lang="en-US" altLang="en-US" b="1" dirty="0" smtClean="0"/>
              <a:t>Decision-maker</a:t>
            </a:r>
            <a:r>
              <a:rPr lang="en-US" altLang="en-US" dirty="0" smtClean="0"/>
              <a:t>” and “</a:t>
            </a:r>
            <a:r>
              <a:rPr lang="en-US" altLang="en-US" b="1" dirty="0" smtClean="0"/>
              <a:t>Technical</a:t>
            </a:r>
            <a:r>
              <a:rPr lang="en-US" altLang="en-US" dirty="0" smtClean="0"/>
              <a:t>” paths where McKinsey says an order of magnitude more (1.5 million by 2018) unmet job openings in Decision-maker track</a:t>
            </a:r>
          </a:p>
          <a:p>
            <a:r>
              <a:rPr lang="en-US" altLang="en-US" dirty="0" smtClean="0"/>
              <a:t>I teach big data courses; 70 undergraduates, 10 graduate students and </a:t>
            </a:r>
            <a:br>
              <a:rPr lang="en-US" altLang="en-US" dirty="0" smtClean="0"/>
            </a:br>
            <a:r>
              <a:rPr lang="en-US" altLang="en-US" dirty="0" smtClean="0"/>
              <a:t>           40 executive education enrolled this semester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9166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0899"/>
            <a:ext cx="90297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2. Perform real time analytics on data source streams and notify users when specified events occur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14562" y="551184"/>
            <a:ext cx="715754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367866" y="2066545"/>
            <a:ext cx="8776134" cy="4530155"/>
            <a:chOff x="367866" y="2066545"/>
            <a:chExt cx="8776134" cy="4530155"/>
          </a:xfrm>
        </p:grpSpPr>
        <p:sp>
          <p:nvSpPr>
            <p:cNvPr id="5" name="TextBox 4"/>
            <p:cNvSpPr txBox="1"/>
            <p:nvPr/>
          </p:nvSpPr>
          <p:spPr>
            <a:xfrm>
              <a:off x="2857189" y="6196590"/>
              <a:ext cx="36276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Calibri" panose="020F0502020204030204" pitchFamily="34" charset="0"/>
                </a:rPr>
                <a:t>Storm, Kafka, </a:t>
              </a:r>
              <a:r>
                <a:rPr lang="en-US" sz="2000" dirty="0" err="1">
                  <a:latin typeface="Calibri" panose="020F0502020204030204" pitchFamily="34" charset="0"/>
                </a:rPr>
                <a:t>Hbase</a:t>
              </a:r>
              <a:r>
                <a:rPr lang="en-US" sz="2000" dirty="0">
                  <a:latin typeface="Calibri" panose="020F0502020204030204" pitchFamily="34" charset="0"/>
                </a:rPr>
                <a:t>, Zookeeper</a:t>
              </a: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367866" y="2066545"/>
              <a:ext cx="8776134" cy="3942575"/>
              <a:chOff x="457198" y="1344126"/>
              <a:chExt cx="8776134" cy="3942575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457200" y="2785241"/>
                <a:ext cx="2317531" cy="42041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</a:rPr>
                  <a:t>Streaming Data</a:t>
                </a: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457199" y="3505199"/>
                <a:ext cx="2317531" cy="42041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latin typeface="Calibri" panose="020F0502020204030204" pitchFamily="34" charset="0"/>
                  </a:rPr>
                  <a:t>Streaming Data</a:t>
                </a:r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457198" y="4225157"/>
                <a:ext cx="2317531" cy="42041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latin typeface="Calibri" panose="020F0502020204030204" pitchFamily="34" charset="0"/>
                  </a:rPr>
                  <a:t>Streaming Data</a:t>
                </a:r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3804744" y="3279228"/>
                <a:ext cx="1965435" cy="646385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</a:rPr>
                  <a:t>Posted Data</a:t>
                </a:r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6574220" y="3279228"/>
                <a:ext cx="1965435" cy="646385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</a:rPr>
                  <a:t>Identified Events</a:t>
                </a:r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5770179" y="1881352"/>
                <a:ext cx="1912883" cy="767255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</a:rPr>
                  <a:t>Filter Identifying Events</a:t>
                </a: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75389" y="1344126"/>
                <a:ext cx="1258709" cy="1361657"/>
              </a:xfrm>
              <a:prstGeom prst="rect">
                <a:avLst/>
              </a:prstGeom>
            </p:spPr>
          </p:pic>
          <p:cxnSp>
            <p:nvCxnSpPr>
              <p:cNvPr id="14" name="Straight Arrow Connector 13"/>
              <p:cNvCxnSpPr/>
              <p:nvPr/>
            </p:nvCxnSpPr>
            <p:spPr>
              <a:xfrm>
                <a:off x="4434098" y="1817031"/>
                <a:ext cx="1230978" cy="20792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>
                <a:off x="2845040" y="3058510"/>
                <a:ext cx="912406" cy="34455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prstDash val="sysDot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 flipV="1">
                <a:off x="2895780" y="3976513"/>
                <a:ext cx="861666" cy="45885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prstDash val="sysDot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>
                <a:off x="2946521" y="3695211"/>
                <a:ext cx="810925" cy="4038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prstDash val="sysDot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 flipV="1">
                <a:off x="4873812" y="2407350"/>
                <a:ext cx="787007" cy="80707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>
                <a:off x="7587200" y="2705783"/>
                <a:ext cx="95862" cy="53380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 flipH="1" flipV="1">
                <a:off x="4652818" y="2492507"/>
                <a:ext cx="1782774" cy="99999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Rounded Rectangle 20"/>
              <p:cNvSpPr/>
              <p:nvPr/>
            </p:nvSpPr>
            <p:spPr>
              <a:xfrm>
                <a:off x="5049587" y="4640316"/>
                <a:ext cx="1965435" cy="646385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</a:rPr>
                  <a:t>Repository</a:t>
                </a:r>
              </a:p>
            </p:txBody>
          </p:sp>
          <p:cxnSp>
            <p:nvCxnSpPr>
              <p:cNvPr id="22" name="Straight Arrow Connector 21"/>
              <p:cNvCxnSpPr/>
              <p:nvPr/>
            </p:nvCxnSpPr>
            <p:spPr>
              <a:xfrm flipH="1">
                <a:off x="6824480" y="4016062"/>
                <a:ext cx="333065" cy="56119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>
                <a:off x="4897821" y="4002368"/>
                <a:ext cx="434191" cy="57488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/>
              <p:nvPr/>
            </p:nvSpPr>
            <p:spPr>
              <a:xfrm>
                <a:off x="4707599" y="1469442"/>
                <a:ext cx="13535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</a:rPr>
                  <a:t>Specify filter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5618939" y="4239453"/>
                <a:ext cx="8843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</a:rPr>
                  <a:t>Archive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730510" y="2613076"/>
                <a:ext cx="150282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</a:rPr>
                  <a:t>Post Selected Events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3486479" y="2698808"/>
                <a:ext cx="162305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</a:rPr>
                  <a:t>Fetch streamed Data</a:t>
                </a:r>
              </a:p>
            </p:txBody>
          </p:sp>
        </p:grp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3/1/2015</a:t>
            </a:r>
            <a:endParaRPr lang="en-US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6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5A. Perform interactive analytics on observational scientific data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61419" y="1452250"/>
            <a:ext cx="8946658" cy="5272759"/>
            <a:chOff x="61419" y="1452250"/>
            <a:chExt cx="8946658" cy="5272759"/>
          </a:xfrm>
        </p:grpSpPr>
        <p:sp>
          <p:nvSpPr>
            <p:cNvPr id="4" name="Rounded Rectangle 3"/>
            <p:cNvSpPr/>
            <p:nvPr/>
          </p:nvSpPr>
          <p:spPr>
            <a:xfrm>
              <a:off x="2051283" y="2710089"/>
              <a:ext cx="5633545" cy="52551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</a:rPr>
                <a:t>Grid or Many Task Software, Hadoop, Spark, Giraph, Pig …</a:t>
              </a: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2051283" y="3567333"/>
              <a:ext cx="5633545" cy="52551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</a:rPr>
                <a:t>Data Storage: HDFS, </a:t>
              </a:r>
              <a:r>
                <a:rPr lang="en-US" dirty="0" err="1">
                  <a:latin typeface="Calibri" panose="020F0502020204030204" pitchFamily="34" charset="0"/>
                </a:rPr>
                <a:t>Hbase</a:t>
              </a:r>
              <a:r>
                <a:rPr lang="en-US" dirty="0">
                  <a:latin typeface="Calibri" panose="020F0502020204030204" pitchFamily="34" charset="0"/>
                </a:rPr>
                <a:t>, File Collection 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61419" y="4769444"/>
              <a:ext cx="3769845" cy="696685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</a:rPr>
                <a:t>Streaming Twitter data for Social Networking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5371029" y="4424576"/>
              <a:ext cx="17470" cy="56742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1985039" y="4176845"/>
              <a:ext cx="861849" cy="48851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ounded Rectangle 8"/>
            <p:cNvSpPr/>
            <p:nvPr/>
          </p:nvSpPr>
          <p:spPr>
            <a:xfrm>
              <a:off x="3167267" y="1658818"/>
              <a:ext cx="2434991" cy="64638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</a:rPr>
                <a:t>Science Analysis Code, Mahout, R</a:t>
              </a:r>
            </a:p>
          </p:txBody>
        </p:sp>
        <p:sp>
          <p:nvSpPr>
            <p:cNvPr id="10" name="Up-Down Arrow 9"/>
            <p:cNvSpPr/>
            <p:nvPr/>
          </p:nvSpPr>
          <p:spPr>
            <a:xfrm rot="16200000">
              <a:off x="2376992" y="1661353"/>
              <a:ext cx="298475" cy="641317"/>
            </a:xfrm>
            <a:prstGeom prst="up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553" y="1452250"/>
              <a:ext cx="1258709" cy="1361657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602259" y="4404485"/>
              <a:ext cx="34058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</a:rPr>
                <a:t>Transport batch of data to primary analysis data system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145339" y="5794380"/>
              <a:ext cx="3769845" cy="715781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</a:rPr>
                <a:t>Record Scientific Data in “field”</a:t>
              </a:r>
            </a:p>
          </p:txBody>
        </p:sp>
        <p:sp>
          <p:nvSpPr>
            <p:cNvPr id="14" name="Can 13"/>
            <p:cNvSpPr/>
            <p:nvPr/>
          </p:nvSpPr>
          <p:spPr>
            <a:xfrm>
              <a:off x="5218831" y="5186304"/>
              <a:ext cx="1297827" cy="1538705"/>
            </a:xfrm>
            <a:prstGeom prst="can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</a:rPr>
                <a:t>Local Accumulate and initial computing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4053824" y="6191992"/>
              <a:ext cx="100942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535165" y="4239910"/>
              <a:ext cx="16124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</a:rPr>
                <a:t>Direct Transfer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726864" y="5186304"/>
              <a:ext cx="228121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libri" panose="020F0502020204030204" pitchFamily="34" charset="0"/>
                </a:rPr>
                <a:t>NIST examples include  </a:t>
              </a:r>
              <a:r>
                <a:rPr lang="en-US" dirty="0">
                  <a:latin typeface="Calibri" panose="020F0502020204030204" pitchFamily="34" charset="0"/>
                </a:rPr>
                <a:t>LHC, Remote Sensing, Astronomy and Bioinformatics</a:t>
              </a: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3/1/2015</a:t>
            </a: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2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886"/>
            <a:ext cx="9144000" cy="710101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Facets in Processing (run time) View </a:t>
            </a:r>
            <a:r>
              <a:rPr lang="en-US" sz="3600" b="1" dirty="0" smtClean="0"/>
              <a:t>of Ogres I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46117"/>
            <a:ext cx="9144000" cy="6242539"/>
          </a:xfrm>
        </p:spPr>
        <p:txBody>
          <a:bodyPr>
            <a:noAutofit/>
          </a:bodyPr>
          <a:lstStyle/>
          <a:p>
            <a:pPr marL="514350" indent="-514350">
              <a:spcBef>
                <a:spcPts val="200"/>
              </a:spcBef>
              <a:buFont typeface="+mj-lt"/>
              <a:buAutoNum type="romanLcPeriod"/>
            </a:pPr>
            <a:r>
              <a:rPr lang="en-US" sz="2400" b="1" dirty="0" smtClean="0"/>
              <a:t>Micro-benchmarks </a:t>
            </a:r>
            <a:r>
              <a:rPr lang="en-US" sz="2400" dirty="0" smtClean="0"/>
              <a:t>ogres that exercise simple features of hardware such as communication, disk I/O, CPU, memory performance</a:t>
            </a:r>
          </a:p>
          <a:p>
            <a:pPr marL="514350" indent="-514350">
              <a:spcBef>
                <a:spcPts val="200"/>
              </a:spcBef>
              <a:buFont typeface="+mj-lt"/>
              <a:buAutoNum type="romanLcPeriod"/>
            </a:pPr>
            <a:r>
              <a:rPr lang="en-US" sz="2400" b="1" dirty="0" smtClean="0"/>
              <a:t>Local Analytics </a:t>
            </a:r>
            <a:r>
              <a:rPr lang="en-US" sz="2400" dirty="0" smtClean="0"/>
              <a:t>executed on a single core or perhaps node</a:t>
            </a:r>
          </a:p>
          <a:p>
            <a:pPr marL="514350" indent="-514350">
              <a:spcBef>
                <a:spcPts val="200"/>
              </a:spcBef>
              <a:buFont typeface="+mj-lt"/>
              <a:buAutoNum type="romanLcPeriod"/>
            </a:pPr>
            <a:r>
              <a:rPr lang="en-US" sz="2400" b="1" dirty="0" smtClean="0"/>
              <a:t>Global </a:t>
            </a:r>
            <a:r>
              <a:rPr lang="en-US" sz="2400" b="1" dirty="0"/>
              <a:t>Analytics </a:t>
            </a:r>
            <a:r>
              <a:rPr lang="en-US" sz="2400" dirty="0"/>
              <a:t>requiring iterative programming models (G5,G6</a:t>
            </a:r>
            <a:r>
              <a:rPr lang="en-US" sz="2400" dirty="0" smtClean="0"/>
              <a:t>) across multiple nodes of a parallel system</a:t>
            </a:r>
          </a:p>
          <a:p>
            <a:pPr marL="514350" indent="-514350">
              <a:spcBef>
                <a:spcPts val="200"/>
              </a:spcBef>
              <a:buFont typeface="+mj-lt"/>
              <a:buAutoNum type="romanLcPeriod"/>
            </a:pPr>
            <a:r>
              <a:rPr lang="en-US" sz="2400" b="1" dirty="0" smtClean="0"/>
              <a:t>Optimization Methodology: </a:t>
            </a:r>
            <a:r>
              <a:rPr lang="en-US" sz="2400" dirty="0" smtClean="0"/>
              <a:t>overlapping categories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1900" b="1" dirty="0" smtClean="0"/>
              <a:t>Nonlinear Optimization (G6)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1900" b="1" dirty="0" smtClean="0"/>
              <a:t>Machine </a:t>
            </a:r>
            <a:r>
              <a:rPr lang="en-US" sz="1900" b="1" dirty="0"/>
              <a:t>Learning</a:t>
            </a:r>
            <a:endParaRPr lang="en-US" sz="1900" dirty="0"/>
          </a:p>
          <a:p>
            <a:pPr marL="971550" lvl="1" indent="-514350">
              <a:buFont typeface="+mj-lt"/>
              <a:buAutoNum type="romanLcPeriod"/>
            </a:pPr>
            <a:r>
              <a:rPr lang="en-US" sz="1900" b="1" dirty="0" smtClean="0"/>
              <a:t>Maximum </a:t>
            </a:r>
            <a:r>
              <a:rPr lang="en-US" sz="1900" b="1" dirty="0"/>
              <a:t>Likelihood</a:t>
            </a:r>
            <a:r>
              <a:rPr lang="en-US" sz="1900" dirty="0"/>
              <a:t> or </a:t>
            </a:r>
            <a:r>
              <a:rPr lang="en-US" sz="1900" b="1" dirty="0">
                <a:sym typeface="Symbol" panose="05050102010706020507" pitchFamily="18" charset="2"/>
              </a:rPr>
              <a:t></a:t>
            </a:r>
            <a:r>
              <a:rPr lang="en-US" sz="1900" b="1" baseline="30000" dirty="0">
                <a:sym typeface="Symbol" panose="05050102010706020507" pitchFamily="18" charset="2"/>
              </a:rPr>
              <a:t>2</a:t>
            </a:r>
            <a:r>
              <a:rPr lang="en-US" sz="1900" b="1" dirty="0">
                <a:sym typeface="Symbol" panose="05050102010706020507" pitchFamily="18" charset="2"/>
              </a:rPr>
              <a:t> </a:t>
            </a:r>
            <a:r>
              <a:rPr lang="en-US" sz="1900" dirty="0">
                <a:sym typeface="Symbol" panose="05050102010706020507" pitchFamily="18" charset="2"/>
              </a:rPr>
              <a:t>minimizations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1900" b="1" dirty="0"/>
              <a:t>Expectation Maximization </a:t>
            </a:r>
            <a:r>
              <a:rPr lang="en-US" sz="1900" dirty="0"/>
              <a:t>(often Steepest descent) 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1900" b="1" dirty="0" smtClean="0"/>
              <a:t>Combinatorial Optimization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1900" b="1" dirty="0" smtClean="0"/>
              <a:t>Linear/Quadratic Programming (G5)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1900" b="1" dirty="0" smtClean="0"/>
              <a:t>Dynamic Programming</a:t>
            </a:r>
          </a:p>
          <a:p>
            <a:pPr marL="571500" indent="-571500">
              <a:buFont typeface="+mj-lt"/>
              <a:buAutoNum type="romanLcPeriod"/>
            </a:pPr>
            <a:r>
              <a:rPr lang="en-US" sz="2400" b="1" dirty="0" smtClean="0"/>
              <a:t>Visualization </a:t>
            </a:r>
            <a:r>
              <a:rPr lang="en-US" sz="2400" dirty="0" smtClean="0"/>
              <a:t>is key application capability with algorithms like MDS useful but it itself part of “mini-app” or composite Ogre</a:t>
            </a:r>
          </a:p>
          <a:p>
            <a:pPr marL="571500" indent="-571500">
              <a:buFont typeface="+mj-lt"/>
              <a:buAutoNum type="romanLcPeriod"/>
            </a:pPr>
            <a:r>
              <a:rPr lang="en-US" sz="2400" b="1" dirty="0" smtClean="0"/>
              <a:t>Alignment (G7) </a:t>
            </a:r>
            <a:r>
              <a:rPr lang="en-US" sz="2400" dirty="0" smtClean="0"/>
              <a:t>as in BLAST compares samples with repository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47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3564"/>
            <a:ext cx="8902840" cy="710101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Facets in Processing (run time) View </a:t>
            </a:r>
            <a:r>
              <a:rPr lang="en-US" sz="3200" b="1" dirty="0"/>
              <a:t>of Ogres </a:t>
            </a:r>
            <a:r>
              <a:rPr lang="en-US" sz="3200" b="1" dirty="0" smtClean="0"/>
              <a:t>II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38630"/>
            <a:ext cx="9144000" cy="6242539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romanLcPeriod" startAt="7"/>
            </a:pPr>
            <a:r>
              <a:rPr lang="en-US" sz="2400" b="1" dirty="0" smtClean="0"/>
              <a:t>Streaming divided into 5 categories depending on event size and synchronization  and integration</a:t>
            </a:r>
          </a:p>
          <a:p>
            <a:pPr marL="914400" lvl="1" indent="-514350"/>
            <a:r>
              <a:rPr lang="en-US" sz="1800" dirty="0" smtClean="0"/>
              <a:t>Set </a:t>
            </a:r>
            <a:r>
              <a:rPr lang="en-US" sz="1800" dirty="0"/>
              <a:t>of independent events where precise time sequencing unimportant.</a:t>
            </a:r>
          </a:p>
          <a:p>
            <a:pPr marL="914400" lvl="1" indent="-514350"/>
            <a:r>
              <a:rPr lang="en-US" sz="1800" dirty="0" smtClean="0"/>
              <a:t>Time </a:t>
            </a:r>
            <a:r>
              <a:rPr lang="en-US" sz="1800" dirty="0"/>
              <a:t>series of connected small events where time ordering important.</a:t>
            </a:r>
          </a:p>
          <a:p>
            <a:pPr marL="914400" lvl="1" indent="-514350"/>
            <a:r>
              <a:rPr lang="en-US" sz="1800" dirty="0" smtClean="0"/>
              <a:t>Set </a:t>
            </a:r>
            <a:r>
              <a:rPr lang="en-US" sz="1800" dirty="0"/>
              <a:t>of independent large events where each event needs parallel processing with time sequencing not critical </a:t>
            </a:r>
          </a:p>
          <a:p>
            <a:pPr marL="914400" lvl="1" indent="-514350"/>
            <a:r>
              <a:rPr lang="en-US" sz="1800" dirty="0" smtClean="0"/>
              <a:t>Set </a:t>
            </a:r>
            <a:r>
              <a:rPr lang="en-US" sz="1800" dirty="0"/>
              <a:t>of connected large events where each event needs parallel processing with time sequencing critical. </a:t>
            </a:r>
          </a:p>
          <a:p>
            <a:pPr marL="914400" lvl="1" indent="-514350"/>
            <a:r>
              <a:rPr lang="en-US" sz="1800" dirty="0" smtClean="0"/>
              <a:t>Stream </a:t>
            </a:r>
            <a:r>
              <a:rPr lang="en-US" sz="1800" dirty="0"/>
              <a:t>of connected small or large events </a:t>
            </a:r>
            <a:r>
              <a:rPr lang="en-US" sz="1800" dirty="0" smtClean="0"/>
              <a:t>to </a:t>
            </a:r>
            <a:r>
              <a:rPr lang="en-US" sz="1800" dirty="0"/>
              <a:t>be integrated in a complex way</a:t>
            </a:r>
            <a:r>
              <a:rPr lang="en-US" sz="1800" dirty="0" smtClean="0"/>
              <a:t>.</a:t>
            </a:r>
          </a:p>
          <a:p>
            <a:pPr marL="514350" indent="-514350">
              <a:buFont typeface="+mj-lt"/>
              <a:buAutoNum type="romanLcPeriod" startAt="7"/>
            </a:pPr>
            <a:r>
              <a:rPr lang="en-US" sz="2000" b="1" dirty="0" smtClean="0"/>
              <a:t>Basic Statistics (G1): </a:t>
            </a:r>
            <a:r>
              <a:rPr lang="en-US" sz="2000" dirty="0" err="1" smtClean="0"/>
              <a:t>MRStat</a:t>
            </a:r>
            <a:r>
              <a:rPr lang="en-US" sz="2000" dirty="0" smtClean="0"/>
              <a:t> in NIST problem features</a:t>
            </a:r>
          </a:p>
          <a:p>
            <a:pPr marL="514350" indent="-514350">
              <a:buFont typeface="+mj-lt"/>
              <a:buAutoNum type="romanLcPeriod" startAt="7"/>
            </a:pPr>
            <a:r>
              <a:rPr lang="en-US" sz="2000" b="1" dirty="0" smtClean="0"/>
              <a:t>Search/Query/Index: </a:t>
            </a:r>
            <a:r>
              <a:rPr lang="en-US" sz="2000" dirty="0" smtClean="0"/>
              <a:t>Classic database which is well studied (</a:t>
            </a:r>
            <a:r>
              <a:rPr lang="en-US" sz="2000" dirty="0" err="1" smtClean="0"/>
              <a:t>Baru</a:t>
            </a:r>
            <a:r>
              <a:rPr lang="en-US" sz="2000" dirty="0" smtClean="0"/>
              <a:t>, </a:t>
            </a:r>
            <a:r>
              <a:rPr lang="en-US" sz="2000" dirty="0" err="1" smtClean="0"/>
              <a:t>Rabl</a:t>
            </a:r>
            <a:r>
              <a:rPr lang="en-US" sz="2000" dirty="0" smtClean="0"/>
              <a:t> tutorial)</a:t>
            </a:r>
          </a:p>
          <a:p>
            <a:pPr marL="514350" indent="-514350">
              <a:buFont typeface="+mj-lt"/>
              <a:buAutoNum type="romanLcPeriod" startAt="7"/>
            </a:pPr>
            <a:r>
              <a:rPr lang="en-US" sz="2000" b="1" dirty="0" smtClean="0"/>
              <a:t>Recommender Engine: </a:t>
            </a:r>
            <a:r>
              <a:rPr lang="en-US" sz="2000" dirty="0" smtClean="0"/>
              <a:t>core to many e-commerce, media businesses; collaborative filtering key technology</a:t>
            </a:r>
          </a:p>
          <a:p>
            <a:pPr marL="514350" indent="-514350">
              <a:buFont typeface="+mj-lt"/>
              <a:buAutoNum type="romanLcPeriod" startAt="7"/>
            </a:pPr>
            <a:r>
              <a:rPr lang="en-US" sz="2000" b="1" dirty="0" smtClean="0"/>
              <a:t>Classification: </a:t>
            </a:r>
            <a:r>
              <a:rPr lang="en-US" sz="2000" dirty="0" smtClean="0"/>
              <a:t>assigning items to categories based on many methods</a:t>
            </a:r>
          </a:p>
          <a:p>
            <a:pPr marL="914400" lvl="1" indent="-514350"/>
            <a:r>
              <a:rPr lang="en-US" sz="1600" dirty="0" smtClean="0"/>
              <a:t>MapReduce good in Alignment, Basic statistics, S/Q/I, Recommender, </a:t>
            </a:r>
            <a:r>
              <a:rPr lang="en-US" sz="1600" dirty="0" err="1" smtClean="0"/>
              <a:t>Calssification</a:t>
            </a:r>
            <a:endParaRPr lang="en-US" sz="1600" dirty="0" smtClean="0"/>
          </a:p>
          <a:p>
            <a:pPr marL="514350" indent="-514350">
              <a:buFont typeface="+mj-lt"/>
              <a:buAutoNum type="romanLcPeriod" startAt="7"/>
            </a:pPr>
            <a:r>
              <a:rPr lang="en-US" sz="2000" b="1" dirty="0" smtClean="0"/>
              <a:t>Deep Learning </a:t>
            </a:r>
            <a:r>
              <a:rPr lang="en-US" sz="2000" dirty="0" smtClean="0"/>
              <a:t>of growing importance due to success in speech recognition etc.</a:t>
            </a:r>
          </a:p>
          <a:p>
            <a:pPr marL="514350" indent="-514350">
              <a:buFont typeface="+mj-lt"/>
              <a:buAutoNum type="romanLcPeriod" startAt="7"/>
            </a:pPr>
            <a:r>
              <a:rPr lang="en-US" sz="2000" b="1" dirty="0"/>
              <a:t>Problem set up as a graph </a:t>
            </a:r>
            <a:r>
              <a:rPr lang="en-US" sz="2000" dirty="0"/>
              <a:t>(G3) as opposed to vector, grid, bag of words etc.</a:t>
            </a:r>
          </a:p>
          <a:p>
            <a:pPr marL="514350" indent="-514350">
              <a:buFont typeface="+mj-lt"/>
              <a:buAutoNum type="romanLcPeriod" startAt="7"/>
            </a:pPr>
            <a:r>
              <a:rPr lang="en-US" sz="2000" dirty="0" smtClean="0"/>
              <a:t>Using </a:t>
            </a:r>
            <a:r>
              <a:rPr lang="en-US" sz="2000" b="1" dirty="0"/>
              <a:t>Linear Algebra </a:t>
            </a:r>
            <a:r>
              <a:rPr lang="en-US" sz="2000" b="1" dirty="0" smtClean="0"/>
              <a:t>Kernels</a:t>
            </a:r>
            <a:r>
              <a:rPr lang="en-US" sz="2000" dirty="0" smtClean="0"/>
              <a:t>: much machine learning uses linear algebra kernels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05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anvas 291"/>
          <p:cNvGrpSpPr/>
          <p:nvPr/>
        </p:nvGrpSpPr>
        <p:grpSpPr>
          <a:xfrm rot="5400000">
            <a:off x="1056805" y="-1203752"/>
            <a:ext cx="7020356" cy="9244669"/>
            <a:chOff x="0" y="0"/>
            <a:chExt cx="5335905" cy="6656705"/>
          </a:xfrm>
        </p:grpSpPr>
        <p:sp>
          <p:nvSpPr>
            <p:cNvPr id="114" name="Text Box 265"/>
            <p:cNvSpPr txBox="1"/>
            <p:nvPr/>
          </p:nvSpPr>
          <p:spPr>
            <a:xfrm rot="16200000">
              <a:off x="4092070" y="3481748"/>
              <a:ext cx="1187450" cy="4318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/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Problem </a:t>
              </a:r>
              <a:endPara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defTabSz="914400"/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Architecture </a:t>
              </a:r>
              <a:endPara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defTabSz="914400"/>
              <a:r>
                <a:rPr lang="en-US" sz="2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View</a:t>
              </a:r>
              <a:endPara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0" y="0"/>
              <a:ext cx="5335905" cy="6656705"/>
            </a:xfrm>
            <a:prstGeom prst="rect">
              <a:avLst/>
            </a:prstGeom>
          </p:spPr>
        </p:sp>
        <p:cxnSp>
          <p:nvCxnSpPr>
            <p:cNvPr id="4" name="Straight Connector 3"/>
            <p:cNvCxnSpPr/>
            <p:nvPr/>
          </p:nvCxnSpPr>
          <p:spPr>
            <a:xfrm rot="16200000">
              <a:off x="4124941" y="1960693"/>
              <a:ext cx="0" cy="2205969"/>
            </a:xfrm>
            <a:prstGeom prst="line">
              <a:avLst/>
            </a:prstGeom>
            <a:ln w="95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3109113" y="2981589"/>
              <a:ext cx="0" cy="15303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3262574" y="2982560"/>
              <a:ext cx="0" cy="15303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427009" y="2982560"/>
              <a:ext cx="0" cy="15303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591097" y="2981403"/>
              <a:ext cx="0" cy="15303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946131" y="2981004"/>
              <a:ext cx="0" cy="15303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147349" y="2981004"/>
              <a:ext cx="0" cy="15303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318288" y="2981004"/>
              <a:ext cx="0" cy="15303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503066" y="2981004"/>
              <a:ext cx="0" cy="15303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663330" y="2981590"/>
              <a:ext cx="0" cy="15303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853583" y="2987966"/>
              <a:ext cx="0" cy="15303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037328" y="2981590"/>
              <a:ext cx="0" cy="15303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 Box 45"/>
            <p:cNvSpPr txBox="1"/>
            <p:nvPr/>
          </p:nvSpPr>
          <p:spPr>
            <a:xfrm>
              <a:off x="3055511" y="3895559"/>
              <a:ext cx="136506" cy="1468823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Pleasingly Parallel</a:t>
              </a:r>
              <a:endPara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8" name="Text Box 63"/>
            <p:cNvSpPr txBox="1"/>
            <p:nvPr/>
          </p:nvSpPr>
          <p:spPr>
            <a:xfrm>
              <a:off x="3203701" y="3839793"/>
              <a:ext cx="140035" cy="1329652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Classic </a:t>
              </a:r>
              <a:r>
                <a:rPr lang="en-US" sz="16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MapReduce</a:t>
              </a:r>
              <a:endPara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9" name="Text Box 63"/>
            <p:cNvSpPr txBox="1"/>
            <p:nvPr/>
          </p:nvSpPr>
          <p:spPr>
            <a:xfrm>
              <a:off x="3373820" y="4082374"/>
              <a:ext cx="217277" cy="146958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Map-Collective</a:t>
              </a:r>
              <a:endPara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0" name="Text Box 49"/>
            <p:cNvSpPr txBox="1"/>
            <p:nvPr/>
          </p:nvSpPr>
          <p:spPr>
            <a:xfrm>
              <a:off x="3527951" y="3868385"/>
              <a:ext cx="197356" cy="1629273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Map Point-to-Point</a:t>
              </a:r>
              <a:endPara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" name="Text Box 63"/>
            <p:cNvSpPr txBox="1"/>
            <p:nvPr/>
          </p:nvSpPr>
          <p:spPr>
            <a:xfrm>
              <a:off x="3871930" y="4063976"/>
              <a:ext cx="109751" cy="129440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Shared Memory</a:t>
              </a:r>
              <a:endPara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2" name="Text Box 63"/>
            <p:cNvSpPr txBox="1"/>
            <p:nvPr/>
          </p:nvSpPr>
          <p:spPr>
            <a:xfrm>
              <a:off x="4024796" y="3248313"/>
              <a:ext cx="104153" cy="217114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Single Program Multiple Data</a:t>
              </a:r>
              <a:endPara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3" name="Text Box 59"/>
            <p:cNvSpPr txBox="1"/>
            <p:nvPr/>
          </p:nvSpPr>
          <p:spPr>
            <a:xfrm>
              <a:off x="4222705" y="3448481"/>
              <a:ext cx="168406" cy="204794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Bulk Synchronous Parallel</a:t>
              </a:r>
              <a:endPara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4" name="Text Box 63"/>
            <p:cNvSpPr txBox="1"/>
            <p:nvPr/>
          </p:nvSpPr>
          <p:spPr>
            <a:xfrm>
              <a:off x="4402793" y="4620177"/>
              <a:ext cx="153485" cy="522852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Fusion</a:t>
              </a:r>
              <a:endPara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6" name="Text Box 62"/>
            <p:cNvSpPr txBox="1"/>
            <p:nvPr/>
          </p:nvSpPr>
          <p:spPr>
            <a:xfrm>
              <a:off x="4562889" y="4485623"/>
              <a:ext cx="143678" cy="752883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400">
                <a:spcAft>
                  <a:spcPts val="400"/>
                </a:spcAft>
              </a:pPr>
              <a:r>
                <a:rPr 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Dataflow</a:t>
              </a:r>
            </a:p>
          </p:txBody>
        </p:sp>
        <p:sp>
          <p:nvSpPr>
            <p:cNvPr id="27" name="Text Box 63"/>
            <p:cNvSpPr txBox="1"/>
            <p:nvPr/>
          </p:nvSpPr>
          <p:spPr>
            <a:xfrm>
              <a:off x="4732541" y="4618092"/>
              <a:ext cx="158899" cy="45946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400">
                <a:spcAft>
                  <a:spcPts val="400"/>
                </a:spcAft>
              </a:pPr>
              <a:r>
                <a:rPr 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Agents</a:t>
              </a:r>
            </a:p>
          </p:txBody>
        </p:sp>
        <p:sp>
          <p:nvSpPr>
            <p:cNvPr id="28" name="Text Box 63"/>
            <p:cNvSpPr txBox="1"/>
            <p:nvPr/>
          </p:nvSpPr>
          <p:spPr>
            <a:xfrm>
              <a:off x="4913441" y="4450031"/>
              <a:ext cx="171095" cy="79752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Workflow</a:t>
              </a:r>
              <a:endPara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01756" y="3064317"/>
              <a:ext cx="2018176" cy="0"/>
            </a:xfrm>
            <a:prstGeom prst="line">
              <a:avLst/>
            </a:prstGeom>
            <a:ln w="9525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08746" y="2983037"/>
              <a:ext cx="0" cy="15303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72576" y="2982402"/>
              <a:ext cx="0" cy="15303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41932" y="2981766"/>
              <a:ext cx="0" cy="15303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824327" y="2981765"/>
              <a:ext cx="0" cy="15303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007290" y="2981766"/>
              <a:ext cx="0" cy="15303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203815" y="2981767"/>
              <a:ext cx="0" cy="15303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421762" y="2982402"/>
              <a:ext cx="0" cy="15303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649512" y="2982402"/>
              <a:ext cx="0" cy="15303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1819317" y="2982402"/>
              <a:ext cx="0" cy="15303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999371" y="2981735"/>
              <a:ext cx="0" cy="15303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 Box 63"/>
            <p:cNvSpPr txBox="1"/>
            <p:nvPr/>
          </p:nvSpPr>
          <p:spPr>
            <a:xfrm>
              <a:off x="196856" y="943047"/>
              <a:ext cx="156818" cy="202360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Geospatial Information System</a:t>
              </a:r>
              <a:endPara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1" name="Text Box 85"/>
            <p:cNvSpPr txBox="1"/>
            <p:nvPr/>
          </p:nvSpPr>
          <p:spPr>
            <a:xfrm>
              <a:off x="371455" y="1724667"/>
              <a:ext cx="119094" cy="122661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>
                <a:spcAft>
                  <a:spcPts val="400"/>
                </a:spcAft>
              </a:pPr>
              <a:r>
                <a:rPr lang="en-US" sz="160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HPC Simulations</a:t>
              </a:r>
            </a:p>
          </p:txBody>
        </p:sp>
        <p:sp>
          <p:nvSpPr>
            <p:cNvPr id="42" name="Text Box 63"/>
            <p:cNvSpPr txBox="1"/>
            <p:nvPr/>
          </p:nvSpPr>
          <p:spPr>
            <a:xfrm>
              <a:off x="549703" y="1802170"/>
              <a:ext cx="150295" cy="115359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Internet of Things</a:t>
              </a:r>
              <a:endPara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3" name="Text Box 63"/>
            <p:cNvSpPr txBox="1"/>
            <p:nvPr/>
          </p:nvSpPr>
          <p:spPr>
            <a:xfrm>
              <a:off x="734638" y="1434380"/>
              <a:ext cx="126761" cy="152144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>
                <a:spcAft>
                  <a:spcPts val="400"/>
                </a:spcAft>
              </a:pPr>
              <a:r>
                <a:rPr lang="en-US" sz="160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Metadata/Provenance</a:t>
              </a:r>
            </a:p>
          </p:txBody>
        </p:sp>
        <p:sp>
          <p:nvSpPr>
            <p:cNvPr id="44" name="Text Box 88"/>
            <p:cNvSpPr txBox="1"/>
            <p:nvPr/>
          </p:nvSpPr>
          <p:spPr>
            <a:xfrm>
              <a:off x="899216" y="265251"/>
              <a:ext cx="322383" cy="268521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>
                <a:spcAft>
                  <a:spcPts val="400"/>
                </a:spcAft>
              </a:pPr>
              <a:r>
                <a:rPr 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Shared / Dedicated / Transient / Permanent</a:t>
              </a:r>
            </a:p>
          </p:txBody>
        </p:sp>
        <p:sp>
          <p:nvSpPr>
            <p:cNvPr id="45" name="Text Box 63"/>
            <p:cNvSpPr txBox="1"/>
            <p:nvPr/>
          </p:nvSpPr>
          <p:spPr>
            <a:xfrm>
              <a:off x="1095877" y="943049"/>
              <a:ext cx="162928" cy="20127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Archived/Batched/Streaming</a:t>
              </a:r>
              <a:endPara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6" name="Text Box 63"/>
            <p:cNvSpPr txBox="1"/>
            <p:nvPr/>
          </p:nvSpPr>
          <p:spPr>
            <a:xfrm>
              <a:off x="1332990" y="1531839"/>
              <a:ext cx="167884" cy="142398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>
                <a:spcAft>
                  <a:spcPts val="400"/>
                </a:spcAft>
              </a:pPr>
              <a:r>
                <a:rPr 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HDFS/</a:t>
              </a:r>
              <a:r>
                <a:rPr lang="en-US" sz="16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Lustre</a:t>
              </a:r>
              <a:r>
                <a:rPr 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/GPFS</a:t>
              </a:r>
            </a:p>
          </p:txBody>
        </p:sp>
        <p:sp>
          <p:nvSpPr>
            <p:cNvPr id="47" name="Text Box 91"/>
            <p:cNvSpPr txBox="1"/>
            <p:nvPr/>
          </p:nvSpPr>
          <p:spPr>
            <a:xfrm>
              <a:off x="1551434" y="1942442"/>
              <a:ext cx="138904" cy="1013386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>
                <a:spcAft>
                  <a:spcPts val="400"/>
                </a:spcAft>
              </a:pPr>
              <a:r>
                <a:rPr 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Files/Objects</a:t>
              </a:r>
            </a:p>
          </p:txBody>
        </p:sp>
        <p:sp>
          <p:nvSpPr>
            <p:cNvPr id="48" name="Text Box 63"/>
            <p:cNvSpPr txBox="1"/>
            <p:nvPr/>
          </p:nvSpPr>
          <p:spPr>
            <a:xfrm>
              <a:off x="1719814" y="1431848"/>
              <a:ext cx="165811" cy="1529986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Enterprise Data Model</a:t>
              </a:r>
              <a:endPara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9" name="Text Box 63"/>
            <p:cNvSpPr txBox="1"/>
            <p:nvPr/>
          </p:nvSpPr>
          <p:spPr>
            <a:xfrm>
              <a:off x="1893532" y="1354186"/>
              <a:ext cx="183220" cy="159160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>
                <a:spcAft>
                  <a:spcPts val="400"/>
                </a:spcAft>
              </a:pPr>
              <a:r>
                <a:rPr 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SQL/</a:t>
              </a:r>
              <a:r>
                <a:rPr lang="en-US" sz="16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NoSQL</a:t>
              </a:r>
              <a:r>
                <a:rPr 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/</a:t>
              </a:r>
              <a:r>
                <a:rPr lang="en-US" sz="16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NewSQL</a:t>
              </a:r>
              <a:endPara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2579816" y="57744"/>
              <a:ext cx="0" cy="2565714"/>
            </a:xfrm>
            <a:prstGeom prst="line">
              <a:avLst/>
            </a:prstGeom>
            <a:ln w="952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2585212" y="102794"/>
              <a:ext cx="0" cy="1530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2584577" y="454544"/>
              <a:ext cx="0" cy="1530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5400000">
              <a:off x="2584577" y="809973"/>
              <a:ext cx="0" cy="1530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>
              <a:off x="2585212" y="993566"/>
              <a:ext cx="0" cy="1530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2585847" y="1156230"/>
              <a:ext cx="0" cy="1530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2585847" y="1329090"/>
              <a:ext cx="0" cy="1530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2585847" y="1513332"/>
              <a:ext cx="0" cy="1530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2585847" y="1700096"/>
              <a:ext cx="0" cy="1530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5400000">
              <a:off x="2585212" y="1877673"/>
              <a:ext cx="0" cy="1530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5400000">
              <a:off x="2585212" y="2058345"/>
              <a:ext cx="0" cy="1530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>
              <a:off x="2585212" y="2241277"/>
              <a:ext cx="0" cy="1530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2585212" y="2435639"/>
              <a:ext cx="0" cy="1530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 Box 159"/>
            <p:cNvSpPr txBox="1"/>
            <p:nvPr/>
          </p:nvSpPr>
          <p:spPr>
            <a:xfrm>
              <a:off x="2713284" y="2411125"/>
              <a:ext cx="1373420" cy="4402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Performance Metrics</a:t>
              </a:r>
              <a:endPara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6" name="Text Box 161"/>
            <p:cNvSpPr txBox="1"/>
            <p:nvPr/>
          </p:nvSpPr>
          <p:spPr>
            <a:xfrm>
              <a:off x="2721435" y="2213405"/>
              <a:ext cx="2248045" cy="17032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Flops per Byte; Memory I/O</a:t>
              </a:r>
              <a:endPara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7" name="Text Box 162"/>
            <p:cNvSpPr txBox="1"/>
            <p:nvPr/>
          </p:nvSpPr>
          <p:spPr>
            <a:xfrm>
              <a:off x="2720597" y="2041694"/>
              <a:ext cx="2456319" cy="17032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Execution Environment; Core libraries</a:t>
              </a:r>
              <a:endPara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8" name="Text Box 163"/>
            <p:cNvSpPr txBox="1"/>
            <p:nvPr/>
          </p:nvSpPr>
          <p:spPr>
            <a:xfrm>
              <a:off x="2720597" y="1868007"/>
              <a:ext cx="1828800" cy="17032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Volume</a:t>
              </a:r>
              <a:endPara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9" name="Text Box 164"/>
            <p:cNvSpPr txBox="1"/>
            <p:nvPr/>
          </p:nvSpPr>
          <p:spPr>
            <a:xfrm>
              <a:off x="2720598" y="1692080"/>
              <a:ext cx="1828800" cy="17032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Velocity</a:t>
              </a:r>
              <a:endPara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0" name="Text Box 165"/>
            <p:cNvSpPr txBox="1"/>
            <p:nvPr/>
          </p:nvSpPr>
          <p:spPr>
            <a:xfrm>
              <a:off x="2720598" y="1511346"/>
              <a:ext cx="1828800" cy="17032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Variety</a:t>
              </a:r>
              <a:endPara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1" name="Text Box 166"/>
            <p:cNvSpPr txBox="1"/>
            <p:nvPr/>
          </p:nvSpPr>
          <p:spPr>
            <a:xfrm>
              <a:off x="2720598" y="1337948"/>
              <a:ext cx="1828800" cy="17032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Veracity</a:t>
              </a:r>
              <a:endPara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2" name="Text Box 167"/>
            <p:cNvSpPr txBox="1"/>
            <p:nvPr/>
          </p:nvSpPr>
          <p:spPr>
            <a:xfrm>
              <a:off x="2720598" y="1150959"/>
              <a:ext cx="1828800" cy="17032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Communication Structure</a:t>
              </a:r>
              <a:endPara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3" name="Text Box 168"/>
            <p:cNvSpPr txBox="1"/>
            <p:nvPr/>
          </p:nvSpPr>
          <p:spPr>
            <a:xfrm>
              <a:off x="2720598" y="430425"/>
              <a:ext cx="1828800" cy="17032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Data Abstraction</a:t>
              </a:r>
              <a:endPara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5" name="Text Box 170"/>
            <p:cNvSpPr txBox="1"/>
            <p:nvPr/>
          </p:nvSpPr>
          <p:spPr>
            <a:xfrm>
              <a:off x="2713284" y="229786"/>
              <a:ext cx="1967348" cy="17032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6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Metric = M / Non-Metric = 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 Box 172"/>
                <p:cNvSpPr txBox="1"/>
                <p:nvPr/>
              </p:nvSpPr>
              <p:spPr>
                <a:xfrm>
                  <a:off x="2713283" y="47119"/>
                  <a:ext cx="1828800" cy="170327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0" tIns="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 defTabSz="914400">
                    <a:spcAft>
                      <a:spcPts val="400"/>
                    </a:spcAft>
                  </a:pPr>
                  <a14:m>
                    <m:oMath xmlns:m="http://schemas.openxmlformats.org/officeDocument/2006/math"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a14:m>
                  <a:r>
                    <a:rPr lang="en-US" sz="16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= NN / </a:t>
                  </a:r>
                  <a14:m>
                    <m:oMath xmlns:m="http://schemas.openxmlformats.org/officeDocument/2006/math"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𝑂</m:t>
                      </m:r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𝑁</m:t>
                      </m:r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en-US" sz="16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= N</a:t>
                  </a:r>
                </a:p>
              </p:txBody>
            </p:sp>
          </mc:Choice>
          <mc:Fallback xmlns="">
            <p:sp>
              <p:nvSpPr>
                <p:cNvPr id="76" name="Text Box 1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13283" y="47119"/>
                  <a:ext cx="1828800" cy="17032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56410" t="-3046" r="-25641"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9" name="Text Box 189"/>
            <p:cNvSpPr txBox="1"/>
            <p:nvPr/>
          </p:nvSpPr>
          <p:spPr>
            <a:xfrm>
              <a:off x="2720598" y="784626"/>
              <a:ext cx="1828800" cy="17032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Regular = R / Irregular = I</a:t>
              </a:r>
              <a:endPara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0" name="Text Box 190"/>
            <p:cNvSpPr txBox="1"/>
            <p:nvPr/>
          </p:nvSpPr>
          <p:spPr>
            <a:xfrm>
              <a:off x="2718863" y="963386"/>
              <a:ext cx="1828800" cy="17032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Dynamic = D / Static = S</a:t>
              </a:r>
              <a:endPara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81" name="Straight Connector 80"/>
            <p:cNvCxnSpPr>
              <a:stCxn id="50" idx="1"/>
            </p:cNvCxnSpPr>
            <p:nvPr/>
          </p:nvCxnSpPr>
          <p:spPr>
            <a:xfrm rot="16200000" flipH="1">
              <a:off x="1074885" y="5040464"/>
              <a:ext cx="3009260" cy="4763"/>
            </a:xfrm>
            <a:prstGeom prst="line">
              <a:avLst/>
            </a:prstGeom>
            <a:ln w="952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2587295" y="4001156"/>
              <a:ext cx="0" cy="1530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2586660" y="4197820"/>
              <a:ext cx="0" cy="1530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5400000">
              <a:off x="2587295" y="4425768"/>
              <a:ext cx="0" cy="1530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2587930" y="4628785"/>
              <a:ext cx="0" cy="1530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5400000">
              <a:off x="2587930" y="4828284"/>
              <a:ext cx="0" cy="1530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2587930" y="5049134"/>
              <a:ext cx="0" cy="1530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2587930" y="5258775"/>
              <a:ext cx="0" cy="1530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5400000">
              <a:off x="2587295" y="5484364"/>
              <a:ext cx="0" cy="1530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rot="5400000">
              <a:off x="2587295" y="5671102"/>
              <a:ext cx="0" cy="1530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5400000">
              <a:off x="2587295" y="5871823"/>
              <a:ext cx="0" cy="1530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5400000">
              <a:off x="2587295" y="6070882"/>
              <a:ext cx="0" cy="1530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 Box 171"/>
            <p:cNvSpPr txBox="1"/>
            <p:nvPr/>
          </p:nvSpPr>
          <p:spPr>
            <a:xfrm>
              <a:off x="662083" y="6272875"/>
              <a:ext cx="1828800" cy="13144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Visualization</a:t>
              </a:r>
              <a:endPara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5" name="Text Box 173"/>
            <p:cNvSpPr txBox="1"/>
            <p:nvPr/>
          </p:nvSpPr>
          <p:spPr>
            <a:xfrm>
              <a:off x="665113" y="6056716"/>
              <a:ext cx="1828800" cy="17018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400">
                <a:spcAft>
                  <a:spcPts val="400"/>
                </a:spcAft>
              </a:pPr>
              <a:r>
                <a:rPr lang="en-US" sz="16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Graph Algorithms</a:t>
              </a:r>
            </a:p>
          </p:txBody>
        </p:sp>
        <p:sp>
          <p:nvSpPr>
            <p:cNvPr id="96" name="Text Box 174"/>
            <p:cNvSpPr txBox="1"/>
            <p:nvPr/>
          </p:nvSpPr>
          <p:spPr>
            <a:xfrm>
              <a:off x="675037" y="5836006"/>
              <a:ext cx="1828800" cy="172723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400">
                <a:spcAft>
                  <a:spcPts val="400"/>
                </a:spcAft>
              </a:pPr>
              <a:r>
                <a:rPr lang="en-US" sz="16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Linear Algebra Kernels</a:t>
              </a:r>
            </a:p>
            <a:p>
              <a:pPr algn="r" defTabSz="914400">
                <a:spcAft>
                  <a:spcPts val="400"/>
                </a:spcAft>
              </a:pPr>
              <a:endPara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7" name="Text Box 175"/>
            <p:cNvSpPr txBox="1"/>
            <p:nvPr/>
          </p:nvSpPr>
          <p:spPr>
            <a:xfrm>
              <a:off x="666962" y="5641487"/>
              <a:ext cx="1828800" cy="17018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Alignment</a:t>
              </a:r>
              <a:endPara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8" name="Text Box 176"/>
            <p:cNvSpPr txBox="1"/>
            <p:nvPr/>
          </p:nvSpPr>
          <p:spPr>
            <a:xfrm>
              <a:off x="673468" y="5442950"/>
              <a:ext cx="1828800" cy="17018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Streaming</a:t>
              </a:r>
              <a:endPara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9" name="Text Box 178"/>
            <p:cNvSpPr txBox="1"/>
            <p:nvPr/>
          </p:nvSpPr>
          <p:spPr>
            <a:xfrm>
              <a:off x="666991" y="5237433"/>
              <a:ext cx="1828800" cy="17018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Optimization Methodology</a:t>
              </a:r>
              <a:endPara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0" name="Text Box 179"/>
            <p:cNvSpPr txBox="1"/>
            <p:nvPr/>
          </p:nvSpPr>
          <p:spPr>
            <a:xfrm>
              <a:off x="666991" y="5027758"/>
              <a:ext cx="1828800" cy="17018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Learning</a:t>
              </a:r>
              <a:endPara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1" name="Text Box 180"/>
            <p:cNvSpPr txBox="1"/>
            <p:nvPr/>
          </p:nvSpPr>
          <p:spPr>
            <a:xfrm>
              <a:off x="666991" y="4804958"/>
              <a:ext cx="1828800" cy="17018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Classification</a:t>
              </a:r>
              <a:endPara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2" name="Text Box 181"/>
            <p:cNvSpPr txBox="1"/>
            <p:nvPr/>
          </p:nvSpPr>
          <p:spPr>
            <a:xfrm>
              <a:off x="630922" y="4586798"/>
              <a:ext cx="1828800" cy="17018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400">
                <a:spcAft>
                  <a:spcPts val="400"/>
                </a:spcAft>
              </a:pPr>
              <a:r>
                <a:rPr lang="en-US" sz="16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Search / Query / </a:t>
              </a:r>
              <a:r>
                <a:rPr lang="en-US" sz="16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Index</a:t>
              </a:r>
              <a:endPara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3" name="Text Box 182"/>
            <p:cNvSpPr txBox="1"/>
            <p:nvPr/>
          </p:nvSpPr>
          <p:spPr>
            <a:xfrm>
              <a:off x="679264" y="4173208"/>
              <a:ext cx="1828800" cy="17018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Base Statistics</a:t>
              </a:r>
              <a:endPara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4" name="Text Box 184"/>
            <p:cNvSpPr txBox="1"/>
            <p:nvPr/>
          </p:nvSpPr>
          <p:spPr>
            <a:xfrm>
              <a:off x="666991" y="3977869"/>
              <a:ext cx="1828800" cy="17018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Global Analytics</a:t>
              </a:r>
              <a:endPara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5" name="Text Box 185"/>
            <p:cNvSpPr txBox="1"/>
            <p:nvPr/>
          </p:nvSpPr>
          <p:spPr>
            <a:xfrm>
              <a:off x="652360" y="3773622"/>
              <a:ext cx="1828800" cy="17018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400">
                <a:spcAft>
                  <a:spcPts val="400"/>
                </a:spcAft>
              </a:pPr>
              <a:r>
                <a:rPr lang="en-US" sz="16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Local Analytics</a:t>
              </a:r>
            </a:p>
          </p:txBody>
        </p:sp>
        <p:sp>
          <p:nvSpPr>
            <p:cNvPr id="106" name="Text Box 186"/>
            <p:cNvSpPr txBox="1"/>
            <p:nvPr/>
          </p:nvSpPr>
          <p:spPr>
            <a:xfrm>
              <a:off x="652360" y="3566863"/>
              <a:ext cx="1828800" cy="17018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400">
                <a:spcAft>
                  <a:spcPts val="400"/>
                </a:spcAft>
              </a:pPr>
              <a:r>
                <a:rPr lang="en-US" sz="16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Micro-benchmarks</a:t>
              </a:r>
            </a:p>
          </p:txBody>
        </p:sp>
        <p:cxnSp>
          <p:nvCxnSpPr>
            <p:cNvPr id="107" name="Straight Connector 106"/>
            <p:cNvCxnSpPr/>
            <p:nvPr/>
          </p:nvCxnSpPr>
          <p:spPr>
            <a:xfrm rot="5400000">
              <a:off x="2587295" y="3593909"/>
              <a:ext cx="0" cy="1530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5400000">
              <a:off x="2586660" y="3802655"/>
              <a:ext cx="0" cy="1530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 Box 192"/>
            <p:cNvSpPr txBox="1"/>
            <p:nvPr/>
          </p:nvSpPr>
          <p:spPr>
            <a:xfrm>
              <a:off x="673468" y="4398328"/>
              <a:ext cx="1828800" cy="17018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Recommendations</a:t>
              </a:r>
              <a:endPara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11" name="Straight Connector 110"/>
            <p:cNvCxnSpPr/>
            <p:nvPr/>
          </p:nvCxnSpPr>
          <p:spPr>
            <a:xfrm rot="5400000">
              <a:off x="2587930" y="6274091"/>
              <a:ext cx="0" cy="1530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Text Box 230"/>
            <p:cNvSpPr txBox="1"/>
            <p:nvPr/>
          </p:nvSpPr>
          <p:spPr>
            <a:xfrm rot="16200000">
              <a:off x="-418783" y="4759556"/>
              <a:ext cx="1711121" cy="43116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/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Data Source </a:t>
              </a:r>
              <a:r>
                <a:rPr lang="en-US" sz="2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and Style 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View</a:t>
              </a:r>
              <a:endPara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6" name="Text Box 230"/>
            <p:cNvSpPr txBox="1"/>
            <p:nvPr/>
          </p:nvSpPr>
          <p:spPr>
            <a:xfrm rot="16200000">
              <a:off x="1623107" y="702768"/>
              <a:ext cx="1039495" cy="21211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/>
              <a:r>
                <a:rPr lang="en-US" sz="20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Execution View</a:t>
              </a:r>
              <a:endPara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7" name="Text Box 230"/>
            <p:cNvSpPr txBox="1"/>
            <p:nvPr/>
          </p:nvSpPr>
          <p:spPr>
            <a:xfrm rot="5400000" flipH="1" flipV="1">
              <a:off x="2405008" y="5916205"/>
              <a:ext cx="1075055" cy="21209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/>
              <a:r>
                <a:rPr lang="en-US" sz="20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Processing View</a:t>
              </a:r>
              <a:endPara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0" name="Text Box 298"/>
            <p:cNvSpPr txBox="1"/>
            <p:nvPr/>
          </p:nvSpPr>
          <p:spPr>
            <a:xfrm rot="16200000">
              <a:off x="3226284" y="2797288"/>
              <a:ext cx="77638" cy="17206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21" name="Text Box 299"/>
            <p:cNvSpPr txBox="1"/>
            <p:nvPr/>
          </p:nvSpPr>
          <p:spPr>
            <a:xfrm rot="16200000">
              <a:off x="3407180" y="2793218"/>
              <a:ext cx="77638" cy="17206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22" name="Text Box 300"/>
            <p:cNvSpPr txBox="1"/>
            <p:nvPr/>
          </p:nvSpPr>
          <p:spPr>
            <a:xfrm rot="16200000">
              <a:off x="3535446" y="2795899"/>
              <a:ext cx="77638" cy="17206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123" name="Text Box 301"/>
            <p:cNvSpPr txBox="1"/>
            <p:nvPr/>
          </p:nvSpPr>
          <p:spPr>
            <a:xfrm rot="16200000">
              <a:off x="3906744" y="2799323"/>
              <a:ext cx="77638" cy="17206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124" name="Text Box 302"/>
            <p:cNvSpPr txBox="1"/>
            <p:nvPr/>
          </p:nvSpPr>
          <p:spPr>
            <a:xfrm rot="16200000">
              <a:off x="4110779" y="2794043"/>
              <a:ext cx="77638" cy="17206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125" name="Text Box 303"/>
            <p:cNvSpPr txBox="1"/>
            <p:nvPr/>
          </p:nvSpPr>
          <p:spPr>
            <a:xfrm rot="16200000">
              <a:off x="4289430" y="2784536"/>
              <a:ext cx="77638" cy="17206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126" name="Text Box 304"/>
            <p:cNvSpPr txBox="1"/>
            <p:nvPr/>
          </p:nvSpPr>
          <p:spPr>
            <a:xfrm rot="16200000">
              <a:off x="4476963" y="2787882"/>
              <a:ext cx="77638" cy="17206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9</a:t>
              </a:r>
              <a:endPara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7" name="Text Box 305"/>
            <p:cNvSpPr txBox="1"/>
            <p:nvPr/>
          </p:nvSpPr>
          <p:spPr>
            <a:xfrm rot="16200000">
              <a:off x="4509869" y="2736331"/>
              <a:ext cx="305636" cy="17206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10</a:t>
              </a:r>
              <a:endPara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8" name="Text Box 306"/>
            <p:cNvSpPr txBox="1"/>
            <p:nvPr/>
          </p:nvSpPr>
          <p:spPr>
            <a:xfrm rot="16200000">
              <a:off x="4710268" y="2746998"/>
              <a:ext cx="282854" cy="17206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11</a:t>
              </a:r>
              <a:endPara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9" name="Text Box 307"/>
            <p:cNvSpPr txBox="1"/>
            <p:nvPr/>
          </p:nvSpPr>
          <p:spPr>
            <a:xfrm rot="16200000">
              <a:off x="4909917" y="2761936"/>
              <a:ext cx="275729" cy="146303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12</a:t>
              </a:r>
              <a:endPara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31" name="Text Box 310"/>
            <p:cNvSpPr txBox="1"/>
            <p:nvPr/>
          </p:nvSpPr>
          <p:spPr>
            <a:xfrm rot="16200000">
              <a:off x="233194" y="3140314"/>
              <a:ext cx="207549" cy="18273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132" name="Text Box 311"/>
            <p:cNvSpPr txBox="1"/>
            <p:nvPr/>
          </p:nvSpPr>
          <p:spPr>
            <a:xfrm rot="16200000">
              <a:off x="471966" y="3138103"/>
              <a:ext cx="77638" cy="17206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133" name="Text Box 312"/>
            <p:cNvSpPr txBox="1"/>
            <p:nvPr/>
          </p:nvSpPr>
          <p:spPr>
            <a:xfrm rot="16200000">
              <a:off x="637188" y="3140138"/>
              <a:ext cx="77638" cy="17206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60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134" name="Text Box 313"/>
            <p:cNvSpPr txBox="1"/>
            <p:nvPr/>
          </p:nvSpPr>
          <p:spPr>
            <a:xfrm rot="16200000">
              <a:off x="796389" y="3144206"/>
              <a:ext cx="77638" cy="17206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135" name="Text Box 315"/>
            <p:cNvSpPr txBox="1"/>
            <p:nvPr/>
          </p:nvSpPr>
          <p:spPr>
            <a:xfrm rot="16200000">
              <a:off x="977624" y="3149487"/>
              <a:ext cx="77638" cy="17206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136" name="Text Box 316"/>
            <p:cNvSpPr txBox="1"/>
            <p:nvPr/>
          </p:nvSpPr>
          <p:spPr>
            <a:xfrm rot="16200000">
              <a:off x="1168617" y="3152834"/>
              <a:ext cx="77638" cy="17206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137" name="Text Box 317"/>
            <p:cNvSpPr txBox="1"/>
            <p:nvPr/>
          </p:nvSpPr>
          <p:spPr>
            <a:xfrm rot="16200000">
              <a:off x="1385388" y="3151523"/>
              <a:ext cx="77638" cy="17206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138" name="Text Box 318"/>
            <p:cNvSpPr txBox="1"/>
            <p:nvPr/>
          </p:nvSpPr>
          <p:spPr>
            <a:xfrm rot="16200000">
              <a:off x="1595243" y="3120002"/>
              <a:ext cx="135878" cy="17206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3</a:t>
              </a:r>
              <a:endPara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39" name="Text Box 319"/>
            <p:cNvSpPr txBox="1"/>
            <p:nvPr/>
          </p:nvSpPr>
          <p:spPr>
            <a:xfrm rot="16200000">
              <a:off x="1758316" y="3150799"/>
              <a:ext cx="97309" cy="144793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40" name="Text Box 320"/>
            <p:cNvSpPr txBox="1"/>
            <p:nvPr/>
          </p:nvSpPr>
          <p:spPr>
            <a:xfrm rot="16200000">
              <a:off x="1952084" y="3152166"/>
              <a:ext cx="71431" cy="16587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41" name="Text Box 321"/>
            <p:cNvSpPr txBox="1"/>
            <p:nvPr/>
          </p:nvSpPr>
          <p:spPr>
            <a:xfrm rot="16200000">
              <a:off x="2371263" y="2459979"/>
              <a:ext cx="71431" cy="10972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42" name="Text Box 322"/>
            <p:cNvSpPr txBox="1"/>
            <p:nvPr/>
          </p:nvSpPr>
          <p:spPr>
            <a:xfrm rot="16200000">
              <a:off x="2371263" y="2270768"/>
              <a:ext cx="71431" cy="10972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43" name="Text Box 323"/>
            <p:cNvSpPr txBox="1"/>
            <p:nvPr/>
          </p:nvSpPr>
          <p:spPr>
            <a:xfrm rot="16200000">
              <a:off x="2371263" y="2074245"/>
              <a:ext cx="71431" cy="10972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44" name="Text Box 324"/>
            <p:cNvSpPr txBox="1"/>
            <p:nvPr/>
          </p:nvSpPr>
          <p:spPr>
            <a:xfrm rot="16200000">
              <a:off x="2371263" y="1885033"/>
              <a:ext cx="71431" cy="10972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145" name="Text Box 325"/>
            <p:cNvSpPr txBox="1"/>
            <p:nvPr/>
          </p:nvSpPr>
          <p:spPr>
            <a:xfrm rot="16200000">
              <a:off x="2371263" y="1725092"/>
              <a:ext cx="71431" cy="10972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146" name="Text Box 326"/>
            <p:cNvSpPr txBox="1"/>
            <p:nvPr/>
          </p:nvSpPr>
          <p:spPr>
            <a:xfrm rot="16200000">
              <a:off x="2371263" y="1525673"/>
              <a:ext cx="71431" cy="10972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147" name="Text Box 327"/>
            <p:cNvSpPr txBox="1"/>
            <p:nvPr/>
          </p:nvSpPr>
          <p:spPr>
            <a:xfrm rot="16200000">
              <a:off x="2371263" y="1344070"/>
              <a:ext cx="71431" cy="10972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148" name="Text Box 328"/>
            <p:cNvSpPr txBox="1"/>
            <p:nvPr/>
          </p:nvSpPr>
          <p:spPr>
            <a:xfrm rot="16200000">
              <a:off x="2371263" y="1172898"/>
              <a:ext cx="71431" cy="10972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149" name="Text Box 329"/>
            <p:cNvSpPr txBox="1"/>
            <p:nvPr/>
          </p:nvSpPr>
          <p:spPr>
            <a:xfrm rot="16200000">
              <a:off x="2371263" y="1014126"/>
              <a:ext cx="71431" cy="10972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150" name="Text Box 330"/>
            <p:cNvSpPr txBox="1"/>
            <p:nvPr/>
          </p:nvSpPr>
          <p:spPr>
            <a:xfrm rot="16200000">
              <a:off x="2327719" y="841141"/>
              <a:ext cx="175313" cy="10858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>
                <a:spcAft>
                  <a:spcPts val="40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151" name="Text Box 335"/>
            <p:cNvSpPr txBox="1"/>
            <p:nvPr/>
          </p:nvSpPr>
          <p:spPr>
            <a:xfrm rot="16200000">
              <a:off x="2325815" y="493593"/>
              <a:ext cx="177599" cy="107062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>
                <a:spcAft>
                  <a:spcPts val="40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12</a:t>
              </a:r>
              <a:endPara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52" name="Text Box 336"/>
            <p:cNvSpPr txBox="1"/>
            <p:nvPr/>
          </p:nvSpPr>
          <p:spPr>
            <a:xfrm rot="16200000">
              <a:off x="2333633" y="126892"/>
              <a:ext cx="169278" cy="11437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>
                <a:spcAft>
                  <a:spcPts val="40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14</a:t>
              </a:r>
              <a:endPara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55" name="Text Box 340"/>
            <p:cNvSpPr txBox="1"/>
            <p:nvPr/>
          </p:nvSpPr>
          <p:spPr>
            <a:xfrm rot="16200000">
              <a:off x="2677517" y="5268575"/>
              <a:ext cx="71431" cy="10972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156" name="Text Box 341"/>
            <p:cNvSpPr txBox="1"/>
            <p:nvPr/>
          </p:nvSpPr>
          <p:spPr>
            <a:xfrm rot="16200000">
              <a:off x="2677517" y="5044369"/>
              <a:ext cx="71431" cy="10972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157" name="Text Box 342"/>
            <p:cNvSpPr txBox="1"/>
            <p:nvPr/>
          </p:nvSpPr>
          <p:spPr>
            <a:xfrm rot="16200000">
              <a:off x="2677517" y="4838919"/>
              <a:ext cx="71431" cy="10972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40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158" name="Text Box 343"/>
            <p:cNvSpPr txBox="1"/>
            <p:nvPr/>
          </p:nvSpPr>
          <p:spPr>
            <a:xfrm rot="16200000">
              <a:off x="2677517" y="4459575"/>
              <a:ext cx="71431" cy="10972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40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159" name="Text Box 344"/>
            <p:cNvSpPr txBox="1"/>
            <p:nvPr/>
          </p:nvSpPr>
          <p:spPr>
            <a:xfrm rot="16200000">
              <a:off x="2677517" y="4232464"/>
              <a:ext cx="71431" cy="10972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160" name="Text Box 345"/>
            <p:cNvSpPr txBox="1"/>
            <p:nvPr/>
          </p:nvSpPr>
          <p:spPr>
            <a:xfrm rot="16200000">
              <a:off x="2677517" y="4020639"/>
              <a:ext cx="71431" cy="10972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61" name="Text Box 346"/>
            <p:cNvSpPr txBox="1"/>
            <p:nvPr/>
          </p:nvSpPr>
          <p:spPr>
            <a:xfrm rot="16200000">
              <a:off x="2677517" y="3816794"/>
              <a:ext cx="71431" cy="10972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62" name="Text Box 347"/>
            <p:cNvSpPr txBox="1"/>
            <p:nvPr/>
          </p:nvSpPr>
          <p:spPr>
            <a:xfrm rot="16200000">
              <a:off x="2677517" y="3611954"/>
              <a:ext cx="71431" cy="10972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64" name="Text Box 349"/>
            <p:cNvSpPr txBox="1"/>
            <p:nvPr/>
          </p:nvSpPr>
          <p:spPr>
            <a:xfrm rot="16200000">
              <a:off x="2641113" y="6293314"/>
              <a:ext cx="137160" cy="10972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400">
                <a:spcAft>
                  <a:spcPts val="40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14</a:t>
              </a:r>
            </a:p>
          </p:txBody>
        </p:sp>
        <p:sp>
          <p:nvSpPr>
            <p:cNvPr id="165" name="Text Box 350"/>
            <p:cNvSpPr txBox="1"/>
            <p:nvPr/>
          </p:nvSpPr>
          <p:spPr>
            <a:xfrm rot="16200000">
              <a:off x="2641113" y="6076163"/>
              <a:ext cx="137160" cy="10972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400">
                <a:spcAft>
                  <a:spcPts val="40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13</a:t>
              </a:r>
            </a:p>
          </p:txBody>
        </p:sp>
        <p:sp>
          <p:nvSpPr>
            <p:cNvPr id="166" name="Text Box 351"/>
            <p:cNvSpPr txBox="1"/>
            <p:nvPr/>
          </p:nvSpPr>
          <p:spPr>
            <a:xfrm rot="16200000">
              <a:off x="2641113" y="5864270"/>
              <a:ext cx="137160" cy="10972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400">
                <a:spcAft>
                  <a:spcPts val="400"/>
                </a:spcAft>
              </a:pPr>
              <a:r>
                <a:rPr lang="en-US" sz="140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12</a:t>
              </a:r>
            </a:p>
          </p:txBody>
        </p:sp>
        <p:sp>
          <p:nvSpPr>
            <p:cNvPr id="167" name="Text Box 352"/>
            <p:cNvSpPr txBox="1"/>
            <p:nvPr/>
          </p:nvSpPr>
          <p:spPr>
            <a:xfrm rot="16200000">
              <a:off x="2641113" y="5681156"/>
              <a:ext cx="137160" cy="10972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400">
                <a:spcAft>
                  <a:spcPts val="40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11</a:t>
              </a:r>
            </a:p>
          </p:txBody>
        </p:sp>
        <p:sp>
          <p:nvSpPr>
            <p:cNvPr id="168" name="Text Box 353"/>
            <p:cNvSpPr txBox="1"/>
            <p:nvPr/>
          </p:nvSpPr>
          <p:spPr>
            <a:xfrm rot="16200000">
              <a:off x="2614430" y="5457877"/>
              <a:ext cx="182880" cy="10972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173" name="Text Box 358"/>
            <p:cNvSpPr txBox="1"/>
            <p:nvPr/>
          </p:nvSpPr>
          <p:spPr>
            <a:xfrm rot="16200000">
              <a:off x="2677517" y="4638213"/>
              <a:ext cx="71431" cy="10972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40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6</a:t>
              </a:r>
            </a:p>
          </p:txBody>
        </p:sp>
        <p:cxnSp>
          <p:nvCxnSpPr>
            <p:cNvPr id="174" name="Straight Connector 173"/>
            <p:cNvCxnSpPr/>
            <p:nvPr/>
          </p:nvCxnSpPr>
          <p:spPr>
            <a:xfrm rot="5400000">
              <a:off x="2585213" y="266535"/>
              <a:ext cx="0" cy="1530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6" name="Text Box 361"/>
            <p:cNvSpPr txBox="1"/>
            <p:nvPr/>
          </p:nvSpPr>
          <p:spPr>
            <a:xfrm rot="16200000">
              <a:off x="2326060" y="295805"/>
              <a:ext cx="184426" cy="11437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>
                <a:spcAft>
                  <a:spcPts val="40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13</a:t>
              </a:r>
              <a:endPara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78" name="Straight Connector 177"/>
            <p:cNvCxnSpPr/>
            <p:nvPr/>
          </p:nvCxnSpPr>
          <p:spPr>
            <a:xfrm>
              <a:off x="3760815" y="2981004"/>
              <a:ext cx="0" cy="15303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Text Box 63"/>
            <p:cNvSpPr txBox="1"/>
            <p:nvPr/>
          </p:nvSpPr>
          <p:spPr>
            <a:xfrm>
              <a:off x="3706471" y="4097621"/>
              <a:ext cx="109751" cy="129440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Map Streaming</a:t>
              </a:r>
              <a:endPara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80" name="Text Box 301"/>
            <p:cNvSpPr txBox="1"/>
            <p:nvPr/>
          </p:nvSpPr>
          <p:spPr>
            <a:xfrm rot="16200000">
              <a:off x="3734181" y="2799323"/>
              <a:ext cx="77638" cy="17206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50" name="Rectangle 49"/>
            <p:cNvSpPr/>
            <p:nvPr/>
          </p:nvSpPr>
          <p:spPr>
            <a:xfrm rot="16200000">
              <a:off x="2119934" y="2623816"/>
              <a:ext cx="914400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>
                <a:spcAft>
                  <a:spcPts val="400"/>
                </a:spcAft>
              </a:pPr>
              <a:r>
                <a:rPr lang="en-US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4 Ogre </a:t>
              </a:r>
              <a:r>
                <a:rPr lang="en-US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Views and </a:t>
              </a:r>
              <a:r>
                <a:rPr lang="en-US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50 Facets</a:t>
              </a:r>
              <a:endParaRPr lang="en-US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84" name="Straight Connector 183"/>
            <p:cNvCxnSpPr/>
            <p:nvPr/>
          </p:nvCxnSpPr>
          <p:spPr>
            <a:xfrm rot="5400000">
              <a:off x="2585414" y="626271"/>
              <a:ext cx="0" cy="1530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Text Box 168"/>
            <p:cNvSpPr txBox="1"/>
            <p:nvPr/>
          </p:nvSpPr>
          <p:spPr>
            <a:xfrm>
              <a:off x="2721435" y="602152"/>
              <a:ext cx="1828800" cy="17032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Iterative / Simple</a:t>
              </a:r>
              <a:endPara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86" name="Text Box 335"/>
            <p:cNvSpPr txBox="1"/>
            <p:nvPr/>
          </p:nvSpPr>
          <p:spPr>
            <a:xfrm rot="16200000">
              <a:off x="2326652" y="665319"/>
              <a:ext cx="177599" cy="107062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>
                <a:spcAft>
                  <a:spcPts val="40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11</a:t>
              </a:r>
            </a:p>
          </p:txBody>
        </p:sp>
        <p:sp>
          <p:nvSpPr>
            <p:cNvPr id="169" name="Text Box 297"/>
            <p:cNvSpPr txBox="1"/>
            <p:nvPr/>
          </p:nvSpPr>
          <p:spPr>
            <a:xfrm rot="16200000">
              <a:off x="3084944" y="2795278"/>
              <a:ext cx="77638" cy="17206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870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Benchmarks based on Ogres</a:t>
            </a:r>
            <a:endParaRPr lang="en-US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3/1/2015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58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" y="28453"/>
            <a:ext cx="9143998" cy="792162"/>
          </a:xfrm>
        </p:spPr>
        <p:txBody>
          <a:bodyPr>
            <a:normAutofit/>
          </a:bodyPr>
          <a:lstStyle/>
          <a:p>
            <a:pPr algn="ctr"/>
            <a:r>
              <a:rPr lang="en-US" sz="3600" b="1" smtClean="0">
                <a:latin typeface="+mn-lt"/>
              </a:rPr>
              <a:t>Benchmarks/Mini-apps </a:t>
            </a:r>
            <a:r>
              <a:rPr lang="en-US" sz="3600" b="1" dirty="0" smtClean="0">
                <a:latin typeface="+mn-lt"/>
              </a:rPr>
              <a:t>spanning Facets</a:t>
            </a:r>
            <a:endParaRPr lang="en-US" sz="36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20615"/>
            <a:ext cx="9143999" cy="6037385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 smtClean="0"/>
              <a:t>Look at </a:t>
            </a:r>
            <a:r>
              <a:rPr lang="en-US" sz="2400" dirty="0" smtClean="0"/>
              <a:t>NSF SPIDAL Project, NIST 51 use cases, </a:t>
            </a:r>
            <a:r>
              <a:rPr lang="en-US" sz="2400" dirty="0" err="1" smtClean="0"/>
              <a:t>Baru-Rabl</a:t>
            </a:r>
            <a:r>
              <a:rPr lang="en-US" sz="2400" dirty="0" smtClean="0"/>
              <a:t> review</a:t>
            </a:r>
          </a:p>
          <a:p>
            <a:r>
              <a:rPr lang="en-US" sz="2400" b="1" dirty="0" smtClean="0"/>
              <a:t>Catalog facets </a:t>
            </a:r>
            <a:r>
              <a:rPr lang="en-US" sz="2400" dirty="0" smtClean="0"/>
              <a:t>of benchmarks and choose entries to cover “all facets”</a:t>
            </a:r>
          </a:p>
          <a:p>
            <a:r>
              <a:rPr lang="en-US" sz="2400" b="1" dirty="0" smtClean="0"/>
              <a:t>Micro Benchmarks: </a:t>
            </a:r>
            <a:r>
              <a:rPr lang="en-US" sz="2400" dirty="0" smtClean="0"/>
              <a:t>SPEC, </a:t>
            </a:r>
            <a:r>
              <a:rPr lang="en-US" sz="2400" dirty="0" err="1" smtClean="0"/>
              <a:t>EnhancedDFSIO</a:t>
            </a:r>
            <a:r>
              <a:rPr lang="en-US" sz="2400" dirty="0"/>
              <a:t> </a:t>
            </a:r>
            <a:r>
              <a:rPr lang="en-US" sz="2400" dirty="0" smtClean="0"/>
              <a:t>(HDFS), </a:t>
            </a:r>
            <a:r>
              <a:rPr lang="en-US" sz="2400" dirty="0" err="1" smtClean="0"/>
              <a:t>Terasort</a:t>
            </a:r>
            <a:r>
              <a:rPr lang="en-US" sz="2400" dirty="0" smtClean="0"/>
              <a:t>, </a:t>
            </a:r>
            <a:r>
              <a:rPr lang="en-US" sz="2400" dirty="0" err="1" smtClean="0"/>
              <a:t>Wordcount</a:t>
            </a:r>
            <a:r>
              <a:rPr lang="en-US" sz="2400" dirty="0" smtClean="0"/>
              <a:t>, </a:t>
            </a:r>
            <a:r>
              <a:rPr lang="en-US" sz="2400" dirty="0" err="1" smtClean="0"/>
              <a:t>Grep</a:t>
            </a:r>
            <a:r>
              <a:rPr lang="en-US" sz="2400" dirty="0" smtClean="0"/>
              <a:t>, MPI, Basic Pub-Sub ….</a:t>
            </a:r>
          </a:p>
          <a:p>
            <a:r>
              <a:rPr lang="en-US" sz="2400" b="1" dirty="0" smtClean="0"/>
              <a:t>SQL and NoSQL Data systems, Search, Recommenders: </a:t>
            </a:r>
            <a:r>
              <a:rPr lang="en-US" sz="2400" dirty="0" smtClean="0"/>
              <a:t>TPC (-C to x–HS for Hadoop), </a:t>
            </a:r>
            <a:r>
              <a:rPr lang="en-US" sz="2400" dirty="0" err="1" smtClean="0"/>
              <a:t>BigBench</a:t>
            </a:r>
            <a:r>
              <a:rPr lang="en-US" sz="2400" dirty="0" smtClean="0"/>
              <a:t>, Yahoo Cloud Serving, Berkeley Big Data, </a:t>
            </a:r>
            <a:r>
              <a:rPr lang="en-US" sz="2400" dirty="0" err="1" smtClean="0"/>
              <a:t>HiBench</a:t>
            </a:r>
            <a:r>
              <a:rPr lang="en-US" sz="2400" dirty="0" smtClean="0"/>
              <a:t>, </a:t>
            </a:r>
            <a:r>
              <a:rPr lang="en-US" sz="2400" dirty="0" err="1" smtClean="0"/>
              <a:t>BigDataBench</a:t>
            </a:r>
            <a:r>
              <a:rPr lang="en-US" sz="2400" dirty="0" smtClean="0"/>
              <a:t>, </a:t>
            </a:r>
            <a:r>
              <a:rPr lang="en-US" sz="2400" dirty="0" err="1" smtClean="0"/>
              <a:t>Cloudsuite</a:t>
            </a:r>
            <a:r>
              <a:rPr lang="en-US" sz="2400" dirty="0" smtClean="0"/>
              <a:t>, </a:t>
            </a:r>
            <a:r>
              <a:rPr lang="en-US" sz="2400" dirty="0" err="1" smtClean="0"/>
              <a:t>Linkbench</a:t>
            </a:r>
            <a:r>
              <a:rPr lang="en-US" sz="2400" dirty="0" smtClean="0"/>
              <a:t> </a:t>
            </a:r>
          </a:p>
          <a:p>
            <a:pPr lvl="1"/>
            <a:r>
              <a:rPr lang="en-US" sz="2000" dirty="0" smtClean="0"/>
              <a:t>includes MapReduce cases Search, Bayes, Random Forests, Collaborative Filtering</a:t>
            </a:r>
          </a:p>
          <a:p>
            <a:r>
              <a:rPr lang="en-US" sz="2400" b="1" dirty="0" smtClean="0"/>
              <a:t>Spatial Query: </a:t>
            </a:r>
            <a:r>
              <a:rPr lang="en-US" sz="2400" dirty="0" smtClean="0"/>
              <a:t>select from image or earth data</a:t>
            </a:r>
            <a:endParaRPr lang="en-US" sz="2400" dirty="0"/>
          </a:p>
          <a:p>
            <a:r>
              <a:rPr lang="en-US" sz="2400" b="1" dirty="0" smtClean="0"/>
              <a:t>Alignment: </a:t>
            </a:r>
            <a:r>
              <a:rPr lang="en-US" sz="2400" dirty="0" smtClean="0"/>
              <a:t>Biology as in BLAST</a:t>
            </a:r>
          </a:p>
          <a:p>
            <a:r>
              <a:rPr lang="en-US" sz="2400" b="1" dirty="0" smtClean="0"/>
              <a:t>Streaming: </a:t>
            </a:r>
            <a:r>
              <a:rPr lang="en-US" sz="2400" dirty="0" smtClean="0"/>
              <a:t>Online classifiers, Cluster tweets, Robotics, Industrial Internet of Things, Astronomy; </a:t>
            </a:r>
            <a:r>
              <a:rPr lang="en-US" sz="2400" dirty="0" err="1" smtClean="0"/>
              <a:t>BGBenchmark</a:t>
            </a:r>
            <a:r>
              <a:rPr lang="en-US" sz="2400" dirty="0" smtClean="0"/>
              <a:t>; choose to cover all 5 subclasses</a:t>
            </a:r>
            <a:r>
              <a:rPr lang="en-US" sz="2400" dirty="0"/>
              <a:t> </a:t>
            </a:r>
            <a:endParaRPr lang="en-US" sz="2400" dirty="0" smtClean="0"/>
          </a:p>
          <a:p>
            <a:r>
              <a:rPr lang="en-US" sz="2400" b="1" dirty="0" smtClean="0"/>
              <a:t>Pleasingly parallel (Local Analytics): </a:t>
            </a:r>
            <a:r>
              <a:rPr lang="en-US" sz="2400" dirty="0" smtClean="0"/>
              <a:t>as in initial  steps of LHC, Pathology, </a:t>
            </a:r>
            <a:r>
              <a:rPr lang="en-US" sz="2400" dirty="0" err="1" smtClean="0"/>
              <a:t>Bioimaging</a:t>
            </a:r>
            <a:r>
              <a:rPr lang="en-US" sz="2400" dirty="0" smtClean="0"/>
              <a:t> (differ in type of data analysis)</a:t>
            </a:r>
          </a:p>
          <a:p>
            <a:r>
              <a:rPr lang="en-US" sz="2400" b="1" dirty="0" smtClean="0"/>
              <a:t>Global Analytics: </a:t>
            </a:r>
            <a:r>
              <a:rPr lang="en-US" sz="2400" dirty="0" smtClean="0"/>
              <a:t>Outlier, Clustering, LDA, SVM, Deep Learning, MDS, </a:t>
            </a:r>
            <a:r>
              <a:rPr lang="en-US" sz="2400" dirty="0"/>
              <a:t>PageRank, </a:t>
            </a:r>
            <a:r>
              <a:rPr lang="en-US" sz="2400" dirty="0" err="1" smtClean="0"/>
              <a:t>Levenberg</a:t>
            </a:r>
            <a:r>
              <a:rPr lang="en-US" sz="2400" dirty="0" smtClean="0"/>
              <a:t>-Marquardt, Graph 500 entries</a:t>
            </a:r>
          </a:p>
          <a:p>
            <a:r>
              <a:rPr lang="en-US" sz="2400" b="1" dirty="0" smtClean="0"/>
              <a:t>Workflow</a:t>
            </a:r>
            <a:r>
              <a:rPr lang="en-US" sz="2400" dirty="0" smtClean="0"/>
              <a:t> and </a:t>
            </a:r>
            <a:r>
              <a:rPr lang="en-US" sz="2400" b="1" dirty="0" smtClean="0"/>
              <a:t>Composite</a:t>
            </a:r>
            <a:r>
              <a:rPr lang="en-US" sz="2400" dirty="0" smtClean="0"/>
              <a:t> (analytics on </a:t>
            </a:r>
            <a:r>
              <a:rPr lang="en-US" sz="2400" dirty="0" err="1" smtClean="0"/>
              <a:t>xSQL</a:t>
            </a:r>
            <a:r>
              <a:rPr lang="en-US" sz="2400" dirty="0" smtClean="0"/>
              <a:t>) linking above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6514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Parallel Data Analytics Issues</a:t>
            </a:r>
            <a:endParaRPr lang="en-US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3/1/2015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60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Remarks on Parallelism 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15461"/>
            <a:ext cx="9042400" cy="6374423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 smtClean="0"/>
              <a:t>Most use parallelism over items in data set</a:t>
            </a:r>
          </a:p>
          <a:p>
            <a:pPr lvl="1"/>
            <a:r>
              <a:rPr lang="en-US" sz="2400" dirty="0" smtClean="0"/>
              <a:t>Entities to cluster or map to Euclidean space</a:t>
            </a:r>
          </a:p>
          <a:p>
            <a:r>
              <a:rPr lang="en-US" sz="2800" dirty="0" smtClean="0"/>
              <a:t>Except </a:t>
            </a:r>
            <a:r>
              <a:rPr lang="en-US" sz="2800" b="1" dirty="0" smtClean="0"/>
              <a:t>deep learning (for image data sets)</a:t>
            </a:r>
            <a:r>
              <a:rPr lang="en-US" sz="2800" dirty="0" smtClean="0"/>
              <a:t>which has parallelism over pixel plane in neurons not over items in training set</a:t>
            </a:r>
          </a:p>
          <a:p>
            <a:pPr lvl="1"/>
            <a:r>
              <a:rPr lang="en-US" sz="2400" dirty="0" smtClean="0"/>
              <a:t>as need to look at small numbers of data items at a time in </a:t>
            </a:r>
            <a:r>
              <a:rPr lang="en-US" sz="2400" b="1" dirty="0" smtClean="0"/>
              <a:t>Stochastic Gradient Descent</a:t>
            </a:r>
            <a:r>
              <a:rPr lang="en-US" sz="2400" dirty="0" smtClean="0"/>
              <a:t> SGD</a:t>
            </a:r>
          </a:p>
          <a:p>
            <a:pPr lvl="1"/>
            <a:r>
              <a:rPr lang="en-US" sz="2400" dirty="0" smtClean="0"/>
              <a:t>Need experiments to really test SGD – as no easy to use parallel implementations tests at scale NOT done</a:t>
            </a:r>
          </a:p>
          <a:p>
            <a:pPr lvl="1"/>
            <a:r>
              <a:rPr lang="en-US" sz="2400" dirty="0" smtClean="0"/>
              <a:t>Maybe got where they are as most work sequential</a:t>
            </a:r>
          </a:p>
          <a:p>
            <a:r>
              <a:rPr lang="en-US" sz="2800" dirty="0"/>
              <a:t>Maximum Likelihood or </a:t>
            </a:r>
            <a:r>
              <a:rPr lang="en-US" sz="2800" dirty="0">
                <a:sym typeface="Symbol" panose="05050102010706020507" pitchFamily="18" charset="2"/>
              </a:rPr>
              <a:t></a:t>
            </a:r>
            <a:r>
              <a:rPr lang="en-US" sz="2800" baseline="30000" dirty="0">
                <a:sym typeface="Symbol" panose="05050102010706020507" pitchFamily="18" charset="2"/>
              </a:rPr>
              <a:t>2</a:t>
            </a:r>
            <a:r>
              <a:rPr lang="en-US" sz="2800" dirty="0">
                <a:sym typeface="Symbol" panose="05050102010706020507" pitchFamily="18" charset="2"/>
              </a:rPr>
              <a:t> both lead to structure like</a:t>
            </a:r>
          </a:p>
          <a:p>
            <a:r>
              <a:rPr lang="en-US" sz="28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Minimize sum 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</a:t>
            </a:r>
            <a:r>
              <a:rPr lang="en-US" sz="2800" b="1" i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items</a:t>
            </a:r>
            <a:r>
              <a:rPr lang="en-US" sz="28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=1</a:t>
            </a:r>
            <a:r>
              <a:rPr lang="en-US" sz="28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(Positive nonlinear function of unknown parameters for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item </a:t>
            </a:r>
            <a:r>
              <a:rPr lang="en-US" sz="24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800" dirty="0" smtClean="0"/>
              <a:t>All solved iteratively with (clever) first or second order approximation to shift in objective function</a:t>
            </a:r>
          </a:p>
          <a:p>
            <a:pPr lvl="1"/>
            <a:r>
              <a:rPr lang="en-US" sz="2400" dirty="0" smtClean="0"/>
              <a:t>Sometimes steepest descent direction; sometimes Newton</a:t>
            </a:r>
          </a:p>
          <a:p>
            <a:pPr lvl="1"/>
            <a:r>
              <a:rPr lang="en-US" sz="2400" dirty="0" smtClean="0"/>
              <a:t>11 billion deep learning parameters; Newton impossible</a:t>
            </a:r>
          </a:p>
          <a:p>
            <a:pPr lvl="1"/>
            <a:r>
              <a:rPr lang="en-US" sz="2400" dirty="0" smtClean="0"/>
              <a:t>Have classic Expectation Maximization structure</a:t>
            </a:r>
          </a:p>
          <a:p>
            <a:pPr lvl="1"/>
            <a:r>
              <a:rPr lang="en-US" sz="2400" b="1" dirty="0"/>
              <a:t>Steepest descent shift is sum over shift calculated from each </a:t>
            </a:r>
            <a:r>
              <a:rPr lang="en-US" sz="2400" b="1" dirty="0" smtClean="0"/>
              <a:t>point</a:t>
            </a:r>
          </a:p>
          <a:p>
            <a:r>
              <a:rPr lang="en-US" sz="2800" dirty="0" smtClean="0"/>
              <a:t>SGD – take randomly a few hundred of items in data set and calculate shifts over these and move a tiny distance</a:t>
            </a:r>
          </a:p>
          <a:p>
            <a:pPr lvl="1"/>
            <a:r>
              <a:rPr lang="en-US" sz="2500" dirty="0" smtClean="0"/>
              <a:t>Classic method – take all (millions) of items in data set and move full distance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47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en-US" b="1" dirty="0"/>
              <a:t>Remarks </a:t>
            </a:r>
            <a:r>
              <a:rPr lang="en-US" b="1" dirty="0" smtClean="0"/>
              <a:t>on </a:t>
            </a:r>
            <a:r>
              <a:rPr lang="en-US" b="1" dirty="0"/>
              <a:t>Parallelism </a:t>
            </a:r>
            <a:r>
              <a:rPr lang="en-US" b="1" dirty="0" smtClean="0"/>
              <a:t>II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0413"/>
            <a:ext cx="9144000" cy="609758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Need to cover </a:t>
            </a:r>
            <a:r>
              <a:rPr lang="en-US" sz="2400" dirty="0"/>
              <a:t>non </a:t>
            </a:r>
            <a:r>
              <a:rPr lang="en-US" sz="2400" b="1" dirty="0"/>
              <a:t>vector </a:t>
            </a:r>
            <a:r>
              <a:rPr lang="en-US" sz="2400" b="1" dirty="0" err="1"/>
              <a:t>semimetric</a:t>
            </a:r>
            <a:r>
              <a:rPr lang="en-US" sz="2400" b="1" dirty="0"/>
              <a:t> </a:t>
            </a:r>
            <a:r>
              <a:rPr lang="en-US" sz="2400" dirty="0" smtClean="0"/>
              <a:t>and </a:t>
            </a:r>
            <a:r>
              <a:rPr lang="en-US" sz="2400" b="1" dirty="0" smtClean="0"/>
              <a:t>vector spaces </a:t>
            </a:r>
            <a:r>
              <a:rPr lang="en-US" sz="2400" dirty="0" smtClean="0"/>
              <a:t>for clustering and dimension reduction (N points in space)</a:t>
            </a:r>
          </a:p>
          <a:p>
            <a:r>
              <a:rPr lang="en-US" sz="2400" dirty="0"/>
              <a:t>MDS Minimizes </a:t>
            </a:r>
            <a:r>
              <a:rPr lang="en-US" altLang="ja-JP" sz="2400" dirty="0">
                <a:ea typeface="ＭＳ Ｐゴシック" pitchFamily="-112" charset="-128"/>
              </a:rPr>
              <a:t>Stress </a:t>
            </a:r>
            <a:br>
              <a:rPr lang="en-US" altLang="ja-JP" sz="2400" dirty="0">
                <a:ea typeface="ＭＳ Ｐゴシック" pitchFamily="-112" charset="-128"/>
              </a:rPr>
            </a:br>
            <a:r>
              <a:rPr lang="en-US" altLang="ja-JP" sz="2400" b="1" dirty="0">
                <a:ea typeface="ＭＳ Ｐゴシック" pitchFamily="-112" charset="-128"/>
              </a:rPr>
              <a:t>	</a:t>
            </a:r>
            <a:r>
              <a:rPr lang="en-US" altLang="ja-JP" sz="2400" b="1" dirty="0">
                <a:solidFill>
                  <a:srgbClr val="FF0000"/>
                </a:solidFill>
                <a:ea typeface="ＭＳ Ｐゴシック" pitchFamily="-112" charset="-128"/>
                <a:sym typeface="Symbol" pitchFamily="18" charset="2"/>
              </a:rPr>
              <a:t></a:t>
            </a:r>
            <a:r>
              <a:rPr lang="en-US" altLang="ja-JP" sz="2400" b="1" dirty="0">
                <a:solidFill>
                  <a:srgbClr val="FF0000"/>
                </a:solidFill>
                <a:ea typeface="ＭＳ Ｐゴシック" pitchFamily="-112" charset="-128"/>
              </a:rPr>
              <a:t>(</a:t>
            </a:r>
            <a:r>
              <a:rPr lang="en-US" altLang="ja-JP" sz="2400" b="1" u="sng" dirty="0">
                <a:solidFill>
                  <a:srgbClr val="FF0000"/>
                </a:solidFill>
                <a:ea typeface="ＭＳ Ｐゴシック" pitchFamily="-112" charset="-128"/>
              </a:rPr>
              <a:t>X</a:t>
            </a:r>
            <a:r>
              <a:rPr lang="en-US" altLang="ja-JP" sz="2400" b="1" dirty="0">
                <a:solidFill>
                  <a:srgbClr val="FF0000"/>
                </a:solidFill>
                <a:ea typeface="ＭＳ Ｐゴシック" pitchFamily="-112" charset="-128"/>
              </a:rPr>
              <a:t>) = </a:t>
            </a:r>
            <a:r>
              <a:rPr lang="en-US" altLang="ja-JP" sz="2400" b="1" dirty="0">
                <a:solidFill>
                  <a:srgbClr val="FF0000"/>
                </a:solidFill>
                <a:ea typeface="ＭＳ Ｐゴシック" pitchFamily="-112" charset="-128"/>
                <a:sym typeface="Symbol" pitchFamily="18" charset="2"/>
              </a:rPr>
              <a:t></a:t>
            </a:r>
            <a:r>
              <a:rPr lang="en-US" altLang="ja-JP" sz="2400" b="1" i="1" baseline="-25000" dirty="0" err="1">
                <a:solidFill>
                  <a:srgbClr val="FF0000"/>
                </a:solidFill>
                <a:latin typeface="Arial" pitchFamily="34" charset="0"/>
                <a:ea typeface="ＭＳ Ｐゴシック" pitchFamily="-112" charset="-128"/>
              </a:rPr>
              <a:t>i</a:t>
            </a:r>
            <a:r>
              <a:rPr lang="en-US" altLang="ja-JP" sz="2400" b="1" i="1" baseline="-25000" dirty="0">
                <a:solidFill>
                  <a:srgbClr val="FF0000"/>
                </a:solidFill>
                <a:latin typeface="Arial" pitchFamily="34" charset="0"/>
                <a:ea typeface="ＭＳ Ｐゴシック" pitchFamily="-112" charset="-128"/>
              </a:rPr>
              <a:t>&lt;j</a:t>
            </a:r>
            <a:r>
              <a:rPr lang="en-US" altLang="ja-JP" sz="2400" b="1" i="1" baseline="-25000" dirty="0">
                <a:solidFill>
                  <a:srgbClr val="FF0000"/>
                </a:solidFill>
                <a:ea typeface="ＭＳ Ｐゴシック" pitchFamily="-112" charset="-128"/>
              </a:rPr>
              <a:t>=1</a:t>
            </a:r>
            <a:r>
              <a:rPr lang="en-US" altLang="ja-JP" sz="2400" b="1" i="1" baseline="30000" dirty="0">
                <a:solidFill>
                  <a:srgbClr val="FF0000"/>
                </a:solidFill>
                <a:ea typeface="ＭＳ Ｐゴシック" pitchFamily="-112" charset="-128"/>
              </a:rPr>
              <a:t>N</a:t>
            </a:r>
            <a:r>
              <a:rPr lang="en-US" altLang="ja-JP" sz="2400" b="1" i="1" dirty="0">
                <a:solidFill>
                  <a:srgbClr val="FF0000"/>
                </a:solidFill>
                <a:ea typeface="ＭＳ Ｐゴシック" pitchFamily="-112" charset="-128"/>
              </a:rPr>
              <a:t> </a:t>
            </a:r>
            <a:r>
              <a:rPr lang="en-US" altLang="ja-JP" sz="2400" b="1" dirty="0">
                <a:solidFill>
                  <a:srgbClr val="FF0000"/>
                </a:solidFill>
                <a:ea typeface="ＭＳ Ｐゴシック" pitchFamily="-112" charset="-128"/>
              </a:rPr>
              <a:t>weight(</a:t>
            </a:r>
            <a:r>
              <a:rPr lang="en-US" altLang="ja-JP" sz="2400" b="1" i="1" dirty="0" err="1">
                <a:solidFill>
                  <a:srgbClr val="FF0000"/>
                </a:solidFill>
                <a:ea typeface="ＭＳ Ｐゴシック" pitchFamily="-112" charset="-128"/>
              </a:rPr>
              <a:t>i,j</a:t>
            </a:r>
            <a:r>
              <a:rPr lang="en-US" altLang="ja-JP" sz="2400" b="1" dirty="0">
                <a:solidFill>
                  <a:srgbClr val="FF0000"/>
                </a:solidFill>
                <a:ea typeface="ＭＳ Ｐゴシック" pitchFamily="-112" charset="-128"/>
              </a:rPr>
              <a:t>) (</a:t>
            </a:r>
            <a:r>
              <a:rPr lang="en-US" sz="2400" b="1" dirty="0">
                <a:solidFill>
                  <a:srgbClr val="FF0000"/>
                </a:solidFill>
                <a:sym typeface="Symbol"/>
              </a:rPr>
              <a:t></a:t>
            </a:r>
            <a:r>
              <a:rPr lang="en-US" sz="2400" b="1" dirty="0">
                <a:solidFill>
                  <a:srgbClr val="FF0000"/>
                </a:solidFill>
              </a:rPr>
              <a:t>(</a:t>
            </a:r>
            <a:r>
              <a:rPr lang="en-US" sz="2400" b="1" i="1" dirty="0" err="1">
                <a:solidFill>
                  <a:srgbClr val="FF0000"/>
                </a:solidFill>
              </a:rPr>
              <a:t>i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i="1" dirty="0">
                <a:solidFill>
                  <a:srgbClr val="FF0000"/>
                </a:solidFill>
              </a:rPr>
              <a:t>j</a:t>
            </a:r>
            <a:r>
              <a:rPr lang="en-US" sz="2400" b="1" dirty="0">
                <a:solidFill>
                  <a:srgbClr val="FF0000"/>
                </a:solidFill>
              </a:rPr>
              <a:t>) </a:t>
            </a:r>
            <a:r>
              <a:rPr lang="en-US" altLang="ja-JP" sz="2400" b="1" dirty="0">
                <a:solidFill>
                  <a:srgbClr val="FF0000"/>
                </a:solidFill>
                <a:ea typeface="ＭＳ Ｐゴシック" pitchFamily="-112" charset="-128"/>
              </a:rPr>
              <a:t>- d(</a:t>
            </a:r>
            <a:r>
              <a:rPr lang="en-US" altLang="ja-JP" sz="2400" b="1" u="sng" dirty="0">
                <a:solidFill>
                  <a:srgbClr val="FF0000"/>
                </a:solidFill>
                <a:ea typeface="ＭＳ Ｐゴシック" pitchFamily="-112" charset="-128"/>
              </a:rPr>
              <a:t>X</a:t>
            </a:r>
            <a:r>
              <a:rPr lang="en-US" altLang="ja-JP" sz="2400" b="1" i="1" baseline="-25000" dirty="0">
                <a:solidFill>
                  <a:srgbClr val="FF0000"/>
                </a:solidFill>
                <a:ea typeface="ＭＳ Ｐゴシック" pitchFamily="-112" charset="-128"/>
              </a:rPr>
              <a:t>i </a:t>
            </a:r>
            <a:r>
              <a:rPr lang="en-US" altLang="ja-JP" sz="2400" b="1" i="1" dirty="0">
                <a:solidFill>
                  <a:srgbClr val="FF0000"/>
                </a:solidFill>
                <a:ea typeface="ＭＳ Ｐゴシック" pitchFamily="-112" charset="-128"/>
              </a:rPr>
              <a:t>, </a:t>
            </a:r>
            <a:r>
              <a:rPr lang="en-US" altLang="ja-JP" sz="2400" b="1" u="sng" dirty="0" err="1">
                <a:solidFill>
                  <a:srgbClr val="FF0000"/>
                </a:solidFill>
                <a:ea typeface="ＭＳ Ｐゴシック" pitchFamily="-112" charset="-128"/>
              </a:rPr>
              <a:t>X</a:t>
            </a:r>
            <a:r>
              <a:rPr lang="en-US" altLang="ja-JP" sz="2400" b="1" i="1" baseline="-25000" dirty="0" err="1">
                <a:solidFill>
                  <a:srgbClr val="FF0000"/>
                </a:solidFill>
                <a:ea typeface="ＭＳ Ｐゴシック" pitchFamily="-112" charset="-128"/>
              </a:rPr>
              <a:t>j</a:t>
            </a:r>
            <a:r>
              <a:rPr lang="en-US" altLang="ja-JP" sz="2400" b="1" dirty="0">
                <a:solidFill>
                  <a:srgbClr val="FF0000"/>
                </a:solidFill>
                <a:ea typeface="ＭＳ Ｐゴシック" pitchFamily="-112" charset="-128"/>
              </a:rPr>
              <a:t>))</a:t>
            </a:r>
            <a:r>
              <a:rPr lang="en-US" altLang="ja-JP" sz="2400" b="1" baseline="30000" dirty="0">
                <a:solidFill>
                  <a:srgbClr val="FF0000"/>
                </a:solidFill>
                <a:ea typeface="ＭＳ Ｐゴシック" pitchFamily="-112" charset="-128"/>
              </a:rPr>
              <a:t>2</a:t>
            </a:r>
            <a:r>
              <a:rPr lang="en-US" altLang="ja-JP" sz="2400" dirty="0">
                <a:solidFill>
                  <a:srgbClr val="FF0000"/>
                </a:solidFill>
                <a:ea typeface="ＭＳ Ｐゴシック" pitchFamily="-112" charset="-128"/>
              </a:rPr>
              <a:t> </a:t>
            </a:r>
            <a:endParaRPr lang="en-US" sz="2400" dirty="0"/>
          </a:p>
          <a:p>
            <a:r>
              <a:rPr lang="en-US" sz="2400" b="1" dirty="0" err="1"/>
              <a:t>Semimetric</a:t>
            </a:r>
            <a:r>
              <a:rPr lang="en-US" sz="2400" b="1" dirty="0"/>
              <a:t> spaces </a:t>
            </a:r>
            <a:r>
              <a:rPr lang="en-US" sz="2400" dirty="0"/>
              <a:t>just have pairwise distances defined between points in space </a:t>
            </a:r>
            <a:r>
              <a:rPr lang="en-US" sz="2400" b="1" dirty="0">
                <a:solidFill>
                  <a:srgbClr val="FF0000"/>
                </a:solidFill>
                <a:sym typeface="Symbol"/>
              </a:rPr>
              <a:t></a:t>
            </a:r>
            <a:r>
              <a:rPr lang="en-US" sz="2400" b="1" dirty="0">
                <a:solidFill>
                  <a:srgbClr val="FF0000"/>
                </a:solidFill>
              </a:rPr>
              <a:t>(</a:t>
            </a:r>
            <a:r>
              <a:rPr lang="en-US" sz="2400" b="1" i="1" dirty="0" err="1">
                <a:solidFill>
                  <a:srgbClr val="FF0000"/>
                </a:solidFill>
              </a:rPr>
              <a:t>i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i="1" dirty="0">
                <a:solidFill>
                  <a:srgbClr val="FF0000"/>
                </a:solidFill>
              </a:rPr>
              <a:t>j</a:t>
            </a:r>
            <a:r>
              <a:rPr lang="en-US" sz="2400" b="1" dirty="0">
                <a:solidFill>
                  <a:srgbClr val="FF0000"/>
                </a:solidFill>
              </a:rPr>
              <a:t>) </a:t>
            </a:r>
          </a:p>
          <a:p>
            <a:r>
              <a:rPr lang="en-US" sz="2400" b="1" dirty="0" smtClean="0"/>
              <a:t>Vector spaces </a:t>
            </a:r>
            <a:r>
              <a:rPr lang="en-US" sz="2400" dirty="0" smtClean="0"/>
              <a:t>have Euclidean distance and scalar products</a:t>
            </a:r>
          </a:p>
          <a:p>
            <a:pPr lvl="1"/>
            <a:r>
              <a:rPr lang="en-US" sz="2000" dirty="0" smtClean="0"/>
              <a:t>Algorithms can be O(N) and these are best for clustering but for MDS O(N) methods may not be best as obvious objective function O(N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b="1" dirty="0" smtClean="0"/>
              <a:t>Important new algorithms needed to define O(N) versions of current O(N</a:t>
            </a:r>
            <a:r>
              <a:rPr lang="en-US" sz="2000" b="1" baseline="30000" dirty="0" smtClean="0"/>
              <a:t>2</a:t>
            </a:r>
            <a:r>
              <a:rPr lang="en-US" sz="2000" b="1" dirty="0" smtClean="0"/>
              <a:t>) </a:t>
            </a:r>
            <a:r>
              <a:rPr lang="en-US" sz="2000" dirty="0" smtClean="0"/>
              <a:t>– “must” work intuitively and shown in principle</a:t>
            </a:r>
          </a:p>
          <a:p>
            <a:r>
              <a:rPr lang="en-US" sz="2400" dirty="0" smtClean="0"/>
              <a:t>Note matrix solvers all use </a:t>
            </a:r>
            <a:r>
              <a:rPr lang="en-US" sz="2400" b="1" dirty="0" smtClean="0"/>
              <a:t>conjugate gradient </a:t>
            </a:r>
            <a:r>
              <a:rPr lang="en-US" sz="2400" dirty="0" smtClean="0"/>
              <a:t>– converges in 5-100 iterations – a big gain for matrix with a million rows. This removes factor of N in time complexity</a:t>
            </a:r>
          </a:p>
          <a:p>
            <a:r>
              <a:rPr lang="en-US" sz="2400" dirty="0" smtClean="0"/>
              <a:t>Ratio of #clusters to #points important; </a:t>
            </a:r>
            <a:r>
              <a:rPr lang="en-US" sz="2400" b="1" dirty="0" smtClean="0"/>
              <a:t>new ideas if ratio &gt;~ 0.1 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2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15462" y="1616332"/>
            <a:ext cx="7772400" cy="1752235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NIST Big Data Initiative</a:t>
            </a:r>
            <a:endParaRPr lang="en-US" b="1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3895344"/>
            <a:ext cx="6060831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Led by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Chaitin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Baru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Bob Marcus, Wo Chang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5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Algorithm Challenges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72274"/>
            <a:ext cx="9144000" cy="583609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See </a:t>
            </a:r>
            <a:r>
              <a:rPr lang="en-US" b="1" dirty="0"/>
              <a:t>NRC Massive Data Analysis</a:t>
            </a:r>
            <a:r>
              <a:rPr lang="en-US" dirty="0"/>
              <a:t> </a:t>
            </a:r>
            <a:r>
              <a:rPr lang="en-US" dirty="0" smtClean="0"/>
              <a:t>report</a:t>
            </a:r>
          </a:p>
          <a:p>
            <a:r>
              <a:rPr lang="en-US" b="1" dirty="0" smtClean="0"/>
              <a:t>O(N) algorithms </a:t>
            </a:r>
            <a:r>
              <a:rPr lang="en-US" dirty="0" smtClean="0"/>
              <a:t>for O(N</a:t>
            </a:r>
            <a:r>
              <a:rPr lang="en-US" baseline="30000" dirty="0" smtClean="0"/>
              <a:t>2</a:t>
            </a:r>
            <a:r>
              <a:rPr lang="en-US" dirty="0" smtClean="0"/>
              <a:t>) problems </a:t>
            </a:r>
          </a:p>
          <a:p>
            <a:r>
              <a:rPr lang="en-US" dirty="0" smtClean="0"/>
              <a:t>Parallelizing </a:t>
            </a:r>
            <a:r>
              <a:rPr lang="en-US" b="1" dirty="0" smtClean="0"/>
              <a:t>Stochastic Gradient Descent</a:t>
            </a:r>
          </a:p>
          <a:p>
            <a:r>
              <a:rPr lang="en-US" b="1" dirty="0" smtClean="0"/>
              <a:t>Streaming data algorithms </a:t>
            </a:r>
            <a:r>
              <a:rPr lang="en-US" dirty="0" smtClean="0"/>
              <a:t>– balance and interplay between batch methods (most time consuming) and interpolative streaming methods</a:t>
            </a:r>
          </a:p>
          <a:p>
            <a:r>
              <a:rPr lang="en-US" b="1" dirty="0" smtClean="0"/>
              <a:t>Graph</a:t>
            </a:r>
            <a:r>
              <a:rPr lang="en-US" dirty="0" smtClean="0"/>
              <a:t> algorithms</a:t>
            </a:r>
          </a:p>
          <a:p>
            <a:r>
              <a:rPr lang="en-US" dirty="0" smtClean="0"/>
              <a:t>Machine Learning Community uses </a:t>
            </a:r>
            <a:r>
              <a:rPr lang="en-US" b="1" dirty="0" smtClean="0"/>
              <a:t>parameter servers</a:t>
            </a:r>
            <a:r>
              <a:rPr lang="en-US" dirty="0" smtClean="0"/>
              <a:t>; Parallel Computing (MPI) would not recommend this?</a:t>
            </a:r>
          </a:p>
          <a:p>
            <a:pPr lvl="1"/>
            <a:r>
              <a:rPr lang="en-US" dirty="0" smtClean="0"/>
              <a:t>Is classic distributed model for “parameter service” better?</a:t>
            </a:r>
          </a:p>
          <a:p>
            <a:r>
              <a:rPr lang="en-US" dirty="0" smtClean="0"/>
              <a:t>Apply </a:t>
            </a:r>
            <a:r>
              <a:rPr lang="en-US" b="1" dirty="0" smtClean="0"/>
              <a:t>best of parallel computing </a:t>
            </a:r>
            <a:r>
              <a:rPr lang="en-US" dirty="0" smtClean="0"/>
              <a:t>– communication and load balancing – to </a:t>
            </a:r>
            <a:r>
              <a:rPr lang="en-US" b="1" dirty="0" err="1" smtClean="0"/>
              <a:t>Giraph</a:t>
            </a:r>
            <a:r>
              <a:rPr lang="en-US" b="1" dirty="0" smtClean="0"/>
              <a:t>/Hadoop/Spark</a:t>
            </a:r>
          </a:p>
          <a:p>
            <a:r>
              <a:rPr lang="en-US" dirty="0" smtClean="0"/>
              <a:t>Are data analytics sparse?; </a:t>
            </a:r>
            <a:r>
              <a:rPr lang="en-US" b="1" dirty="0" smtClean="0"/>
              <a:t>many cases are full matrices</a:t>
            </a:r>
          </a:p>
          <a:p>
            <a:r>
              <a:rPr lang="en-US" dirty="0" smtClean="0"/>
              <a:t>BTW Need </a:t>
            </a:r>
            <a:r>
              <a:rPr lang="en-US" b="1" dirty="0" smtClean="0"/>
              <a:t>Java Grande – </a:t>
            </a:r>
            <a:r>
              <a:rPr lang="en-US" dirty="0" smtClean="0"/>
              <a:t>Some C++ but Java most popular in ABDS, with Python, </a:t>
            </a:r>
            <a:r>
              <a:rPr lang="en-US" dirty="0" err="1" smtClean="0"/>
              <a:t>Erlang</a:t>
            </a:r>
            <a:r>
              <a:rPr lang="en-US" dirty="0" smtClean="0"/>
              <a:t>, Go, Scala (compiles to JVM) …..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07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44062"/>
          </a:xfrm>
        </p:spPr>
        <p:txBody>
          <a:bodyPr/>
          <a:lstStyle/>
          <a:p>
            <a:r>
              <a:rPr lang="en-US" b="1" dirty="0" smtClean="0"/>
              <a:t>Lessons / Insights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66" y="718184"/>
            <a:ext cx="9144000" cy="613981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Proposed</a:t>
            </a:r>
            <a:r>
              <a:rPr lang="en-US" b="1" dirty="0" smtClean="0"/>
              <a:t> classification of Big Data applications and Benchmarks </a:t>
            </a:r>
            <a:r>
              <a:rPr lang="en-US" dirty="0" smtClean="0"/>
              <a:t>with features generalized as facets </a:t>
            </a:r>
          </a:p>
          <a:p>
            <a:r>
              <a:rPr lang="en-US" dirty="0" smtClean="0"/>
              <a:t>Data </a:t>
            </a:r>
            <a:r>
              <a:rPr lang="en-US" dirty="0"/>
              <a:t>intensive algorithms do not have the well developed </a:t>
            </a:r>
            <a:r>
              <a:rPr lang="en-US" b="1" dirty="0"/>
              <a:t>high performance libraries </a:t>
            </a:r>
            <a:r>
              <a:rPr lang="en-US" dirty="0"/>
              <a:t>familiar from HPC</a:t>
            </a:r>
          </a:p>
          <a:p>
            <a:r>
              <a:rPr lang="en-US" b="1" dirty="0" smtClean="0"/>
              <a:t>Global </a:t>
            </a:r>
            <a:r>
              <a:rPr lang="en-US" b="1" dirty="0"/>
              <a:t>Machine Learning </a:t>
            </a:r>
            <a:r>
              <a:rPr lang="en-US" dirty="0"/>
              <a:t>or (</a:t>
            </a:r>
            <a:r>
              <a:rPr lang="en-US" dirty="0" err="1"/>
              <a:t>Exascale</a:t>
            </a:r>
            <a:r>
              <a:rPr lang="en-US" dirty="0"/>
              <a:t> Global Optimization) particularly challenging</a:t>
            </a:r>
          </a:p>
          <a:p>
            <a:r>
              <a:rPr lang="en-US" b="1" dirty="0"/>
              <a:t>Develop SPIDAL (Scalable Parallel Interoperable Data Analytics Library)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New algorithms and new high performance parallel </a:t>
            </a:r>
            <a:r>
              <a:rPr lang="en-US" dirty="0" smtClean="0"/>
              <a:t>implementations</a:t>
            </a:r>
          </a:p>
          <a:p>
            <a:r>
              <a:rPr lang="en-US" dirty="0"/>
              <a:t>Challenges with </a:t>
            </a:r>
            <a:r>
              <a:rPr lang="en-US" b="1" dirty="0"/>
              <a:t>O(N</a:t>
            </a:r>
            <a:r>
              <a:rPr lang="en-US" b="1" baseline="30000" dirty="0"/>
              <a:t>2</a:t>
            </a:r>
            <a:r>
              <a:rPr lang="en-US" b="1" dirty="0"/>
              <a:t>) problems</a:t>
            </a:r>
          </a:p>
          <a:p>
            <a:r>
              <a:rPr lang="en-US" b="1" dirty="0" smtClean="0"/>
              <a:t>Integrate </a:t>
            </a:r>
            <a:r>
              <a:rPr lang="en-US" dirty="0" smtClean="0"/>
              <a:t>(don’t compete) </a:t>
            </a:r>
            <a:r>
              <a:rPr lang="en-US" b="1" dirty="0" smtClean="0"/>
              <a:t>HPC with “Commodity Big data” </a:t>
            </a:r>
            <a:r>
              <a:rPr lang="en-US" dirty="0" smtClean="0"/>
              <a:t>(Google to Amazon to Enterprise/Startup Data Analytics) </a:t>
            </a:r>
          </a:p>
          <a:p>
            <a:pPr lvl="1"/>
            <a:r>
              <a:rPr lang="en-US" dirty="0" smtClean="0"/>
              <a:t>i.e. </a:t>
            </a:r>
            <a:r>
              <a:rPr lang="en-US" b="1" dirty="0" smtClean="0"/>
              <a:t>improve Mahout</a:t>
            </a:r>
            <a:r>
              <a:rPr lang="en-US" dirty="0" smtClean="0"/>
              <a:t>; don’t compete with it</a:t>
            </a:r>
          </a:p>
          <a:p>
            <a:pPr lvl="1"/>
            <a:r>
              <a:rPr lang="en-US" dirty="0" smtClean="0"/>
              <a:t>Use </a:t>
            </a:r>
            <a:r>
              <a:rPr lang="en-US" b="1" dirty="0" smtClean="0"/>
              <a:t>Hadoop plug-ins </a:t>
            </a:r>
            <a:r>
              <a:rPr lang="en-US" dirty="0" smtClean="0"/>
              <a:t>rather than replacing Hadoop</a:t>
            </a:r>
          </a:p>
          <a:p>
            <a:r>
              <a:rPr lang="en-US" dirty="0" smtClean="0"/>
              <a:t>Enhanced Apache Big Data Stack </a:t>
            </a:r>
            <a:r>
              <a:rPr lang="en-US" b="1" dirty="0" smtClean="0"/>
              <a:t>HPC-ABDS has ~290 members </a:t>
            </a:r>
            <a:r>
              <a:rPr lang="en-US" dirty="0" smtClean="0"/>
              <a:t>with HPC opportunities at Resource management, Storage/Data, Streaming, Programming, monitoring, workflow layers.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98611"/>
            <a:ext cx="6553200" cy="905435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NBD-PWG (NIST Big Data Public Working Group) Subgroups &amp; Co-Chairs</a:t>
            </a:r>
            <a:endParaRPr lang="en-US" sz="2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" y="1122259"/>
            <a:ext cx="8913166" cy="5631711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 smtClean="0"/>
              <a:t>There were 5 Subgroups</a:t>
            </a:r>
          </a:p>
          <a:p>
            <a:pPr lvl="1"/>
            <a:r>
              <a:rPr lang="en-US" dirty="0" smtClean="0"/>
              <a:t>Note mainly industry</a:t>
            </a:r>
          </a:p>
          <a:p>
            <a:pPr lvl="0"/>
            <a:r>
              <a:rPr lang="en-US" b="1" dirty="0" smtClean="0">
                <a:solidFill>
                  <a:srgbClr val="FF0000"/>
                </a:solidFill>
              </a:rPr>
              <a:t>Requirements and Use Cases Sub Group</a:t>
            </a:r>
          </a:p>
          <a:p>
            <a:pPr lvl="1"/>
            <a:r>
              <a:rPr lang="en-US" i="1" dirty="0"/>
              <a:t>Geoffrey Fox, </a:t>
            </a:r>
            <a:r>
              <a:rPr lang="en-US" i="1" dirty="0" smtClean="0"/>
              <a:t>Indiana U.; Joe </a:t>
            </a:r>
            <a:r>
              <a:rPr lang="en-US" i="1" dirty="0"/>
              <a:t>Paiva, </a:t>
            </a:r>
            <a:r>
              <a:rPr lang="en-US" i="1" dirty="0" smtClean="0"/>
              <a:t>VA; Tsegereda </a:t>
            </a:r>
            <a:r>
              <a:rPr lang="en-US" i="1" dirty="0"/>
              <a:t>Beyene, Cisco </a:t>
            </a:r>
            <a:endParaRPr lang="en-US" i="1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Definitions and Taxonomies SG</a:t>
            </a:r>
          </a:p>
          <a:p>
            <a:pPr lvl="1"/>
            <a:r>
              <a:rPr lang="en-US" i="1" dirty="0" smtClean="0"/>
              <a:t>Nancy </a:t>
            </a:r>
            <a:r>
              <a:rPr lang="en-US" i="1" dirty="0"/>
              <a:t>Grady, SAIC; Natasha </a:t>
            </a:r>
            <a:r>
              <a:rPr lang="en-US" i="1" dirty="0" err="1"/>
              <a:t>Balac</a:t>
            </a:r>
            <a:r>
              <a:rPr lang="en-US" i="1" dirty="0"/>
              <a:t>, SDSC; Eugene Luster, </a:t>
            </a:r>
            <a:r>
              <a:rPr lang="en-US" i="1" dirty="0" smtClean="0"/>
              <a:t>R2AD</a:t>
            </a:r>
          </a:p>
          <a:p>
            <a:pPr lvl="0"/>
            <a:r>
              <a:rPr lang="en-US" b="1" dirty="0" smtClean="0">
                <a:solidFill>
                  <a:srgbClr val="FF0000"/>
                </a:solidFill>
              </a:rPr>
              <a:t>Reference Architecture Sub Group</a:t>
            </a:r>
          </a:p>
          <a:p>
            <a:pPr lvl="1"/>
            <a:r>
              <a:rPr lang="en-US" i="1" dirty="0"/>
              <a:t>Orit Levin, </a:t>
            </a:r>
            <a:r>
              <a:rPr lang="en-US" i="1" dirty="0" smtClean="0"/>
              <a:t>Microsoft; James </a:t>
            </a:r>
            <a:r>
              <a:rPr lang="en-US" i="1" dirty="0" err="1"/>
              <a:t>Ketner</a:t>
            </a:r>
            <a:r>
              <a:rPr lang="en-US" i="1" dirty="0"/>
              <a:t>, </a:t>
            </a:r>
            <a:r>
              <a:rPr lang="en-US" i="1" dirty="0" smtClean="0"/>
              <a:t>AT&amp;T; Don </a:t>
            </a:r>
            <a:r>
              <a:rPr lang="en-US" i="1" dirty="0" err="1"/>
              <a:t>Krapohl</a:t>
            </a:r>
            <a:r>
              <a:rPr lang="en-US" i="1" dirty="0"/>
              <a:t>, Augmented </a:t>
            </a:r>
            <a:r>
              <a:rPr lang="en-US" i="1" dirty="0" smtClean="0"/>
              <a:t>Intelligence </a:t>
            </a:r>
          </a:p>
          <a:p>
            <a:pPr lvl="0"/>
            <a:r>
              <a:rPr lang="en-US" b="1" dirty="0" smtClean="0">
                <a:solidFill>
                  <a:srgbClr val="FF0000"/>
                </a:solidFill>
              </a:rPr>
              <a:t>Security and Privacy Sub Group</a:t>
            </a:r>
          </a:p>
          <a:p>
            <a:pPr lvl="1"/>
            <a:r>
              <a:rPr lang="en-US" i="1" dirty="0"/>
              <a:t>Arnab Roy, CSA/Fujitsu Nancy </a:t>
            </a:r>
            <a:r>
              <a:rPr lang="en-US" i="1" dirty="0" err="1"/>
              <a:t>Landreville</a:t>
            </a:r>
            <a:r>
              <a:rPr lang="en-US" i="1" dirty="0"/>
              <a:t>, U. MD Akhil </a:t>
            </a:r>
            <a:r>
              <a:rPr lang="en-US" i="1" dirty="0" err="1"/>
              <a:t>Manchanda</a:t>
            </a:r>
            <a:r>
              <a:rPr lang="en-US" i="1" dirty="0"/>
              <a:t>, GE</a:t>
            </a:r>
            <a:endParaRPr lang="en-US" i="1" dirty="0" smtClean="0"/>
          </a:p>
          <a:p>
            <a:pPr lvl="0"/>
            <a:r>
              <a:rPr lang="en-US" b="1" dirty="0" smtClean="0">
                <a:solidFill>
                  <a:srgbClr val="FF0000"/>
                </a:solidFill>
              </a:rPr>
              <a:t>Technology Roadmap Sub Group</a:t>
            </a:r>
          </a:p>
          <a:p>
            <a:pPr lvl="1"/>
            <a:r>
              <a:rPr lang="en-US" i="1" dirty="0"/>
              <a:t>Carl Buffington, </a:t>
            </a:r>
            <a:r>
              <a:rPr lang="en-US" i="1" dirty="0" err="1" smtClean="0"/>
              <a:t>Vistronix</a:t>
            </a:r>
            <a:r>
              <a:rPr lang="en-US" i="1" dirty="0" smtClean="0"/>
              <a:t>; Dan </a:t>
            </a:r>
            <a:r>
              <a:rPr lang="en-US" i="1" dirty="0" err="1"/>
              <a:t>McClary</a:t>
            </a:r>
            <a:r>
              <a:rPr lang="en-US" i="1" dirty="0"/>
              <a:t>, </a:t>
            </a:r>
            <a:r>
              <a:rPr lang="en-US" i="1" dirty="0" smtClean="0"/>
              <a:t>Oracle; David </a:t>
            </a:r>
            <a:r>
              <a:rPr lang="en-US" i="1" dirty="0"/>
              <a:t>Boyd, Data </a:t>
            </a:r>
            <a:r>
              <a:rPr lang="en-US" i="1" dirty="0" smtClean="0"/>
              <a:t>Tactics</a:t>
            </a:r>
          </a:p>
          <a:p>
            <a:r>
              <a:rPr lang="en-US" dirty="0" smtClean="0"/>
              <a:t> </a:t>
            </a:r>
            <a:r>
              <a:rPr lang="en-US" dirty="0"/>
              <a:t>See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bigdatawg.nist.gov/usecases.php</a:t>
            </a:r>
            <a:endParaRPr lang="en-US" dirty="0" smtClean="0"/>
          </a:p>
          <a:p>
            <a:r>
              <a:rPr lang="en-US" dirty="0"/>
              <a:t>And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bigdatawg.nist.gov/V1_output_docs.php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2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1639" t="12913" r="11218" b="1787"/>
          <a:stretch/>
        </p:blipFill>
        <p:spPr>
          <a:xfrm>
            <a:off x="0" y="0"/>
            <a:ext cx="5006186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06186" y="242659"/>
            <a:ext cx="4137814" cy="847499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+mn-lt"/>
              </a:rPr>
              <a:t>Use Case Template</a:t>
            </a:r>
            <a:endParaRPr lang="en-US" sz="4000" b="1" dirty="0"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006186" y="1090158"/>
            <a:ext cx="3898328" cy="5615441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26 fields completed for 51 areas</a:t>
            </a:r>
          </a:p>
          <a:p>
            <a:r>
              <a:rPr lang="en-US" b="1" dirty="0"/>
              <a:t>Government Operation</a:t>
            </a:r>
            <a:r>
              <a:rPr lang="en-US" b="1" dirty="0" smtClean="0"/>
              <a:t>: 4</a:t>
            </a:r>
            <a:endParaRPr lang="en-US" dirty="0"/>
          </a:p>
          <a:p>
            <a:r>
              <a:rPr lang="en-US" b="1" dirty="0"/>
              <a:t>Commercial: </a:t>
            </a:r>
            <a:r>
              <a:rPr lang="en-US" b="1" dirty="0" smtClean="0"/>
              <a:t>8</a:t>
            </a:r>
          </a:p>
          <a:p>
            <a:r>
              <a:rPr lang="en-US" b="1" dirty="0" smtClean="0"/>
              <a:t>Defense: 3</a:t>
            </a:r>
            <a:endParaRPr lang="en-US" dirty="0"/>
          </a:p>
          <a:p>
            <a:r>
              <a:rPr lang="en-US" b="1" dirty="0"/>
              <a:t>Healthcare and Life Sciences: </a:t>
            </a:r>
            <a:r>
              <a:rPr lang="en-US" b="1" dirty="0" smtClean="0"/>
              <a:t>10</a:t>
            </a:r>
          </a:p>
          <a:p>
            <a:r>
              <a:rPr lang="en-US" b="1" dirty="0" smtClean="0"/>
              <a:t>Deep </a:t>
            </a:r>
            <a:r>
              <a:rPr lang="en-US" b="1" dirty="0"/>
              <a:t>Learning and Social Media</a:t>
            </a:r>
            <a:r>
              <a:rPr lang="en-US" b="1" dirty="0" smtClean="0"/>
              <a:t>: 6</a:t>
            </a:r>
            <a:endParaRPr lang="en-US" dirty="0"/>
          </a:p>
          <a:p>
            <a:r>
              <a:rPr lang="en-US" b="1" dirty="0"/>
              <a:t>The Ecosystem for Research: </a:t>
            </a:r>
            <a:r>
              <a:rPr lang="en-US" b="1" dirty="0" smtClean="0"/>
              <a:t>4</a:t>
            </a:r>
          </a:p>
          <a:p>
            <a:r>
              <a:rPr lang="en-US" b="1" dirty="0" smtClean="0"/>
              <a:t>Astronomy </a:t>
            </a:r>
            <a:r>
              <a:rPr lang="en-US" b="1" dirty="0"/>
              <a:t>and Physics: </a:t>
            </a:r>
            <a:r>
              <a:rPr lang="en-US" b="1" dirty="0" smtClean="0"/>
              <a:t>5</a:t>
            </a:r>
          </a:p>
          <a:p>
            <a:r>
              <a:rPr lang="en-US" b="1" dirty="0" smtClean="0"/>
              <a:t>Earth</a:t>
            </a:r>
            <a:r>
              <a:rPr lang="en-US" b="1" dirty="0"/>
              <a:t>, Environmental and Polar Science: </a:t>
            </a:r>
            <a:r>
              <a:rPr lang="en-US" b="1" dirty="0" smtClean="0"/>
              <a:t>10</a:t>
            </a:r>
          </a:p>
          <a:p>
            <a:r>
              <a:rPr lang="en-US" b="1" dirty="0" smtClean="0"/>
              <a:t>Energy: 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1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661"/>
            <a:ext cx="9144000" cy="71803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latin typeface="+mn-lt"/>
              </a:rPr>
              <a:t>51 Detailed Use Cases: </a:t>
            </a:r>
            <a:r>
              <a:rPr lang="en-US" sz="3100" b="1" dirty="0" smtClean="0">
                <a:latin typeface="+mn-lt"/>
              </a:rPr>
              <a:t>Contributed July-September 2013</a:t>
            </a:r>
            <a:br>
              <a:rPr lang="en-US" sz="3100" b="1" dirty="0" smtClean="0">
                <a:latin typeface="+mn-lt"/>
              </a:rPr>
            </a:br>
            <a:r>
              <a:rPr lang="en-US" sz="3100" b="1" dirty="0" smtClean="0">
                <a:latin typeface="+mn-lt"/>
              </a:rPr>
              <a:t>Covers goals, data features such as 3 V’s, software, hardware</a:t>
            </a:r>
            <a:endParaRPr lang="en-US" sz="31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58233"/>
            <a:ext cx="9144000" cy="5898036"/>
          </a:xfrm>
        </p:spPr>
        <p:txBody>
          <a:bodyPr>
            <a:noAutofit/>
          </a:bodyPr>
          <a:lstStyle/>
          <a:p>
            <a:pPr lvl="0"/>
            <a:r>
              <a:rPr lang="en-US" sz="1800" u="sng" dirty="0">
                <a:solidFill>
                  <a:srgbClr val="0070C0"/>
                </a:solidFill>
                <a:hlinkClick r:id="rId3"/>
              </a:rPr>
              <a:t>http://bigdatawg.nist.gov/usecases.php</a:t>
            </a:r>
            <a:endParaRPr lang="en-US" sz="1800" u="sng" dirty="0">
              <a:solidFill>
                <a:srgbClr val="0070C0"/>
              </a:solidFill>
            </a:endParaRPr>
          </a:p>
          <a:p>
            <a:r>
              <a:rPr lang="en-US" sz="1800" dirty="0">
                <a:hlinkClick r:id="rId4"/>
              </a:rPr>
              <a:t>https://</a:t>
            </a:r>
            <a:r>
              <a:rPr lang="en-US" sz="1800" dirty="0" smtClean="0">
                <a:hlinkClick r:id="rId4"/>
              </a:rPr>
              <a:t>bigdatacoursespring2014.appspot.com/course</a:t>
            </a:r>
            <a:r>
              <a:rPr lang="en-US" sz="1800" dirty="0" smtClean="0"/>
              <a:t> (Section 5)</a:t>
            </a:r>
          </a:p>
          <a:p>
            <a:r>
              <a:rPr lang="en-US" sz="1800" b="1" dirty="0" smtClean="0"/>
              <a:t>Government Operation(4): </a:t>
            </a:r>
            <a:r>
              <a:rPr lang="en-US" sz="1800" dirty="0"/>
              <a:t>National Archives and Records </a:t>
            </a:r>
            <a:r>
              <a:rPr lang="en-US" sz="1800" dirty="0" smtClean="0"/>
              <a:t>Administration, Census Bureau</a:t>
            </a:r>
          </a:p>
          <a:p>
            <a:r>
              <a:rPr lang="en-US" sz="1800" b="1" dirty="0" smtClean="0"/>
              <a:t>Commercial(8): </a:t>
            </a:r>
            <a:r>
              <a:rPr lang="en-US" sz="1800" dirty="0" smtClean="0"/>
              <a:t>Finance in Cloud, Cloud Backup, </a:t>
            </a:r>
            <a:r>
              <a:rPr lang="en-US" sz="1800" dirty="0" err="1" smtClean="0"/>
              <a:t>Mendeley</a:t>
            </a:r>
            <a:r>
              <a:rPr lang="en-US" sz="1800" dirty="0" smtClean="0"/>
              <a:t> (Citations), Netflix, Web Search, Digital Materials, Cargo shipping (as in UPS)</a:t>
            </a:r>
          </a:p>
          <a:p>
            <a:r>
              <a:rPr lang="en-US" sz="1800" b="1" dirty="0" smtClean="0"/>
              <a:t>Defense(3): </a:t>
            </a:r>
            <a:r>
              <a:rPr lang="en-US" sz="1800" dirty="0" smtClean="0"/>
              <a:t>Sensors, Image surveillance, Situation Assessment</a:t>
            </a:r>
          </a:p>
          <a:p>
            <a:r>
              <a:rPr lang="en-US" sz="1800" b="1" dirty="0" smtClean="0"/>
              <a:t>Healthcare and Life Sciences(10): </a:t>
            </a:r>
            <a:r>
              <a:rPr lang="en-US" sz="1800" dirty="0" smtClean="0"/>
              <a:t>Medical records, Graph and Probabilistic analysis, Pathology, </a:t>
            </a:r>
            <a:r>
              <a:rPr lang="en-US" sz="1800" dirty="0" err="1" smtClean="0"/>
              <a:t>Bioimaging</a:t>
            </a:r>
            <a:r>
              <a:rPr lang="en-US" sz="1800" dirty="0" smtClean="0"/>
              <a:t>, Genomics, Epidemiology, People Activity models, Biodiversity</a:t>
            </a:r>
          </a:p>
          <a:p>
            <a:r>
              <a:rPr lang="en-US" sz="1800" b="1" dirty="0"/>
              <a:t>Deep Learning and Social </a:t>
            </a:r>
            <a:r>
              <a:rPr lang="en-US" sz="1800" b="1" dirty="0" smtClean="0"/>
              <a:t>Media(6): </a:t>
            </a:r>
            <a:r>
              <a:rPr lang="en-US" sz="1800" dirty="0" smtClean="0"/>
              <a:t>Driving Car, </a:t>
            </a:r>
            <a:r>
              <a:rPr lang="en-US" sz="1800" dirty="0" err="1" smtClean="0"/>
              <a:t>Geolocate</a:t>
            </a:r>
            <a:r>
              <a:rPr lang="en-US" sz="1800" dirty="0" smtClean="0"/>
              <a:t> images/cameras, Twitter, Crowd Sourcing, Network Science, NIST benchmark datasets</a:t>
            </a:r>
          </a:p>
          <a:p>
            <a:r>
              <a:rPr lang="en-US" sz="1800" b="1" dirty="0"/>
              <a:t>The Ecosystem for </a:t>
            </a:r>
            <a:r>
              <a:rPr lang="en-US" sz="1800" b="1" dirty="0" smtClean="0"/>
              <a:t>Research(4): </a:t>
            </a:r>
            <a:r>
              <a:rPr lang="en-US" sz="1800" dirty="0" smtClean="0"/>
              <a:t>Metadata, Collaboration, Language Translation, Light source experiments</a:t>
            </a:r>
          </a:p>
          <a:p>
            <a:r>
              <a:rPr lang="en-US" sz="1800" b="1" dirty="0"/>
              <a:t>Astronomy and </a:t>
            </a:r>
            <a:r>
              <a:rPr lang="en-US" sz="1800" b="1" dirty="0" smtClean="0"/>
              <a:t>Physics(5): </a:t>
            </a:r>
            <a:r>
              <a:rPr lang="en-US" sz="1800" dirty="0" smtClean="0"/>
              <a:t>Sky Surveys including comparison to simulation, Large Hadron Collider at CERN, Belle Accelerator II in Japan</a:t>
            </a:r>
          </a:p>
          <a:p>
            <a:r>
              <a:rPr lang="en-US" sz="1800" b="1" dirty="0" smtClean="0"/>
              <a:t>Earth</a:t>
            </a:r>
            <a:r>
              <a:rPr lang="en-US" sz="1800" b="1" dirty="0"/>
              <a:t>, Environmental and Polar </a:t>
            </a:r>
            <a:r>
              <a:rPr lang="en-US" sz="1800" b="1" dirty="0" smtClean="0"/>
              <a:t>Science(10): </a:t>
            </a:r>
            <a:r>
              <a:rPr lang="en-US" sz="1800" dirty="0" smtClean="0"/>
              <a:t>Radar Scattering in Atmosphere, Earthquake, Ocean, Earth Observation, Ice sheet Radar scattering, Earth radar mapping, Climate simulation datasets, Atmospheric </a:t>
            </a:r>
            <a:r>
              <a:rPr lang="en-US" sz="1800" dirty="0"/>
              <a:t>turbulence identification, Subsurface </a:t>
            </a:r>
            <a:r>
              <a:rPr lang="en-US" sz="1800" dirty="0" smtClean="0"/>
              <a:t>Biogeochemistry (microbes </a:t>
            </a:r>
            <a:r>
              <a:rPr lang="en-US" sz="1800" dirty="0"/>
              <a:t>to watersheds), AmeriFlux and FLUXNET </a:t>
            </a:r>
            <a:r>
              <a:rPr lang="en-US" sz="1800" dirty="0" smtClean="0"/>
              <a:t>gas sensors</a:t>
            </a:r>
          </a:p>
          <a:p>
            <a:r>
              <a:rPr lang="en-US" sz="1800" b="1" dirty="0" smtClean="0"/>
              <a:t>Energy(1): </a:t>
            </a:r>
            <a:r>
              <a:rPr lang="en-US" sz="1800" dirty="0" smtClean="0"/>
              <a:t>Smart grid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34079" y="829865"/>
            <a:ext cx="40480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26 Features for each use case</a:t>
            </a:r>
          </a:p>
          <a:p>
            <a:r>
              <a:rPr lang="en-US" sz="24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                        Biased to science</a:t>
            </a:r>
            <a:endParaRPr lang="en-US" sz="24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69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603375" y="2158999"/>
          <a:ext cx="5937250" cy="35877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9320"/>
                <a:gridCol w="1508760"/>
                <a:gridCol w="1099820"/>
                <a:gridCol w="937260"/>
                <a:gridCol w="1482090"/>
              </a:tblGrid>
              <a:tr h="0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Table 4: Characteristics of 6 Distributed Applications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Application Example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Execution Unit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Communication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Coordination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Execution Environment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Montage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Multiple sequential and parallel executable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Files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Dataflow (DAG)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Dynamic process creation, execution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NEKTAR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Multiple concurrent parallel executables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Stream based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Dataflow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Co-scheduling, data streaming, async. I/O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Replica-Exchange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Multiple seq. and parallel executables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Pub/sub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Dataflow and events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Decoupled coordination and messaging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Climate Prediction (generation)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Multiple seq. &amp; parallel executables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Files and messages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Master-Worker, events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@Home (BOINC)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Climate Prediction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(analysis)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Multiple seq. &amp; parallel executables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Files and messages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Dataflow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Dynamics process creation, workflow execution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SCOOP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Multiple Executable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Files and messages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Dataflow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Preemptive scheduling, reservations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71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Coupled Fusion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Multiple executable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Stream-based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Dataflow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Co-scheduling, data streaming, </a:t>
                      </a:r>
                      <a:r>
                        <a:rPr lang="en-US" sz="1100" dirty="0" err="1">
                          <a:effectLst/>
                        </a:rPr>
                        <a:t>async</a:t>
                      </a:r>
                      <a:r>
                        <a:rPr lang="en-US" sz="1100" dirty="0">
                          <a:effectLst/>
                        </a:rPr>
                        <a:t> I/O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9392" t="21131" r="9445" b="1397"/>
          <a:stretch/>
        </p:blipFill>
        <p:spPr>
          <a:xfrm>
            <a:off x="0" y="0"/>
            <a:ext cx="8778240" cy="68374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6828" y="6021178"/>
            <a:ext cx="430342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Part of Property Summary Table</a:t>
            </a:r>
            <a:endParaRPr lang="en-US" sz="24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80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Features and 2 Examples</a:t>
            </a:r>
            <a:endParaRPr lang="en-US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3/1/2015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85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54283&quot;&gt;&lt;property id=&quot;20148&quot; value=&quot;5&quot;/&gt;&lt;property id=&quot;20300&quot; value=&quot;Slide 4 - &amp;quot;   NIST Big Data Initiative&amp;quot;&quot;/&gt;&lt;property id=&quot;20307&quot; value=&quot;298&quot;/&gt;&lt;/object&gt;&lt;object type=&quot;3&quot; unique_id=&quot;154284&quot;&gt;&lt;property id=&quot;20148&quot; value=&quot;5&quot;/&gt;&lt;property id=&quot;20300&quot; value=&quot;Slide 7 - &amp;quot;51 Detailed Use Cases: Contributed July-September 2013 Covers goals, data features such as 3 V’s, software, hardwar&quot;/&gt;&lt;property id=&quot;20307&quot; value=&quot;297&quot;/&gt;&lt;/object&gt;&lt;object type=&quot;3&quot; unique_id=&quot;154833&quot;&gt;&lt;property id=&quot;20148&quot; value=&quot;5&quot;/&gt;&lt;property id=&quot;20300&quot; value=&quot;Slide 6 - &amp;quot;Use Case Template&amp;quot;&quot;/&gt;&lt;property id=&quot;20307&quot; value=&quot;314&quot;/&gt;&lt;/object&gt;&lt;object type=&quot;3&quot; unique_id=&quot;154834&quot;&gt;&lt;property id=&quot;20148&quot; value=&quot;5&quot;/&gt;&lt;property id=&quot;20300&quot; value=&quot;Slide 8&quot;/&gt;&lt;property id=&quot;20307&quot; value=&quot;316&quot;/&gt;&lt;/object&gt;&lt;object type=&quot;3&quot; unique_id=&quot;172593&quot;&gt;&lt;property id=&quot;20148&quot; value=&quot;5&quot;/&gt;&lt;property id=&quot;20300&quot; value=&quot;Slide 10 - &amp;quot;51 Use Cases: What is Parallelism Over?&amp;quot;&quot;/&gt;&lt;property id=&quot;20307&quot; value=&quot;399&quot;/&gt;&lt;/object&gt;&lt;object type=&quot;3&quot; unique_id=&quot;181172&quot;&gt;&lt;property id=&quot;20148&quot; value=&quot;5&quot;/&gt;&lt;property id=&quot;20300&quot; value=&quot;Slide 41 - &amp;quot;Lessons / Insights&amp;quot;&quot;/&gt;&lt;property id=&quot;20307&quot; value=&quot;462&quot;/&gt;&lt;/object&gt;&lt;object type=&quot;3&quot; unique_id=&quot;186564&quot;&gt;&lt;property id=&quot;20148&quot; value=&quot;5&quot;/&gt;&lt;property id=&quot;20300&quot; value=&quot;Slide 11 - &amp;quot;Features of 51 Use Cases I&amp;quot;&quot;/&gt;&lt;property id=&quot;20307&quot; value=&quot;482&quot;/&gt;&lt;/object&gt;&lt;object type=&quot;3&quot; unique_id=&quot;186565&quot;&gt;&lt;property id=&quot;20148&quot; value=&quot;5&quot;/&gt;&lt;property id=&quot;20300&quot; value=&quot;Slide 12 - &amp;quot;Features of 51 Use Cases II&amp;quot;&quot;/&gt;&lt;property id=&quot;20307&quot; value=&quot;483&quot;/&gt;&lt;/object&gt;&lt;object type=&quot;3&quot; unique_id=&quot;350869&quot;&gt;&lt;property id=&quot;20148&quot; value=&quot;5&quot;/&gt;&lt;property id=&quot;20300&quot; value=&quot;Slide 2 - &amp;quot;HPC and Data Analytics/Software&amp;quot;&quot;/&gt;&lt;property id=&quot;20307&quot; value=&quot;549&quot;/&gt;&lt;/object&gt;&lt;object type=&quot;3&quot; unique_id=&quot;378240&quot;&gt;&lt;property id=&quot;20148&quot; value=&quot;5&quot;/&gt;&lt;property id=&quot;20300&quot; value=&quot;Slide 40 - &amp;quot;Algorithm Challenges&amp;quot;&quot;/&gt;&lt;property id=&quot;20307&quot; value=&quot;590&quot;/&gt;&lt;/object&gt;&lt;object type=&quot;3&quot; unique_id=&quot;385037&quot;&gt;&lt;property id=&quot;20148&quot; value=&quot;5&quot;/&gt;&lt;property id=&quot;20300&quot; value=&quot;Slide 37 - &amp;quot;Parallel Data Analytics Issues&amp;quot;&quot;/&gt;&lt;property id=&quot;20307&quot; value=&quot;621&quot;/&gt;&lt;/object&gt;&lt;object type=&quot;3&quot; unique_id=&quot;386639&quot;&gt;&lt;property id=&quot;20148&quot; value=&quot;5&quot;/&gt;&lt;property id=&quot;20300&quot; value=&quot;Slide 5 - &amp;quot;NBD-PWG (NIST Big Data Public Working Group) Subgroups &amp;amp; Co-Chairs&amp;quot;&quot;/&gt;&lt;property id=&quot;20307&quot; value=&quot;626&quot;/&gt;&lt;/object&gt;&lt;object type=&quot;3&quot; unique_id=&quot;386640&quot;&gt;&lt;property id=&quot;20148&quot; value=&quot;5&quot;/&gt;&lt;property id=&quot;20300&quot; value=&quot;Slide 13 - &amp;quot;13 Image-based Use Cases&amp;quot;&quot;/&gt;&lt;property id=&quot;20307&quot; value=&quot;627&quot;/&gt;&lt;/object&gt;&lt;object type=&quot;3&quot; unique_id=&quot;386641&quot;&gt;&lt;property id=&quot;20148&quot; value=&quot;5&quot;/&gt;&lt;property id=&quot;20300&quot; value=&quot;Slide 14 - &amp;quot;Internet of Things and Streaming Apps&amp;quot;&quot;/&gt;&lt;property id=&quot;20307&quot; value=&quot;628&quot;/&gt;&lt;/object&gt;&lt;object type=&quot;3&quot; unique_id=&quot;489746&quot;&gt;&lt;property id=&quot;20148&quot; value=&quot;5&quot;/&gt;&lt;property id=&quot;20300&quot; value=&quot;Slide 1 - &amp;quot;Classification of Big Data Applications and Implications for the Algorithms and Software Needed for Scalable Data A&quot;/&gt;&lt;property id=&quot;20307&quot; value=&quot;629&quot;/&gt;&lt;/object&gt;&lt;object type=&quot;3&quot; unique_id=&quot;492353&quot;&gt;&lt;property id=&quot;20148&quot; value=&quot;5&quot;/&gt;&lt;property id=&quot;20300&quot; value=&quot;Slide 15 - &amp;quot;Big Data Patterns – the Ogres&amp;quot;&quot;/&gt;&lt;property id=&quot;20307&quot; value=&quot;630&quot;/&gt;&lt;/object&gt;&lt;object type=&quot;3&quot; unique_id=&quot;492356&quot;&gt;&lt;property id=&quot;20148&quot; value=&quot;5&quot;/&gt;&lt;property id=&quot;20300&quot; value=&quot;Slide 16 - &amp;quot;7 Computational Giants of  NRC Massive Data Analysis Report &amp;quot;&quot;/&gt;&lt;property id=&quot;20307&quot; value=&quot;633&quot;/&gt;&lt;/object&gt;&lt;object type=&quot;3&quot; unique_id=&quot;492358&quot;&gt;&lt;property id=&quot;20148&quot; value=&quot;5&quot;/&gt;&lt;property id=&quot;20300&quot; value=&quot;Slide 17 - &amp;quot;HPC Benchmark Classics&amp;quot;&quot;/&gt;&lt;property id=&quot;20307&quot; value=&quot;635&quot;/&gt;&lt;/object&gt;&lt;object type=&quot;3&quot; unique_id=&quot;492359&quot;&gt;&lt;property id=&quot;20148&quot; value=&quot;5&quot;/&gt;&lt;property id=&quot;20300&quot; value=&quot;Slide 18 - &amp;quot;13 Berkeley Dwarfs&amp;quot;&quot;/&gt;&lt;property id=&quot;20307&quot; value=&quot;636&quot;/&gt;&lt;/object&gt;&lt;object type=&quot;3&quot; unique_id=&quot;492360&quot;&gt;&lt;property id=&quot;20148&quot; value=&quot;5&quot;/&gt;&lt;property id=&quot;20300&quot; value=&quot;Slide 19 - &amp;quot;Facets of the Ogres&amp;quot;&quot;/&gt;&lt;property id=&quot;20307&quot; value=&quot;637&quot;/&gt;&lt;/object&gt;&lt;object type=&quot;3&quot; unique_id=&quot;492366&quot;&gt;&lt;property id=&quot;20148&quot; value=&quot;5&quot;/&gt;&lt;property id=&quot;20300&quot; value=&quot;Slide 21 - &amp;quot;Problem Architecture View of Ogres (Meta or MacroPatterns)&amp;quot;&quot;/&gt;&lt;property id=&quot;20307&quot; value=&quot;643&quot;/&gt;&lt;/object&gt;&lt;object type=&quot;3&quot; unique_id=&quot;492369&quot;&gt;&lt;property id=&quot;20148&quot; value=&quot;5&quot;/&gt;&lt;property id=&quot;20300&quot; value=&quot;Slide 27 - &amp;quot;One View of Ogres has Facets that are micropatterns or Execution Features&amp;quot;&quot;/&gt;&lt;property id=&quot;20307&quot; value=&quot;646&quot;/&gt;&lt;/object&gt;&lt;object type=&quot;3&quot; unique_id=&quot;492372&quot;&gt;&lt;property id=&quot;20148&quot; value=&quot;5&quot;/&gt;&lt;property id=&quot;20300&quot; value=&quot;Slide 28 - &amp;quot;Data Source and Style View of Ogres I &amp;quot;&quot;/&gt;&lt;property id=&quot;20307&quot; value=&quot;649&quot;/&gt;&lt;/object&gt;&lt;object type=&quot;3&quot; unique_id=&quot;492373&quot;&gt;&lt;property id=&quot;20148&quot; value=&quot;5&quot;/&gt;&lt;property id=&quot;20300&quot; value=&quot;Slide 29 - &amp;quot;Data Source and Style View of Ogres II &amp;quot;&quot;/&gt;&lt;property id=&quot;20307&quot; value=&quot;650&quot;/&gt;&lt;/object&gt;&lt;object type=&quot;3&quot; unique_id=&quot;492376&quot;&gt;&lt;property id=&quot;20148&quot; value=&quot;5&quot;/&gt;&lt;property id=&quot;20300&quot; value=&quot;Slide 32 - &amp;quot;Facets in Processing (run time) View of Ogres I &amp;quot;&quot;/&gt;&lt;property id=&quot;20307&quot; value=&quot;653&quot;/&gt;&lt;/object&gt;&lt;object type=&quot;3&quot; unique_id=&quot;492377&quot;&gt;&lt;property id=&quot;20148&quot; value=&quot;5&quot;/&gt;&lt;property id=&quot;20300&quot; value=&quot;Slide 33 - &amp;quot;Facets in Processing (run time) View of Ogres II&amp;quot;&quot;/&gt;&lt;property id=&quot;20307&quot; value=&quot;654&quot;/&gt;&lt;/object&gt;&lt;object type=&quot;3&quot; unique_id=&quot;492378&quot;&gt;&lt;property id=&quot;20148&quot; value=&quot;5&quot;/&gt;&lt;property id=&quot;20300&quot; value=&quot;Slide 35 - &amp;quot;Benchmarks based on Ogres&amp;quot;&quot;/&gt;&lt;property id=&quot;20307&quot; value=&quot;655&quot;/&gt;&lt;/object&gt;&lt;object type=&quot;3&quot; unique_id=&quot;492382&quot;&gt;&lt;property id=&quot;20148&quot; value=&quot;5&quot;/&gt;&lt;property id=&quot;20300&quot; value=&quot;Slide 38 - &amp;quot;Remarks on Parallelism I&amp;quot;&quot;/&gt;&lt;property id=&quot;20307&quot; value=&quot;659&quot;/&gt;&lt;/object&gt;&lt;object type=&quot;3&quot; unique_id=&quot;492383&quot;&gt;&lt;property id=&quot;20148&quot; value=&quot;5&quot;/&gt;&lt;property id=&quot;20300&quot; value=&quot;Slide 39 - &amp;quot;Remarks on Parallelism II&amp;quot;&quot;/&gt;&lt;property id=&quot;20307&quot; value=&quot;660&quot;/&gt;&lt;/object&gt;&lt;object type=&quot;3&quot; unique_id=&quot;494885&quot;&gt;&lt;property id=&quot;20148&quot; value=&quot;5&quot;/&gt;&lt;property id=&quot;20300&quot; value=&quot;Slide 30 - &amp;quot;2. Perform real time analytics on data source streams and notify users when specified events occur&amp;quot;&quot;/&gt;&lt;property id=&quot;20307&quot; value=&quot;673&quot;/&gt;&lt;/object&gt;&lt;object type=&quot;3&quot; unique_id=&quot;494887&quot;&gt;&lt;property id=&quot;20148&quot; value=&quot;5&quot;/&gt;&lt;property id=&quot;20300&quot; value=&quot;Slide 31 - &amp;quot;5A. Perform interactive analytics on observational scientific data&amp;quot;&quot;/&gt;&lt;property id=&quot;20307&quot; value=&quot;675&quot;/&gt;&lt;/object&gt;&lt;object type=&quot;3&quot; unique_id=&quot;499972&quot;&gt;&lt;property id=&quot;20148&quot; value=&quot;5&quot;/&gt;&lt;property id=&quot;20300&quot; value=&quot;Slide 20 - &amp;quot;Big Data Ogres and their Facets&amp;quot;&quot;/&gt;&lt;property id=&quot;20307&quot; value=&quot;685&quot;/&gt;&lt;/object&gt;&lt;object type=&quot;3&quot; unique_id=&quot;499973&quot;&gt;&lt;property id=&quot;20148&quot; value=&quot;5&quot;/&gt;&lt;property id=&quot;20300&quot; value=&quot;Slide 34&quot;/&gt;&lt;property id=&quot;20307&quot; value=&quot;686&quot;/&gt;&lt;/object&gt;&lt;object type=&quot;3&quot; unique_id=&quot;500276&quot;&gt;&lt;property id=&quot;20148&quot; value=&quot;5&quot;/&gt;&lt;property id=&quot;20300&quot; value=&quot;Slide 36 - &amp;quot;Benchmarks/Mini-apps spanning Facets&amp;quot;&quot;/&gt;&lt;property id=&quot;20307&quot; value=&quot;689&quot;/&gt;&lt;/object&gt;&lt;object type=&quot;3&quot; unique_id=&quot;500699&quot;&gt;&lt;property id=&quot;20148&quot; value=&quot;5&quot;/&gt;&lt;property id=&quot;20300&quot; value=&quot;Slide 9 - &amp;quot;Features and 2 Examples&amp;quot;&quot;/&gt;&lt;property id=&quot;20307&quot; value=&quot;690&quot;/&gt;&lt;/object&gt;&lt;object type=&quot;3&quot; unique_id=&quot;503447&quot;&gt;&lt;property id=&quot;20148&quot; value=&quot;5&quot;/&gt;&lt;property id=&quot;20300&quot; value=&quot;Slide 22 - &amp;quot;Hardware, Software, Applications&amp;quot;&quot;/&gt;&lt;property id=&quot;20307&quot; value=&quot;693&quot;/&gt;&lt;/object&gt;&lt;object type=&quot;3&quot; unique_id=&quot;503448&quot;&gt;&lt;property id=&quot;20148&quot; value=&quot;5&quot;/&gt;&lt;property id=&quot;20300&quot; value=&quot;Slide 23 - &amp;quot;6 Forms of MapReduce&amp;quot;&quot;/&gt;&lt;property id=&quot;20307&quot; value=&quot;691&quot;/&gt;&lt;/object&gt;&lt;object type=&quot;3&quot; unique_id=&quot;503449&quot;&gt;&lt;property id=&quot;20148&quot; value=&quot;5&quot;/&gt;&lt;property id=&quot;20300&quot; value=&quot;Slide 24 - &amp;quot;8 Data Analysis Problem Architectures&amp;quot;&quot;/&gt;&lt;property id=&quot;20307&quot; value=&quot;692&quot;/&gt;&lt;/object&gt;&lt;object type=&quot;3&quot; unique_id=&quot;505911&quot;&gt;&lt;property id=&quot;20148&quot; value=&quot;5&quot;/&gt;&lt;property id=&quot;20300&quot; value=&quot;Slide 25&quot;/&gt;&lt;property id=&quot;20307&quot; value=&quot;694&quot;/&gt;&lt;/object&gt;&lt;object type=&quot;3&quot; unique_id=&quot;505912&quot;&gt;&lt;property id=&quot;20148&quot; value=&quot;5&quot;/&gt;&lt;property id=&quot;20300&quot; value=&quot;Slide 26&quot;/&gt;&lt;property id=&quot;20307&quot; value=&quot;695&quot;/&gt;&lt;/object&gt;&lt;object type=&quot;3&quot; unique_id=&quot;509514&quot;&gt;&lt;property id=&quot;20148&quot; value=&quot;5&quot;/&gt;&lt;property id=&quot;20300&quot; value=&quot;Slide 3 - &amp;quot;IU Data Science Program&amp;quot;&quot;/&gt;&lt;property id=&quot;20307&quot; value=&quot;696&quot;/&gt;&lt;/object&gt;&lt;/object&gt;&lt;object type=&quot;8&quot; unique_id=&quot;1001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12-0623-Sample-1img-full_V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Blank Presentation">
  <a:themeElements>
    <a:clrScheme name="Custom 2">
      <a:dk1>
        <a:srgbClr val="000000"/>
      </a:dk1>
      <a:lt1>
        <a:srgbClr val="FFFFFF"/>
      </a:lt1>
      <a:dk2>
        <a:srgbClr val="F8F3D2"/>
      </a:dk2>
      <a:lt2>
        <a:srgbClr val="B0B2B4"/>
      </a:lt2>
      <a:accent1>
        <a:srgbClr val="8E0C33"/>
      </a:accent1>
      <a:accent2>
        <a:srgbClr val="6D6E70"/>
      </a:accent2>
      <a:accent3>
        <a:srgbClr val="FFFFFF"/>
      </a:accent3>
      <a:accent4>
        <a:srgbClr val="000000"/>
      </a:accent4>
      <a:accent5>
        <a:srgbClr val="BFAAAA"/>
      </a:accent5>
      <a:accent6>
        <a:srgbClr val="626365"/>
      </a:accent6>
      <a:hlink>
        <a:srgbClr val="8E0C33"/>
      </a:hlink>
      <a:folHlink>
        <a:srgbClr val="6D6E7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FFFFF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9F3D3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BF8E6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athena xmlns="http://schemas.microsoft.com/edu/athena" version="0.1.1819.0"/>
</file>

<file path=customXml/item2.xml><?xml version="1.0" encoding="utf-8"?>
<athena xmlns="http://schemas.microsoft.com/edu/athena" version="0.1.1819.0"/>
</file>

<file path=customXml/itemProps1.xml><?xml version="1.0" encoding="utf-8"?>
<ds:datastoreItem xmlns:ds="http://schemas.openxmlformats.org/officeDocument/2006/customXml" ds:itemID="{8EB78B8A-8892-4EDF-8FBF-57B4F544245A}">
  <ds:schemaRefs>
    <ds:schemaRef ds:uri="http://schemas.microsoft.com/edu/athena"/>
  </ds:schemaRefs>
</ds:datastoreItem>
</file>

<file path=customXml/itemProps2.xml><?xml version="1.0" encoding="utf-8"?>
<ds:datastoreItem xmlns:ds="http://schemas.openxmlformats.org/officeDocument/2006/customXml" ds:itemID="{C85416F4-52BF-4112-B3A5-F0ED97AD92EE}">
  <ds:schemaRefs>
    <ds:schemaRef ds:uri="http://schemas.microsoft.com/edu/athen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27726</TotalTime>
  <Words>4093</Words>
  <Application>Microsoft Office PowerPoint</Application>
  <PresentationFormat>On-screen Show (4:3)</PresentationFormat>
  <Paragraphs>621</Paragraphs>
  <Slides>41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41</vt:i4>
      </vt:variant>
    </vt:vector>
  </HeadingPairs>
  <TitlesOfParts>
    <vt:vector size="60" baseType="lpstr">
      <vt:lpstr>ＭＳ Ｐゴシック</vt:lpstr>
      <vt:lpstr>Arial</vt:lpstr>
      <vt:lpstr>Calibri</vt:lpstr>
      <vt:lpstr>Cambria Math</vt:lpstr>
      <vt:lpstr>Franklin Gothic Book</vt:lpstr>
      <vt:lpstr>Franklin Gothic Demi</vt:lpstr>
      <vt:lpstr>Franklin Gothic Medium</vt:lpstr>
      <vt:lpstr>Symbol</vt:lpstr>
      <vt:lpstr>Times New Roman</vt:lpstr>
      <vt:lpstr>Wingdings</vt:lpstr>
      <vt:lpstr>Office Theme</vt:lpstr>
      <vt:lpstr>12-0623-Sample-1img-full_V5</vt:lpstr>
      <vt:lpstr>1_12-0623-Sample-1img-full_V5</vt:lpstr>
      <vt:lpstr>2_12-0623-Sample-1img-full_V5</vt:lpstr>
      <vt:lpstr>3_12-0623-Sample-1img-full_V5</vt:lpstr>
      <vt:lpstr>4_12-0623-Sample-1img-full_V5</vt:lpstr>
      <vt:lpstr>5_12-0623-Sample-1img-full_V5</vt:lpstr>
      <vt:lpstr>6_12-0623-Sample-1img-full_V5</vt:lpstr>
      <vt:lpstr>Blank Presentation</vt:lpstr>
      <vt:lpstr>Classification of Big Data Applications and Implications for the Algorithms and Software Needed for Scalable Data Analytics</vt:lpstr>
      <vt:lpstr>HPC and Data Analytics/Software</vt:lpstr>
      <vt:lpstr>IU Data Science Program</vt:lpstr>
      <vt:lpstr>   NIST Big Data Initiative</vt:lpstr>
      <vt:lpstr>NBD-PWG (NIST Big Data Public Working Group) Subgroups &amp; Co-Chairs</vt:lpstr>
      <vt:lpstr>Use Case Template</vt:lpstr>
      <vt:lpstr>51 Detailed Use Cases: Contributed July-September 2013 Covers goals, data features such as 3 V’s, software, hardware</vt:lpstr>
      <vt:lpstr>PowerPoint Presentation</vt:lpstr>
      <vt:lpstr>Features and 2 Examples</vt:lpstr>
      <vt:lpstr>51 Use Cases: What is Parallelism Over?</vt:lpstr>
      <vt:lpstr>Features of 51 Use Cases I</vt:lpstr>
      <vt:lpstr>Features of 51 Use Cases II</vt:lpstr>
      <vt:lpstr>13 Image-based Use Cases</vt:lpstr>
      <vt:lpstr>Internet of Things and Streaming Apps</vt:lpstr>
      <vt:lpstr>Big Data Patterns – the Ogres</vt:lpstr>
      <vt:lpstr>7 Computational Giants of  NRC Massive Data Analysis Report </vt:lpstr>
      <vt:lpstr>HPC Benchmark Classics</vt:lpstr>
      <vt:lpstr>13 Berkeley Dwarfs</vt:lpstr>
      <vt:lpstr>Facets of the Ogres</vt:lpstr>
      <vt:lpstr>Big Data Ogres and their Facets</vt:lpstr>
      <vt:lpstr>Problem Architecture View of Ogres (Meta or MacroPatterns)</vt:lpstr>
      <vt:lpstr>Hardware, Software, Applications</vt:lpstr>
      <vt:lpstr>6 Forms of MapReduce</vt:lpstr>
      <vt:lpstr>8 Data Analysis Problem Architectures</vt:lpstr>
      <vt:lpstr>PowerPoint Presentation</vt:lpstr>
      <vt:lpstr>PowerPoint Presentation</vt:lpstr>
      <vt:lpstr>One View of Ogres has Facets that are micropatterns or Execution Features</vt:lpstr>
      <vt:lpstr>Data Source and Style View of Ogres I </vt:lpstr>
      <vt:lpstr>Data Source and Style View of Ogres II </vt:lpstr>
      <vt:lpstr>2. Perform real time analytics on data source streams and notify users when specified events occur</vt:lpstr>
      <vt:lpstr>5A. Perform interactive analytics on observational scientific data</vt:lpstr>
      <vt:lpstr>Facets in Processing (run time) View of Ogres I </vt:lpstr>
      <vt:lpstr>Facets in Processing (run time) View of Ogres II</vt:lpstr>
      <vt:lpstr>PowerPoint Presentation</vt:lpstr>
      <vt:lpstr>Benchmarks based on Ogres</vt:lpstr>
      <vt:lpstr>Benchmarks/Mini-apps spanning Facets</vt:lpstr>
      <vt:lpstr>Parallel Data Analytics Issues</vt:lpstr>
      <vt:lpstr>Remarks on Parallelism I</vt:lpstr>
      <vt:lpstr>Remarks on Parallelism II</vt:lpstr>
      <vt:lpstr>Algorithm Challenges</vt:lpstr>
      <vt:lpstr>Lessons / Insights</vt:lpstr>
    </vt:vector>
  </TitlesOfParts>
  <Company>CCT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Shantenu Jha</dc:creator>
  <cp:lastModifiedBy>Geoffrey Fox</cp:lastModifiedBy>
  <cp:revision>570</cp:revision>
  <dcterms:created xsi:type="dcterms:W3CDTF">2014-02-25T01:32:12Z</dcterms:created>
  <dcterms:modified xsi:type="dcterms:W3CDTF">2015-07-18T19:35:26Z</dcterms:modified>
</cp:coreProperties>
</file>